
<file path=[Content_Types].xml><?xml version="1.0" encoding="utf-8"?>
<Types xmlns="http://schemas.openxmlformats.org/package/2006/content-types">
  <Default Extension="jpeg" ContentType="image/jpeg"/>
  <Default Extension="JPG" ContentType="image/.jpg"/>
  <Default Extension="png" ContentType="image/png"/>
  <Default Extension="emf" ContentType="image/x-em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85" r:id="rId4"/>
    <p:sldId id="271" r:id="rId5"/>
    <p:sldId id="257" r:id="rId6"/>
    <p:sldId id="259" r:id="rId7"/>
    <p:sldId id="273" r:id="rId8"/>
    <p:sldId id="262" r:id="rId9"/>
    <p:sldId id="260" r:id="rId10"/>
    <p:sldId id="263" r:id="rId11"/>
    <p:sldId id="264" r:id="rId12"/>
    <p:sldId id="265" r:id="rId13"/>
    <p:sldId id="266" r:id="rId14"/>
    <p:sldId id="267" r:id="rId15"/>
    <p:sldId id="268" r:id="rId16"/>
    <p:sldId id="269"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B701"/>
    <a:srgbClr val="EC8401"/>
    <a:srgbClr val="3D348A"/>
    <a:srgbClr val="7577EA"/>
    <a:srgbClr val="7577EB"/>
    <a:srgbClr val="3B6FA8"/>
    <a:srgbClr val="98DFDB"/>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5" d="100"/>
          <a:sy n="85" d="100"/>
        </p:scale>
        <p:origin x="590"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US"/>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A6A5AB25-C697-4B89-807C-CE21D995F72D}" type="datetimeFigureOut">
              <a:rPr lang="en-US" smtClean="0"/>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AB39BC16-38CB-4D21-B395-CB7D186EE179}"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US"/>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A6A5AB25-C697-4B89-807C-CE21D995F72D}" type="datetimeFigureOut">
              <a:rPr lang="en-US" smtClean="0"/>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AB39BC16-38CB-4D21-B395-CB7D186EE179}"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endParaRPr lang="en-US"/>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A6A5AB25-C697-4B89-807C-CE21D995F72D}" type="datetimeFigureOut">
              <a:rPr lang="en-US" smtClean="0"/>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AB39BC16-38CB-4D21-B395-CB7D186EE179}"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US"/>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A6A5AB25-C697-4B89-807C-CE21D995F72D}" type="datetimeFigureOut">
              <a:rPr lang="en-US" smtClean="0"/>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AB39BC16-38CB-4D21-B395-CB7D186EE179}"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endParaRPr lang="en-US"/>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a:xfrm>
            <a:off x="838200" y="6356350"/>
            <a:ext cx="2743200" cy="365125"/>
          </a:xfrm>
          <a:prstGeom prst="rect">
            <a:avLst/>
          </a:prstGeom>
        </p:spPr>
        <p:txBody>
          <a:bodyPr/>
          <a:lstStyle/>
          <a:p>
            <a:fld id="{A6A5AB25-C697-4B89-807C-CE21D995F72D}" type="datetimeFigureOut">
              <a:rPr lang="en-US" smtClean="0"/>
            </a:fld>
            <a:endParaRPr lang="en-US"/>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fld id="{AB39BC16-38CB-4D21-B395-CB7D186EE179}"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6A5AB25-C697-4B89-807C-CE21D995F72D}" type="datetimeFigureOut">
              <a:rPr lang="en-US" smtClean="0"/>
            </a:fld>
            <a:endParaRPr lang="en-US"/>
          </a:p>
        </p:txBody>
      </p:sp>
      <p:sp>
        <p:nvSpPr>
          <p:cNvPr id="4" name="Footer Placeholder 3"/>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8610600" y="6356350"/>
            <a:ext cx="2743200" cy="365125"/>
          </a:xfrm>
          <a:prstGeom prst="rect">
            <a:avLst/>
          </a:prstGeom>
        </p:spPr>
        <p:txBody>
          <a:bodyPr/>
          <a:lstStyle/>
          <a:p>
            <a:fld id="{AB39BC16-38CB-4D21-B395-CB7D186EE179}"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A6A5AB25-C697-4B89-807C-CE21D995F72D}" type="datetimeFigureOut">
              <a:rPr lang="en-US" smtClean="0"/>
            </a:fld>
            <a:endParaRPr lang="en-US"/>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AB39BC16-38CB-4D21-B395-CB7D186EE179}"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endParaRPr lang="en-US"/>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A6A5AB25-C697-4B89-807C-CE21D995F72D}" type="datetimeFigureOut">
              <a:rPr lang="en-US" smtClean="0"/>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AB39BC16-38CB-4D21-B395-CB7D186EE179}"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endParaRPr lang="en-US"/>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A6A5AB25-C697-4B89-807C-CE21D995F72D}" type="datetimeFigureOut">
              <a:rPr lang="en-US" smtClean="0"/>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AB39BC16-38CB-4D21-B395-CB7D186EE179}"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US"/>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A6A5AB25-C697-4B89-807C-CE21D995F72D}" type="datetimeFigureOut">
              <a:rPr lang="en-US" smtClean="0"/>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AB39BC16-38CB-4D21-B395-CB7D186EE179}"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A6A5AB25-C697-4B89-807C-CE21D995F72D}" type="datetimeFigureOut">
              <a:rPr lang="en-US" smtClean="0"/>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AB39BC16-38CB-4D21-B395-CB7D186EE179}"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1.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26" name="Picture 2" descr="Free Powerpoint Templates Design - Overlapped Mint Blue Triangles"/>
          <p:cNvPicPr>
            <a:picLocks noChangeAspect="1" noChangeArrowheads="1"/>
          </p:cNvPicPr>
          <p:nvPr userDrawn="1"/>
        </p:nvPicPr>
        <p:blipFill>
          <a:blip r:embed="rId1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userDrawn="1"/>
        </p:nvSpPr>
        <p:spPr>
          <a:xfrm>
            <a:off x="1101012" y="2397967"/>
            <a:ext cx="10459617"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userDrawn="1"/>
        </p:nvSpPr>
        <p:spPr>
          <a:xfrm rot="446649">
            <a:off x="5013648" y="5687211"/>
            <a:ext cx="2164703" cy="8864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6.jpe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8.emf"/></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9.png"/></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hyperlink" Target="https://doi.org/10.1016/b978-0-12-391946-5.00003-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Grp="1" noChangeArrowheads="1"/>
          </p:cNvSpPr>
          <p:nvPr>
            <p:ph type="ctrTitle"/>
          </p:nvPr>
        </p:nvSpPr>
        <p:spPr bwMode="auto">
          <a:xfrm>
            <a:off x="950595" y="1774190"/>
            <a:ext cx="10136505" cy="489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0" marR="0" lvl="0" indent="0" algn="ctr" defTabSz="914400" rtl="0" eaLnBrk="0" fontAlgn="base" latinLnBrk="0" hangingPunct="0">
              <a:lnSpc>
                <a:spcPct val="100000"/>
              </a:lnSpc>
              <a:spcBef>
                <a:spcPct val="0"/>
              </a:spcBef>
              <a:spcAft>
                <a:spcPct val="0"/>
              </a:spcAft>
              <a:buClrTx/>
              <a:buSzTx/>
              <a:buFontTx/>
              <a:buNone/>
            </a:pPr>
            <a: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t>BA(HONS) Leadership and Management Skills in the Workplace Level 5</a:t>
            </a:r>
            <a:b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br>
            <a:b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br>
            <a: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t>    Module code : Bmsw5104</a:t>
            </a:r>
            <a:b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br>
            <a: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t>                                   Assessment : Task 1 Individual  Presentation </a:t>
            </a:r>
            <a:b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br>
            <a: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t>                      Module Coordinator : Dr Rexon Nting</a:t>
            </a:r>
            <a:b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br>
            <a: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t>                         Lecturer Name : Charles Nwaogwugwu</a:t>
            </a:r>
            <a:b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br>
            <a: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t>      Student Name : Iosif Tcaciu </a:t>
            </a:r>
            <a:b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br>
            <a: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t>Student id no : 2022775</a:t>
            </a:r>
            <a:b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br>
            <a:b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br>
            <a:b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br>
            <a:br>
              <a:rPr kumimoji="0" lang="en-US" altLang="en-US" sz="2400" b="0" i="0" u="none" strike="noStrike" cap="none" normalizeH="0" baseline="0" dirty="0">
                <a:solidFill>
                  <a:schemeClr val="tx1"/>
                </a:solidFill>
                <a:effectLst>
                  <a:outerShdw blurRad="38100" dist="19050" dir="2700000" algn="tl" rotWithShape="0">
                    <a:schemeClr val="dk1">
                      <a:alpha val="40000"/>
                      <a:alpha val="40000"/>
                    </a:schemeClr>
                  </a:outerShdw>
                </a:effectLst>
                <a:latin typeface="Arial" panose="020B0604020202020204" pitchFamily="34" charset="0"/>
              </a:rPr>
            </a:br>
            <a:br>
              <a:rPr kumimoji="0" lang="en-US" altLang="en-US" sz="2400" b="0" i="0" u="none" strike="noStrike" cap="none" normalizeH="0" baseline="0" dirty="0">
                <a:solidFill>
                  <a:schemeClr val="accent1"/>
                </a:solidFill>
                <a:effectLst>
                  <a:outerShdw blurRad="38100" dist="25400" dir="5400000" algn="ctr" rotWithShape="0">
                    <a:srgbClr val="6E747A">
                      <a:alpha val="43000"/>
                      <a:alpha val="43000"/>
                    </a:srgbClr>
                  </a:outerShdw>
                </a:effectLst>
                <a:latin typeface="Arial" panose="020B0604020202020204" pitchFamily="34" charset="0"/>
              </a:rPr>
            </a:br>
            <a:endParaRPr kumimoji="0" lang="en-US" altLang="en-US" sz="2400" b="0" i="0" u="none" strike="noStrike" cap="none" normalizeH="0" baseline="0" dirty="0">
              <a:solidFill>
                <a:schemeClr val="accent1"/>
              </a:solidFill>
              <a:effectLst>
                <a:outerShdw blurRad="38100" dist="25400" dir="5400000" algn="ctr" rotWithShape="0">
                  <a:srgbClr val="6E747A">
                    <a:alpha val="43000"/>
                    <a:alpha val="43000"/>
                  </a:srgbClr>
                </a:outerShdw>
              </a:effectLst>
              <a:latin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1406525" y="2005330"/>
            <a:ext cx="9963150" cy="2177415"/>
          </a:xfrm>
        </p:spPr>
        <p:txBody>
          <a:bodyPr>
            <a:scene3d>
              <a:camera prst="orthographicFront"/>
              <a:lightRig rig="threePt" dir="t"/>
            </a:scene3d>
          </a:bodyPr>
          <a:p>
            <a:r>
              <a:rPr lang="en-US" sz="2400">
                <a:solidFill>
                  <a:schemeClr val="accent1"/>
                </a:solidFill>
                <a:effectLst>
                  <a:outerShdw blurRad="38100" dist="25400" dir="5400000" algn="ctr" rotWithShape="0">
                    <a:srgbClr val="6E747A">
                      <a:alpha val="43000"/>
                      <a:alpha val="43000"/>
                    </a:srgbClr>
                  </a:outerShdw>
                </a:effectLst>
              </a:rPr>
              <a:t>Managing Project in the Organization of Wysepower’s Propodsed </a:t>
            </a:r>
            <a:br>
              <a:rPr lang="en-US" sz="2400">
                <a:solidFill>
                  <a:schemeClr val="accent1"/>
                </a:solidFill>
                <a:effectLst>
                  <a:outerShdw blurRad="38100" dist="25400" dir="5400000" algn="ctr" rotWithShape="0">
                    <a:srgbClr val="6E747A">
                      <a:alpha val="43000"/>
                      <a:alpha val="43000"/>
                    </a:srgbClr>
                  </a:outerShdw>
                </a:effectLst>
              </a:rPr>
            </a:br>
            <a:r>
              <a:rPr lang="en-US" sz="2400">
                <a:solidFill>
                  <a:schemeClr val="accent1"/>
                </a:solidFill>
                <a:effectLst>
                  <a:outerShdw blurRad="38100" dist="25400" dir="5400000" algn="ctr" rotWithShape="0">
                    <a:srgbClr val="6E747A">
                      <a:alpha val="43000"/>
                      <a:alpha val="43000"/>
                    </a:srgbClr>
                  </a:outerShdw>
                </a:effectLst>
              </a:rPr>
              <a:t>     training Program to educate Employees to work from Home</a:t>
            </a:r>
            <a:br>
              <a:rPr lang="en-US" sz="2400">
                <a:solidFill>
                  <a:schemeClr val="accent1"/>
                </a:solidFill>
                <a:effectLst>
                  <a:outerShdw blurRad="38100" dist="25400" dir="5400000" algn="ctr" rotWithShape="0">
                    <a:srgbClr val="6E747A">
                      <a:alpha val="43000"/>
                      <a:alpha val="43000"/>
                    </a:srgbClr>
                  </a:outerShdw>
                </a:effectLst>
              </a:rPr>
            </a:br>
            <a:r>
              <a:rPr lang="en-US" sz="2400">
                <a:solidFill>
                  <a:schemeClr val="accent1"/>
                </a:solidFill>
                <a:effectLst>
                  <a:outerShdw blurRad="38100" dist="25400" dir="5400000" algn="ctr" rotWithShape="0">
                    <a:srgbClr val="6E747A">
                      <a:alpha val="43000"/>
                      <a:alpha val="43000"/>
                    </a:srgbClr>
                  </a:outerShdw>
                </a:effectLst>
              </a:rPr>
              <a:t>                                during Covid -19 outbreak</a:t>
            </a:r>
            <a:endParaRPr lang="en-US" sz="2400">
              <a:solidFill>
                <a:schemeClr val="accent1"/>
              </a:solidFill>
              <a:effectLst>
                <a:outerShdw blurRad="38100" dist="25400" dir="5400000" algn="ctr" rotWithShape="0">
                  <a:srgbClr val="6E747A">
                    <a:alpha val="43000"/>
                    <a:alpha val="43000"/>
                  </a:srgbClr>
                </a:outerShdw>
              </a:effectLs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5956" y="618528"/>
            <a:ext cx="9723792" cy="5910272"/>
          </a:xfrm>
          <a:prstGeom prst="rect">
            <a:avLst/>
          </a:prstGeom>
          <a:noFill/>
        </p:spPr>
        <p:txBody>
          <a:bodyPr wrap="square" rtlCol="0">
            <a:spAutoFit/>
          </a:bodyPr>
          <a:lstStyle/>
          <a:p>
            <a:pPr algn="just"/>
            <a:r>
              <a:rPr lang="en-US" sz="3200" b="1" dirty="0">
                <a:solidFill>
                  <a:srgbClr val="3B6FA8"/>
                </a:solidFill>
                <a:effectLst/>
                <a:latin typeface="Arial" panose="020B0604020202020204" pitchFamily="34" charset="0"/>
                <a:ea typeface="Calibri" panose="020F0502020204030204" pitchFamily="34" charset="0"/>
                <a:cs typeface="Times New Roman" panose="02020603050405020304" pitchFamily="18" charset="0"/>
              </a:rPr>
              <a:t>Table of Contents</a:t>
            </a:r>
            <a:endParaRPr lang="en-US" sz="3200" b="1" dirty="0">
              <a:solidFill>
                <a:srgbClr val="3B6FA8"/>
              </a:solidFill>
              <a:effectLst/>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600" dirty="0">
                <a:effectLst/>
                <a:latin typeface="Arial" panose="020B0604020202020204" pitchFamily="34" charset="0"/>
                <a:ea typeface="Calibri" panose="020F0502020204030204" pitchFamily="34" charset="0"/>
                <a:cs typeface="Times New Roman" panose="02020603050405020304" pitchFamily="18" charset="0"/>
              </a:rPr>
              <a:t>Introduction</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600" dirty="0">
                <a:effectLst/>
                <a:latin typeface="Arial" panose="020B0604020202020204" pitchFamily="34" charset="0"/>
                <a:ea typeface="Calibri" panose="020F0502020204030204" pitchFamily="34" charset="0"/>
                <a:cs typeface="Times New Roman" panose="02020603050405020304" pitchFamily="18" charset="0"/>
              </a:rPr>
              <a:t>Objectives and Goals of the Project</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600" dirty="0">
                <a:effectLst/>
                <a:latin typeface="Arial" panose="020B0604020202020204" pitchFamily="34" charset="0"/>
                <a:ea typeface="Calibri" panose="020F0502020204030204" pitchFamily="34" charset="0"/>
                <a:cs typeface="Times New Roman" panose="02020603050405020304" pitchFamily="18" charset="0"/>
              </a:rPr>
              <a:t>Project Management Methodology (Agile)</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600" dirty="0">
                <a:effectLst/>
                <a:latin typeface="Arial" panose="020B0604020202020204" pitchFamily="34" charset="0"/>
                <a:ea typeface="Calibri" panose="020F0502020204030204" pitchFamily="34" charset="0"/>
                <a:cs typeface="Times New Roman" panose="02020603050405020304" pitchFamily="18" charset="0"/>
              </a:rPr>
              <a:t>Project Tasks and Sub-tasks</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600" dirty="0">
                <a:latin typeface="Arial" panose="020B0604020202020204" pitchFamily="34" charset="0"/>
                <a:ea typeface="Calibri" panose="020F0502020204030204" pitchFamily="34" charset="0"/>
                <a:cs typeface="Times New Roman" panose="02020603050405020304" pitchFamily="18" charset="0"/>
              </a:rPr>
              <a:t>Phases of Project Management</a:t>
            </a:r>
            <a:endParaRPr lang="en-US" sz="1600" dirty="0">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600" dirty="0">
                <a:effectLst/>
                <a:latin typeface="Arial" panose="020B0604020202020204" pitchFamily="34" charset="0"/>
                <a:ea typeface="Calibri" panose="020F0502020204030204" pitchFamily="34" charset="0"/>
                <a:cs typeface="Times New Roman" panose="02020603050405020304" pitchFamily="18" charset="0"/>
              </a:rPr>
              <a:t>Stakeholder Analysis</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600" dirty="0">
                <a:latin typeface="Arial" panose="020B0604020202020204" pitchFamily="34" charset="0"/>
                <a:ea typeface="Calibri" panose="020F0502020204030204" pitchFamily="34" charset="0"/>
                <a:cs typeface="Times New Roman" panose="02020603050405020304" pitchFamily="18" charset="0"/>
              </a:rPr>
              <a:t>Work Breakdown Structure</a:t>
            </a:r>
            <a:endParaRPr lang="en-US" sz="1600" dirty="0">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600" dirty="0">
                <a:effectLst/>
                <a:latin typeface="Arial" panose="020B0604020202020204" pitchFamily="34" charset="0"/>
                <a:ea typeface="Calibri" panose="020F0502020204030204" pitchFamily="34" charset="0"/>
                <a:cs typeface="Times New Roman" panose="02020603050405020304" pitchFamily="18" charset="0"/>
              </a:rPr>
              <a:t>Project’s Cost Estimation</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600" dirty="0">
                <a:latin typeface="Arial" panose="020B0604020202020204" pitchFamily="34" charset="0"/>
                <a:ea typeface="Calibri" panose="020F0502020204030204" pitchFamily="34" charset="0"/>
                <a:cs typeface="Times New Roman" panose="02020603050405020304" pitchFamily="18" charset="0"/>
              </a:rPr>
              <a:t>Project’s Gantt Chart</a:t>
            </a:r>
            <a:endParaRPr lang="en-US" sz="1600" dirty="0">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600" dirty="0">
                <a:effectLst/>
                <a:latin typeface="Arial" panose="020B0604020202020204" pitchFamily="34" charset="0"/>
                <a:ea typeface="Calibri" panose="020F0502020204030204" pitchFamily="34" charset="0"/>
                <a:cs typeface="Times New Roman" panose="02020603050405020304" pitchFamily="18" charset="0"/>
              </a:rPr>
              <a:t>Project’s Risk Assessment</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600" dirty="0">
                <a:latin typeface="Arial" panose="020B0604020202020204" pitchFamily="34" charset="0"/>
                <a:ea typeface="Calibri" panose="020F0502020204030204" pitchFamily="34" charset="0"/>
                <a:cs typeface="Times New Roman" panose="02020603050405020304" pitchFamily="18" charset="0"/>
              </a:rPr>
              <a:t>Quality, Results, and Preventive Measures</a:t>
            </a:r>
            <a:endParaRPr lang="en-US" sz="1600" dirty="0">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600" dirty="0">
                <a:effectLst/>
                <a:latin typeface="Arial" panose="020B0604020202020204" pitchFamily="34" charset="0"/>
                <a:ea typeface="Calibri" panose="020F0502020204030204" pitchFamily="34" charset="0"/>
                <a:cs typeface="Times New Roman" panose="02020603050405020304" pitchFamily="18" charset="0"/>
              </a:rPr>
              <a:t>Conclusion</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600" dirty="0">
                <a:latin typeface="Arial" panose="020B0604020202020204" pitchFamily="34" charset="0"/>
                <a:ea typeface="Calibri" panose="020F0502020204030204" pitchFamily="34" charset="0"/>
                <a:cs typeface="Times New Roman" panose="02020603050405020304" pitchFamily="18" charset="0"/>
              </a:rPr>
              <a:t>References</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p>
            <a:pPr algn="just"/>
            <a:endParaRPr 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96142" y="1834680"/>
            <a:ext cx="9354620" cy="3293209"/>
          </a:xfrm>
          <a:prstGeom prst="rect">
            <a:avLst/>
          </a:prstGeom>
          <a:noFill/>
        </p:spPr>
        <p:txBody>
          <a:bodyPr wrap="square" rtlCol="0">
            <a:spAutoFit/>
          </a:bodyPr>
          <a:lstStyle/>
          <a:p>
            <a:pPr algn="just"/>
            <a:r>
              <a:rPr lang="en-US" sz="2800" b="1" dirty="0">
                <a:solidFill>
                  <a:srgbClr val="3B6FA8"/>
                </a:solidFill>
                <a:effectLst/>
                <a:latin typeface="Arial" panose="020B0604020202020204" pitchFamily="34" charset="0"/>
                <a:ea typeface="Calibri" panose="020F0502020204030204" pitchFamily="34" charset="0"/>
                <a:cs typeface="Times New Roman" panose="02020603050405020304" pitchFamily="18" charset="0"/>
              </a:rPr>
              <a:t>Introduction</a:t>
            </a:r>
            <a:endParaRPr lang="en-US" sz="2800" b="1" dirty="0">
              <a:solidFill>
                <a:srgbClr val="3B6FA8"/>
              </a:solidFill>
              <a:effectLst/>
              <a:latin typeface="Arial" panose="020B0604020202020204" pitchFamily="34" charset="0"/>
              <a:ea typeface="Calibri" panose="020F0502020204030204" pitchFamily="34" charset="0"/>
              <a:cs typeface="Times New Roman" panose="02020603050405020304" pitchFamily="18" charset="0"/>
            </a:endParaRPr>
          </a:p>
          <a:p>
            <a:pPr algn="just"/>
            <a:r>
              <a:rPr lang="en-US" sz="2000" dirty="0">
                <a:effectLst/>
                <a:latin typeface="Arial" panose="020B0604020202020204" pitchFamily="34" charset="0"/>
                <a:ea typeface="Calibri" panose="020F0502020204030204" pitchFamily="34" charset="0"/>
                <a:cs typeface="Times New Roman" panose="02020603050405020304" pitchFamily="18" charset="0"/>
              </a:rPr>
              <a:t>Organizations of various sizes and types need to implement suitable action projects to accomplish this goal. In this presentation, we'll assess </a:t>
            </a:r>
            <a:r>
              <a:rPr lang="en-US" sz="2000" dirty="0" err="1">
                <a:effectLst/>
                <a:latin typeface="Arial" panose="020B0604020202020204" pitchFamily="34" charset="0"/>
                <a:ea typeface="Calibri" panose="020F0502020204030204" pitchFamily="34" charset="0"/>
                <a:cs typeface="Times New Roman" panose="02020603050405020304" pitchFamily="18" charset="0"/>
              </a:rPr>
              <a:t>WysePower's</a:t>
            </a:r>
            <a:r>
              <a:rPr lang="en-US" sz="2000" dirty="0">
                <a:effectLst/>
                <a:latin typeface="Arial" panose="020B0604020202020204" pitchFamily="34" charset="0"/>
                <a:ea typeface="Calibri" panose="020F0502020204030204" pitchFamily="34" charset="0"/>
                <a:cs typeface="Times New Roman" panose="02020603050405020304" pitchFamily="18" charset="0"/>
              </a:rPr>
              <a:t> proposed training program, which aims to increase employees' technological versatility and foundational building skills in preparation for future project development. Working as an apprentice associate officer at </a:t>
            </a:r>
            <a:r>
              <a:rPr lang="en-US" sz="2000" dirty="0" err="1">
                <a:effectLst/>
                <a:latin typeface="Arial" panose="020B0604020202020204" pitchFamily="34" charset="0"/>
                <a:ea typeface="Calibri" panose="020F0502020204030204" pitchFamily="34" charset="0"/>
                <a:cs typeface="Times New Roman" panose="02020603050405020304" pitchFamily="18" charset="0"/>
              </a:rPr>
              <a:t>WysePower</a:t>
            </a:r>
            <a:r>
              <a:rPr lang="en-US" sz="2000" dirty="0">
                <a:effectLst/>
                <a:latin typeface="Arial" panose="020B0604020202020204" pitchFamily="34" charset="0"/>
                <a:ea typeface="Calibri" panose="020F0502020204030204" pitchFamily="34" charset="0"/>
                <a:cs typeface="Times New Roman" panose="02020603050405020304" pitchFamily="18" charset="0"/>
              </a:rPr>
              <a:t>, where I was primarily responsible for assisting with a variety of projects and helping to manage them, has given me valuable experience in both of these areas. This presentation also includes the pros and cons of the project.</a:t>
            </a:r>
            <a:endParaRPr lang="en-US" sz="2000" dirty="0">
              <a:effectLst/>
              <a:latin typeface="Arial" panose="020B0604020202020204" pitchFamily="34" charset="0"/>
              <a:ea typeface="Calibri" panose="020F0502020204030204" pitchFamily="34" charset="0"/>
              <a:cs typeface="Times New Roman" panose="02020603050405020304" pitchFamily="18" charset="0"/>
            </a:endParaRPr>
          </a:p>
          <a:p>
            <a:pPr algn="just"/>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7302976" y="1019825"/>
            <a:ext cx="4521470" cy="5162450"/>
            <a:chOff x="5486400" y="1310326"/>
            <a:chExt cx="4135214" cy="4721437"/>
          </a:xfrm>
        </p:grpSpPr>
        <p:pic>
          <p:nvPicPr>
            <p:cNvPr id="2052" name="Picture 4" descr="What is Project Scope Management and Why is it Important?"/>
            <p:cNvPicPr>
              <a:picLocks noChangeAspect="1" noChangeArrowheads="1"/>
            </p:cNvPicPr>
            <p:nvPr/>
          </p:nvPicPr>
          <p:blipFill rotWithShape="1">
            <a:blip r:embed="rId1">
              <a:clrChange>
                <a:clrFrom>
                  <a:srgbClr val="4D9AFF"/>
                </a:clrFrom>
                <a:clrTo>
                  <a:srgbClr val="4D9AFF">
                    <a:alpha val="0"/>
                  </a:srgbClr>
                </a:clrTo>
              </a:clrChange>
              <a:extLst>
                <a:ext uri="{28A0092B-C50C-407E-A947-70E740481C1C}">
                  <a14:useLocalDpi xmlns:a14="http://schemas.microsoft.com/office/drawing/2010/main" val="0"/>
                </a:ext>
              </a:extLst>
            </a:blip>
            <a:srcRect l="44052" r="11162" b="18617"/>
            <a:stretch>
              <a:fillRect/>
            </a:stretch>
          </p:blipFill>
          <p:spPr bwMode="auto">
            <a:xfrm>
              <a:off x="5561815" y="1310326"/>
              <a:ext cx="4059799" cy="472143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486400" y="3242821"/>
              <a:ext cx="377072" cy="23944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p:cNvSpPr txBox="1"/>
          <p:nvPr/>
        </p:nvSpPr>
        <p:spPr>
          <a:xfrm>
            <a:off x="974436" y="988449"/>
            <a:ext cx="7102764" cy="523220"/>
          </a:xfrm>
          <a:prstGeom prst="rect">
            <a:avLst/>
          </a:prstGeom>
          <a:noFill/>
        </p:spPr>
        <p:txBody>
          <a:bodyPr wrap="square" rtlCol="0">
            <a:spAutoFit/>
          </a:bodyPr>
          <a:lstStyle/>
          <a:p>
            <a:pPr algn="just"/>
            <a:r>
              <a:rPr lang="en-US" sz="2800" b="1" dirty="0">
                <a:solidFill>
                  <a:schemeClr val="accent1">
                    <a:lumMod val="75000"/>
                  </a:schemeClr>
                </a:solidFill>
                <a:latin typeface="Arial" panose="020B0604020202020204" pitchFamily="34" charset="0"/>
                <a:cs typeface="Arial" panose="020B0604020202020204" pitchFamily="34" charset="0"/>
              </a:rPr>
              <a:t>Objectives and Goals of the Project</a:t>
            </a:r>
            <a:endParaRPr lang="en-US" sz="2800" b="1" dirty="0">
              <a:solidFill>
                <a:schemeClr val="accent1">
                  <a:lumMod val="75000"/>
                </a:schemeClr>
              </a:solidFill>
              <a:latin typeface="Arial" panose="020B0604020202020204" pitchFamily="34" charset="0"/>
              <a:cs typeface="Arial" panose="020B0604020202020204" pitchFamily="34" charset="0"/>
            </a:endParaRPr>
          </a:p>
        </p:txBody>
      </p:sp>
      <p:sp>
        <p:nvSpPr>
          <p:cNvPr id="2" name="TextBox 1"/>
          <p:cNvSpPr txBox="1"/>
          <p:nvPr/>
        </p:nvSpPr>
        <p:spPr>
          <a:xfrm>
            <a:off x="974436" y="1511669"/>
            <a:ext cx="5950004" cy="4524315"/>
          </a:xfrm>
          <a:prstGeom prst="rect">
            <a:avLst/>
          </a:prstGeom>
          <a:noFill/>
        </p:spPr>
        <p:txBody>
          <a:bodyPr wrap="square" rtlCol="0">
            <a:spAutoFit/>
          </a:bodyPr>
          <a:lstStyle/>
          <a:p>
            <a:pPr marL="0" marR="0" algn="just">
              <a:spcBef>
                <a:spcPts val="0"/>
              </a:spcBef>
              <a:spcAft>
                <a:spcPts val="0"/>
              </a:spcAft>
            </a:pPr>
            <a:r>
              <a:rPr lang="en-US" dirty="0">
                <a:latin typeface="Arial" panose="020B0604020202020204" pitchFamily="34" charset="0"/>
                <a:cs typeface="Arial" panose="020B0604020202020204" pitchFamily="34" charset="0"/>
              </a:rPr>
              <a:t>Managing a project involves employing a set of specialized abilities, resources, and methods to complete a task for the benefit of others.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Throughout the Covid-19 outbreak, it had to stop working offline and started working from home instead. Meanwhile, this firm discovered a possible skill gap in the use of direction, communication, and teamwork among some employees (i.e. the main strength of a construction company). The business intends to keep working from home even once the covid-19 crisis has been resolved. As a result, it became crucial to educate managers and employees on how to make the most of their team's communication and collaboration efforts. Therefore,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WysePower</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has instituted an initiative to educate its staff.</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a:spcBef>
                <a:spcPts val="0"/>
              </a:spcBef>
              <a:spcAft>
                <a:spcPts val="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74436" y="987147"/>
            <a:ext cx="7102764" cy="523220"/>
          </a:xfrm>
          <a:prstGeom prst="rect">
            <a:avLst/>
          </a:prstGeom>
          <a:noFill/>
        </p:spPr>
        <p:txBody>
          <a:bodyPr wrap="square" rtlCol="0">
            <a:spAutoFit/>
          </a:bodyPr>
          <a:lstStyle/>
          <a:p>
            <a:pPr algn="just"/>
            <a:r>
              <a:rPr lang="en-US" sz="2800" b="1" dirty="0">
                <a:solidFill>
                  <a:schemeClr val="accent1">
                    <a:lumMod val="75000"/>
                  </a:schemeClr>
                </a:solidFill>
                <a:latin typeface="Arial" panose="020B0604020202020204" pitchFamily="34" charset="0"/>
                <a:cs typeface="Arial" panose="020B0604020202020204" pitchFamily="34" charset="0"/>
              </a:rPr>
              <a:t>Quad Chart</a:t>
            </a:r>
            <a:endParaRPr lang="en-US" sz="2800" b="1" dirty="0">
              <a:solidFill>
                <a:schemeClr val="accent1">
                  <a:lumMod val="75000"/>
                </a:schemeClr>
              </a:solidFill>
              <a:latin typeface="Arial" panose="020B0604020202020204" pitchFamily="34" charset="0"/>
              <a:cs typeface="Arial" panose="020B0604020202020204" pitchFamily="34" charset="0"/>
            </a:endParaRPr>
          </a:p>
        </p:txBody>
      </p:sp>
      <p:pic>
        <p:nvPicPr>
          <p:cNvPr id="1026" name="Picture 2" descr="Quad Chart Template | Download &amp; Edit | PowerSlides®"/>
          <p:cNvPicPr>
            <a:picLocks noChangeAspect="1" noChangeArrowheads="1"/>
          </p:cNvPicPr>
          <p:nvPr/>
        </p:nvPicPr>
        <p:blipFill rotWithShape="1">
          <a:blip r:embed="rId1">
            <a:extLst>
              <a:ext uri="{28A0092B-C50C-407E-A947-70E740481C1C}">
                <a14:useLocalDpi xmlns:a14="http://schemas.microsoft.com/office/drawing/2010/main" val="0"/>
              </a:ext>
            </a:extLst>
          </a:blip>
          <a:srcRect l="5588" t="20762" r="7279" b="11447"/>
          <a:stretch>
            <a:fillRect/>
          </a:stretch>
        </p:blipFill>
        <p:spPr bwMode="auto">
          <a:xfrm>
            <a:off x="1598839" y="1667434"/>
            <a:ext cx="8794376" cy="3844293"/>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6835586" y="1845298"/>
            <a:ext cx="582706" cy="681318"/>
          </a:xfrm>
          <a:prstGeom prst="rect">
            <a:avLst/>
          </a:prstGeom>
          <a:solidFill>
            <a:srgbClr val="7577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7371231" y="1732983"/>
            <a:ext cx="2958353" cy="1856598"/>
          </a:xfrm>
          <a:prstGeom prst="rect">
            <a:avLst/>
          </a:prstGeom>
          <a:solidFill>
            <a:srgbClr val="7577EB"/>
          </a:solidFill>
        </p:spPr>
        <p:txBody>
          <a:bodyPr wrap="square">
            <a:spAutoFit/>
          </a:bodyPr>
          <a:lstStyle/>
          <a:p>
            <a:pPr marL="0" marR="0" algn="just">
              <a:lnSpc>
                <a:spcPct val="107000"/>
              </a:lnSpc>
              <a:spcBef>
                <a:spcPts val="0"/>
              </a:spcBef>
              <a:spcAft>
                <a:spcPts val="8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The project's roadmap must be meticulously planned. Unless you're employing agile project management, phase 2 of managing projects will take almost half the project's time. Technical requirements, project schedules, communication plans, and goals/deliverables are the main duties in this phase.</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9" name="Rectangle 8"/>
          <p:cNvSpPr/>
          <p:nvPr/>
        </p:nvSpPr>
        <p:spPr>
          <a:xfrm>
            <a:off x="4529417" y="1846202"/>
            <a:ext cx="582706" cy="793633"/>
          </a:xfrm>
          <a:prstGeom prst="rect">
            <a:avLst/>
          </a:prstGeom>
          <a:solidFill>
            <a:srgbClr val="3D34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550895" y="1762672"/>
            <a:ext cx="3191433" cy="1754326"/>
          </a:xfrm>
          <a:prstGeom prst="rect">
            <a:avLst/>
          </a:prstGeom>
          <a:solidFill>
            <a:srgbClr val="3D348A"/>
          </a:solidFill>
        </p:spPr>
        <p:txBody>
          <a:bodyPr wrap="square" rtlCol="0">
            <a:spAutoFit/>
          </a:bodyPr>
          <a:lstStyle/>
          <a:p>
            <a:pPr algn="just"/>
            <a:r>
              <a:rPr lang="en-US" sz="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Launching a project turns a concept into a goal. The manager should now be creating a strategic plan and project outline. First, determine the project's scope and draft a charter. The project scope statement details the project's scope, objectives, goals, management, money, timeline, and more. </a:t>
            </a:r>
            <a:endParaRPr lang="en-US" sz="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endParaRPr>
          </a:p>
          <a:p>
            <a:pPr algn="just"/>
            <a:endParaRPr lang="en-US" sz="1200" dirty="0">
              <a:solidFill>
                <a:schemeClr val="bg1"/>
              </a:solidFill>
              <a:latin typeface="Arial" panose="020B0604020202020204" pitchFamily="34" charset="0"/>
              <a:ea typeface="Calibri" panose="020F0502020204030204" pitchFamily="34" charset="0"/>
              <a:cs typeface="Times New Roman" panose="02020603050405020304" pitchFamily="18" charset="0"/>
            </a:endParaRPr>
          </a:p>
          <a:p>
            <a:pPr algn="just"/>
            <a:endParaRPr lang="en-US" sz="1200" dirty="0">
              <a:solidFill>
                <a:schemeClr val="bg1"/>
              </a:solidFill>
            </a:endParaRPr>
          </a:p>
        </p:txBody>
      </p:sp>
      <p:sp>
        <p:nvSpPr>
          <p:cNvPr id="12" name="Rectangle 11"/>
          <p:cNvSpPr/>
          <p:nvPr/>
        </p:nvSpPr>
        <p:spPr>
          <a:xfrm>
            <a:off x="4446492" y="4631600"/>
            <a:ext cx="662032" cy="793633"/>
          </a:xfrm>
          <a:prstGeom prst="rect">
            <a:avLst/>
          </a:prstGeom>
          <a:solidFill>
            <a:srgbClr val="F6B7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p:cNvSpPr txBox="1"/>
          <p:nvPr/>
        </p:nvSpPr>
        <p:spPr>
          <a:xfrm>
            <a:off x="7418292" y="3655129"/>
            <a:ext cx="2926979" cy="1658980"/>
          </a:xfrm>
          <a:prstGeom prst="rect">
            <a:avLst/>
          </a:prstGeom>
          <a:solidFill>
            <a:srgbClr val="EC8401"/>
          </a:solidFill>
          <a:ln>
            <a:noFill/>
          </a:ln>
        </p:spPr>
        <p:txBody>
          <a:bodyPr wrap="square">
            <a:spAutoFit/>
          </a:bodyPr>
          <a:lstStyle/>
          <a:p>
            <a:pPr marL="0" marR="0" algn="just">
              <a:lnSpc>
                <a:spcPct val="107000"/>
              </a:lnSpc>
              <a:spcBef>
                <a:spcPts val="0"/>
              </a:spcBef>
              <a:spcAft>
                <a:spcPts val="8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The whole team works during project execution. Project managers create effective workflows and regularly monitor team progress (</a:t>
            </a:r>
            <a:r>
              <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Lennon, 2021</a:t>
            </a:r>
            <a:r>
              <a:rPr lang="en-US" sz="1200" dirty="0">
                <a:effectLst/>
                <a:latin typeface="Arial" panose="020B0604020202020204" pitchFamily="34" charset="0"/>
                <a:ea typeface="Calibri" panose="020F0502020204030204" pitchFamily="34" charset="0"/>
                <a:cs typeface="Times New Roman" panose="02020603050405020304" pitchFamily="18" charset="0"/>
              </a:rPr>
              <a:t>). The managers involved in this project must also ensure stakeholder collaboration during this time. This keeps everyone in sync and the project running well.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16" name="Rectangle 15"/>
          <p:cNvSpPr/>
          <p:nvPr/>
        </p:nvSpPr>
        <p:spPr>
          <a:xfrm>
            <a:off x="6871451" y="4682960"/>
            <a:ext cx="582706" cy="793633"/>
          </a:xfrm>
          <a:prstGeom prst="rect">
            <a:avLst/>
          </a:prstGeom>
          <a:solidFill>
            <a:srgbClr val="EC84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p:cNvSpPr txBox="1"/>
          <p:nvPr/>
        </p:nvSpPr>
        <p:spPr>
          <a:xfrm>
            <a:off x="1598839" y="3684872"/>
            <a:ext cx="2926979" cy="1856598"/>
          </a:xfrm>
          <a:prstGeom prst="rect">
            <a:avLst/>
          </a:prstGeom>
          <a:solidFill>
            <a:srgbClr val="F6B701"/>
          </a:solidFill>
          <a:ln>
            <a:noFill/>
          </a:ln>
        </p:spPr>
        <p:txBody>
          <a:bodyPr wrap="square">
            <a:spAutoFit/>
          </a:bodyPr>
          <a:lstStyle/>
          <a:p>
            <a:pPr marL="0" marR="0" algn="just">
              <a:lnSpc>
                <a:spcPct val="107000"/>
              </a:lnSpc>
              <a:spcBef>
                <a:spcPts val="0"/>
              </a:spcBef>
              <a:spcAft>
                <a:spcPts val="8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Project objectives and deliverables are realized through simultaneous project monitoring and control.</a:t>
            </a:r>
            <a:r>
              <a:rPr lang="en-US" sz="1200" b="1" dirty="0">
                <a:effectLst/>
                <a:latin typeface="Arial" panose="020B0604020202020204" pitchFamily="34" charset="0"/>
                <a:ea typeface="Calibri" panose="020F0502020204030204" pitchFamily="34" charset="0"/>
                <a:cs typeface="Times New Roman" panose="02020603050405020304" pitchFamily="18" charset="0"/>
              </a:rPr>
              <a:t> </a:t>
            </a:r>
            <a:r>
              <a:rPr lang="en-US" sz="1200" dirty="0">
                <a:effectLst/>
                <a:latin typeface="Arial" panose="020B0604020202020204" pitchFamily="34" charset="0"/>
                <a:ea typeface="Calibri" panose="020F0502020204030204" pitchFamily="34" charset="0"/>
                <a:cs typeface="Times New Roman" panose="02020603050405020304" pitchFamily="18" charset="0"/>
              </a:rPr>
              <a:t>By setting CSF </a:t>
            </a:r>
            <a:r>
              <a:rPr lang="en-US" sz="1200" i="1" dirty="0">
                <a:effectLst/>
                <a:latin typeface="Arial" panose="020B0604020202020204" pitchFamily="34" charset="0"/>
                <a:ea typeface="Calibri" panose="020F0502020204030204" pitchFamily="34" charset="0"/>
                <a:cs typeface="Times New Roman" panose="02020603050405020304" pitchFamily="18" charset="0"/>
              </a:rPr>
              <a:t>(Critical Success Factors) </a:t>
            </a:r>
            <a:r>
              <a:rPr lang="en-US" sz="1200" dirty="0">
                <a:effectLst/>
                <a:latin typeface="Arial" panose="020B0604020202020204" pitchFamily="34" charset="0"/>
                <a:ea typeface="Calibri" panose="020F0502020204030204" pitchFamily="34" charset="0"/>
                <a:cs typeface="Times New Roman" panose="02020603050405020304" pitchFamily="18" charset="0"/>
              </a:rPr>
              <a:t>and KPIs </a:t>
            </a:r>
            <a:r>
              <a:rPr lang="en-US" sz="1200" i="1" dirty="0">
                <a:effectLst/>
                <a:latin typeface="Arial" panose="020B0604020202020204" pitchFamily="34" charset="0"/>
                <a:ea typeface="Calibri" panose="020F0502020204030204" pitchFamily="34" charset="0"/>
                <a:cs typeface="Times New Roman" panose="02020603050405020304" pitchFamily="18" charset="0"/>
              </a:rPr>
              <a:t>(Key Performance Indicators)</a:t>
            </a:r>
            <a:r>
              <a:rPr lang="en-US" sz="1200" dirty="0">
                <a:effectLst/>
                <a:latin typeface="Arial" panose="020B0604020202020204" pitchFamily="34" charset="0"/>
                <a:ea typeface="Calibri" panose="020F0502020204030204" pitchFamily="34" charset="0"/>
                <a:cs typeface="Times New Roman" panose="02020603050405020304" pitchFamily="18" charset="0"/>
              </a:rPr>
              <a:t>, project managers can prevent deviation from the plan (KPI).</a:t>
            </a:r>
            <a:r>
              <a:rPr lang="en-US" sz="1200" b="1" dirty="0">
                <a:effectLst/>
                <a:latin typeface="Arial" panose="020B0604020202020204" pitchFamily="34" charset="0"/>
                <a:ea typeface="Calibri" panose="020F0502020204030204" pitchFamily="34" charset="0"/>
                <a:cs typeface="Times New Roman" panose="02020603050405020304" pitchFamily="18" charset="0"/>
              </a:rPr>
              <a:t> </a:t>
            </a:r>
            <a:r>
              <a:rPr lang="en-US" sz="1200" dirty="0">
                <a:effectLst/>
                <a:latin typeface="Arial" panose="020B0604020202020204" pitchFamily="34" charset="0"/>
                <a:ea typeface="Calibri" panose="020F0502020204030204" pitchFamily="34" charset="0"/>
                <a:cs typeface="Times New Roman" panose="02020603050405020304" pitchFamily="18" charset="0"/>
              </a:rPr>
              <a:t>Project managers quantify effort and expense during monitoring.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24953" y="632755"/>
            <a:ext cx="7305742" cy="523220"/>
          </a:xfrm>
          <a:prstGeom prst="rect">
            <a:avLst/>
          </a:prstGeom>
          <a:noFill/>
        </p:spPr>
        <p:txBody>
          <a:bodyPr wrap="square" rtlCol="0">
            <a:spAutoFit/>
          </a:bodyPr>
          <a:lstStyle/>
          <a:p>
            <a:pPr algn="just"/>
            <a:r>
              <a:rPr lang="en-US" sz="2800" b="1" dirty="0">
                <a:solidFill>
                  <a:schemeClr val="accent1">
                    <a:lumMod val="75000"/>
                  </a:schemeClr>
                </a:solidFill>
                <a:latin typeface="Arial" panose="020B0604020202020204" pitchFamily="34" charset="0"/>
                <a:cs typeface="Arial" panose="020B0604020202020204" pitchFamily="34" charset="0"/>
              </a:rPr>
              <a:t>Project Management Methodology (Agile)</a:t>
            </a:r>
            <a:endParaRPr lang="en-US" sz="2800" b="1" dirty="0">
              <a:solidFill>
                <a:schemeClr val="accent1">
                  <a:lumMod val="75000"/>
                </a:schemeClr>
              </a:solidFill>
              <a:latin typeface="Arial" panose="020B0604020202020204" pitchFamily="34" charset="0"/>
              <a:cs typeface="Arial" panose="020B0604020202020204" pitchFamily="34" charset="0"/>
            </a:endParaRPr>
          </a:p>
        </p:txBody>
      </p:sp>
      <p:pic>
        <p:nvPicPr>
          <p:cNvPr id="5124" name="Picture 4" descr="What Is Agile Project Management?—Values, Principles, Process, &amp; More"/>
          <p:cNvPicPr>
            <a:picLocks noChangeAspect="1" noChangeArrowheads="1"/>
          </p:cNvPicPr>
          <p:nvPr/>
        </p:nvPicPr>
        <p:blipFill rotWithShape="1">
          <a:blip r:embed="rId1">
            <a:clrChange>
              <a:clrFrom>
                <a:srgbClr val="FFFFFF"/>
              </a:clrFrom>
              <a:clrTo>
                <a:srgbClr val="FFFFFF">
                  <a:alpha val="0"/>
                </a:srgbClr>
              </a:clrTo>
            </a:clrChange>
            <a:extLst>
              <a:ext uri="{28A0092B-C50C-407E-A947-70E740481C1C}">
                <a14:useLocalDpi xmlns:a14="http://schemas.microsoft.com/office/drawing/2010/main" val="0"/>
              </a:ext>
            </a:extLst>
          </a:blip>
          <a:srcRect b="16144"/>
          <a:stretch>
            <a:fillRect/>
          </a:stretch>
        </p:blipFill>
        <p:spPr bwMode="auto">
          <a:xfrm>
            <a:off x="2077824" y="1385759"/>
            <a:ext cx="8036351" cy="505420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33579" y="313405"/>
            <a:ext cx="5500224" cy="976421"/>
          </a:xfrm>
          <a:prstGeom prst="rect">
            <a:avLst/>
          </a:prstGeom>
          <a:noFill/>
        </p:spPr>
        <p:txBody>
          <a:bodyPr wrap="none" rtlCol="0">
            <a:spAutoFit/>
          </a:bodyPr>
          <a:lstStyle/>
          <a:p>
            <a:endParaRPr lang="en-US" sz="2800" b="1" dirty="0">
              <a:solidFill>
                <a:schemeClr val="accent1">
                  <a:lumMod val="75000"/>
                </a:schemeClr>
              </a:solidFill>
              <a:latin typeface="Arial" panose="020B0604020202020204" pitchFamily="34" charset="0"/>
              <a:cs typeface="Arial" panose="020B0604020202020204" pitchFamily="34" charset="0"/>
            </a:endParaRPr>
          </a:p>
          <a:p>
            <a:pPr marL="0" marR="0">
              <a:lnSpc>
                <a:spcPct val="107000"/>
              </a:lnSpc>
              <a:spcBef>
                <a:spcPts val="200"/>
              </a:spcBef>
              <a:spcAft>
                <a:spcPts val="0"/>
              </a:spcAft>
            </a:pPr>
            <a:r>
              <a:rPr lang="en-US" sz="2800" b="1" dirty="0">
                <a:solidFill>
                  <a:schemeClr val="accent1">
                    <a:lumMod val="75000"/>
                  </a:schemeClr>
                </a:solidFill>
                <a:latin typeface="Arial" panose="020B0604020202020204" pitchFamily="34" charset="0"/>
                <a:cs typeface="Arial" panose="020B0604020202020204" pitchFamily="34" charset="0"/>
              </a:rPr>
              <a:t>Phases of Project Management</a:t>
            </a:r>
            <a:endParaRPr lang="en-US" sz="2800" b="1" dirty="0">
              <a:solidFill>
                <a:schemeClr val="accent1">
                  <a:lumMod val="75000"/>
                </a:schemeClr>
              </a:solidFill>
              <a:latin typeface="Arial" panose="020B0604020202020204" pitchFamily="34" charset="0"/>
              <a:cs typeface="Arial" panose="020B0604020202020204" pitchFamily="34" charset="0"/>
            </a:endParaRPr>
          </a:p>
        </p:txBody>
      </p:sp>
      <p:pic>
        <p:nvPicPr>
          <p:cNvPr id="2" name="Picture 1" descr="project management life cycle steps"/>
          <p:cNvPicPr>
            <a:picLocks noChangeAspect="1"/>
          </p:cNvPicPr>
          <p:nvPr/>
        </p:nvPicPr>
        <p:blipFill rotWithShape="1">
          <a:blip r:embed="rId1">
            <a:extLst>
              <a:ext uri="{28A0092B-C50C-407E-A947-70E740481C1C}">
                <a14:useLocalDpi xmlns:a14="http://schemas.microsoft.com/office/drawing/2010/main" val="0"/>
              </a:ext>
            </a:extLst>
          </a:blip>
          <a:srcRect l="4033" t="25083" r="4304" b="25395"/>
          <a:stretch>
            <a:fillRect/>
          </a:stretch>
        </p:blipFill>
        <p:spPr bwMode="auto">
          <a:xfrm>
            <a:off x="1359084" y="4646809"/>
            <a:ext cx="8044758" cy="1253826"/>
          </a:xfrm>
          <a:prstGeom prst="rect">
            <a:avLst/>
          </a:prstGeom>
          <a:noFill/>
          <a:ln>
            <a:noFill/>
          </a:ln>
        </p:spPr>
      </p:pic>
      <p:sp>
        <p:nvSpPr>
          <p:cNvPr id="3" name="TextBox 2"/>
          <p:cNvSpPr txBox="1"/>
          <p:nvPr/>
        </p:nvSpPr>
        <p:spPr>
          <a:xfrm>
            <a:off x="1203175" y="1230489"/>
            <a:ext cx="9755246" cy="3416320"/>
          </a:xfrm>
          <a:prstGeom prst="rect">
            <a:avLst/>
          </a:prstGeom>
          <a:noFill/>
        </p:spPr>
        <p:txBody>
          <a:bodyPr wrap="square" rtlCol="0">
            <a:spAutoFit/>
          </a:bodyPr>
          <a:lstStyle/>
          <a:p>
            <a:pPr algn="just"/>
            <a:r>
              <a:rPr lang="en-US" dirty="0">
                <a:latin typeface="Arial" panose="020B0604020202020204" pitchFamily="34" charset="0"/>
                <a:cs typeface="Arial" panose="020B0604020202020204" pitchFamily="34" charset="0"/>
              </a:rPr>
              <a:t>Successful management is difficult no matter the size or scope of the project (Johansson, 2017). The failure to plan for the smallest of details, to keep up with clients' ever-changing demands, or to distribute products on time are just a few of the many potential snares that could befall you. It is easier to maintain order and produce high-quality outcomes when the project is divided into distinct phases with their own goals and deliverables. The act of beginning a project transforms an idea into a target. Right now, the manager needs to be outlining the project's goals and objectives. The project's roadmap must be carefully thought out. Everyone pitches in throughout the actual implementation of the project. There is no strict order to the third and fourth stages of project management. By keeping an eye on and reining in the project at the same time, we can ensure that its goals and outputs are being met. This is the final stage of project management. Once a project has been delivered on, it is considered complete.</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04047" y="1197620"/>
            <a:ext cx="4427249" cy="523220"/>
          </a:xfrm>
          <a:prstGeom prst="rect">
            <a:avLst/>
          </a:prstGeom>
          <a:noFill/>
        </p:spPr>
        <p:txBody>
          <a:bodyPr wrap="square" rtlCol="0">
            <a:spAutoFit/>
          </a:bodyPr>
          <a:lstStyle/>
          <a:p>
            <a:pPr algn="just"/>
            <a:r>
              <a:rPr lang="en-US" sz="2800" b="1" dirty="0">
                <a:solidFill>
                  <a:schemeClr val="accent1">
                    <a:lumMod val="75000"/>
                  </a:schemeClr>
                </a:solidFill>
                <a:latin typeface="Arial" panose="020B0604020202020204" pitchFamily="34" charset="0"/>
                <a:cs typeface="Arial" panose="020B0604020202020204" pitchFamily="34" charset="0"/>
              </a:rPr>
              <a:t>Stakeholder Analysis</a:t>
            </a:r>
            <a:endParaRPr lang="en-US" sz="2800" b="1" dirty="0">
              <a:solidFill>
                <a:schemeClr val="accent1">
                  <a:lumMod val="75000"/>
                </a:schemeClr>
              </a:solidFill>
              <a:latin typeface="Arial" panose="020B0604020202020204" pitchFamily="34" charset="0"/>
              <a:cs typeface="Arial" panose="020B0604020202020204" pitchFamily="34" charset="0"/>
            </a:endParaRPr>
          </a:p>
        </p:txBody>
      </p:sp>
      <p:pic>
        <p:nvPicPr>
          <p:cNvPr id="2" name="Picture 1" descr="What is Stakeholder Analysis: Definition and Example"/>
          <p:cNvPicPr>
            <a:picLocks noChangeAspect="1"/>
          </p:cNvPicPr>
          <p:nvPr/>
        </p:nvPicPr>
        <p:blipFill rotWithShape="1">
          <a:blip r:embed="rId1">
            <a:extLst>
              <a:ext uri="{28A0092B-C50C-407E-A947-70E740481C1C}">
                <a14:useLocalDpi xmlns:a14="http://schemas.microsoft.com/office/drawing/2010/main" val="0"/>
              </a:ext>
            </a:extLst>
          </a:blip>
          <a:srcRect l="14172" r="13573"/>
          <a:stretch>
            <a:fillRect/>
          </a:stretch>
        </p:blipFill>
        <p:spPr bwMode="auto">
          <a:xfrm>
            <a:off x="6418729" y="1828800"/>
            <a:ext cx="4661647" cy="4271784"/>
          </a:xfrm>
          <a:prstGeom prst="rect">
            <a:avLst/>
          </a:prstGeom>
          <a:noFill/>
          <a:ln>
            <a:noFill/>
          </a:ln>
        </p:spPr>
      </p:pic>
      <p:sp>
        <p:nvSpPr>
          <p:cNvPr id="3" name="TextBox 2"/>
          <p:cNvSpPr txBox="1"/>
          <p:nvPr/>
        </p:nvSpPr>
        <p:spPr>
          <a:xfrm>
            <a:off x="1004047" y="1720840"/>
            <a:ext cx="4838929" cy="3138170"/>
          </a:xfrm>
          <a:prstGeom prst="rect">
            <a:avLst/>
          </a:prstGeom>
          <a:noFill/>
        </p:spPr>
        <p:txBody>
          <a:bodyPr wrap="square" rtlCol="0">
            <a:spAutoFit/>
          </a:bodyPr>
          <a:lstStyle/>
          <a:p>
            <a:pPr algn="just"/>
            <a:r>
              <a:rPr lang="en-US" dirty="0">
                <a:latin typeface="Arial" panose="020B0604020202020204" pitchFamily="34" charset="0"/>
                <a:cs typeface="Arial" panose="020B0604020202020204" pitchFamily="34" charset="0"/>
              </a:rPr>
              <a:t> A comprehensive examination of the many stakeholders involved is crucial for effective  project management. Stakeholders are defined as those who may have a vested interest in the project's outcomes. Training employees involves a large number of people both inside and outside. Internal stakeholders are : Project nanager, Sponsor ,Interrnal user and Tester, External stakeholders are : Customers ,Suppliers ,Trainers , Developers and  System admin.</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36601" y="849003"/>
            <a:ext cx="6567135" cy="523220"/>
          </a:xfrm>
          <a:prstGeom prst="rect">
            <a:avLst/>
          </a:prstGeom>
          <a:noFill/>
        </p:spPr>
        <p:txBody>
          <a:bodyPr wrap="square" rtlCol="0">
            <a:spAutoFit/>
          </a:bodyPr>
          <a:lstStyle/>
          <a:p>
            <a:pPr algn="just"/>
            <a:r>
              <a:rPr lang="en-US" sz="2800" b="1" dirty="0">
                <a:solidFill>
                  <a:schemeClr val="accent1">
                    <a:lumMod val="75000"/>
                  </a:schemeClr>
                </a:solidFill>
                <a:latin typeface="Arial" panose="020B0604020202020204" pitchFamily="34" charset="0"/>
                <a:cs typeface="Arial" panose="020B0604020202020204" pitchFamily="34" charset="0"/>
              </a:rPr>
              <a:t>Work Breakdown Structure</a:t>
            </a:r>
            <a:endParaRPr lang="en-US" sz="2800" b="1" dirty="0">
              <a:solidFill>
                <a:schemeClr val="accent1">
                  <a:lumMod val="75000"/>
                </a:schemeClr>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bwMode="auto">
          <a:xfrm>
            <a:off x="1990103" y="1028112"/>
            <a:ext cx="8369955" cy="5568545"/>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06283" y="1112954"/>
            <a:ext cx="6567135" cy="523220"/>
          </a:xfrm>
          <a:prstGeom prst="rect">
            <a:avLst/>
          </a:prstGeom>
          <a:noFill/>
        </p:spPr>
        <p:txBody>
          <a:bodyPr wrap="square" rtlCol="0">
            <a:spAutoFit/>
          </a:bodyPr>
          <a:lstStyle/>
          <a:p>
            <a:pPr algn="just"/>
            <a:r>
              <a:rPr lang="en-US" sz="2800" b="1" dirty="0">
                <a:solidFill>
                  <a:schemeClr val="accent1">
                    <a:lumMod val="75000"/>
                  </a:schemeClr>
                </a:solidFill>
                <a:latin typeface="Arial" panose="020B0604020202020204" pitchFamily="34" charset="0"/>
                <a:cs typeface="Arial" panose="020B0604020202020204" pitchFamily="34" charset="0"/>
              </a:rPr>
              <a:t>Project’s Cost Estimation</a:t>
            </a:r>
            <a:endParaRPr lang="en-US" sz="2800" b="1" dirty="0">
              <a:solidFill>
                <a:schemeClr val="accent1">
                  <a:lumMod val="75000"/>
                </a:schemeClr>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1"/>
          <a:stretch>
            <a:fillRect/>
          </a:stretch>
        </p:blipFill>
        <p:spPr>
          <a:xfrm>
            <a:off x="936601" y="1941376"/>
            <a:ext cx="8762239" cy="4067621"/>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93161" y="773589"/>
            <a:ext cx="6567135" cy="523220"/>
          </a:xfrm>
          <a:prstGeom prst="rect">
            <a:avLst/>
          </a:prstGeom>
          <a:noFill/>
        </p:spPr>
        <p:txBody>
          <a:bodyPr wrap="square" rtlCol="0">
            <a:spAutoFit/>
          </a:bodyPr>
          <a:lstStyle/>
          <a:p>
            <a:pPr algn="just"/>
            <a:r>
              <a:rPr lang="en-US" sz="2800" b="1" dirty="0">
                <a:solidFill>
                  <a:schemeClr val="accent1">
                    <a:lumMod val="75000"/>
                  </a:schemeClr>
                </a:solidFill>
                <a:latin typeface="Arial" panose="020B0604020202020204" pitchFamily="34" charset="0"/>
                <a:cs typeface="Arial" panose="020B0604020202020204" pitchFamily="34" charset="0"/>
              </a:rPr>
              <a:t>Project’s Gantt Chart</a:t>
            </a:r>
            <a:endParaRPr lang="en-US" sz="2800" b="1" dirty="0">
              <a:solidFill>
                <a:schemeClr val="accent1">
                  <a:lumMod val="75000"/>
                </a:schemeClr>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1">
            <a:clrChange>
              <a:clrFrom>
                <a:srgbClr val="FFFFFF"/>
              </a:clrFrom>
              <a:clrTo>
                <a:srgbClr val="FFFFFF">
                  <a:alpha val="0"/>
                </a:srgbClr>
              </a:clrTo>
            </a:clrChange>
          </a:blip>
          <a:stretch>
            <a:fillRect/>
          </a:stretch>
        </p:blipFill>
        <p:spPr>
          <a:xfrm>
            <a:off x="1498860" y="1296809"/>
            <a:ext cx="8389855" cy="5015022"/>
          </a:xfrm>
          <a:prstGeom prst="rect">
            <a:avLst/>
          </a:prstGeom>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93161" y="773589"/>
            <a:ext cx="6567135" cy="523220"/>
          </a:xfrm>
          <a:prstGeom prst="rect">
            <a:avLst/>
          </a:prstGeom>
          <a:noFill/>
        </p:spPr>
        <p:txBody>
          <a:bodyPr wrap="square" rtlCol="0">
            <a:spAutoFit/>
          </a:bodyPr>
          <a:lstStyle/>
          <a:p>
            <a:pPr algn="just"/>
            <a:r>
              <a:rPr lang="en-US" sz="2800" b="1" dirty="0">
                <a:solidFill>
                  <a:schemeClr val="accent1">
                    <a:lumMod val="75000"/>
                  </a:schemeClr>
                </a:solidFill>
                <a:latin typeface="Arial" panose="020B0604020202020204" pitchFamily="34" charset="0"/>
                <a:cs typeface="Arial" panose="020B0604020202020204" pitchFamily="34" charset="0"/>
              </a:rPr>
              <a:t>Project Risk Assessment</a:t>
            </a:r>
            <a:endParaRPr lang="en-US" sz="2800" b="1" dirty="0">
              <a:solidFill>
                <a:schemeClr val="accent1">
                  <a:lumMod val="75000"/>
                </a:schemeClr>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1393698" y="1600729"/>
            <a:ext cx="9611994" cy="4325396"/>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86715" y="1542842"/>
            <a:ext cx="9354620" cy="3772315"/>
          </a:xfrm>
          <a:prstGeom prst="rect">
            <a:avLst/>
          </a:prstGeom>
          <a:noFill/>
        </p:spPr>
        <p:txBody>
          <a:bodyPr wrap="square" rtlCol="0">
            <a:spAutoFit/>
          </a:bodyPr>
          <a:lstStyle/>
          <a:p>
            <a:pPr algn="just"/>
            <a:r>
              <a:rPr lang="en-US" sz="2800" b="1" dirty="0">
                <a:solidFill>
                  <a:srgbClr val="3B6FA8"/>
                </a:solidFill>
                <a:latin typeface="Arial" panose="020B0604020202020204" pitchFamily="34" charset="0"/>
                <a:cs typeface="Times New Roman" panose="02020603050405020304" pitchFamily="18" charset="0"/>
              </a:rPr>
              <a:t>Quality, Results, and Preventative Measures </a:t>
            </a:r>
            <a:endParaRPr lang="en-US" sz="2800" b="1" dirty="0">
              <a:solidFill>
                <a:srgbClr val="3B6FA8"/>
              </a:solidFill>
              <a:latin typeface="Arial" panose="020B0604020202020204" pitchFamily="34" charset="0"/>
              <a:cs typeface="Times New Roman" panose="02020603050405020304" pitchFamily="18" charset="0"/>
            </a:endParaRPr>
          </a:p>
          <a:p>
            <a:pPr algn="just"/>
            <a:endParaRPr lang="en-US" sz="2800" b="1" dirty="0">
              <a:solidFill>
                <a:srgbClr val="3B6FA8"/>
              </a:solidFill>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2000" i="1" dirty="0">
                <a:effectLst/>
                <a:latin typeface="Arial" panose="020B0604020202020204" pitchFamily="34" charset="0"/>
                <a:ea typeface="Calibri" panose="020F0502020204030204" pitchFamily="34" charset="0"/>
                <a:cs typeface="Times New Roman" panose="02020603050405020304" pitchFamily="18" charset="0"/>
              </a:rPr>
              <a:t>Specifications and expectations for quality:</a:t>
            </a:r>
            <a:endParaRPr lang="en-US" sz="20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Times New Roman" panose="02020603050405020304" pitchFamily="18" charset="0"/>
              </a:rPr>
              <a:t>Training workers to become more efficient.</a:t>
            </a:r>
            <a:endParaRPr lang="en-US" sz="20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Times New Roman" panose="02020603050405020304" pitchFamily="18" charset="0"/>
              </a:rPr>
              <a:t>Capacity to make use of means of interaction and cooperation.</a:t>
            </a:r>
            <a:endParaRPr lang="en-US" sz="20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Times New Roman" panose="02020603050405020304" pitchFamily="18" charset="0"/>
              </a:rPr>
              <a:t>Timeliness in completing the assignment is essential (</a:t>
            </a:r>
            <a:r>
              <a:rPr lang="en-US"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Maylor, 2021</a:t>
            </a:r>
            <a:r>
              <a:rPr lang="en-US" sz="2000" dirty="0">
                <a:effectLst/>
                <a:latin typeface="Arial" panose="020B0604020202020204" pitchFamily="34" charset="0"/>
                <a:ea typeface="Calibri" panose="020F0502020204030204" pitchFamily="34" charset="0"/>
                <a:cs typeface="Times New Roman" panose="02020603050405020304" pitchFamily="18" charset="0"/>
              </a:rPr>
              <a:t>).</a:t>
            </a:r>
            <a:endParaRPr lang="en-US" sz="20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Times New Roman" panose="02020603050405020304" pitchFamily="18" charset="0"/>
              </a:rPr>
              <a:t>Ideally, the project's final price tag would end up being exactly what was predicted.</a:t>
            </a:r>
            <a:endParaRPr lang="en-US" sz="20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Times New Roman" panose="02020603050405020304" pitchFamily="18" charset="0"/>
              </a:rPr>
              <a:t>Training should be of sufficient quality.</a:t>
            </a:r>
            <a:endParaRPr lang="en-US" sz="2000" dirty="0">
              <a:effectLst/>
              <a:latin typeface="Arial" panose="020B0604020202020204" pitchFamily="34" charset="0"/>
              <a:ea typeface="Calibri" panose="020F0502020204030204" pitchFamily="34" charset="0"/>
              <a:cs typeface="Times New Roman" panose="02020603050405020304" pitchFamily="18" charset="0"/>
            </a:endParaRPr>
          </a:p>
          <a:p>
            <a:pPr algn="just"/>
            <a:endParaRPr lang="en-US"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18690" y="1501806"/>
            <a:ext cx="9354620" cy="3854388"/>
          </a:xfrm>
          <a:prstGeom prst="rect">
            <a:avLst/>
          </a:prstGeom>
          <a:noFill/>
        </p:spPr>
        <p:txBody>
          <a:bodyPr wrap="square" rtlCol="0">
            <a:spAutoFit/>
          </a:bodyPr>
          <a:lstStyle/>
          <a:p>
            <a:pPr algn="just"/>
            <a:r>
              <a:rPr lang="en-US" sz="3200" b="1" dirty="0">
                <a:solidFill>
                  <a:srgbClr val="3B6FA8"/>
                </a:solidFill>
                <a:latin typeface="Arial" panose="020B0604020202020204" pitchFamily="34" charset="0"/>
                <a:cs typeface="Times New Roman" panose="02020603050405020304" pitchFamily="18" charset="0"/>
              </a:rPr>
              <a:t>Conclusion</a:t>
            </a:r>
            <a:endParaRPr lang="en-US" sz="3200" b="1" dirty="0">
              <a:solidFill>
                <a:srgbClr val="3B6FA8"/>
              </a:solidFill>
              <a:latin typeface="Arial" panose="020B0604020202020204" pitchFamily="34" charset="0"/>
              <a:cs typeface="Times New Roman" panose="02020603050405020304" pitchFamily="18" charset="0"/>
            </a:endParaRPr>
          </a:p>
          <a:p>
            <a:pPr algn="just"/>
            <a:endParaRPr lang="en-US" sz="3200" b="1" dirty="0">
              <a:solidFill>
                <a:srgbClr val="3B6FA8"/>
              </a:solidFill>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2000" dirty="0">
                <a:effectLst/>
                <a:latin typeface="Arial" panose="020B0604020202020204" pitchFamily="34" charset="0"/>
                <a:ea typeface="Calibri" panose="020F0502020204030204" pitchFamily="34" charset="0"/>
                <a:cs typeface="Times New Roman" panose="02020603050405020304" pitchFamily="18" charset="0"/>
              </a:rPr>
              <a:t>A methodical approach is required for implementing the </a:t>
            </a:r>
            <a:r>
              <a:rPr lang="en-US" sz="2000" dirty="0" err="1">
                <a:effectLst/>
                <a:latin typeface="Arial" panose="020B0604020202020204" pitchFamily="34" charset="0"/>
                <a:ea typeface="Calibri" panose="020F0502020204030204" pitchFamily="34" charset="0"/>
                <a:cs typeface="Times New Roman" panose="02020603050405020304" pitchFamily="18" charset="0"/>
              </a:rPr>
              <a:t>WysePower</a:t>
            </a:r>
            <a:r>
              <a:rPr lang="en-US" sz="2000" dirty="0">
                <a:effectLst/>
                <a:latin typeface="Arial" panose="020B0604020202020204" pitchFamily="34" charset="0"/>
                <a:ea typeface="Calibri" panose="020F0502020204030204" pitchFamily="34" charset="0"/>
                <a:cs typeface="Times New Roman" panose="02020603050405020304" pitchFamily="18" charset="0"/>
              </a:rPr>
              <a:t>-approved project. The project plan that was created nearly encompasses all the fundamentals of a successful endeavor like the implementation of the project activities along with the life-cycle, stakeholder analysis, WBS, cost estimation, Gantt chart, risk matrix analysis, and lastly, recommendation. All project stakeholders and risks have been evaluated and cataloged. Accordingly, the success and achievement of the project's aims and objectives are anticipated.</a:t>
            </a:r>
            <a:endParaRPr lang="en-US" sz="2000" dirty="0">
              <a:effectLst/>
              <a:latin typeface="Arial" panose="020B0604020202020204" pitchFamily="34" charset="0"/>
              <a:ea typeface="Calibri" panose="020F0502020204030204" pitchFamily="34" charset="0"/>
              <a:cs typeface="Times New Roman" panose="02020603050405020304" pitchFamily="18" charset="0"/>
            </a:endParaRPr>
          </a:p>
          <a:p>
            <a:pPr algn="just"/>
            <a:endParaRPr 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18690" y="1501806"/>
            <a:ext cx="9723792" cy="4064702"/>
          </a:xfrm>
          <a:prstGeom prst="rect">
            <a:avLst/>
          </a:prstGeom>
          <a:noFill/>
        </p:spPr>
        <p:txBody>
          <a:bodyPr wrap="square" rtlCol="0">
            <a:spAutoFit/>
          </a:bodyPr>
          <a:lstStyle/>
          <a:p>
            <a:pPr algn="just"/>
            <a:r>
              <a:rPr lang="en-US" sz="3200" b="1" dirty="0">
                <a:solidFill>
                  <a:srgbClr val="3B6FA8"/>
                </a:solidFill>
                <a:latin typeface="Arial" panose="020B0604020202020204" pitchFamily="34" charset="0"/>
                <a:cs typeface="Times New Roman" panose="02020603050405020304" pitchFamily="18" charset="0"/>
              </a:rPr>
              <a:t>References</a:t>
            </a:r>
            <a:endParaRPr lang="en-US" sz="3200" b="1" dirty="0">
              <a:solidFill>
                <a:srgbClr val="3B6FA8"/>
              </a:solidFill>
              <a:effectLst/>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2000" dirty="0">
                <a:effectLst/>
                <a:latin typeface="Arial" panose="020B0604020202020204" pitchFamily="34" charset="0"/>
                <a:ea typeface="Calibri" panose="020F0502020204030204" pitchFamily="34" charset="0"/>
                <a:cs typeface="Times New Roman" panose="02020603050405020304" pitchFamily="18" charset="0"/>
              </a:rPr>
              <a:t>A methodical approach is required for implementing the </a:t>
            </a:r>
            <a:r>
              <a:rPr lang="en-US" sz="2000" dirty="0" err="1">
                <a:effectLst/>
                <a:latin typeface="Arial" panose="020B0604020202020204" pitchFamily="34" charset="0"/>
                <a:ea typeface="Calibri" panose="020F0502020204030204" pitchFamily="34" charset="0"/>
                <a:cs typeface="Times New Roman" panose="02020603050405020304" pitchFamily="18" charset="0"/>
              </a:rPr>
              <a:t>WysePower</a:t>
            </a:r>
            <a:r>
              <a:rPr lang="en-US" sz="2000" dirty="0">
                <a:effectLst/>
                <a:latin typeface="Arial" panose="020B0604020202020204" pitchFamily="34" charset="0"/>
                <a:ea typeface="Calibri" panose="020F0502020204030204" pitchFamily="34" charset="0"/>
                <a:cs typeface="Times New Roman" panose="02020603050405020304" pitchFamily="18" charset="0"/>
              </a:rPr>
              <a:t>-approved </a:t>
            </a:r>
            <a:r>
              <a:rPr lang="en-US" sz="1800" dirty="0">
                <a:effectLst/>
                <a:latin typeface="Arial" panose="020B0604020202020204" pitchFamily="34" charset="0"/>
                <a:ea typeface="Calibri" panose="020F0502020204030204" pitchFamily="34" charset="0"/>
                <a:cs typeface="Times New Roman" panose="02020603050405020304" pitchFamily="18" charset="0"/>
              </a:rPr>
              <a:t>Campbell, K. (2022) Project development. Sports Council.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Crosby, B. (2022) Stakeholder analysis: A vital tool for strategic managers. Washington, D.C.: USAID's Implementing Policy Change Project.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800" dirty="0" err="1">
                <a:effectLst/>
                <a:latin typeface="Arial" panose="020B0604020202020204" pitchFamily="34" charset="0"/>
                <a:ea typeface="Calibri" panose="020F0502020204030204" pitchFamily="34" charset="0"/>
                <a:cs typeface="Times New Roman" panose="02020603050405020304" pitchFamily="18" charset="0"/>
              </a:rPr>
              <a:t>Gatti</a:t>
            </a:r>
            <a:r>
              <a:rPr lang="en-US" sz="1800" dirty="0">
                <a:effectLst/>
                <a:latin typeface="Arial" panose="020B0604020202020204" pitchFamily="34" charset="0"/>
                <a:ea typeface="Calibri" panose="020F0502020204030204" pitchFamily="34" charset="0"/>
                <a:cs typeface="Times New Roman" panose="02020603050405020304" pitchFamily="18" charset="0"/>
              </a:rPr>
              <a:t>, S. (2019) “Project Characteristics, risk analysis, and Risk Management,” </a:t>
            </a:r>
            <a:r>
              <a:rPr lang="en-US" sz="1800" i="1" dirty="0">
                <a:effectLst/>
                <a:latin typeface="Arial" panose="020B0604020202020204" pitchFamily="34" charset="0"/>
                <a:ea typeface="Calibri" panose="020F0502020204030204" pitchFamily="34" charset="0"/>
                <a:cs typeface="Times New Roman" panose="02020603050405020304" pitchFamily="18" charset="0"/>
              </a:rPr>
              <a:t>Project Finance in Theory and Practice</a:t>
            </a:r>
            <a:r>
              <a:rPr lang="en-US" sz="1800" dirty="0">
                <a:effectLst/>
                <a:latin typeface="Arial" panose="020B0604020202020204" pitchFamily="34" charset="0"/>
                <a:ea typeface="Calibri" panose="020F0502020204030204" pitchFamily="34" charset="0"/>
                <a:cs typeface="Times New Roman" panose="02020603050405020304" pitchFamily="18" charset="0"/>
              </a:rPr>
              <a:t>, pp. 43–75. Available at: </a:t>
            </a:r>
            <a:r>
              <a:rPr lang="en-US"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
              </a:rPr>
              <a:t>https://doi.org/10.1016/b978-0-12-391946-5.00003-7</a:t>
            </a:r>
            <a:r>
              <a:rPr lang="en-US" sz="1800" dirty="0">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indent="-342900" algn="just">
              <a:lnSpc>
                <a:spcPct val="107000"/>
              </a:lnSpc>
              <a:spcBef>
                <a:spcPts val="0"/>
              </a:spcBef>
              <a:spcAft>
                <a:spcPts val="80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Johansson, P.-O. (2017) Cost-benefit analysis of environmental change. Cambridge: Cambridge University Press.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endParaRPr lang="en-US" sz="2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6638</Words>
  <Application>WPS Presentation</Application>
  <PresentationFormat>Widescreen</PresentationFormat>
  <Paragraphs>82</Paragraphs>
  <Slides>16</Slides>
  <Notes>0</Notes>
  <HiddenSlides>0</HiddenSlides>
  <MMClips>0</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16</vt:i4>
      </vt:variant>
    </vt:vector>
  </HeadingPairs>
  <TitlesOfParts>
    <vt:vector size="29" baseType="lpstr">
      <vt:lpstr>Arial</vt:lpstr>
      <vt:lpstr>SimSun</vt:lpstr>
      <vt:lpstr>Wingdings</vt:lpstr>
      <vt:lpstr>Calibri</vt:lpstr>
      <vt:lpstr>Helvetica Neue</vt:lpstr>
      <vt:lpstr>Times New Roman</vt:lpstr>
      <vt:lpstr>Symbol</vt:lpstr>
      <vt:lpstr>Microsoft YaHei</vt:lpstr>
      <vt:lpstr>汉仪旗黑</vt:lpstr>
      <vt:lpstr>Arial Unicode MS</vt:lpstr>
      <vt:lpstr>Calibri Light</vt:lpstr>
      <vt:lpstr>Kingsoft Sign</vt:lpstr>
      <vt:lpstr>Office Theme</vt:lpstr>
      <vt:lpstr>BA(HONS) Leadership and Management Skills in the Workplace Level 5      Module code : Bmsw5104                                    Assessment : Task 1 Individual  Presentation                        Module Coordinator : Dr Rexon Nting                          Lecturer Name : Charles Nwaogwugwu       Student Name : Iosif Tcaciu  Student id no : 2022775     </vt:lpstr>
      <vt:lpstr>Managing Project in the Organization of Wysepower’s Propodsed       training Program to educate Employees to work from Home                                 during Covid -19 outbreak</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Khadija Siddika</dc:creator>
  <cp:lastModifiedBy>iosiftcaciu</cp:lastModifiedBy>
  <cp:revision>12</cp:revision>
  <dcterms:created xsi:type="dcterms:W3CDTF">2022-12-04T19:39:16Z</dcterms:created>
  <dcterms:modified xsi:type="dcterms:W3CDTF">2022-12-04T19:39:16Z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1033-4.7.1.7786</vt:lpwstr>
  </property>
</Properties>
</file>