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77" r:id="rId5"/>
    <p:sldId id="259" r:id="rId6"/>
    <p:sldId id="278" r:id="rId7"/>
    <p:sldId id="279" r:id="rId8"/>
    <p:sldId id="267" r:id="rId9"/>
    <p:sldId id="280" r:id="rId10"/>
    <p:sldId id="268" r:id="rId11"/>
    <p:sldId id="269" r:id="rId12"/>
    <p:sldId id="281" r:id="rId13"/>
    <p:sldId id="270" r:id="rId14"/>
    <p:sldId id="260" r:id="rId15"/>
    <p:sldId id="261" r:id="rId16"/>
    <p:sldId id="262" r:id="rId17"/>
    <p:sldId id="263" r:id="rId18"/>
    <p:sldId id="264" r:id="rId19"/>
    <p:sldId id="274" r:id="rId20"/>
    <p:sldId id="275" r:id="rId21"/>
    <p:sldId id="276" r:id="rId22"/>
    <p:sldId id="265" r:id="rId23"/>
    <p:sldId id="272" r:id="rId24"/>
    <p:sldId id="273" r:id="rId25"/>
    <p:sldId id="271" r:id="rId26"/>
    <p:sldId id="25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FC8F66-6907-4223-9E18-19C7A653F727}" v="55" dt="2022-11-13T19:26:41.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27D68-C586-4E40-C07A-A2BD41C81D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C68D04-54DA-609B-EBAA-D717DBD293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A4A5EB-37B7-CCD8-E943-DB3F2721958D}"/>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5" name="Footer Placeholder 4">
            <a:extLst>
              <a:ext uri="{FF2B5EF4-FFF2-40B4-BE49-F238E27FC236}">
                <a16:creationId xmlns:a16="http://schemas.microsoft.com/office/drawing/2014/main" id="{F20A21CC-AD32-BC2C-92D6-B0FFF124D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09F31-C9A3-2116-E47D-6A8C6B4DFDCD}"/>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713040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4B31A-55AB-427A-AA3D-7564F3CFB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7EA597-C4B2-C2BE-1BA0-8FC57412C8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9CBB65-C114-D409-868C-BA65BF734942}"/>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5" name="Footer Placeholder 4">
            <a:extLst>
              <a:ext uri="{FF2B5EF4-FFF2-40B4-BE49-F238E27FC236}">
                <a16:creationId xmlns:a16="http://schemas.microsoft.com/office/drawing/2014/main" id="{42CE47B6-FDAA-D897-2877-16E4B5B7B4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AFFF6-CDE8-9215-C91C-019EF0BCF3E5}"/>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79164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F5DA2-27B1-5C1E-6889-440FA83676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4A76DC-DD29-63C6-9D6A-011FE16029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C7D9B5-A672-32DE-B882-4F54B28476B2}"/>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5" name="Footer Placeholder 4">
            <a:extLst>
              <a:ext uri="{FF2B5EF4-FFF2-40B4-BE49-F238E27FC236}">
                <a16:creationId xmlns:a16="http://schemas.microsoft.com/office/drawing/2014/main" id="{FECAF38F-ECB2-3D43-60A2-380E6AE409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F957B-EAA0-C5DD-C57F-7BC9125CDE28}"/>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505857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AD4B2-89B2-334F-2D80-078A69F15C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D5B3A-3FFC-2C36-DDCF-4973F29979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0B6C3D-BD4C-403A-97C7-67324B7995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D73C19-E3B5-705C-0902-3ED7572DC971}"/>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6" name="Footer Placeholder 5">
            <a:extLst>
              <a:ext uri="{FF2B5EF4-FFF2-40B4-BE49-F238E27FC236}">
                <a16:creationId xmlns:a16="http://schemas.microsoft.com/office/drawing/2014/main" id="{86FB22A2-A2E6-1D4C-611C-F4D68FD136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E1DC7F-A8DD-3993-201D-59B56D4972F5}"/>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008705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0DF79-CCD2-9D01-4495-4F8EC6E442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E3DC48-1F81-0CF7-D55D-36D674E64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2AC3FF-6574-A298-54CA-E3BFC5F18D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BDE734-532F-6E4D-6AE3-E7CB24F822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1C13DB-2AF8-C4BC-A1B4-8ED281BC29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C6AC55-1A5E-79B7-5062-34D79E690A11}"/>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8" name="Footer Placeholder 7">
            <a:extLst>
              <a:ext uri="{FF2B5EF4-FFF2-40B4-BE49-F238E27FC236}">
                <a16:creationId xmlns:a16="http://schemas.microsoft.com/office/drawing/2014/main" id="{29E5090E-F9D7-2DC8-0D08-6E397DA983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07A9D1-2B8F-C6FA-AAE8-3F97FC704A98}"/>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428240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39FBA-A324-E4F9-EE0E-00839AA271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C8B91C-B9A0-5A74-93D1-8FF3D8CF6B64}"/>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4" name="Footer Placeholder 3">
            <a:extLst>
              <a:ext uri="{FF2B5EF4-FFF2-40B4-BE49-F238E27FC236}">
                <a16:creationId xmlns:a16="http://schemas.microsoft.com/office/drawing/2014/main" id="{8032CB98-92C1-0167-4B3D-48B577DB12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F54163-9C76-0853-75F1-C5FF48B58900}"/>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553762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9766A-0E0A-55B3-6437-2936CE14E979}"/>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3" name="Footer Placeholder 2">
            <a:extLst>
              <a:ext uri="{FF2B5EF4-FFF2-40B4-BE49-F238E27FC236}">
                <a16:creationId xmlns:a16="http://schemas.microsoft.com/office/drawing/2014/main" id="{0615F060-1E44-6820-8F12-C599F2B1EF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16D435-E17F-CE60-6E03-38CF39775416}"/>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88467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F7F1-1F6D-AE03-F79C-4214A69303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E08129-2BB7-C3AD-D201-BD3DA640B2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F7512E-999E-6F5D-C20F-116427903A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E7B86F-6952-26E3-83A1-0DBD7F0D0912}"/>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6" name="Footer Placeholder 5">
            <a:extLst>
              <a:ext uri="{FF2B5EF4-FFF2-40B4-BE49-F238E27FC236}">
                <a16:creationId xmlns:a16="http://schemas.microsoft.com/office/drawing/2014/main" id="{9BAE5F56-7ED4-7840-8533-DCF7C4DE06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89F281-6D5F-9CA3-2222-289C4F94C10E}"/>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211268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2FDB2-7979-5982-3700-B63FC1CD95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60F494-6B8A-847B-62F0-75033C1CC4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BECE1D-740A-9B0C-85B2-118EB8B97A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6F97C8-9693-538A-868A-62E9321D3936}"/>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6" name="Footer Placeholder 5">
            <a:extLst>
              <a:ext uri="{FF2B5EF4-FFF2-40B4-BE49-F238E27FC236}">
                <a16:creationId xmlns:a16="http://schemas.microsoft.com/office/drawing/2014/main" id="{FAAB45F7-5D8F-4FFE-606A-905A949C1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E127FB-B418-207A-5EC7-700DD2FEE833}"/>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1202557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AA4DB-D325-A73B-D518-15EABEDE8F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41BEBF-8419-C0E0-EBDF-8B92B44B0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DE49C6-ADCE-D261-C46D-4CC09CE5ADC1}"/>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5" name="Footer Placeholder 4">
            <a:extLst>
              <a:ext uri="{FF2B5EF4-FFF2-40B4-BE49-F238E27FC236}">
                <a16:creationId xmlns:a16="http://schemas.microsoft.com/office/drawing/2014/main" id="{07DF9094-4301-6E77-0918-34042094A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E1A6C-6AB5-CAFC-C5BF-8CC2E3B2A3F8}"/>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2897250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B4C45C-CCB1-4833-2E37-CC8157BA5F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09E338-926C-F7BC-B435-0F06BEF933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9B9292-3FFB-3474-7338-E72961732AEE}"/>
              </a:ext>
            </a:extLst>
          </p:cNvPr>
          <p:cNvSpPr>
            <a:spLocks noGrp="1"/>
          </p:cNvSpPr>
          <p:nvPr>
            <p:ph type="dt" sz="half" idx="10"/>
          </p:nvPr>
        </p:nvSpPr>
        <p:spPr/>
        <p:txBody>
          <a:bodyPr/>
          <a:lstStyle/>
          <a:p>
            <a:fld id="{390087C4-6D51-40A5-A979-08DA45461610}" type="datetimeFigureOut">
              <a:rPr lang="en-GB" smtClean="0"/>
              <a:t>18/09/2023</a:t>
            </a:fld>
            <a:endParaRPr lang="en-GB"/>
          </a:p>
        </p:txBody>
      </p:sp>
      <p:sp>
        <p:nvSpPr>
          <p:cNvPr id="5" name="Footer Placeholder 4">
            <a:extLst>
              <a:ext uri="{FF2B5EF4-FFF2-40B4-BE49-F238E27FC236}">
                <a16:creationId xmlns:a16="http://schemas.microsoft.com/office/drawing/2014/main" id="{8CC44A0B-305D-F3B9-1C53-65E1344158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B590C5-901C-85AB-5A72-F58ACD039395}"/>
              </a:ext>
            </a:extLst>
          </p:cNvPr>
          <p:cNvSpPr>
            <a:spLocks noGrp="1"/>
          </p:cNvSpPr>
          <p:nvPr>
            <p:ph type="sldNum" sz="quarter" idx="12"/>
          </p:nvPr>
        </p:nvSpPr>
        <p:spPr/>
        <p:txBody>
          <a:bodyPr/>
          <a:lstStyle/>
          <a:p>
            <a:fld id="{5847DB56-2F43-4FC7-BBB2-1B3F205E7636}" type="slidenum">
              <a:rPr lang="en-GB" smtClean="0"/>
              <a:t>‹#›</a:t>
            </a:fld>
            <a:endParaRPr lang="en-GB"/>
          </a:p>
        </p:txBody>
      </p:sp>
    </p:spTree>
    <p:extLst>
      <p:ext uri="{BB962C8B-B14F-4D97-AF65-F5344CB8AC3E}">
        <p14:creationId xmlns:p14="http://schemas.microsoft.com/office/powerpoint/2010/main" val="4065072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000D17-E9DC-A05F-A11F-6A3E0F66EF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378147-2A6D-8EA1-7FD8-12BB08C44C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8CC86-01C7-6B23-B89C-F23B9709E5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087C4-6D51-40A5-A979-08DA45461610}" type="datetimeFigureOut">
              <a:rPr lang="en-GB" smtClean="0"/>
              <a:t>18/09/2023</a:t>
            </a:fld>
            <a:endParaRPr lang="en-GB"/>
          </a:p>
        </p:txBody>
      </p:sp>
      <p:sp>
        <p:nvSpPr>
          <p:cNvPr id="5" name="Footer Placeholder 4">
            <a:extLst>
              <a:ext uri="{FF2B5EF4-FFF2-40B4-BE49-F238E27FC236}">
                <a16:creationId xmlns:a16="http://schemas.microsoft.com/office/drawing/2014/main" id="{77BE5A40-83E1-9612-BD91-510C0AB477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FF0B44-7535-D6E1-6D0C-CCF05A6A72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47DB56-2F43-4FC7-BBB2-1B3F205E7636}" type="slidenum">
              <a:rPr lang="en-GB" smtClean="0"/>
              <a:t>‹#›</a:t>
            </a:fld>
            <a:endParaRPr lang="en-GB"/>
          </a:p>
        </p:txBody>
      </p:sp>
    </p:spTree>
    <p:extLst>
      <p:ext uri="{BB962C8B-B14F-4D97-AF65-F5344CB8AC3E}">
        <p14:creationId xmlns:p14="http://schemas.microsoft.com/office/powerpoint/2010/main" val="2233946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N_5eKX1vvOg&amp;t=8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dark-tourism.com/" TargetMode="External"/><Relationship Id="rId2" Type="http://schemas.openxmlformats.org/officeDocument/2006/relationships/hyperlink" Target="https://www.couchsurfing.com/"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s2yg_nSFd4?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DESG6pbPUec?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exels.com/photo/taj-mahal-india-1603650/"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freepngclipart.com/png/74143-networking-service-media-social-communication-disadvantage"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rendhunter.com/slideshow/niche-tourism" TargetMode="External"/><Relationship Id="rId2" Type="http://schemas.openxmlformats.org/officeDocument/2006/relationships/slideLayout" Target="../slideLayouts/slideLayout2.xml"/><Relationship Id="rId1" Type="http://schemas.openxmlformats.org/officeDocument/2006/relationships/video" Target="https://www.youtube.com/embed/s6blWa3JXg0?feature=oembed" TargetMode="External"/><Relationship Id="rId5" Type="http://schemas.openxmlformats.org/officeDocument/2006/relationships/image" Target="../media/image18.jpeg"/><Relationship Id="rId4" Type="http://schemas.openxmlformats.org/officeDocument/2006/relationships/hyperlink" Target="https://tourismteacher.com/humix/video/6688e708f4a501558eb5d4a929dad33f661c22598a20cb89f0aecaa3c3f2a90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holibob.tech/"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interglobe.com/niche-tourism-unlocking-new-travel-experiences" TargetMode="External"/><Relationship Id="rId2" Type="http://schemas.openxmlformats.org/officeDocument/2006/relationships/hyperlink" Target="http://researchrepository.napier.ac.uk/id/eprint/537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C5D26CB-E53B-1828-4C75-FE932BCC7F19}"/>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7365A0-6F91-8209-3004-32B41C8CF16C}"/>
              </a:ext>
            </a:extLst>
          </p:cNvPr>
          <p:cNvSpPr>
            <a:spLocks noGrp="1"/>
          </p:cNvSpPr>
          <p:nvPr>
            <p:ph type="ctrTitle"/>
          </p:nvPr>
        </p:nvSpPr>
        <p:spPr>
          <a:xfrm>
            <a:off x="477981" y="1122363"/>
            <a:ext cx="4023360" cy="3204134"/>
          </a:xfrm>
        </p:spPr>
        <p:txBody>
          <a:bodyPr anchor="b">
            <a:normAutofit/>
          </a:bodyPr>
          <a:lstStyle/>
          <a:p>
            <a:pPr algn="l"/>
            <a:r>
              <a:rPr lang="en-GB" sz="4800"/>
              <a:t>UK Niche Tourism Products</a:t>
            </a:r>
          </a:p>
        </p:txBody>
      </p:sp>
      <p:sp>
        <p:nvSpPr>
          <p:cNvPr id="3" name="Subtitle 2">
            <a:extLst>
              <a:ext uri="{FF2B5EF4-FFF2-40B4-BE49-F238E27FC236}">
                <a16:creationId xmlns:a16="http://schemas.microsoft.com/office/drawing/2014/main" id="{589D42A5-BDCF-4C29-FFA6-AE37AA7CB08F}"/>
              </a:ext>
            </a:extLst>
          </p:cNvPr>
          <p:cNvSpPr>
            <a:spLocks noGrp="1"/>
          </p:cNvSpPr>
          <p:nvPr>
            <p:ph type="subTitle" idx="1"/>
          </p:nvPr>
        </p:nvSpPr>
        <p:spPr>
          <a:xfrm>
            <a:off x="477980" y="4872922"/>
            <a:ext cx="4023359" cy="1208141"/>
          </a:xfrm>
        </p:spPr>
        <p:txBody>
          <a:bodyPr>
            <a:normAutofit/>
          </a:bodyPr>
          <a:lstStyle/>
          <a:p>
            <a:pPr algn="l"/>
            <a:r>
              <a:rPr lang="en-GB" sz="2000"/>
              <a:t>Week 7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8268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079FD8-45A2-AD93-7C46-A5C0D304C7D7}"/>
              </a:ext>
            </a:extLst>
          </p:cNvPr>
          <p:cNvSpPr>
            <a:spLocks noGrp="1"/>
          </p:cNvSpPr>
          <p:nvPr>
            <p:ph type="title"/>
          </p:nvPr>
        </p:nvSpPr>
        <p:spPr>
          <a:xfrm>
            <a:off x="1115568" y="548640"/>
            <a:ext cx="10168128" cy="1179576"/>
          </a:xfrm>
        </p:spPr>
        <p:txBody>
          <a:bodyPr>
            <a:normAutofit/>
          </a:bodyPr>
          <a:lstStyle/>
          <a:p>
            <a:r>
              <a:rPr lang="en-GB" sz="3700" b="1" dirty="0"/>
              <a:t>The role of niche tourism products in destination development</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A0C98FC-B476-8230-649D-AADACEB3EB7A}"/>
              </a:ext>
            </a:extLst>
          </p:cNvPr>
          <p:cNvSpPr>
            <a:spLocks noGrp="1"/>
          </p:cNvSpPr>
          <p:nvPr>
            <p:ph idx="1"/>
          </p:nvPr>
        </p:nvSpPr>
        <p:spPr>
          <a:xfrm>
            <a:off x="566928" y="2150963"/>
            <a:ext cx="10168128" cy="4406911"/>
          </a:xfrm>
        </p:spPr>
        <p:txBody>
          <a:bodyPr>
            <a:normAutofit/>
          </a:bodyPr>
          <a:lstStyle/>
          <a:p>
            <a:pPr>
              <a:lnSpc>
                <a:spcPct val="100000"/>
              </a:lnSpc>
            </a:pPr>
            <a:r>
              <a:rPr lang="en-GB" sz="2200" dirty="0"/>
              <a:t> specific tourism product can be tailored to meet the needs of a particular audience/market segment.</a:t>
            </a:r>
          </a:p>
          <a:p>
            <a:pPr>
              <a:lnSpc>
                <a:spcPct val="100000"/>
              </a:lnSpc>
            </a:pPr>
            <a:r>
              <a:rPr lang="en-GB" sz="2200" dirty="0"/>
              <a:t>Locations with specific niche products are able to establish and position themselves, as niche tourism destinations</a:t>
            </a:r>
          </a:p>
          <a:p>
            <a:pPr>
              <a:lnSpc>
                <a:spcPct val="100000"/>
              </a:lnSpc>
            </a:pPr>
            <a:r>
              <a:rPr lang="en-GB" sz="2200" dirty="0"/>
              <a:t>Through image creation, helps destinations to differentiate their tourism products and compete in an increasingly competitive and cluttered tourism environment.</a:t>
            </a:r>
          </a:p>
          <a:p>
            <a:pPr>
              <a:lnSpc>
                <a:spcPct val="100000"/>
              </a:lnSpc>
            </a:pPr>
            <a:r>
              <a:rPr lang="en-GB" sz="2200" b="0" i="0" dirty="0">
                <a:effectLst/>
                <a:latin typeface="Titillium Web" panose="00000500000000000000" pitchFamily="2" charset="0"/>
              </a:rPr>
              <a:t>niche products will have different impacts, marketing challenges and contributions to destination development as they progress through it. </a:t>
            </a:r>
          </a:p>
          <a:p>
            <a:pPr>
              <a:lnSpc>
                <a:spcPct val="100000"/>
              </a:lnSpc>
            </a:pPr>
            <a:r>
              <a:rPr lang="en-GB" sz="2200" b="0" i="0" dirty="0">
                <a:effectLst/>
                <a:latin typeface="Gotham-Book"/>
              </a:rPr>
              <a:t>response to an increase in the number of more modern tourists demanding tailored tourism products</a:t>
            </a:r>
            <a:endParaRPr lang="en-GB" sz="2200" dirty="0"/>
          </a:p>
        </p:txBody>
      </p:sp>
    </p:spTree>
    <p:extLst>
      <p:ext uri="{BB962C8B-B14F-4D97-AF65-F5344CB8AC3E}">
        <p14:creationId xmlns:p14="http://schemas.microsoft.com/office/powerpoint/2010/main" val="50191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E4B921-7518-256F-7825-8391D528EC94}"/>
              </a:ext>
            </a:extLst>
          </p:cNvPr>
          <p:cNvSpPr>
            <a:spLocks noGrp="1"/>
          </p:cNvSpPr>
          <p:nvPr>
            <p:ph idx="1"/>
          </p:nvPr>
        </p:nvSpPr>
        <p:spPr/>
        <p:txBody>
          <a:bodyPr/>
          <a:lstStyle/>
          <a:p>
            <a:r>
              <a:rPr lang="en-GB" dirty="0">
                <a:hlinkClick r:id="rId2"/>
              </a:rPr>
              <a:t>https://www.youtube.com/watch?v=N_5eKX1vvOg&amp;t=8s</a:t>
            </a:r>
            <a:endParaRPr lang="en-GB" dirty="0"/>
          </a:p>
          <a:p>
            <a:endParaRPr lang="en-GB" dirty="0"/>
          </a:p>
        </p:txBody>
      </p:sp>
      <p:pic>
        <p:nvPicPr>
          <p:cNvPr id="4" name="Picture 3">
            <a:extLst>
              <a:ext uri="{FF2B5EF4-FFF2-40B4-BE49-F238E27FC236}">
                <a16:creationId xmlns:a16="http://schemas.microsoft.com/office/drawing/2014/main" id="{ADCF1666-E262-90B6-A9AA-EDBC3DB867DA}"/>
              </a:ext>
            </a:extLst>
          </p:cNvPr>
          <p:cNvPicPr>
            <a:picLocks noChangeAspect="1"/>
          </p:cNvPicPr>
          <p:nvPr/>
        </p:nvPicPr>
        <p:blipFill>
          <a:blip r:embed="rId3"/>
          <a:stretch>
            <a:fillRect/>
          </a:stretch>
        </p:blipFill>
        <p:spPr>
          <a:xfrm>
            <a:off x="2293142" y="2518717"/>
            <a:ext cx="7065169" cy="3974158"/>
          </a:xfrm>
          <a:prstGeom prst="rect">
            <a:avLst/>
          </a:prstGeom>
        </p:spPr>
      </p:pic>
    </p:spTree>
    <p:extLst>
      <p:ext uri="{BB962C8B-B14F-4D97-AF65-F5344CB8AC3E}">
        <p14:creationId xmlns:p14="http://schemas.microsoft.com/office/powerpoint/2010/main" val="2894895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FF6425-D062-0790-838B-D82BCE0E38AF}"/>
              </a:ext>
            </a:extLst>
          </p:cNvPr>
          <p:cNvPicPr>
            <a:picLocks noChangeAspect="1"/>
          </p:cNvPicPr>
          <p:nvPr/>
        </p:nvPicPr>
        <p:blipFill rotWithShape="1">
          <a:blip r:embed="rId2"/>
          <a:srcRect l="47316" r="16864" b="-1"/>
          <a:stretch/>
        </p:blipFill>
        <p:spPr>
          <a:xfrm>
            <a:off x="9806321" y="2418395"/>
            <a:ext cx="2234070" cy="3118494"/>
          </a:xfrm>
          <a:prstGeom prst="rect">
            <a:avLst/>
          </a:prstGeom>
          <a:effectLst/>
        </p:spPr>
      </p:pic>
      <p:sp>
        <p:nvSpPr>
          <p:cNvPr id="2" name="Title 1">
            <a:extLst>
              <a:ext uri="{FF2B5EF4-FFF2-40B4-BE49-F238E27FC236}">
                <a16:creationId xmlns:a16="http://schemas.microsoft.com/office/drawing/2014/main" id="{90370FD2-B66E-B2BD-753A-E07EB99E76AA}"/>
              </a:ext>
            </a:extLst>
          </p:cNvPr>
          <p:cNvSpPr>
            <a:spLocks noGrp="1"/>
          </p:cNvSpPr>
          <p:nvPr>
            <p:ph type="title"/>
          </p:nvPr>
        </p:nvSpPr>
        <p:spPr>
          <a:xfrm>
            <a:off x="270310" y="293510"/>
            <a:ext cx="6586491" cy="542309"/>
          </a:xfrm>
        </p:spPr>
        <p:txBody>
          <a:bodyPr>
            <a:normAutofit fontScale="90000"/>
          </a:bodyPr>
          <a:lstStyle/>
          <a:p>
            <a:r>
              <a:rPr lang="en-GB" sz="3600" b="1" dirty="0">
                <a:solidFill>
                  <a:schemeClr val="accent1"/>
                </a:solidFill>
              </a:rPr>
              <a:t>‘Back packing’ </a:t>
            </a:r>
          </a:p>
        </p:txBody>
      </p:sp>
      <p:sp>
        <p:nvSpPr>
          <p:cNvPr id="3" name="Content Placeholder 2">
            <a:extLst>
              <a:ext uri="{FF2B5EF4-FFF2-40B4-BE49-F238E27FC236}">
                <a16:creationId xmlns:a16="http://schemas.microsoft.com/office/drawing/2014/main" id="{2CCD6229-46C6-F0D1-45B1-4E91A5E9CB9F}"/>
              </a:ext>
            </a:extLst>
          </p:cNvPr>
          <p:cNvSpPr>
            <a:spLocks noGrp="1"/>
          </p:cNvSpPr>
          <p:nvPr>
            <p:ph idx="1"/>
          </p:nvPr>
        </p:nvSpPr>
        <p:spPr>
          <a:xfrm>
            <a:off x="151609" y="891919"/>
            <a:ext cx="10456697" cy="5388000"/>
          </a:xfrm>
        </p:spPr>
        <p:txBody>
          <a:bodyPr>
            <a:noAutofit/>
          </a:bodyPr>
          <a:lstStyle/>
          <a:p>
            <a:pPr>
              <a:lnSpc>
                <a:spcPct val="100000"/>
              </a:lnSpc>
            </a:pPr>
            <a:r>
              <a:rPr lang="en-GB" sz="1800" dirty="0"/>
              <a:t>many regions have developed niche tourism products in order to </a:t>
            </a:r>
            <a:r>
              <a:rPr lang="en-GB" sz="1800" b="1" dirty="0"/>
              <a:t>compete more effectively in the face of globalization. </a:t>
            </a:r>
          </a:p>
          <a:p>
            <a:pPr>
              <a:lnSpc>
                <a:spcPct val="100000"/>
              </a:lnSpc>
            </a:pPr>
            <a:r>
              <a:rPr lang="en-GB" sz="1800" dirty="0"/>
              <a:t>based on </a:t>
            </a:r>
            <a:r>
              <a:rPr lang="en-GB" sz="1800" b="1" dirty="0"/>
              <a:t>special interests of the consumers</a:t>
            </a:r>
            <a:r>
              <a:rPr lang="en-GB" sz="1800" dirty="0"/>
              <a:t>, is seen as a useful tool for regions to strengthen their tourism products and market profile through </a:t>
            </a:r>
            <a:r>
              <a:rPr lang="en-GB" sz="1800" b="1" dirty="0"/>
              <a:t>specialisation. </a:t>
            </a:r>
          </a:p>
          <a:p>
            <a:pPr>
              <a:lnSpc>
                <a:spcPct val="100000"/>
              </a:lnSpc>
            </a:pPr>
            <a:r>
              <a:rPr lang="en-GB" sz="1800" dirty="0"/>
              <a:t>Backpacker tourism emerged in the 1960s and 1970s as the antithesis of a market: counter cultural ‘drifters’ began to arrive in far flung corners of the world in search of peace and paradise (Richards and Wilson, 2004). </a:t>
            </a:r>
          </a:p>
          <a:p>
            <a:pPr>
              <a:lnSpc>
                <a:spcPct val="100000"/>
              </a:lnSpc>
            </a:pPr>
            <a:r>
              <a:rPr lang="en-GB" sz="1800" b="1" dirty="0"/>
              <a:t>Backpacker ideology consists </a:t>
            </a:r>
            <a:r>
              <a:rPr lang="en-GB" sz="1800" dirty="0"/>
              <a:t>of a series of practices related to their travel (Pearce, 2007):</a:t>
            </a:r>
          </a:p>
          <a:p>
            <a:pPr>
              <a:lnSpc>
                <a:spcPct val="100000"/>
              </a:lnSpc>
              <a:buFont typeface="Wingdings" panose="05000000000000000000" pitchFamily="2" charset="2"/>
              <a:buChar char="Ø"/>
            </a:pPr>
            <a:r>
              <a:rPr lang="en-GB" sz="1800" dirty="0"/>
              <a:t>• To travel on a low budget</a:t>
            </a:r>
          </a:p>
          <a:p>
            <a:pPr>
              <a:lnSpc>
                <a:spcPct val="100000"/>
              </a:lnSpc>
              <a:buFont typeface="Wingdings" panose="05000000000000000000" pitchFamily="2" charset="2"/>
              <a:buChar char="Ø"/>
            </a:pPr>
            <a:r>
              <a:rPr lang="en-GB" sz="1800" dirty="0"/>
              <a:t>• To meet different people (especially other backpackers, but also locals)</a:t>
            </a:r>
          </a:p>
          <a:p>
            <a:pPr>
              <a:lnSpc>
                <a:spcPct val="100000"/>
              </a:lnSpc>
              <a:buFont typeface="Wingdings" panose="05000000000000000000" pitchFamily="2" charset="2"/>
              <a:buChar char="Ø"/>
            </a:pPr>
            <a:r>
              <a:rPr lang="en-GB" sz="1800" dirty="0"/>
              <a:t>• To be (or to feel) free, independent and open-minded</a:t>
            </a:r>
          </a:p>
          <a:p>
            <a:pPr>
              <a:lnSpc>
                <a:spcPct val="100000"/>
              </a:lnSpc>
              <a:buFont typeface="Wingdings" panose="05000000000000000000" pitchFamily="2" charset="2"/>
              <a:buChar char="Ø"/>
            </a:pPr>
            <a:r>
              <a:rPr lang="en-GB" sz="1800" dirty="0"/>
              <a:t>• To organise one’s journey individually and independently</a:t>
            </a:r>
          </a:p>
          <a:p>
            <a:pPr>
              <a:lnSpc>
                <a:spcPct val="100000"/>
              </a:lnSpc>
              <a:buFont typeface="Wingdings" panose="05000000000000000000" pitchFamily="2" charset="2"/>
              <a:buChar char="Ø"/>
            </a:pPr>
            <a:r>
              <a:rPr lang="en-GB" sz="1800" dirty="0"/>
              <a:t>• To travel for as long as possible</a:t>
            </a:r>
          </a:p>
          <a:p>
            <a:pPr marL="0" indent="0">
              <a:lnSpc>
                <a:spcPct val="100000"/>
              </a:lnSpc>
              <a:buNone/>
            </a:pPr>
            <a:r>
              <a:rPr lang="en-GB" sz="1800" dirty="0"/>
              <a:t>The latest edition of the New Horizons survey of youth travel (WYSE Travel Confederation, 2018) indicates that 13% identified themselves as ‘backpackers’, compared with 32% of youth travellers in 2002. Even though the market share of the backpacking niche has fallen dramatically, the total number of backpackers has fallen only slightly, from around 45 million in 2002 to 39 million in 2017 (Richards, 2021).</a:t>
            </a:r>
          </a:p>
        </p:txBody>
      </p:sp>
    </p:spTree>
    <p:extLst>
      <p:ext uri="{BB962C8B-B14F-4D97-AF65-F5344CB8AC3E}">
        <p14:creationId xmlns:p14="http://schemas.microsoft.com/office/powerpoint/2010/main" val="272814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772B-28F6-3772-0FD7-5720FC828D6A}"/>
              </a:ext>
            </a:extLst>
          </p:cNvPr>
          <p:cNvSpPr>
            <a:spLocks noGrp="1"/>
          </p:cNvSpPr>
          <p:nvPr>
            <p:ph type="title"/>
          </p:nvPr>
        </p:nvSpPr>
        <p:spPr>
          <a:xfrm>
            <a:off x="4172473" y="136349"/>
            <a:ext cx="6586491" cy="968785"/>
          </a:xfrm>
        </p:spPr>
        <p:txBody>
          <a:bodyPr anchor="b">
            <a:normAutofit fontScale="90000"/>
          </a:bodyPr>
          <a:lstStyle/>
          <a:p>
            <a:r>
              <a:rPr lang="en-GB" sz="3400" b="1" dirty="0"/>
              <a:t>What are niche tourism products?</a:t>
            </a:r>
            <a:br>
              <a:rPr lang="en-GB" sz="3400" b="1" dirty="0"/>
            </a:br>
            <a:endParaRPr lang="en-GB" sz="3400" b="1" dirty="0"/>
          </a:p>
        </p:txBody>
      </p:sp>
      <p:sp>
        <p:nvSpPr>
          <p:cNvPr id="3" name="Content Placeholder 2">
            <a:extLst>
              <a:ext uri="{FF2B5EF4-FFF2-40B4-BE49-F238E27FC236}">
                <a16:creationId xmlns:a16="http://schemas.microsoft.com/office/drawing/2014/main" id="{0800E18A-0E94-8B63-143E-C3686FA106DB}"/>
              </a:ext>
            </a:extLst>
          </p:cNvPr>
          <p:cNvSpPr>
            <a:spLocks noGrp="1"/>
          </p:cNvSpPr>
          <p:nvPr>
            <p:ph idx="1"/>
          </p:nvPr>
        </p:nvSpPr>
        <p:spPr>
          <a:xfrm>
            <a:off x="3906098" y="1422509"/>
            <a:ext cx="8155005" cy="5364054"/>
          </a:xfrm>
        </p:spPr>
        <p:txBody>
          <a:bodyPr>
            <a:normAutofit fontScale="92500" lnSpcReduction="10000"/>
          </a:bodyPr>
          <a:lstStyle/>
          <a:p>
            <a:pPr>
              <a:lnSpc>
                <a:spcPct val="110000"/>
              </a:lnSpc>
            </a:pPr>
            <a:r>
              <a:rPr lang="en-GB" sz="2000" dirty="0"/>
              <a:t>Examples of niche tourism products include outdoor pursuits, nature-based tourism, cultural tours, screen tourism, and many other travel experiences.</a:t>
            </a:r>
          </a:p>
          <a:p>
            <a:pPr>
              <a:lnSpc>
                <a:spcPct val="110000"/>
              </a:lnSpc>
            </a:pPr>
            <a:endParaRPr lang="en-GB" sz="2000" dirty="0"/>
          </a:p>
          <a:p>
            <a:pPr>
              <a:lnSpc>
                <a:spcPct val="110000"/>
              </a:lnSpc>
            </a:pPr>
            <a:r>
              <a:rPr lang="en-GB" sz="2000" dirty="0"/>
              <a:t>What are the five types of niche tourism give examples?</a:t>
            </a:r>
          </a:p>
          <a:p>
            <a:pPr>
              <a:lnSpc>
                <a:spcPct val="110000"/>
              </a:lnSpc>
            </a:pPr>
            <a:r>
              <a:rPr lang="en-GB" sz="2000" dirty="0"/>
              <a:t>Adventure tourism.</a:t>
            </a:r>
          </a:p>
          <a:p>
            <a:pPr>
              <a:lnSpc>
                <a:spcPct val="110000"/>
              </a:lnSpc>
            </a:pPr>
            <a:r>
              <a:rPr lang="en-GB" sz="2000" dirty="0" err="1"/>
              <a:t>Agrtourism</a:t>
            </a:r>
            <a:r>
              <a:rPr lang="en-GB" sz="2000" dirty="0"/>
              <a:t>.</a:t>
            </a:r>
          </a:p>
          <a:p>
            <a:pPr>
              <a:lnSpc>
                <a:spcPct val="110000"/>
              </a:lnSpc>
            </a:pPr>
            <a:r>
              <a:rPr lang="en-GB" sz="2000" dirty="0"/>
              <a:t>Ancestry tourism.</a:t>
            </a:r>
          </a:p>
          <a:p>
            <a:pPr>
              <a:lnSpc>
                <a:spcPct val="110000"/>
              </a:lnSpc>
            </a:pPr>
            <a:r>
              <a:rPr lang="en-GB" sz="2000" dirty="0" err="1"/>
              <a:t>Begpacking</a:t>
            </a:r>
            <a:r>
              <a:rPr lang="en-GB" sz="2000" dirty="0"/>
              <a:t> - 'backpackers busking or begging to fund their travel'. </a:t>
            </a:r>
            <a:r>
              <a:rPr lang="en-GB" sz="2000" dirty="0" err="1"/>
              <a:t>Begpacking</a:t>
            </a:r>
            <a:r>
              <a:rPr lang="en-GB" sz="2000" dirty="0"/>
              <a:t> is an example of niche tourism and a sub-set of backpacking</a:t>
            </a:r>
          </a:p>
          <a:p>
            <a:pPr>
              <a:lnSpc>
                <a:spcPct val="110000"/>
              </a:lnSpc>
            </a:pPr>
            <a:r>
              <a:rPr lang="en-GB" sz="2000" dirty="0"/>
              <a:t>Couchsurfing - </a:t>
            </a:r>
            <a:r>
              <a:rPr lang="en-GB" sz="2000" dirty="0">
                <a:hlinkClick r:id="rId2"/>
              </a:rPr>
              <a:t>https://www.couchsurfing.com/</a:t>
            </a:r>
            <a:endParaRPr lang="en-GB" sz="2000" dirty="0"/>
          </a:p>
          <a:p>
            <a:pPr>
              <a:lnSpc>
                <a:spcPct val="110000"/>
              </a:lnSpc>
            </a:pPr>
            <a:r>
              <a:rPr lang="en-GB" sz="2000" dirty="0"/>
              <a:t>Cruise tourism. https://www.dark-tourism.com/</a:t>
            </a:r>
          </a:p>
          <a:p>
            <a:pPr>
              <a:lnSpc>
                <a:spcPct val="110000"/>
              </a:lnSpc>
            </a:pPr>
            <a:r>
              <a:rPr lang="en-GB" sz="2000" dirty="0"/>
              <a:t>Cultural tourism.</a:t>
            </a:r>
          </a:p>
          <a:p>
            <a:pPr>
              <a:lnSpc>
                <a:spcPct val="110000"/>
              </a:lnSpc>
            </a:pPr>
            <a:r>
              <a:rPr lang="en-GB" sz="2000" dirty="0"/>
              <a:t>Dark tourism - </a:t>
            </a:r>
            <a:r>
              <a:rPr lang="en-GB" sz="2000" dirty="0">
                <a:hlinkClick r:id="rId3"/>
              </a:rPr>
              <a:t>https://www.dark-tourism.com/</a:t>
            </a:r>
            <a:endParaRPr lang="en-GB" sz="2000" dirty="0"/>
          </a:p>
          <a:p>
            <a:endParaRPr lang="en-GB" sz="1300" dirty="0"/>
          </a:p>
        </p:txBody>
      </p:sp>
      <p:pic>
        <p:nvPicPr>
          <p:cNvPr id="4" name="Picture 3">
            <a:extLst>
              <a:ext uri="{FF2B5EF4-FFF2-40B4-BE49-F238E27FC236}">
                <a16:creationId xmlns:a16="http://schemas.microsoft.com/office/drawing/2014/main" id="{B6839CB7-C783-7292-C810-C92B1E21F5B8}"/>
              </a:ext>
            </a:extLst>
          </p:cNvPr>
          <p:cNvPicPr>
            <a:picLocks noChangeAspect="1"/>
          </p:cNvPicPr>
          <p:nvPr/>
        </p:nvPicPr>
        <p:blipFill rotWithShape="1">
          <a:blip r:embed="rId4"/>
          <a:srcRect l="20627" r="37127"/>
          <a:stretch/>
        </p:blipFill>
        <p:spPr>
          <a:xfrm>
            <a:off x="21" y="10"/>
            <a:ext cx="3843317" cy="6786553"/>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CDA8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94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B95D-164C-1AC1-FEEA-4EE96E820E4B}"/>
              </a:ext>
            </a:extLst>
          </p:cNvPr>
          <p:cNvSpPr>
            <a:spLocks noGrp="1"/>
          </p:cNvSpPr>
          <p:nvPr>
            <p:ph type="title"/>
          </p:nvPr>
        </p:nvSpPr>
        <p:spPr>
          <a:xfrm>
            <a:off x="249169" y="120542"/>
            <a:ext cx="10515600" cy="560495"/>
          </a:xfrm>
        </p:spPr>
        <p:txBody>
          <a:bodyPr>
            <a:normAutofit fontScale="90000"/>
          </a:bodyPr>
          <a:lstStyle/>
          <a:p>
            <a:r>
              <a:rPr lang="en-GB" sz="3600" b="1" dirty="0"/>
              <a:t>Niche marketing campaigns </a:t>
            </a:r>
          </a:p>
        </p:txBody>
      </p:sp>
      <p:sp>
        <p:nvSpPr>
          <p:cNvPr id="3" name="Content Placeholder 2">
            <a:extLst>
              <a:ext uri="{FF2B5EF4-FFF2-40B4-BE49-F238E27FC236}">
                <a16:creationId xmlns:a16="http://schemas.microsoft.com/office/drawing/2014/main" id="{14A32D2E-FE5D-2231-7057-41ADD1BA948A}"/>
              </a:ext>
            </a:extLst>
          </p:cNvPr>
          <p:cNvSpPr>
            <a:spLocks noGrp="1"/>
          </p:cNvSpPr>
          <p:nvPr>
            <p:ph idx="1"/>
          </p:nvPr>
        </p:nvSpPr>
        <p:spPr>
          <a:xfrm>
            <a:off x="249169" y="830253"/>
            <a:ext cx="10515600" cy="4954023"/>
          </a:xfrm>
        </p:spPr>
        <p:txBody>
          <a:bodyPr>
            <a:normAutofit fontScale="85000" lnSpcReduction="20000"/>
          </a:bodyPr>
          <a:lstStyle/>
          <a:p>
            <a:pPr>
              <a:lnSpc>
                <a:spcPct val="120000"/>
              </a:lnSpc>
            </a:pPr>
            <a:r>
              <a:rPr lang="en-GB" dirty="0"/>
              <a:t>As a fragmented industry is recognized, businesses are moving away from mass marketing to </a:t>
            </a:r>
            <a:r>
              <a:rPr lang="en-GB" b="1" dirty="0"/>
              <a:t>niche marketing </a:t>
            </a:r>
            <a:r>
              <a:rPr lang="en-GB" dirty="0"/>
              <a:t>or even </a:t>
            </a:r>
            <a:r>
              <a:rPr lang="en-GB" b="1" dirty="0"/>
              <a:t>micro marketing </a:t>
            </a:r>
            <a:r>
              <a:rPr lang="en-GB" dirty="0"/>
              <a:t>(tailoring products and marketing to suit the tastes of speciﬁc individuals and geographic locations). </a:t>
            </a:r>
          </a:p>
          <a:p>
            <a:pPr>
              <a:lnSpc>
                <a:spcPct val="120000"/>
              </a:lnSpc>
            </a:pPr>
            <a:r>
              <a:rPr lang="en-GB" dirty="0"/>
              <a:t>A niche’s establishment is often linked to a business’s, a ‘niche marketing’ philosophy. Techniques are required to communicate business depth, values, and competencies to niche consumers, through credible claims, testimonials, accreditation, motivational messages and consistent images, so as to cultivate respect and trust while forging closer long term customer relationships. </a:t>
            </a:r>
          </a:p>
          <a:p>
            <a:pPr>
              <a:lnSpc>
                <a:spcPct val="120000"/>
              </a:lnSpc>
            </a:pPr>
            <a:r>
              <a:rPr lang="en-GB" dirty="0"/>
              <a:t>Rather than pursue the whole market (or segments), businesses target niches using bottom-up ‘down to earth’, ‘below the line’, ‘relationship’, </a:t>
            </a:r>
            <a:r>
              <a:rPr lang="en-GB" dirty="0" err="1"/>
              <a:t>Dalgic</a:t>
            </a:r>
            <a:r>
              <a:rPr lang="en-GB" dirty="0"/>
              <a:t> (2006) noted how ‘niche marketers specialise in serving marketing niches’ through a bottom-up approach where the marketer starts from the needs of a few. </a:t>
            </a:r>
          </a:p>
        </p:txBody>
      </p:sp>
    </p:spTree>
    <p:extLst>
      <p:ext uri="{BB962C8B-B14F-4D97-AF65-F5344CB8AC3E}">
        <p14:creationId xmlns:p14="http://schemas.microsoft.com/office/powerpoint/2010/main" val="93858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DFB23-FF6F-7ADC-F24C-CC3568DFD080}"/>
              </a:ext>
            </a:extLst>
          </p:cNvPr>
          <p:cNvSpPr>
            <a:spLocks noGrp="1"/>
          </p:cNvSpPr>
          <p:nvPr>
            <p:ph type="title"/>
          </p:nvPr>
        </p:nvSpPr>
        <p:spPr/>
        <p:txBody>
          <a:bodyPr/>
          <a:lstStyle/>
          <a:p>
            <a:r>
              <a:rPr lang="en-GB" dirty="0"/>
              <a:t>Adrenaline Nation - New Zealand</a:t>
            </a:r>
          </a:p>
        </p:txBody>
      </p:sp>
      <p:pic>
        <p:nvPicPr>
          <p:cNvPr id="4" name="Online Media 3" title="Adrenaline Nation - New Zealand">
            <a:hlinkClick r:id="" action="ppaction://media"/>
            <a:extLst>
              <a:ext uri="{FF2B5EF4-FFF2-40B4-BE49-F238E27FC236}">
                <a16:creationId xmlns:a16="http://schemas.microsoft.com/office/drawing/2014/main" id="{8BA86F90-9491-9D91-46F8-40226DFC7D1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0849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AFD-41CC-EF7B-FE18-0FA095292BD1}"/>
              </a:ext>
            </a:extLst>
          </p:cNvPr>
          <p:cNvSpPr>
            <a:spLocks noGrp="1"/>
          </p:cNvSpPr>
          <p:nvPr>
            <p:ph type="title"/>
          </p:nvPr>
        </p:nvSpPr>
        <p:spPr/>
        <p:txBody>
          <a:bodyPr/>
          <a:lstStyle/>
          <a:p>
            <a:r>
              <a:rPr lang="en-GB" dirty="0"/>
              <a:t>Niche tourism </a:t>
            </a:r>
          </a:p>
        </p:txBody>
      </p:sp>
      <p:sp>
        <p:nvSpPr>
          <p:cNvPr id="3" name="Content Placeholder 2">
            <a:extLst>
              <a:ext uri="{FF2B5EF4-FFF2-40B4-BE49-F238E27FC236}">
                <a16:creationId xmlns:a16="http://schemas.microsoft.com/office/drawing/2014/main" id="{940F2C99-6A5C-BBAD-C04F-DF45FB580B76}"/>
              </a:ext>
            </a:extLst>
          </p:cNvPr>
          <p:cNvSpPr>
            <a:spLocks noGrp="1"/>
          </p:cNvSpPr>
          <p:nvPr>
            <p:ph idx="1"/>
          </p:nvPr>
        </p:nvSpPr>
        <p:spPr/>
        <p:txBody>
          <a:bodyPr>
            <a:normAutofit lnSpcReduction="10000"/>
          </a:bodyPr>
          <a:lstStyle/>
          <a:p>
            <a:r>
              <a:rPr lang="en-GB" dirty="0"/>
              <a:t>Can no longer be considered ‘small’. With a growing global middle class and better-educated population, particularly in developing and densely populated countries, more tourists seek more wholesome, immersive, and fulfilling touristic experiences. </a:t>
            </a:r>
          </a:p>
          <a:p>
            <a:r>
              <a:rPr lang="en-GB" dirty="0"/>
              <a:t>The </a:t>
            </a:r>
            <a:r>
              <a:rPr lang="en-GB" b="1" dirty="0"/>
              <a:t>experience economy </a:t>
            </a:r>
            <a:r>
              <a:rPr lang="en-GB" dirty="0"/>
              <a:t>plays a large part, with many travel products now commoditized due to the online travel boom and the emergence of price comparison sites. </a:t>
            </a:r>
          </a:p>
          <a:p>
            <a:r>
              <a:rPr lang="en-GB" dirty="0"/>
              <a:t>The future of travel is providing a more </a:t>
            </a:r>
            <a:r>
              <a:rPr lang="en-GB" b="1" dirty="0"/>
              <a:t>fulfilling experience</a:t>
            </a:r>
            <a:r>
              <a:rPr lang="en-GB" dirty="0"/>
              <a:t>. With many core travel and tourism companies such as hotels and airlines aiming to create more brand loyalty, changes are being made to the 'traditional' travel products.</a:t>
            </a:r>
          </a:p>
        </p:txBody>
      </p:sp>
    </p:spTree>
    <p:extLst>
      <p:ext uri="{BB962C8B-B14F-4D97-AF65-F5344CB8AC3E}">
        <p14:creationId xmlns:p14="http://schemas.microsoft.com/office/powerpoint/2010/main" val="282082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BE1AC-5CA0-4A3F-2BDB-2A864FADD218}"/>
              </a:ext>
            </a:extLst>
          </p:cNvPr>
          <p:cNvSpPr>
            <a:spLocks noGrp="1"/>
          </p:cNvSpPr>
          <p:nvPr>
            <p:ph type="title"/>
          </p:nvPr>
        </p:nvSpPr>
        <p:spPr/>
        <p:txBody>
          <a:bodyPr/>
          <a:lstStyle/>
          <a:p>
            <a:r>
              <a:rPr lang="en-GB" dirty="0"/>
              <a:t>How Adventure Travel Works</a:t>
            </a:r>
          </a:p>
        </p:txBody>
      </p:sp>
      <p:sp>
        <p:nvSpPr>
          <p:cNvPr id="3" name="Content Placeholder 2">
            <a:extLst>
              <a:ext uri="{FF2B5EF4-FFF2-40B4-BE49-F238E27FC236}">
                <a16:creationId xmlns:a16="http://schemas.microsoft.com/office/drawing/2014/main" id="{D0376887-6CC5-8367-3110-50A22257FE87}"/>
              </a:ext>
            </a:extLst>
          </p:cNvPr>
          <p:cNvSpPr>
            <a:spLocks noGrp="1"/>
          </p:cNvSpPr>
          <p:nvPr>
            <p:ph idx="1"/>
          </p:nvPr>
        </p:nvSpPr>
        <p:spPr/>
        <p:txBody>
          <a:bodyPr/>
          <a:lstStyle/>
          <a:p>
            <a:r>
              <a:rPr lang="en-GB" dirty="0"/>
              <a:t>https://adventure.howstuffworks.com/adventure-travel.htm</a:t>
            </a:r>
          </a:p>
        </p:txBody>
      </p:sp>
      <p:pic>
        <p:nvPicPr>
          <p:cNvPr id="4" name="Picture 3">
            <a:extLst>
              <a:ext uri="{FF2B5EF4-FFF2-40B4-BE49-F238E27FC236}">
                <a16:creationId xmlns:a16="http://schemas.microsoft.com/office/drawing/2014/main" id="{6C6EEE69-0540-C3F5-7AB7-3F0A3BF7EAE5}"/>
              </a:ext>
            </a:extLst>
          </p:cNvPr>
          <p:cNvPicPr>
            <a:picLocks noChangeAspect="1"/>
          </p:cNvPicPr>
          <p:nvPr/>
        </p:nvPicPr>
        <p:blipFill>
          <a:blip r:embed="rId2"/>
          <a:stretch>
            <a:fillRect/>
          </a:stretch>
        </p:blipFill>
        <p:spPr>
          <a:xfrm>
            <a:off x="1747282" y="2882130"/>
            <a:ext cx="2762250" cy="2428875"/>
          </a:xfrm>
          <a:prstGeom prst="rect">
            <a:avLst/>
          </a:prstGeom>
        </p:spPr>
      </p:pic>
      <p:pic>
        <p:nvPicPr>
          <p:cNvPr id="5" name="Picture 4">
            <a:extLst>
              <a:ext uri="{FF2B5EF4-FFF2-40B4-BE49-F238E27FC236}">
                <a16:creationId xmlns:a16="http://schemas.microsoft.com/office/drawing/2014/main" id="{8FB4B072-FF3F-3EB2-0D88-85C5B8EF270F}"/>
              </a:ext>
            </a:extLst>
          </p:cNvPr>
          <p:cNvPicPr>
            <a:picLocks noChangeAspect="1"/>
          </p:cNvPicPr>
          <p:nvPr/>
        </p:nvPicPr>
        <p:blipFill>
          <a:blip r:embed="rId3"/>
          <a:stretch>
            <a:fillRect/>
          </a:stretch>
        </p:blipFill>
        <p:spPr>
          <a:xfrm>
            <a:off x="5622131" y="3044054"/>
            <a:ext cx="2762250" cy="2105025"/>
          </a:xfrm>
          <a:prstGeom prst="rect">
            <a:avLst/>
          </a:prstGeom>
        </p:spPr>
      </p:pic>
    </p:spTree>
    <p:extLst>
      <p:ext uri="{BB962C8B-B14F-4D97-AF65-F5344CB8AC3E}">
        <p14:creationId xmlns:p14="http://schemas.microsoft.com/office/powerpoint/2010/main" val="2166613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E1A1-E819-5C1A-561D-E43087E38E60}"/>
              </a:ext>
            </a:extLst>
          </p:cNvPr>
          <p:cNvSpPr>
            <a:spLocks noGrp="1"/>
          </p:cNvSpPr>
          <p:nvPr>
            <p:ph type="title"/>
          </p:nvPr>
        </p:nvSpPr>
        <p:spPr/>
        <p:txBody>
          <a:bodyPr/>
          <a:lstStyle/>
          <a:p>
            <a:r>
              <a:rPr lang="en-GB" dirty="0"/>
              <a:t>Niche Tourism</a:t>
            </a:r>
          </a:p>
        </p:txBody>
      </p:sp>
      <p:sp>
        <p:nvSpPr>
          <p:cNvPr id="3" name="Content Placeholder 2">
            <a:extLst>
              <a:ext uri="{FF2B5EF4-FFF2-40B4-BE49-F238E27FC236}">
                <a16:creationId xmlns:a16="http://schemas.microsoft.com/office/drawing/2014/main" id="{18E1BA84-68CB-C38D-90FA-E38DCCBDCB87}"/>
              </a:ext>
            </a:extLst>
          </p:cNvPr>
          <p:cNvSpPr>
            <a:spLocks noGrp="1"/>
          </p:cNvSpPr>
          <p:nvPr>
            <p:ph idx="1"/>
          </p:nvPr>
        </p:nvSpPr>
        <p:spPr/>
        <p:txBody>
          <a:bodyPr>
            <a:normAutofit lnSpcReduction="10000"/>
          </a:bodyPr>
          <a:lstStyle/>
          <a:p>
            <a:r>
              <a:rPr lang="en-GB" dirty="0"/>
              <a:t>Maturing tourism market has shifted tourists away from the annual ‘sun and beach’ getaway to </a:t>
            </a:r>
            <a:r>
              <a:rPr lang="en-GB" b="1" dirty="0"/>
              <a:t>develop an experience </a:t>
            </a:r>
            <a:r>
              <a:rPr lang="en-GB" dirty="0"/>
              <a:t>more aligned with holidaymakers’ specific hobbies, interests, curiosities and needs. </a:t>
            </a:r>
          </a:p>
          <a:p>
            <a:r>
              <a:rPr lang="en-GB" dirty="0"/>
              <a:t>As we shift to a world with increasingly more leisure time, there is a greater desire to </a:t>
            </a:r>
            <a:r>
              <a:rPr lang="en-GB" b="1" dirty="0"/>
              <a:t>maximize each experience</a:t>
            </a:r>
            <a:r>
              <a:rPr lang="en-GB" dirty="0"/>
              <a:t>.</a:t>
            </a:r>
          </a:p>
          <a:p>
            <a:r>
              <a:rPr lang="en-GB" dirty="0"/>
              <a:t> Leisure tourism is now a broad term for traveller motivations as niche tourism becomes a critical element to consider as consumer attitudes shift towards more </a:t>
            </a:r>
            <a:r>
              <a:rPr lang="en-GB" b="1" dirty="0"/>
              <a:t>special interest travel</a:t>
            </a:r>
            <a:r>
              <a:rPr lang="en-GB" dirty="0"/>
              <a:t>. </a:t>
            </a:r>
          </a:p>
          <a:p>
            <a:r>
              <a:rPr lang="en-GB" dirty="0"/>
              <a:t>Although this consumer behaviour ripples across all age groups in tourism, it has become particularly relevant among younger adults such as </a:t>
            </a:r>
            <a:r>
              <a:rPr lang="en-GB" b="1" dirty="0"/>
              <a:t>Millennials and GenZ.</a:t>
            </a:r>
          </a:p>
        </p:txBody>
      </p:sp>
    </p:spTree>
    <p:extLst>
      <p:ext uri="{BB962C8B-B14F-4D97-AF65-F5344CB8AC3E}">
        <p14:creationId xmlns:p14="http://schemas.microsoft.com/office/powerpoint/2010/main" val="25275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CFDD4-A81B-8DA9-C5FF-A3A35C903257}"/>
              </a:ext>
            </a:extLst>
          </p:cNvPr>
          <p:cNvSpPr>
            <a:spLocks noGrp="1"/>
          </p:cNvSpPr>
          <p:nvPr>
            <p:ph type="title"/>
          </p:nvPr>
        </p:nvSpPr>
        <p:spPr>
          <a:xfrm>
            <a:off x="838200" y="365125"/>
            <a:ext cx="10515600" cy="728789"/>
          </a:xfrm>
        </p:spPr>
        <p:txBody>
          <a:bodyPr>
            <a:normAutofit/>
          </a:bodyPr>
          <a:lstStyle/>
          <a:p>
            <a:r>
              <a:rPr lang="en-GB" sz="3600" b="1" dirty="0"/>
              <a:t>Niche tourism</a:t>
            </a:r>
          </a:p>
        </p:txBody>
      </p:sp>
      <p:sp>
        <p:nvSpPr>
          <p:cNvPr id="3" name="Content Placeholder 2">
            <a:extLst>
              <a:ext uri="{FF2B5EF4-FFF2-40B4-BE49-F238E27FC236}">
                <a16:creationId xmlns:a16="http://schemas.microsoft.com/office/drawing/2014/main" id="{17567A8E-971C-EFC8-0D6E-48582C0BCBCA}"/>
              </a:ext>
            </a:extLst>
          </p:cNvPr>
          <p:cNvSpPr>
            <a:spLocks noGrp="1"/>
          </p:cNvSpPr>
          <p:nvPr>
            <p:ph idx="1"/>
          </p:nvPr>
        </p:nvSpPr>
        <p:spPr>
          <a:xfrm>
            <a:off x="585758" y="1455378"/>
            <a:ext cx="10515600" cy="4351338"/>
          </a:xfrm>
        </p:spPr>
        <p:txBody>
          <a:bodyPr>
            <a:normAutofit fontScale="85000" lnSpcReduction="20000"/>
          </a:bodyPr>
          <a:lstStyle/>
          <a:p>
            <a:pPr>
              <a:lnSpc>
                <a:spcPct val="110000"/>
              </a:lnSpc>
            </a:pPr>
            <a:r>
              <a:rPr lang="en-GB" dirty="0"/>
              <a:t>The globalization of niche tourism has arguably </a:t>
            </a:r>
            <a:r>
              <a:rPr lang="en-GB" b="1" dirty="0"/>
              <a:t>reduced its authenticity</a:t>
            </a:r>
            <a:r>
              <a:rPr lang="en-GB" dirty="0"/>
              <a:t>. Many large travel intermediaries now market to mass tourists. </a:t>
            </a:r>
          </a:p>
          <a:p>
            <a:pPr>
              <a:lnSpc>
                <a:spcPct val="110000"/>
              </a:lnSpc>
            </a:pPr>
            <a:r>
              <a:rPr lang="en-GB" dirty="0"/>
              <a:t>Cruise operators are a prime example they can often carry thousands of tourists on an all-inclusive basis, serving food and drink which meets the demands of the typical mass tourist. Whilst advertising ‘authentic’ experiences such as walking tours, wine tasting, cookery classes and festivals - all of which are considered types of niche tourism.</a:t>
            </a:r>
          </a:p>
          <a:p>
            <a:pPr>
              <a:lnSpc>
                <a:spcPct val="110000"/>
              </a:lnSpc>
            </a:pPr>
            <a:r>
              <a:rPr lang="en-GB" dirty="0"/>
              <a:t>The </a:t>
            </a:r>
            <a:r>
              <a:rPr lang="en-GB" b="1" dirty="0"/>
              <a:t>tastes of Gen Z and Millennials </a:t>
            </a:r>
            <a:r>
              <a:rPr lang="en-GB" dirty="0"/>
              <a:t>are helping to drive some forms of niche tourism to the next level. Over the past three years (2018 to 2021), surveyed adults regarding their typical holiday across several generations discovered that a higher proportion of younger adults typically book niche holiday types such as adventure, sport, gastronomy, and LGBTQ offers.</a:t>
            </a:r>
          </a:p>
        </p:txBody>
      </p:sp>
    </p:spTree>
    <p:extLst>
      <p:ext uri="{BB962C8B-B14F-4D97-AF65-F5344CB8AC3E}">
        <p14:creationId xmlns:p14="http://schemas.microsoft.com/office/powerpoint/2010/main" val="399558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83AA-00DF-92D5-F220-5251354794B9}"/>
              </a:ext>
            </a:extLst>
          </p:cNvPr>
          <p:cNvSpPr>
            <a:spLocks noGrp="1"/>
          </p:cNvSpPr>
          <p:nvPr>
            <p:ph type="title"/>
          </p:nvPr>
        </p:nvSpPr>
        <p:spPr/>
        <p:txBody>
          <a:bodyPr>
            <a:normAutofit/>
          </a:bodyPr>
          <a:lstStyle/>
          <a:p>
            <a:r>
              <a:rPr lang="en-GB" sz="3600" b="1" dirty="0"/>
              <a:t>Exploring niche markets in hospitality: Seizing untapped opportunities</a:t>
            </a:r>
          </a:p>
        </p:txBody>
      </p:sp>
      <p:pic>
        <p:nvPicPr>
          <p:cNvPr id="4" name="Online Media 3" title="We checked out London's Harry Potter-themed hotel rooms which you access through a secret bookcase">
            <a:hlinkClick r:id="" action="ppaction://media"/>
            <a:extLst>
              <a:ext uri="{FF2B5EF4-FFF2-40B4-BE49-F238E27FC236}">
                <a16:creationId xmlns:a16="http://schemas.microsoft.com/office/drawing/2014/main" id="{92518C38-43FE-A5B1-1EF0-31902467E9ED}"/>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1371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FC50D-0A66-BDBC-436F-C28D474E499D}"/>
              </a:ext>
            </a:extLst>
          </p:cNvPr>
          <p:cNvSpPr>
            <a:spLocks noGrp="1"/>
          </p:cNvSpPr>
          <p:nvPr>
            <p:ph type="title"/>
          </p:nvPr>
        </p:nvSpPr>
        <p:spPr>
          <a:xfrm>
            <a:off x="572493" y="238540"/>
            <a:ext cx="11018520" cy="802370"/>
          </a:xfrm>
        </p:spPr>
        <p:txBody>
          <a:bodyPr anchor="b">
            <a:normAutofit/>
          </a:bodyPr>
          <a:lstStyle/>
          <a:p>
            <a:r>
              <a:rPr lang="en-GB" sz="3600" b="1" dirty="0"/>
              <a:t>Niche sustainable tourism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C377D1-2409-50FD-7EF3-7A11F010E378}"/>
              </a:ext>
            </a:extLst>
          </p:cNvPr>
          <p:cNvSpPr>
            <a:spLocks noGrp="1"/>
          </p:cNvSpPr>
          <p:nvPr>
            <p:ph idx="1"/>
          </p:nvPr>
        </p:nvSpPr>
        <p:spPr>
          <a:xfrm>
            <a:off x="572493" y="1708421"/>
            <a:ext cx="6713552" cy="5023357"/>
          </a:xfrm>
        </p:spPr>
        <p:txBody>
          <a:bodyPr anchor="t">
            <a:normAutofit fontScale="92500" lnSpcReduction="10000"/>
          </a:bodyPr>
          <a:lstStyle/>
          <a:p>
            <a:pPr>
              <a:lnSpc>
                <a:spcPct val="110000"/>
              </a:lnSpc>
            </a:pPr>
            <a:r>
              <a:rPr lang="en-GB" sz="2400" dirty="0"/>
              <a:t>Ecotourism saw the most significant increase of respondents within consumer surveys, growing by 5% between 2018 and 2021 (14% to 19%). </a:t>
            </a:r>
          </a:p>
          <a:p>
            <a:pPr>
              <a:lnSpc>
                <a:spcPct val="110000"/>
              </a:lnSpc>
            </a:pPr>
            <a:r>
              <a:rPr lang="en-GB" sz="2400" b="1" dirty="0"/>
              <a:t>Sustainable travel </a:t>
            </a:r>
            <a:r>
              <a:rPr lang="en-GB" sz="2400" dirty="0"/>
              <a:t>has become a significant issue within the travel industry, and there is a growth in the ‘responsible tourist’. </a:t>
            </a:r>
          </a:p>
          <a:p>
            <a:pPr>
              <a:lnSpc>
                <a:spcPct val="110000"/>
              </a:lnSpc>
            </a:pPr>
            <a:r>
              <a:rPr lang="en-GB" sz="2400" dirty="0"/>
              <a:t>Key public figures in popular culture such as David Attenborough have highlighted the impacts </a:t>
            </a:r>
            <a:r>
              <a:rPr lang="en-GB" sz="2400" b="1" dirty="0"/>
              <a:t>of human consumption on global warming</a:t>
            </a:r>
            <a:r>
              <a:rPr lang="en-GB" sz="2400" dirty="0"/>
              <a:t>. At the same time, activists such as Greta Thunberg have become a significant global influence, particularly on younger generations who are increasingly concerned about their future on the planet.</a:t>
            </a:r>
          </a:p>
        </p:txBody>
      </p:sp>
      <p:pic>
        <p:nvPicPr>
          <p:cNvPr id="4" name="Picture 3">
            <a:extLst>
              <a:ext uri="{FF2B5EF4-FFF2-40B4-BE49-F238E27FC236}">
                <a16:creationId xmlns:a16="http://schemas.microsoft.com/office/drawing/2014/main" id="{B13D1A87-1D23-FC34-5030-AA7C49867E30}"/>
              </a:ext>
            </a:extLst>
          </p:cNvPr>
          <p:cNvPicPr>
            <a:picLocks noChangeAspect="1"/>
          </p:cNvPicPr>
          <p:nvPr/>
        </p:nvPicPr>
        <p:blipFill rotWithShape="1">
          <a:blip r:embed="rId2"/>
          <a:srcRect l="31817" r="14069" b="2"/>
          <a:stretch/>
        </p:blipFill>
        <p:spPr>
          <a:xfrm>
            <a:off x="7675658" y="2093976"/>
            <a:ext cx="3941064" cy="4096512"/>
          </a:xfrm>
          <a:prstGeom prst="rect">
            <a:avLst/>
          </a:prstGeom>
        </p:spPr>
      </p:pic>
    </p:spTree>
    <p:extLst>
      <p:ext uri="{BB962C8B-B14F-4D97-AF65-F5344CB8AC3E}">
        <p14:creationId xmlns:p14="http://schemas.microsoft.com/office/powerpoint/2010/main" val="416894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B7DFC0-C17C-227B-EE6E-5F5C02462A8F}"/>
              </a:ext>
            </a:extLst>
          </p:cNvPr>
          <p:cNvSpPr>
            <a:spLocks noGrp="1"/>
          </p:cNvSpPr>
          <p:nvPr>
            <p:ph type="title"/>
          </p:nvPr>
        </p:nvSpPr>
        <p:spPr>
          <a:xfrm>
            <a:off x="104828" y="76444"/>
            <a:ext cx="9392421" cy="1330841"/>
          </a:xfrm>
        </p:spPr>
        <p:txBody>
          <a:bodyPr>
            <a:normAutofit fontScale="90000"/>
          </a:bodyPr>
          <a:lstStyle/>
          <a:p>
            <a:br>
              <a:rPr lang="en-GB" sz="2100" dirty="0"/>
            </a:br>
            <a:r>
              <a:rPr lang="en-GB" sz="4000" b="1" dirty="0"/>
              <a:t>Different Segments of Niche Tourism:</a:t>
            </a:r>
            <a:br>
              <a:rPr lang="en-GB" sz="4000" b="1" dirty="0"/>
            </a:br>
            <a:br>
              <a:rPr lang="en-GB" sz="4000" b="1" dirty="0"/>
            </a:br>
            <a:endParaRPr lang="en-GB" sz="2100" b="1" dirty="0"/>
          </a:p>
        </p:txBody>
      </p:sp>
      <p:sp>
        <p:nvSpPr>
          <p:cNvPr id="3" name="Content Placeholder 2">
            <a:extLst>
              <a:ext uri="{FF2B5EF4-FFF2-40B4-BE49-F238E27FC236}">
                <a16:creationId xmlns:a16="http://schemas.microsoft.com/office/drawing/2014/main" id="{5D9BAEE6-CA60-1CB5-8E6F-D3DA4382F53B}"/>
              </a:ext>
            </a:extLst>
          </p:cNvPr>
          <p:cNvSpPr>
            <a:spLocks noGrp="1"/>
          </p:cNvSpPr>
          <p:nvPr>
            <p:ph idx="1"/>
          </p:nvPr>
        </p:nvSpPr>
        <p:spPr>
          <a:xfrm>
            <a:off x="323610" y="1194205"/>
            <a:ext cx="4958966" cy="5503915"/>
          </a:xfrm>
        </p:spPr>
        <p:txBody>
          <a:bodyPr>
            <a:normAutofit fontScale="92500" lnSpcReduction="10000"/>
          </a:bodyPr>
          <a:lstStyle/>
          <a:p>
            <a:pPr>
              <a:lnSpc>
                <a:spcPct val="110000"/>
              </a:lnSpc>
            </a:pPr>
            <a:r>
              <a:rPr lang="en-GB" dirty="0"/>
              <a:t>Varying from Gastronomy to Leisure and Recreational, and Adventure to Heritage, it's nearly impossible to fit all the aspects of niche tourism in just one list.</a:t>
            </a:r>
          </a:p>
          <a:p>
            <a:pPr>
              <a:lnSpc>
                <a:spcPct val="110000"/>
              </a:lnSpc>
            </a:pPr>
            <a:endParaRPr lang="en-GB" dirty="0"/>
          </a:p>
          <a:p>
            <a:pPr>
              <a:lnSpc>
                <a:spcPct val="110000"/>
              </a:lnSpc>
            </a:pPr>
            <a:r>
              <a:rPr lang="en-GB" dirty="0"/>
              <a:t>The </a:t>
            </a:r>
            <a:r>
              <a:rPr lang="en-GB" b="1" dirty="0"/>
              <a:t>ever-evolving interest </a:t>
            </a:r>
            <a:r>
              <a:rPr lang="en-GB" dirty="0"/>
              <a:t>of the audience has resulted in a specialised corner of the tourism market, primarily developed around a </a:t>
            </a:r>
            <a:r>
              <a:rPr lang="en-GB" b="1" dirty="0"/>
              <a:t>tailor-made experience for the visitors.</a:t>
            </a:r>
          </a:p>
        </p:txBody>
      </p:sp>
      <p:pic>
        <p:nvPicPr>
          <p:cNvPr id="4" name="Picture 3">
            <a:extLst>
              <a:ext uri="{FF2B5EF4-FFF2-40B4-BE49-F238E27FC236}">
                <a16:creationId xmlns:a16="http://schemas.microsoft.com/office/drawing/2014/main" id="{D1DC147B-94ED-C700-4252-921E95D1F656}"/>
              </a:ext>
            </a:extLst>
          </p:cNvPr>
          <p:cNvPicPr>
            <a:picLocks noChangeAspect="1"/>
          </p:cNvPicPr>
          <p:nvPr/>
        </p:nvPicPr>
        <p:blipFill>
          <a:blip r:embed="rId2"/>
          <a:stretch>
            <a:fillRect/>
          </a:stretch>
        </p:blipFill>
        <p:spPr>
          <a:xfrm>
            <a:off x="6556682" y="1973754"/>
            <a:ext cx="4788505" cy="316483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8810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building, outdoor, mosque, place of worship&#10;&#10;Description automatically generated">
            <a:extLst>
              <a:ext uri="{FF2B5EF4-FFF2-40B4-BE49-F238E27FC236}">
                <a16:creationId xmlns:a16="http://schemas.microsoft.com/office/drawing/2014/main" id="{EB1EB12E-722B-1174-814B-9C6BBFCCAE1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p:blipFill>
        <p:spPr>
          <a:xfrm>
            <a:off x="7543171" y="64294"/>
            <a:ext cx="4495920"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5C800-3B19-BE50-F7E2-E2C2D1FE8D62}"/>
              </a:ext>
            </a:extLst>
          </p:cNvPr>
          <p:cNvSpPr>
            <a:spLocks noGrp="1"/>
          </p:cNvSpPr>
          <p:nvPr>
            <p:ph type="title"/>
          </p:nvPr>
        </p:nvSpPr>
        <p:spPr>
          <a:xfrm>
            <a:off x="136639" y="64294"/>
            <a:ext cx="4913992" cy="1328737"/>
          </a:xfrm>
        </p:spPr>
        <p:txBody>
          <a:bodyPr>
            <a:normAutofit/>
          </a:bodyPr>
          <a:lstStyle/>
          <a:p>
            <a:r>
              <a:rPr lang="en-GB" sz="4000" b="1" dirty="0"/>
              <a:t>Heritage and Cultural Tourism</a:t>
            </a:r>
            <a:r>
              <a:rPr lang="en-GB" sz="4000" dirty="0"/>
              <a:t>: </a:t>
            </a:r>
          </a:p>
        </p:txBody>
      </p:sp>
      <p:sp>
        <p:nvSpPr>
          <p:cNvPr id="3" name="Content Placeholder 2">
            <a:extLst>
              <a:ext uri="{FF2B5EF4-FFF2-40B4-BE49-F238E27FC236}">
                <a16:creationId xmlns:a16="http://schemas.microsoft.com/office/drawing/2014/main" id="{B0899E33-9750-3994-9B42-ADFCE3A7FE62}"/>
              </a:ext>
            </a:extLst>
          </p:cNvPr>
          <p:cNvSpPr>
            <a:spLocks noGrp="1"/>
          </p:cNvSpPr>
          <p:nvPr>
            <p:ph idx="1"/>
          </p:nvPr>
        </p:nvSpPr>
        <p:spPr>
          <a:xfrm>
            <a:off x="152909" y="1557619"/>
            <a:ext cx="6241256" cy="5100356"/>
          </a:xfrm>
        </p:spPr>
        <p:txBody>
          <a:bodyPr>
            <a:noAutofit/>
          </a:bodyPr>
          <a:lstStyle/>
          <a:p>
            <a:r>
              <a:rPr lang="en-GB" sz="2400" dirty="0"/>
              <a:t>Essentially directed towards history and culture, this type of tourism is </a:t>
            </a:r>
            <a:r>
              <a:rPr lang="en-GB" sz="2400" b="1" dirty="0"/>
              <a:t>more traditional and occurs typically </a:t>
            </a:r>
            <a:r>
              <a:rPr lang="en-GB" sz="2400" dirty="0"/>
              <a:t>in urban areas with a distinct area of interest, such as museums and theatres. </a:t>
            </a:r>
          </a:p>
          <a:p>
            <a:r>
              <a:rPr lang="en-GB" sz="2400" dirty="0"/>
              <a:t>This aspect of tourism also brings diverse traditions of native communities through witnessing of rituals, customs, and their values and way of living.</a:t>
            </a:r>
          </a:p>
          <a:p>
            <a:r>
              <a:rPr lang="en-GB" sz="2400" dirty="0"/>
              <a:t>Owing to its diversity, India is symbolized by its </a:t>
            </a:r>
            <a:r>
              <a:rPr lang="en-GB" sz="2400" b="1" dirty="0"/>
              <a:t>heritage value</a:t>
            </a:r>
            <a:r>
              <a:rPr lang="en-GB" sz="2400" dirty="0"/>
              <a:t>. All the captivating monuments and heritage sites in the country depict their story while keeping the visitors fascinated.</a:t>
            </a:r>
          </a:p>
        </p:txBody>
      </p:sp>
    </p:spTree>
    <p:extLst>
      <p:ext uri="{BB962C8B-B14F-4D97-AF65-F5344CB8AC3E}">
        <p14:creationId xmlns:p14="http://schemas.microsoft.com/office/powerpoint/2010/main" val="95753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7F530-3B08-697C-9AA4-F95910B6BAC3}"/>
              </a:ext>
            </a:extLst>
          </p:cNvPr>
          <p:cNvSpPr>
            <a:spLocks noGrp="1"/>
          </p:cNvSpPr>
          <p:nvPr>
            <p:ph type="title"/>
          </p:nvPr>
        </p:nvSpPr>
        <p:spPr>
          <a:xfrm>
            <a:off x="92365" y="38100"/>
            <a:ext cx="6002110" cy="847726"/>
          </a:xfrm>
        </p:spPr>
        <p:txBody>
          <a:bodyPr>
            <a:normAutofit/>
          </a:bodyPr>
          <a:lstStyle/>
          <a:p>
            <a:r>
              <a:rPr lang="en-GB" sz="4000" b="1" dirty="0"/>
              <a:t>Sustainable Tourism:</a:t>
            </a:r>
          </a:p>
        </p:txBody>
      </p:sp>
      <p:sp>
        <p:nvSpPr>
          <p:cNvPr id="3" name="Content Placeholder 2">
            <a:extLst>
              <a:ext uri="{FF2B5EF4-FFF2-40B4-BE49-F238E27FC236}">
                <a16:creationId xmlns:a16="http://schemas.microsoft.com/office/drawing/2014/main" id="{2619F077-80A0-E8BF-0B2D-32BAD3EF2DD9}"/>
              </a:ext>
            </a:extLst>
          </p:cNvPr>
          <p:cNvSpPr>
            <a:spLocks noGrp="1"/>
          </p:cNvSpPr>
          <p:nvPr>
            <p:ph idx="1"/>
          </p:nvPr>
        </p:nvSpPr>
        <p:spPr>
          <a:xfrm>
            <a:off x="92365" y="1071563"/>
            <a:ext cx="7015272" cy="5486312"/>
          </a:xfrm>
        </p:spPr>
        <p:txBody>
          <a:bodyPr>
            <a:noAutofit/>
          </a:bodyPr>
          <a:lstStyle/>
          <a:p>
            <a:pPr>
              <a:lnSpc>
                <a:spcPct val="100000"/>
              </a:lnSpc>
            </a:pPr>
            <a:r>
              <a:rPr lang="en-GB" sz="2200" dirty="0"/>
              <a:t>Not similar to eco-tourism or green tourism, which focuses on protection and environmental implications, Sustainable tourism, is a way of doing things </a:t>
            </a:r>
            <a:r>
              <a:rPr lang="en-GB" sz="2200" b="1" dirty="0"/>
              <a:t>to protect and ensure the future of the local tourism industry</a:t>
            </a:r>
            <a:r>
              <a:rPr lang="en-GB" sz="2200" dirty="0"/>
              <a:t>. </a:t>
            </a:r>
          </a:p>
          <a:p>
            <a:pPr>
              <a:lnSpc>
                <a:spcPct val="100000"/>
              </a:lnSpc>
            </a:pPr>
            <a:r>
              <a:rPr lang="en-GB" sz="2200" dirty="0"/>
              <a:t>This niche of tourism is mainly directed towards striving to make </a:t>
            </a:r>
            <a:r>
              <a:rPr lang="en-GB" sz="2200" b="1" dirty="0"/>
              <a:t>as profound an influence as possible </a:t>
            </a:r>
            <a:r>
              <a:rPr lang="en-GB" sz="2200" dirty="0"/>
              <a:t>on the environment and local culture while helping to </a:t>
            </a:r>
            <a:r>
              <a:rPr lang="en-GB" sz="2200" b="1" dirty="0"/>
              <a:t>generate income and employment for the local market.</a:t>
            </a:r>
          </a:p>
          <a:p>
            <a:pPr>
              <a:lnSpc>
                <a:spcPct val="100000"/>
              </a:lnSpc>
            </a:pPr>
            <a:r>
              <a:rPr lang="en-GB" sz="2200" b="1" i="0" dirty="0">
                <a:effectLst/>
              </a:rPr>
              <a:t>Adventure Tourism:</a:t>
            </a:r>
            <a:r>
              <a:rPr lang="en-GB" sz="2200" b="0" i="0" dirty="0">
                <a:effectLst/>
              </a:rPr>
              <a:t> Travelling that involves exploration, and some amount of risk potentially come under Adventure Tourism. </a:t>
            </a:r>
          </a:p>
          <a:p>
            <a:pPr>
              <a:lnSpc>
                <a:spcPct val="100000"/>
              </a:lnSpc>
            </a:pPr>
            <a:r>
              <a:rPr lang="en-GB" sz="2200" b="0" i="0" dirty="0">
                <a:effectLst/>
              </a:rPr>
              <a:t>Under this segment, the audience is expected to possess </a:t>
            </a:r>
            <a:r>
              <a:rPr lang="en-GB" sz="2200" b="1" i="0" dirty="0">
                <a:effectLst/>
              </a:rPr>
              <a:t>specialised skills and the willingness </a:t>
            </a:r>
            <a:r>
              <a:rPr lang="en-GB" sz="2200" b="0" i="0" dirty="0">
                <a:effectLst/>
              </a:rPr>
              <a:t>to be under physical duress while undergoing, experience in this multifaceted dimension of tourism.</a:t>
            </a:r>
            <a:endParaRPr lang="en-GB" sz="2200" dirty="0"/>
          </a:p>
        </p:txBody>
      </p:sp>
      <p:pic>
        <p:nvPicPr>
          <p:cNvPr id="4" name="Picture 3">
            <a:extLst>
              <a:ext uri="{FF2B5EF4-FFF2-40B4-BE49-F238E27FC236}">
                <a16:creationId xmlns:a16="http://schemas.microsoft.com/office/drawing/2014/main" id="{04A2D927-1577-E01E-546F-E45FDB35BD43}"/>
              </a:ext>
            </a:extLst>
          </p:cNvPr>
          <p:cNvPicPr>
            <a:picLocks noChangeAspect="1"/>
          </p:cNvPicPr>
          <p:nvPr/>
        </p:nvPicPr>
        <p:blipFill rotWithShape="1">
          <a:blip r:embed="rId2"/>
          <a:srcRect l="28701" r="16700"/>
          <a:stretch/>
        </p:blipFill>
        <p:spPr>
          <a:xfrm>
            <a:off x="7199440" y="10"/>
            <a:ext cx="4992560" cy="6857990"/>
          </a:xfrm>
          <a:prstGeom prst="rect">
            <a:avLst/>
          </a:prstGeom>
          <a:effectLst/>
        </p:spPr>
      </p:pic>
    </p:spTree>
    <p:extLst>
      <p:ext uri="{BB962C8B-B14F-4D97-AF65-F5344CB8AC3E}">
        <p14:creationId xmlns:p14="http://schemas.microsoft.com/office/powerpoint/2010/main" val="3296807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989865-7473-C8C9-8410-ED744D4FFF98}"/>
              </a:ext>
            </a:extLst>
          </p:cNvPr>
          <p:cNvSpPr>
            <a:spLocks noGrp="1"/>
          </p:cNvSpPr>
          <p:nvPr>
            <p:ph type="title"/>
          </p:nvPr>
        </p:nvSpPr>
        <p:spPr>
          <a:xfrm>
            <a:off x="151196" y="76444"/>
            <a:ext cx="9392421" cy="1330841"/>
          </a:xfrm>
        </p:spPr>
        <p:txBody>
          <a:bodyPr>
            <a:normAutofit/>
          </a:bodyPr>
          <a:lstStyle/>
          <a:p>
            <a:r>
              <a:rPr lang="en-GB" sz="3200" dirty="0"/>
              <a:t>Wellness and Spiritual Tourism: </a:t>
            </a:r>
          </a:p>
        </p:txBody>
      </p:sp>
      <p:sp>
        <p:nvSpPr>
          <p:cNvPr id="3" name="Content Placeholder 2">
            <a:extLst>
              <a:ext uri="{FF2B5EF4-FFF2-40B4-BE49-F238E27FC236}">
                <a16:creationId xmlns:a16="http://schemas.microsoft.com/office/drawing/2014/main" id="{BBB7E042-8C8A-673A-34CF-446314542356}"/>
              </a:ext>
            </a:extLst>
          </p:cNvPr>
          <p:cNvSpPr>
            <a:spLocks noGrp="1"/>
          </p:cNvSpPr>
          <p:nvPr>
            <p:ph idx="1"/>
          </p:nvPr>
        </p:nvSpPr>
        <p:spPr>
          <a:xfrm>
            <a:off x="79758" y="1308616"/>
            <a:ext cx="7874961" cy="5385078"/>
          </a:xfrm>
        </p:spPr>
        <p:txBody>
          <a:bodyPr>
            <a:noAutofit/>
          </a:bodyPr>
          <a:lstStyle/>
          <a:p>
            <a:pPr>
              <a:lnSpc>
                <a:spcPct val="100000"/>
              </a:lnSpc>
            </a:pPr>
            <a:r>
              <a:rPr lang="en-GB" sz="2000" dirty="0"/>
              <a:t>Some tourists tend to select their destination </a:t>
            </a:r>
            <a:r>
              <a:rPr lang="en-GB" sz="2000" b="1" dirty="0"/>
              <a:t>to relax and indulge</a:t>
            </a:r>
            <a:r>
              <a:rPr lang="en-GB" sz="2000" dirty="0"/>
              <a:t> in reflexology and special massages. </a:t>
            </a:r>
          </a:p>
          <a:p>
            <a:pPr>
              <a:lnSpc>
                <a:spcPct val="100000"/>
              </a:lnSpc>
            </a:pPr>
            <a:r>
              <a:rPr lang="en-GB" sz="2000" dirty="0"/>
              <a:t>People visit destinations like Hawaii or Costa Rica for various reasons, owing to their islands and unique retreat centres, for an unwinding getaway.</a:t>
            </a:r>
          </a:p>
          <a:p>
            <a:pPr>
              <a:lnSpc>
                <a:spcPct val="100000"/>
              </a:lnSpc>
            </a:pPr>
            <a:r>
              <a:rPr lang="en-GB" sz="2000" dirty="0"/>
              <a:t> For </a:t>
            </a:r>
            <a:r>
              <a:rPr lang="en-GB" sz="2000" b="1" dirty="0"/>
              <a:t>Spiritual Tourism</a:t>
            </a:r>
            <a:r>
              <a:rPr lang="en-GB" sz="2000" dirty="0"/>
              <a:t>, the travellers are looking to explore temples, meditation and yoga at different destinations, or some for pilgrimage. India, owing to its rich legacy and being the birthplace of Hinduism and Buddhism and home to thousands of monasteries and ancient temples, </a:t>
            </a:r>
            <a:r>
              <a:rPr lang="en-GB" sz="2000" b="1" dirty="0"/>
              <a:t>tops the list of such destinations</a:t>
            </a:r>
            <a:r>
              <a:rPr lang="en-GB" sz="2000" dirty="0"/>
              <a:t>.</a:t>
            </a:r>
          </a:p>
          <a:p>
            <a:pPr>
              <a:lnSpc>
                <a:spcPct val="100000"/>
              </a:lnSpc>
            </a:pPr>
            <a:r>
              <a:rPr lang="en-GB" sz="2000" b="1" i="0" dirty="0">
                <a:effectLst/>
              </a:rPr>
              <a:t>Art Tourism:</a:t>
            </a:r>
            <a:r>
              <a:rPr lang="en-GB" sz="2000" b="0" i="0" dirty="0">
                <a:effectLst/>
              </a:rPr>
              <a:t> when people travel to a destination to engage in activities related to art such as museums, special events related to art, dance and book festivals, etc. For some, art tourism is a subdivision under Cultural Tourism, but because of its growing vastness, it has become a niche aspect of travelling.</a:t>
            </a:r>
            <a:endParaRPr lang="en-GB" sz="2000" dirty="0"/>
          </a:p>
        </p:txBody>
      </p:sp>
      <p:pic>
        <p:nvPicPr>
          <p:cNvPr id="4" name="Picture 3">
            <a:extLst>
              <a:ext uri="{FF2B5EF4-FFF2-40B4-BE49-F238E27FC236}">
                <a16:creationId xmlns:a16="http://schemas.microsoft.com/office/drawing/2014/main" id="{81E182C6-EFFF-2AD8-1591-DFE97E49B088}"/>
              </a:ext>
            </a:extLst>
          </p:cNvPr>
          <p:cNvPicPr>
            <a:picLocks noChangeAspect="1"/>
          </p:cNvPicPr>
          <p:nvPr/>
        </p:nvPicPr>
        <p:blipFill>
          <a:blip r:embed="rId2"/>
          <a:stretch>
            <a:fillRect/>
          </a:stretch>
        </p:blipFill>
        <p:spPr>
          <a:xfrm>
            <a:off x="8139843" y="2504747"/>
            <a:ext cx="3929011" cy="245563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607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6B1208-E2F4-1524-63AD-B309DC5B7D8E}"/>
              </a:ext>
            </a:extLst>
          </p:cNvPr>
          <p:cNvSpPr>
            <a:spLocks noGrp="1"/>
          </p:cNvSpPr>
          <p:nvPr>
            <p:ph type="title"/>
          </p:nvPr>
        </p:nvSpPr>
        <p:spPr>
          <a:xfrm>
            <a:off x="58328" y="76444"/>
            <a:ext cx="9392421" cy="1330841"/>
          </a:xfrm>
        </p:spPr>
        <p:txBody>
          <a:bodyPr>
            <a:normAutofit/>
          </a:bodyPr>
          <a:lstStyle/>
          <a:p>
            <a:r>
              <a:rPr lang="en-GB" sz="3600" b="1" dirty="0"/>
              <a:t>Niche tourism</a:t>
            </a:r>
          </a:p>
        </p:txBody>
      </p:sp>
      <p:sp>
        <p:nvSpPr>
          <p:cNvPr id="3" name="Content Placeholder 2">
            <a:extLst>
              <a:ext uri="{FF2B5EF4-FFF2-40B4-BE49-F238E27FC236}">
                <a16:creationId xmlns:a16="http://schemas.microsoft.com/office/drawing/2014/main" id="{96A1DD88-CA19-4F85-4EA1-47E79F1C492B}"/>
              </a:ext>
            </a:extLst>
          </p:cNvPr>
          <p:cNvSpPr>
            <a:spLocks noGrp="1"/>
          </p:cNvSpPr>
          <p:nvPr>
            <p:ph idx="1"/>
          </p:nvPr>
        </p:nvSpPr>
        <p:spPr>
          <a:xfrm>
            <a:off x="158340" y="1548243"/>
            <a:ext cx="8006966" cy="5174765"/>
          </a:xfrm>
        </p:spPr>
        <p:txBody>
          <a:bodyPr>
            <a:normAutofit/>
          </a:bodyPr>
          <a:lstStyle/>
          <a:p>
            <a:pPr>
              <a:lnSpc>
                <a:spcPct val="100000"/>
              </a:lnSpc>
            </a:pPr>
            <a:r>
              <a:rPr lang="en-GB" sz="2400" b="1" dirty="0"/>
              <a:t>Film Tourism</a:t>
            </a:r>
            <a:r>
              <a:rPr lang="en-GB" sz="2400" dirty="0"/>
              <a:t>: As a recently emerged niche in the tourism industry, Film Tourism is a thriving marvel worldwide. People have indeed started showing their interest in destinations which became famous due to their appearance in cinemas and television series.</a:t>
            </a:r>
          </a:p>
          <a:p>
            <a:pPr>
              <a:lnSpc>
                <a:spcPct val="100000"/>
              </a:lnSpc>
            </a:pPr>
            <a:endParaRPr lang="en-GB" sz="2400" dirty="0"/>
          </a:p>
          <a:p>
            <a:pPr>
              <a:lnSpc>
                <a:spcPct val="100000"/>
              </a:lnSpc>
            </a:pPr>
            <a:r>
              <a:rPr lang="en-GB" sz="2400" b="1" dirty="0"/>
              <a:t>Culinary Tourism</a:t>
            </a:r>
            <a:r>
              <a:rPr lang="en-GB" sz="2400" dirty="0"/>
              <a:t>: One of the most interesting and latest niches emerging in the tourism industry is around the gastronomical delights that the travellers are looking for.</a:t>
            </a:r>
          </a:p>
        </p:txBody>
      </p:sp>
      <p:pic>
        <p:nvPicPr>
          <p:cNvPr id="4" name="Picture 3">
            <a:extLst>
              <a:ext uri="{FF2B5EF4-FFF2-40B4-BE49-F238E27FC236}">
                <a16:creationId xmlns:a16="http://schemas.microsoft.com/office/drawing/2014/main" id="{F08CC28D-AB08-F7B0-60B7-0FED2FCB2920}"/>
              </a:ext>
            </a:extLst>
          </p:cNvPr>
          <p:cNvPicPr>
            <a:picLocks noChangeAspect="1"/>
          </p:cNvPicPr>
          <p:nvPr/>
        </p:nvPicPr>
        <p:blipFill>
          <a:blip r:embed="rId2"/>
          <a:stretch>
            <a:fillRect/>
          </a:stretch>
        </p:blipFill>
        <p:spPr>
          <a:xfrm>
            <a:off x="7927935" y="2483906"/>
            <a:ext cx="4264065" cy="330343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39386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9841D-8467-0E14-C694-AA31F5FDB5F8}"/>
              </a:ext>
            </a:extLst>
          </p:cNvPr>
          <p:cNvSpPr>
            <a:spLocks noGrp="1"/>
          </p:cNvSpPr>
          <p:nvPr>
            <p:ph type="title"/>
          </p:nvPr>
        </p:nvSpPr>
        <p:spPr>
          <a:xfrm>
            <a:off x="4635591" y="34629"/>
            <a:ext cx="6586491" cy="1162567"/>
          </a:xfrm>
        </p:spPr>
        <p:txBody>
          <a:bodyPr anchor="b">
            <a:normAutofit fontScale="90000"/>
          </a:bodyPr>
          <a:lstStyle/>
          <a:p>
            <a:r>
              <a:rPr lang="en-GB" sz="4100" dirty="0"/>
              <a:t>Industry trends</a:t>
            </a:r>
            <a:br>
              <a:rPr lang="en-GB" sz="4100" dirty="0"/>
            </a:br>
            <a:endParaRPr lang="en-GB" sz="4100" dirty="0"/>
          </a:p>
        </p:txBody>
      </p:sp>
      <p:sp>
        <p:nvSpPr>
          <p:cNvPr id="3" name="Content Placeholder 2">
            <a:extLst>
              <a:ext uri="{FF2B5EF4-FFF2-40B4-BE49-F238E27FC236}">
                <a16:creationId xmlns:a16="http://schemas.microsoft.com/office/drawing/2014/main" id="{41ABF1B1-49F1-3405-5A38-8234EAE8151B}"/>
              </a:ext>
            </a:extLst>
          </p:cNvPr>
          <p:cNvSpPr>
            <a:spLocks noGrp="1"/>
          </p:cNvSpPr>
          <p:nvPr>
            <p:ph idx="1"/>
          </p:nvPr>
        </p:nvSpPr>
        <p:spPr>
          <a:xfrm>
            <a:off x="4695416" y="813422"/>
            <a:ext cx="6800406" cy="5954820"/>
          </a:xfrm>
        </p:spPr>
        <p:txBody>
          <a:bodyPr>
            <a:normAutofit fontScale="25000" lnSpcReduction="20000"/>
          </a:bodyPr>
          <a:lstStyle/>
          <a:p>
            <a:endParaRPr lang="en-GB" sz="1300" dirty="0"/>
          </a:p>
          <a:p>
            <a:pPr>
              <a:lnSpc>
                <a:spcPct val="120000"/>
              </a:lnSpc>
            </a:pPr>
            <a:r>
              <a:rPr lang="en-GB" sz="7200" dirty="0"/>
              <a:t>Adventure tourism could be a long-term beneficiary of the COVID-19 pandemic. Many activities associated with adventure tourism (such as rock climbing, skiing, hiking, and mountain biking) </a:t>
            </a:r>
            <a:r>
              <a:rPr lang="en-GB" sz="7200" b="1" dirty="0"/>
              <a:t>are outdoor activities </a:t>
            </a:r>
            <a:r>
              <a:rPr lang="en-GB" sz="7200" dirty="0"/>
              <a:t>that help people to keep socially distanced while enjoying the wider and more open ‘green’ spaces that they are yearning for. </a:t>
            </a:r>
          </a:p>
          <a:p>
            <a:pPr>
              <a:lnSpc>
                <a:spcPct val="120000"/>
              </a:lnSpc>
            </a:pPr>
            <a:r>
              <a:rPr lang="en-GB" sz="7200" dirty="0"/>
              <a:t>The physicality of the activities also means more popular with the </a:t>
            </a:r>
            <a:r>
              <a:rPr lang="en-GB" sz="7200" b="1" dirty="0"/>
              <a:t>younger generation such as Millennials and Gen Z, </a:t>
            </a:r>
            <a:r>
              <a:rPr lang="en-GB" sz="7200" dirty="0"/>
              <a:t>. However, less strenuous outdoor activities such as walking are still popular with older segments.</a:t>
            </a:r>
          </a:p>
          <a:p>
            <a:pPr>
              <a:lnSpc>
                <a:spcPct val="120000"/>
              </a:lnSpc>
            </a:pPr>
            <a:r>
              <a:rPr lang="en-GB" sz="7200" b="1" dirty="0"/>
              <a:t>Agricultural and rural tourism </a:t>
            </a:r>
            <a:r>
              <a:rPr lang="en-GB" sz="7200" dirty="0"/>
              <a:t>will also </a:t>
            </a:r>
            <a:r>
              <a:rPr lang="en-GB" sz="7200" b="1" dirty="0"/>
              <a:t>be a key trend </a:t>
            </a:r>
            <a:r>
              <a:rPr lang="en-GB" sz="7200" dirty="0"/>
              <a:t>for the niche tourism sector in 2022. During the pandemic, many people have been stuck indoors. </a:t>
            </a:r>
          </a:p>
          <a:p>
            <a:pPr>
              <a:lnSpc>
                <a:spcPct val="120000"/>
              </a:lnSpc>
            </a:pPr>
            <a:r>
              <a:rPr lang="en-GB" sz="7200" dirty="0"/>
              <a:t>Many countries have experienced at least three lockdowns over the past two years (2020–2022) , citizens were restricted to only leaving the house for necessities such as food and medical supplies. Ultimately, this has created </a:t>
            </a:r>
            <a:r>
              <a:rPr lang="en-GB" sz="7200" b="1" dirty="0"/>
              <a:t>significant pent-up demand </a:t>
            </a:r>
            <a:r>
              <a:rPr lang="en-GB" sz="7200" dirty="0"/>
              <a:t>for open natural spaces. The </a:t>
            </a:r>
            <a:r>
              <a:rPr lang="en-GB" sz="7200" b="1" dirty="0"/>
              <a:t>impact on physical and mental wellbeing has been significant </a:t>
            </a:r>
            <a:r>
              <a:rPr lang="en-GB" sz="7200" dirty="0"/>
              <a:t>and has led to many tourists seeking an escape from normal day-to-day life.</a:t>
            </a:r>
          </a:p>
        </p:txBody>
      </p:sp>
      <p:pic>
        <p:nvPicPr>
          <p:cNvPr id="4" name="Picture 3">
            <a:extLst>
              <a:ext uri="{FF2B5EF4-FFF2-40B4-BE49-F238E27FC236}">
                <a16:creationId xmlns:a16="http://schemas.microsoft.com/office/drawing/2014/main" id="{32FE3C88-E2B1-E668-091D-093D9AB1FC76}"/>
              </a:ext>
            </a:extLst>
          </p:cNvPr>
          <p:cNvPicPr>
            <a:picLocks noChangeAspect="1"/>
          </p:cNvPicPr>
          <p:nvPr/>
        </p:nvPicPr>
        <p:blipFill rotWithShape="1">
          <a:blip r:embed="rId2"/>
          <a:srcRect l="2766" r="-2"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C276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05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074076-FCDF-451F-D211-4475A677C0F8}"/>
              </a:ext>
            </a:extLst>
          </p:cNvPr>
          <p:cNvSpPr>
            <a:spLocks noGrp="1"/>
          </p:cNvSpPr>
          <p:nvPr>
            <p:ph type="title"/>
          </p:nvPr>
        </p:nvSpPr>
        <p:spPr>
          <a:xfrm>
            <a:off x="115478" y="127114"/>
            <a:ext cx="9392421" cy="871433"/>
          </a:xfrm>
        </p:spPr>
        <p:txBody>
          <a:bodyPr>
            <a:normAutofit fontScale="90000"/>
          </a:bodyPr>
          <a:lstStyle/>
          <a:p>
            <a:r>
              <a:rPr lang="en-GB" sz="3100" b="1" dirty="0"/>
              <a:t>Special interest tourism products include the following:</a:t>
            </a:r>
            <a:br>
              <a:rPr lang="en-GB" sz="3100" b="1" dirty="0"/>
            </a:br>
            <a:endParaRPr lang="en-GB" sz="3100" b="1" dirty="0"/>
          </a:p>
        </p:txBody>
      </p:sp>
      <p:sp>
        <p:nvSpPr>
          <p:cNvPr id="3" name="Content Placeholder 2">
            <a:extLst>
              <a:ext uri="{FF2B5EF4-FFF2-40B4-BE49-F238E27FC236}">
                <a16:creationId xmlns:a16="http://schemas.microsoft.com/office/drawing/2014/main" id="{FE79D902-890B-8FA2-131F-81F28BACBADA}"/>
              </a:ext>
            </a:extLst>
          </p:cNvPr>
          <p:cNvSpPr>
            <a:spLocks noGrp="1"/>
          </p:cNvSpPr>
          <p:nvPr>
            <p:ph idx="1"/>
          </p:nvPr>
        </p:nvSpPr>
        <p:spPr>
          <a:xfrm>
            <a:off x="228599" y="774155"/>
            <a:ext cx="9560530" cy="5956732"/>
          </a:xfrm>
        </p:spPr>
        <p:txBody>
          <a:bodyPr>
            <a:normAutofit fontScale="92500" lnSpcReduction="20000"/>
          </a:bodyPr>
          <a:lstStyle/>
          <a:p>
            <a:endParaRPr lang="en-GB" sz="800" dirty="0"/>
          </a:p>
          <a:p>
            <a:pPr marL="0" indent="0">
              <a:lnSpc>
                <a:spcPct val="120000"/>
              </a:lnSpc>
              <a:buNone/>
            </a:pPr>
            <a:r>
              <a:rPr lang="en-GB" sz="800" b="1" dirty="0"/>
              <a:t> </a:t>
            </a:r>
            <a:r>
              <a:rPr lang="en-GB" sz="1700" b="1" dirty="0"/>
              <a:t>Agri-tourism</a:t>
            </a:r>
            <a:r>
              <a:rPr lang="en-GB" sz="1700" dirty="0"/>
              <a:t>: Agri-tourism (aka </a:t>
            </a:r>
            <a:r>
              <a:rPr lang="en-GB" sz="1700" dirty="0" err="1"/>
              <a:t>agro</a:t>
            </a:r>
            <a:r>
              <a:rPr lang="en-GB" sz="1700" dirty="0"/>
              <a:t>-tourism or farm-based tourism) involves activities such as </a:t>
            </a:r>
            <a:r>
              <a:rPr lang="en-GB" sz="1700" b="1" dirty="0"/>
              <a:t>fruit-picking</a:t>
            </a:r>
            <a:r>
              <a:rPr lang="en-GB" sz="1700" dirty="0"/>
              <a:t>. Tourists may go on tours of working farms or on established tourist routes such as brandy or wine routes. They may visit factories that process farm produce (for example, jam) and may stay overnight in farmhouse B&amp;Bs.</a:t>
            </a:r>
          </a:p>
          <a:p>
            <a:pPr marL="0" indent="0">
              <a:lnSpc>
                <a:spcPct val="120000"/>
              </a:lnSpc>
              <a:buNone/>
            </a:pPr>
            <a:r>
              <a:rPr lang="en-GB" sz="1700" b="1" dirty="0"/>
              <a:t>Ancestry tourism </a:t>
            </a:r>
            <a:r>
              <a:rPr lang="en-GB" sz="1700" dirty="0"/>
              <a:t>: Tourists travel to destinations with the aim of learning more about and possibly tracing their ancestors.</a:t>
            </a:r>
          </a:p>
          <a:p>
            <a:pPr marL="0" indent="0">
              <a:lnSpc>
                <a:spcPct val="120000"/>
              </a:lnSpc>
              <a:buNone/>
            </a:pPr>
            <a:r>
              <a:rPr lang="en-GB" sz="1700" b="1" dirty="0" err="1"/>
              <a:t>Architourism</a:t>
            </a:r>
            <a:r>
              <a:rPr lang="en-GB" sz="1700" b="1" dirty="0"/>
              <a:t> (or architectural tourism): </a:t>
            </a:r>
            <a:r>
              <a:rPr lang="en-GB" sz="1700" dirty="0"/>
              <a:t>Tourists are attracted by the design and buildings of a destination.</a:t>
            </a:r>
          </a:p>
          <a:p>
            <a:pPr marL="0" indent="0">
              <a:lnSpc>
                <a:spcPct val="120000"/>
              </a:lnSpc>
              <a:buNone/>
            </a:pPr>
            <a:r>
              <a:rPr lang="en-GB" sz="1700" b="1" dirty="0" err="1"/>
              <a:t>Avitourism</a:t>
            </a:r>
            <a:r>
              <a:rPr lang="en-GB" sz="1700" b="1" dirty="0"/>
              <a:t> (or birding tourism): </a:t>
            </a:r>
            <a:r>
              <a:rPr lang="en-GB" sz="1700" dirty="0"/>
              <a:t>Birdwatching is a popular hobby all over the world. Southern Africa is one of the richest birding regions, with a network of birding routes. </a:t>
            </a:r>
          </a:p>
          <a:p>
            <a:pPr marL="0" indent="0">
              <a:lnSpc>
                <a:spcPct val="120000"/>
              </a:lnSpc>
              <a:buNone/>
            </a:pPr>
            <a:r>
              <a:rPr lang="en-GB" sz="1700" b="1" dirty="0"/>
              <a:t>Battlefields tourism: </a:t>
            </a:r>
            <a:r>
              <a:rPr lang="en-GB" sz="1700" dirty="0"/>
              <a:t>Tours to former battlefields have grown in popularity. Popular battlefields sites in South Africa include Isandlwana in KwaZulu-Natal and the Western Front (Normandy, the Somme) in Europe.</a:t>
            </a:r>
          </a:p>
          <a:p>
            <a:pPr marL="0" indent="0">
              <a:lnSpc>
                <a:spcPct val="120000"/>
              </a:lnSpc>
              <a:buNone/>
            </a:pPr>
            <a:r>
              <a:rPr lang="en-GB" sz="1700" b="1" dirty="0"/>
              <a:t>Eco-tourism (or wildlife tourism): </a:t>
            </a:r>
            <a:r>
              <a:rPr lang="en-GB" sz="1700" dirty="0"/>
              <a:t>Tourists view the flora or the game of an area. This includes whale-watching.</a:t>
            </a:r>
          </a:p>
          <a:p>
            <a:pPr marL="0" indent="0">
              <a:lnSpc>
                <a:spcPct val="120000"/>
              </a:lnSpc>
              <a:buNone/>
            </a:pPr>
            <a:r>
              <a:rPr lang="en-GB" sz="1700" b="1" dirty="0"/>
              <a:t>Military tourism</a:t>
            </a:r>
            <a:r>
              <a:rPr lang="en-GB" sz="1700" dirty="0"/>
              <a:t>: Tourists who visit war memorials, battlefields, forts and war museums.</a:t>
            </a:r>
          </a:p>
          <a:p>
            <a:pPr marL="0" indent="0">
              <a:lnSpc>
                <a:spcPct val="120000"/>
              </a:lnSpc>
              <a:buNone/>
            </a:pPr>
            <a:r>
              <a:rPr lang="en-GB" sz="1700" b="1" dirty="0"/>
              <a:t>Photographic tourism:</a:t>
            </a:r>
            <a:r>
              <a:rPr lang="en-GB" sz="1700" dirty="0"/>
              <a:t> Tourists visit Africa’s natural and cultural attractions in order to take photographs.</a:t>
            </a:r>
          </a:p>
          <a:p>
            <a:pPr marL="0" indent="0">
              <a:lnSpc>
                <a:spcPct val="120000"/>
              </a:lnSpc>
              <a:buNone/>
            </a:pPr>
            <a:r>
              <a:rPr lang="en-GB" sz="1700" dirty="0"/>
              <a:t> </a:t>
            </a:r>
            <a:r>
              <a:rPr lang="en-GB" sz="1700" b="1" dirty="0"/>
              <a:t>Safari tourism: </a:t>
            </a:r>
            <a:r>
              <a:rPr lang="en-GB" sz="1700" dirty="0"/>
              <a:t>Tourists participate in art safaris and rail safaris.</a:t>
            </a:r>
          </a:p>
          <a:p>
            <a:pPr marL="0" indent="0">
              <a:lnSpc>
                <a:spcPct val="120000"/>
              </a:lnSpc>
              <a:buNone/>
            </a:pPr>
            <a:r>
              <a:rPr lang="en-GB" sz="1700" b="1" dirty="0"/>
              <a:t>Wine tourism: </a:t>
            </a:r>
            <a:r>
              <a:rPr lang="en-GB" sz="1700" dirty="0"/>
              <a:t>Tourists visit wine-growing regions and wine routes, vineyards, wineries (cellar tours and tasting rooms), wine festivals and so on, for the purpose of consuming or purchasing wine.</a:t>
            </a:r>
          </a:p>
          <a:p>
            <a:pPr marL="0" indent="0">
              <a:lnSpc>
                <a:spcPct val="120000"/>
              </a:lnSpc>
              <a:buNone/>
            </a:pPr>
            <a:r>
              <a:rPr lang="en-GB" sz="1700" b="1" dirty="0"/>
              <a:t>Voluntourism (Volunteer travel or volunteering): </a:t>
            </a:r>
            <a:r>
              <a:rPr lang="en-GB" sz="1700" dirty="0"/>
              <a:t>Voluntourism is a form of tourism in which travellers participate in voluntary work, typically for a charity or cause.</a:t>
            </a:r>
          </a:p>
        </p:txBody>
      </p:sp>
      <p:pic>
        <p:nvPicPr>
          <p:cNvPr id="4" name="Picture 3">
            <a:extLst>
              <a:ext uri="{FF2B5EF4-FFF2-40B4-BE49-F238E27FC236}">
                <a16:creationId xmlns:a16="http://schemas.microsoft.com/office/drawing/2014/main" id="{A1F00F9D-229A-89D4-B513-810E733F3A12}"/>
              </a:ext>
            </a:extLst>
          </p:cNvPr>
          <p:cNvPicPr>
            <a:picLocks noChangeAspect="1"/>
          </p:cNvPicPr>
          <p:nvPr/>
        </p:nvPicPr>
        <p:blipFill>
          <a:blip r:embed="rId2"/>
          <a:stretch>
            <a:fillRect/>
          </a:stretch>
        </p:blipFill>
        <p:spPr>
          <a:xfrm>
            <a:off x="9435710" y="16225"/>
            <a:ext cx="2443587" cy="196464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448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0">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B7E0E-8EF9-999D-1067-276507A3A88B}"/>
              </a:ext>
            </a:extLst>
          </p:cNvPr>
          <p:cNvSpPr>
            <a:spLocks noGrp="1"/>
          </p:cNvSpPr>
          <p:nvPr>
            <p:ph type="title"/>
          </p:nvPr>
        </p:nvSpPr>
        <p:spPr>
          <a:xfrm>
            <a:off x="106004" y="35695"/>
            <a:ext cx="6076940" cy="1671564"/>
          </a:xfrm>
        </p:spPr>
        <p:txBody>
          <a:bodyPr>
            <a:normAutofit/>
          </a:bodyPr>
          <a:lstStyle/>
          <a:p>
            <a:r>
              <a:rPr lang="en-GB" sz="4000" dirty="0"/>
              <a:t>Advantages &amp; disadvantages </a:t>
            </a:r>
          </a:p>
        </p:txBody>
      </p:sp>
      <p:sp>
        <p:nvSpPr>
          <p:cNvPr id="3" name="Content Placeholder 2">
            <a:extLst>
              <a:ext uri="{FF2B5EF4-FFF2-40B4-BE49-F238E27FC236}">
                <a16:creationId xmlns:a16="http://schemas.microsoft.com/office/drawing/2014/main" id="{74C19618-A296-D488-B6E3-408F7F7A8924}"/>
              </a:ext>
            </a:extLst>
          </p:cNvPr>
          <p:cNvSpPr>
            <a:spLocks noGrp="1"/>
          </p:cNvSpPr>
          <p:nvPr>
            <p:ph idx="1"/>
          </p:nvPr>
        </p:nvSpPr>
        <p:spPr>
          <a:xfrm>
            <a:off x="167544" y="1397904"/>
            <a:ext cx="6015400" cy="5460095"/>
          </a:xfrm>
        </p:spPr>
        <p:txBody>
          <a:bodyPr>
            <a:normAutofit/>
          </a:bodyPr>
          <a:lstStyle/>
          <a:p>
            <a:pPr marL="0" indent="0">
              <a:lnSpc>
                <a:spcPct val="100000"/>
              </a:lnSpc>
              <a:buNone/>
            </a:pPr>
            <a:r>
              <a:rPr lang="en-GB" sz="2400" b="1" dirty="0"/>
              <a:t>Advantages </a:t>
            </a:r>
            <a:r>
              <a:rPr lang="en-GB" sz="2400" dirty="0"/>
              <a:t>of niche marketing: </a:t>
            </a:r>
          </a:p>
          <a:p>
            <a:pPr>
              <a:lnSpc>
                <a:spcPct val="100000"/>
              </a:lnSpc>
            </a:pPr>
            <a:r>
              <a:rPr lang="en-GB" sz="2400" dirty="0"/>
              <a:t>Higher ROI. </a:t>
            </a:r>
          </a:p>
          <a:p>
            <a:pPr>
              <a:lnSpc>
                <a:spcPct val="100000"/>
              </a:lnSpc>
            </a:pPr>
            <a:r>
              <a:rPr lang="en-GB" sz="2400" dirty="0"/>
              <a:t>Better customer loyalty.</a:t>
            </a:r>
          </a:p>
          <a:p>
            <a:pPr>
              <a:lnSpc>
                <a:spcPct val="100000"/>
              </a:lnSpc>
            </a:pPr>
            <a:r>
              <a:rPr lang="en-GB" sz="2400" dirty="0"/>
              <a:t> Less competition.</a:t>
            </a:r>
          </a:p>
          <a:p>
            <a:pPr marL="0" indent="0">
              <a:lnSpc>
                <a:spcPct val="100000"/>
              </a:lnSpc>
              <a:buNone/>
            </a:pPr>
            <a:r>
              <a:rPr lang="en-GB" sz="2400" b="1" dirty="0"/>
              <a:t>Disadvantages </a:t>
            </a:r>
            <a:r>
              <a:rPr lang="en-GB" sz="2400" dirty="0"/>
              <a:t>of niche marketing: </a:t>
            </a:r>
          </a:p>
          <a:p>
            <a:pPr>
              <a:lnSpc>
                <a:spcPct val="100000"/>
              </a:lnSpc>
            </a:pPr>
            <a:r>
              <a:rPr lang="en-GB" sz="2400" dirty="0"/>
              <a:t>Smaller market. </a:t>
            </a:r>
          </a:p>
          <a:p>
            <a:pPr>
              <a:lnSpc>
                <a:spcPct val="100000"/>
              </a:lnSpc>
            </a:pPr>
            <a:r>
              <a:rPr lang="en-GB" sz="2400" dirty="0"/>
              <a:t>A higher ROI isn't guaranteed.</a:t>
            </a:r>
          </a:p>
          <a:p>
            <a:pPr>
              <a:lnSpc>
                <a:spcPct val="100000"/>
              </a:lnSpc>
            </a:pPr>
            <a:r>
              <a:rPr lang="en-GB" sz="2400" dirty="0"/>
              <a:t>The smaller market makes growth difficult as there is not a large customer demand.</a:t>
            </a:r>
          </a:p>
        </p:txBody>
      </p:sp>
      <p:pic>
        <p:nvPicPr>
          <p:cNvPr id="5" name="Picture 4" descr="Text&#10;&#10;Description automatically generated">
            <a:extLst>
              <a:ext uri="{FF2B5EF4-FFF2-40B4-BE49-F238E27FC236}">
                <a16:creationId xmlns:a16="http://schemas.microsoft.com/office/drawing/2014/main" id="{893A45D7-E7C7-722A-664D-4BAEB80FD96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73" r="5723"/>
          <a:stretch/>
        </p:blipFill>
        <p:spPr>
          <a:xfrm>
            <a:off x="6182944" y="557189"/>
            <a:ext cx="5170852" cy="5571898"/>
          </a:xfrm>
          <a:prstGeom prst="rect">
            <a:avLst/>
          </a:prstGeom>
          <a:effectLst/>
        </p:spPr>
      </p:pic>
    </p:spTree>
    <p:extLst>
      <p:ext uri="{BB962C8B-B14F-4D97-AF65-F5344CB8AC3E}">
        <p14:creationId xmlns:p14="http://schemas.microsoft.com/office/powerpoint/2010/main" val="3106560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368C-ADE5-BC28-8C61-3D170F798116}"/>
              </a:ext>
            </a:extLst>
          </p:cNvPr>
          <p:cNvSpPr>
            <a:spLocks noGrp="1"/>
          </p:cNvSpPr>
          <p:nvPr>
            <p:ph type="title"/>
          </p:nvPr>
        </p:nvSpPr>
        <p:spPr/>
        <p:txBody>
          <a:bodyPr/>
          <a:lstStyle/>
          <a:p>
            <a:r>
              <a:rPr lang="en-GB" dirty="0"/>
              <a:t>Niche tourism</a:t>
            </a:r>
          </a:p>
        </p:txBody>
      </p:sp>
      <p:sp>
        <p:nvSpPr>
          <p:cNvPr id="3" name="Content Placeholder 2">
            <a:extLst>
              <a:ext uri="{FF2B5EF4-FFF2-40B4-BE49-F238E27FC236}">
                <a16:creationId xmlns:a16="http://schemas.microsoft.com/office/drawing/2014/main" id="{A9036DF0-7E9C-B333-3301-3EBADCDAB57D}"/>
              </a:ext>
            </a:extLst>
          </p:cNvPr>
          <p:cNvSpPr>
            <a:spLocks noGrp="1"/>
          </p:cNvSpPr>
          <p:nvPr>
            <p:ph idx="1"/>
          </p:nvPr>
        </p:nvSpPr>
        <p:spPr/>
        <p:txBody>
          <a:bodyPr>
            <a:normAutofit fontScale="92500" lnSpcReduction="20000"/>
          </a:bodyPr>
          <a:lstStyle/>
          <a:p>
            <a:r>
              <a:rPr lang="en-GB" dirty="0">
                <a:hlinkClick r:id="rId3"/>
              </a:rPr>
              <a:t>https://www.trendhunter.com/slideshow/niche-tourism</a:t>
            </a:r>
            <a:endParaRPr lang="en-GB" dirty="0"/>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r>
              <a:rPr lang="en-GB" dirty="0">
                <a:hlinkClick r:id="rId4"/>
              </a:rPr>
              <a:t>https://tourismteacher.com/humix/video/6688e708f4a501558eb5d4a929dad33f661c22598a20cb89f0aecaa3c3f2a90f</a:t>
            </a:r>
            <a:endParaRPr lang="en-GB" dirty="0"/>
          </a:p>
          <a:p>
            <a:endParaRPr lang="en-GB" dirty="0"/>
          </a:p>
        </p:txBody>
      </p:sp>
      <p:pic>
        <p:nvPicPr>
          <p:cNvPr id="4" name="Online Media 3" title="Niche tourism: The Future Of Travel">
            <a:hlinkClick r:id="" action="ppaction://media"/>
            <a:extLst>
              <a:ext uri="{FF2B5EF4-FFF2-40B4-BE49-F238E27FC236}">
                <a16:creationId xmlns:a16="http://schemas.microsoft.com/office/drawing/2014/main" id="{EA8FA512-CA7A-58E8-EAF9-8F08BA05158E}"/>
              </a:ext>
            </a:extLst>
          </p:cNvPr>
          <p:cNvPicPr>
            <a:picLocks noRot="1" noChangeAspect="1"/>
          </p:cNvPicPr>
          <p:nvPr>
            <a:videoFile r:link="rId1"/>
          </p:nvPr>
        </p:nvPicPr>
        <p:blipFill>
          <a:blip r:embed="rId5"/>
          <a:stretch>
            <a:fillRect/>
          </a:stretch>
        </p:blipFill>
        <p:spPr>
          <a:xfrm>
            <a:off x="3236120" y="2311400"/>
            <a:ext cx="5494337" cy="3104300"/>
          </a:xfrm>
          <a:prstGeom prst="rect">
            <a:avLst/>
          </a:prstGeom>
        </p:spPr>
      </p:pic>
    </p:spTree>
    <p:extLst>
      <p:ext uri="{BB962C8B-B14F-4D97-AF65-F5344CB8AC3E}">
        <p14:creationId xmlns:p14="http://schemas.microsoft.com/office/powerpoint/2010/main" val="391805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E352EB-FCDC-C6C3-25C9-B19D1D5F1982}"/>
              </a:ext>
            </a:extLst>
          </p:cNvPr>
          <p:cNvPicPr>
            <a:picLocks noChangeAspect="1"/>
          </p:cNvPicPr>
          <p:nvPr/>
        </p:nvPicPr>
        <p:blipFill>
          <a:blip r:embed="rId2"/>
          <a:stretch>
            <a:fillRect/>
          </a:stretch>
        </p:blipFill>
        <p:spPr>
          <a:xfrm>
            <a:off x="4667250" y="3090862"/>
            <a:ext cx="2857500" cy="676275"/>
          </a:xfrm>
          <a:prstGeom prst="rect">
            <a:avLst/>
          </a:prstGeom>
        </p:spPr>
      </p:pic>
      <p:sp>
        <p:nvSpPr>
          <p:cNvPr id="2" name="Title 1">
            <a:extLst>
              <a:ext uri="{FF2B5EF4-FFF2-40B4-BE49-F238E27FC236}">
                <a16:creationId xmlns:a16="http://schemas.microsoft.com/office/drawing/2014/main" id="{96A74523-7E03-1E61-714D-1ADDE48FF366}"/>
              </a:ext>
            </a:extLst>
          </p:cNvPr>
          <p:cNvSpPr>
            <a:spLocks noGrp="1"/>
          </p:cNvSpPr>
          <p:nvPr>
            <p:ph type="title"/>
          </p:nvPr>
        </p:nvSpPr>
        <p:spPr/>
        <p:txBody>
          <a:bodyPr/>
          <a:lstStyle/>
          <a:p>
            <a:r>
              <a:rPr lang="en-GB" dirty="0"/>
              <a:t>New ways to do business</a:t>
            </a:r>
          </a:p>
        </p:txBody>
      </p:sp>
      <p:sp>
        <p:nvSpPr>
          <p:cNvPr id="3" name="Content Placeholder 2">
            <a:extLst>
              <a:ext uri="{FF2B5EF4-FFF2-40B4-BE49-F238E27FC236}">
                <a16:creationId xmlns:a16="http://schemas.microsoft.com/office/drawing/2014/main" id="{16B43E72-FF65-2B1E-5C57-5149AB9931A5}"/>
              </a:ext>
            </a:extLst>
          </p:cNvPr>
          <p:cNvSpPr>
            <a:spLocks noGrp="1"/>
          </p:cNvSpPr>
          <p:nvPr>
            <p:ph idx="1"/>
          </p:nvPr>
        </p:nvSpPr>
        <p:spPr/>
        <p:txBody>
          <a:bodyPr/>
          <a:lstStyle/>
          <a:p>
            <a:r>
              <a:rPr lang="en-GB" b="1" i="0" dirty="0">
                <a:solidFill>
                  <a:srgbClr val="3CDBC0"/>
                </a:solidFill>
                <a:effectLst/>
                <a:latin typeface="commuters-sans"/>
              </a:rPr>
              <a:t>Opening a world of possibilities for travellers, tour operators, and travel brands by pioneering solutions for discovering and booking things to do.</a:t>
            </a:r>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dirty="0">
                <a:hlinkClick r:id="rId3"/>
              </a:rPr>
              <a:t>https://www.holibob.tech/</a:t>
            </a:r>
            <a:endParaRPr lang="en-GB" dirty="0"/>
          </a:p>
          <a:p>
            <a:endParaRPr lang="en-GB" dirty="0"/>
          </a:p>
        </p:txBody>
      </p:sp>
    </p:spTree>
    <p:extLst>
      <p:ext uri="{BB962C8B-B14F-4D97-AF65-F5344CB8AC3E}">
        <p14:creationId xmlns:p14="http://schemas.microsoft.com/office/powerpoint/2010/main" val="3041304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AB5AD-DC7D-2899-50BD-45136E681650}"/>
              </a:ext>
            </a:extLst>
          </p:cNvPr>
          <p:cNvSpPr>
            <a:spLocks noGrp="1"/>
          </p:cNvSpPr>
          <p:nvPr>
            <p:ph type="title"/>
          </p:nvPr>
        </p:nvSpPr>
        <p:spPr>
          <a:xfrm>
            <a:off x="572493" y="238539"/>
            <a:ext cx="11018520" cy="1434415"/>
          </a:xfrm>
        </p:spPr>
        <p:txBody>
          <a:bodyPr anchor="b">
            <a:normAutofit/>
          </a:bodyPr>
          <a:lstStyle/>
          <a:p>
            <a:r>
              <a:rPr lang="en-GB" sz="4600" b="1"/>
              <a:t>Enterprise trends</a:t>
            </a:r>
            <a:br>
              <a:rPr lang="en-GB" sz="4600"/>
            </a:br>
            <a:endParaRPr lang="en-GB"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5539F2-94E0-906B-8823-C36854360AFC}"/>
              </a:ext>
            </a:extLst>
          </p:cNvPr>
          <p:cNvSpPr>
            <a:spLocks noGrp="1"/>
          </p:cNvSpPr>
          <p:nvPr>
            <p:ph idx="1"/>
          </p:nvPr>
        </p:nvSpPr>
        <p:spPr>
          <a:xfrm>
            <a:off x="572493" y="1645135"/>
            <a:ext cx="8142882" cy="5212865"/>
          </a:xfrm>
        </p:spPr>
        <p:txBody>
          <a:bodyPr anchor="t">
            <a:normAutofit fontScale="92500" lnSpcReduction="20000"/>
          </a:bodyPr>
          <a:lstStyle/>
          <a:p>
            <a:pPr marL="0" indent="0">
              <a:buNone/>
            </a:pPr>
            <a:endParaRPr lang="en-GB" sz="1400" dirty="0"/>
          </a:p>
          <a:p>
            <a:pPr>
              <a:lnSpc>
                <a:spcPct val="120000"/>
              </a:lnSpc>
            </a:pPr>
            <a:r>
              <a:rPr lang="en-GB" sz="1800" dirty="0"/>
              <a:t>Large companies such as Booking Holdings, TUI Group, and Expedia are </a:t>
            </a:r>
            <a:r>
              <a:rPr lang="en-GB" sz="1800" b="1" dirty="0"/>
              <a:t>investing in niche tourism </a:t>
            </a:r>
            <a:r>
              <a:rPr lang="en-GB" sz="1800" dirty="0"/>
              <a:t>experiences and holidays to try and diversify their product ranges. The movement from two of the world’s largest OTAs follows changing trends within the travel industry, with many Millennials and Gen Z tourists seeking </a:t>
            </a:r>
            <a:r>
              <a:rPr lang="en-GB" sz="1800" b="1" dirty="0"/>
              <a:t>more meaningful and fulfilling tourist experiences</a:t>
            </a:r>
            <a:r>
              <a:rPr lang="en-GB" sz="1800" dirty="0"/>
              <a:t>. The </a:t>
            </a:r>
            <a:r>
              <a:rPr lang="en-GB" sz="1800" b="1" dirty="0"/>
              <a:t>rise of the experience economy </a:t>
            </a:r>
            <a:r>
              <a:rPr lang="en-GB" sz="1800" dirty="0"/>
              <a:t>has also had a significant impact.</a:t>
            </a:r>
          </a:p>
          <a:p>
            <a:pPr>
              <a:lnSpc>
                <a:spcPct val="120000"/>
              </a:lnSpc>
            </a:pPr>
            <a:r>
              <a:rPr lang="en-GB" sz="1800" b="1" dirty="0"/>
              <a:t>The sharing economy </a:t>
            </a:r>
            <a:r>
              <a:rPr lang="en-GB" sz="1800" dirty="0"/>
              <a:t>is positively impacting niche tourism, and some tourists are now moving away from traditional hotels. Hotels provide </a:t>
            </a:r>
            <a:r>
              <a:rPr lang="en-GB" sz="1800" b="1" dirty="0"/>
              <a:t>a standardized service</a:t>
            </a:r>
            <a:r>
              <a:rPr lang="en-GB" sz="1800" dirty="0"/>
              <a:t>, which can vary in quality depending on the service rating of the property. Ultimately, the consumer has a </a:t>
            </a:r>
            <a:r>
              <a:rPr lang="en-GB" sz="1800" b="1" dirty="0"/>
              <a:t>level of expectation</a:t>
            </a:r>
            <a:r>
              <a:rPr lang="en-GB" sz="1800" dirty="0"/>
              <a:t>, such as the check-in process, facilities, aesthetics, and services. </a:t>
            </a:r>
          </a:p>
          <a:p>
            <a:pPr>
              <a:lnSpc>
                <a:spcPct val="120000"/>
              </a:lnSpc>
            </a:pPr>
            <a:r>
              <a:rPr lang="en-GB" sz="1800" dirty="0"/>
              <a:t>However, this standardized type of service can sometimes </a:t>
            </a:r>
            <a:r>
              <a:rPr lang="en-GB" sz="1800" b="1" dirty="0"/>
              <a:t>lack character, innovation, and authenticity.</a:t>
            </a:r>
            <a:r>
              <a:rPr lang="en-GB" sz="1800" dirty="0"/>
              <a:t> For example, the guest experience in reputable budget hotel chain Motel One will be similar whether they stay at a hotel in Prague in the Czech Republic, or Manchester in the UK. Both hotels have a similar feel and look, breakfast options are identical, and both contain similar facilities such as the ‘Gin Bar’ and contemporary lounge.</a:t>
            </a:r>
          </a:p>
        </p:txBody>
      </p:sp>
      <p:pic>
        <p:nvPicPr>
          <p:cNvPr id="4" name="Picture 3">
            <a:extLst>
              <a:ext uri="{FF2B5EF4-FFF2-40B4-BE49-F238E27FC236}">
                <a16:creationId xmlns:a16="http://schemas.microsoft.com/office/drawing/2014/main" id="{AB3D44C1-A4A3-DE35-F226-76AB35484F7C}"/>
              </a:ext>
            </a:extLst>
          </p:cNvPr>
          <p:cNvPicPr>
            <a:picLocks noChangeAspect="1"/>
          </p:cNvPicPr>
          <p:nvPr/>
        </p:nvPicPr>
        <p:blipFill rotWithShape="1">
          <a:blip r:embed="rId2"/>
          <a:srcRect l="14950" r="16261" b="-3"/>
          <a:stretch/>
        </p:blipFill>
        <p:spPr>
          <a:xfrm>
            <a:off x="8765388" y="2093976"/>
            <a:ext cx="2851333" cy="2963799"/>
          </a:xfrm>
          <a:prstGeom prst="rect">
            <a:avLst/>
          </a:prstGeom>
        </p:spPr>
      </p:pic>
    </p:spTree>
    <p:extLst>
      <p:ext uri="{BB962C8B-B14F-4D97-AF65-F5344CB8AC3E}">
        <p14:creationId xmlns:p14="http://schemas.microsoft.com/office/powerpoint/2010/main" val="183936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E65E-0F04-C166-2827-34F4A7217861}"/>
              </a:ext>
            </a:extLst>
          </p:cNvPr>
          <p:cNvSpPr>
            <a:spLocks noGrp="1"/>
          </p:cNvSpPr>
          <p:nvPr>
            <p:ph type="title"/>
          </p:nvPr>
        </p:nvSpPr>
        <p:spPr/>
        <p:txBody>
          <a:bodyPr/>
          <a:lstStyle/>
          <a:p>
            <a:r>
              <a:rPr lang="en-GB"/>
              <a:t>Part 2 - </a:t>
            </a:r>
            <a:br>
              <a:rPr lang="en-GB" dirty="0"/>
            </a:br>
            <a:endParaRPr lang="en-GB" dirty="0"/>
          </a:p>
        </p:txBody>
      </p:sp>
      <p:sp>
        <p:nvSpPr>
          <p:cNvPr id="3" name="Content Placeholder 2">
            <a:extLst>
              <a:ext uri="{FF2B5EF4-FFF2-40B4-BE49-F238E27FC236}">
                <a16:creationId xmlns:a16="http://schemas.microsoft.com/office/drawing/2014/main" id="{3EB84077-3AD1-AB0C-CCD4-7638FBE23A5D}"/>
              </a:ext>
            </a:extLst>
          </p:cNvPr>
          <p:cNvSpPr>
            <a:spLocks noGrp="1"/>
          </p:cNvSpPr>
          <p:nvPr>
            <p:ph idx="1"/>
          </p:nvPr>
        </p:nvSpPr>
        <p:spPr/>
        <p:txBody>
          <a:bodyPr/>
          <a:lstStyle/>
          <a:p>
            <a:r>
              <a:rPr lang="en-GB" dirty="0"/>
              <a:t>Understand the current niche tourism trends within the travel landscape today and how these will escalate in the near future.</a:t>
            </a:r>
          </a:p>
          <a:p>
            <a:r>
              <a:rPr lang="en-GB" dirty="0"/>
              <a:t>Assess how travel and tourism companies such as tour operators, OTAs and DMO’s are utilizing niche tourism to drive revenues.</a:t>
            </a:r>
          </a:p>
          <a:p>
            <a:r>
              <a:rPr lang="en-GB" dirty="0"/>
              <a:t>Acknowledge the potential pitfalls of using niche tourism by understanding the social, cultural, and environmental effects on the destination.</a:t>
            </a:r>
          </a:p>
          <a:p>
            <a:r>
              <a:rPr lang="en-GB" dirty="0"/>
              <a:t>Discover recommendations that for businesses involved in niche tourism</a:t>
            </a:r>
          </a:p>
        </p:txBody>
      </p:sp>
    </p:spTree>
    <p:extLst>
      <p:ext uri="{BB962C8B-B14F-4D97-AF65-F5344CB8AC3E}">
        <p14:creationId xmlns:p14="http://schemas.microsoft.com/office/powerpoint/2010/main" val="4464469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5C02-CDD7-B170-968B-2BD7D9566A7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D5CD90-CBD6-6E44-137D-DDF817E598F5}"/>
              </a:ext>
            </a:extLst>
          </p:cNvPr>
          <p:cNvSpPr>
            <a:spLocks noGrp="1"/>
          </p:cNvSpPr>
          <p:nvPr>
            <p:ph idx="1"/>
          </p:nvPr>
        </p:nvSpPr>
        <p:spPr/>
        <p:txBody>
          <a:bodyPr/>
          <a:lstStyle/>
          <a:p>
            <a:r>
              <a:rPr lang="en-GB" dirty="0"/>
              <a:t>Ali-Knight, J. The role of niche tourism products in destination development. (Thesis). Edinburgh Napier University. Retrieved from </a:t>
            </a:r>
            <a:r>
              <a:rPr lang="en-GB" dirty="0">
                <a:hlinkClick r:id="rId2"/>
              </a:rPr>
              <a:t>http://researchrepository.napier.ac.uk/id/eprint/5376</a:t>
            </a:r>
            <a:endParaRPr lang="en-GB" dirty="0"/>
          </a:p>
          <a:p>
            <a:r>
              <a:rPr lang="en-GB" dirty="0">
                <a:hlinkClick r:id="rId3"/>
              </a:rPr>
              <a:t>https://www.interglobe.com/niche-tourism-unlocking-new-travel-experiences</a:t>
            </a:r>
            <a:endParaRPr lang="en-GB" dirty="0"/>
          </a:p>
          <a:p>
            <a:r>
              <a:rPr lang="en-GB" dirty="0"/>
              <a:t>McCabe, S. (2014) The Routledge Handbook of Tourism Marketing. New York: Routledge, Taylor &amp;amp; Francis Group. </a:t>
            </a:r>
          </a:p>
          <a:p>
            <a:r>
              <a:rPr lang="en-GB" dirty="0"/>
              <a:t>Richards, G. (2021) “Rethinking niche tourism: The example of backpacking,” Croatian Regional Development Journal, 2(1), pp. 1–10. Available at: https://doi.org/10.2478/crdj-2021-0004. </a:t>
            </a:r>
          </a:p>
        </p:txBody>
      </p:sp>
    </p:spTree>
    <p:extLst>
      <p:ext uri="{BB962C8B-B14F-4D97-AF65-F5344CB8AC3E}">
        <p14:creationId xmlns:p14="http://schemas.microsoft.com/office/powerpoint/2010/main" val="687320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2693</Words>
  <Application>Microsoft Office PowerPoint</Application>
  <PresentationFormat>Widescreen</PresentationFormat>
  <Paragraphs>139</Paragraphs>
  <Slides>26</Slides>
  <Notes>0</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commuters-sans</vt:lpstr>
      <vt:lpstr>Gotham-Book</vt:lpstr>
      <vt:lpstr>Arial</vt:lpstr>
      <vt:lpstr>Calibri</vt:lpstr>
      <vt:lpstr>Calibri Light</vt:lpstr>
      <vt:lpstr>Titillium Web</vt:lpstr>
      <vt:lpstr>Wingdings</vt:lpstr>
      <vt:lpstr>Office Theme</vt:lpstr>
      <vt:lpstr>UK Niche Tourism Products</vt:lpstr>
      <vt:lpstr>The role of niche tourism products in destination development</vt:lpstr>
      <vt:lpstr>PowerPoint Presentation</vt:lpstr>
      <vt:lpstr>‘Back packing’ </vt:lpstr>
      <vt:lpstr>What are niche tourism products? </vt:lpstr>
      <vt:lpstr>Niche marketing campaigns </vt:lpstr>
      <vt:lpstr>Adrenaline Nation - New Zealand</vt:lpstr>
      <vt:lpstr>Niche tourism </vt:lpstr>
      <vt:lpstr>How Adventure Travel Works</vt:lpstr>
      <vt:lpstr>Niche Tourism</vt:lpstr>
      <vt:lpstr>Niche tourism</vt:lpstr>
      <vt:lpstr>Exploring niche markets in hospitality: Seizing untapped opportunities</vt:lpstr>
      <vt:lpstr>Niche sustainable tourism</vt:lpstr>
      <vt:lpstr> Different Segments of Niche Tourism:  </vt:lpstr>
      <vt:lpstr>Heritage and Cultural Tourism: </vt:lpstr>
      <vt:lpstr>Sustainable Tourism:</vt:lpstr>
      <vt:lpstr>Wellness and Spiritual Tourism: </vt:lpstr>
      <vt:lpstr>Niche tourism</vt:lpstr>
      <vt:lpstr>Industry trends </vt:lpstr>
      <vt:lpstr>Special interest tourism products include the following: </vt:lpstr>
      <vt:lpstr>Advantages &amp; disadvantages </vt:lpstr>
      <vt:lpstr>Niche tourism</vt:lpstr>
      <vt:lpstr>New ways to do business</vt:lpstr>
      <vt:lpstr>Enterprise trends </vt:lpstr>
      <vt:lpstr>Part 2 -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Niche Tourism Products</dc:title>
  <dc:creator>Deborah Jenkins</dc:creator>
  <cp:lastModifiedBy>Deborah Jenkins</cp:lastModifiedBy>
  <cp:revision>2</cp:revision>
  <dcterms:created xsi:type="dcterms:W3CDTF">2022-11-11T17:18:08Z</dcterms:created>
  <dcterms:modified xsi:type="dcterms:W3CDTF">2023-09-18T13:52:15Z</dcterms:modified>
</cp:coreProperties>
</file>