
<file path=[Content_Types].xml><?xml version="1.0" encoding="utf-8"?>
<Types xmlns="http://schemas.openxmlformats.org/package/2006/content-types">
  <Default Extension="jpeg" ContentType="image/jpeg"/>
  <Default Extension="jpg" ContentType="image/jpeg"/>
  <Default Extension="jpg&amp;ehk=FSuGQtflzFxIf0xCKax3wQ&amp;r=0&amp;pid=OfficeInsert" ContentType="image/jpeg"/>
  <Default Extension="jpg&amp;ehk=jzZDLkG0qrX"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56" r:id="rId5"/>
    <p:sldId id="258" r:id="rId6"/>
    <p:sldId id="259" r:id="rId7"/>
    <p:sldId id="260" r:id="rId8"/>
    <p:sldId id="266" r:id="rId9"/>
    <p:sldId id="267" r:id="rId10"/>
    <p:sldId id="261" r:id="rId11"/>
    <p:sldId id="262" r:id="rId12"/>
    <p:sldId id="263" r:id="rId13"/>
    <p:sldId id="268" r:id="rId14"/>
    <p:sldId id="271" r:id="rId15"/>
    <p:sldId id="272" r:id="rId16"/>
    <p:sldId id="27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61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22D0-3336-44D4-AA23-1A018CE2D237}"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32268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2084835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3397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1066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5170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2808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2728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5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8712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3430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43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377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7372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37041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amp;ehk=FSuGQtflzFxIf0xCKax3wQ&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opping-blood-pressure.blogspot.com/2012/01/taking-control-of-your-blood-pressur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emillietri.blogspot.com/2011/08/asking-for-help.html" TargetMode="External"/><Relationship Id="rId2" Type="http://schemas.openxmlformats.org/officeDocument/2006/relationships/image" Target="../media/image5.jpg&amp;ehk=jzZDLkG0qrX"/><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a:t>Online Session 4</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30965-98CF-4813-AED3-9ADA916E8731}"/>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46E45841-2187-4C69-8F0C-F9C1C87E3FC7}"/>
              </a:ext>
            </a:extLst>
          </p:cNvPr>
          <p:cNvSpPr>
            <a:spLocks noGrp="1"/>
          </p:cNvSpPr>
          <p:nvPr>
            <p:ph idx="1"/>
          </p:nvPr>
        </p:nvSpPr>
        <p:spPr/>
        <p:txBody>
          <a:bodyPr/>
          <a:lstStyle/>
          <a:p>
            <a:r>
              <a:rPr lang="en-GB" dirty="0"/>
              <a:t>Study Skills</a:t>
            </a:r>
          </a:p>
          <a:p>
            <a:r>
              <a:rPr lang="en-GB" dirty="0"/>
              <a:t>How do we acquire these?</a:t>
            </a:r>
          </a:p>
          <a:p>
            <a:r>
              <a:rPr lang="en-GB" dirty="0"/>
              <a:t>Employability Skills</a:t>
            </a:r>
          </a:p>
          <a:p>
            <a:r>
              <a:rPr lang="en-GB" dirty="0"/>
              <a:t>How do we acquire </a:t>
            </a:r>
            <a:r>
              <a:rPr lang="en-GB" i="1" dirty="0"/>
              <a:t>these?</a:t>
            </a:r>
          </a:p>
          <a:p>
            <a:r>
              <a:rPr lang="en-GB" dirty="0"/>
              <a:t>What’s stopping me?  Barriers to development</a:t>
            </a:r>
          </a:p>
        </p:txBody>
      </p:sp>
    </p:spTree>
    <p:extLst>
      <p:ext uri="{BB962C8B-B14F-4D97-AF65-F5344CB8AC3E}">
        <p14:creationId xmlns:p14="http://schemas.microsoft.com/office/powerpoint/2010/main" val="387321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a:t>Important ‘Study 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1208581160"/>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60427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1DB5-0151-43AA-8A14-8BA760B85929}"/>
              </a:ext>
            </a:extLst>
          </p:cNvPr>
          <p:cNvSpPr>
            <a:spLocks noGrp="1"/>
          </p:cNvSpPr>
          <p:nvPr>
            <p:ph type="title"/>
          </p:nvPr>
        </p:nvSpPr>
        <p:spPr/>
        <p:txBody>
          <a:bodyPr/>
          <a:lstStyle/>
          <a:p>
            <a:r>
              <a:rPr lang="en-GB" dirty="0"/>
              <a:t>How do you rate yourself?</a:t>
            </a:r>
          </a:p>
        </p:txBody>
      </p:sp>
      <p:sp>
        <p:nvSpPr>
          <p:cNvPr id="3" name="Content Placeholder 2">
            <a:extLst>
              <a:ext uri="{FF2B5EF4-FFF2-40B4-BE49-F238E27FC236}">
                <a16:creationId xmlns:a16="http://schemas.microsoft.com/office/drawing/2014/main" id="{5E8E14E2-42DE-4F18-91F1-A65CFED39C90}"/>
              </a:ext>
            </a:extLst>
          </p:cNvPr>
          <p:cNvSpPr>
            <a:spLocks noGrp="1"/>
          </p:cNvSpPr>
          <p:nvPr>
            <p:ph idx="1"/>
          </p:nvPr>
        </p:nvSpPr>
        <p:spPr/>
        <p:txBody>
          <a:bodyPr/>
          <a:lstStyle/>
          <a:p>
            <a:r>
              <a:rPr lang="en-GB" dirty="0"/>
              <a:t>Take 5 minutes to assess yourself against each of these and jot down a score against each – with ‘1’ being Poor, and ‘5’ being Excellent.  </a:t>
            </a:r>
          </a:p>
          <a:p>
            <a:endParaRPr lang="en-GB" dirty="0"/>
          </a:p>
          <a:p>
            <a:r>
              <a:rPr lang="en-GB" dirty="0"/>
              <a:t>This will help you identify where you are starting from.</a:t>
            </a:r>
          </a:p>
        </p:txBody>
      </p:sp>
    </p:spTree>
    <p:extLst>
      <p:ext uri="{BB962C8B-B14F-4D97-AF65-F5344CB8AC3E}">
        <p14:creationId xmlns:p14="http://schemas.microsoft.com/office/powerpoint/2010/main" val="46241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457200" y="1268760"/>
            <a:ext cx="7848600" cy="4188472"/>
          </a:xfrm>
        </p:spPr>
        <p:txBody>
          <a:bodyPr>
            <a:normAutofit fontScale="92500" lnSpcReduction="20000"/>
          </a:bodyPr>
          <a:lstStyle/>
          <a:p>
            <a:r>
              <a:rPr lang="en-US" sz="3200" dirty="0"/>
              <a:t>How do you define each of these skills?</a:t>
            </a:r>
          </a:p>
          <a:p>
            <a:pPr lvl="1"/>
            <a:r>
              <a:rPr lang="en-US" sz="2800" dirty="0"/>
              <a:t>‘The difference between someone who is good at … compared to someone who is not good at … is that they will/will not …’</a:t>
            </a:r>
          </a:p>
          <a:p>
            <a:pPr lvl="1">
              <a:buNone/>
            </a:pPr>
            <a:endParaRPr lang="en-US" sz="2800" dirty="0"/>
          </a:p>
          <a:p>
            <a:r>
              <a:rPr lang="en-US" sz="3200" dirty="0"/>
              <a:t>How good do </a:t>
            </a:r>
            <a:r>
              <a:rPr lang="en-US" sz="3200" u="sng" dirty="0"/>
              <a:t>you</a:t>
            </a:r>
            <a:r>
              <a:rPr lang="en-US" sz="3200" dirty="0"/>
              <a:t> think you are at …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p:txBody>
      </p:sp>
    </p:spTree>
    <p:extLst>
      <p:ext uri="{BB962C8B-B14F-4D97-AF65-F5344CB8AC3E}">
        <p14:creationId xmlns:p14="http://schemas.microsoft.com/office/powerpoint/2010/main" val="1007665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2BCB-FAE0-4A24-8318-6DBDA6B8B9EB}"/>
              </a:ext>
            </a:extLst>
          </p:cNvPr>
          <p:cNvSpPr>
            <a:spLocks noGrp="1"/>
          </p:cNvSpPr>
          <p:nvPr>
            <p:ph type="title"/>
          </p:nvPr>
        </p:nvSpPr>
        <p:spPr/>
        <p:txBody>
          <a:bodyPr>
            <a:normAutofit/>
          </a:bodyPr>
          <a:lstStyle/>
          <a:p>
            <a:r>
              <a:rPr lang="en-GB" dirty="0"/>
              <a:t>How </a:t>
            </a:r>
            <a:r>
              <a:rPr lang="en-GB" b="1" i="1" u="sng" dirty="0"/>
              <a:t>are you going to acquire </a:t>
            </a:r>
            <a:r>
              <a:rPr lang="en-GB" dirty="0"/>
              <a:t>these skills?</a:t>
            </a:r>
          </a:p>
        </p:txBody>
      </p:sp>
      <p:sp>
        <p:nvSpPr>
          <p:cNvPr id="3" name="Content Placeholder 2">
            <a:extLst>
              <a:ext uri="{FF2B5EF4-FFF2-40B4-BE49-F238E27FC236}">
                <a16:creationId xmlns:a16="http://schemas.microsoft.com/office/drawing/2014/main" id="{2046BE98-EC23-4BBA-980D-2A080BE0F7C0}"/>
              </a:ext>
            </a:extLst>
          </p:cNvPr>
          <p:cNvSpPr>
            <a:spLocks noGrp="1"/>
          </p:cNvSpPr>
          <p:nvPr>
            <p:ph idx="1"/>
          </p:nvPr>
        </p:nvSpPr>
        <p:spPr>
          <a:xfrm>
            <a:off x="457200" y="1671389"/>
            <a:ext cx="8229600" cy="1325563"/>
          </a:xfrm>
        </p:spPr>
        <p:txBody>
          <a:bodyPr>
            <a:normAutofit/>
          </a:bodyPr>
          <a:lstStyle/>
          <a:p>
            <a:r>
              <a:rPr lang="en-GB" dirty="0"/>
              <a:t>Where are your weak points?  </a:t>
            </a:r>
            <a:r>
              <a:rPr lang="en-GB" b="1" i="1" dirty="0"/>
              <a:t>Start answering the ‘key questions’ </a:t>
            </a:r>
            <a:r>
              <a:rPr lang="en-GB" dirty="0"/>
              <a:t>on the previous slide!</a:t>
            </a:r>
          </a:p>
        </p:txBody>
      </p:sp>
      <p:graphicFrame>
        <p:nvGraphicFramePr>
          <p:cNvPr id="5" name="Table 4">
            <a:extLst>
              <a:ext uri="{FF2B5EF4-FFF2-40B4-BE49-F238E27FC236}">
                <a16:creationId xmlns:a16="http://schemas.microsoft.com/office/drawing/2014/main" id="{885B18EF-73D2-4BD2-9F05-ED941ABE77DB}"/>
              </a:ext>
            </a:extLst>
          </p:cNvPr>
          <p:cNvGraphicFramePr>
            <a:graphicFrameLocks noGrp="1"/>
          </p:cNvGraphicFramePr>
          <p:nvPr>
            <p:extLst>
              <p:ext uri="{D42A27DB-BD31-4B8C-83A1-F6EECF244321}">
                <p14:modId xmlns:p14="http://schemas.microsoft.com/office/powerpoint/2010/main" val="2407673688"/>
              </p:ext>
            </p:extLst>
          </p:nvPr>
        </p:nvGraphicFramePr>
        <p:xfrm>
          <a:off x="755576" y="2987790"/>
          <a:ext cx="7776861" cy="2509071"/>
        </p:xfrm>
        <a:graphic>
          <a:graphicData uri="http://schemas.openxmlformats.org/drawingml/2006/table">
            <a:tbl>
              <a:tblPr firstRow="1" bandRow="1">
                <a:tableStyleId>{5C22544A-7EE6-4342-B048-85BDC9FD1C3A}</a:tableStyleId>
              </a:tblPr>
              <a:tblGrid>
                <a:gridCol w="2592287">
                  <a:extLst>
                    <a:ext uri="{9D8B030D-6E8A-4147-A177-3AD203B41FA5}">
                      <a16:colId xmlns:a16="http://schemas.microsoft.com/office/drawing/2014/main" val="3221779878"/>
                    </a:ext>
                  </a:extLst>
                </a:gridCol>
                <a:gridCol w="2592287">
                  <a:extLst>
                    <a:ext uri="{9D8B030D-6E8A-4147-A177-3AD203B41FA5}">
                      <a16:colId xmlns:a16="http://schemas.microsoft.com/office/drawing/2014/main" val="2538615665"/>
                    </a:ext>
                  </a:extLst>
                </a:gridCol>
                <a:gridCol w="2592287">
                  <a:extLst>
                    <a:ext uri="{9D8B030D-6E8A-4147-A177-3AD203B41FA5}">
                      <a16:colId xmlns:a16="http://schemas.microsoft.com/office/drawing/2014/main" val="1117970341"/>
                    </a:ext>
                  </a:extLst>
                </a:gridCol>
              </a:tblGrid>
              <a:tr h="497391">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315086">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497391">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497391">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332920">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276904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C9EE-6379-426D-AA22-9411235E8D3A}"/>
              </a:ext>
            </a:extLst>
          </p:cNvPr>
          <p:cNvSpPr>
            <a:spLocks noGrp="1"/>
          </p:cNvSpPr>
          <p:nvPr>
            <p:ph type="title"/>
          </p:nvPr>
        </p:nvSpPr>
        <p:spPr/>
        <p:txBody>
          <a:bodyPr/>
          <a:lstStyle/>
          <a:p>
            <a:r>
              <a:rPr lang="en-GB" dirty="0"/>
              <a:t>Let’s explore some of these skills</a:t>
            </a:r>
          </a:p>
        </p:txBody>
      </p:sp>
      <p:sp>
        <p:nvSpPr>
          <p:cNvPr id="3" name="Content Placeholder 2">
            <a:extLst>
              <a:ext uri="{FF2B5EF4-FFF2-40B4-BE49-F238E27FC236}">
                <a16:creationId xmlns:a16="http://schemas.microsoft.com/office/drawing/2014/main" id="{18780622-D17D-4B5E-ABE9-9464112FB5A9}"/>
              </a:ext>
            </a:extLst>
          </p:cNvPr>
          <p:cNvSpPr>
            <a:spLocks noGrp="1"/>
          </p:cNvSpPr>
          <p:nvPr>
            <p:ph idx="1"/>
          </p:nvPr>
        </p:nvSpPr>
        <p:spPr/>
        <p:txBody>
          <a:bodyPr/>
          <a:lstStyle/>
          <a:p>
            <a:r>
              <a:rPr lang="en-GB" dirty="0"/>
              <a:t>Self awareness – you have already taken your first steps with this.  As you study, you will have more opportunity to develop this</a:t>
            </a:r>
          </a:p>
          <a:p>
            <a:r>
              <a:rPr lang="en-GB" dirty="0"/>
              <a:t>Report and essay writing – you have already looked at these, and begun to use the skills for your assignments</a:t>
            </a:r>
          </a:p>
        </p:txBody>
      </p:sp>
    </p:spTree>
    <p:extLst>
      <p:ext uri="{BB962C8B-B14F-4D97-AF65-F5344CB8AC3E}">
        <p14:creationId xmlns:p14="http://schemas.microsoft.com/office/powerpoint/2010/main" val="1734859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p:txBody>
          <a:bodyPr/>
          <a:lstStyle/>
          <a:p>
            <a:r>
              <a:rPr lang="en-GB" dirty="0"/>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323528" y="1600201"/>
            <a:ext cx="3888432" cy="3917032"/>
          </a:xfrm>
        </p:spPr>
        <p:txBody>
          <a:bodyPr>
            <a:normAutofit fontScale="92500" lnSpcReduction="10000"/>
          </a:bodyPr>
          <a:lstStyle/>
          <a:p>
            <a:pPr>
              <a:spcAft>
                <a:spcPts val="1200"/>
              </a:spcAft>
            </a:pPr>
            <a:r>
              <a:rPr lang="en-GB" sz="2800" dirty="0"/>
              <a:t>…is a major challenge!</a:t>
            </a:r>
          </a:p>
          <a:p>
            <a:pPr>
              <a:spcAft>
                <a:spcPts val="1200"/>
              </a:spcAft>
            </a:pPr>
            <a:r>
              <a:rPr lang="en-GB" sz="2800" dirty="0"/>
              <a:t>How are you doing with this?  </a:t>
            </a:r>
          </a:p>
          <a:p>
            <a:pPr>
              <a:spcAft>
                <a:spcPts val="1200"/>
              </a:spcAft>
            </a:pPr>
            <a:r>
              <a:rPr lang="en-GB" sz="2800" dirty="0"/>
              <a:t>What’s your assessment of your own performance? </a:t>
            </a:r>
          </a:p>
          <a:p>
            <a:pPr>
              <a:spcAft>
                <a:spcPts val="1200"/>
              </a:spcAft>
            </a:pPr>
            <a:r>
              <a:rPr lang="en-GB" sz="2800" dirty="0"/>
              <a:t>When looking at Stephen Covey’s Matrix, 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ext uri="{D42A27DB-BD31-4B8C-83A1-F6EECF244321}">
                <p14:modId xmlns:p14="http://schemas.microsoft.com/office/powerpoint/2010/main" val="3899198972"/>
              </p:ext>
            </p:extLst>
          </p:nvPr>
        </p:nvGraphicFramePr>
        <p:xfrm>
          <a:off x="4426098" y="2348880"/>
          <a:ext cx="4272280" cy="2954854"/>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Urgent</a:t>
                      </a:r>
                    </a:p>
                  </a:txBody>
                  <a:tcPr anchor="ctr">
                    <a:solidFill>
                      <a:srgbClr val="FFC000"/>
                    </a:solidFill>
                  </a:tcPr>
                </a:tc>
                <a:tc>
                  <a:txBody>
                    <a:bodyPr/>
                    <a:lstStyle/>
                    <a:p>
                      <a:pPr algn="ctr"/>
                      <a:r>
                        <a:rPr lang="en-GB" dirty="0"/>
                        <a:t>Important &amp; Urgent</a:t>
                      </a:r>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Urgent</a:t>
                      </a:r>
                    </a:p>
                  </a:txBody>
                  <a:tcPr anchor="ctr">
                    <a:solidFill>
                      <a:srgbClr val="FF0000"/>
                    </a:solidFill>
                  </a:tcPr>
                </a:tc>
                <a:tc>
                  <a:txBody>
                    <a:bodyPr/>
                    <a:lstStyle/>
                    <a:p>
                      <a:pPr algn="ctr"/>
                      <a:r>
                        <a:rPr lang="en-GB" dirty="0"/>
                        <a:t>Important but Not Urgent</a:t>
                      </a:r>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6" name="Picture 5">
            <a:extLst>
              <a:ext uri="{FF2B5EF4-FFF2-40B4-BE49-F238E27FC236}">
                <a16:creationId xmlns:a16="http://schemas.microsoft.com/office/drawing/2014/main" id="{153C4298-DE41-40DB-9D66-23077E86E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9890" y="274639"/>
            <a:ext cx="1739552" cy="1739552"/>
          </a:xfrm>
          <a:prstGeom prst="rect">
            <a:avLst/>
          </a:prstGeom>
        </p:spPr>
      </p:pic>
    </p:spTree>
    <p:extLst>
      <p:ext uri="{BB962C8B-B14F-4D97-AF65-F5344CB8AC3E}">
        <p14:creationId xmlns:p14="http://schemas.microsoft.com/office/powerpoint/2010/main" val="390948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lstStyle/>
          <a:p>
            <a:r>
              <a:rPr lang="en-GB" dirty="0"/>
              <a:t>Take careful note of this……</a:t>
            </a:r>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3"/>
          <a:stretch>
            <a:fillRect/>
          </a:stretch>
        </p:blipFill>
        <p:spPr>
          <a:xfrm>
            <a:off x="539552" y="966780"/>
            <a:ext cx="8216699" cy="4622460"/>
          </a:xfrm>
          <a:prstGeom prst="rect">
            <a:avLst/>
          </a:prstGeom>
        </p:spPr>
      </p:pic>
    </p:spTree>
    <p:extLst>
      <p:ext uri="{BB962C8B-B14F-4D97-AF65-F5344CB8AC3E}">
        <p14:creationId xmlns:p14="http://schemas.microsoft.com/office/powerpoint/2010/main" val="2271286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a:bodyPr>
          <a:lstStyle/>
          <a:p>
            <a:r>
              <a:rPr lang="en-GB" dirty="0"/>
              <a:t>Everyone has barriers to learning – some of these are obvious, some are less so.</a:t>
            </a:r>
          </a:p>
          <a:p>
            <a:r>
              <a:rPr lang="en-GB" b="1" i="1" dirty="0">
                <a:solidFill>
                  <a:srgbClr val="0070C0"/>
                </a:solidFill>
              </a:rPr>
              <a:t>Barriers may be external </a:t>
            </a:r>
            <a:r>
              <a:rPr lang="en-GB" dirty="0">
                <a:solidFill>
                  <a:srgbClr val="0070C0"/>
                </a:solidFill>
              </a:rPr>
              <a:t>– family, logistics (no car, travel is difficult), dependency on others, money, work, friends, private life, terminology, etc.</a:t>
            </a:r>
          </a:p>
          <a:p>
            <a:r>
              <a:rPr lang="en-GB" b="1" i="1" dirty="0">
                <a:solidFill>
                  <a:srgbClr val="FF0000"/>
                </a:solidFill>
              </a:rPr>
              <a:t>Barriers may be internal </a:t>
            </a:r>
            <a:r>
              <a:rPr lang="en-GB" dirty="0">
                <a:solidFill>
                  <a:srgbClr val="FF0000"/>
                </a:solidFill>
              </a:rPr>
              <a:t>– skill levels, levels of knowledge, perceived abilities, behavioural, attitudinal, psychological, physiological, etc.</a:t>
            </a:r>
          </a:p>
        </p:txBody>
      </p:sp>
    </p:spTree>
    <p:extLst>
      <p:ext uri="{BB962C8B-B14F-4D97-AF65-F5344CB8AC3E}">
        <p14:creationId xmlns:p14="http://schemas.microsoft.com/office/powerpoint/2010/main" val="2480995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C20A-E8DE-446D-9A61-088AFEBABC62}"/>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id="{5E2C6EBB-C084-4323-AD29-D2A9DF8629EF}"/>
              </a:ext>
            </a:extLst>
          </p:cNvPr>
          <p:cNvSpPr>
            <a:spLocks noGrp="1"/>
          </p:cNvSpPr>
          <p:nvPr>
            <p:ph idx="1"/>
          </p:nvPr>
        </p:nvSpPr>
        <p:spPr>
          <a:xfrm>
            <a:off x="395536" y="1459426"/>
            <a:ext cx="3744416" cy="3917032"/>
          </a:xfrm>
        </p:spPr>
        <p:txBody>
          <a:bodyPr>
            <a:normAutofit/>
          </a:bodyPr>
          <a:lstStyle/>
          <a:p>
            <a:r>
              <a:rPr lang="en-GB" sz="2800" dirty="0">
                <a:solidFill>
                  <a:schemeClr val="tx2"/>
                </a:solidFill>
              </a:rPr>
              <a:t>The university offers a great deal of support through you’re the tutor group and Student Support Services </a:t>
            </a:r>
            <a:r>
              <a:rPr lang="en-GB" sz="2800" b="1" i="1" dirty="0">
                <a:solidFill>
                  <a:schemeClr val="tx2"/>
                </a:solidFill>
              </a:rPr>
              <a:t>…..</a:t>
            </a:r>
            <a:r>
              <a:rPr lang="en-GB" sz="2800" b="1" i="1" dirty="0">
                <a:solidFill>
                  <a:schemeClr val="accent4"/>
                </a:solidFill>
              </a:rPr>
              <a:t>but you have got to ask!</a:t>
            </a:r>
          </a:p>
        </p:txBody>
      </p:sp>
      <p:pic>
        <p:nvPicPr>
          <p:cNvPr id="5" name="Picture 4">
            <a:extLst>
              <a:ext uri="{FF2B5EF4-FFF2-40B4-BE49-F238E27FC236}">
                <a16:creationId xmlns:a16="http://schemas.microsoft.com/office/drawing/2014/main" id="{EE98D388-2D73-4048-B569-AE62CEEF5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7984" y="1448411"/>
            <a:ext cx="4572000" cy="3238500"/>
          </a:xfrm>
          <a:prstGeom prst="rect">
            <a:avLst/>
          </a:prstGeom>
        </p:spPr>
      </p:pic>
    </p:spTree>
    <p:extLst>
      <p:ext uri="{BB962C8B-B14F-4D97-AF65-F5344CB8AC3E}">
        <p14:creationId xmlns:p14="http://schemas.microsoft.com/office/powerpoint/2010/main" val="860842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C9EA-A8D4-42D1-BC5D-0919F642D77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77D1DD7-B82F-47FC-99C5-62E023EEE51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525883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02BB-DDF5-4D7A-B714-438831FABDC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8DFCCE80-B420-40DC-B728-66CA6C4A0615}"/>
              </a:ext>
            </a:extLst>
          </p:cNvPr>
          <p:cNvSpPr>
            <a:spLocks noGrp="1"/>
          </p:cNvSpPr>
          <p:nvPr>
            <p:ph idx="1"/>
          </p:nvPr>
        </p:nvSpPr>
        <p:spPr/>
        <p:txBody>
          <a:bodyPr>
            <a:normAutofit/>
          </a:bodyPr>
          <a:lstStyle/>
          <a:p>
            <a:r>
              <a:rPr lang="en-GB" dirty="0"/>
              <a:t>Revisit the ‘barriers to learning’ that you have just identified and explain </a:t>
            </a:r>
            <a:r>
              <a:rPr lang="en-GB" i="1" dirty="0"/>
              <a:t>‘how’ </a:t>
            </a:r>
            <a:r>
              <a:rPr lang="en-GB" dirty="0"/>
              <a:t>you will overcome each of those barriers – this is vital if you are to maximise your personal development. </a:t>
            </a:r>
          </a:p>
          <a:p>
            <a:r>
              <a:rPr lang="en-GB" i="1" dirty="0"/>
              <a:t>Record</a:t>
            </a:r>
            <a:r>
              <a:rPr lang="en-GB" dirty="0"/>
              <a:t> your solutions</a:t>
            </a:r>
          </a:p>
        </p:txBody>
      </p:sp>
    </p:spTree>
    <p:extLst>
      <p:ext uri="{BB962C8B-B14F-4D97-AF65-F5344CB8AC3E}">
        <p14:creationId xmlns:p14="http://schemas.microsoft.com/office/powerpoint/2010/main" val="375375368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331</TotalTime>
  <Words>767</Words>
  <Application>Microsoft Office PowerPoint</Application>
  <PresentationFormat>On-screen Show (4:3)</PresentationFormat>
  <Paragraphs>91</Paragraphs>
  <Slides>13</Slides>
  <Notes>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Custom Design</vt:lpstr>
      <vt:lpstr>CertHE Skills for the Workplace Module: BMSK4005</vt:lpstr>
      <vt:lpstr>Overview of Workshop</vt:lpstr>
      <vt:lpstr>Important ‘Study Skills’</vt:lpstr>
      <vt:lpstr>How do you rate yourself?</vt:lpstr>
      <vt:lpstr>Key Questions</vt:lpstr>
      <vt:lpstr>How are you going to acquire these skills?</vt:lpstr>
      <vt:lpstr>Let’s explore some of these skills</vt:lpstr>
      <vt:lpstr>Time Management…</vt:lpstr>
      <vt:lpstr>Take careful note of this……</vt:lpstr>
      <vt:lpstr>Barriers to learning</vt:lpstr>
      <vt:lpstr>Support</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6</cp:revision>
  <dcterms:created xsi:type="dcterms:W3CDTF">2015-04-14T15:21:28Z</dcterms:created>
  <dcterms:modified xsi:type="dcterms:W3CDTF">2020-09-02T09:36:57Z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