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embeddedFontLst>
    <p:embeddedFont>
      <p:font typeface="Tahoma" pitchFamily="34" charset="0"/>
      <p:regular r:id="rId26"/>
      <p:bold r:id="rId27"/>
    </p:embeddedFont>
    <p:embeddedFont>
      <p:font typeface="Calibri" pitchFamily="34"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2160">
          <p15:clr>
            <a:srgbClr val="000000"/>
          </p15:clr>
        </p15:guide>
        <p15:guide id="2" pos="384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2" roundtripDataSignature="AMtx7mgccOmBE336C753TDBHkPho6EJh9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8" d="100"/>
          <a:sy n="88" d="100"/>
        </p:scale>
        <p:origin x="-437" y="11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79815514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9" name="Google Shape;149;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4" name="Google Shape;204;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5" name="Google Shape;235;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7" name="Google Shape;26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2" name="Google Shape;30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38" name="Google Shape;338;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2" name="Google Shape;372;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40" name="Google Shape;440;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2"/>
        <p:cNvGrpSpPr/>
        <p:nvPr/>
      </p:nvGrpSpPr>
      <p:grpSpPr>
        <a:xfrm>
          <a:off x="0" y="0"/>
          <a:ext cx="0" cy="0"/>
          <a:chOff x="0" y="0"/>
          <a:chExt cx="0" cy="0"/>
        </a:xfrm>
      </p:grpSpPr>
      <p:sp>
        <p:nvSpPr>
          <p:cNvPr id="483" name="Google Shape;483;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84" name="Google Shape;484;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g1d19082777f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17" name="Google Shape;517;g1d19082777f_0_41: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
        <p:cNvGrpSpPr/>
        <p:nvPr/>
      </p:nvGrpSpPr>
      <p:grpSpPr>
        <a:xfrm>
          <a:off x="0" y="0"/>
          <a:ext cx="0" cy="0"/>
          <a:chOff x="0" y="0"/>
          <a:chExt cx="0" cy="0"/>
        </a:xfrm>
      </p:grpSpPr>
      <p:sp>
        <p:nvSpPr>
          <p:cNvPr id="551" name="Google Shape;551;g1d19082777f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52" name="Google Shape;552;g1d19082777f_0_75: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2"/>
        <p:cNvGrpSpPr/>
        <p:nvPr/>
      </p:nvGrpSpPr>
      <p:grpSpPr>
        <a:xfrm>
          <a:off x="0" y="0"/>
          <a:ext cx="0" cy="0"/>
          <a:chOff x="0" y="0"/>
          <a:chExt cx="0" cy="0"/>
        </a:xfrm>
      </p:grpSpPr>
      <p:sp>
        <p:nvSpPr>
          <p:cNvPr id="583" name="Google Shape;583;g1d19082777f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84" name="Google Shape;584;g1d19082777f_0_112: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2"/>
        <p:cNvGrpSpPr/>
        <p:nvPr/>
      </p:nvGrpSpPr>
      <p:grpSpPr>
        <a:xfrm>
          <a:off x="0" y="0"/>
          <a:ext cx="0" cy="0"/>
          <a:chOff x="0" y="0"/>
          <a:chExt cx="0" cy="0"/>
        </a:xfrm>
      </p:grpSpPr>
      <p:sp>
        <p:nvSpPr>
          <p:cNvPr id="613" name="Google Shape;613;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14" name="Google Shape;614;p1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2"/>
        <p:cNvGrpSpPr/>
        <p:nvPr/>
      </p:nvGrpSpPr>
      <p:grpSpPr>
        <a:xfrm>
          <a:off x="0" y="0"/>
          <a:ext cx="0" cy="0"/>
          <a:chOff x="0" y="0"/>
          <a:chExt cx="0" cy="0"/>
        </a:xfrm>
      </p:grpSpPr>
      <p:sp>
        <p:nvSpPr>
          <p:cNvPr id="643" name="Google Shape;643;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44" name="Google Shape;644;p1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7"/>
        <p:cNvGrpSpPr/>
        <p:nvPr/>
      </p:nvGrpSpPr>
      <p:grpSpPr>
        <a:xfrm>
          <a:off x="0" y="0"/>
          <a:ext cx="0" cy="0"/>
          <a:chOff x="0" y="0"/>
          <a:chExt cx="0" cy="0"/>
        </a:xfrm>
      </p:grpSpPr>
      <p:sp>
        <p:nvSpPr>
          <p:cNvPr id="678" name="Google Shape;678;g22807f88047_1_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9" name="Google Shape;679;g22807f88047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3"/>
        <p:cNvGrpSpPr/>
        <p:nvPr/>
      </p:nvGrpSpPr>
      <p:grpSpPr>
        <a:xfrm>
          <a:off x="0" y="0"/>
          <a:ext cx="0" cy="0"/>
          <a:chOff x="0" y="0"/>
          <a:chExt cx="0" cy="0"/>
        </a:xfrm>
      </p:grpSpPr>
      <p:sp>
        <p:nvSpPr>
          <p:cNvPr id="684" name="Google Shape;684;g22807f88047_1_7: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5" name="Google Shape;685;g22807f88047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1"/>
        <p:cNvGrpSpPr/>
        <p:nvPr/>
      </p:nvGrpSpPr>
      <p:grpSpPr>
        <a:xfrm>
          <a:off x="0" y="0"/>
          <a:ext cx="0" cy="0"/>
          <a:chOff x="0" y="0"/>
          <a:chExt cx="0" cy="0"/>
        </a:xfrm>
      </p:grpSpPr>
      <p:sp>
        <p:nvSpPr>
          <p:cNvPr id="692" name="Google Shape;692;g1d19082777f_0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93" name="Google Shape;693;g1d19082777f_0_148: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9"/>
        <p:cNvGrpSpPr/>
        <p:nvPr/>
      </p:nvGrpSpPr>
      <p:grpSpPr>
        <a:xfrm>
          <a:off x="0" y="0"/>
          <a:ext cx="0" cy="0"/>
          <a:chOff x="0" y="0"/>
          <a:chExt cx="0" cy="0"/>
        </a:xfrm>
      </p:grpSpPr>
      <p:sp>
        <p:nvSpPr>
          <p:cNvPr id="720" name="Google Shape;720;g1d19082777f_0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21" name="Google Shape;721;g1d19082777f_0_18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6"/>
        <p:cNvGrpSpPr/>
        <p:nvPr/>
      </p:nvGrpSpPr>
      <p:grpSpPr>
        <a:xfrm>
          <a:off x="0" y="0"/>
          <a:ext cx="0" cy="0"/>
          <a:chOff x="0" y="0"/>
          <a:chExt cx="0" cy="0"/>
        </a:xfrm>
      </p:grpSpPr>
      <p:sp>
        <p:nvSpPr>
          <p:cNvPr id="747" name="Google Shape;747;g1d19082777f_0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48" name="Google Shape;748;g1d19082777f_0_211: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3"/>
        <p:cNvGrpSpPr/>
        <p:nvPr/>
      </p:nvGrpSpPr>
      <p:grpSpPr>
        <a:xfrm>
          <a:off x="0" y="0"/>
          <a:ext cx="0" cy="0"/>
          <a:chOff x="0" y="0"/>
          <a:chExt cx="0" cy="0"/>
        </a:xfrm>
      </p:grpSpPr>
      <p:sp>
        <p:nvSpPr>
          <p:cNvPr id="774" name="Google Shape;774;p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75" name="Google Shape;775;p2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6"/>
        <p:cNvGrpSpPr/>
        <p:nvPr/>
      </p:nvGrpSpPr>
      <p:grpSpPr>
        <a:xfrm>
          <a:off x="0" y="0"/>
          <a:ext cx="0" cy="0"/>
          <a:chOff x="0" y="0"/>
          <a:chExt cx="0" cy="0"/>
        </a:xfrm>
      </p:grpSpPr>
      <p:sp>
        <p:nvSpPr>
          <p:cNvPr id="807" name="Google Shape;807;g22807f88047_1_14: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8" name="Google Shape;808;g22807f88047_1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Leer" type="blank">
  <p:cSld name="BLANK">
    <p:spTree>
      <p:nvGrpSpPr>
        <p:cNvPr id="1" name="Shape 11"/>
        <p:cNvGrpSpPr/>
        <p:nvPr/>
      </p:nvGrpSpPr>
      <p:grpSpPr>
        <a:xfrm>
          <a:off x="0" y="0"/>
          <a:ext cx="0" cy="0"/>
          <a:chOff x="0" y="0"/>
          <a:chExt cx="0" cy="0"/>
        </a:xfrm>
      </p:grpSpPr>
      <p:sp>
        <p:nvSpPr>
          <p:cNvPr id="12" name="Google Shape;12;p3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3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3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elfolie" type="title">
  <p:cSld name="TITLE">
    <p:spTree>
      <p:nvGrpSpPr>
        <p:cNvPr id="1" name="Shape 15"/>
        <p:cNvGrpSpPr/>
        <p:nvPr/>
      </p:nvGrpSpPr>
      <p:grpSpPr>
        <a:xfrm>
          <a:off x="0" y="0"/>
          <a:ext cx="0" cy="0"/>
          <a:chOff x="0" y="0"/>
          <a:chExt cx="0" cy="0"/>
        </a:xfrm>
      </p:grpSpPr>
      <p:sp>
        <p:nvSpPr>
          <p:cNvPr id="16" name="Google Shape;16;p3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3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el und Inhalt" type="obj">
  <p:cSld name="OBJECT">
    <p:spTree>
      <p:nvGrpSpPr>
        <p:cNvPr id="1" name="Shape 21"/>
        <p:cNvGrpSpPr/>
        <p:nvPr/>
      </p:nvGrpSpPr>
      <p:grpSpPr>
        <a:xfrm>
          <a:off x="0" y="0"/>
          <a:ext cx="0" cy="0"/>
          <a:chOff x="0" y="0"/>
          <a:chExt cx="0" cy="0"/>
        </a:xfrm>
      </p:grpSpPr>
      <p:sp>
        <p:nvSpPr>
          <p:cNvPr id="22" name="Google Shape;22;p3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3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3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3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Abschnitts-&#10;überschrift" type="secHead">
  <p:cSld name="SECTION_HEADER">
    <p:spTree>
      <p:nvGrpSpPr>
        <p:cNvPr id="1" name="Shape 27"/>
        <p:cNvGrpSpPr/>
        <p:nvPr/>
      </p:nvGrpSpPr>
      <p:grpSpPr>
        <a:xfrm>
          <a:off x="0" y="0"/>
          <a:ext cx="0" cy="0"/>
          <a:chOff x="0" y="0"/>
          <a:chExt cx="0" cy="0"/>
        </a:xfrm>
      </p:grpSpPr>
      <p:sp>
        <p:nvSpPr>
          <p:cNvPr id="28" name="Google Shape;28;p3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3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3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3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3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Zwei Inhalte" type="twoObj">
  <p:cSld name="TWO_OBJECTS">
    <p:spTree>
      <p:nvGrpSpPr>
        <p:cNvPr id="1" name="Shape 33"/>
        <p:cNvGrpSpPr/>
        <p:nvPr/>
      </p:nvGrpSpPr>
      <p:grpSpPr>
        <a:xfrm>
          <a:off x="0" y="0"/>
          <a:ext cx="0" cy="0"/>
          <a:chOff x="0" y="0"/>
          <a:chExt cx="0" cy="0"/>
        </a:xfrm>
      </p:grpSpPr>
      <p:sp>
        <p:nvSpPr>
          <p:cNvPr id="34" name="Google Shape;34;p3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3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3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3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3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3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Vergleich" type="twoTxTwoObj">
  <p:cSld name="TWO_OBJECTS_WITH_TEXT">
    <p:spTree>
      <p:nvGrpSpPr>
        <p:cNvPr id="1" name="Shape 40"/>
        <p:cNvGrpSpPr/>
        <p:nvPr/>
      </p:nvGrpSpPr>
      <p:grpSpPr>
        <a:xfrm>
          <a:off x="0" y="0"/>
          <a:ext cx="0" cy="0"/>
          <a:chOff x="0" y="0"/>
          <a:chExt cx="0" cy="0"/>
        </a:xfrm>
      </p:grpSpPr>
      <p:sp>
        <p:nvSpPr>
          <p:cNvPr id="41" name="Google Shape;41;p3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3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3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3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3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3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3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3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Nur Titel" type="titleOnly">
  <p:cSld name="TITLE_ONLY">
    <p:spTree>
      <p:nvGrpSpPr>
        <p:cNvPr id="1" name="Shape 49"/>
        <p:cNvGrpSpPr/>
        <p:nvPr/>
      </p:nvGrpSpPr>
      <p:grpSpPr>
        <a:xfrm>
          <a:off x="0" y="0"/>
          <a:ext cx="0" cy="0"/>
          <a:chOff x="0" y="0"/>
          <a:chExt cx="0" cy="0"/>
        </a:xfrm>
      </p:grpSpPr>
      <p:sp>
        <p:nvSpPr>
          <p:cNvPr id="50" name="Google Shape;50;p3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3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3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3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Inhalt mit Überschrift" type="objTx">
  <p:cSld name="OBJECT_WITH_CAPTION_TEXT">
    <p:spTree>
      <p:nvGrpSpPr>
        <p:cNvPr id="1" name="Shape 54"/>
        <p:cNvGrpSpPr/>
        <p:nvPr/>
      </p:nvGrpSpPr>
      <p:grpSpPr>
        <a:xfrm>
          <a:off x="0" y="0"/>
          <a:ext cx="0" cy="0"/>
          <a:chOff x="0" y="0"/>
          <a:chExt cx="0" cy="0"/>
        </a:xfrm>
      </p:grpSpPr>
      <p:sp>
        <p:nvSpPr>
          <p:cNvPr id="55" name="Google Shape;55;p3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3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3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3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3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3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ld mit Überschrift" type="picTx">
  <p:cSld name="PICTURE_WITH_CAPTION_TEXT">
    <p:spTree>
      <p:nvGrpSpPr>
        <p:cNvPr id="1" name="Shape 61"/>
        <p:cNvGrpSpPr/>
        <p:nvPr/>
      </p:nvGrpSpPr>
      <p:grpSpPr>
        <a:xfrm>
          <a:off x="0" y="0"/>
          <a:ext cx="0" cy="0"/>
          <a:chOff x="0" y="0"/>
          <a:chExt cx="0" cy="0"/>
        </a:xfrm>
      </p:grpSpPr>
      <p:sp>
        <p:nvSpPr>
          <p:cNvPr id="62" name="Google Shape;62;p4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40"/>
          <p:cNvSpPr>
            <a:spLocks noGrp="1"/>
          </p:cNvSpPr>
          <p:nvPr>
            <p:ph type="pic" idx="2"/>
          </p:nvPr>
        </p:nvSpPr>
        <p:spPr>
          <a:xfrm>
            <a:off x="5183188" y="987425"/>
            <a:ext cx="6172200" cy="4873625"/>
          </a:xfrm>
          <a:prstGeom prst="rect">
            <a:avLst/>
          </a:prstGeom>
          <a:noFill/>
          <a:ln>
            <a:noFill/>
          </a:ln>
        </p:spPr>
      </p:sp>
      <p:sp>
        <p:nvSpPr>
          <p:cNvPr id="64" name="Google Shape;64;p4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4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4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4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el und vertikaler Text" type="vertTx">
  <p:cSld name="VERTICAL_TEXT">
    <p:spTree>
      <p:nvGrpSpPr>
        <p:cNvPr id="1" name="Shape 68"/>
        <p:cNvGrpSpPr/>
        <p:nvPr/>
      </p:nvGrpSpPr>
      <p:grpSpPr>
        <a:xfrm>
          <a:off x="0" y="0"/>
          <a:ext cx="0" cy="0"/>
          <a:chOff x="0" y="0"/>
          <a:chExt cx="0" cy="0"/>
        </a:xfrm>
      </p:grpSpPr>
      <p:sp>
        <p:nvSpPr>
          <p:cNvPr id="69" name="Google Shape;69;p4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4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4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4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4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kaler Titel und Text" type="vertTitleAndTx">
  <p:cSld name="VERTICAL_TITLE_AND_VERTICAL_TEXT">
    <p:spTree>
      <p:nvGrpSpPr>
        <p:cNvPr id="1" name="Shape 74"/>
        <p:cNvGrpSpPr/>
        <p:nvPr/>
      </p:nvGrpSpPr>
      <p:grpSpPr>
        <a:xfrm>
          <a:off x="0" y="0"/>
          <a:ext cx="0" cy="0"/>
          <a:chOff x="0" y="0"/>
          <a:chExt cx="0" cy="0"/>
        </a:xfrm>
      </p:grpSpPr>
      <p:sp>
        <p:nvSpPr>
          <p:cNvPr id="75" name="Google Shape;75;p4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4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0EEF0"/>
        </a:solidFill>
        <a:effectLst/>
      </p:bgPr>
    </p:bg>
    <p:spTree>
      <p:nvGrpSpPr>
        <p:cNvPr id="1" name="Shape 5"/>
        <p:cNvGrpSpPr/>
        <p:nvPr/>
      </p:nvGrpSpPr>
      <p:grpSpPr>
        <a:xfrm>
          <a:off x="0" y="0"/>
          <a:ext cx="0" cy="0"/>
          <a:chOff x="0" y="0"/>
          <a:chExt cx="0" cy="0"/>
        </a:xfrm>
      </p:grpSpPr>
      <p:sp>
        <p:nvSpPr>
          <p:cNvPr id="6" name="Google Shape;6;p3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3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3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3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3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fade/>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7.jp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hyperlink" Target="http://www.statistics.gov.lk/Agriculture/StaticalInformation/rubpaddy" TargetMode="External"/><Relationship Id="rId5" Type="http://schemas.openxmlformats.org/officeDocument/2006/relationships/hyperlink" Target="https://doi.org/10.4060/cb3384en" TargetMode="External"/><Relationship Id="rId4" Type="http://schemas.openxmlformats.org/officeDocument/2006/relationships/hyperlink" Target="http://www.emdat.be"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grpSp>
        <p:nvGrpSpPr>
          <p:cNvPr id="84" name="Google Shape;84;p1"/>
          <p:cNvGrpSpPr/>
          <p:nvPr/>
        </p:nvGrpSpPr>
        <p:grpSpPr>
          <a:xfrm>
            <a:off x="-9302800" y="0"/>
            <a:ext cx="12482920" cy="6858000"/>
            <a:chOff x="-290920" y="0"/>
            <a:chExt cx="12482920" cy="6858000"/>
          </a:xfrm>
        </p:grpSpPr>
        <p:sp>
          <p:nvSpPr>
            <p:cNvPr id="85" name="Google Shape;85;p1"/>
            <p:cNvSpPr/>
            <p:nvPr/>
          </p:nvSpPr>
          <p:spPr>
            <a:xfrm>
              <a:off x="-290920" y="0"/>
              <a:ext cx="124829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6" name="Google Shape;86;p1"/>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7" name="Google Shape;87;p1"/>
            <p:cNvSpPr txBox="1"/>
            <p:nvPr/>
          </p:nvSpPr>
          <p:spPr>
            <a:xfrm rot="-5400000">
              <a:off x="10872792" y="3333233"/>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i="0" u="none" strike="noStrike" cap="none">
                  <a:solidFill>
                    <a:srgbClr val="F0EEF0"/>
                  </a:solidFill>
                  <a:latin typeface="Twentieth Century"/>
                  <a:ea typeface="Twentieth Century"/>
                  <a:cs typeface="Twentieth Century"/>
                  <a:sym typeface="Twentieth Century"/>
                </a:rPr>
                <a:t>INTRODUCTION</a:t>
              </a:r>
              <a:endParaRPr sz="1800" b="1" i="0" u="none" strike="noStrike" cap="none">
                <a:solidFill>
                  <a:srgbClr val="F0EEF0"/>
                </a:solidFill>
                <a:latin typeface="Twentieth Century"/>
                <a:ea typeface="Twentieth Century"/>
                <a:cs typeface="Twentieth Century"/>
                <a:sym typeface="Twentieth Century"/>
              </a:endParaRPr>
            </a:p>
          </p:txBody>
        </p:sp>
        <p:pic>
          <p:nvPicPr>
            <p:cNvPr id="88" name="Google Shape;88;p1"/>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89" name="Google Shape;89;p1"/>
          <p:cNvGrpSpPr/>
          <p:nvPr/>
        </p:nvGrpSpPr>
        <p:grpSpPr>
          <a:xfrm>
            <a:off x="-8798784" y="0"/>
            <a:ext cx="11447501" cy="6858000"/>
            <a:chOff x="213096" y="0"/>
            <a:chExt cx="11447501" cy="6858000"/>
          </a:xfrm>
        </p:grpSpPr>
        <p:sp>
          <p:nvSpPr>
            <p:cNvPr id="90" name="Google Shape;90;p1"/>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1" name="Google Shape;91;p1"/>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2" name="Google Shape;92;p1"/>
            <p:cNvSpPr txBox="1"/>
            <p:nvPr/>
          </p:nvSpPr>
          <p:spPr>
            <a:xfrm rot="-5400000">
              <a:off x="10174019" y="3411808"/>
              <a:ext cx="2265300" cy="3078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rgbClr val="F0EEF0"/>
                  </a:solidFill>
                  <a:latin typeface="Twentieth Century"/>
                  <a:ea typeface="Twentieth Century"/>
                  <a:cs typeface="Twentieth Century"/>
                  <a:sym typeface="Twentieth Century"/>
                </a:rPr>
                <a:t>PROBLEM &amp; JUSTIFICATION</a:t>
              </a:r>
              <a:endParaRPr b="1" i="0" u="none" strike="noStrike" cap="none">
                <a:solidFill>
                  <a:srgbClr val="F0EEF0"/>
                </a:solidFill>
                <a:latin typeface="Twentieth Century"/>
                <a:ea typeface="Twentieth Century"/>
                <a:cs typeface="Twentieth Century"/>
                <a:sym typeface="Twentieth Century"/>
              </a:endParaRPr>
            </a:p>
          </p:txBody>
        </p:sp>
        <p:pic>
          <p:nvPicPr>
            <p:cNvPr id="93" name="Google Shape;93;p1"/>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94" name="Google Shape;94;p1"/>
          <p:cNvGrpSpPr/>
          <p:nvPr/>
        </p:nvGrpSpPr>
        <p:grpSpPr>
          <a:xfrm>
            <a:off x="-7847639" y="0"/>
            <a:ext cx="9961092" cy="6858000"/>
            <a:chOff x="491575" y="0"/>
            <a:chExt cx="9961092" cy="6858000"/>
          </a:xfrm>
        </p:grpSpPr>
        <p:sp>
          <p:nvSpPr>
            <p:cNvPr id="95" name="Google Shape;95;p1"/>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6" name="Google Shape;96;p1"/>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7" name="Google Shape;97;p1"/>
            <p:cNvSpPr txBox="1"/>
            <p:nvPr/>
          </p:nvSpPr>
          <p:spPr>
            <a:xfrm rot="-5400000">
              <a:off x="9117129" y="3328110"/>
              <a:ext cx="199208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i="0" u="none" strike="noStrike" cap="none">
                <a:solidFill>
                  <a:srgbClr val="F0EEF0"/>
                </a:solidFill>
                <a:latin typeface="Twentieth Century"/>
                <a:ea typeface="Twentieth Century"/>
                <a:cs typeface="Twentieth Century"/>
                <a:sym typeface="Twentieth Century"/>
              </a:endParaRPr>
            </a:p>
          </p:txBody>
        </p:sp>
        <p:pic>
          <p:nvPicPr>
            <p:cNvPr id="98" name="Google Shape;98;p1"/>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99" name="Google Shape;99;p1"/>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nvGrpSpPr>
          <p:cNvPr id="100" name="Google Shape;100;p1"/>
          <p:cNvGrpSpPr/>
          <p:nvPr/>
        </p:nvGrpSpPr>
        <p:grpSpPr>
          <a:xfrm>
            <a:off x="-7103040" y="0"/>
            <a:ext cx="8692331" cy="6858000"/>
            <a:chOff x="718505" y="-1"/>
            <a:chExt cx="8692331" cy="6858000"/>
          </a:xfrm>
        </p:grpSpPr>
        <p:sp>
          <p:nvSpPr>
            <p:cNvPr id="101" name="Google Shape;101;p1"/>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2" name="Google Shape;102;p1"/>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3" name="Google Shape;103;p1"/>
            <p:cNvSpPr txBox="1"/>
            <p:nvPr/>
          </p:nvSpPr>
          <p:spPr>
            <a:xfrm rot="-5400000">
              <a:off x="8068556" y="3351267"/>
              <a:ext cx="1992000" cy="3231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500" b="1">
                  <a:solidFill>
                    <a:srgbClr val="F0EEF0"/>
                  </a:solidFill>
                  <a:latin typeface="Twentieth Century"/>
                  <a:ea typeface="Twentieth Century"/>
                  <a:cs typeface="Twentieth Century"/>
                  <a:sym typeface="Twentieth Century"/>
                </a:rPr>
                <a:t>DATA ANALYSIS</a:t>
              </a:r>
              <a:endParaRPr sz="1500" b="1" i="0" u="none" strike="noStrike" cap="none">
                <a:solidFill>
                  <a:srgbClr val="F0EEF0"/>
                </a:solidFill>
                <a:latin typeface="Twentieth Century"/>
                <a:ea typeface="Twentieth Century"/>
                <a:cs typeface="Twentieth Century"/>
                <a:sym typeface="Twentieth Century"/>
              </a:endParaRPr>
            </a:p>
          </p:txBody>
        </p:sp>
        <p:pic>
          <p:nvPicPr>
            <p:cNvPr id="104" name="Google Shape;104;p1"/>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105" name="Google Shape;105;p1"/>
          <p:cNvGrpSpPr/>
          <p:nvPr/>
        </p:nvGrpSpPr>
        <p:grpSpPr>
          <a:xfrm>
            <a:off x="-8808307" y="0"/>
            <a:ext cx="9927504" cy="6858000"/>
            <a:chOff x="-9337032" y="-1"/>
            <a:chExt cx="9927504" cy="6858000"/>
          </a:xfrm>
        </p:grpSpPr>
        <p:sp>
          <p:nvSpPr>
            <p:cNvPr id="106" name="Google Shape;106;p1"/>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8" name="Google Shape;108;p1"/>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i="0" u="none" strike="noStrike" cap="none">
                  <a:solidFill>
                    <a:srgbClr val="F0EEF0"/>
                  </a:solidFill>
                  <a:latin typeface="Twentieth Century"/>
                  <a:ea typeface="Twentieth Century"/>
                  <a:cs typeface="Twentieth Century"/>
                  <a:sym typeface="Twentieth Century"/>
                </a:rPr>
                <a:t>TIMELINE</a:t>
              </a:r>
              <a:endParaRPr sz="1800" b="1" i="0" u="none" strike="noStrike" cap="none">
                <a:solidFill>
                  <a:srgbClr val="F0EEF0"/>
                </a:solidFill>
                <a:latin typeface="Twentieth Century"/>
                <a:ea typeface="Twentieth Century"/>
                <a:cs typeface="Twentieth Century"/>
                <a:sym typeface="Twentieth Century"/>
              </a:endParaRPr>
            </a:p>
          </p:txBody>
        </p:sp>
        <p:pic>
          <p:nvPicPr>
            <p:cNvPr id="109" name="Google Shape;109;p1"/>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pic>
        <p:nvPicPr>
          <p:cNvPr id="110" name="Google Shape;110;p1"/>
          <p:cNvPicPr preferRelativeResize="0"/>
          <p:nvPr/>
        </p:nvPicPr>
        <p:blipFill rotWithShape="1">
          <a:blip r:embed="rId4">
            <a:alphaModFix/>
          </a:blip>
          <a:srcRect/>
          <a:stretch/>
        </p:blipFill>
        <p:spPr>
          <a:xfrm>
            <a:off x="3180121" y="0"/>
            <a:ext cx="9011879" cy="6858000"/>
          </a:xfrm>
          <a:prstGeom prst="rect">
            <a:avLst/>
          </a:prstGeom>
          <a:noFill/>
          <a:ln>
            <a:noFill/>
          </a:ln>
        </p:spPr>
      </p:pic>
      <p:sp>
        <p:nvSpPr>
          <p:cNvPr id="111" name="Google Shape;111;p1"/>
          <p:cNvSpPr/>
          <p:nvPr/>
        </p:nvSpPr>
        <p:spPr>
          <a:xfrm>
            <a:off x="3180121" y="0"/>
            <a:ext cx="9011879" cy="68580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2" name="Google Shape;112;p1"/>
          <p:cNvSpPr/>
          <p:nvPr/>
        </p:nvSpPr>
        <p:spPr>
          <a:xfrm>
            <a:off x="3180120" y="-1"/>
            <a:ext cx="9011880" cy="6858001"/>
          </a:xfrm>
          <a:prstGeom prst="rect">
            <a:avLst/>
          </a:prstGeom>
          <a:solidFill>
            <a:schemeClr val="lt1">
              <a:alpha val="41960"/>
            </a:schemeClr>
          </a:solidFill>
          <a:ln>
            <a:noFill/>
          </a:ln>
        </p:spPr>
        <p:txBody>
          <a:bodyPr spcFirstLastPara="1" wrap="square" lIns="91425" tIns="45700" rIns="91425" bIns="45700" anchor="ctr" anchorCtr="0">
            <a:noAutofit/>
          </a:bodyPr>
          <a:lstStyle/>
          <a:p>
            <a:pPr marL="0" marR="0" lvl="0" indent="0" algn="ctr" rtl="0">
              <a:lnSpc>
                <a:spcPct val="150000"/>
              </a:lnSpc>
              <a:spcBef>
                <a:spcPts val="0"/>
              </a:spcBef>
              <a:spcAft>
                <a:spcPts val="0"/>
              </a:spcAft>
              <a:buNone/>
            </a:pPr>
            <a:r>
              <a:rPr lang="en-US" sz="3200" b="1">
                <a:solidFill>
                  <a:srgbClr val="0C0C0C"/>
                </a:solidFill>
              </a:rPr>
              <a:t>ECOTOURISM</a:t>
            </a:r>
            <a:r>
              <a:rPr lang="en-US" sz="3200" b="1" i="0" u="none" strike="noStrike" cap="none">
                <a:solidFill>
                  <a:srgbClr val="0C0C0C"/>
                </a:solidFill>
                <a:latin typeface="Arial"/>
                <a:ea typeface="Arial"/>
                <a:cs typeface="Arial"/>
                <a:sym typeface="Arial"/>
              </a:rPr>
              <a:t> AS AN </a:t>
            </a:r>
            <a:r>
              <a:rPr lang="en-US" sz="3200" b="1">
                <a:solidFill>
                  <a:srgbClr val="0C0C0C"/>
                </a:solidFill>
              </a:rPr>
              <a:t>ADAPTATION</a:t>
            </a:r>
            <a:r>
              <a:rPr lang="en-US" sz="3200" b="1" i="0" u="none" strike="noStrike" cap="none">
                <a:solidFill>
                  <a:srgbClr val="0C0C0C"/>
                </a:solidFill>
                <a:latin typeface="Arial"/>
                <a:ea typeface="Arial"/>
                <a:cs typeface="Arial"/>
                <a:sym typeface="Arial"/>
              </a:rPr>
              <a:t> STRATEGY FOR CLIMATE CHANGE IMPACTS IN AGRICULTURE </a:t>
            </a:r>
            <a:r>
              <a:rPr lang="en-US" sz="3200" b="1">
                <a:solidFill>
                  <a:srgbClr val="0C0C0C"/>
                </a:solidFill>
              </a:rPr>
              <a:t>SECTOR</a:t>
            </a:r>
            <a:endParaRPr/>
          </a:p>
          <a:p>
            <a:pPr marL="0" marR="0" lvl="0" indent="0" algn="ctr" rtl="0">
              <a:lnSpc>
                <a:spcPct val="150000"/>
              </a:lnSpc>
              <a:spcBef>
                <a:spcPts val="0"/>
              </a:spcBef>
              <a:spcAft>
                <a:spcPts val="0"/>
              </a:spcAft>
              <a:buNone/>
            </a:pPr>
            <a:r>
              <a:rPr lang="en-US" sz="2800" b="1" i="0" u="none" strike="noStrike" cap="none">
                <a:solidFill>
                  <a:srgbClr val="0C0C0C"/>
                </a:solidFill>
                <a:latin typeface="Calibri"/>
                <a:ea typeface="Calibri"/>
                <a:cs typeface="Calibri"/>
                <a:sym typeface="Calibri"/>
              </a:rPr>
              <a:t> </a:t>
            </a:r>
            <a:r>
              <a:rPr lang="en-US" sz="2400" b="0" i="0" u="none" strike="noStrike" cap="none">
                <a:solidFill>
                  <a:srgbClr val="0C0C0C"/>
                </a:solidFill>
                <a:latin typeface="Arial"/>
                <a:ea typeface="Arial"/>
                <a:cs typeface="Arial"/>
                <a:sym typeface="Arial"/>
              </a:rPr>
              <a:t>(A CASE STUDY IN PALUGASWEWA CASCADE SYSTEM, SRI LANKA)</a:t>
            </a:r>
            <a:endParaRPr sz="2400" b="0" i="0" u="none" strike="noStrike" cap="none">
              <a:solidFill>
                <a:srgbClr val="0C0C0C"/>
              </a:solidFill>
              <a:latin typeface="Arial"/>
              <a:ea typeface="Arial"/>
              <a:cs typeface="Arial"/>
              <a:sym typeface="Arial"/>
            </a:endParaRPr>
          </a:p>
          <a:p>
            <a:pPr marL="0" marR="0" lvl="0" indent="0" algn="ctr" rtl="0">
              <a:lnSpc>
                <a:spcPct val="150000"/>
              </a:lnSpc>
              <a:spcBef>
                <a:spcPts val="0"/>
              </a:spcBef>
              <a:spcAft>
                <a:spcPts val="0"/>
              </a:spcAft>
              <a:buNone/>
            </a:pPr>
            <a:endParaRPr sz="2800" b="1" i="0" u="none" strike="noStrike" cap="none">
              <a:solidFill>
                <a:schemeClr val="dk1"/>
              </a:solidFill>
              <a:latin typeface="Calibri"/>
              <a:ea typeface="Calibri"/>
              <a:cs typeface="Calibri"/>
              <a:sym typeface="Calibri"/>
            </a:endParaRPr>
          </a:p>
          <a:p>
            <a:pPr marL="0" marR="0" lvl="0" indent="0" algn="l" rtl="0">
              <a:spcBef>
                <a:spcPts val="0"/>
              </a:spcBef>
              <a:spcAft>
                <a:spcPts val="0"/>
              </a:spcAft>
              <a:buNone/>
            </a:pPr>
            <a:endParaRPr sz="1800" b="1">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
        <p:nvSpPr>
          <p:cNvPr id="113" name="Google Shape;113;p1"/>
          <p:cNvSpPr txBox="1"/>
          <p:nvPr/>
        </p:nvSpPr>
        <p:spPr>
          <a:xfrm>
            <a:off x="7258929" y="5528603"/>
            <a:ext cx="4768948"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GPWS ANURADHA</a:t>
            </a:r>
            <a:endParaRPr sz="1800">
              <a:solidFill>
                <a:schemeClr val="dk1"/>
              </a:solidFill>
              <a:latin typeface="Calibri"/>
              <a:ea typeface="Calibri"/>
              <a:cs typeface="Calibri"/>
              <a:sym typeface="Calibri"/>
            </a:endParaRPr>
          </a:p>
          <a:p>
            <a:pPr marL="0" marR="0" lvl="0" indent="0" algn="l" rtl="0">
              <a:spcBef>
                <a:spcPts val="0"/>
              </a:spcBef>
              <a:spcAft>
                <a:spcPts val="0"/>
              </a:spcAft>
              <a:buNone/>
            </a:pPr>
            <a:r>
              <a:rPr lang="en-US" sz="1800">
                <a:solidFill>
                  <a:schemeClr val="dk1"/>
                </a:solidFill>
                <a:latin typeface="Calibri"/>
                <a:ea typeface="Calibri"/>
                <a:cs typeface="Calibri"/>
                <a:sym typeface="Calibri"/>
              </a:rPr>
              <a:t>2203377</a:t>
            </a:r>
            <a:endParaRPr sz="1800">
              <a:solidFill>
                <a:schemeClr val="dk1"/>
              </a:solidFill>
              <a:latin typeface="Calibri"/>
              <a:ea typeface="Calibri"/>
              <a:cs typeface="Calibri"/>
              <a:sym typeface="Calibri"/>
            </a:endParaRPr>
          </a:p>
        </p:txBody>
      </p:sp>
    </p:spTree>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grpSp>
        <p:nvGrpSpPr>
          <p:cNvPr id="118" name="Google Shape;118;p2"/>
          <p:cNvGrpSpPr/>
          <p:nvPr/>
        </p:nvGrpSpPr>
        <p:grpSpPr>
          <a:xfrm>
            <a:off x="-290920" y="0"/>
            <a:ext cx="12482920" cy="6858000"/>
            <a:chOff x="-290920" y="0"/>
            <a:chExt cx="12482920" cy="6858000"/>
          </a:xfrm>
        </p:grpSpPr>
        <p:sp>
          <p:nvSpPr>
            <p:cNvPr id="119" name="Google Shape;119;p2"/>
            <p:cNvSpPr/>
            <p:nvPr/>
          </p:nvSpPr>
          <p:spPr>
            <a:xfrm>
              <a:off x="-290920" y="0"/>
              <a:ext cx="124829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0" name="Google Shape;120;p2"/>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385623"/>
                </a:solidFill>
                <a:latin typeface="Calibri"/>
                <a:ea typeface="Calibri"/>
                <a:cs typeface="Calibri"/>
                <a:sym typeface="Calibri"/>
              </a:endParaRPr>
            </a:p>
          </p:txBody>
        </p:sp>
        <p:sp>
          <p:nvSpPr>
            <p:cNvPr id="121" name="Google Shape;121;p2"/>
            <p:cNvSpPr txBox="1"/>
            <p:nvPr/>
          </p:nvSpPr>
          <p:spPr>
            <a:xfrm rot="-5400000">
              <a:off x="10872792" y="3333233"/>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INTRODUCTION</a:t>
              </a:r>
              <a:endParaRPr sz="1800" b="1">
                <a:solidFill>
                  <a:srgbClr val="F0EEF0"/>
                </a:solidFill>
                <a:latin typeface="Twentieth Century"/>
                <a:ea typeface="Twentieth Century"/>
                <a:cs typeface="Twentieth Century"/>
                <a:sym typeface="Twentieth Century"/>
              </a:endParaRPr>
            </a:p>
          </p:txBody>
        </p:sp>
        <p:pic>
          <p:nvPicPr>
            <p:cNvPr id="122" name="Google Shape;122;p2"/>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123" name="Google Shape;123;p2"/>
          <p:cNvGrpSpPr/>
          <p:nvPr/>
        </p:nvGrpSpPr>
        <p:grpSpPr>
          <a:xfrm>
            <a:off x="-8798784" y="0"/>
            <a:ext cx="11447501" cy="6858000"/>
            <a:chOff x="213096" y="0"/>
            <a:chExt cx="11447501" cy="6858000"/>
          </a:xfrm>
        </p:grpSpPr>
        <p:sp>
          <p:nvSpPr>
            <p:cNvPr id="124" name="Google Shape;124;p2"/>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5" name="Google Shape;125;p2"/>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6" name="Google Shape;126;p2"/>
            <p:cNvSpPr txBox="1"/>
            <p:nvPr/>
          </p:nvSpPr>
          <p:spPr>
            <a:xfrm rot="-5400000">
              <a:off x="10218927" y="3366797"/>
              <a:ext cx="2237015"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127" name="Google Shape;127;p2"/>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128" name="Google Shape;128;p2"/>
          <p:cNvGrpSpPr/>
          <p:nvPr/>
        </p:nvGrpSpPr>
        <p:grpSpPr>
          <a:xfrm>
            <a:off x="-7847639" y="0"/>
            <a:ext cx="10021931" cy="6858000"/>
            <a:chOff x="491575" y="0"/>
            <a:chExt cx="10021931" cy="6858000"/>
          </a:xfrm>
        </p:grpSpPr>
        <p:sp>
          <p:nvSpPr>
            <p:cNvPr id="129" name="Google Shape;129;p2"/>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0" name="Google Shape;130;p2"/>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1" name="Google Shape;131;p2"/>
            <p:cNvSpPr txBox="1"/>
            <p:nvPr/>
          </p:nvSpPr>
          <p:spPr>
            <a:xfrm rot="-5400000">
              <a:off x="9225006" y="3220319"/>
              <a:ext cx="1992000" cy="585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b="1">
                  <a:solidFill>
                    <a:srgbClr val="F0EEF0"/>
                  </a:solidFill>
                  <a:latin typeface="Twentieth Century"/>
                  <a:ea typeface="Twentieth Century"/>
                  <a:cs typeface="Twentieth Century"/>
                  <a:sym typeface="Twentieth Century"/>
                </a:rPr>
                <a:t>PROBLEM &amp; JUSTIFICATION</a:t>
              </a:r>
              <a:endParaRPr sz="1600" b="1">
                <a:solidFill>
                  <a:srgbClr val="F0EEF0"/>
                </a:solidFill>
                <a:latin typeface="Twentieth Century"/>
                <a:ea typeface="Twentieth Century"/>
                <a:cs typeface="Twentieth Century"/>
                <a:sym typeface="Twentieth Century"/>
              </a:endParaRPr>
            </a:p>
          </p:txBody>
        </p:sp>
        <p:pic>
          <p:nvPicPr>
            <p:cNvPr id="132" name="Google Shape;132;p2"/>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133" name="Google Shape;133;p2"/>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134" name="Google Shape;134;p2"/>
          <p:cNvGrpSpPr/>
          <p:nvPr/>
        </p:nvGrpSpPr>
        <p:grpSpPr>
          <a:xfrm>
            <a:off x="-7115478" y="42203"/>
            <a:ext cx="8692331" cy="6858000"/>
            <a:chOff x="718505" y="-1"/>
            <a:chExt cx="8692331" cy="6858000"/>
          </a:xfrm>
        </p:grpSpPr>
        <p:sp>
          <p:nvSpPr>
            <p:cNvPr id="135" name="Google Shape;135;p2"/>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6" name="Google Shape;136;p2"/>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7" name="Google Shape;137;p2"/>
            <p:cNvSpPr txBox="1"/>
            <p:nvPr/>
          </p:nvSpPr>
          <p:spPr>
            <a:xfrm rot="-5400000">
              <a:off x="8068556" y="3351267"/>
              <a:ext cx="1992000" cy="3231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500" b="1">
                  <a:solidFill>
                    <a:srgbClr val="F0EEF0"/>
                  </a:solidFill>
                  <a:latin typeface="Twentieth Century"/>
                  <a:ea typeface="Twentieth Century"/>
                  <a:cs typeface="Twentieth Century"/>
                  <a:sym typeface="Twentieth Century"/>
                </a:rPr>
                <a:t>DATA ANALYSIS</a:t>
              </a:r>
              <a:endParaRPr sz="3300" b="1">
                <a:solidFill>
                  <a:srgbClr val="F0EEF0"/>
                </a:solidFill>
                <a:latin typeface="Twentieth Century"/>
                <a:ea typeface="Twentieth Century"/>
                <a:cs typeface="Twentieth Century"/>
                <a:sym typeface="Twentieth Century"/>
              </a:endParaRPr>
            </a:p>
          </p:txBody>
        </p:sp>
        <p:pic>
          <p:nvPicPr>
            <p:cNvPr id="138" name="Google Shape;138;p2"/>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139" name="Google Shape;139;p2"/>
          <p:cNvGrpSpPr/>
          <p:nvPr/>
        </p:nvGrpSpPr>
        <p:grpSpPr>
          <a:xfrm>
            <a:off x="-8858482" y="42203"/>
            <a:ext cx="9927504" cy="6858000"/>
            <a:chOff x="-9337032" y="-1"/>
            <a:chExt cx="9927504" cy="6858000"/>
          </a:xfrm>
        </p:grpSpPr>
        <p:sp>
          <p:nvSpPr>
            <p:cNvPr id="140" name="Google Shape;140;p2"/>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2"/>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2" name="Google Shape;142;p2"/>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143" name="Google Shape;143;p2"/>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pic>
        <p:nvPicPr>
          <p:cNvPr id="144" name="Google Shape;144;p2" descr="C:\Users\anuradha\Downloads\pngegg (1).png"/>
          <p:cNvPicPr preferRelativeResize="0"/>
          <p:nvPr/>
        </p:nvPicPr>
        <p:blipFill rotWithShape="1">
          <a:blip r:embed="rId4">
            <a:alphaModFix/>
          </a:blip>
          <a:srcRect/>
          <a:stretch/>
        </p:blipFill>
        <p:spPr>
          <a:xfrm>
            <a:off x="8295378" y="388589"/>
            <a:ext cx="3365221" cy="2458706"/>
          </a:xfrm>
          <a:prstGeom prst="rect">
            <a:avLst/>
          </a:prstGeom>
          <a:noFill/>
          <a:ln>
            <a:noFill/>
          </a:ln>
          <a:effectLst>
            <a:outerShdw blurRad="50800" dist="50800" dir="5400000" algn="ctr" rotWithShape="0">
              <a:srgbClr val="000000">
                <a:alpha val="10980"/>
              </a:srgbClr>
            </a:outerShdw>
          </a:effectLst>
        </p:spPr>
      </p:pic>
      <p:sp>
        <p:nvSpPr>
          <p:cNvPr id="145" name="Google Shape;145;p2"/>
          <p:cNvSpPr/>
          <p:nvPr/>
        </p:nvSpPr>
        <p:spPr>
          <a:xfrm>
            <a:off x="2648720" y="182880"/>
            <a:ext cx="9543280" cy="5486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200" b="1">
                <a:solidFill>
                  <a:srgbClr val="0C0C0C"/>
                </a:solidFill>
                <a:latin typeface="BatangChe"/>
                <a:ea typeface="BatangChe"/>
                <a:cs typeface="BatangChe"/>
                <a:sym typeface="BatangChe"/>
              </a:rPr>
              <a:t>ECO - TOURISM</a:t>
            </a:r>
            <a:endParaRPr sz="3200" b="1">
              <a:solidFill>
                <a:srgbClr val="0C0C0C"/>
              </a:solidFill>
              <a:latin typeface="BatangChe"/>
              <a:ea typeface="BatangChe"/>
              <a:cs typeface="BatangChe"/>
              <a:sym typeface="BatangChe"/>
            </a:endParaRPr>
          </a:p>
        </p:txBody>
      </p:sp>
      <p:sp>
        <p:nvSpPr>
          <p:cNvPr id="146" name="Google Shape;146;p2"/>
          <p:cNvSpPr/>
          <p:nvPr/>
        </p:nvSpPr>
        <p:spPr>
          <a:xfrm>
            <a:off x="3020417" y="2006896"/>
            <a:ext cx="8003184" cy="5003845"/>
          </a:xfrm>
          <a:prstGeom prst="rect">
            <a:avLst/>
          </a:prstGeom>
          <a:noFill/>
          <a:ln>
            <a:noFill/>
          </a:ln>
        </p:spPr>
        <p:txBody>
          <a:bodyPr spcFirstLastPara="1" wrap="square" lIns="91425" tIns="45700" rIns="91425" bIns="45700" anchor="ctr" anchorCtr="0">
            <a:noAutofit/>
          </a:bodyPr>
          <a:lstStyle/>
          <a:p>
            <a:pPr marL="342900" marR="0" lvl="0" indent="-342900" algn="just" rtl="0">
              <a:lnSpc>
                <a:spcPct val="150000"/>
              </a:lnSpc>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Defined as: </a:t>
            </a:r>
            <a:endParaRPr sz="2000">
              <a:solidFill>
                <a:schemeClr val="dk1"/>
              </a:solidFill>
              <a:latin typeface="Calibri"/>
              <a:ea typeface="Calibri"/>
              <a:cs typeface="Calibri"/>
              <a:sym typeface="Calibri"/>
            </a:endParaRPr>
          </a:p>
          <a:p>
            <a:pPr marL="0" marR="0" lvl="0" indent="0" algn="just" rtl="0">
              <a:lnSpc>
                <a:spcPct val="150000"/>
              </a:lnSpc>
              <a:spcBef>
                <a:spcPts val="0"/>
              </a:spcBef>
              <a:spcAft>
                <a:spcPts val="0"/>
              </a:spcAft>
              <a:buNone/>
            </a:pPr>
            <a:r>
              <a:rPr lang="en-US" sz="2000">
                <a:solidFill>
                  <a:schemeClr val="dk1"/>
                </a:solidFill>
                <a:latin typeface="Calibri"/>
                <a:ea typeface="Calibri"/>
                <a:cs typeface="Calibri"/>
                <a:sym typeface="Calibri"/>
              </a:rPr>
              <a:t>	- nature based</a:t>
            </a:r>
            <a:endParaRPr/>
          </a:p>
          <a:p>
            <a:pPr marL="0" marR="0" lvl="0" indent="0" algn="just" rtl="0">
              <a:lnSpc>
                <a:spcPct val="150000"/>
              </a:lnSpc>
              <a:spcBef>
                <a:spcPts val="0"/>
              </a:spcBef>
              <a:spcAft>
                <a:spcPts val="0"/>
              </a:spcAft>
              <a:buNone/>
            </a:pPr>
            <a:r>
              <a:rPr lang="en-US" sz="2000">
                <a:solidFill>
                  <a:schemeClr val="dk1"/>
                </a:solidFill>
                <a:latin typeface="Calibri"/>
                <a:ea typeface="Calibri"/>
                <a:cs typeface="Calibri"/>
                <a:sym typeface="Calibri"/>
              </a:rPr>
              <a:t>	- environmentally educated	</a:t>
            </a:r>
            <a:endParaRPr/>
          </a:p>
          <a:p>
            <a:pPr marL="0" marR="0" lvl="0" indent="0" algn="just" rtl="0">
              <a:lnSpc>
                <a:spcPct val="150000"/>
              </a:lnSpc>
              <a:spcBef>
                <a:spcPts val="0"/>
              </a:spcBef>
              <a:spcAft>
                <a:spcPts val="0"/>
              </a:spcAft>
              <a:buNone/>
            </a:pPr>
            <a:r>
              <a:rPr lang="en-US" sz="2000">
                <a:solidFill>
                  <a:schemeClr val="dk1"/>
                </a:solidFill>
                <a:latin typeface="Calibri"/>
                <a:ea typeface="Calibri"/>
                <a:cs typeface="Calibri"/>
                <a:sym typeface="Calibri"/>
              </a:rPr>
              <a:t> 	- sustainably managed</a:t>
            </a:r>
            <a:endParaRPr/>
          </a:p>
          <a:p>
            <a:pPr marL="0" marR="0" lvl="0" indent="0" algn="just" rtl="0">
              <a:lnSpc>
                <a:spcPct val="150000"/>
              </a:lnSpc>
              <a:spcBef>
                <a:spcPts val="0"/>
              </a:spcBef>
              <a:spcAft>
                <a:spcPts val="0"/>
              </a:spcAft>
              <a:buNone/>
            </a:pPr>
            <a:endParaRPr sz="2000">
              <a:solidFill>
                <a:schemeClr val="dk1"/>
              </a:solidFill>
              <a:latin typeface="Calibri"/>
              <a:ea typeface="Calibri"/>
              <a:cs typeface="Calibri"/>
              <a:sym typeface="Calibri"/>
            </a:endParaRPr>
          </a:p>
          <a:p>
            <a:pPr marL="342900" marR="0" lvl="0" indent="-342900" algn="just" rtl="0">
              <a:lnSpc>
                <a:spcPct val="150000"/>
              </a:lnSpc>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Effective alternative to mass tourism since it leads to a less problematic form of tourism </a:t>
            </a:r>
            <a:endParaRPr/>
          </a:p>
          <a:p>
            <a:pPr marL="0" marR="0" lvl="0" indent="0" algn="just" rtl="0">
              <a:lnSpc>
                <a:spcPct val="150000"/>
              </a:lnSpc>
              <a:spcBef>
                <a:spcPts val="0"/>
              </a:spcBef>
              <a:spcAft>
                <a:spcPts val="0"/>
              </a:spcAft>
              <a:buNone/>
            </a:pPr>
            <a:r>
              <a:rPr lang="en-US" sz="2000">
                <a:solidFill>
                  <a:schemeClr val="dk1"/>
                </a:solidFill>
                <a:latin typeface="Calibri"/>
                <a:ea typeface="Calibri"/>
                <a:cs typeface="Calibri"/>
                <a:sym typeface="Calibri"/>
              </a:rPr>
              <a:t>						         </a:t>
            </a:r>
            <a:r>
              <a:rPr lang="en-US" sz="1600">
                <a:solidFill>
                  <a:schemeClr val="dk1"/>
                </a:solidFill>
                <a:latin typeface="Calibri"/>
                <a:ea typeface="Calibri"/>
                <a:cs typeface="Calibri"/>
                <a:sym typeface="Calibri"/>
              </a:rPr>
              <a:t>(Blamey, R. K. (2001)) </a:t>
            </a:r>
            <a:endParaRPr sz="1600">
              <a:solidFill>
                <a:schemeClr val="dk1"/>
              </a:solidFill>
              <a:latin typeface="Calibri"/>
              <a:ea typeface="Calibri"/>
              <a:cs typeface="Calibri"/>
              <a:sym typeface="Calibri"/>
            </a:endParaRPr>
          </a:p>
          <a:p>
            <a:pPr marL="342900" marR="0" lvl="0" indent="-342900" algn="l" rtl="0">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Third largest foreign exchange earner in the country </a:t>
            </a:r>
            <a:endParaRPr sz="2000">
              <a:solidFill>
                <a:schemeClr val="dk1"/>
              </a:solidFill>
              <a:latin typeface="Calibri"/>
              <a:ea typeface="Calibri"/>
              <a:cs typeface="Calibri"/>
              <a:sym typeface="Calibri"/>
            </a:endParaRPr>
          </a:p>
          <a:p>
            <a:pPr marL="0" marR="0" lvl="0" indent="0" algn="l" rtl="0">
              <a:spcBef>
                <a:spcPts val="0"/>
              </a:spcBef>
              <a:spcAft>
                <a:spcPts val="0"/>
              </a:spcAft>
              <a:buNone/>
            </a:pPr>
            <a:endParaRPr sz="2000">
              <a:solidFill>
                <a:schemeClr val="dk1"/>
              </a:solidFill>
              <a:latin typeface="Calibri"/>
              <a:ea typeface="Calibri"/>
              <a:cs typeface="Calibri"/>
              <a:sym typeface="Calibri"/>
            </a:endParaRPr>
          </a:p>
          <a:p>
            <a:pPr marL="342900" marR="0" lvl="0" indent="-342900" algn="l" rtl="0">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Sri Lanka ranked 74th out of 141 countries in the Travel &amp; Tourism Competitiveness Report 2021 of the World Economic Forum</a:t>
            </a:r>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p:txBody>
      </p:sp>
    </p:spTree>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grpSp>
        <p:nvGrpSpPr>
          <p:cNvPr id="151" name="Google Shape;151;p3"/>
          <p:cNvGrpSpPr/>
          <p:nvPr/>
        </p:nvGrpSpPr>
        <p:grpSpPr>
          <a:xfrm>
            <a:off x="-376633" y="-32863"/>
            <a:ext cx="12482920" cy="6858000"/>
            <a:chOff x="-290920" y="0"/>
            <a:chExt cx="12482920" cy="6858000"/>
          </a:xfrm>
        </p:grpSpPr>
        <p:sp>
          <p:nvSpPr>
            <p:cNvPr id="152" name="Google Shape;152;p3"/>
            <p:cNvSpPr/>
            <p:nvPr/>
          </p:nvSpPr>
          <p:spPr>
            <a:xfrm>
              <a:off x="-290920" y="0"/>
              <a:ext cx="124829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3" name="Google Shape;153;p3"/>
            <p:cNvSpPr txBox="1"/>
            <p:nvPr/>
          </p:nvSpPr>
          <p:spPr>
            <a:xfrm rot="-5400000">
              <a:off x="10872792" y="3333233"/>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INTRODUCTION</a:t>
              </a:r>
              <a:endParaRPr sz="1800" b="1">
                <a:solidFill>
                  <a:srgbClr val="F0EEF0"/>
                </a:solidFill>
                <a:latin typeface="Twentieth Century"/>
                <a:ea typeface="Twentieth Century"/>
                <a:cs typeface="Twentieth Century"/>
                <a:sym typeface="Twentieth Century"/>
              </a:endParaRPr>
            </a:p>
          </p:txBody>
        </p:sp>
        <p:pic>
          <p:nvPicPr>
            <p:cNvPr id="154" name="Google Shape;154;p3"/>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155" name="Google Shape;155;p3"/>
          <p:cNvGrpSpPr/>
          <p:nvPr/>
        </p:nvGrpSpPr>
        <p:grpSpPr>
          <a:xfrm>
            <a:off x="-8798784" y="0"/>
            <a:ext cx="11447501" cy="6858000"/>
            <a:chOff x="213096" y="0"/>
            <a:chExt cx="11447501" cy="6858000"/>
          </a:xfrm>
        </p:grpSpPr>
        <p:sp>
          <p:nvSpPr>
            <p:cNvPr id="156" name="Google Shape;156;p3"/>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7" name="Google Shape;157;p3"/>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3"/>
            <p:cNvSpPr txBox="1"/>
            <p:nvPr/>
          </p:nvSpPr>
          <p:spPr>
            <a:xfrm rot="-5400000">
              <a:off x="10250904" y="3334820"/>
              <a:ext cx="2173061"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159" name="Google Shape;159;p3"/>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160" name="Google Shape;160;p3"/>
          <p:cNvGrpSpPr/>
          <p:nvPr/>
        </p:nvGrpSpPr>
        <p:grpSpPr>
          <a:xfrm>
            <a:off x="-7847639" y="0"/>
            <a:ext cx="10021931" cy="6858000"/>
            <a:chOff x="491575" y="0"/>
            <a:chExt cx="10021931" cy="6858000"/>
          </a:xfrm>
        </p:grpSpPr>
        <p:sp>
          <p:nvSpPr>
            <p:cNvPr id="161" name="Google Shape;161;p3"/>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2" name="Google Shape;162;p3"/>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3" name="Google Shape;163;p3"/>
            <p:cNvSpPr txBox="1"/>
            <p:nvPr/>
          </p:nvSpPr>
          <p:spPr>
            <a:xfrm rot="-5400000">
              <a:off x="9225006" y="3220319"/>
              <a:ext cx="1992000" cy="585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600" b="1">
                  <a:solidFill>
                    <a:srgbClr val="F0EEF0"/>
                  </a:solidFill>
                  <a:latin typeface="Twentieth Century"/>
                  <a:ea typeface="Twentieth Century"/>
                  <a:cs typeface="Twentieth Century"/>
                  <a:sym typeface="Twentieth Century"/>
                </a:rPr>
                <a:t>PROBLEM &amp; JUSTIFICATION</a:t>
              </a:r>
              <a:endParaRPr sz="1600" b="1">
                <a:solidFill>
                  <a:srgbClr val="F0EEF0"/>
                </a:solidFill>
                <a:latin typeface="Twentieth Century"/>
                <a:ea typeface="Twentieth Century"/>
                <a:cs typeface="Twentieth Century"/>
                <a:sym typeface="Twentieth Century"/>
              </a:endParaRPr>
            </a:p>
          </p:txBody>
        </p:sp>
        <p:pic>
          <p:nvPicPr>
            <p:cNvPr id="164" name="Google Shape;164;p3"/>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165" name="Google Shape;165;p3"/>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166" name="Google Shape;166;p3"/>
          <p:cNvGrpSpPr/>
          <p:nvPr/>
        </p:nvGrpSpPr>
        <p:grpSpPr>
          <a:xfrm>
            <a:off x="-7163079" y="-32885"/>
            <a:ext cx="8692331" cy="6858000"/>
            <a:chOff x="718505" y="-1"/>
            <a:chExt cx="8692331" cy="6858000"/>
          </a:xfrm>
        </p:grpSpPr>
        <p:sp>
          <p:nvSpPr>
            <p:cNvPr id="167" name="Google Shape;167;p3"/>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8" name="Google Shape;168;p3"/>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9" name="Google Shape;169;p3"/>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170" name="Google Shape;170;p3"/>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171" name="Google Shape;171;p3"/>
          <p:cNvGrpSpPr/>
          <p:nvPr/>
        </p:nvGrpSpPr>
        <p:grpSpPr>
          <a:xfrm>
            <a:off x="-8943310" y="6200"/>
            <a:ext cx="9927504" cy="6858000"/>
            <a:chOff x="-9337032" y="-1"/>
            <a:chExt cx="9927504" cy="6858000"/>
          </a:xfrm>
        </p:grpSpPr>
        <p:sp>
          <p:nvSpPr>
            <p:cNvPr id="172" name="Google Shape;172;p3"/>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3" name="Google Shape;173;p3"/>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3"/>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175" name="Google Shape;175;p3"/>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grpSp>
        <p:nvGrpSpPr>
          <p:cNvPr id="176" name="Google Shape;176;p3"/>
          <p:cNvGrpSpPr/>
          <p:nvPr/>
        </p:nvGrpSpPr>
        <p:grpSpPr>
          <a:xfrm>
            <a:off x="3517751" y="522168"/>
            <a:ext cx="6962674" cy="4942717"/>
            <a:chOff x="3062427" y="1446281"/>
            <a:chExt cx="5318463" cy="4054337"/>
          </a:xfrm>
        </p:grpSpPr>
        <p:grpSp>
          <p:nvGrpSpPr>
            <p:cNvPr id="177" name="Google Shape;177;p3"/>
            <p:cNvGrpSpPr/>
            <p:nvPr/>
          </p:nvGrpSpPr>
          <p:grpSpPr>
            <a:xfrm>
              <a:off x="3062427" y="1446281"/>
              <a:ext cx="1592601" cy="3965436"/>
              <a:chOff x="3062427" y="1446281"/>
              <a:chExt cx="1592601" cy="3965436"/>
            </a:xfrm>
          </p:grpSpPr>
          <p:grpSp>
            <p:nvGrpSpPr>
              <p:cNvPr id="178" name="Google Shape;178;p3"/>
              <p:cNvGrpSpPr/>
              <p:nvPr/>
            </p:nvGrpSpPr>
            <p:grpSpPr>
              <a:xfrm>
                <a:off x="3063446" y="1446281"/>
                <a:ext cx="1591582" cy="3965436"/>
                <a:chOff x="5300209" y="1459841"/>
                <a:chExt cx="1591582" cy="3965436"/>
              </a:xfrm>
            </p:grpSpPr>
            <p:grpSp>
              <p:nvGrpSpPr>
                <p:cNvPr id="179" name="Google Shape;179;p3"/>
                <p:cNvGrpSpPr/>
                <p:nvPr/>
              </p:nvGrpSpPr>
              <p:grpSpPr>
                <a:xfrm>
                  <a:off x="5300209" y="1459841"/>
                  <a:ext cx="1591582" cy="1866900"/>
                  <a:chOff x="1494518" y="2209800"/>
                  <a:chExt cx="1591582" cy="1866900"/>
                </a:xfrm>
              </p:grpSpPr>
              <p:sp>
                <p:nvSpPr>
                  <p:cNvPr id="180" name="Google Shape;180;p3"/>
                  <p:cNvSpPr/>
                  <p:nvPr/>
                </p:nvSpPr>
                <p:spPr>
                  <a:xfrm>
                    <a:off x="1494518" y="2209800"/>
                    <a:ext cx="1591582" cy="1866900"/>
                  </a:xfrm>
                  <a:prstGeom prst="round2SameRect">
                    <a:avLst>
                      <a:gd name="adj1" fmla="val 12063"/>
                      <a:gd name="adj2" fmla="val 0"/>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1" name="Google Shape;181;p3"/>
                  <p:cNvSpPr txBox="1"/>
                  <p:nvPr/>
                </p:nvSpPr>
                <p:spPr>
                  <a:xfrm>
                    <a:off x="1843093" y="2256152"/>
                    <a:ext cx="894432" cy="400110"/>
                  </a:xfrm>
                  <a:prstGeom prst="rect">
                    <a:avLst/>
                  </a:prstGeom>
                  <a:solidFill>
                    <a:srgbClr val="385623"/>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E6E7E9"/>
                        </a:solidFill>
                        <a:latin typeface="Twentieth Century"/>
                        <a:ea typeface="Twentieth Century"/>
                        <a:cs typeface="Twentieth Century"/>
                        <a:sym typeface="Twentieth Century"/>
                      </a:rPr>
                      <a:t>1</a:t>
                    </a:r>
                    <a:endParaRPr/>
                  </a:p>
                </p:txBody>
              </p:sp>
            </p:grpSp>
            <p:sp>
              <p:nvSpPr>
                <p:cNvPr id="182" name="Google Shape;182;p3"/>
                <p:cNvSpPr/>
                <p:nvPr/>
              </p:nvSpPr>
              <p:spPr>
                <a:xfrm rot="10800000" flipH="1">
                  <a:off x="5300209" y="1706248"/>
                  <a:ext cx="1591582" cy="3719029"/>
                </a:xfrm>
                <a:custGeom>
                  <a:avLst/>
                  <a:gdLst/>
                  <a:ahLst/>
                  <a:cxnLst/>
                  <a:rect l="l" t="t" r="r" b="b"/>
                  <a:pathLst>
                    <a:path w="1591582" h="3031986" extrusionOk="0">
                      <a:moveTo>
                        <a:pt x="0" y="3031986"/>
                      </a:moveTo>
                      <a:lnTo>
                        <a:pt x="357641" y="3031986"/>
                      </a:lnTo>
                      <a:cubicBezTo>
                        <a:pt x="357641" y="2790002"/>
                        <a:pt x="553807" y="2593836"/>
                        <a:pt x="795791" y="2593836"/>
                      </a:cubicBezTo>
                      <a:cubicBezTo>
                        <a:pt x="1037775" y="2593836"/>
                        <a:pt x="1233941" y="2790002"/>
                        <a:pt x="1233941" y="3031986"/>
                      </a:cubicBezTo>
                      <a:lnTo>
                        <a:pt x="1591582" y="3031986"/>
                      </a:lnTo>
                      <a:lnTo>
                        <a:pt x="1591582" y="314242"/>
                      </a:lnTo>
                      <a:cubicBezTo>
                        <a:pt x="1591582" y="140691"/>
                        <a:pt x="1450891" y="0"/>
                        <a:pt x="1277340" y="0"/>
                      </a:cubicBezTo>
                      <a:lnTo>
                        <a:pt x="314242" y="0"/>
                      </a:lnTo>
                      <a:cubicBezTo>
                        <a:pt x="140691" y="0"/>
                        <a:pt x="0" y="140691"/>
                        <a:pt x="0" y="314242"/>
                      </a:cubicBezTo>
                      <a:close/>
                    </a:path>
                  </a:pathLst>
                </a:custGeom>
                <a:solidFill>
                  <a:srgbClr val="F2F2F2"/>
                </a:solidFill>
                <a:ln>
                  <a:noFill/>
                </a:ln>
                <a:effectLst>
                  <a:outerShdw blurRad="127000" sx="107000" sy="107000" algn="ctr" rotWithShape="0">
                    <a:srgbClr val="000000">
                      <a:alpha val="2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183" name="Google Shape;183;p3"/>
              <p:cNvSpPr txBox="1"/>
              <p:nvPr/>
            </p:nvSpPr>
            <p:spPr>
              <a:xfrm>
                <a:off x="3062427" y="2432956"/>
                <a:ext cx="1591582" cy="1338029"/>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2000" b="1">
                    <a:solidFill>
                      <a:srgbClr val="0C0C0C"/>
                    </a:solidFill>
                    <a:latin typeface="Calibri"/>
                    <a:ea typeface="Calibri"/>
                    <a:cs typeface="Calibri"/>
                    <a:sym typeface="Calibri"/>
                  </a:rPr>
                  <a:t>12% </a:t>
                </a:r>
                <a:r>
                  <a:rPr lang="en-US" sz="2000">
                    <a:solidFill>
                      <a:srgbClr val="0C0C0C"/>
                    </a:solidFill>
                    <a:latin typeface="Calibri"/>
                    <a:ea typeface="Calibri"/>
                    <a:cs typeface="Calibri"/>
                    <a:sym typeface="Calibri"/>
                  </a:rPr>
                  <a:t>direct contribution to Gross Domestic Production of the country</a:t>
                </a:r>
                <a:r>
                  <a:rPr lang="en-US" sz="2000" b="1">
                    <a:solidFill>
                      <a:srgbClr val="0C0C0C"/>
                    </a:solidFill>
                    <a:latin typeface="Calibri"/>
                    <a:ea typeface="Calibri"/>
                    <a:cs typeface="Calibri"/>
                    <a:sym typeface="Calibri"/>
                  </a:rPr>
                  <a:t>.</a:t>
                </a:r>
                <a:endParaRPr sz="2000" b="1">
                  <a:solidFill>
                    <a:srgbClr val="0C0C0C"/>
                  </a:solidFill>
                  <a:latin typeface="Calibri"/>
                  <a:ea typeface="Calibri"/>
                  <a:cs typeface="Calibri"/>
                  <a:sym typeface="Calibri"/>
                </a:endParaRPr>
              </a:p>
            </p:txBody>
          </p:sp>
          <p:pic>
            <p:nvPicPr>
              <p:cNvPr id="184" name="Google Shape;184;p3"/>
              <p:cNvPicPr preferRelativeResize="0"/>
              <p:nvPr/>
            </p:nvPicPr>
            <p:blipFill rotWithShape="1">
              <a:blip r:embed="rId4">
                <a:alphaModFix/>
              </a:blip>
              <a:srcRect/>
              <a:stretch/>
            </p:blipFill>
            <p:spPr>
              <a:xfrm>
                <a:off x="3412099" y="4516604"/>
                <a:ext cx="894354" cy="894352"/>
              </a:xfrm>
              <a:prstGeom prst="rect">
                <a:avLst/>
              </a:prstGeom>
              <a:noFill/>
              <a:ln>
                <a:noFill/>
              </a:ln>
            </p:spPr>
          </p:pic>
        </p:grpSp>
        <p:grpSp>
          <p:nvGrpSpPr>
            <p:cNvPr id="185" name="Google Shape;185;p3"/>
            <p:cNvGrpSpPr/>
            <p:nvPr/>
          </p:nvGrpSpPr>
          <p:grpSpPr>
            <a:xfrm>
              <a:off x="4851677" y="1482863"/>
              <a:ext cx="1632420" cy="3981865"/>
              <a:chOff x="4851677" y="1482863"/>
              <a:chExt cx="1632420" cy="3981865"/>
            </a:xfrm>
          </p:grpSpPr>
          <p:grpSp>
            <p:nvGrpSpPr>
              <p:cNvPr id="186" name="Google Shape;186;p3"/>
              <p:cNvGrpSpPr/>
              <p:nvPr/>
            </p:nvGrpSpPr>
            <p:grpSpPr>
              <a:xfrm>
                <a:off x="4892515" y="1482863"/>
                <a:ext cx="1591582" cy="3965436"/>
                <a:chOff x="5300209" y="1459841"/>
                <a:chExt cx="1591582" cy="3965436"/>
              </a:xfrm>
            </p:grpSpPr>
            <p:grpSp>
              <p:nvGrpSpPr>
                <p:cNvPr id="187" name="Google Shape;187;p3"/>
                <p:cNvGrpSpPr/>
                <p:nvPr/>
              </p:nvGrpSpPr>
              <p:grpSpPr>
                <a:xfrm>
                  <a:off x="5300209" y="1459841"/>
                  <a:ext cx="1591582" cy="1866900"/>
                  <a:chOff x="1494518" y="2209800"/>
                  <a:chExt cx="1591582" cy="1866900"/>
                </a:xfrm>
              </p:grpSpPr>
              <p:sp>
                <p:nvSpPr>
                  <p:cNvPr id="188" name="Google Shape;188;p3"/>
                  <p:cNvSpPr/>
                  <p:nvPr/>
                </p:nvSpPr>
                <p:spPr>
                  <a:xfrm>
                    <a:off x="1494518" y="2209800"/>
                    <a:ext cx="1591582" cy="1866900"/>
                  </a:xfrm>
                  <a:prstGeom prst="round2SameRect">
                    <a:avLst>
                      <a:gd name="adj1" fmla="val 12063"/>
                      <a:gd name="adj2" fmla="val 0"/>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9" name="Google Shape;189;p3"/>
                  <p:cNvSpPr txBox="1"/>
                  <p:nvPr/>
                </p:nvSpPr>
                <p:spPr>
                  <a:xfrm>
                    <a:off x="1843093" y="2256152"/>
                    <a:ext cx="894432" cy="400110"/>
                  </a:xfrm>
                  <a:prstGeom prst="rect">
                    <a:avLst/>
                  </a:prstGeom>
                  <a:solidFill>
                    <a:srgbClr val="385623"/>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E6E7E9"/>
                        </a:solidFill>
                        <a:latin typeface="Twentieth Century"/>
                        <a:ea typeface="Twentieth Century"/>
                        <a:cs typeface="Twentieth Century"/>
                        <a:sym typeface="Twentieth Century"/>
                      </a:rPr>
                      <a:t>2</a:t>
                    </a:r>
                    <a:endParaRPr sz="2000" b="1">
                      <a:solidFill>
                        <a:srgbClr val="E6E7E9"/>
                      </a:solidFill>
                      <a:latin typeface="Twentieth Century"/>
                      <a:ea typeface="Twentieth Century"/>
                      <a:cs typeface="Twentieth Century"/>
                      <a:sym typeface="Twentieth Century"/>
                    </a:endParaRPr>
                  </a:p>
                </p:txBody>
              </p:sp>
            </p:grpSp>
            <p:sp>
              <p:nvSpPr>
                <p:cNvPr id="190" name="Google Shape;190;p3"/>
                <p:cNvSpPr/>
                <p:nvPr/>
              </p:nvSpPr>
              <p:spPr>
                <a:xfrm rot="10800000" flipH="1">
                  <a:off x="5300209" y="1706248"/>
                  <a:ext cx="1591582" cy="3719029"/>
                </a:xfrm>
                <a:custGeom>
                  <a:avLst/>
                  <a:gdLst/>
                  <a:ahLst/>
                  <a:cxnLst/>
                  <a:rect l="l" t="t" r="r" b="b"/>
                  <a:pathLst>
                    <a:path w="1591582" h="3031986" extrusionOk="0">
                      <a:moveTo>
                        <a:pt x="0" y="3031986"/>
                      </a:moveTo>
                      <a:lnTo>
                        <a:pt x="357641" y="3031986"/>
                      </a:lnTo>
                      <a:cubicBezTo>
                        <a:pt x="357641" y="2790002"/>
                        <a:pt x="553807" y="2593836"/>
                        <a:pt x="795791" y="2593836"/>
                      </a:cubicBezTo>
                      <a:cubicBezTo>
                        <a:pt x="1037775" y="2593836"/>
                        <a:pt x="1233941" y="2790002"/>
                        <a:pt x="1233941" y="3031986"/>
                      </a:cubicBezTo>
                      <a:lnTo>
                        <a:pt x="1591582" y="3031986"/>
                      </a:lnTo>
                      <a:lnTo>
                        <a:pt x="1591582" y="314242"/>
                      </a:lnTo>
                      <a:cubicBezTo>
                        <a:pt x="1591582" y="140691"/>
                        <a:pt x="1450891" y="0"/>
                        <a:pt x="1277340" y="0"/>
                      </a:cubicBezTo>
                      <a:lnTo>
                        <a:pt x="314242" y="0"/>
                      </a:lnTo>
                      <a:cubicBezTo>
                        <a:pt x="140691" y="0"/>
                        <a:pt x="0" y="140691"/>
                        <a:pt x="0" y="314242"/>
                      </a:cubicBezTo>
                      <a:close/>
                    </a:path>
                  </a:pathLst>
                </a:custGeom>
                <a:solidFill>
                  <a:srgbClr val="F2F2F2"/>
                </a:solidFill>
                <a:ln>
                  <a:noFill/>
                </a:ln>
                <a:effectLst>
                  <a:outerShdw blurRad="127000" sx="107000" sy="107000" algn="ctr" rotWithShape="0">
                    <a:srgbClr val="000000">
                      <a:alpha val="2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pic>
            <p:nvPicPr>
              <p:cNvPr id="191" name="Google Shape;191;p3"/>
              <p:cNvPicPr preferRelativeResize="0"/>
              <p:nvPr/>
            </p:nvPicPr>
            <p:blipFill rotWithShape="1">
              <a:blip r:embed="rId4">
                <a:alphaModFix/>
              </a:blip>
              <a:srcRect/>
              <a:stretch/>
            </p:blipFill>
            <p:spPr>
              <a:xfrm>
                <a:off x="5200291" y="4570376"/>
                <a:ext cx="894354" cy="894352"/>
              </a:xfrm>
              <a:prstGeom prst="rect">
                <a:avLst/>
              </a:prstGeom>
              <a:noFill/>
              <a:ln>
                <a:noFill/>
              </a:ln>
            </p:spPr>
          </p:pic>
          <p:sp>
            <p:nvSpPr>
              <p:cNvPr id="192" name="Google Shape;192;p3"/>
              <p:cNvSpPr txBox="1"/>
              <p:nvPr/>
            </p:nvSpPr>
            <p:spPr>
              <a:xfrm>
                <a:off x="4851677" y="2351697"/>
                <a:ext cx="1591582" cy="1590487"/>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2000">
                    <a:solidFill>
                      <a:srgbClr val="0C0C0C"/>
                    </a:solidFill>
                    <a:latin typeface="Calibri"/>
                    <a:ea typeface="Calibri"/>
                    <a:cs typeface="Calibri"/>
                    <a:sym typeface="Calibri"/>
                  </a:rPr>
                  <a:t>In 2018, tourism industry peaked with $5.6 billion / 2.5 million tourism arrival </a:t>
                </a: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1800" b="1">
                  <a:solidFill>
                    <a:srgbClr val="0C0C0C"/>
                  </a:solidFill>
                  <a:latin typeface="Calibri"/>
                  <a:ea typeface="Calibri"/>
                  <a:cs typeface="Calibri"/>
                  <a:sym typeface="Calibri"/>
                </a:endParaRPr>
              </a:p>
            </p:txBody>
          </p:sp>
        </p:grpSp>
        <p:grpSp>
          <p:nvGrpSpPr>
            <p:cNvPr id="193" name="Google Shape;193;p3"/>
            <p:cNvGrpSpPr/>
            <p:nvPr/>
          </p:nvGrpSpPr>
          <p:grpSpPr>
            <a:xfrm>
              <a:off x="6789269" y="1535182"/>
              <a:ext cx="1591621" cy="3965436"/>
              <a:chOff x="6789269" y="1535182"/>
              <a:chExt cx="1591621" cy="3965436"/>
            </a:xfrm>
          </p:grpSpPr>
          <p:grpSp>
            <p:nvGrpSpPr>
              <p:cNvPr id="194" name="Google Shape;194;p3"/>
              <p:cNvGrpSpPr/>
              <p:nvPr/>
            </p:nvGrpSpPr>
            <p:grpSpPr>
              <a:xfrm>
                <a:off x="6789308" y="1535182"/>
                <a:ext cx="1591582" cy="3965436"/>
                <a:chOff x="5300209" y="1459841"/>
                <a:chExt cx="1591582" cy="3965436"/>
              </a:xfrm>
            </p:grpSpPr>
            <p:grpSp>
              <p:nvGrpSpPr>
                <p:cNvPr id="195" name="Google Shape;195;p3"/>
                <p:cNvGrpSpPr/>
                <p:nvPr/>
              </p:nvGrpSpPr>
              <p:grpSpPr>
                <a:xfrm>
                  <a:off x="5300209" y="1459841"/>
                  <a:ext cx="1591582" cy="1866900"/>
                  <a:chOff x="1494518" y="2209800"/>
                  <a:chExt cx="1591582" cy="1866900"/>
                </a:xfrm>
              </p:grpSpPr>
              <p:sp>
                <p:nvSpPr>
                  <p:cNvPr id="196" name="Google Shape;196;p3"/>
                  <p:cNvSpPr/>
                  <p:nvPr/>
                </p:nvSpPr>
                <p:spPr>
                  <a:xfrm>
                    <a:off x="1494518" y="2209800"/>
                    <a:ext cx="1591582" cy="1866900"/>
                  </a:xfrm>
                  <a:prstGeom prst="round2SameRect">
                    <a:avLst>
                      <a:gd name="adj1" fmla="val 12063"/>
                      <a:gd name="adj2" fmla="val 0"/>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7" name="Google Shape;197;p3"/>
                  <p:cNvSpPr txBox="1"/>
                  <p:nvPr/>
                </p:nvSpPr>
                <p:spPr>
                  <a:xfrm>
                    <a:off x="1843093" y="2256152"/>
                    <a:ext cx="894432" cy="400110"/>
                  </a:xfrm>
                  <a:prstGeom prst="rect">
                    <a:avLst/>
                  </a:prstGeom>
                  <a:solidFill>
                    <a:srgbClr val="385623"/>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E6E7E9"/>
                        </a:solidFill>
                        <a:latin typeface="Twentieth Century"/>
                        <a:ea typeface="Twentieth Century"/>
                        <a:cs typeface="Twentieth Century"/>
                        <a:sym typeface="Twentieth Century"/>
                      </a:rPr>
                      <a:t>3</a:t>
                    </a:r>
                    <a:endParaRPr sz="2000" b="1">
                      <a:solidFill>
                        <a:srgbClr val="E6E7E9"/>
                      </a:solidFill>
                      <a:latin typeface="Twentieth Century"/>
                      <a:ea typeface="Twentieth Century"/>
                      <a:cs typeface="Twentieth Century"/>
                      <a:sym typeface="Twentieth Century"/>
                    </a:endParaRPr>
                  </a:p>
                </p:txBody>
              </p:sp>
            </p:grpSp>
            <p:sp>
              <p:nvSpPr>
                <p:cNvPr id="198" name="Google Shape;198;p3"/>
                <p:cNvSpPr/>
                <p:nvPr/>
              </p:nvSpPr>
              <p:spPr>
                <a:xfrm rot="10800000" flipH="1">
                  <a:off x="5300209" y="1706248"/>
                  <a:ext cx="1591582" cy="3719029"/>
                </a:xfrm>
                <a:custGeom>
                  <a:avLst/>
                  <a:gdLst/>
                  <a:ahLst/>
                  <a:cxnLst/>
                  <a:rect l="l" t="t" r="r" b="b"/>
                  <a:pathLst>
                    <a:path w="1591582" h="3031986" extrusionOk="0">
                      <a:moveTo>
                        <a:pt x="0" y="3031986"/>
                      </a:moveTo>
                      <a:lnTo>
                        <a:pt x="357641" y="3031986"/>
                      </a:lnTo>
                      <a:cubicBezTo>
                        <a:pt x="357641" y="2790002"/>
                        <a:pt x="553807" y="2593836"/>
                        <a:pt x="795791" y="2593836"/>
                      </a:cubicBezTo>
                      <a:cubicBezTo>
                        <a:pt x="1037775" y="2593836"/>
                        <a:pt x="1233941" y="2790002"/>
                        <a:pt x="1233941" y="3031986"/>
                      </a:cubicBezTo>
                      <a:lnTo>
                        <a:pt x="1591582" y="3031986"/>
                      </a:lnTo>
                      <a:lnTo>
                        <a:pt x="1591582" y="314242"/>
                      </a:lnTo>
                      <a:cubicBezTo>
                        <a:pt x="1591582" y="140691"/>
                        <a:pt x="1450891" y="0"/>
                        <a:pt x="1277340" y="0"/>
                      </a:cubicBezTo>
                      <a:lnTo>
                        <a:pt x="314242" y="0"/>
                      </a:lnTo>
                      <a:cubicBezTo>
                        <a:pt x="140691" y="0"/>
                        <a:pt x="0" y="140691"/>
                        <a:pt x="0" y="314242"/>
                      </a:cubicBezTo>
                      <a:close/>
                    </a:path>
                  </a:pathLst>
                </a:custGeom>
                <a:solidFill>
                  <a:srgbClr val="F2F2F2"/>
                </a:solidFill>
                <a:ln>
                  <a:noFill/>
                </a:ln>
                <a:effectLst>
                  <a:outerShdw blurRad="127000" sx="107000" sy="107000" algn="ctr" rotWithShape="0">
                    <a:srgbClr val="000000">
                      <a:alpha val="2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pic>
            <p:nvPicPr>
              <p:cNvPr id="199" name="Google Shape;199;p3"/>
              <p:cNvPicPr preferRelativeResize="0"/>
              <p:nvPr/>
            </p:nvPicPr>
            <p:blipFill rotWithShape="1">
              <a:blip r:embed="rId4">
                <a:alphaModFix/>
              </a:blip>
              <a:srcRect/>
              <a:stretch/>
            </p:blipFill>
            <p:spPr>
              <a:xfrm>
                <a:off x="7137883" y="4606266"/>
                <a:ext cx="894354" cy="894352"/>
              </a:xfrm>
              <a:prstGeom prst="rect">
                <a:avLst/>
              </a:prstGeom>
              <a:noFill/>
              <a:ln>
                <a:noFill/>
              </a:ln>
            </p:spPr>
          </p:pic>
          <p:sp>
            <p:nvSpPr>
              <p:cNvPr id="200" name="Google Shape;200;p3"/>
              <p:cNvSpPr txBox="1"/>
              <p:nvPr/>
            </p:nvSpPr>
            <p:spPr>
              <a:xfrm>
                <a:off x="6789269" y="2505529"/>
                <a:ext cx="1591582" cy="1338029"/>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2000">
                    <a:solidFill>
                      <a:schemeClr val="dk1"/>
                    </a:solidFill>
                    <a:latin typeface="Calibri"/>
                    <a:ea typeface="Calibri"/>
                    <a:cs typeface="Calibri"/>
                    <a:sym typeface="Calibri"/>
                  </a:rPr>
                  <a:t>Eco tourism practices in Sri Lanka have been less than 1% over the last decade</a:t>
                </a:r>
                <a:endParaRPr sz="2000" b="1">
                  <a:solidFill>
                    <a:srgbClr val="0C0C0C"/>
                  </a:solidFill>
                  <a:latin typeface="Twentieth Century"/>
                  <a:ea typeface="Twentieth Century"/>
                  <a:cs typeface="Twentieth Century"/>
                  <a:sym typeface="Twentieth Century"/>
                </a:endParaRPr>
              </a:p>
            </p:txBody>
          </p:sp>
        </p:grpSp>
      </p:grpSp>
      <p:sp>
        <p:nvSpPr>
          <p:cNvPr id="201" name="Google Shape;201;p3"/>
          <p:cNvSpPr/>
          <p:nvPr/>
        </p:nvSpPr>
        <p:spPr>
          <a:xfrm>
            <a:off x="3291840" y="5852160"/>
            <a:ext cx="7070250" cy="37982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rgbClr val="0C0C0C"/>
                </a:solidFill>
                <a:latin typeface="Calibri"/>
                <a:ea typeface="Calibri"/>
                <a:cs typeface="Calibri"/>
                <a:sym typeface="Calibri"/>
              </a:rPr>
              <a:t>(Central Bank of Sri Lanka, 2021)</a:t>
            </a:r>
            <a:endParaRPr sz="1800">
              <a:solidFill>
                <a:srgbClr val="0C0C0C"/>
              </a:solidFill>
              <a:latin typeface="Calibri"/>
              <a:ea typeface="Calibri"/>
              <a:cs typeface="Calibri"/>
              <a:sym typeface="Calibri"/>
            </a:endParaRPr>
          </a:p>
        </p:txBody>
      </p:sp>
    </p:spTree>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grpSp>
        <p:nvGrpSpPr>
          <p:cNvPr id="206" name="Google Shape;206;p4"/>
          <p:cNvGrpSpPr/>
          <p:nvPr/>
        </p:nvGrpSpPr>
        <p:grpSpPr>
          <a:xfrm>
            <a:off x="-8798784" y="0"/>
            <a:ext cx="11447501" cy="6858000"/>
            <a:chOff x="213096" y="0"/>
            <a:chExt cx="11447501" cy="6858000"/>
          </a:xfrm>
        </p:grpSpPr>
        <p:sp>
          <p:nvSpPr>
            <p:cNvPr id="207" name="Google Shape;207;p4"/>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8" name="Google Shape;208;p4"/>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9" name="Google Shape;209;p4"/>
            <p:cNvSpPr txBox="1"/>
            <p:nvPr/>
          </p:nvSpPr>
          <p:spPr>
            <a:xfrm rot="-5400000">
              <a:off x="10204734" y="3380990"/>
              <a:ext cx="2265401"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210" name="Google Shape;210;p4"/>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211" name="Google Shape;211;p4"/>
          <p:cNvGrpSpPr/>
          <p:nvPr/>
        </p:nvGrpSpPr>
        <p:grpSpPr>
          <a:xfrm>
            <a:off x="-7797451" y="0"/>
            <a:ext cx="10014381" cy="6858000"/>
            <a:chOff x="491575" y="0"/>
            <a:chExt cx="10014381" cy="6858000"/>
          </a:xfrm>
        </p:grpSpPr>
        <p:sp>
          <p:nvSpPr>
            <p:cNvPr id="212" name="Google Shape;212;p4"/>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3" name="Google Shape;213;p4"/>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4" name="Google Shape;214;p4"/>
            <p:cNvSpPr txBox="1"/>
            <p:nvPr/>
          </p:nvSpPr>
          <p:spPr>
            <a:xfrm rot="-5400000">
              <a:off x="9232906" y="3235769"/>
              <a:ext cx="1992000" cy="5541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500" b="1">
                  <a:solidFill>
                    <a:srgbClr val="F0EEF0"/>
                  </a:solidFill>
                  <a:latin typeface="Twentieth Century"/>
                  <a:ea typeface="Twentieth Century"/>
                  <a:cs typeface="Twentieth Century"/>
                  <a:sym typeface="Twentieth Century"/>
                </a:rPr>
                <a:t>PROBLEM &amp; JUSTIFICATION</a:t>
              </a:r>
              <a:endParaRPr sz="1500" b="1">
                <a:solidFill>
                  <a:srgbClr val="F0EEF0"/>
                </a:solidFill>
                <a:latin typeface="Twentieth Century"/>
                <a:ea typeface="Twentieth Century"/>
                <a:cs typeface="Twentieth Century"/>
                <a:sym typeface="Twentieth Century"/>
              </a:endParaRPr>
            </a:p>
          </p:txBody>
        </p:sp>
        <p:pic>
          <p:nvPicPr>
            <p:cNvPr id="215" name="Google Shape;215;p4"/>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216" name="Google Shape;216;p4"/>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217" name="Google Shape;217;p4"/>
          <p:cNvGrpSpPr/>
          <p:nvPr/>
        </p:nvGrpSpPr>
        <p:grpSpPr>
          <a:xfrm>
            <a:off x="-7163079" y="-1"/>
            <a:ext cx="8692331" cy="6858000"/>
            <a:chOff x="718505" y="-1"/>
            <a:chExt cx="8692331" cy="6858000"/>
          </a:xfrm>
        </p:grpSpPr>
        <p:sp>
          <p:nvSpPr>
            <p:cNvPr id="218" name="Google Shape;218;p4"/>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9" name="Google Shape;219;p4"/>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0" name="Google Shape;220;p4"/>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221" name="Google Shape;221;p4"/>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222" name="Google Shape;222;p4"/>
          <p:cNvGrpSpPr/>
          <p:nvPr/>
        </p:nvGrpSpPr>
        <p:grpSpPr>
          <a:xfrm>
            <a:off x="-8881251" y="-1"/>
            <a:ext cx="9927504" cy="6858000"/>
            <a:chOff x="-9337032" y="-1"/>
            <a:chExt cx="9927504" cy="6858000"/>
          </a:xfrm>
        </p:grpSpPr>
        <p:sp>
          <p:nvSpPr>
            <p:cNvPr id="223" name="Google Shape;223;p4"/>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4" name="Google Shape;224;p4"/>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5" name="Google Shape;225;p4"/>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226" name="Google Shape;226;p4"/>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227" name="Google Shape;227;p4"/>
          <p:cNvSpPr/>
          <p:nvPr/>
        </p:nvSpPr>
        <p:spPr>
          <a:xfrm>
            <a:off x="2648717" y="0"/>
            <a:ext cx="9543283" cy="6857999"/>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sp>
        <p:nvSpPr>
          <p:cNvPr id="228" name="Google Shape;228;p4"/>
          <p:cNvSpPr txBox="1"/>
          <p:nvPr/>
        </p:nvSpPr>
        <p:spPr>
          <a:xfrm>
            <a:off x="7913164" y="5384158"/>
            <a:ext cx="41569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Sri Lanka’s Tourist numbers 2019 and 2020 </a:t>
            </a:r>
            <a:endParaRPr sz="1800">
              <a:solidFill>
                <a:schemeClr val="dk1"/>
              </a:solidFill>
              <a:latin typeface="Calibri"/>
              <a:ea typeface="Calibri"/>
              <a:cs typeface="Calibri"/>
              <a:sym typeface="Calibri"/>
            </a:endParaRPr>
          </a:p>
        </p:txBody>
      </p:sp>
      <p:pic>
        <p:nvPicPr>
          <p:cNvPr id="229" name="Google Shape;229;p4"/>
          <p:cNvPicPr preferRelativeResize="0"/>
          <p:nvPr/>
        </p:nvPicPr>
        <p:blipFill rotWithShape="1">
          <a:blip r:embed="rId4">
            <a:alphaModFix/>
          </a:blip>
          <a:srcRect/>
          <a:stretch/>
        </p:blipFill>
        <p:spPr>
          <a:xfrm>
            <a:off x="2805815" y="4135539"/>
            <a:ext cx="5029200" cy="2697480"/>
          </a:xfrm>
          <a:prstGeom prst="rect">
            <a:avLst/>
          </a:prstGeom>
          <a:noFill/>
          <a:ln>
            <a:noFill/>
          </a:ln>
        </p:spPr>
      </p:pic>
      <p:sp>
        <p:nvSpPr>
          <p:cNvPr id="230" name="Google Shape;230;p4"/>
          <p:cNvSpPr/>
          <p:nvPr/>
        </p:nvSpPr>
        <p:spPr>
          <a:xfrm>
            <a:off x="7895370" y="5993024"/>
            <a:ext cx="41925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(Thushanga, Y &amp; Piyadasa, Ranjana , 2021) </a:t>
            </a:r>
            <a:endParaRPr sz="1800">
              <a:solidFill>
                <a:schemeClr val="dk1"/>
              </a:solidFill>
              <a:latin typeface="Calibri"/>
              <a:ea typeface="Calibri"/>
              <a:cs typeface="Calibri"/>
              <a:sym typeface="Calibri"/>
            </a:endParaRPr>
          </a:p>
        </p:txBody>
      </p:sp>
      <p:pic>
        <p:nvPicPr>
          <p:cNvPr id="231" name="Google Shape;231;p4"/>
          <p:cNvPicPr preferRelativeResize="0"/>
          <p:nvPr/>
        </p:nvPicPr>
        <p:blipFill rotWithShape="1">
          <a:blip r:embed="rId5">
            <a:alphaModFix/>
          </a:blip>
          <a:srcRect/>
          <a:stretch/>
        </p:blipFill>
        <p:spPr>
          <a:xfrm>
            <a:off x="2805815" y="236668"/>
            <a:ext cx="5029200" cy="3627120"/>
          </a:xfrm>
          <a:prstGeom prst="rect">
            <a:avLst/>
          </a:prstGeom>
          <a:noFill/>
          <a:ln>
            <a:noFill/>
          </a:ln>
        </p:spPr>
      </p:pic>
      <p:sp>
        <p:nvSpPr>
          <p:cNvPr id="232" name="Google Shape;232;p4"/>
          <p:cNvSpPr txBox="1"/>
          <p:nvPr/>
        </p:nvSpPr>
        <p:spPr>
          <a:xfrm>
            <a:off x="7913164" y="1865562"/>
            <a:ext cx="4156916" cy="64633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Tourist arrival and earning Sri Lanka 2000 to 2021  (Central Bank of Sri Lanka, 2021)</a:t>
            </a:r>
            <a:endParaRPr sz="1800">
              <a:solidFill>
                <a:schemeClr val="dk1"/>
              </a:solidFill>
              <a:latin typeface="Calibri"/>
              <a:ea typeface="Calibri"/>
              <a:cs typeface="Calibri"/>
              <a:sym typeface="Calibri"/>
            </a:endParaRPr>
          </a:p>
        </p:txBody>
      </p:sp>
    </p:spTree>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grpSp>
        <p:nvGrpSpPr>
          <p:cNvPr id="237" name="Google Shape;237;p5"/>
          <p:cNvGrpSpPr/>
          <p:nvPr/>
        </p:nvGrpSpPr>
        <p:grpSpPr>
          <a:xfrm>
            <a:off x="-290920" y="0"/>
            <a:ext cx="12482920" cy="6858000"/>
            <a:chOff x="-290920" y="0"/>
            <a:chExt cx="12482920" cy="6858000"/>
          </a:xfrm>
        </p:grpSpPr>
        <p:sp>
          <p:nvSpPr>
            <p:cNvPr id="238" name="Google Shape;238;p5"/>
            <p:cNvSpPr/>
            <p:nvPr/>
          </p:nvSpPr>
          <p:spPr>
            <a:xfrm>
              <a:off x="-290920" y="0"/>
              <a:ext cx="124829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9" name="Google Shape;239;p5"/>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385623"/>
                </a:solidFill>
                <a:latin typeface="Calibri"/>
                <a:ea typeface="Calibri"/>
                <a:cs typeface="Calibri"/>
                <a:sym typeface="Calibri"/>
              </a:endParaRPr>
            </a:p>
          </p:txBody>
        </p:sp>
        <p:sp>
          <p:nvSpPr>
            <p:cNvPr id="240" name="Google Shape;240;p5"/>
            <p:cNvSpPr txBox="1"/>
            <p:nvPr/>
          </p:nvSpPr>
          <p:spPr>
            <a:xfrm rot="-5400000">
              <a:off x="10872792" y="3333233"/>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INTRODUCTION</a:t>
              </a:r>
              <a:endParaRPr sz="1800" b="1">
                <a:solidFill>
                  <a:srgbClr val="F0EEF0"/>
                </a:solidFill>
                <a:latin typeface="Twentieth Century"/>
                <a:ea typeface="Twentieth Century"/>
                <a:cs typeface="Twentieth Century"/>
                <a:sym typeface="Twentieth Century"/>
              </a:endParaRPr>
            </a:p>
          </p:txBody>
        </p:sp>
        <p:pic>
          <p:nvPicPr>
            <p:cNvPr id="241" name="Google Shape;241;p5"/>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242" name="Google Shape;242;p5"/>
          <p:cNvGrpSpPr/>
          <p:nvPr/>
        </p:nvGrpSpPr>
        <p:grpSpPr>
          <a:xfrm>
            <a:off x="-8798784" y="0"/>
            <a:ext cx="11447501" cy="6858000"/>
            <a:chOff x="213096" y="0"/>
            <a:chExt cx="11447501" cy="6858000"/>
          </a:xfrm>
        </p:grpSpPr>
        <p:sp>
          <p:nvSpPr>
            <p:cNvPr id="243" name="Google Shape;243;p5"/>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4" name="Google Shape;244;p5"/>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5" name="Google Shape;245;p5"/>
            <p:cNvSpPr txBox="1"/>
            <p:nvPr/>
          </p:nvSpPr>
          <p:spPr>
            <a:xfrm rot="-5400000">
              <a:off x="10218927" y="3366797"/>
              <a:ext cx="2237015"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246" name="Google Shape;246;p5"/>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247" name="Google Shape;247;p5"/>
          <p:cNvGrpSpPr/>
          <p:nvPr/>
        </p:nvGrpSpPr>
        <p:grpSpPr>
          <a:xfrm>
            <a:off x="-7847639" y="0"/>
            <a:ext cx="9961092" cy="6858000"/>
            <a:chOff x="491575" y="0"/>
            <a:chExt cx="9961092" cy="6858000"/>
          </a:xfrm>
        </p:grpSpPr>
        <p:sp>
          <p:nvSpPr>
            <p:cNvPr id="248" name="Google Shape;248;p5"/>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9" name="Google Shape;249;p5"/>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0" name="Google Shape;250;p5"/>
            <p:cNvSpPr txBox="1"/>
            <p:nvPr/>
          </p:nvSpPr>
          <p:spPr>
            <a:xfrm rot="-5400000">
              <a:off x="9194106" y="3251219"/>
              <a:ext cx="1992000" cy="523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b="1">
                  <a:solidFill>
                    <a:srgbClr val="F0EEF0"/>
                  </a:solidFill>
                  <a:latin typeface="Twentieth Century"/>
                  <a:ea typeface="Twentieth Century"/>
                  <a:cs typeface="Twentieth Century"/>
                  <a:sym typeface="Twentieth Century"/>
                </a:rPr>
                <a:t>PROBLEM &amp; JUSTIFICATION</a:t>
              </a:r>
              <a:endParaRPr b="1">
                <a:solidFill>
                  <a:srgbClr val="F0EEF0"/>
                </a:solidFill>
                <a:latin typeface="Twentieth Century"/>
                <a:ea typeface="Twentieth Century"/>
                <a:cs typeface="Twentieth Century"/>
                <a:sym typeface="Twentieth Century"/>
              </a:endParaRPr>
            </a:p>
          </p:txBody>
        </p:sp>
        <p:pic>
          <p:nvPicPr>
            <p:cNvPr id="251" name="Google Shape;251;p5"/>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252" name="Google Shape;252;p5"/>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253" name="Google Shape;253;p5"/>
          <p:cNvGrpSpPr/>
          <p:nvPr/>
        </p:nvGrpSpPr>
        <p:grpSpPr>
          <a:xfrm>
            <a:off x="-7115478" y="42203"/>
            <a:ext cx="8692331" cy="6858000"/>
            <a:chOff x="718505" y="-1"/>
            <a:chExt cx="8692331" cy="6858000"/>
          </a:xfrm>
        </p:grpSpPr>
        <p:sp>
          <p:nvSpPr>
            <p:cNvPr id="254" name="Google Shape;254;p5"/>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5" name="Google Shape;255;p5"/>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6" name="Google Shape;256;p5"/>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257" name="Google Shape;257;p5"/>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258" name="Google Shape;258;p5"/>
          <p:cNvGrpSpPr/>
          <p:nvPr/>
        </p:nvGrpSpPr>
        <p:grpSpPr>
          <a:xfrm>
            <a:off x="-8858482" y="42203"/>
            <a:ext cx="9927504" cy="6858000"/>
            <a:chOff x="-9337032" y="-1"/>
            <a:chExt cx="9927504" cy="6858000"/>
          </a:xfrm>
        </p:grpSpPr>
        <p:sp>
          <p:nvSpPr>
            <p:cNvPr id="259" name="Google Shape;259;p5"/>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0" name="Google Shape;260;p5"/>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1" name="Google Shape;261;p5"/>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262" name="Google Shape;262;p5"/>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263" name="Google Shape;263;p5"/>
          <p:cNvSpPr/>
          <p:nvPr/>
        </p:nvSpPr>
        <p:spPr>
          <a:xfrm>
            <a:off x="2648720" y="220529"/>
            <a:ext cx="9543280" cy="790687"/>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200" b="1">
                <a:solidFill>
                  <a:srgbClr val="0C0C0C"/>
                </a:solidFill>
                <a:latin typeface="BatangChe"/>
                <a:ea typeface="BatangChe"/>
                <a:cs typeface="BatangChe"/>
                <a:sym typeface="BatangChe"/>
              </a:rPr>
              <a:t>TANK CASCADE SYSTEM IN SRI LANKA</a:t>
            </a:r>
            <a:endParaRPr/>
          </a:p>
          <a:p>
            <a:pPr marL="0" marR="0" lvl="0" indent="0" algn="ctr" rtl="0">
              <a:spcBef>
                <a:spcPts val="0"/>
              </a:spcBef>
              <a:spcAft>
                <a:spcPts val="0"/>
              </a:spcAft>
              <a:buNone/>
            </a:pPr>
            <a:r>
              <a:rPr lang="en-US" sz="2000" b="1">
                <a:solidFill>
                  <a:srgbClr val="0C0C0C"/>
                </a:solidFill>
                <a:latin typeface="BatangChe"/>
                <a:ea typeface="BatangChe"/>
                <a:cs typeface="BatangChe"/>
                <a:sym typeface="BatangChe"/>
              </a:rPr>
              <a:t>AN AGRICULTURE WORLD HERITAGE SITE </a:t>
            </a:r>
            <a:endParaRPr sz="2000" b="1">
              <a:solidFill>
                <a:srgbClr val="0C0C0C"/>
              </a:solidFill>
              <a:latin typeface="BatangChe"/>
              <a:ea typeface="BatangChe"/>
              <a:cs typeface="BatangChe"/>
              <a:sym typeface="BatangChe"/>
            </a:endParaRPr>
          </a:p>
        </p:txBody>
      </p:sp>
      <p:sp>
        <p:nvSpPr>
          <p:cNvPr id="264" name="Google Shape;264;p5"/>
          <p:cNvSpPr/>
          <p:nvPr/>
        </p:nvSpPr>
        <p:spPr>
          <a:xfrm>
            <a:off x="2648717" y="1897858"/>
            <a:ext cx="8374883" cy="6309359"/>
          </a:xfrm>
          <a:prstGeom prst="rect">
            <a:avLst/>
          </a:prstGeom>
          <a:noFill/>
          <a:ln>
            <a:noFill/>
          </a:ln>
        </p:spPr>
        <p:txBody>
          <a:bodyPr spcFirstLastPara="1" wrap="square" lIns="91425" tIns="45700" rIns="91425" bIns="45700" anchor="ctr" anchorCtr="0">
            <a:noAutofit/>
          </a:bodyPr>
          <a:lstStyle/>
          <a:p>
            <a:pPr marL="342900" marR="0" lvl="0" indent="-342900" algn="just" rtl="0">
              <a:lnSpc>
                <a:spcPct val="150000"/>
              </a:lnSpc>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‘A ‘cascade’ is a connected series of tanks organized within  a micro-(or meso-) catchment of the dry zone landscape, storing, conveying and utilizing water from an ephemeral rivulet’.(Madduma Bandara 1985).</a:t>
            </a:r>
            <a:endParaRPr/>
          </a:p>
          <a:p>
            <a:pPr marL="0" marR="0" lvl="0" indent="0" algn="just" rtl="0">
              <a:lnSpc>
                <a:spcPct val="150000"/>
              </a:lnSpc>
              <a:spcBef>
                <a:spcPts val="0"/>
              </a:spcBef>
              <a:spcAft>
                <a:spcPts val="0"/>
              </a:spcAft>
              <a:buNone/>
            </a:pPr>
            <a:endParaRPr sz="1800">
              <a:solidFill>
                <a:schemeClr val="dk1"/>
              </a:solidFill>
              <a:latin typeface="Calibri"/>
              <a:ea typeface="Calibri"/>
              <a:cs typeface="Calibri"/>
              <a:sym typeface="Calibri"/>
            </a:endParaRPr>
          </a:p>
          <a:p>
            <a:pPr marL="285750" marR="0" lvl="0" indent="-285750" algn="just" rtl="0">
              <a:lnSpc>
                <a:spcPct val="150000"/>
              </a:lnSpc>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Minor tank primarily based farming system is traditionally three-fold,</a:t>
            </a:r>
            <a:endParaRPr/>
          </a:p>
          <a:p>
            <a:pPr marL="0" marR="0" lvl="0" indent="0" algn="just" rtl="0">
              <a:lnSpc>
                <a:spcPct val="150000"/>
              </a:lnSpc>
              <a:spcBef>
                <a:spcPts val="0"/>
              </a:spcBef>
              <a:spcAft>
                <a:spcPts val="0"/>
              </a:spcAft>
              <a:buNone/>
            </a:pPr>
            <a:r>
              <a:rPr lang="en-US" sz="1800">
                <a:solidFill>
                  <a:schemeClr val="dk1"/>
                </a:solidFill>
                <a:latin typeface="Calibri"/>
                <a:ea typeface="Calibri"/>
                <a:cs typeface="Calibri"/>
                <a:sym typeface="Calibri"/>
              </a:rPr>
              <a:t>                  - ‘Gangoda’ (home garden),</a:t>
            </a:r>
            <a:endParaRPr/>
          </a:p>
          <a:p>
            <a:pPr marL="0" marR="0" lvl="0" indent="0" algn="just" rtl="0">
              <a:lnSpc>
                <a:spcPct val="150000"/>
              </a:lnSpc>
              <a:spcBef>
                <a:spcPts val="0"/>
              </a:spcBef>
              <a:spcAft>
                <a:spcPts val="0"/>
              </a:spcAft>
              <a:buNone/>
            </a:pPr>
            <a:r>
              <a:rPr lang="en-US" sz="1800">
                <a:solidFill>
                  <a:schemeClr val="dk1"/>
                </a:solidFill>
                <a:latin typeface="Calibri"/>
                <a:ea typeface="Calibri"/>
                <a:cs typeface="Calibri"/>
                <a:sym typeface="Calibri"/>
              </a:rPr>
              <a:t>                  -‘Chena’ (shifting cultivation)</a:t>
            </a:r>
            <a:endParaRPr/>
          </a:p>
          <a:p>
            <a:pPr marL="0" marR="0" lvl="0" indent="0" algn="just" rtl="0">
              <a:lnSpc>
                <a:spcPct val="150000"/>
              </a:lnSpc>
              <a:spcBef>
                <a:spcPts val="0"/>
              </a:spcBef>
              <a:spcAft>
                <a:spcPts val="0"/>
              </a:spcAft>
              <a:buNone/>
            </a:pPr>
            <a:r>
              <a:rPr lang="en-US" sz="1800">
                <a:solidFill>
                  <a:schemeClr val="dk1"/>
                </a:solidFill>
                <a:latin typeface="Calibri"/>
                <a:ea typeface="Calibri"/>
                <a:cs typeface="Calibri"/>
                <a:sym typeface="Calibri"/>
              </a:rPr>
              <a:t>                  - ‘Welyaya’ (lowland paddy cultivation)(Harischandra, 2018)</a:t>
            </a:r>
            <a:endParaRPr/>
          </a:p>
          <a:p>
            <a:pPr marL="0" marR="0" lvl="0" indent="0" algn="just" rtl="0">
              <a:lnSpc>
                <a:spcPct val="150000"/>
              </a:lnSpc>
              <a:spcBef>
                <a:spcPts val="0"/>
              </a:spcBef>
              <a:spcAft>
                <a:spcPts val="0"/>
              </a:spcAft>
              <a:buNone/>
            </a:pPr>
            <a:r>
              <a:rPr lang="en-US" sz="1800">
                <a:solidFill>
                  <a:schemeClr val="dk1"/>
                </a:solidFill>
                <a:latin typeface="Calibri"/>
                <a:ea typeface="Calibri"/>
                <a:cs typeface="Calibri"/>
                <a:sym typeface="Calibri"/>
              </a:rPr>
              <a:t>						(Blamey, R. K. (2001)) </a:t>
            </a:r>
            <a:endParaRPr sz="180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800"/>
              <a:buFont typeface="Arial"/>
              <a:buChar char="•"/>
            </a:pPr>
            <a:r>
              <a:rPr lang="en-US" sz="1800">
                <a:solidFill>
                  <a:schemeClr val="dk1"/>
                </a:solidFill>
                <a:latin typeface="Calibri"/>
                <a:ea typeface="Calibri"/>
                <a:cs typeface="Calibri"/>
                <a:sym typeface="Calibri"/>
              </a:rPr>
              <a:t>Cascade system can compete with climate change by;</a:t>
            </a:r>
            <a:endParaRPr/>
          </a:p>
          <a:p>
            <a:pPr marL="285750" marR="0" lvl="0" indent="-171450" algn="l" rtl="0">
              <a:spcBef>
                <a:spcPts val="0"/>
              </a:spcBef>
              <a:spcAft>
                <a:spcPts val="0"/>
              </a:spcAft>
              <a:buClr>
                <a:schemeClr val="dk1"/>
              </a:buClr>
              <a:buSzPts val="1800"/>
              <a:buFont typeface="Arial"/>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r>
              <a:rPr lang="en-US" sz="1800">
                <a:solidFill>
                  <a:schemeClr val="dk1"/>
                </a:solidFill>
                <a:latin typeface="Calibri"/>
                <a:ea typeface="Calibri"/>
                <a:cs typeface="Calibri"/>
                <a:sym typeface="Calibri"/>
              </a:rPr>
              <a:t>                	- Absorb shocks of natural disasters to avoid flood by storing water</a:t>
            </a: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457200" marR="0" lvl="0" indent="457200" algn="l" rtl="0">
              <a:spcBef>
                <a:spcPts val="0"/>
              </a:spcBef>
              <a:spcAft>
                <a:spcPts val="0"/>
              </a:spcAft>
              <a:buNone/>
            </a:pPr>
            <a:r>
              <a:rPr lang="en-US" sz="1800">
                <a:solidFill>
                  <a:schemeClr val="dk1"/>
                </a:solidFill>
                <a:latin typeface="Calibri"/>
                <a:ea typeface="Calibri"/>
                <a:cs typeface="Calibri"/>
                <a:sym typeface="Calibri"/>
              </a:rPr>
              <a:t>- Drought reduce by reducing water loss from tanks due to existence 	       	  ecosystem</a:t>
            </a:r>
            <a:endParaRPr sz="1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grpSp>
        <p:nvGrpSpPr>
          <p:cNvPr id="269" name="Google Shape;269;p6"/>
          <p:cNvGrpSpPr/>
          <p:nvPr/>
        </p:nvGrpSpPr>
        <p:grpSpPr>
          <a:xfrm>
            <a:off x="-8798784" y="0"/>
            <a:ext cx="11447501" cy="6858000"/>
            <a:chOff x="213096" y="0"/>
            <a:chExt cx="11447501" cy="6858000"/>
          </a:xfrm>
        </p:grpSpPr>
        <p:sp>
          <p:nvSpPr>
            <p:cNvPr id="270" name="Google Shape;270;p6"/>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1" name="Google Shape;271;p6"/>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2" name="Google Shape;272;p6"/>
            <p:cNvSpPr txBox="1"/>
            <p:nvPr/>
          </p:nvSpPr>
          <p:spPr>
            <a:xfrm rot="-5400000">
              <a:off x="10299503" y="3286222"/>
              <a:ext cx="2075864"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273" name="Google Shape;273;p6"/>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274" name="Google Shape;274;p6"/>
          <p:cNvGrpSpPr/>
          <p:nvPr/>
        </p:nvGrpSpPr>
        <p:grpSpPr>
          <a:xfrm>
            <a:off x="-7847639" y="0"/>
            <a:ext cx="9961092" cy="6858000"/>
            <a:chOff x="491575" y="0"/>
            <a:chExt cx="9961092" cy="6858000"/>
          </a:xfrm>
        </p:grpSpPr>
        <p:sp>
          <p:nvSpPr>
            <p:cNvPr id="275" name="Google Shape;275;p6"/>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6" name="Google Shape;276;p6"/>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7" name="Google Shape;277;p6"/>
            <p:cNvSpPr txBox="1"/>
            <p:nvPr/>
          </p:nvSpPr>
          <p:spPr>
            <a:xfrm rot="-5400000">
              <a:off x="9194106" y="3251219"/>
              <a:ext cx="1992000" cy="523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b="1">
                  <a:solidFill>
                    <a:srgbClr val="F0EEF0"/>
                  </a:solidFill>
                  <a:latin typeface="Twentieth Century"/>
                  <a:ea typeface="Twentieth Century"/>
                  <a:cs typeface="Twentieth Century"/>
                  <a:sym typeface="Twentieth Century"/>
                </a:rPr>
                <a:t>PROBLEM &amp; JUSTIFICATION</a:t>
              </a:r>
              <a:endParaRPr b="1">
                <a:solidFill>
                  <a:srgbClr val="F0EEF0"/>
                </a:solidFill>
                <a:latin typeface="Twentieth Century"/>
                <a:ea typeface="Twentieth Century"/>
                <a:cs typeface="Twentieth Century"/>
                <a:sym typeface="Twentieth Century"/>
              </a:endParaRPr>
            </a:p>
          </p:txBody>
        </p:sp>
        <p:pic>
          <p:nvPicPr>
            <p:cNvPr id="278" name="Google Shape;278;p6"/>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279" name="Google Shape;279;p6"/>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280" name="Google Shape;280;p6"/>
          <p:cNvGrpSpPr/>
          <p:nvPr/>
        </p:nvGrpSpPr>
        <p:grpSpPr>
          <a:xfrm>
            <a:off x="-7163079" y="-1"/>
            <a:ext cx="8692331" cy="6858000"/>
            <a:chOff x="718505" y="-1"/>
            <a:chExt cx="8692331" cy="6858000"/>
          </a:xfrm>
        </p:grpSpPr>
        <p:sp>
          <p:nvSpPr>
            <p:cNvPr id="281" name="Google Shape;281;p6"/>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2" name="Google Shape;282;p6"/>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3" name="Google Shape;283;p6"/>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284" name="Google Shape;284;p6"/>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285" name="Google Shape;285;p6"/>
          <p:cNvGrpSpPr/>
          <p:nvPr/>
        </p:nvGrpSpPr>
        <p:grpSpPr>
          <a:xfrm>
            <a:off x="-8881251" y="-1"/>
            <a:ext cx="9927504" cy="6858000"/>
            <a:chOff x="-9337032" y="-1"/>
            <a:chExt cx="9927504" cy="6858000"/>
          </a:xfrm>
        </p:grpSpPr>
        <p:sp>
          <p:nvSpPr>
            <p:cNvPr id="286" name="Google Shape;286;p6"/>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7" name="Google Shape;287;p6"/>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8" name="Google Shape;288;p6"/>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289" name="Google Shape;289;p6"/>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290" name="Google Shape;290;p6"/>
          <p:cNvSpPr/>
          <p:nvPr/>
        </p:nvSpPr>
        <p:spPr>
          <a:xfrm>
            <a:off x="2648717" y="562708"/>
            <a:ext cx="9543283" cy="6295291"/>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sp>
        <p:nvSpPr>
          <p:cNvPr id="291" name="Google Shape;291;p6"/>
          <p:cNvSpPr/>
          <p:nvPr/>
        </p:nvSpPr>
        <p:spPr>
          <a:xfrm>
            <a:off x="2607248" y="436098"/>
            <a:ext cx="9543283" cy="5627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PROBLEM IDENTIFICATION AND</a:t>
            </a:r>
            <a:endParaRPr/>
          </a:p>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 JUSTIFICATION</a:t>
            </a:r>
            <a:endParaRPr sz="3200" b="1">
              <a:solidFill>
                <a:schemeClr val="dk1"/>
              </a:solidFill>
              <a:latin typeface="BatangChe"/>
              <a:ea typeface="BatangChe"/>
              <a:cs typeface="BatangChe"/>
              <a:sym typeface="BatangChe"/>
            </a:endParaRPr>
          </a:p>
        </p:txBody>
      </p:sp>
      <p:sp>
        <p:nvSpPr>
          <p:cNvPr id="292" name="Google Shape;292;p6"/>
          <p:cNvSpPr/>
          <p:nvPr/>
        </p:nvSpPr>
        <p:spPr>
          <a:xfrm>
            <a:off x="2648717" y="1237128"/>
            <a:ext cx="9543283" cy="5620871"/>
          </a:xfrm>
          <a:prstGeom prst="rect">
            <a:avLst/>
          </a:prstGeom>
          <a:noFill/>
          <a:ln>
            <a:noFill/>
          </a:ln>
        </p:spPr>
        <p:txBody>
          <a:bodyPr spcFirstLastPara="1" wrap="square" lIns="91425" tIns="45700" rIns="91425" bIns="45700" anchor="ctr" anchorCtr="0">
            <a:noAutofit/>
          </a:bodyPr>
          <a:lstStyle/>
          <a:p>
            <a:pPr marL="342900" marR="0" lvl="0" indent="-342900" algn="just" rtl="0">
              <a:lnSpc>
                <a:spcPct val="150000"/>
              </a:lnSpc>
              <a:spcBef>
                <a:spcPts val="0"/>
              </a:spcBef>
              <a:spcAft>
                <a:spcPts val="0"/>
              </a:spcAft>
              <a:buClr>
                <a:srgbClr val="0C0C0C"/>
              </a:buClr>
              <a:buSzPts val="2000"/>
              <a:buFont typeface="Arial"/>
              <a:buChar char="•"/>
            </a:pPr>
            <a:r>
              <a:rPr lang="en-US" sz="2000">
                <a:solidFill>
                  <a:srgbClr val="0C0C0C"/>
                </a:solidFill>
                <a:latin typeface="Calibri"/>
                <a:ea typeface="Calibri"/>
                <a:cs typeface="Calibri"/>
                <a:sym typeface="Calibri"/>
              </a:rPr>
              <a:t>Climate is a crucial factor when it comes to the production part of the agriculture</a:t>
            </a:r>
            <a:endParaRPr sz="2000">
              <a:solidFill>
                <a:srgbClr val="0C0C0C"/>
              </a:solidFill>
              <a:latin typeface="Calibri"/>
              <a:ea typeface="Calibri"/>
              <a:cs typeface="Calibri"/>
              <a:sym typeface="Calibri"/>
            </a:endParaRPr>
          </a:p>
          <a:p>
            <a:pPr marL="342900" marR="0" lvl="0" indent="-215900" algn="just" rtl="0">
              <a:lnSpc>
                <a:spcPct val="150000"/>
              </a:lnSpc>
              <a:spcBef>
                <a:spcPts val="0"/>
              </a:spcBef>
              <a:spcAft>
                <a:spcPts val="0"/>
              </a:spcAft>
              <a:buClr>
                <a:schemeClr val="dk1"/>
              </a:buClr>
              <a:buSzPts val="2000"/>
              <a:buFont typeface="Arial"/>
              <a:buNone/>
            </a:pPr>
            <a:endParaRPr sz="2000">
              <a:solidFill>
                <a:srgbClr val="0C0C0C"/>
              </a:solidFill>
              <a:latin typeface="Calibri"/>
              <a:ea typeface="Calibri"/>
              <a:cs typeface="Calibri"/>
              <a:sym typeface="Calibri"/>
            </a:endParaRPr>
          </a:p>
          <a:p>
            <a:pPr marL="342900" marR="0" lvl="0" indent="-342900" algn="just" rtl="0">
              <a:lnSpc>
                <a:spcPct val="150000"/>
              </a:lnSpc>
              <a:spcBef>
                <a:spcPts val="0"/>
              </a:spcBef>
              <a:spcAft>
                <a:spcPts val="0"/>
              </a:spcAft>
              <a:buClr>
                <a:srgbClr val="0C0C0C"/>
              </a:buClr>
              <a:buSzPts val="2000"/>
              <a:buFont typeface="Arial"/>
              <a:buChar char="•"/>
            </a:pPr>
            <a:r>
              <a:rPr lang="en-US" sz="2000">
                <a:solidFill>
                  <a:srgbClr val="0C0C0C"/>
                </a:solidFill>
                <a:latin typeface="Calibri"/>
                <a:ea typeface="Calibri"/>
                <a:cs typeface="Calibri"/>
                <a:sym typeface="Calibri"/>
              </a:rPr>
              <a:t>On the other end, Climate change has become one of the trending issue around the world, including Sri Lanka </a:t>
            </a:r>
            <a:r>
              <a:rPr lang="en-US" sz="1600">
                <a:solidFill>
                  <a:srgbClr val="0C0C0C"/>
                </a:solidFill>
                <a:latin typeface="Calibri"/>
                <a:ea typeface="Calibri"/>
                <a:cs typeface="Calibri"/>
                <a:sym typeface="Calibri"/>
              </a:rPr>
              <a:t>(</a:t>
            </a:r>
            <a:r>
              <a:rPr lang="en-US" sz="1600" i="1">
                <a:solidFill>
                  <a:schemeClr val="lt1"/>
                </a:solidFill>
                <a:latin typeface="Calibri"/>
                <a:ea typeface="Calibri"/>
                <a:cs typeface="Calibri"/>
                <a:sym typeface="Calibri"/>
              </a:rPr>
              <a:t> </a:t>
            </a:r>
            <a:r>
              <a:rPr lang="en-US" sz="1600" i="1">
                <a:solidFill>
                  <a:srgbClr val="0C0C0C"/>
                </a:solidFill>
                <a:latin typeface="Calibri"/>
                <a:ea typeface="Calibri"/>
                <a:cs typeface="Calibri"/>
                <a:sym typeface="Calibri"/>
              </a:rPr>
              <a:t>De Costa, 2008; Seo, Mendelsohn and Munasinghe, 2005; National Adaptation Plan, 2016; United Nations Development Programme UNDP, 2016) </a:t>
            </a:r>
            <a:endParaRPr sz="1600" i="1">
              <a:solidFill>
                <a:srgbClr val="0C0C0C"/>
              </a:solidFill>
              <a:latin typeface="Calibri"/>
              <a:ea typeface="Calibri"/>
              <a:cs typeface="Calibri"/>
              <a:sym typeface="Calibri"/>
            </a:endParaRPr>
          </a:p>
          <a:p>
            <a:pPr marL="0" marR="0" lvl="0" indent="0" algn="l" rtl="0">
              <a:spcBef>
                <a:spcPts val="0"/>
              </a:spcBef>
              <a:spcAft>
                <a:spcPts val="0"/>
              </a:spcAft>
              <a:buNone/>
            </a:pPr>
            <a:endParaRPr sz="18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grpSp>
        <p:nvGrpSpPr>
          <p:cNvPr id="293" name="Google Shape;293;p6"/>
          <p:cNvGrpSpPr/>
          <p:nvPr/>
        </p:nvGrpSpPr>
        <p:grpSpPr>
          <a:xfrm>
            <a:off x="3588589" y="4145419"/>
            <a:ext cx="7901796" cy="2264008"/>
            <a:chOff x="697883" y="2401386"/>
            <a:chExt cx="7266108" cy="3972215"/>
          </a:xfrm>
        </p:grpSpPr>
        <p:sp>
          <p:nvSpPr>
            <p:cNvPr id="294" name="Google Shape;294;p6"/>
            <p:cNvSpPr/>
            <p:nvPr/>
          </p:nvSpPr>
          <p:spPr>
            <a:xfrm flipH="1">
              <a:off x="4016417" y="4749590"/>
              <a:ext cx="1007165" cy="1624011"/>
            </a:xfrm>
            <a:prstGeom prst="downArrow">
              <a:avLst>
                <a:gd name="adj1" fmla="val 67143"/>
                <a:gd name="adj2" fmla="val 48571"/>
              </a:avLst>
            </a:pr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5" name="Google Shape;295;p6"/>
            <p:cNvSpPr/>
            <p:nvPr/>
          </p:nvSpPr>
          <p:spPr>
            <a:xfrm rot="10800000">
              <a:off x="6291554" y="5048045"/>
              <a:ext cx="1007166" cy="1267131"/>
            </a:xfrm>
            <a:prstGeom prst="downArrow">
              <a:avLst>
                <a:gd name="adj1" fmla="val 67143"/>
                <a:gd name="adj2" fmla="val 48571"/>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6" name="Google Shape;296;p6"/>
            <p:cNvSpPr/>
            <p:nvPr/>
          </p:nvSpPr>
          <p:spPr>
            <a:xfrm>
              <a:off x="1702990" y="5189877"/>
              <a:ext cx="880100" cy="906344"/>
            </a:xfrm>
            <a:prstGeom prst="downArrow">
              <a:avLst>
                <a:gd name="adj1" fmla="val 67143"/>
                <a:gd name="adj2" fmla="val 48571"/>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7" name="Google Shape;297;p6"/>
            <p:cNvSpPr txBox="1"/>
            <p:nvPr/>
          </p:nvSpPr>
          <p:spPr>
            <a:xfrm>
              <a:off x="697883" y="2401386"/>
              <a:ext cx="2890312" cy="234820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rgbClr val="0C0C0C"/>
                  </a:solidFill>
                  <a:latin typeface="Twentieth Century"/>
                  <a:ea typeface="Twentieth Century"/>
                  <a:cs typeface="Twentieth Century"/>
                  <a:sym typeface="Twentieth Century"/>
                </a:rPr>
                <a:t>2016</a:t>
              </a:r>
              <a:endParaRPr sz="1800">
                <a:solidFill>
                  <a:srgbClr val="0C0C0C"/>
                </a:solidFill>
                <a:latin typeface="Twentieth Century"/>
                <a:ea typeface="Twentieth Century"/>
                <a:cs typeface="Twentieth Century"/>
                <a:sym typeface="Twentieth Century"/>
              </a:endParaRPr>
            </a:p>
            <a:p>
              <a:pPr marL="0" marR="0" lvl="0" indent="0" algn="ctr" rtl="0">
                <a:spcBef>
                  <a:spcPts val="0"/>
                </a:spcBef>
                <a:spcAft>
                  <a:spcPts val="0"/>
                </a:spcAft>
                <a:buNone/>
              </a:pPr>
              <a:endParaRPr sz="1800">
                <a:solidFill>
                  <a:srgbClr val="0C0C0C"/>
                </a:solidFill>
                <a:latin typeface="Twentieth Century"/>
                <a:ea typeface="Twentieth Century"/>
                <a:cs typeface="Twentieth Century"/>
                <a:sym typeface="Twentieth Century"/>
              </a:endParaRPr>
            </a:p>
            <a:p>
              <a:pPr marL="0" marR="0" lvl="0" indent="0" algn="l" rtl="0">
                <a:spcBef>
                  <a:spcPts val="0"/>
                </a:spcBef>
                <a:spcAft>
                  <a:spcPts val="0"/>
                </a:spcAft>
                <a:buNone/>
              </a:pPr>
              <a:r>
                <a:rPr lang="en-US" sz="1800" b="1">
                  <a:solidFill>
                    <a:srgbClr val="0C0C0C"/>
                  </a:solidFill>
                  <a:latin typeface="Twentieth Century"/>
                  <a:ea typeface="Twentieth Century"/>
                  <a:cs typeface="Twentieth Century"/>
                  <a:sym typeface="Twentieth Century"/>
                </a:rPr>
                <a:t>40% Paddy Production declined</a:t>
              </a:r>
              <a:endParaRPr sz="1800" b="1">
                <a:solidFill>
                  <a:srgbClr val="0C0C0C"/>
                </a:solidFill>
                <a:latin typeface="Twentieth Century"/>
                <a:ea typeface="Twentieth Century"/>
                <a:cs typeface="Twentieth Century"/>
                <a:sym typeface="Twentieth Century"/>
              </a:endParaRPr>
            </a:p>
            <a:p>
              <a:pPr marL="0" marR="0" lvl="0" indent="0" algn="l" rtl="0">
                <a:spcBef>
                  <a:spcPts val="0"/>
                </a:spcBef>
                <a:spcAft>
                  <a:spcPts val="0"/>
                </a:spcAft>
                <a:buNone/>
              </a:pPr>
              <a:r>
                <a:rPr lang="en-US" sz="1800">
                  <a:solidFill>
                    <a:srgbClr val="0C0C0C"/>
                  </a:solidFill>
                  <a:latin typeface="Calibri"/>
                  <a:ea typeface="Calibri"/>
                  <a:cs typeface="Calibri"/>
                  <a:sym typeface="Calibri"/>
                </a:rPr>
                <a:t>Drought condition</a:t>
              </a:r>
              <a:endParaRPr sz="1800">
                <a:solidFill>
                  <a:srgbClr val="0C0C0C"/>
                </a:solidFill>
                <a:latin typeface="Calibri"/>
                <a:ea typeface="Calibri"/>
                <a:cs typeface="Calibri"/>
                <a:sym typeface="Calibri"/>
              </a:endParaRPr>
            </a:p>
          </p:txBody>
        </p:sp>
        <p:sp>
          <p:nvSpPr>
            <p:cNvPr id="298" name="Google Shape;298;p6"/>
            <p:cNvSpPr txBox="1"/>
            <p:nvPr/>
          </p:nvSpPr>
          <p:spPr>
            <a:xfrm>
              <a:off x="3351147" y="2401386"/>
              <a:ext cx="2337707" cy="234820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dirty="0" smtClean="0">
                  <a:solidFill>
                    <a:srgbClr val="0C0C0C"/>
                  </a:solidFill>
                  <a:latin typeface="Twentieth Century"/>
                  <a:ea typeface="Twentieth Century"/>
                  <a:cs typeface="Twentieth Century"/>
                  <a:sym typeface="Twentieth Century"/>
                </a:rPr>
                <a:t>2017</a:t>
              </a:r>
              <a:endParaRPr sz="1800" dirty="0">
                <a:solidFill>
                  <a:srgbClr val="0C0C0C"/>
                </a:solidFill>
                <a:latin typeface="Twentieth Century"/>
                <a:ea typeface="Twentieth Century"/>
                <a:cs typeface="Twentieth Century"/>
                <a:sym typeface="Twentieth Century"/>
              </a:endParaRPr>
            </a:p>
            <a:p>
              <a:pPr marL="0" marR="0" lvl="0" indent="0" algn="ctr" rtl="0">
                <a:spcBef>
                  <a:spcPts val="0"/>
                </a:spcBef>
                <a:spcAft>
                  <a:spcPts val="0"/>
                </a:spcAft>
                <a:buNone/>
              </a:pPr>
              <a:r>
                <a:rPr lang="en-US" sz="1800" b="1" dirty="0">
                  <a:solidFill>
                    <a:srgbClr val="0C0C0C"/>
                  </a:solidFill>
                  <a:latin typeface="Twentieth Century"/>
                  <a:ea typeface="Twentieth Century"/>
                  <a:cs typeface="Twentieth Century"/>
                  <a:sym typeface="Twentieth Century"/>
                </a:rPr>
                <a:t>229,560 households were food insecure</a:t>
              </a:r>
              <a:endParaRPr dirty="0"/>
            </a:p>
            <a:p>
              <a:pPr marL="0" marR="0" lvl="0" indent="0" algn="ctr" rtl="0">
                <a:spcBef>
                  <a:spcPts val="0"/>
                </a:spcBef>
                <a:spcAft>
                  <a:spcPts val="0"/>
                </a:spcAft>
                <a:buNone/>
              </a:pPr>
              <a:r>
                <a:rPr lang="en-US" sz="1800" dirty="0">
                  <a:solidFill>
                    <a:srgbClr val="0C0C0C"/>
                  </a:solidFill>
                  <a:latin typeface="Calibri"/>
                  <a:ea typeface="Calibri"/>
                  <a:cs typeface="Calibri"/>
                  <a:sym typeface="Calibri"/>
                </a:rPr>
                <a:t>heavy rains in May </a:t>
              </a:r>
              <a:endParaRPr sz="1800" dirty="0">
                <a:solidFill>
                  <a:srgbClr val="0C0C0C"/>
                </a:solidFill>
                <a:latin typeface="Calibri"/>
                <a:ea typeface="Calibri"/>
                <a:cs typeface="Calibri"/>
                <a:sym typeface="Calibri"/>
              </a:endParaRPr>
            </a:p>
          </p:txBody>
        </p:sp>
        <p:sp>
          <p:nvSpPr>
            <p:cNvPr id="299" name="Google Shape;299;p6"/>
            <p:cNvSpPr txBox="1"/>
            <p:nvPr/>
          </p:nvSpPr>
          <p:spPr>
            <a:xfrm>
              <a:off x="5626284" y="2401386"/>
              <a:ext cx="2337707" cy="278849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rgbClr val="0C0C0C"/>
                  </a:solidFill>
                  <a:latin typeface="Twentieth Century"/>
                  <a:ea typeface="Twentieth Century"/>
                  <a:cs typeface="Twentieth Century"/>
                  <a:sym typeface="Twentieth Century"/>
                </a:rPr>
                <a:t>2030</a:t>
              </a:r>
              <a:endParaRPr sz="1800">
                <a:solidFill>
                  <a:srgbClr val="0C0C0C"/>
                </a:solidFill>
                <a:latin typeface="Twentieth Century"/>
                <a:ea typeface="Twentieth Century"/>
                <a:cs typeface="Twentieth Century"/>
                <a:sym typeface="Twentieth Century"/>
              </a:endParaRPr>
            </a:p>
            <a:p>
              <a:pPr marL="0" marR="0" lvl="0" indent="0" algn="ctr" rtl="0">
                <a:spcBef>
                  <a:spcPts val="0"/>
                </a:spcBef>
                <a:spcAft>
                  <a:spcPts val="0"/>
                </a:spcAft>
                <a:buNone/>
              </a:pPr>
              <a:endParaRPr sz="1800">
                <a:solidFill>
                  <a:srgbClr val="0C0C0C"/>
                </a:solidFill>
                <a:latin typeface="Twentieth Century"/>
                <a:ea typeface="Twentieth Century"/>
                <a:cs typeface="Twentieth Century"/>
                <a:sym typeface="Twentieth Century"/>
              </a:endParaRPr>
            </a:p>
            <a:p>
              <a:pPr marL="0" marR="0" lvl="0" indent="0" algn="ctr" rtl="0">
                <a:spcBef>
                  <a:spcPts val="0"/>
                </a:spcBef>
                <a:spcAft>
                  <a:spcPts val="0"/>
                </a:spcAft>
                <a:buNone/>
              </a:pPr>
              <a:r>
                <a:rPr lang="en-US" sz="1800" b="1">
                  <a:solidFill>
                    <a:srgbClr val="0C0C0C"/>
                  </a:solidFill>
                  <a:latin typeface="Twentieth Century"/>
                  <a:ea typeface="Twentieth Century"/>
                  <a:cs typeface="Twentieth Century"/>
                  <a:sym typeface="Twentieth Century"/>
                </a:rPr>
                <a:t>6.5%</a:t>
              </a:r>
              <a:endParaRPr sz="1800" b="1">
                <a:solidFill>
                  <a:srgbClr val="0C0C0C"/>
                </a:solidFill>
                <a:latin typeface="Twentieth Century"/>
                <a:ea typeface="Twentieth Century"/>
                <a:cs typeface="Twentieth Century"/>
                <a:sym typeface="Twentieth Century"/>
              </a:endParaRPr>
            </a:p>
            <a:p>
              <a:pPr marL="0" marR="0" lvl="0" indent="0" algn="ctr" rtl="0">
                <a:spcBef>
                  <a:spcPts val="0"/>
                </a:spcBef>
                <a:spcAft>
                  <a:spcPts val="0"/>
                </a:spcAft>
                <a:buNone/>
              </a:pPr>
              <a:r>
                <a:rPr lang="en-US" sz="1800">
                  <a:solidFill>
                    <a:srgbClr val="0C0C0C"/>
                  </a:solidFill>
                  <a:latin typeface="Calibri"/>
                  <a:ea typeface="Calibri"/>
                  <a:cs typeface="Calibri"/>
                  <a:sym typeface="Calibri"/>
                </a:rPr>
                <a:t>projected drop in paddy yield in yala season</a:t>
              </a:r>
              <a:endParaRPr sz="1800">
                <a:solidFill>
                  <a:srgbClr val="0C0C0C"/>
                </a:solidFill>
                <a:latin typeface="Calibri"/>
                <a:ea typeface="Calibri"/>
                <a:cs typeface="Calibri"/>
                <a:sym typeface="Calibri"/>
              </a:endParaRPr>
            </a:p>
          </p:txBody>
        </p:sp>
      </p:grpSp>
    </p:spTree>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grpSp>
        <p:nvGrpSpPr>
          <p:cNvPr id="304" name="Google Shape;304;p7"/>
          <p:cNvGrpSpPr/>
          <p:nvPr/>
        </p:nvGrpSpPr>
        <p:grpSpPr>
          <a:xfrm>
            <a:off x="-277212" y="-1"/>
            <a:ext cx="12482920" cy="6858000"/>
            <a:chOff x="-290920" y="0"/>
            <a:chExt cx="12482920" cy="6858000"/>
          </a:xfrm>
        </p:grpSpPr>
        <p:sp>
          <p:nvSpPr>
            <p:cNvPr id="305" name="Google Shape;305;p7"/>
            <p:cNvSpPr/>
            <p:nvPr/>
          </p:nvSpPr>
          <p:spPr>
            <a:xfrm>
              <a:off x="-290920" y="0"/>
              <a:ext cx="124829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6" name="Google Shape;306;p7"/>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385623"/>
                </a:solidFill>
                <a:latin typeface="Calibri"/>
                <a:ea typeface="Calibri"/>
                <a:cs typeface="Calibri"/>
                <a:sym typeface="Calibri"/>
              </a:endParaRPr>
            </a:p>
          </p:txBody>
        </p:sp>
        <p:sp>
          <p:nvSpPr>
            <p:cNvPr id="307" name="Google Shape;307;p7"/>
            <p:cNvSpPr txBox="1"/>
            <p:nvPr/>
          </p:nvSpPr>
          <p:spPr>
            <a:xfrm rot="-5400000">
              <a:off x="10872792" y="3333233"/>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INTRODUCTION</a:t>
              </a:r>
              <a:endParaRPr sz="1800" b="1">
                <a:solidFill>
                  <a:srgbClr val="F0EEF0"/>
                </a:solidFill>
                <a:latin typeface="Twentieth Century"/>
                <a:ea typeface="Twentieth Century"/>
                <a:cs typeface="Twentieth Century"/>
                <a:sym typeface="Twentieth Century"/>
              </a:endParaRPr>
            </a:p>
          </p:txBody>
        </p:sp>
        <p:pic>
          <p:nvPicPr>
            <p:cNvPr id="308" name="Google Shape;308;p7"/>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309" name="Google Shape;309;p7"/>
          <p:cNvGrpSpPr/>
          <p:nvPr/>
        </p:nvGrpSpPr>
        <p:grpSpPr>
          <a:xfrm>
            <a:off x="-8798784" y="0"/>
            <a:ext cx="11447501" cy="6858000"/>
            <a:chOff x="213096" y="0"/>
            <a:chExt cx="11447501" cy="6858000"/>
          </a:xfrm>
        </p:grpSpPr>
        <p:sp>
          <p:nvSpPr>
            <p:cNvPr id="310" name="Google Shape;310;p7"/>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1" name="Google Shape;311;p7"/>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2" name="Google Shape;312;p7"/>
            <p:cNvSpPr txBox="1"/>
            <p:nvPr/>
          </p:nvSpPr>
          <p:spPr>
            <a:xfrm rot="-5400000">
              <a:off x="10218927" y="3366797"/>
              <a:ext cx="2237015"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313" name="Google Shape;313;p7"/>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314" name="Google Shape;314;p7"/>
          <p:cNvGrpSpPr/>
          <p:nvPr/>
        </p:nvGrpSpPr>
        <p:grpSpPr>
          <a:xfrm>
            <a:off x="-7847639" y="0"/>
            <a:ext cx="10021931" cy="6858000"/>
            <a:chOff x="491575" y="0"/>
            <a:chExt cx="10021931" cy="6858000"/>
          </a:xfrm>
        </p:grpSpPr>
        <p:sp>
          <p:nvSpPr>
            <p:cNvPr id="315" name="Google Shape;315;p7"/>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6" name="Google Shape;316;p7"/>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7" name="Google Shape;317;p7"/>
            <p:cNvSpPr txBox="1"/>
            <p:nvPr/>
          </p:nvSpPr>
          <p:spPr>
            <a:xfrm rot="-5400000">
              <a:off x="9225006" y="3220319"/>
              <a:ext cx="1992000" cy="585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PROBLEM &amp; JUSTIFICATION</a:t>
              </a:r>
              <a:endParaRPr sz="1600" b="1">
                <a:solidFill>
                  <a:srgbClr val="F0EEF0"/>
                </a:solidFill>
                <a:latin typeface="Twentieth Century"/>
                <a:ea typeface="Twentieth Century"/>
                <a:cs typeface="Twentieth Century"/>
                <a:sym typeface="Twentieth Century"/>
              </a:endParaRPr>
            </a:p>
          </p:txBody>
        </p:sp>
        <p:pic>
          <p:nvPicPr>
            <p:cNvPr id="318" name="Google Shape;318;p7"/>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319" name="Google Shape;319;p7"/>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320" name="Google Shape;320;p7"/>
          <p:cNvGrpSpPr/>
          <p:nvPr/>
        </p:nvGrpSpPr>
        <p:grpSpPr>
          <a:xfrm>
            <a:off x="-7115478" y="42203"/>
            <a:ext cx="8692331" cy="6858000"/>
            <a:chOff x="718505" y="-1"/>
            <a:chExt cx="8692331" cy="6858000"/>
          </a:xfrm>
        </p:grpSpPr>
        <p:sp>
          <p:nvSpPr>
            <p:cNvPr id="321" name="Google Shape;321;p7"/>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2" name="Google Shape;322;p7"/>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3" name="Google Shape;323;p7"/>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324" name="Google Shape;324;p7"/>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325" name="Google Shape;325;p7"/>
          <p:cNvGrpSpPr/>
          <p:nvPr/>
        </p:nvGrpSpPr>
        <p:grpSpPr>
          <a:xfrm>
            <a:off x="-8858482" y="42203"/>
            <a:ext cx="9927504" cy="6858000"/>
            <a:chOff x="-9337032" y="-1"/>
            <a:chExt cx="9927504" cy="6858000"/>
          </a:xfrm>
        </p:grpSpPr>
        <p:sp>
          <p:nvSpPr>
            <p:cNvPr id="326" name="Google Shape;326;p7"/>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7" name="Google Shape;327;p7"/>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8" name="Google Shape;328;p7"/>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329" name="Google Shape;329;p7"/>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330" name="Google Shape;330;p7"/>
          <p:cNvSpPr/>
          <p:nvPr/>
        </p:nvSpPr>
        <p:spPr>
          <a:xfrm>
            <a:off x="2648717" y="290457"/>
            <a:ext cx="9543280" cy="5486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a:solidFill>
                  <a:srgbClr val="0C0C0C"/>
                </a:solidFill>
                <a:latin typeface="BatangChe"/>
                <a:ea typeface="BatangChe"/>
                <a:cs typeface="BatangChe"/>
                <a:sym typeface="BatangChe"/>
              </a:rPr>
              <a:t>CLIMATE CHANGE WITH AGRICULTURE </a:t>
            </a:r>
            <a:endParaRPr/>
          </a:p>
          <a:p>
            <a:pPr marL="0" marR="0" lvl="0" indent="0" algn="ctr" rtl="0">
              <a:spcBef>
                <a:spcPts val="0"/>
              </a:spcBef>
              <a:spcAft>
                <a:spcPts val="0"/>
              </a:spcAft>
              <a:buNone/>
            </a:pPr>
            <a:r>
              <a:rPr lang="en-US" sz="2800" b="1">
                <a:solidFill>
                  <a:srgbClr val="0C0C0C"/>
                </a:solidFill>
                <a:latin typeface="BatangChe"/>
                <a:ea typeface="BatangChe"/>
                <a:cs typeface="BatangChe"/>
                <a:sym typeface="BatangChe"/>
              </a:rPr>
              <a:t>PRODUCTION</a:t>
            </a:r>
            <a:endParaRPr sz="2800" b="1">
              <a:solidFill>
                <a:srgbClr val="0C0C0C"/>
              </a:solidFill>
              <a:latin typeface="BatangChe"/>
              <a:ea typeface="BatangChe"/>
              <a:cs typeface="BatangChe"/>
              <a:sym typeface="BatangChe"/>
            </a:endParaRPr>
          </a:p>
        </p:txBody>
      </p:sp>
      <p:sp>
        <p:nvSpPr>
          <p:cNvPr id="331" name="Google Shape;331;p7"/>
          <p:cNvSpPr/>
          <p:nvPr/>
        </p:nvSpPr>
        <p:spPr>
          <a:xfrm>
            <a:off x="2648717" y="1714972"/>
            <a:ext cx="8374883" cy="6309359"/>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sp>
        <p:nvSpPr>
          <p:cNvPr id="332" name="Google Shape;332;p7"/>
          <p:cNvSpPr/>
          <p:nvPr/>
        </p:nvSpPr>
        <p:spPr>
          <a:xfrm>
            <a:off x="2942683" y="1598877"/>
            <a:ext cx="8731624" cy="5355312"/>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Calibri"/>
                <a:ea typeface="Calibri"/>
                <a:cs typeface="Calibri"/>
                <a:sym typeface="Calibri"/>
              </a:rPr>
              <a:t>Rainfall is projected to increase by 48% for the Southwest Monsoon by 2050 affects the wetter southern part of the country (WHO, 2015)</a:t>
            </a:r>
            <a:endParaRPr dirty="0"/>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Calibri"/>
                <a:ea typeface="Calibri"/>
                <a:cs typeface="Calibri"/>
                <a:sym typeface="Calibri"/>
              </a:rPr>
              <a:t>Rainfall is projected to decrease by 27–29% for the Northeast Monsoon by 2050 the wet zone is expected to become wetter and the dry zone drier with climate change (WHO, 2015)</a:t>
            </a:r>
            <a:endParaRPr dirty="0"/>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800"/>
              <a:buFont typeface="Arial"/>
              <a:buChar char="•"/>
            </a:pPr>
            <a:r>
              <a:rPr lang="en-US" sz="1800" dirty="0">
                <a:solidFill>
                  <a:schemeClr val="dk1"/>
                </a:solidFill>
                <a:latin typeface="Calibri"/>
                <a:ea typeface="Calibri"/>
                <a:cs typeface="Calibri"/>
                <a:sym typeface="Calibri"/>
              </a:rPr>
              <a:t>Projected  South Asia by 2050, climate change will reduce production;				</a:t>
            </a:r>
            <a:endParaRPr dirty="0"/>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1800" dirty="0">
                <a:solidFill>
                  <a:schemeClr val="dk1"/>
                </a:solidFill>
                <a:latin typeface="Calibri"/>
                <a:ea typeface="Calibri"/>
                <a:cs typeface="Calibri"/>
                <a:sym typeface="Calibri"/>
              </a:rPr>
              <a:t>	Rice           		</a:t>
            </a:r>
            <a:r>
              <a:rPr lang="en-US" sz="1800" dirty="0" smtClean="0">
                <a:solidFill>
                  <a:schemeClr val="dk1"/>
                </a:solidFill>
                <a:latin typeface="Calibri"/>
                <a:ea typeface="Calibri"/>
                <a:cs typeface="Calibri"/>
                <a:sym typeface="Calibri"/>
              </a:rPr>
              <a:t>49</a:t>
            </a:r>
            <a:r>
              <a:rPr lang="en-US" sz="1800" dirty="0">
                <a:solidFill>
                  <a:schemeClr val="dk1"/>
                </a:solidFill>
                <a:latin typeface="Calibri"/>
                <a:ea typeface="Calibri"/>
                <a:cs typeface="Calibri"/>
                <a:sym typeface="Calibri"/>
              </a:rPr>
              <a:t>%</a:t>
            </a:r>
            <a:endParaRPr dirty="0"/>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1800" dirty="0">
                <a:solidFill>
                  <a:schemeClr val="dk1"/>
                </a:solidFill>
                <a:latin typeface="Calibri"/>
                <a:ea typeface="Calibri"/>
                <a:cs typeface="Calibri"/>
                <a:sym typeface="Calibri"/>
              </a:rPr>
              <a:t>       Wheat by          		          	49% </a:t>
            </a:r>
            <a:endParaRPr dirty="0"/>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r>
              <a:rPr lang="en-US" sz="1800" dirty="0">
                <a:solidFill>
                  <a:schemeClr val="dk1"/>
                </a:solidFill>
                <a:latin typeface="Calibri"/>
                <a:ea typeface="Calibri"/>
                <a:cs typeface="Calibri"/>
                <a:sym typeface="Calibri"/>
              </a:rPr>
              <a:t>             Maize                  	                  19%     (Nelson et al. , 2009 )</a:t>
            </a:r>
            <a:endParaRPr dirty="0"/>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a:p>
            <a:pPr marL="0" marR="0" lvl="0" indent="0" algn="l" rtl="0">
              <a:spcBef>
                <a:spcPts val="0"/>
              </a:spcBef>
              <a:spcAft>
                <a:spcPts val="0"/>
              </a:spcAft>
              <a:buNone/>
            </a:pPr>
            <a:endParaRPr sz="1800" dirty="0">
              <a:solidFill>
                <a:schemeClr val="dk1"/>
              </a:solidFill>
              <a:latin typeface="Calibri"/>
              <a:ea typeface="Calibri"/>
              <a:cs typeface="Calibri"/>
              <a:sym typeface="Calibri"/>
            </a:endParaRPr>
          </a:p>
        </p:txBody>
      </p:sp>
      <p:pic>
        <p:nvPicPr>
          <p:cNvPr id="333" name="Google Shape;333;p7"/>
          <p:cNvPicPr preferRelativeResize="0"/>
          <p:nvPr/>
        </p:nvPicPr>
        <p:blipFill rotWithShape="1">
          <a:blip r:embed="rId4">
            <a:alphaModFix/>
          </a:blip>
          <a:srcRect/>
          <a:stretch/>
        </p:blipFill>
        <p:spPr>
          <a:xfrm>
            <a:off x="4586764" y="5215019"/>
            <a:ext cx="1761695" cy="185052"/>
          </a:xfrm>
          <a:prstGeom prst="rect">
            <a:avLst/>
          </a:prstGeom>
          <a:noFill/>
          <a:ln>
            <a:noFill/>
          </a:ln>
        </p:spPr>
      </p:pic>
      <p:pic>
        <p:nvPicPr>
          <p:cNvPr id="334" name="Google Shape;334;p7"/>
          <p:cNvPicPr preferRelativeResize="0"/>
          <p:nvPr/>
        </p:nvPicPr>
        <p:blipFill rotWithShape="1">
          <a:blip r:embed="rId4">
            <a:alphaModFix/>
          </a:blip>
          <a:srcRect/>
          <a:stretch/>
        </p:blipFill>
        <p:spPr>
          <a:xfrm>
            <a:off x="4483250" y="4727694"/>
            <a:ext cx="1761695" cy="185052"/>
          </a:xfrm>
          <a:prstGeom prst="rect">
            <a:avLst/>
          </a:prstGeom>
          <a:noFill/>
          <a:ln>
            <a:noFill/>
          </a:ln>
        </p:spPr>
      </p:pic>
      <p:pic>
        <p:nvPicPr>
          <p:cNvPr id="335" name="Google Shape;335;p7"/>
          <p:cNvPicPr preferRelativeResize="0"/>
          <p:nvPr/>
        </p:nvPicPr>
        <p:blipFill rotWithShape="1">
          <a:blip r:embed="rId4">
            <a:alphaModFix/>
          </a:blip>
          <a:srcRect/>
          <a:stretch/>
        </p:blipFill>
        <p:spPr>
          <a:xfrm>
            <a:off x="4483249" y="5836466"/>
            <a:ext cx="1761695" cy="185052"/>
          </a:xfrm>
          <a:prstGeom prst="rect">
            <a:avLst/>
          </a:prstGeom>
          <a:noFill/>
          <a:ln>
            <a:noFill/>
          </a:ln>
        </p:spPr>
      </p:pic>
    </p:spTree>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grpSp>
        <p:nvGrpSpPr>
          <p:cNvPr id="340" name="Google Shape;340;p8"/>
          <p:cNvGrpSpPr/>
          <p:nvPr/>
        </p:nvGrpSpPr>
        <p:grpSpPr>
          <a:xfrm>
            <a:off x="-277212" y="-1"/>
            <a:ext cx="12482920" cy="6858000"/>
            <a:chOff x="-290920" y="0"/>
            <a:chExt cx="12482920" cy="6858000"/>
          </a:xfrm>
        </p:grpSpPr>
        <p:sp>
          <p:nvSpPr>
            <p:cNvPr id="341" name="Google Shape;341;p8"/>
            <p:cNvSpPr/>
            <p:nvPr/>
          </p:nvSpPr>
          <p:spPr>
            <a:xfrm>
              <a:off x="-290920" y="0"/>
              <a:ext cx="124829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2" name="Google Shape;342;p8"/>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385623"/>
                </a:solidFill>
                <a:latin typeface="Calibri"/>
                <a:ea typeface="Calibri"/>
                <a:cs typeface="Calibri"/>
                <a:sym typeface="Calibri"/>
              </a:endParaRPr>
            </a:p>
          </p:txBody>
        </p:sp>
        <p:sp>
          <p:nvSpPr>
            <p:cNvPr id="343" name="Google Shape;343;p8"/>
            <p:cNvSpPr txBox="1"/>
            <p:nvPr/>
          </p:nvSpPr>
          <p:spPr>
            <a:xfrm rot="-5400000">
              <a:off x="10872792" y="3287067"/>
              <a:ext cx="1992086" cy="46166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200" b="1">
                  <a:solidFill>
                    <a:srgbClr val="F0EEF0"/>
                  </a:solidFill>
                  <a:latin typeface="Twentieth Century"/>
                  <a:ea typeface="Twentieth Century"/>
                  <a:cs typeface="Twentieth Century"/>
                  <a:sym typeface="Twentieth Century"/>
                </a:rPr>
                <a:t>PROBLEM IDENTIFICATION AND JUSTIFICATION</a:t>
              </a:r>
              <a:endParaRPr sz="1200" b="1">
                <a:solidFill>
                  <a:srgbClr val="F0EEF0"/>
                </a:solidFill>
                <a:latin typeface="Twentieth Century"/>
                <a:ea typeface="Twentieth Century"/>
                <a:cs typeface="Twentieth Century"/>
                <a:sym typeface="Twentieth Century"/>
              </a:endParaRPr>
            </a:p>
          </p:txBody>
        </p:sp>
        <p:pic>
          <p:nvPicPr>
            <p:cNvPr id="344" name="Google Shape;344;p8"/>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345" name="Google Shape;345;p8"/>
          <p:cNvGrpSpPr/>
          <p:nvPr/>
        </p:nvGrpSpPr>
        <p:grpSpPr>
          <a:xfrm>
            <a:off x="-8798784" y="0"/>
            <a:ext cx="11447501" cy="6858000"/>
            <a:chOff x="213096" y="0"/>
            <a:chExt cx="11447501" cy="6858000"/>
          </a:xfrm>
        </p:grpSpPr>
        <p:sp>
          <p:nvSpPr>
            <p:cNvPr id="346" name="Google Shape;346;p8"/>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7" name="Google Shape;347;p8"/>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8" name="Google Shape;348;p8"/>
            <p:cNvSpPr txBox="1"/>
            <p:nvPr/>
          </p:nvSpPr>
          <p:spPr>
            <a:xfrm rot="-5400000">
              <a:off x="10218927" y="3366797"/>
              <a:ext cx="2237015"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349" name="Google Shape;349;p8"/>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350" name="Google Shape;350;p8"/>
          <p:cNvGrpSpPr/>
          <p:nvPr/>
        </p:nvGrpSpPr>
        <p:grpSpPr>
          <a:xfrm>
            <a:off x="-7847639" y="0"/>
            <a:ext cx="9961092" cy="6858000"/>
            <a:chOff x="491575" y="0"/>
            <a:chExt cx="9961092" cy="6858000"/>
          </a:xfrm>
        </p:grpSpPr>
        <p:sp>
          <p:nvSpPr>
            <p:cNvPr id="351" name="Google Shape;351;p8"/>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2" name="Google Shape;352;p8"/>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3" name="Google Shape;353;p8"/>
            <p:cNvSpPr txBox="1"/>
            <p:nvPr/>
          </p:nvSpPr>
          <p:spPr>
            <a:xfrm rot="-5400000">
              <a:off x="9194106" y="3251219"/>
              <a:ext cx="1992000" cy="523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b="1">
                  <a:solidFill>
                    <a:srgbClr val="F0EEF0"/>
                  </a:solidFill>
                  <a:latin typeface="Twentieth Century"/>
                  <a:ea typeface="Twentieth Century"/>
                  <a:cs typeface="Twentieth Century"/>
                  <a:sym typeface="Twentieth Century"/>
                </a:rPr>
                <a:t>PROBLEM &amp; JUSTIFICATION</a:t>
              </a:r>
              <a:endParaRPr b="1">
                <a:solidFill>
                  <a:srgbClr val="F0EEF0"/>
                </a:solidFill>
                <a:latin typeface="Twentieth Century"/>
                <a:ea typeface="Twentieth Century"/>
                <a:cs typeface="Twentieth Century"/>
                <a:sym typeface="Twentieth Century"/>
              </a:endParaRPr>
            </a:p>
          </p:txBody>
        </p:sp>
        <p:pic>
          <p:nvPicPr>
            <p:cNvPr id="354" name="Google Shape;354;p8"/>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355" name="Google Shape;355;p8"/>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356" name="Google Shape;356;p8"/>
          <p:cNvGrpSpPr/>
          <p:nvPr/>
        </p:nvGrpSpPr>
        <p:grpSpPr>
          <a:xfrm>
            <a:off x="-7115478" y="42203"/>
            <a:ext cx="8692331" cy="6858000"/>
            <a:chOff x="718505" y="-1"/>
            <a:chExt cx="8692331" cy="6858000"/>
          </a:xfrm>
        </p:grpSpPr>
        <p:sp>
          <p:nvSpPr>
            <p:cNvPr id="357" name="Google Shape;357;p8"/>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8" name="Google Shape;358;p8"/>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9" name="Google Shape;359;p8"/>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360" name="Google Shape;360;p8"/>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361" name="Google Shape;361;p8"/>
          <p:cNvGrpSpPr/>
          <p:nvPr/>
        </p:nvGrpSpPr>
        <p:grpSpPr>
          <a:xfrm>
            <a:off x="-8858482" y="42203"/>
            <a:ext cx="9927504" cy="6858000"/>
            <a:chOff x="-9337032" y="-1"/>
            <a:chExt cx="9927504" cy="6858000"/>
          </a:xfrm>
        </p:grpSpPr>
        <p:sp>
          <p:nvSpPr>
            <p:cNvPr id="362" name="Google Shape;362;p8"/>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3" name="Google Shape;363;p8"/>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4" name="Google Shape;364;p8"/>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365" name="Google Shape;365;p8"/>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366" name="Google Shape;366;p8"/>
          <p:cNvSpPr/>
          <p:nvPr/>
        </p:nvSpPr>
        <p:spPr>
          <a:xfrm>
            <a:off x="2648717" y="290457"/>
            <a:ext cx="9543280" cy="54864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a:solidFill>
                  <a:srgbClr val="0C0C0C"/>
                </a:solidFill>
                <a:latin typeface="BatangChe"/>
                <a:ea typeface="BatangChe"/>
                <a:cs typeface="BatangChe"/>
                <a:sym typeface="BatangChe"/>
              </a:rPr>
              <a:t>CLIMATE CHANGE WITH AGRICULTURE PRODUCTION</a:t>
            </a:r>
            <a:endParaRPr sz="2800" b="1">
              <a:solidFill>
                <a:srgbClr val="0C0C0C"/>
              </a:solidFill>
              <a:latin typeface="BatangChe"/>
              <a:ea typeface="BatangChe"/>
              <a:cs typeface="BatangChe"/>
              <a:sym typeface="BatangChe"/>
            </a:endParaRPr>
          </a:p>
        </p:txBody>
      </p:sp>
      <p:sp>
        <p:nvSpPr>
          <p:cNvPr id="367" name="Google Shape;367;p8"/>
          <p:cNvSpPr/>
          <p:nvPr/>
        </p:nvSpPr>
        <p:spPr>
          <a:xfrm>
            <a:off x="2648717" y="1714972"/>
            <a:ext cx="8374883" cy="6309359"/>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pic>
        <p:nvPicPr>
          <p:cNvPr id="368" name="Google Shape;368;p8"/>
          <p:cNvPicPr preferRelativeResize="0"/>
          <p:nvPr/>
        </p:nvPicPr>
        <p:blipFill rotWithShape="1">
          <a:blip r:embed="rId4">
            <a:alphaModFix/>
          </a:blip>
          <a:srcRect l="4464" t="4986" r="4079" b="10824"/>
          <a:stretch/>
        </p:blipFill>
        <p:spPr>
          <a:xfrm>
            <a:off x="2861433" y="1713686"/>
            <a:ext cx="8136322" cy="3761955"/>
          </a:xfrm>
          <a:prstGeom prst="rect">
            <a:avLst/>
          </a:prstGeom>
          <a:noFill/>
          <a:ln>
            <a:noFill/>
          </a:ln>
        </p:spPr>
      </p:pic>
      <p:sp>
        <p:nvSpPr>
          <p:cNvPr id="369" name="Google Shape;369;p8"/>
          <p:cNvSpPr/>
          <p:nvPr/>
        </p:nvSpPr>
        <p:spPr>
          <a:xfrm>
            <a:off x="8646727" y="5531269"/>
            <a:ext cx="2351028"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World Bank; CIAT. 2015</a:t>
            </a:r>
            <a:endParaRPr/>
          </a:p>
        </p:txBody>
      </p:sp>
    </p:spTree>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grpSp>
        <p:nvGrpSpPr>
          <p:cNvPr id="374" name="Google Shape;374;p10"/>
          <p:cNvGrpSpPr/>
          <p:nvPr/>
        </p:nvGrpSpPr>
        <p:grpSpPr>
          <a:xfrm>
            <a:off x="-8798784" y="0"/>
            <a:ext cx="11447501" cy="6858000"/>
            <a:chOff x="213096" y="0"/>
            <a:chExt cx="11447501" cy="6858000"/>
          </a:xfrm>
        </p:grpSpPr>
        <p:sp>
          <p:nvSpPr>
            <p:cNvPr id="375" name="Google Shape;375;p10"/>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6" name="Google Shape;376;p10"/>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7" name="Google Shape;377;p10"/>
            <p:cNvSpPr txBox="1"/>
            <p:nvPr/>
          </p:nvSpPr>
          <p:spPr>
            <a:xfrm rot="-5400000">
              <a:off x="10236890" y="3348835"/>
              <a:ext cx="2201090"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378" name="Google Shape;378;p10"/>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379" name="Google Shape;379;p10"/>
          <p:cNvGrpSpPr/>
          <p:nvPr/>
        </p:nvGrpSpPr>
        <p:grpSpPr>
          <a:xfrm>
            <a:off x="-7847639" y="0"/>
            <a:ext cx="9961092" cy="6858000"/>
            <a:chOff x="491575" y="0"/>
            <a:chExt cx="9961092" cy="6858000"/>
          </a:xfrm>
        </p:grpSpPr>
        <p:sp>
          <p:nvSpPr>
            <p:cNvPr id="380" name="Google Shape;380;p10"/>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1" name="Google Shape;381;p10"/>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2" name="Google Shape;382;p10"/>
            <p:cNvSpPr txBox="1"/>
            <p:nvPr/>
          </p:nvSpPr>
          <p:spPr>
            <a:xfrm rot="-5400000">
              <a:off x="9194106" y="3251219"/>
              <a:ext cx="1992000" cy="523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b="1">
                  <a:solidFill>
                    <a:srgbClr val="F0EEF0"/>
                  </a:solidFill>
                  <a:latin typeface="Twentieth Century"/>
                  <a:ea typeface="Twentieth Century"/>
                  <a:cs typeface="Twentieth Century"/>
                  <a:sym typeface="Twentieth Century"/>
                </a:rPr>
                <a:t>PROBLEM &amp; JUSTIFICATION</a:t>
              </a:r>
              <a:endParaRPr b="1">
                <a:solidFill>
                  <a:srgbClr val="F0EEF0"/>
                </a:solidFill>
                <a:latin typeface="Twentieth Century"/>
                <a:ea typeface="Twentieth Century"/>
                <a:cs typeface="Twentieth Century"/>
                <a:sym typeface="Twentieth Century"/>
              </a:endParaRPr>
            </a:p>
          </p:txBody>
        </p:sp>
        <p:pic>
          <p:nvPicPr>
            <p:cNvPr id="383" name="Google Shape;383;p10"/>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384" name="Google Shape;384;p10"/>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385" name="Google Shape;385;p10"/>
          <p:cNvGrpSpPr/>
          <p:nvPr/>
        </p:nvGrpSpPr>
        <p:grpSpPr>
          <a:xfrm>
            <a:off x="-7163079" y="-1"/>
            <a:ext cx="8692331" cy="6858000"/>
            <a:chOff x="718505" y="-1"/>
            <a:chExt cx="8692331" cy="6858000"/>
          </a:xfrm>
        </p:grpSpPr>
        <p:sp>
          <p:nvSpPr>
            <p:cNvPr id="386" name="Google Shape;386;p10"/>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7" name="Google Shape;387;p10"/>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8" name="Google Shape;388;p10"/>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389" name="Google Shape;389;p10"/>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390" name="Google Shape;390;p10"/>
          <p:cNvGrpSpPr/>
          <p:nvPr/>
        </p:nvGrpSpPr>
        <p:grpSpPr>
          <a:xfrm>
            <a:off x="-8881251" y="-1"/>
            <a:ext cx="9927504" cy="6858000"/>
            <a:chOff x="-9337032" y="-1"/>
            <a:chExt cx="9927504" cy="6858000"/>
          </a:xfrm>
        </p:grpSpPr>
        <p:sp>
          <p:nvSpPr>
            <p:cNvPr id="391" name="Google Shape;391;p10"/>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2" name="Google Shape;392;p10"/>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3" name="Google Shape;393;p10"/>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394" name="Google Shape;394;p10"/>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395" name="Google Shape;395;p10"/>
          <p:cNvSpPr/>
          <p:nvPr/>
        </p:nvSpPr>
        <p:spPr>
          <a:xfrm>
            <a:off x="2648717" y="562708"/>
            <a:ext cx="9543283" cy="6295291"/>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sp>
        <p:nvSpPr>
          <p:cNvPr id="396" name="Google Shape;396;p10"/>
          <p:cNvSpPr/>
          <p:nvPr/>
        </p:nvSpPr>
        <p:spPr>
          <a:xfrm>
            <a:off x="2648717" y="0"/>
            <a:ext cx="9543283" cy="6858000"/>
          </a:xfrm>
          <a:prstGeom prst="rect">
            <a:avLst/>
          </a:prstGeom>
          <a:noFill/>
          <a:ln>
            <a:noFill/>
          </a:ln>
        </p:spPr>
        <p:txBody>
          <a:bodyPr spcFirstLastPara="1" wrap="square" lIns="91425" tIns="45700" rIns="91425" bIns="45700" anchor="ctr" anchorCtr="0">
            <a:noAutofit/>
          </a:bodyPr>
          <a:lstStyle/>
          <a:p>
            <a:pPr marL="342900" marR="0" lvl="0" indent="-342900" algn="l" rtl="0">
              <a:spcBef>
                <a:spcPts val="0"/>
              </a:spcBef>
              <a:spcAft>
                <a:spcPts val="0"/>
              </a:spcAft>
              <a:buClr>
                <a:srgbClr val="0C0C0C"/>
              </a:buClr>
              <a:buSzPts val="2000"/>
              <a:buFont typeface="Arial"/>
              <a:buChar char="•"/>
            </a:pPr>
            <a:r>
              <a:rPr lang="en-US" sz="2000">
                <a:solidFill>
                  <a:srgbClr val="0C0C0C"/>
                </a:solidFill>
                <a:latin typeface="Calibri"/>
                <a:ea typeface="Calibri"/>
                <a:cs typeface="Calibri"/>
                <a:sym typeface="Calibri"/>
              </a:rPr>
              <a:t>Agriculture based ecotourism / agro tourism/ farm tourism is a concept that can easily connect with the tank cascade system, Sri Lanka;</a:t>
            </a:r>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grpSp>
        <p:nvGrpSpPr>
          <p:cNvPr id="397" name="Google Shape;397;p10"/>
          <p:cNvGrpSpPr/>
          <p:nvPr/>
        </p:nvGrpSpPr>
        <p:grpSpPr>
          <a:xfrm>
            <a:off x="2686471" y="1004058"/>
            <a:ext cx="8949322" cy="3803467"/>
            <a:chOff x="889355" y="2222158"/>
            <a:chExt cx="10359722" cy="3803467"/>
          </a:xfrm>
        </p:grpSpPr>
        <p:cxnSp>
          <p:nvCxnSpPr>
            <p:cNvPr id="398" name="Google Shape;398;p10"/>
            <p:cNvCxnSpPr/>
            <p:nvPr/>
          </p:nvCxnSpPr>
          <p:spPr>
            <a:xfrm>
              <a:off x="8282875" y="4353699"/>
              <a:ext cx="1966913" cy="0"/>
            </a:xfrm>
            <a:prstGeom prst="straightConnector1">
              <a:avLst/>
            </a:prstGeom>
            <a:noFill/>
            <a:ln w="28575" cap="flat" cmpd="sng">
              <a:solidFill>
                <a:srgbClr val="A5A5A5"/>
              </a:solidFill>
              <a:prstDash val="solid"/>
              <a:miter lim="800000"/>
              <a:headEnd type="none" w="sm" len="sm"/>
              <a:tailEnd type="none" w="sm" len="sm"/>
            </a:ln>
          </p:spPr>
        </p:cxnSp>
        <p:cxnSp>
          <p:nvCxnSpPr>
            <p:cNvPr id="399" name="Google Shape;399;p10"/>
            <p:cNvCxnSpPr/>
            <p:nvPr/>
          </p:nvCxnSpPr>
          <p:spPr>
            <a:xfrm>
              <a:off x="1902353" y="4353699"/>
              <a:ext cx="1966913" cy="0"/>
            </a:xfrm>
            <a:prstGeom prst="straightConnector1">
              <a:avLst/>
            </a:prstGeom>
            <a:noFill/>
            <a:ln w="28575" cap="flat" cmpd="sng">
              <a:solidFill>
                <a:srgbClr val="A5A5A5"/>
              </a:solidFill>
              <a:prstDash val="solid"/>
              <a:miter lim="800000"/>
              <a:headEnd type="none" w="sm" len="sm"/>
              <a:tailEnd type="none" w="sm" len="sm"/>
            </a:ln>
          </p:spPr>
        </p:cxnSp>
        <p:grpSp>
          <p:nvGrpSpPr>
            <p:cNvPr id="400" name="Google Shape;400;p10"/>
            <p:cNvGrpSpPr/>
            <p:nvPr/>
          </p:nvGrpSpPr>
          <p:grpSpPr>
            <a:xfrm>
              <a:off x="1691259" y="4248152"/>
              <a:ext cx="211094" cy="211094"/>
              <a:chOff x="1677812" y="4248152"/>
              <a:chExt cx="211094" cy="211094"/>
            </a:xfrm>
          </p:grpSpPr>
          <p:sp>
            <p:nvSpPr>
              <p:cNvPr id="401" name="Google Shape;401;p10"/>
              <p:cNvSpPr/>
              <p:nvPr/>
            </p:nvSpPr>
            <p:spPr>
              <a:xfrm>
                <a:off x="1677812" y="4248152"/>
                <a:ext cx="211094" cy="211094"/>
              </a:xfrm>
              <a:prstGeom prst="ellipse">
                <a:avLst/>
              </a:prstGeom>
              <a:solidFill>
                <a:srgbClr val="D8D8D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02" name="Google Shape;402;p10"/>
              <p:cNvSpPr/>
              <p:nvPr/>
            </p:nvSpPr>
            <p:spPr>
              <a:xfrm>
                <a:off x="1708100" y="4278440"/>
                <a:ext cx="150518" cy="150518"/>
              </a:xfrm>
              <a:prstGeom prst="ellipse">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cxnSp>
          <p:nvCxnSpPr>
            <p:cNvPr id="403" name="Google Shape;403;p10"/>
            <p:cNvCxnSpPr/>
            <p:nvPr/>
          </p:nvCxnSpPr>
          <p:spPr>
            <a:xfrm>
              <a:off x="4050072" y="4353699"/>
              <a:ext cx="1966913" cy="0"/>
            </a:xfrm>
            <a:prstGeom prst="straightConnector1">
              <a:avLst/>
            </a:prstGeom>
            <a:noFill/>
            <a:ln w="28575" cap="flat" cmpd="sng">
              <a:solidFill>
                <a:srgbClr val="A5A5A5"/>
              </a:solidFill>
              <a:prstDash val="solid"/>
              <a:miter lim="800000"/>
              <a:headEnd type="none" w="sm" len="sm"/>
              <a:tailEnd type="none" w="sm" len="sm"/>
            </a:ln>
          </p:spPr>
        </p:cxnSp>
        <p:grpSp>
          <p:nvGrpSpPr>
            <p:cNvPr id="404" name="Google Shape;404;p10"/>
            <p:cNvGrpSpPr/>
            <p:nvPr/>
          </p:nvGrpSpPr>
          <p:grpSpPr>
            <a:xfrm>
              <a:off x="3869266" y="4248152"/>
              <a:ext cx="211094" cy="211094"/>
              <a:chOff x="3855819" y="4248152"/>
              <a:chExt cx="211094" cy="211094"/>
            </a:xfrm>
          </p:grpSpPr>
          <p:sp>
            <p:nvSpPr>
              <p:cNvPr id="405" name="Google Shape;405;p10"/>
              <p:cNvSpPr/>
              <p:nvPr/>
            </p:nvSpPr>
            <p:spPr>
              <a:xfrm>
                <a:off x="3855819" y="4248152"/>
                <a:ext cx="211094" cy="211094"/>
              </a:xfrm>
              <a:prstGeom prst="ellipse">
                <a:avLst/>
              </a:prstGeom>
              <a:solidFill>
                <a:srgbClr val="D8D8D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06" name="Google Shape;406;p10"/>
              <p:cNvSpPr/>
              <p:nvPr/>
            </p:nvSpPr>
            <p:spPr>
              <a:xfrm>
                <a:off x="3886107" y="4278440"/>
                <a:ext cx="150518" cy="150518"/>
              </a:xfrm>
              <a:prstGeom prst="ellipse">
                <a:avLst/>
              </a:pr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cxnSp>
          <p:nvCxnSpPr>
            <p:cNvPr id="407" name="Google Shape;407;p10"/>
            <p:cNvCxnSpPr/>
            <p:nvPr/>
          </p:nvCxnSpPr>
          <p:spPr>
            <a:xfrm>
              <a:off x="6167503" y="4353699"/>
              <a:ext cx="1966913" cy="0"/>
            </a:xfrm>
            <a:prstGeom prst="straightConnector1">
              <a:avLst/>
            </a:prstGeom>
            <a:noFill/>
            <a:ln w="28575" cap="flat" cmpd="sng">
              <a:solidFill>
                <a:srgbClr val="A5A5A5"/>
              </a:solidFill>
              <a:prstDash val="solid"/>
              <a:miter lim="800000"/>
              <a:headEnd type="none" w="sm" len="sm"/>
              <a:tailEnd type="none" w="sm" len="sm"/>
            </a:ln>
          </p:spPr>
        </p:cxnSp>
        <p:grpSp>
          <p:nvGrpSpPr>
            <p:cNvPr id="408" name="Google Shape;408;p10"/>
            <p:cNvGrpSpPr/>
            <p:nvPr/>
          </p:nvGrpSpPr>
          <p:grpSpPr>
            <a:xfrm>
              <a:off x="5986697" y="4248152"/>
              <a:ext cx="211094" cy="211094"/>
              <a:chOff x="5973250" y="4248152"/>
              <a:chExt cx="211094" cy="211094"/>
            </a:xfrm>
          </p:grpSpPr>
          <p:sp>
            <p:nvSpPr>
              <p:cNvPr id="409" name="Google Shape;409;p10"/>
              <p:cNvSpPr/>
              <p:nvPr/>
            </p:nvSpPr>
            <p:spPr>
              <a:xfrm>
                <a:off x="5973250" y="4248152"/>
                <a:ext cx="211094" cy="211094"/>
              </a:xfrm>
              <a:prstGeom prst="ellipse">
                <a:avLst/>
              </a:prstGeom>
              <a:solidFill>
                <a:srgbClr val="D8D8D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10" name="Google Shape;410;p10"/>
              <p:cNvSpPr/>
              <p:nvPr/>
            </p:nvSpPr>
            <p:spPr>
              <a:xfrm>
                <a:off x="6003538" y="4278440"/>
                <a:ext cx="150518" cy="150518"/>
              </a:xfrm>
              <a:prstGeom prst="ellipse">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nvGrpSpPr>
            <p:cNvPr id="411" name="Google Shape;411;p10"/>
            <p:cNvGrpSpPr/>
            <p:nvPr/>
          </p:nvGrpSpPr>
          <p:grpSpPr>
            <a:xfrm>
              <a:off x="8131704" y="4248152"/>
              <a:ext cx="211094" cy="211094"/>
              <a:chOff x="8118257" y="4248152"/>
              <a:chExt cx="211094" cy="211094"/>
            </a:xfrm>
          </p:grpSpPr>
          <p:sp>
            <p:nvSpPr>
              <p:cNvPr id="412" name="Google Shape;412;p10"/>
              <p:cNvSpPr/>
              <p:nvPr/>
            </p:nvSpPr>
            <p:spPr>
              <a:xfrm>
                <a:off x="8118257" y="4248152"/>
                <a:ext cx="211094" cy="211094"/>
              </a:xfrm>
              <a:prstGeom prst="ellipse">
                <a:avLst/>
              </a:prstGeom>
              <a:solidFill>
                <a:srgbClr val="D8D8D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13" name="Google Shape;413;p10"/>
              <p:cNvSpPr/>
              <p:nvPr/>
            </p:nvSpPr>
            <p:spPr>
              <a:xfrm>
                <a:off x="8148545" y="4278440"/>
                <a:ext cx="150518" cy="150518"/>
              </a:xfrm>
              <a:prstGeom prst="ellipse">
                <a:avLst/>
              </a:pr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nvGrpSpPr>
            <p:cNvPr id="414" name="Google Shape;414;p10"/>
            <p:cNvGrpSpPr/>
            <p:nvPr/>
          </p:nvGrpSpPr>
          <p:grpSpPr>
            <a:xfrm>
              <a:off x="10247076" y="4248152"/>
              <a:ext cx="211094" cy="211094"/>
              <a:chOff x="10233629" y="4248152"/>
              <a:chExt cx="211094" cy="211094"/>
            </a:xfrm>
          </p:grpSpPr>
          <p:sp>
            <p:nvSpPr>
              <p:cNvPr id="415" name="Google Shape;415;p10"/>
              <p:cNvSpPr/>
              <p:nvPr/>
            </p:nvSpPr>
            <p:spPr>
              <a:xfrm>
                <a:off x="10233629" y="4248152"/>
                <a:ext cx="211094" cy="211094"/>
              </a:xfrm>
              <a:prstGeom prst="ellipse">
                <a:avLst/>
              </a:prstGeom>
              <a:solidFill>
                <a:srgbClr val="D8D8D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16" name="Google Shape;416;p10"/>
              <p:cNvSpPr/>
              <p:nvPr/>
            </p:nvSpPr>
            <p:spPr>
              <a:xfrm>
                <a:off x="10263917" y="4278440"/>
                <a:ext cx="150518" cy="150518"/>
              </a:xfrm>
              <a:prstGeom prst="ellipse">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417" name="Google Shape;417;p10"/>
            <p:cNvSpPr txBox="1"/>
            <p:nvPr/>
          </p:nvSpPr>
          <p:spPr>
            <a:xfrm>
              <a:off x="977486" y="4702025"/>
              <a:ext cx="1849800" cy="13236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3F3F3F"/>
                  </a:solidFill>
                  <a:latin typeface="Twentieth Century"/>
                  <a:ea typeface="Twentieth Century"/>
                  <a:cs typeface="Twentieth Century"/>
                  <a:sym typeface="Twentieth Century"/>
                </a:rPr>
                <a:t>Increasing demand for agro tourism in the world context</a:t>
              </a:r>
              <a:endParaRPr sz="1600" b="1">
                <a:solidFill>
                  <a:srgbClr val="3F3F3F"/>
                </a:solidFill>
                <a:latin typeface="Twentieth Century"/>
                <a:ea typeface="Twentieth Century"/>
                <a:cs typeface="Twentieth Century"/>
                <a:sym typeface="Twentieth Century"/>
              </a:endParaRPr>
            </a:p>
          </p:txBody>
        </p:sp>
        <p:sp>
          <p:nvSpPr>
            <p:cNvPr id="418" name="Google Shape;418;p10"/>
            <p:cNvSpPr txBox="1"/>
            <p:nvPr/>
          </p:nvSpPr>
          <p:spPr>
            <a:xfrm>
              <a:off x="2997594" y="4774927"/>
              <a:ext cx="1849800" cy="831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3F3F3F"/>
                  </a:solidFill>
                  <a:latin typeface="Twentieth Century"/>
                  <a:ea typeface="Twentieth Century"/>
                  <a:cs typeface="Twentieth Century"/>
                  <a:sym typeface="Twentieth Century"/>
                </a:rPr>
                <a:t>Booming of tourism industry in Sri Lanka</a:t>
              </a:r>
              <a:endParaRPr sz="1600" b="1">
                <a:solidFill>
                  <a:srgbClr val="3F3F3F"/>
                </a:solidFill>
                <a:latin typeface="Twentieth Century"/>
                <a:ea typeface="Twentieth Century"/>
                <a:cs typeface="Twentieth Century"/>
                <a:sym typeface="Twentieth Century"/>
              </a:endParaRPr>
            </a:p>
          </p:txBody>
        </p:sp>
        <p:sp>
          <p:nvSpPr>
            <p:cNvPr id="419" name="Google Shape;419;p10"/>
            <p:cNvSpPr txBox="1"/>
            <p:nvPr/>
          </p:nvSpPr>
          <p:spPr>
            <a:xfrm>
              <a:off x="4914216" y="4792115"/>
              <a:ext cx="2062500" cy="585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3F3F3F"/>
                  </a:solidFill>
                  <a:latin typeface="Twentieth Century"/>
                  <a:ea typeface="Twentieth Century"/>
                  <a:cs typeface="Twentieth Century"/>
                  <a:sym typeface="Twentieth Century"/>
                </a:rPr>
                <a:t>Scenic attraction of the ecosystem</a:t>
              </a:r>
              <a:endParaRPr sz="1600" b="1">
                <a:solidFill>
                  <a:srgbClr val="3F3F3F"/>
                </a:solidFill>
                <a:latin typeface="Twentieth Century"/>
                <a:ea typeface="Twentieth Century"/>
                <a:cs typeface="Twentieth Century"/>
                <a:sym typeface="Twentieth Century"/>
              </a:endParaRPr>
            </a:p>
          </p:txBody>
        </p:sp>
        <p:sp>
          <p:nvSpPr>
            <p:cNvPr id="420" name="Google Shape;420;p10"/>
            <p:cNvSpPr txBox="1"/>
            <p:nvPr/>
          </p:nvSpPr>
          <p:spPr>
            <a:xfrm>
              <a:off x="7054583" y="4845484"/>
              <a:ext cx="2053687" cy="58477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3F3F3F"/>
                  </a:solidFill>
                  <a:latin typeface="Twentieth Century"/>
                  <a:ea typeface="Twentieth Century"/>
                  <a:cs typeface="Twentieth Century"/>
                  <a:sym typeface="Twentieth Century"/>
                </a:rPr>
                <a:t>Interest in the topic</a:t>
              </a:r>
              <a:endParaRPr sz="1600" b="1">
                <a:solidFill>
                  <a:srgbClr val="3F3F3F"/>
                </a:solidFill>
                <a:latin typeface="Twentieth Century"/>
                <a:ea typeface="Twentieth Century"/>
                <a:cs typeface="Twentieth Century"/>
                <a:sym typeface="Twentieth Century"/>
              </a:endParaRPr>
            </a:p>
          </p:txBody>
        </p:sp>
        <p:sp>
          <p:nvSpPr>
            <p:cNvPr id="421" name="Google Shape;421;p10"/>
            <p:cNvSpPr txBox="1"/>
            <p:nvPr/>
          </p:nvSpPr>
          <p:spPr>
            <a:xfrm>
              <a:off x="9108271" y="4915745"/>
              <a:ext cx="2083500" cy="585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3F3F3F"/>
                  </a:solidFill>
                  <a:latin typeface="Twentieth Century"/>
                  <a:ea typeface="Twentieth Century"/>
                  <a:cs typeface="Twentieth Century"/>
                  <a:sym typeface="Twentieth Century"/>
                </a:rPr>
                <a:t>Traditional tourism locations</a:t>
              </a:r>
              <a:endParaRPr sz="1600" b="1">
                <a:solidFill>
                  <a:srgbClr val="3F3F3F"/>
                </a:solidFill>
                <a:latin typeface="Twentieth Century"/>
                <a:ea typeface="Twentieth Century"/>
                <a:cs typeface="Twentieth Century"/>
                <a:sym typeface="Twentieth Century"/>
              </a:endParaRPr>
            </a:p>
          </p:txBody>
        </p:sp>
        <p:grpSp>
          <p:nvGrpSpPr>
            <p:cNvPr id="422" name="Google Shape;422;p10"/>
            <p:cNvGrpSpPr/>
            <p:nvPr/>
          </p:nvGrpSpPr>
          <p:grpSpPr>
            <a:xfrm>
              <a:off x="889355" y="2222158"/>
              <a:ext cx="1804087" cy="1804087"/>
              <a:chOff x="875908" y="2222158"/>
              <a:chExt cx="1804087" cy="1804087"/>
            </a:xfrm>
          </p:grpSpPr>
          <p:sp>
            <p:nvSpPr>
              <p:cNvPr id="423" name="Google Shape;423;p10"/>
              <p:cNvSpPr/>
              <p:nvPr/>
            </p:nvSpPr>
            <p:spPr>
              <a:xfrm rot="8100000">
                <a:off x="1140110" y="2486360"/>
                <a:ext cx="1275682" cy="1275682"/>
              </a:xfrm>
              <a:prstGeom prst="teardrop">
                <a:avLst>
                  <a:gd name="adj" fmla="val 109962"/>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24" name="Google Shape;424;p10"/>
              <p:cNvSpPr/>
              <p:nvPr/>
            </p:nvSpPr>
            <p:spPr>
              <a:xfrm>
                <a:off x="1334459" y="2679358"/>
                <a:ext cx="889686" cy="889686"/>
              </a:xfrm>
              <a:prstGeom prst="ellips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nvGrpSpPr>
            <p:cNvPr id="425" name="Google Shape;425;p10"/>
            <p:cNvGrpSpPr/>
            <p:nvPr/>
          </p:nvGrpSpPr>
          <p:grpSpPr>
            <a:xfrm>
              <a:off x="3068675" y="2222158"/>
              <a:ext cx="1804087" cy="1804087"/>
              <a:chOff x="3055228" y="2222158"/>
              <a:chExt cx="1804087" cy="1804087"/>
            </a:xfrm>
          </p:grpSpPr>
          <p:sp>
            <p:nvSpPr>
              <p:cNvPr id="426" name="Google Shape;426;p10"/>
              <p:cNvSpPr/>
              <p:nvPr/>
            </p:nvSpPr>
            <p:spPr>
              <a:xfrm rot="8100000">
                <a:off x="3319430" y="2486360"/>
                <a:ext cx="1275682" cy="1275682"/>
              </a:xfrm>
              <a:prstGeom prst="teardrop">
                <a:avLst>
                  <a:gd name="adj" fmla="val 109962"/>
                </a:avLst>
              </a:pr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27" name="Google Shape;427;p10"/>
              <p:cNvSpPr/>
              <p:nvPr/>
            </p:nvSpPr>
            <p:spPr>
              <a:xfrm>
                <a:off x="3513779" y="2679358"/>
                <a:ext cx="889686" cy="889686"/>
              </a:xfrm>
              <a:prstGeom prst="ellips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nvGrpSpPr>
            <p:cNvPr id="428" name="Google Shape;428;p10"/>
            <p:cNvGrpSpPr/>
            <p:nvPr/>
          </p:nvGrpSpPr>
          <p:grpSpPr>
            <a:xfrm>
              <a:off x="9444990" y="2222158"/>
              <a:ext cx="1804087" cy="1804087"/>
              <a:chOff x="9431543" y="2222158"/>
              <a:chExt cx="1804087" cy="1804087"/>
            </a:xfrm>
          </p:grpSpPr>
          <p:sp>
            <p:nvSpPr>
              <p:cNvPr id="429" name="Google Shape;429;p10"/>
              <p:cNvSpPr/>
              <p:nvPr/>
            </p:nvSpPr>
            <p:spPr>
              <a:xfrm rot="8100000">
                <a:off x="9695745" y="2486360"/>
                <a:ext cx="1275682" cy="1275682"/>
              </a:xfrm>
              <a:prstGeom prst="teardrop">
                <a:avLst>
                  <a:gd name="adj" fmla="val 109962"/>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30" name="Google Shape;430;p10"/>
              <p:cNvSpPr/>
              <p:nvPr/>
            </p:nvSpPr>
            <p:spPr>
              <a:xfrm>
                <a:off x="9890094" y="2679358"/>
                <a:ext cx="889686" cy="889686"/>
              </a:xfrm>
              <a:prstGeom prst="ellips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nvGrpSpPr>
            <p:cNvPr id="431" name="Google Shape;431;p10"/>
            <p:cNvGrpSpPr/>
            <p:nvPr/>
          </p:nvGrpSpPr>
          <p:grpSpPr>
            <a:xfrm>
              <a:off x="5179416" y="2222158"/>
              <a:ext cx="1804087" cy="1804087"/>
              <a:chOff x="5165969" y="2222158"/>
              <a:chExt cx="1804087" cy="1804087"/>
            </a:xfrm>
          </p:grpSpPr>
          <p:sp>
            <p:nvSpPr>
              <p:cNvPr id="432" name="Google Shape;432;p10"/>
              <p:cNvSpPr/>
              <p:nvPr/>
            </p:nvSpPr>
            <p:spPr>
              <a:xfrm rot="8100000">
                <a:off x="5430171" y="2486360"/>
                <a:ext cx="1275682" cy="1275682"/>
              </a:xfrm>
              <a:prstGeom prst="teardrop">
                <a:avLst>
                  <a:gd name="adj" fmla="val 109962"/>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33" name="Google Shape;433;p10"/>
              <p:cNvSpPr/>
              <p:nvPr/>
            </p:nvSpPr>
            <p:spPr>
              <a:xfrm>
                <a:off x="5624520" y="2679358"/>
                <a:ext cx="889686" cy="889686"/>
              </a:xfrm>
              <a:prstGeom prst="ellips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nvGrpSpPr>
            <p:cNvPr id="434" name="Google Shape;434;p10"/>
            <p:cNvGrpSpPr/>
            <p:nvPr/>
          </p:nvGrpSpPr>
          <p:grpSpPr>
            <a:xfrm>
              <a:off x="7329618" y="2222158"/>
              <a:ext cx="1804087" cy="1804087"/>
              <a:chOff x="7316171" y="2222158"/>
              <a:chExt cx="1804087" cy="1804087"/>
            </a:xfrm>
          </p:grpSpPr>
          <p:sp>
            <p:nvSpPr>
              <p:cNvPr id="435" name="Google Shape;435;p10"/>
              <p:cNvSpPr/>
              <p:nvPr/>
            </p:nvSpPr>
            <p:spPr>
              <a:xfrm rot="8100000">
                <a:off x="7580373" y="2486360"/>
                <a:ext cx="1275682" cy="1275682"/>
              </a:xfrm>
              <a:prstGeom prst="teardrop">
                <a:avLst>
                  <a:gd name="adj" fmla="val 109962"/>
                </a:avLst>
              </a:pr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36" name="Google Shape;436;p10"/>
              <p:cNvSpPr/>
              <p:nvPr/>
            </p:nvSpPr>
            <p:spPr>
              <a:xfrm>
                <a:off x="7774722" y="2679358"/>
                <a:ext cx="889686" cy="889686"/>
              </a:xfrm>
              <a:prstGeom prst="ellips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grpSp>
      <p:sp>
        <p:nvSpPr>
          <p:cNvPr id="437" name="Google Shape;437;p10"/>
          <p:cNvSpPr/>
          <p:nvPr/>
        </p:nvSpPr>
        <p:spPr>
          <a:xfrm>
            <a:off x="2864154" y="4979964"/>
            <a:ext cx="9065249" cy="1153551"/>
          </a:xfrm>
          <a:prstGeom prst="rect">
            <a:avLst/>
          </a:prstGeom>
          <a:noFill/>
          <a:ln>
            <a:noFill/>
          </a:ln>
        </p:spPr>
        <p:txBody>
          <a:bodyPr spcFirstLastPara="1" wrap="square" lIns="91425" tIns="45700" rIns="91425" bIns="45700" anchor="ctr" anchorCtr="0">
            <a:noAutofit/>
          </a:bodyPr>
          <a:lstStyle/>
          <a:p>
            <a:pPr marL="342900" marR="0" lvl="0" indent="-342900" algn="just" rtl="0">
              <a:spcBef>
                <a:spcPts val="0"/>
              </a:spcBef>
              <a:spcAft>
                <a:spcPts val="0"/>
              </a:spcAft>
              <a:buClr>
                <a:srgbClr val="0C0C0C"/>
              </a:buClr>
              <a:buSzPts val="2000"/>
              <a:buFont typeface="Arial"/>
              <a:buChar char="•"/>
            </a:pPr>
            <a:r>
              <a:rPr lang="en-US" sz="2000">
                <a:solidFill>
                  <a:srgbClr val="0C0C0C"/>
                </a:solidFill>
                <a:latin typeface="Calibri"/>
                <a:ea typeface="Calibri"/>
                <a:cs typeface="Calibri"/>
                <a:sym typeface="Calibri"/>
              </a:rPr>
              <a:t>Tank cascade and tourism would be able to benefit both sides while rendering economic prosperity towards agriculture production, which is in need of diversified agriculture based income in order to contest with the changing climate</a:t>
            </a:r>
            <a:endParaRPr sz="2000">
              <a:solidFill>
                <a:srgbClr val="0C0C0C"/>
              </a:solidFill>
              <a:latin typeface="Calibri"/>
              <a:ea typeface="Calibri"/>
              <a:cs typeface="Calibri"/>
              <a:sym typeface="Calibri"/>
            </a:endParaRPr>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grpSp>
        <p:nvGrpSpPr>
          <p:cNvPr id="442" name="Google Shape;442;p11"/>
          <p:cNvGrpSpPr/>
          <p:nvPr/>
        </p:nvGrpSpPr>
        <p:grpSpPr>
          <a:xfrm>
            <a:off x="-8798784" y="0"/>
            <a:ext cx="11447501" cy="6858000"/>
            <a:chOff x="213096" y="0"/>
            <a:chExt cx="11447501" cy="6858000"/>
          </a:xfrm>
        </p:grpSpPr>
        <p:sp>
          <p:nvSpPr>
            <p:cNvPr id="443" name="Google Shape;443;p11"/>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44" name="Google Shape;444;p11"/>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45" name="Google Shape;445;p11"/>
            <p:cNvSpPr txBox="1"/>
            <p:nvPr/>
          </p:nvSpPr>
          <p:spPr>
            <a:xfrm rot="-5400000">
              <a:off x="10210121" y="3375603"/>
              <a:ext cx="2254627"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446" name="Google Shape;446;p11"/>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447" name="Google Shape;447;p11"/>
          <p:cNvGrpSpPr/>
          <p:nvPr/>
        </p:nvGrpSpPr>
        <p:grpSpPr>
          <a:xfrm>
            <a:off x="-7847639" y="0"/>
            <a:ext cx="9961092" cy="6858000"/>
            <a:chOff x="491575" y="0"/>
            <a:chExt cx="9961092" cy="6858000"/>
          </a:xfrm>
        </p:grpSpPr>
        <p:sp>
          <p:nvSpPr>
            <p:cNvPr id="448" name="Google Shape;448;p11"/>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49" name="Google Shape;449;p11"/>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50" name="Google Shape;450;p11"/>
            <p:cNvSpPr txBox="1"/>
            <p:nvPr/>
          </p:nvSpPr>
          <p:spPr>
            <a:xfrm rot="-5400000">
              <a:off x="9194106" y="3251219"/>
              <a:ext cx="1992000" cy="523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b="1">
                  <a:solidFill>
                    <a:srgbClr val="F0EEF0"/>
                  </a:solidFill>
                  <a:latin typeface="Twentieth Century"/>
                  <a:ea typeface="Twentieth Century"/>
                  <a:cs typeface="Twentieth Century"/>
                  <a:sym typeface="Twentieth Century"/>
                </a:rPr>
                <a:t>PROBLEM &amp; JUSTIFICATION</a:t>
              </a:r>
              <a:endParaRPr b="1">
                <a:solidFill>
                  <a:srgbClr val="F0EEF0"/>
                </a:solidFill>
                <a:latin typeface="Twentieth Century"/>
                <a:ea typeface="Twentieth Century"/>
                <a:cs typeface="Twentieth Century"/>
                <a:sym typeface="Twentieth Century"/>
              </a:endParaRPr>
            </a:p>
          </p:txBody>
        </p:sp>
        <p:pic>
          <p:nvPicPr>
            <p:cNvPr id="451" name="Google Shape;451;p11"/>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452" name="Google Shape;452;p11"/>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453" name="Google Shape;453;p11"/>
          <p:cNvGrpSpPr/>
          <p:nvPr/>
        </p:nvGrpSpPr>
        <p:grpSpPr>
          <a:xfrm>
            <a:off x="-7163079" y="-1"/>
            <a:ext cx="8692331" cy="6858000"/>
            <a:chOff x="718505" y="-1"/>
            <a:chExt cx="8692331" cy="6858000"/>
          </a:xfrm>
        </p:grpSpPr>
        <p:sp>
          <p:nvSpPr>
            <p:cNvPr id="454" name="Google Shape;454;p11"/>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55" name="Google Shape;455;p11"/>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56" name="Google Shape;456;p11"/>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457" name="Google Shape;457;p11"/>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458" name="Google Shape;458;p11"/>
          <p:cNvGrpSpPr/>
          <p:nvPr/>
        </p:nvGrpSpPr>
        <p:grpSpPr>
          <a:xfrm>
            <a:off x="-8881251" y="-1"/>
            <a:ext cx="9927504" cy="6858000"/>
            <a:chOff x="-9337032" y="-1"/>
            <a:chExt cx="9927504" cy="6858000"/>
          </a:xfrm>
        </p:grpSpPr>
        <p:sp>
          <p:nvSpPr>
            <p:cNvPr id="459" name="Google Shape;459;p11"/>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60" name="Google Shape;460;p11"/>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61" name="Google Shape;461;p11"/>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462" name="Google Shape;462;p11"/>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463" name="Google Shape;463;p11"/>
          <p:cNvSpPr/>
          <p:nvPr/>
        </p:nvSpPr>
        <p:spPr>
          <a:xfrm>
            <a:off x="2648717" y="562708"/>
            <a:ext cx="9543283" cy="6295291"/>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sp>
        <p:nvSpPr>
          <p:cNvPr id="464" name="Google Shape;464;p11"/>
          <p:cNvSpPr/>
          <p:nvPr/>
        </p:nvSpPr>
        <p:spPr>
          <a:xfrm>
            <a:off x="2648717" y="0"/>
            <a:ext cx="9543283" cy="56270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OBJECTIVES</a:t>
            </a:r>
            <a:r>
              <a:rPr lang="en-US" sz="3200" b="1">
                <a:solidFill>
                  <a:srgbClr val="385623"/>
                </a:solidFill>
                <a:latin typeface="Calibri"/>
                <a:ea typeface="Calibri"/>
                <a:cs typeface="Calibri"/>
                <a:sym typeface="Calibri"/>
              </a:rPr>
              <a:t> </a:t>
            </a:r>
            <a:endParaRPr sz="3200" b="1">
              <a:solidFill>
                <a:srgbClr val="385623"/>
              </a:solidFill>
              <a:latin typeface="Calibri"/>
              <a:ea typeface="Calibri"/>
              <a:cs typeface="Calibri"/>
              <a:sym typeface="Calibri"/>
            </a:endParaRPr>
          </a:p>
        </p:txBody>
      </p:sp>
      <p:sp>
        <p:nvSpPr>
          <p:cNvPr id="465" name="Google Shape;465;p11"/>
          <p:cNvSpPr/>
          <p:nvPr/>
        </p:nvSpPr>
        <p:spPr>
          <a:xfrm>
            <a:off x="2648717" y="717452"/>
            <a:ext cx="9543283" cy="6140548"/>
          </a:xfrm>
          <a:prstGeom prst="rect">
            <a:avLst/>
          </a:prstGeom>
          <a:noFill/>
          <a:ln>
            <a:noFill/>
          </a:ln>
        </p:spPr>
        <p:txBody>
          <a:bodyPr spcFirstLastPara="1" wrap="square" lIns="91425" tIns="45700" rIns="91425" bIns="45700" anchor="ctr" anchorCtr="0">
            <a:noAutofit/>
          </a:bodyPr>
          <a:lstStyle/>
          <a:p>
            <a:pPr marL="0" marR="0" lvl="0" indent="0" algn="just" rtl="0">
              <a:lnSpc>
                <a:spcPct val="150000"/>
              </a:lnSpc>
              <a:spcBef>
                <a:spcPts val="0"/>
              </a:spcBef>
              <a:spcAft>
                <a:spcPts val="0"/>
              </a:spcAft>
              <a:buNone/>
            </a:pPr>
            <a:endParaRPr sz="2000">
              <a:solidFill>
                <a:srgbClr val="0C0C0C"/>
              </a:solidFill>
              <a:latin typeface="Calibri"/>
              <a:ea typeface="Calibri"/>
              <a:cs typeface="Calibri"/>
              <a:sym typeface="Calibri"/>
            </a:endParaRPr>
          </a:p>
          <a:p>
            <a:pPr marL="0" marR="0" lvl="0" indent="0" algn="just" rtl="0">
              <a:lnSpc>
                <a:spcPct val="150000"/>
              </a:lnSpc>
              <a:spcBef>
                <a:spcPts val="0"/>
              </a:spcBef>
              <a:spcAft>
                <a:spcPts val="0"/>
              </a:spcAft>
              <a:buNone/>
            </a:pPr>
            <a:endParaRPr sz="2000">
              <a:solidFill>
                <a:srgbClr val="0C0C0C"/>
              </a:solidFill>
              <a:latin typeface="Calibri"/>
              <a:ea typeface="Calibri"/>
              <a:cs typeface="Calibri"/>
              <a:sym typeface="Calibri"/>
            </a:endParaRPr>
          </a:p>
          <a:p>
            <a:pPr marL="342900" marR="0" lvl="0" indent="-342900" algn="just" rtl="0">
              <a:lnSpc>
                <a:spcPct val="150000"/>
              </a:lnSpc>
              <a:spcBef>
                <a:spcPts val="0"/>
              </a:spcBef>
              <a:spcAft>
                <a:spcPts val="0"/>
              </a:spcAft>
              <a:buClr>
                <a:srgbClr val="0C0C0C"/>
              </a:buClr>
              <a:buSzPts val="2000"/>
              <a:buFont typeface="Arial"/>
              <a:buChar char="•"/>
            </a:pPr>
            <a:r>
              <a:rPr lang="en-US" sz="2000">
                <a:solidFill>
                  <a:srgbClr val="0C0C0C"/>
                </a:solidFill>
                <a:latin typeface="Calibri"/>
                <a:ea typeface="Calibri"/>
                <a:cs typeface="Calibri"/>
                <a:sym typeface="Calibri"/>
              </a:rPr>
              <a:t>To assess the feasibility of eco-tourism as an adaptation strategy for the food production / agriculture sector in Plugaswewa Cascade, Anuradhapura</a:t>
            </a:r>
            <a:endParaRPr/>
          </a:p>
          <a:p>
            <a:pPr marL="0" marR="0" lvl="0" indent="0" algn="just" rtl="0">
              <a:lnSpc>
                <a:spcPct val="150000"/>
              </a:lnSpc>
              <a:spcBef>
                <a:spcPts val="0"/>
              </a:spcBef>
              <a:spcAft>
                <a:spcPts val="0"/>
              </a:spcAft>
              <a:buNone/>
            </a:pPr>
            <a:endParaRPr sz="2000">
              <a:solidFill>
                <a:srgbClr val="0C0C0C"/>
              </a:solidFill>
              <a:latin typeface="Calibri"/>
              <a:ea typeface="Calibri"/>
              <a:cs typeface="Calibri"/>
              <a:sym typeface="Calibri"/>
            </a:endParaRPr>
          </a:p>
          <a:p>
            <a:pPr marL="0" marR="0" lvl="0" indent="0" algn="just" rtl="0">
              <a:lnSpc>
                <a:spcPct val="150000"/>
              </a:lnSpc>
              <a:spcBef>
                <a:spcPts val="0"/>
              </a:spcBef>
              <a:spcAft>
                <a:spcPts val="0"/>
              </a:spcAft>
              <a:buNone/>
            </a:pPr>
            <a:endParaRPr sz="2000">
              <a:solidFill>
                <a:srgbClr val="0C0C0C"/>
              </a:solidFill>
              <a:latin typeface="Calibri"/>
              <a:ea typeface="Calibri"/>
              <a:cs typeface="Calibri"/>
              <a:sym typeface="Calibri"/>
            </a:endParaRPr>
          </a:p>
          <a:p>
            <a:pPr marL="0" marR="0" lvl="0" indent="0" algn="just" rtl="0">
              <a:lnSpc>
                <a:spcPct val="150000"/>
              </a:lnSpc>
              <a:spcBef>
                <a:spcPts val="0"/>
              </a:spcBef>
              <a:spcAft>
                <a:spcPts val="0"/>
              </a:spcAft>
              <a:buNone/>
            </a:pPr>
            <a:endParaRPr sz="2000">
              <a:solidFill>
                <a:srgbClr val="0C0C0C"/>
              </a:solidFill>
              <a:latin typeface="Calibri"/>
              <a:ea typeface="Calibri"/>
              <a:cs typeface="Calibri"/>
              <a:sym typeface="Calibri"/>
            </a:endParaRPr>
          </a:p>
          <a:p>
            <a:pPr marL="0" marR="0" lvl="0" indent="0" algn="just" rtl="0">
              <a:lnSpc>
                <a:spcPct val="150000"/>
              </a:lnSpc>
              <a:spcBef>
                <a:spcPts val="0"/>
              </a:spcBef>
              <a:spcAft>
                <a:spcPts val="0"/>
              </a:spcAft>
              <a:buNone/>
            </a:pPr>
            <a:endParaRPr sz="2000">
              <a:solidFill>
                <a:srgbClr val="0C0C0C"/>
              </a:solidFill>
              <a:latin typeface="Calibri"/>
              <a:ea typeface="Calibri"/>
              <a:cs typeface="Calibri"/>
              <a:sym typeface="Calibri"/>
            </a:endParaRPr>
          </a:p>
          <a:p>
            <a:pPr marL="0" marR="0" lvl="0" indent="0" algn="just" rtl="0">
              <a:lnSpc>
                <a:spcPct val="150000"/>
              </a:lnSpc>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rgbClr val="0C0C0C"/>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20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a:p>
            <a:pPr marL="0" marR="0" lvl="0" indent="0" algn="l" rtl="0">
              <a:spcBef>
                <a:spcPts val="0"/>
              </a:spcBef>
              <a:spcAft>
                <a:spcPts val="0"/>
              </a:spcAft>
              <a:buNone/>
            </a:pPr>
            <a:endParaRPr sz="1800">
              <a:solidFill>
                <a:schemeClr val="lt1"/>
              </a:solidFill>
              <a:latin typeface="Calibri"/>
              <a:ea typeface="Calibri"/>
              <a:cs typeface="Calibri"/>
              <a:sym typeface="Calibri"/>
            </a:endParaRPr>
          </a:p>
        </p:txBody>
      </p:sp>
      <p:grpSp>
        <p:nvGrpSpPr>
          <p:cNvPr id="466" name="Google Shape;466;p11"/>
          <p:cNvGrpSpPr/>
          <p:nvPr/>
        </p:nvGrpSpPr>
        <p:grpSpPr>
          <a:xfrm>
            <a:off x="3220780" y="2897944"/>
            <a:ext cx="7751736" cy="3430740"/>
            <a:chOff x="478312" y="1163844"/>
            <a:chExt cx="11264375" cy="5694156"/>
          </a:xfrm>
        </p:grpSpPr>
        <p:grpSp>
          <p:nvGrpSpPr>
            <p:cNvPr id="467" name="Google Shape;467;p11"/>
            <p:cNvGrpSpPr/>
            <p:nvPr/>
          </p:nvGrpSpPr>
          <p:grpSpPr>
            <a:xfrm>
              <a:off x="8574534" y="2422427"/>
              <a:ext cx="2534853" cy="1714499"/>
              <a:chOff x="8560679" y="2422427"/>
              <a:chExt cx="2534853" cy="1714499"/>
            </a:xfrm>
          </p:grpSpPr>
          <p:sp>
            <p:nvSpPr>
              <p:cNvPr id="468" name="Google Shape;468;p11"/>
              <p:cNvSpPr/>
              <p:nvPr/>
            </p:nvSpPr>
            <p:spPr>
              <a:xfrm>
                <a:off x="8560679" y="2422427"/>
                <a:ext cx="2534853" cy="1714499"/>
              </a:xfrm>
              <a:custGeom>
                <a:avLst/>
                <a:gdLst/>
                <a:ahLst/>
                <a:cxnLst/>
                <a:rect l="l" t="t" r="r" b="b"/>
                <a:pathLst>
                  <a:path w="3425372" h="1714499" extrusionOk="0">
                    <a:moveTo>
                      <a:pt x="1712686" y="0"/>
                    </a:moveTo>
                    <a:cubicBezTo>
                      <a:pt x="2658576" y="0"/>
                      <a:pt x="3425372" y="766796"/>
                      <a:pt x="3425372" y="1712686"/>
                    </a:cubicBezTo>
                    <a:lnTo>
                      <a:pt x="3425281" y="1714499"/>
                    </a:lnTo>
                    <a:lnTo>
                      <a:pt x="92" y="1714499"/>
                    </a:lnTo>
                    <a:lnTo>
                      <a:pt x="0" y="1712686"/>
                    </a:lnTo>
                    <a:cubicBezTo>
                      <a:pt x="0" y="766796"/>
                      <a:pt x="766796" y="0"/>
                      <a:pt x="1712686" y="0"/>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69" name="Google Shape;469;p11"/>
              <p:cNvSpPr txBox="1"/>
              <p:nvPr/>
            </p:nvSpPr>
            <p:spPr>
              <a:xfrm>
                <a:off x="9122843" y="2866909"/>
                <a:ext cx="1410525" cy="970578"/>
              </a:xfrm>
              <a:prstGeom prst="rect">
                <a:avLst/>
              </a:prstGeom>
              <a:solidFill>
                <a:srgbClr val="385623"/>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200" b="1">
                    <a:solidFill>
                      <a:schemeClr val="lt1"/>
                    </a:solidFill>
                    <a:latin typeface="Tahoma"/>
                    <a:ea typeface="Tahoma"/>
                    <a:cs typeface="Tahoma"/>
                    <a:sym typeface="Tahoma"/>
                  </a:rPr>
                  <a:t>3</a:t>
                </a:r>
                <a:endParaRPr sz="3200" b="1">
                  <a:solidFill>
                    <a:schemeClr val="lt1"/>
                  </a:solidFill>
                  <a:latin typeface="Tahoma"/>
                  <a:ea typeface="Tahoma"/>
                  <a:cs typeface="Tahoma"/>
                  <a:sym typeface="Tahoma"/>
                </a:endParaRPr>
              </a:p>
            </p:txBody>
          </p:sp>
        </p:grpSp>
        <p:sp>
          <p:nvSpPr>
            <p:cNvPr id="470" name="Google Shape;470;p11"/>
            <p:cNvSpPr/>
            <p:nvPr/>
          </p:nvSpPr>
          <p:spPr>
            <a:xfrm>
              <a:off x="7939944" y="4136926"/>
              <a:ext cx="3802743" cy="2721074"/>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471" name="Google Shape;471;p11"/>
            <p:cNvGrpSpPr/>
            <p:nvPr/>
          </p:nvGrpSpPr>
          <p:grpSpPr>
            <a:xfrm>
              <a:off x="4792699" y="4136922"/>
              <a:ext cx="2246614" cy="1714499"/>
              <a:chOff x="4778844" y="4136922"/>
              <a:chExt cx="2246614" cy="1714499"/>
            </a:xfrm>
          </p:grpSpPr>
          <p:sp>
            <p:nvSpPr>
              <p:cNvPr id="472" name="Google Shape;472;p11"/>
              <p:cNvSpPr/>
              <p:nvPr/>
            </p:nvSpPr>
            <p:spPr>
              <a:xfrm rot="10800000" flipH="1">
                <a:off x="4778844" y="4136922"/>
                <a:ext cx="2246614" cy="1714499"/>
              </a:xfrm>
              <a:custGeom>
                <a:avLst/>
                <a:gdLst/>
                <a:ahLst/>
                <a:cxnLst/>
                <a:rect l="l" t="t" r="r" b="b"/>
                <a:pathLst>
                  <a:path w="3425372" h="1714499" extrusionOk="0">
                    <a:moveTo>
                      <a:pt x="1712686" y="0"/>
                    </a:moveTo>
                    <a:cubicBezTo>
                      <a:pt x="2658576" y="0"/>
                      <a:pt x="3425372" y="766796"/>
                      <a:pt x="3425372" y="1712686"/>
                    </a:cubicBezTo>
                    <a:lnTo>
                      <a:pt x="3425281" y="1714499"/>
                    </a:lnTo>
                    <a:lnTo>
                      <a:pt x="92" y="1714499"/>
                    </a:lnTo>
                    <a:lnTo>
                      <a:pt x="0" y="1712686"/>
                    </a:lnTo>
                    <a:cubicBezTo>
                      <a:pt x="0" y="766796"/>
                      <a:pt x="766796" y="0"/>
                      <a:pt x="1712686" y="0"/>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73" name="Google Shape;473;p11"/>
              <p:cNvSpPr txBox="1"/>
              <p:nvPr/>
            </p:nvSpPr>
            <p:spPr>
              <a:xfrm>
                <a:off x="4966795" y="4305521"/>
                <a:ext cx="1870709" cy="97057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200" b="1">
                    <a:solidFill>
                      <a:schemeClr val="lt1"/>
                    </a:solidFill>
                    <a:latin typeface="Tahoma"/>
                    <a:ea typeface="Tahoma"/>
                    <a:cs typeface="Tahoma"/>
                    <a:sym typeface="Tahoma"/>
                  </a:rPr>
                  <a:t>2</a:t>
                </a:r>
                <a:endParaRPr sz="3200" b="1">
                  <a:solidFill>
                    <a:schemeClr val="lt1"/>
                  </a:solidFill>
                  <a:latin typeface="Tahoma"/>
                  <a:ea typeface="Tahoma"/>
                  <a:cs typeface="Tahoma"/>
                  <a:sym typeface="Tahoma"/>
                </a:endParaRPr>
              </a:p>
            </p:txBody>
          </p:sp>
        </p:grpSp>
        <p:sp>
          <p:nvSpPr>
            <p:cNvPr id="474" name="Google Shape;474;p11"/>
            <p:cNvSpPr/>
            <p:nvPr/>
          </p:nvSpPr>
          <p:spPr>
            <a:xfrm>
              <a:off x="4267200" y="1163844"/>
              <a:ext cx="3802742" cy="2973081"/>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475" name="Google Shape;475;p11"/>
            <p:cNvGrpSpPr/>
            <p:nvPr/>
          </p:nvGrpSpPr>
          <p:grpSpPr>
            <a:xfrm>
              <a:off x="1194844" y="2422427"/>
              <a:ext cx="2391756" cy="1714499"/>
              <a:chOff x="1180989" y="2422427"/>
              <a:chExt cx="2391756" cy="1714499"/>
            </a:xfrm>
          </p:grpSpPr>
          <p:sp>
            <p:nvSpPr>
              <p:cNvPr id="476" name="Google Shape;476;p11"/>
              <p:cNvSpPr/>
              <p:nvPr/>
            </p:nvSpPr>
            <p:spPr>
              <a:xfrm>
                <a:off x="1180989" y="2422427"/>
                <a:ext cx="2391756" cy="1714499"/>
              </a:xfrm>
              <a:custGeom>
                <a:avLst/>
                <a:gdLst/>
                <a:ahLst/>
                <a:cxnLst/>
                <a:rect l="l" t="t" r="r" b="b"/>
                <a:pathLst>
                  <a:path w="3425372" h="1714499" extrusionOk="0">
                    <a:moveTo>
                      <a:pt x="1712686" y="0"/>
                    </a:moveTo>
                    <a:cubicBezTo>
                      <a:pt x="2658576" y="0"/>
                      <a:pt x="3425372" y="766796"/>
                      <a:pt x="3425372" y="1712686"/>
                    </a:cubicBezTo>
                    <a:lnTo>
                      <a:pt x="3425281" y="1714499"/>
                    </a:lnTo>
                    <a:lnTo>
                      <a:pt x="92" y="1714499"/>
                    </a:lnTo>
                    <a:lnTo>
                      <a:pt x="0" y="1712686"/>
                    </a:lnTo>
                    <a:cubicBezTo>
                      <a:pt x="0" y="766796"/>
                      <a:pt x="766796" y="0"/>
                      <a:pt x="1712686" y="0"/>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77" name="Google Shape;477;p11"/>
              <p:cNvSpPr txBox="1"/>
              <p:nvPr/>
            </p:nvSpPr>
            <p:spPr>
              <a:xfrm>
                <a:off x="1387516" y="2700624"/>
                <a:ext cx="1870710" cy="97057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200" b="1">
                    <a:solidFill>
                      <a:schemeClr val="lt1"/>
                    </a:solidFill>
                    <a:latin typeface="Tahoma"/>
                    <a:ea typeface="Tahoma"/>
                    <a:cs typeface="Tahoma"/>
                    <a:sym typeface="Tahoma"/>
                  </a:rPr>
                  <a:t>1</a:t>
                </a:r>
                <a:endParaRPr sz="3200" b="1">
                  <a:solidFill>
                    <a:schemeClr val="lt1"/>
                  </a:solidFill>
                  <a:latin typeface="Tahoma"/>
                  <a:ea typeface="Tahoma"/>
                  <a:cs typeface="Tahoma"/>
                  <a:sym typeface="Tahoma"/>
                </a:endParaRPr>
              </a:p>
            </p:txBody>
          </p:sp>
        </p:grpSp>
        <p:sp>
          <p:nvSpPr>
            <p:cNvPr id="478" name="Google Shape;478;p11"/>
            <p:cNvSpPr/>
            <p:nvPr/>
          </p:nvSpPr>
          <p:spPr>
            <a:xfrm>
              <a:off x="478312" y="4136926"/>
              <a:ext cx="3802743" cy="2721074"/>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479" name="Google Shape;479;p11"/>
          <p:cNvSpPr/>
          <p:nvPr/>
        </p:nvSpPr>
        <p:spPr>
          <a:xfrm>
            <a:off x="3220805" y="4687587"/>
            <a:ext cx="2693400" cy="16311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700">
                <a:solidFill>
                  <a:schemeClr val="dk1"/>
                </a:solidFill>
                <a:latin typeface="Calibri"/>
                <a:ea typeface="Calibri"/>
                <a:cs typeface="Calibri"/>
                <a:sym typeface="Calibri"/>
              </a:rPr>
              <a:t>To examine the community preference towards the eco-tourism project within the, Palugaswewa cascade system, Anuradhapura of Sri Lanka</a:t>
            </a:r>
            <a:endParaRPr sz="1100"/>
          </a:p>
        </p:txBody>
      </p:sp>
      <p:sp>
        <p:nvSpPr>
          <p:cNvPr id="480" name="Google Shape;480;p11"/>
          <p:cNvSpPr/>
          <p:nvPr/>
        </p:nvSpPr>
        <p:spPr>
          <a:xfrm>
            <a:off x="5828156" y="2854361"/>
            <a:ext cx="2517916" cy="1631216"/>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800">
                <a:solidFill>
                  <a:schemeClr val="dk1"/>
                </a:solidFill>
                <a:latin typeface="Calibri"/>
                <a:ea typeface="Calibri"/>
                <a:cs typeface="Calibri"/>
                <a:sym typeface="Calibri"/>
              </a:rPr>
              <a:t>To assess the factors that determines the adoption of eco-tourism as a source of income diversification</a:t>
            </a:r>
            <a:endParaRPr sz="1800">
              <a:solidFill>
                <a:schemeClr val="dk1"/>
              </a:solidFill>
              <a:latin typeface="Calibri"/>
              <a:ea typeface="Calibri"/>
              <a:cs typeface="Calibri"/>
              <a:sym typeface="Calibri"/>
            </a:endParaRPr>
          </a:p>
        </p:txBody>
      </p:sp>
      <p:sp>
        <p:nvSpPr>
          <p:cNvPr id="481" name="Google Shape;481;p11"/>
          <p:cNvSpPr/>
          <p:nvPr/>
        </p:nvSpPr>
        <p:spPr>
          <a:xfrm>
            <a:off x="8346065" y="4687582"/>
            <a:ext cx="3024900" cy="19389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1700">
                <a:solidFill>
                  <a:schemeClr val="dk1"/>
                </a:solidFill>
                <a:latin typeface="Calibri"/>
                <a:ea typeface="Calibri"/>
                <a:cs typeface="Calibri"/>
                <a:sym typeface="Calibri"/>
              </a:rPr>
              <a:t>To find out the challenges, opportunities and policy gap when developing ecotourism operations in the agriculture sector in Palugaswewa tank cascade system, Anuradhapura, of Sri Lanka</a:t>
            </a:r>
            <a:endParaRPr sz="1100"/>
          </a:p>
        </p:txBody>
      </p:sp>
    </p:spTree>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85"/>
        <p:cNvGrpSpPr/>
        <p:nvPr/>
      </p:nvGrpSpPr>
      <p:grpSpPr>
        <a:xfrm>
          <a:off x="0" y="0"/>
          <a:ext cx="0" cy="0"/>
          <a:chOff x="0" y="0"/>
          <a:chExt cx="0" cy="0"/>
        </a:xfrm>
      </p:grpSpPr>
      <p:grpSp>
        <p:nvGrpSpPr>
          <p:cNvPr id="486" name="Google Shape;486;p13"/>
          <p:cNvGrpSpPr/>
          <p:nvPr/>
        </p:nvGrpSpPr>
        <p:grpSpPr>
          <a:xfrm>
            <a:off x="-290920" y="0"/>
            <a:ext cx="12482920" cy="6858000"/>
            <a:chOff x="-290920" y="0"/>
            <a:chExt cx="12482920" cy="6858000"/>
          </a:xfrm>
        </p:grpSpPr>
        <p:sp>
          <p:nvSpPr>
            <p:cNvPr id="487" name="Google Shape;487;p13"/>
            <p:cNvSpPr/>
            <p:nvPr/>
          </p:nvSpPr>
          <p:spPr>
            <a:xfrm>
              <a:off x="-290920" y="0"/>
              <a:ext cx="124829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88" name="Google Shape;488;p13"/>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0C0C0C"/>
                </a:solidFill>
                <a:latin typeface="Calibri"/>
                <a:ea typeface="Calibri"/>
                <a:cs typeface="Calibri"/>
                <a:sym typeface="Calibri"/>
              </a:endParaRPr>
            </a:p>
          </p:txBody>
        </p:sp>
        <p:sp>
          <p:nvSpPr>
            <p:cNvPr id="489" name="Google Shape;489;p13"/>
            <p:cNvSpPr txBox="1"/>
            <p:nvPr/>
          </p:nvSpPr>
          <p:spPr>
            <a:xfrm rot="-5400000">
              <a:off x="10872792" y="3333233"/>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490" name="Google Shape;490;p13"/>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491" name="Google Shape;491;p13"/>
          <p:cNvGrpSpPr/>
          <p:nvPr/>
        </p:nvGrpSpPr>
        <p:grpSpPr>
          <a:xfrm>
            <a:off x="226788" y="-2"/>
            <a:ext cx="11447501" cy="6858000"/>
            <a:chOff x="213096" y="0"/>
            <a:chExt cx="11447501" cy="6858000"/>
          </a:xfrm>
        </p:grpSpPr>
        <p:sp>
          <p:nvSpPr>
            <p:cNvPr id="492" name="Google Shape;492;p13"/>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93" name="Google Shape;493;p13"/>
            <p:cNvSpPr txBox="1"/>
            <p:nvPr/>
          </p:nvSpPr>
          <p:spPr>
            <a:xfrm rot="-5400000">
              <a:off x="10257619" y="3328106"/>
              <a:ext cx="215963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494" name="Google Shape;494;p13"/>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495" name="Google Shape;495;p13"/>
          <p:cNvGrpSpPr/>
          <p:nvPr/>
        </p:nvGrpSpPr>
        <p:grpSpPr>
          <a:xfrm>
            <a:off x="-7847639" y="0"/>
            <a:ext cx="9991031" cy="6858000"/>
            <a:chOff x="491575" y="0"/>
            <a:chExt cx="9991031" cy="6858000"/>
          </a:xfrm>
        </p:grpSpPr>
        <p:sp>
          <p:nvSpPr>
            <p:cNvPr id="496" name="Google Shape;496;p13"/>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97" name="Google Shape;497;p13"/>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98" name="Google Shape;498;p13"/>
            <p:cNvSpPr txBox="1"/>
            <p:nvPr/>
          </p:nvSpPr>
          <p:spPr>
            <a:xfrm rot="-5400000">
              <a:off x="9209556" y="3235769"/>
              <a:ext cx="1992000" cy="5541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500" b="1">
                  <a:solidFill>
                    <a:srgbClr val="F0EEF0"/>
                  </a:solidFill>
                  <a:latin typeface="Twentieth Century"/>
                  <a:ea typeface="Twentieth Century"/>
                  <a:cs typeface="Twentieth Century"/>
                  <a:sym typeface="Twentieth Century"/>
                </a:rPr>
                <a:t>PROBLEM &amp; JUSTIFICATION</a:t>
              </a:r>
              <a:endParaRPr sz="1500" b="1">
                <a:solidFill>
                  <a:srgbClr val="F0EEF0"/>
                </a:solidFill>
                <a:latin typeface="Twentieth Century"/>
                <a:ea typeface="Twentieth Century"/>
                <a:cs typeface="Twentieth Century"/>
                <a:sym typeface="Twentieth Century"/>
              </a:endParaRPr>
            </a:p>
          </p:txBody>
        </p:sp>
        <p:pic>
          <p:nvPicPr>
            <p:cNvPr id="499" name="Google Shape;499;p13"/>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500" name="Google Shape;500;p13"/>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501" name="Google Shape;501;p13"/>
          <p:cNvGrpSpPr/>
          <p:nvPr/>
        </p:nvGrpSpPr>
        <p:grpSpPr>
          <a:xfrm>
            <a:off x="-7103040" y="-4"/>
            <a:ext cx="8692331" cy="6858000"/>
            <a:chOff x="718505" y="-1"/>
            <a:chExt cx="8692331" cy="6858000"/>
          </a:xfrm>
        </p:grpSpPr>
        <p:sp>
          <p:nvSpPr>
            <p:cNvPr id="502" name="Google Shape;502;p13"/>
            <p:cNvSpPr/>
            <p:nvPr/>
          </p:nvSpPr>
          <p:spPr>
            <a:xfrm>
              <a:off x="718505" y="-1"/>
              <a:ext cx="869233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03" name="Google Shape;503;p13"/>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04" name="Google Shape;504;p13"/>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505" name="Google Shape;505;p13"/>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506" name="Google Shape;506;p13"/>
          <p:cNvGrpSpPr/>
          <p:nvPr/>
        </p:nvGrpSpPr>
        <p:grpSpPr>
          <a:xfrm>
            <a:off x="-8846044" y="83770"/>
            <a:ext cx="9927504" cy="6858000"/>
            <a:chOff x="-9337032" y="-1"/>
            <a:chExt cx="9927504" cy="6858000"/>
          </a:xfrm>
        </p:grpSpPr>
        <p:sp>
          <p:nvSpPr>
            <p:cNvPr id="507" name="Google Shape;507;p13"/>
            <p:cNvSpPr/>
            <p:nvPr/>
          </p:nvSpPr>
          <p:spPr>
            <a:xfrm>
              <a:off x="-9337032" y="-1"/>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08" name="Google Shape;508;p13"/>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385623"/>
                </a:solidFill>
                <a:latin typeface="Calibri"/>
                <a:ea typeface="Calibri"/>
                <a:cs typeface="Calibri"/>
                <a:sym typeface="Calibri"/>
              </a:endParaRPr>
            </a:p>
          </p:txBody>
        </p:sp>
        <p:sp>
          <p:nvSpPr>
            <p:cNvPr id="509" name="Google Shape;509;p13"/>
            <p:cNvSpPr txBox="1"/>
            <p:nvPr/>
          </p:nvSpPr>
          <p:spPr>
            <a:xfrm rot="-5400000">
              <a:off x="-738260" y="3328107"/>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510" name="Google Shape;510;p13"/>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511" name="Google Shape;511;p13"/>
          <p:cNvSpPr txBox="1"/>
          <p:nvPr/>
        </p:nvSpPr>
        <p:spPr>
          <a:xfrm>
            <a:off x="2967789" y="103057"/>
            <a:ext cx="6888600" cy="10314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METHODOLOGY</a:t>
            </a:r>
            <a:endParaRPr sz="3200" b="1">
              <a:solidFill>
                <a:schemeClr val="dk1"/>
              </a:solidFill>
              <a:latin typeface="BatangChe"/>
              <a:ea typeface="BatangChe"/>
              <a:cs typeface="BatangChe"/>
              <a:sym typeface="BatangChe"/>
            </a:endParaRPr>
          </a:p>
          <a:p>
            <a:pPr marL="0" marR="0" lvl="0" indent="0" algn="ctr" rtl="0">
              <a:spcBef>
                <a:spcPts val="0"/>
              </a:spcBef>
              <a:spcAft>
                <a:spcPts val="0"/>
              </a:spcAft>
              <a:buNone/>
            </a:pPr>
            <a:r>
              <a:rPr lang="en-US" sz="2900" b="1">
                <a:solidFill>
                  <a:schemeClr val="dk1"/>
                </a:solidFill>
                <a:latin typeface="BatangChe"/>
                <a:ea typeface="BatangChe"/>
                <a:cs typeface="BatangChe"/>
                <a:sym typeface="BatangChe"/>
              </a:rPr>
              <a:t>STUDY AREA</a:t>
            </a:r>
            <a:endParaRPr sz="2900" b="1">
              <a:solidFill>
                <a:schemeClr val="dk1"/>
              </a:solidFill>
              <a:latin typeface="BatangChe"/>
              <a:ea typeface="BatangChe"/>
              <a:cs typeface="BatangChe"/>
              <a:sym typeface="BatangChe"/>
            </a:endParaRPr>
          </a:p>
        </p:txBody>
      </p:sp>
      <p:sp>
        <p:nvSpPr>
          <p:cNvPr id="512" name="Google Shape;512;p13"/>
          <p:cNvSpPr txBox="1"/>
          <p:nvPr/>
        </p:nvSpPr>
        <p:spPr>
          <a:xfrm>
            <a:off x="2422344" y="1207620"/>
            <a:ext cx="9073500" cy="2308800"/>
          </a:xfrm>
          <a:prstGeom prst="rect">
            <a:avLst/>
          </a:prstGeom>
          <a:noFill/>
          <a:ln>
            <a:noFill/>
          </a:ln>
        </p:spPr>
        <p:txBody>
          <a:bodyPr spcFirstLastPara="1" wrap="square" lIns="91425" tIns="45700" rIns="91425" bIns="45700" anchor="t" anchorCtr="0">
            <a:spAutoFit/>
          </a:bodyPr>
          <a:lstStyle/>
          <a:p>
            <a:pPr marL="0" lvl="0" indent="0" algn="l" rtl="0">
              <a:spcBef>
                <a:spcPts val="0"/>
              </a:spcBef>
              <a:spcAft>
                <a:spcPts val="0"/>
              </a:spcAft>
              <a:buNone/>
            </a:pPr>
            <a:r>
              <a:rPr lang="en-US" sz="1800">
                <a:latin typeface="Calibri"/>
                <a:ea typeface="Calibri"/>
                <a:cs typeface="Calibri"/>
                <a:sym typeface="Calibri"/>
              </a:rPr>
              <a:t>Palugaswewa tank cascade system is located in a highly environmentally important area in between two tourist hotspots of Habarana and Ritigala sanctuary mountain range. </a:t>
            </a:r>
            <a:endParaRPr sz="1800">
              <a:latin typeface="Calibri"/>
              <a:ea typeface="Calibri"/>
              <a:cs typeface="Calibri"/>
              <a:sym typeface="Calibri"/>
            </a:endParaRPr>
          </a:p>
          <a:p>
            <a:pPr marL="0" lvl="0" indent="0" algn="l" rtl="0">
              <a:spcBef>
                <a:spcPts val="0"/>
              </a:spcBef>
              <a:spcAft>
                <a:spcPts val="0"/>
              </a:spcAft>
              <a:buNone/>
            </a:pPr>
            <a:endParaRPr sz="1800">
              <a:latin typeface="Calibri"/>
              <a:ea typeface="Calibri"/>
              <a:cs typeface="Calibri"/>
              <a:sym typeface="Calibri"/>
            </a:endParaRPr>
          </a:p>
          <a:p>
            <a:pPr marL="0" lvl="0" indent="0" algn="l" rtl="0">
              <a:spcBef>
                <a:spcPts val="0"/>
              </a:spcBef>
              <a:spcAft>
                <a:spcPts val="0"/>
              </a:spcAft>
              <a:buNone/>
            </a:pPr>
            <a:r>
              <a:rPr lang="en-US" sz="1800">
                <a:latin typeface="Calibri"/>
                <a:ea typeface="Calibri"/>
                <a:cs typeface="Calibri"/>
                <a:sym typeface="Calibri"/>
              </a:rPr>
              <a:t>Ritigala mountain range sanctuary is world famous for its archeological important Buddhist monasteries dating back to the 1st century BC and the importance of endemic flora and fauna species</a:t>
            </a:r>
            <a:endParaRPr sz="1800">
              <a:latin typeface="Calibri"/>
              <a:ea typeface="Calibri"/>
              <a:cs typeface="Calibri"/>
              <a:sym typeface="Calibri"/>
            </a:endParaRPr>
          </a:p>
          <a:p>
            <a:pPr marL="0" lvl="0" indent="0" algn="l" rtl="0">
              <a:spcBef>
                <a:spcPts val="0"/>
              </a:spcBef>
              <a:spcAft>
                <a:spcPts val="0"/>
              </a:spcAft>
              <a:buNone/>
            </a:pPr>
            <a:endParaRPr sz="1800">
              <a:latin typeface="Calibri"/>
              <a:ea typeface="Calibri"/>
              <a:cs typeface="Calibri"/>
              <a:sym typeface="Calibri"/>
            </a:endParaRPr>
          </a:p>
          <a:p>
            <a:pPr marL="0" lvl="0" indent="0" algn="l" rtl="0">
              <a:spcBef>
                <a:spcPts val="0"/>
              </a:spcBef>
              <a:spcAft>
                <a:spcPts val="0"/>
              </a:spcAft>
              <a:buNone/>
            </a:pPr>
            <a:r>
              <a:rPr lang="en-US" sz="1800">
                <a:latin typeface="Calibri"/>
                <a:ea typeface="Calibri"/>
                <a:cs typeface="Calibri"/>
                <a:sym typeface="Calibri"/>
              </a:rPr>
              <a:t>Thus, there is much potential for developing Palugaswewa cascade as an attractive tourist site</a:t>
            </a:r>
            <a:endParaRPr sz="1800">
              <a:latin typeface="Calibri"/>
              <a:ea typeface="Calibri"/>
              <a:cs typeface="Calibri"/>
              <a:sym typeface="Calibri"/>
            </a:endParaRPr>
          </a:p>
        </p:txBody>
      </p:sp>
      <p:pic>
        <p:nvPicPr>
          <p:cNvPr id="513" name="Google Shape;513;p13"/>
          <p:cNvPicPr preferRelativeResize="0"/>
          <p:nvPr/>
        </p:nvPicPr>
        <p:blipFill>
          <a:blip r:embed="rId4">
            <a:alphaModFix/>
          </a:blip>
          <a:stretch>
            <a:fillRect/>
          </a:stretch>
        </p:blipFill>
        <p:spPr>
          <a:xfrm>
            <a:off x="6870750" y="4041675"/>
            <a:ext cx="4281525" cy="2688575"/>
          </a:xfrm>
          <a:prstGeom prst="rect">
            <a:avLst/>
          </a:prstGeom>
          <a:noFill/>
          <a:ln>
            <a:noFill/>
          </a:ln>
        </p:spPr>
      </p:pic>
      <p:sp>
        <p:nvSpPr>
          <p:cNvPr id="514" name="Google Shape;514;p13"/>
          <p:cNvSpPr/>
          <p:nvPr/>
        </p:nvSpPr>
        <p:spPr>
          <a:xfrm>
            <a:off x="8892475" y="5681650"/>
            <a:ext cx="723300" cy="216900"/>
          </a:xfrm>
          <a:prstGeom prst="ellipse">
            <a:avLst/>
          </a:prstGeom>
          <a:noFill/>
          <a:ln w="38100"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grpSp>
        <p:nvGrpSpPr>
          <p:cNvPr id="519" name="Google Shape;519;g1d19082777f_0_41"/>
          <p:cNvGrpSpPr/>
          <p:nvPr/>
        </p:nvGrpSpPr>
        <p:grpSpPr>
          <a:xfrm>
            <a:off x="-290920" y="0"/>
            <a:ext cx="12483000" cy="6858000"/>
            <a:chOff x="-290920" y="0"/>
            <a:chExt cx="12483000" cy="6858000"/>
          </a:xfrm>
        </p:grpSpPr>
        <p:sp>
          <p:nvSpPr>
            <p:cNvPr id="520" name="Google Shape;520;g1d19082777f_0_41"/>
            <p:cNvSpPr/>
            <p:nvPr/>
          </p:nvSpPr>
          <p:spPr>
            <a:xfrm>
              <a:off x="-290920" y="0"/>
              <a:ext cx="124830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21" name="Google Shape;521;g1d19082777f_0_41"/>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0C0C0C"/>
                </a:solidFill>
                <a:latin typeface="Calibri"/>
                <a:ea typeface="Calibri"/>
                <a:cs typeface="Calibri"/>
                <a:sym typeface="Calibri"/>
              </a:endParaRPr>
            </a:p>
          </p:txBody>
        </p:sp>
        <p:sp>
          <p:nvSpPr>
            <p:cNvPr id="522" name="Google Shape;522;g1d19082777f_0_41"/>
            <p:cNvSpPr txBox="1"/>
            <p:nvPr/>
          </p:nvSpPr>
          <p:spPr>
            <a:xfrm rot="-5400000">
              <a:off x="10872819" y="3333292"/>
              <a:ext cx="19920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METHODOLOGYN</a:t>
              </a:r>
              <a:endParaRPr sz="1800" b="1">
                <a:solidFill>
                  <a:srgbClr val="F0EEF0"/>
                </a:solidFill>
                <a:latin typeface="Twentieth Century"/>
                <a:ea typeface="Twentieth Century"/>
                <a:cs typeface="Twentieth Century"/>
                <a:sym typeface="Twentieth Century"/>
              </a:endParaRPr>
            </a:p>
          </p:txBody>
        </p:sp>
        <p:pic>
          <p:nvPicPr>
            <p:cNvPr id="523" name="Google Shape;523;g1d19082777f_0_41"/>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524" name="Google Shape;524;g1d19082777f_0_41"/>
          <p:cNvGrpSpPr/>
          <p:nvPr/>
        </p:nvGrpSpPr>
        <p:grpSpPr>
          <a:xfrm>
            <a:off x="226788" y="-2"/>
            <a:ext cx="11447400" cy="6858000"/>
            <a:chOff x="213096" y="0"/>
            <a:chExt cx="11447400" cy="6858000"/>
          </a:xfrm>
        </p:grpSpPr>
        <p:sp>
          <p:nvSpPr>
            <p:cNvPr id="525" name="Google Shape;525;g1d19082777f_0_41"/>
            <p:cNvSpPr/>
            <p:nvPr/>
          </p:nvSpPr>
          <p:spPr>
            <a:xfrm>
              <a:off x="213096" y="0"/>
              <a:ext cx="114474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26" name="Google Shape;526;g1d19082777f_0_41"/>
            <p:cNvSpPr txBox="1"/>
            <p:nvPr/>
          </p:nvSpPr>
          <p:spPr>
            <a:xfrm rot="-5400000">
              <a:off x="10257569" y="3328088"/>
              <a:ext cx="21597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527" name="Google Shape;527;g1d19082777f_0_41"/>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528" name="Google Shape;528;g1d19082777f_0_41"/>
          <p:cNvGrpSpPr/>
          <p:nvPr/>
        </p:nvGrpSpPr>
        <p:grpSpPr>
          <a:xfrm>
            <a:off x="-7847639" y="0"/>
            <a:ext cx="9991031" cy="6858000"/>
            <a:chOff x="491575" y="0"/>
            <a:chExt cx="9991031" cy="6858000"/>
          </a:xfrm>
        </p:grpSpPr>
        <p:sp>
          <p:nvSpPr>
            <p:cNvPr id="529" name="Google Shape;529;g1d19082777f_0_41"/>
            <p:cNvSpPr/>
            <p:nvPr/>
          </p:nvSpPr>
          <p:spPr>
            <a:xfrm>
              <a:off x="491575" y="0"/>
              <a:ext cx="9961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30" name="Google Shape;530;g1d19082777f_0_41"/>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31" name="Google Shape;531;g1d19082777f_0_41"/>
            <p:cNvSpPr txBox="1"/>
            <p:nvPr/>
          </p:nvSpPr>
          <p:spPr>
            <a:xfrm rot="-5400000">
              <a:off x="9209556" y="3235769"/>
              <a:ext cx="1992000" cy="5541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500" b="1">
                  <a:solidFill>
                    <a:srgbClr val="F0EEF0"/>
                  </a:solidFill>
                  <a:latin typeface="Twentieth Century"/>
                  <a:ea typeface="Twentieth Century"/>
                  <a:cs typeface="Twentieth Century"/>
                  <a:sym typeface="Twentieth Century"/>
                </a:rPr>
                <a:t>PROBLEM &amp; JUSTIFICATION</a:t>
              </a:r>
              <a:endParaRPr sz="1500" b="1">
                <a:solidFill>
                  <a:srgbClr val="F0EEF0"/>
                </a:solidFill>
                <a:latin typeface="Twentieth Century"/>
                <a:ea typeface="Twentieth Century"/>
                <a:cs typeface="Twentieth Century"/>
                <a:sym typeface="Twentieth Century"/>
              </a:endParaRPr>
            </a:p>
          </p:txBody>
        </p:sp>
        <p:pic>
          <p:nvPicPr>
            <p:cNvPr id="532" name="Google Shape;532;g1d19082777f_0_41"/>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533" name="Google Shape;533;g1d19082777f_0_41"/>
          <p:cNvSpPr/>
          <p:nvPr/>
        </p:nvSpPr>
        <p:spPr>
          <a:xfrm>
            <a:off x="-7962177" y="-1"/>
            <a:ext cx="57813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534" name="Google Shape;534;g1d19082777f_0_41"/>
          <p:cNvGrpSpPr/>
          <p:nvPr/>
        </p:nvGrpSpPr>
        <p:grpSpPr>
          <a:xfrm>
            <a:off x="-7103040" y="-4"/>
            <a:ext cx="8692331" cy="6858000"/>
            <a:chOff x="718505" y="-1"/>
            <a:chExt cx="8692331" cy="6858000"/>
          </a:xfrm>
        </p:grpSpPr>
        <p:sp>
          <p:nvSpPr>
            <p:cNvPr id="535" name="Google Shape;535;g1d19082777f_0_41"/>
            <p:cNvSpPr/>
            <p:nvPr/>
          </p:nvSpPr>
          <p:spPr>
            <a:xfrm>
              <a:off x="718505" y="-1"/>
              <a:ext cx="8692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36" name="Google Shape;536;g1d19082777f_0_41"/>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37" name="Google Shape;537;g1d19082777f_0_41"/>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538" name="Google Shape;538;g1d19082777f_0_41"/>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539" name="Google Shape;539;g1d19082777f_0_41"/>
          <p:cNvGrpSpPr/>
          <p:nvPr/>
        </p:nvGrpSpPr>
        <p:grpSpPr>
          <a:xfrm>
            <a:off x="-8846044" y="83770"/>
            <a:ext cx="9927504" cy="6858000"/>
            <a:chOff x="-9337032" y="-1"/>
            <a:chExt cx="9927504" cy="6858000"/>
          </a:xfrm>
        </p:grpSpPr>
        <p:sp>
          <p:nvSpPr>
            <p:cNvPr id="540" name="Google Shape;540;g1d19082777f_0_41"/>
            <p:cNvSpPr/>
            <p:nvPr/>
          </p:nvSpPr>
          <p:spPr>
            <a:xfrm>
              <a:off x="-9337032" y="-1"/>
              <a:ext cx="99234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41" name="Google Shape;541;g1d19082777f_0_41"/>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385623"/>
                </a:solidFill>
                <a:latin typeface="Calibri"/>
                <a:ea typeface="Calibri"/>
                <a:cs typeface="Calibri"/>
                <a:sym typeface="Calibri"/>
              </a:endParaRPr>
            </a:p>
          </p:txBody>
        </p:sp>
        <p:sp>
          <p:nvSpPr>
            <p:cNvPr id="542" name="Google Shape;542;g1d19082777f_0_41"/>
            <p:cNvSpPr txBox="1"/>
            <p:nvPr/>
          </p:nvSpPr>
          <p:spPr>
            <a:xfrm rot="-5400000">
              <a:off x="-738233" y="3328166"/>
              <a:ext cx="19920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543" name="Google Shape;543;g1d19082777f_0_41"/>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544" name="Google Shape;544;g1d19082777f_0_41"/>
          <p:cNvSpPr txBox="1"/>
          <p:nvPr/>
        </p:nvSpPr>
        <p:spPr>
          <a:xfrm>
            <a:off x="2967789" y="103057"/>
            <a:ext cx="6888600" cy="10314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METHODOLOGY</a:t>
            </a:r>
            <a:endParaRPr sz="3200" b="1">
              <a:solidFill>
                <a:schemeClr val="dk1"/>
              </a:solidFill>
              <a:latin typeface="BatangChe"/>
              <a:ea typeface="BatangChe"/>
              <a:cs typeface="BatangChe"/>
              <a:sym typeface="BatangChe"/>
            </a:endParaRPr>
          </a:p>
          <a:p>
            <a:pPr marL="0" marR="0" lvl="0" indent="0" algn="ctr" rtl="0">
              <a:spcBef>
                <a:spcPts val="0"/>
              </a:spcBef>
              <a:spcAft>
                <a:spcPts val="0"/>
              </a:spcAft>
              <a:buNone/>
            </a:pPr>
            <a:r>
              <a:rPr lang="en-US" sz="2900" b="1">
                <a:solidFill>
                  <a:schemeClr val="dk1"/>
                </a:solidFill>
                <a:latin typeface="BatangChe"/>
                <a:ea typeface="BatangChe"/>
                <a:cs typeface="BatangChe"/>
                <a:sym typeface="BatangChe"/>
              </a:rPr>
              <a:t>Sampling technique and sample size </a:t>
            </a:r>
            <a:endParaRPr sz="2900" b="1">
              <a:solidFill>
                <a:schemeClr val="dk1"/>
              </a:solidFill>
              <a:latin typeface="BatangChe"/>
              <a:ea typeface="BatangChe"/>
              <a:cs typeface="BatangChe"/>
              <a:sym typeface="BatangChe"/>
            </a:endParaRPr>
          </a:p>
        </p:txBody>
      </p:sp>
      <p:sp>
        <p:nvSpPr>
          <p:cNvPr id="545" name="Google Shape;545;g1d19082777f_0_41"/>
          <p:cNvSpPr txBox="1"/>
          <p:nvPr/>
        </p:nvSpPr>
        <p:spPr>
          <a:xfrm>
            <a:off x="2422344" y="1207620"/>
            <a:ext cx="9073500" cy="354000"/>
          </a:xfrm>
          <a:prstGeom prst="rect">
            <a:avLst/>
          </a:prstGeom>
          <a:noFill/>
          <a:ln>
            <a:noFill/>
          </a:ln>
        </p:spPr>
        <p:txBody>
          <a:bodyPr spcFirstLastPara="1" wrap="square" lIns="91425" tIns="45700" rIns="91425" bIns="45700" anchor="t" anchorCtr="0">
            <a:spAutoFit/>
          </a:bodyPr>
          <a:lstStyle/>
          <a:p>
            <a:pPr marL="0" lvl="0" indent="0" algn="l" rtl="0">
              <a:spcBef>
                <a:spcPts val="0"/>
              </a:spcBef>
              <a:spcAft>
                <a:spcPts val="0"/>
              </a:spcAft>
              <a:buNone/>
            </a:pPr>
            <a:endParaRPr sz="1700">
              <a:latin typeface="Calibri"/>
              <a:ea typeface="Calibri"/>
              <a:cs typeface="Calibri"/>
              <a:sym typeface="Calibri"/>
            </a:endParaRPr>
          </a:p>
        </p:txBody>
      </p:sp>
      <p:pic>
        <p:nvPicPr>
          <p:cNvPr id="546" name="Google Shape;546;g1d19082777f_0_41"/>
          <p:cNvPicPr preferRelativeResize="0"/>
          <p:nvPr/>
        </p:nvPicPr>
        <p:blipFill>
          <a:blip r:embed="rId4">
            <a:alphaModFix/>
          </a:blip>
          <a:stretch>
            <a:fillRect/>
          </a:stretch>
        </p:blipFill>
        <p:spPr>
          <a:xfrm>
            <a:off x="6602075" y="1634800"/>
            <a:ext cx="4833549" cy="3524950"/>
          </a:xfrm>
          <a:prstGeom prst="rect">
            <a:avLst/>
          </a:prstGeom>
          <a:noFill/>
          <a:ln>
            <a:noFill/>
          </a:ln>
        </p:spPr>
      </p:pic>
      <p:sp>
        <p:nvSpPr>
          <p:cNvPr id="547" name="Google Shape;547;g1d19082777f_0_41"/>
          <p:cNvSpPr txBox="1"/>
          <p:nvPr/>
        </p:nvSpPr>
        <p:spPr>
          <a:xfrm>
            <a:off x="6679750" y="5232925"/>
            <a:ext cx="4678200" cy="3693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200">
                <a:solidFill>
                  <a:schemeClr val="dk1"/>
                </a:solidFill>
                <a:latin typeface="Times New Roman"/>
                <a:ea typeface="Times New Roman"/>
                <a:cs typeface="Times New Roman"/>
                <a:sym typeface="Times New Roman"/>
              </a:rPr>
              <a:t>Palugaswewa cascade system, Sri Lanka(FAO, 2018a)</a:t>
            </a:r>
            <a:endParaRPr/>
          </a:p>
        </p:txBody>
      </p:sp>
      <p:pic>
        <p:nvPicPr>
          <p:cNvPr id="548" name="Google Shape;548;g1d19082777f_0_41"/>
          <p:cNvPicPr preferRelativeResize="0"/>
          <p:nvPr/>
        </p:nvPicPr>
        <p:blipFill>
          <a:blip r:embed="rId5">
            <a:alphaModFix/>
          </a:blip>
          <a:stretch>
            <a:fillRect/>
          </a:stretch>
        </p:blipFill>
        <p:spPr>
          <a:xfrm>
            <a:off x="2229525" y="1893650"/>
            <a:ext cx="3458175" cy="3238250"/>
          </a:xfrm>
          <a:prstGeom prst="rect">
            <a:avLst/>
          </a:prstGeom>
          <a:noFill/>
          <a:ln>
            <a:noFill/>
          </a:ln>
        </p:spPr>
      </p:pic>
      <p:pic>
        <p:nvPicPr>
          <p:cNvPr id="549" name="Google Shape;549;g1d19082777f_0_41"/>
          <p:cNvPicPr preferRelativeResize="0"/>
          <p:nvPr/>
        </p:nvPicPr>
        <p:blipFill>
          <a:blip r:embed="rId6">
            <a:alphaModFix/>
          </a:blip>
          <a:stretch>
            <a:fillRect/>
          </a:stretch>
        </p:blipFill>
        <p:spPr>
          <a:xfrm>
            <a:off x="5687700" y="2726921"/>
            <a:ext cx="668000" cy="702082"/>
          </a:xfrm>
          <a:prstGeom prst="rect">
            <a:avLst/>
          </a:prstGeom>
          <a:noFill/>
          <a:ln>
            <a:noFill/>
          </a:ln>
        </p:spPr>
      </p:pic>
    </p:spTree>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53"/>
        <p:cNvGrpSpPr/>
        <p:nvPr/>
      </p:nvGrpSpPr>
      <p:grpSpPr>
        <a:xfrm>
          <a:off x="0" y="0"/>
          <a:ext cx="0" cy="0"/>
          <a:chOff x="0" y="0"/>
          <a:chExt cx="0" cy="0"/>
        </a:xfrm>
      </p:grpSpPr>
      <p:grpSp>
        <p:nvGrpSpPr>
          <p:cNvPr id="554" name="Google Shape;554;g1d19082777f_0_75"/>
          <p:cNvGrpSpPr/>
          <p:nvPr/>
        </p:nvGrpSpPr>
        <p:grpSpPr>
          <a:xfrm>
            <a:off x="-290920" y="0"/>
            <a:ext cx="12483000" cy="6858000"/>
            <a:chOff x="-290920" y="0"/>
            <a:chExt cx="12483000" cy="6858000"/>
          </a:xfrm>
        </p:grpSpPr>
        <p:sp>
          <p:nvSpPr>
            <p:cNvPr id="555" name="Google Shape;555;g1d19082777f_0_75"/>
            <p:cNvSpPr/>
            <p:nvPr/>
          </p:nvSpPr>
          <p:spPr>
            <a:xfrm>
              <a:off x="-290920" y="0"/>
              <a:ext cx="124830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56" name="Google Shape;556;g1d19082777f_0_75"/>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0C0C0C"/>
                </a:solidFill>
                <a:latin typeface="Calibri"/>
                <a:ea typeface="Calibri"/>
                <a:cs typeface="Calibri"/>
                <a:sym typeface="Calibri"/>
              </a:endParaRPr>
            </a:p>
          </p:txBody>
        </p:sp>
        <p:sp>
          <p:nvSpPr>
            <p:cNvPr id="557" name="Google Shape;557;g1d19082777f_0_75"/>
            <p:cNvSpPr txBox="1"/>
            <p:nvPr/>
          </p:nvSpPr>
          <p:spPr>
            <a:xfrm rot="-5400000">
              <a:off x="10872819" y="3333292"/>
              <a:ext cx="19920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558" name="Google Shape;558;g1d19082777f_0_75"/>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559" name="Google Shape;559;g1d19082777f_0_75"/>
          <p:cNvGrpSpPr/>
          <p:nvPr/>
        </p:nvGrpSpPr>
        <p:grpSpPr>
          <a:xfrm>
            <a:off x="226788" y="-2"/>
            <a:ext cx="11447400" cy="6858000"/>
            <a:chOff x="213096" y="0"/>
            <a:chExt cx="11447400" cy="6858000"/>
          </a:xfrm>
        </p:grpSpPr>
        <p:sp>
          <p:nvSpPr>
            <p:cNvPr id="560" name="Google Shape;560;g1d19082777f_0_75"/>
            <p:cNvSpPr/>
            <p:nvPr/>
          </p:nvSpPr>
          <p:spPr>
            <a:xfrm>
              <a:off x="213096" y="0"/>
              <a:ext cx="114474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61" name="Google Shape;561;g1d19082777f_0_75"/>
            <p:cNvSpPr txBox="1"/>
            <p:nvPr/>
          </p:nvSpPr>
          <p:spPr>
            <a:xfrm rot="-5400000">
              <a:off x="10257569" y="3328088"/>
              <a:ext cx="21597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562" name="Google Shape;562;g1d19082777f_0_75"/>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563" name="Google Shape;563;g1d19082777f_0_75"/>
          <p:cNvGrpSpPr/>
          <p:nvPr/>
        </p:nvGrpSpPr>
        <p:grpSpPr>
          <a:xfrm>
            <a:off x="-7847639" y="0"/>
            <a:ext cx="10083431" cy="6858000"/>
            <a:chOff x="491575" y="0"/>
            <a:chExt cx="10083431" cy="6858000"/>
          </a:xfrm>
        </p:grpSpPr>
        <p:sp>
          <p:nvSpPr>
            <p:cNvPr id="564" name="Google Shape;564;g1d19082777f_0_75"/>
            <p:cNvSpPr/>
            <p:nvPr/>
          </p:nvSpPr>
          <p:spPr>
            <a:xfrm>
              <a:off x="491575" y="0"/>
              <a:ext cx="9961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65" name="Google Shape;565;g1d19082777f_0_75"/>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66" name="Google Shape;566;g1d19082777f_0_75"/>
            <p:cNvSpPr txBox="1"/>
            <p:nvPr/>
          </p:nvSpPr>
          <p:spPr>
            <a:xfrm rot="-5400000">
              <a:off x="9255756" y="3189569"/>
              <a:ext cx="1992000" cy="6465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PROBLEM &amp; JUSTIFICATION</a:t>
              </a:r>
              <a:endParaRPr sz="1800" b="1">
                <a:solidFill>
                  <a:srgbClr val="F0EEF0"/>
                </a:solidFill>
                <a:latin typeface="Twentieth Century"/>
                <a:ea typeface="Twentieth Century"/>
                <a:cs typeface="Twentieth Century"/>
                <a:sym typeface="Twentieth Century"/>
              </a:endParaRPr>
            </a:p>
          </p:txBody>
        </p:sp>
        <p:pic>
          <p:nvPicPr>
            <p:cNvPr id="567" name="Google Shape;567;g1d19082777f_0_75"/>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sp>
        <p:nvSpPr>
          <p:cNvPr id="568" name="Google Shape;568;g1d19082777f_0_75"/>
          <p:cNvSpPr/>
          <p:nvPr/>
        </p:nvSpPr>
        <p:spPr>
          <a:xfrm>
            <a:off x="-7962177" y="-1"/>
            <a:ext cx="57813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569" name="Google Shape;569;g1d19082777f_0_75"/>
          <p:cNvGrpSpPr/>
          <p:nvPr/>
        </p:nvGrpSpPr>
        <p:grpSpPr>
          <a:xfrm>
            <a:off x="-7103040" y="-4"/>
            <a:ext cx="8692331" cy="6858000"/>
            <a:chOff x="718505" y="-1"/>
            <a:chExt cx="8692331" cy="6858000"/>
          </a:xfrm>
        </p:grpSpPr>
        <p:sp>
          <p:nvSpPr>
            <p:cNvPr id="570" name="Google Shape;570;g1d19082777f_0_75"/>
            <p:cNvSpPr/>
            <p:nvPr/>
          </p:nvSpPr>
          <p:spPr>
            <a:xfrm>
              <a:off x="718505" y="-1"/>
              <a:ext cx="8692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1" name="Google Shape;571;g1d19082777f_0_75"/>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2" name="Google Shape;572;g1d19082777f_0_75"/>
            <p:cNvSpPr txBox="1"/>
            <p:nvPr/>
          </p:nvSpPr>
          <p:spPr>
            <a:xfrm rot="-5400000">
              <a:off x="8076356" y="3343467"/>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3400" b="1">
                <a:solidFill>
                  <a:srgbClr val="F0EEF0"/>
                </a:solidFill>
                <a:latin typeface="Twentieth Century"/>
                <a:ea typeface="Twentieth Century"/>
                <a:cs typeface="Twentieth Century"/>
                <a:sym typeface="Twentieth Century"/>
              </a:endParaRPr>
            </a:p>
          </p:txBody>
        </p:sp>
        <p:pic>
          <p:nvPicPr>
            <p:cNvPr id="573" name="Google Shape;573;g1d19082777f_0_75"/>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grpSp>
        <p:nvGrpSpPr>
          <p:cNvPr id="574" name="Google Shape;574;g1d19082777f_0_75"/>
          <p:cNvGrpSpPr/>
          <p:nvPr/>
        </p:nvGrpSpPr>
        <p:grpSpPr>
          <a:xfrm>
            <a:off x="-8846044" y="83770"/>
            <a:ext cx="9927504" cy="6858000"/>
            <a:chOff x="-9337032" y="-1"/>
            <a:chExt cx="9927504" cy="6858000"/>
          </a:xfrm>
        </p:grpSpPr>
        <p:sp>
          <p:nvSpPr>
            <p:cNvPr id="575" name="Google Shape;575;g1d19082777f_0_75"/>
            <p:cNvSpPr/>
            <p:nvPr/>
          </p:nvSpPr>
          <p:spPr>
            <a:xfrm>
              <a:off x="-9337032" y="-1"/>
              <a:ext cx="99234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6" name="Google Shape;576;g1d19082777f_0_75"/>
            <p:cNvSpPr/>
            <p:nvPr/>
          </p:nvSpPr>
          <p:spPr>
            <a:xfrm>
              <a:off x="-577928" y="2337438"/>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385623"/>
                </a:solidFill>
                <a:latin typeface="Calibri"/>
                <a:ea typeface="Calibri"/>
                <a:cs typeface="Calibri"/>
                <a:sym typeface="Calibri"/>
              </a:endParaRPr>
            </a:p>
          </p:txBody>
        </p:sp>
        <p:sp>
          <p:nvSpPr>
            <p:cNvPr id="577" name="Google Shape;577;g1d19082777f_0_75"/>
            <p:cNvSpPr txBox="1"/>
            <p:nvPr/>
          </p:nvSpPr>
          <p:spPr>
            <a:xfrm rot="-5400000">
              <a:off x="-738233" y="3328166"/>
              <a:ext cx="19920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578" name="Google Shape;578;g1d19082777f_0_75"/>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579" name="Google Shape;579;g1d19082777f_0_75"/>
          <p:cNvSpPr txBox="1"/>
          <p:nvPr/>
        </p:nvSpPr>
        <p:spPr>
          <a:xfrm>
            <a:off x="2967789" y="103057"/>
            <a:ext cx="6888600" cy="10314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METHODOLOGY</a:t>
            </a:r>
            <a:endParaRPr sz="3200" b="1">
              <a:solidFill>
                <a:schemeClr val="dk1"/>
              </a:solidFill>
              <a:latin typeface="BatangChe"/>
              <a:ea typeface="BatangChe"/>
              <a:cs typeface="BatangChe"/>
              <a:sym typeface="BatangChe"/>
            </a:endParaRPr>
          </a:p>
          <a:p>
            <a:pPr marL="0" marR="0" lvl="0" indent="0" algn="ctr" rtl="0">
              <a:spcBef>
                <a:spcPts val="0"/>
              </a:spcBef>
              <a:spcAft>
                <a:spcPts val="0"/>
              </a:spcAft>
              <a:buNone/>
            </a:pPr>
            <a:r>
              <a:rPr lang="en-US" sz="2900" b="1">
                <a:solidFill>
                  <a:schemeClr val="dk1"/>
                </a:solidFill>
                <a:latin typeface="BatangChe"/>
                <a:ea typeface="BatangChe"/>
                <a:cs typeface="BatangChe"/>
                <a:sym typeface="BatangChe"/>
              </a:rPr>
              <a:t>Sampling technique and sample size </a:t>
            </a:r>
            <a:endParaRPr sz="2900" b="1">
              <a:solidFill>
                <a:schemeClr val="dk1"/>
              </a:solidFill>
              <a:latin typeface="BatangChe"/>
              <a:ea typeface="BatangChe"/>
              <a:cs typeface="BatangChe"/>
              <a:sym typeface="BatangChe"/>
            </a:endParaRPr>
          </a:p>
        </p:txBody>
      </p:sp>
      <p:sp>
        <p:nvSpPr>
          <p:cNvPr id="580" name="Google Shape;580;g1d19082777f_0_75"/>
          <p:cNvSpPr txBox="1"/>
          <p:nvPr/>
        </p:nvSpPr>
        <p:spPr>
          <a:xfrm>
            <a:off x="2422344" y="1207620"/>
            <a:ext cx="9073500" cy="354000"/>
          </a:xfrm>
          <a:prstGeom prst="rect">
            <a:avLst/>
          </a:prstGeom>
          <a:noFill/>
          <a:ln>
            <a:noFill/>
          </a:ln>
        </p:spPr>
        <p:txBody>
          <a:bodyPr spcFirstLastPara="1" wrap="square" lIns="91425" tIns="45700" rIns="91425" bIns="45700" anchor="t" anchorCtr="0">
            <a:spAutoFit/>
          </a:bodyPr>
          <a:lstStyle/>
          <a:p>
            <a:pPr marL="0" lvl="0" indent="0" algn="l" rtl="0">
              <a:spcBef>
                <a:spcPts val="0"/>
              </a:spcBef>
              <a:spcAft>
                <a:spcPts val="0"/>
              </a:spcAft>
              <a:buNone/>
            </a:pPr>
            <a:endParaRPr sz="1700">
              <a:latin typeface="Calibri"/>
              <a:ea typeface="Calibri"/>
              <a:cs typeface="Calibri"/>
              <a:sym typeface="Calibri"/>
            </a:endParaRPr>
          </a:p>
        </p:txBody>
      </p:sp>
      <p:pic>
        <p:nvPicPr>
          <p:cNvPr id="581" name="Google Shape;581;g1d19082777f_0_75"/>
          <p:cNvPicPr preferRelativeResize="0"/>
          <p:nvPr/>
        </p:nvPicPr>
        <p:blipFill>
          <a:blip r:embed="rId4">
            <a:alphaModFix/>
          </a:blip>
          <a:stretch>
            <a:fillRect/>
          </a:stretch>
        </p:blipFill>
        <p:spPr>
          <a:xfrm>
            <a:off x="3426913" y="1634800"/>
            <a:ext cx="7064375" cy="3805825"/>
          </a:xfrm>
          <a:prstGeom prst="rect">
            <a:avLst/>
          </a:prstGeom>
          <a:noFill/>
          <a:ln>
            <a:noFill/>
          </a:ln>
        </p:spPr>
      </p:pic>
    </p:spTree>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85"/>
        <p:cNvGrpSpPr/>
        <p:nvPr/>
      </p:nvGrpSpPr>
      <p:grpSpPr>
        <a:xfrm>
          <a:off x="0" y="0"/>
          <a:ext cx="0" cy="0"/>
          <a:chOff x="0" y="0"/>
          <a:chExt cx="0" cy="0"/>
        </a:xfrm>
      </p:grpSpPr>
      <p:grpSp>
        <p:nvGrpSpPr>
          <p:cNvPr id="586" name="Google Shape;586;g1d19082777f_0_112"/>
          <p:cNvGrpSpPr/>
          <p:nvPr/>
        </p:nvGrpSpPr>
        <p:grpSpPr>
          <a:xfrm>
            <a:off x="-290920" y="0"/>
            <a:ext cx="12483000" cy="6858000"/>
            <a:chOff x="-290920" y="0"/>
            <a:chExt cx="12483000" cy="6858000"/>
          </a:xfrm>
        </p:grpSpPr>
        <p:sp>
          <p:nvSpPr>
            <p:cNvPr id="587" name="Google Shape;587;g1d19082777f_0_112"/>
            <p:cNvSpPr/>
            <p:nvPr/>
          </p:nvSpPr>
          <p:spPr>
            <a:xfrm>
              <a:off x="-290920" y="0"/>
              <a:ext cx="124830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88" name="Google Shape;588;g1d19082777f_0_112"/>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89" name="Google Shape;589;g1d19082777f_0_112"/>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590" name="Google Shape;590;g1d19082777f_0_112"/>
          <p:cNvGrpSpPr/>
          <p:nvPr/>
        </p:nvGrpSpPr>
        <p:grpSpPr>
          <a:xfrm>
            <a:off x="226788" y="-2"/>
            <a:ext cx="11447501" cy="6858000"/>
            <a:chOff x="213096" y="0"/>
            <a:chExt cx="11447501" cy="6858000"/>
          </a:xfrm>
        </p:grpSpPr>
        <p:sp>
          <p:nvSpPr>
            <p:cNvPr id="591" name="Google Shape;591;g1d19082777f_0_112"/>
            <p:cNvSpPr/>
            <p:nvPr/>
          </p:nvSpPr>
          <p:spPr>
            <a:xfrm>
              <a:off x="213096" y="0"/>
              <a:ext cx="114474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92" name="Google Shape;592;g1d19082777f_0_112"/>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93" name="Google Shape;593;g1d19082777f_0_112"/>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594" name="Google Shape;594;g1d19082777f_0_112"/>
          <p:cNvGrpSpPr/>
          <p:nvPr/>
        </p:nvGrpSpPr>
        <p:grpSpPr>
          <a:xfrm>
            <a:off x="1184133" y="0"/>
            <a:ext cx="9961200" cy="6858000"/>
            <a:chOff x="491575" y="0"/>
            <a:chExt cx="9961200" cy="6858000"/>
          </a:xfrm>
        </p:grpSpPr>
        <p:sp>
          <p:nvSpPr>
            <p:cNvPr id="595" name="Google Shape;595;g1d19082777f_0_112"/>
            <p:cNvSpPr/>
            <p:nvPr/>
          </p:nvSpPr>
          <p:spPr>
            <a:xfrm>
              <a:off x="491575" y="0"/>
              <a:ext cx="9961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96" name="Google Shape;596;g1d19082777f_0_112"/>
            <p:cNvSpPr txBox="1"/>
            <p:nvPr/>
          </p:nvSpPr>
          <p:spPr>
            <a:xfrm rot="-5400000">
              <a:off x="9117156" y="3328169"/>
              <a:ext cx="19920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PROGRASS</a:t>
              </a:r>
              <a:endParaRPr sz="1800" b="1">
                <a:solidFill>
                  <a:srgbClr val="F0EEF0"/>
                </a:solidFill>
                <a:latin typeface="Twentieth Century"/>
                <a:ea typeface="Twentieth Century"/>
                <a:cs typeface="Twentieth Century"/>
                <a:sym typeface="Twentieth Century"/>
              </a:endParaRPr>
            </a:p>
          </p:txBody>
        </p:sp>
        <p:pic>
          <p:nvPicPr>
            <p:cNvPr id="597" name="Google Shape;597;g1d19082777f_0_112"/>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grpSp>
        <p:nvGrpSpPr>
          <p:cNvPr id="598" name="Google Shape;598;g1d19082777f_0_112"/>
          <p:cNvGrpSpPr/>
          <p:nvPr/>
        </p:nvGrpSpPr>
        <p:grpSpPr>
          <a:xfrm>
            <a:off x="-7985197" y="0"/>
            <a:ext cx="9574200" cy="6858000"/>
            <a:chOff x="491575" y="0"/>
            <a:chExt cx="9574200" cy="6858000"/>
          </a:xfrm>
        </p:grpSpPr>
        <p:sp>
          <p:nvSpPr>
            <p:cNvPr id="599" name="Google Shape;599;g1d19082777f_0_112"/>
            <p:cNvSpPr/>
            <p:nvPr/>
          </p:nvSpPr>
          <p:spPr>
            <a:xfrm>
              <a:off x="491575" y="0"/>
              <a:ext cx="9574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00" name="Google Shape;600;g1d19082777f_0_112"/>
            <p:cNvSpPr/>
            <p:nvPr/>
          </p:nvSpPr>
          <p:spPr>
            <a:xfrm>
              <a:off x="8897260"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48135"/>
                </a:solidFill>
                <a:latin typeface="Calibri"/>
                <a:ea typeface="Calibri"/>
                <a:cs typeface="Calibri"/>
                <a:sym typeface="Calibri"/>
              </a:endParaRPr>
            </a:p>
          </p:txBody>
        </p:sp>
        <p:sp>
          <p:nvSpPr>
            <p:cNvPr id="601" name="Google Shape;601;g1d19082777f_0_112"/>
            <p:cNvSpPr txBox="1"/>
            <p:nvPr/>
          </p:nvSpPr>
          <p:spPr>
            <a:xfrm rot="-5400000">
              <a:off x="8731180" y="3343468"/>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1600" b="1">
                <a:solidFill>
                  <a:srgbClr val="F0EEF0"/>
                </a:solidFill>
                <a:latin typeface="Twentieth Century"/>
                <a:ea typeface="Twentieth Century"/>
                <a:cs typeface="Twentieth Century"/>
                <a:sym typeface="Twentieth Century"/>
              </a:endParaRPr>
            </a:p>
          </p:txBody>
        </p:sp>
        <p:pic>
          <p:nvPicPr>
            <p:cNvPr id="602" name="Google Shape;602;g1d19082777f_0_112"/>
            <p:cNvPicPr preferRelativeResize="0"/>
            <p:nvPr/>
          </p:nvPicPr>
          <p:blipFill rotWithShape="1">
            <a:blip r:embed="rId3">
              <a:alphaModFix/>
            </a:blip>
            <a:srcRect/>
            <a:stretch/>
          </p:blipFill>
          <p:spPr>
            <a:xfrm rot="-5400000">
              <a:off x="8992269" y="3247473"/>
              <a:ext cx="530600" cy="530600"/>
            </a:xfrm>
            <a:prstGeom prst="rect">
              <a:avLst/>
            </a:prstGeom>
            <a:noFill/>
            <a:ln>
              <a:noFill/>
            </a:ln>
          </p:spPr>
        </p:pic>
      </p:grpSp>
      <p:sp>
        <p:nvSpPr>
          <p:cNvPr id="603" name="Google Shape;603;g1d19082777f_0_112"/>
          <p:cNvSpPr/>
          <p:nvPr/>
        </p:nvSpPr>
        <p:spPr>
          <a:xfrm>
            <a:off x="-7962177" y="-1"/>
            <a:ext cx="57813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604" name="Google Shape;604;g1d19082777f_0_112"/>
          <p:cNvGrpSpPr/>
          <p:nvPr/>
        </p:nvGrpSpPr>
        <p:grpSpPr>
          <a:xfrm>
            <a:off x="-8877407" y="-3"/>
            <a:ext cx="9923504" cy="6858000"/>
            <a:chOff x="-8819357" y="-3"/>
            <a:chExt cx="9923504" cy="6858000"/>
          </a:xfrm>
        </p:grpSpPr>
        <p:sp>
          <p:nvSpPr>
            <p:cNvPr id="605" name="Google Shape;605;g1d19082777f_0_112"/>
            <p:cNvSpPr/>
            <p:nvPr/>
          </p:nvSpPr>
          <p:spPr>
            <a:xfrm>
              <a:off x="-8819357" y="-3"/>
              <a:ext cx="99234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06" name="Google Shape;606;g1d19082777f_0_112"/>
            <p:cNvSpPr/>
            <p:nvPr/>
          </p:nvSpPr>
          <p:spPr>
            <a:xfrm>
              <a:off x="-64253"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07" name="Google Shape;607;g1d19082777f_0_112"/>
            <p:cNvSpPr txBox="1"/>
            <p:nvPr/>
          </p:nvSpPr>
          <p:spPr>
            <a:xfrm rot="-5400000">
              <a:off x="-476068" y="3328167"/>
              <a:ext cx="19920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608" name="Google Shape;608;g1d19082777f_0_112"/>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609" name="Google Shape;609;g1d19082777f_0_112"/>
          <p:cNvSpPr/>
          <p:nvPr/>
        </p:nvSpPr>
        <p:spPr>
          <a:xfrm>
            <a:off x="1588897" y="0"/>
            <a:ext cx="9434700" cy="7314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DATA COLLECTION</a:t>
            </a:r>
            <a:endParaRPr sz="3200" b="1">
              <a:solidFill>
                <a:schemeClr val="dk1"/>
              </a:solidFill>
              <a:latin typeface="BatangChe"/>
              <a:ea typeface="BatangChe"/>
              <a:cs typeface="BatangChe"/>
              <a:sym typeface="BatangChe"/>
            </a:endParaRPr>
          </a:p>
        </p:txBody>
      </p:sp>
      <p:sp>
        <p:nvSpPr>
          <p:cNvPr id="610" name="Google Shape;610;g1d19082777f_0_112"/>
          <p:cNvSpPr/>
          <p:nvPr/>
        </p:nvSpPr>
        <p:spPr>
          <a:xfrm>
            <a:off x="1588897" y="731520"/>
            <a:ext cx="8388000" cy="61266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11" name="Google Shape;611;g1d19082777f_0_112"/>
          <p:cNvSpPr txBox="1"/>
          <p:nvPr/>
        </p:nvSpPr>
        <p:spPr>
          <a:xfrm>
            <a:off x="1941101" y="1251275"/>
            <a:ext cx="8906400" cy="3140100"/>
          </a:xfrm>
          <a:prstGeom prst="rect">
            <a:avLst/>
          </a:prstGeom>
          <a:noFill/>
          <a:ln>
            <a:noFill/>
          </a:ln>
        </p:spPr>
        <p:txBody>
          <a:bodyPr spcFirstLastPara="1" wrap="square" lIns="91425" tIns="45700" rIns="91425" bIns="45700" anchor="t" anchorCtr="0">
            <a:spAutoFit/>
          </a:bodyPr>
          <a:lstStyle/>
          <a:p>
            <a:pPr marL="457200" marR="0" lvl="0" indent="0" algn="l" rtl="0">
              <a:lnSpc>
                <a:spcPct val="150000"/>
              </a:lnSpc>
              <a:spcBef>
                <a:spcPts val="0"/>
              </a:spcBef>
              <a:spcAft>
                <a:spcPts val="0"/>
              </a:spcAft>
              <a:buNone/>
            </a:pPr>
            <a:r>
              <a:rPr lang="en-US" sz="2000" b="1">
                <a:solidFill>
                  <a:schemeClr val="dk1"/>
                </a:solidFill>
                <a:latin typeface="Calibri"/>
                <a:ea typeface="Calibri"/>
                <a:cs typeface="Calibri"/>
                <a:sym typeface="Calibri"/>
              </a:rPr>
              <a:t>Primary data ,</a:t>
            </a:r>
            <a:endParaRPr sz="2000" b="1">
              <a:solidFill>
                <a:schemeClr val="dk1"/>
              </a:solidFill>
              <a:latin typeface="Calibri"/>
              <a:ea typeface="Calibri"/>
              <a:cs typeface="Calibri"/>
              <a:sym typeface="Calibri"/>
            </a:endParaRPr>
          </a:p>
          <a:p>
            <a:pPr marL="342900" marR="0" lvl="0" indent="-342900" algn="l" rtl="0">
              <a:lnSpc>
                <a:spcPct val="150000"/>
              </a:lnSpc>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Collect using structured questionnaires – pre test is conduct for the questionnaire validation</a:t>
            </a:r>
            <a:endParaRPr sz="2000">
              <a:solidFill>
                <a:schemeClr val="dk1"/>
              </a:solidFill>
              <a:latin typeface="Calibri"/>
              <a:ea typeface="Calibri"/>
              <a:cs typeface="Calibri"/>
              <a:sym typeface="Calibri"/>
            </a:endParaRPr>
          </a:p>
          <a:p>
            <a:pPr marL="342900" marR="0" lvl="0" indent="-342900" algn="l" rtl="0">
              <a:lnSpc>
                <a:spcPct val="150000"/>
              </a:lnSpc>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Key personal interview with 10 stakeholders within the site</a:t>
            </a:r>
            <a:endParaRPr sz="2000">
              <a:solidFill>
                <a:schemeClr val="dk1"/>
              </a:solidFill>
              <a:latin typeface="Calibri"/>
              <a:ea typeface="Calibri"/>
              <a:cs typeface="Calibri"/>
              <a:sym typeface="Calibri"/>
            </a:endParaRPr>
          </a:p>
          <a:p>
            <a:pPr marL="342900" marR="0" lvl="0" indent="-342900" algn="l" rtl="0">
              <a:lnSpc>
                <a:spcPct val="150000"/>
              </a:lnSpc>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Observations (from government, Private, NGO organisations field officers)</a:t>
            </a:r>
            <a:endParaRPr sz="2000">
              <a:solidFill>
                <a:schemeClr val="dk1"/>
              </a:solidFill>
              <a:latin typeface="Calibri"/>
              <a:ea typeface="Calibri"/>
              <a:cs typeface="Calibri"/>
              <a:sym typeface="Calibri"/>
            </a:endParaRPr>
          </a:p>
          <a:p>
            <a:pPr marL="457200" marR="0" lvl="0" indent="0" algn="l" rtl="0">
              <a:lnSpc>
                <a:spcPct val="150000"/>
              </a:lnSpc>
              <a:spcBef>
                <a:spcPts val="0"/>
              </a:spcBef>
              <a:spcAft>
                <a:spcPts val="0"/>
              </a:spcAft>
              <a:buNone/>
            </a:pPr>
            <a:endParaRPr sz="2000" b="1">
              <a:solidFill>
                <a:schemeClr val="dk1"/>
              </a:solidFill>
              <a:latin typeface="Calibri"/>
              <a:ea typeface="Calibri"/>
              <a:cs typeface="Calibri"/>
              <a:sym typeface="Calibri"/>
            </a:endParaRPr>
          </a:p>
          <a:p>
            <a:pPr marL="914400" marR="0" lvl="0" indent="0" algn="l" rtl="0">
              <a:lnSpc>
                <a:spcPct val="15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15"/>
        <p:cNvGrpSpPr/>
        <p:nvPr/>
      </p:nvGrpSpPr>
      <p:grpSpPr>
        <a:xfrm>
          <a:off x="0" y="0"/>
          <a:ext cx="0" cy="0"/>
          <a:chOff x="0" y="0"/>
          <a:chExt cx="0" cy="0"/>
        </a:xfrm>
      </p:grpSpPr>
      <p:grpSp>
        <p:nvGrpSpPr>
          <p:cNvPr id="616" name="Google Shape;616;p15"/>
          <p:cNvGrpSpPr/>
          <p:nvPr/>
        </p:nvGrpSpPr>
        <p:grpSpPr>
          <a:xfrm>
            <a:off x="-290920" y="0"/>
            <a:ext cx="12482920" cy="6858000"/>
            <a:chOff x="-290920" y="0"/>
            <a:chExt cx="12482920" cy="6858000"/>
          </a:xfrm>
        </p:grpSpPr>
        <p:sp>
          <p:nvSpPr>
            <p:cNvPr id="617" name="Google Shape;617;p15"/>
            <p:cNvSpPr/>
            <p:nvPr/>
          </p:nvSpPr>
          <p:spPr>
            <a:xfrm>
              <a:off x="-290920" y="0"/>
              <a:ext cx="124829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18" name="Google Shape;618;p15"/>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19" name="Google Shape;619;p15"/>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620" name="Google Shape;620;p15"/>
          <p:cNvGrpSpPr/>
          <p:nvPr/>
        </p:nvGrpSpPr>
        <p:grpSpPr>
          <a:xfrm>
            <a:off x="226788" y="-2"/>
            <a:ext cx="11447501" cy="6858000"/>
            <a:chOff x="213096" y="0"/>
            <a:chExt cx="11447501" cy="6858000"/>
          </a:xfrm>
        </p:grpSpPr>
        <p:sp>
          <p:nvSpPr>
            <p:cNvPr id="621" name="Google Shape;621;p15"/>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2" name="Google Shape;622;p15"/>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23" name="Google Shape;623;p15"/>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624" name="Google Shape;624;p15"/>
          <p:cNvGrpSpPr/>
          <p:nvPr/>
        </p:nvGrpSpPr>
        <p:grpSpPr>
          <a:xfrm>
            <a:off x="1184133" y="0"/>
            <a:ext cx="9961092" cy="6858000"/>
            <a:chOff x="491575" y="0"/>
            <a:chExt cx="9961092" cy="6858000"/>
          </a:xfrm>
        </p:grpSpPr>
        <p:sp>
          <p:nvSpPr>
            <p:cNvPr id="625" name="Google Shape;625;p15"/>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6" name="Google Shape;626;p15"/>
            <p:cNvSpPr txBox="1"/>
            <p:nvPr/>
          </p:nvSpPr>
          <p:spPr>
            <a:xfrm rot="-5400000">
              <a:off x="9117129" y="3328110"/>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PROGRASS</a:t>
              </a:r>
              <a:endParaRPr sz="1800" b="1">
                <a:solidFill>
                  <a:srgbClr val="F0EEF0"/>
                </a:solidFill>
                <a:latin typeface="Twentieth Century"/>
                <a:ea typeface="Twentieth Century"/>
                <a:cs typeface="Twentieth Century"/>
                <a:sym typeface="Twentieth Century"/>
              </a:endParaRPr>
            </a:p>
          </p:txBody>
        </p:sp>
        <p:pic>
          <p:nvPicPr>
            <p:cNvPr id="627" name="Google Shape;627;p15"/>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grpSp>
        <p:nvGrpSpPr>
          <p:cNvPr id="628" name="Google Shape;628;p15"/>
          <p:cNvGrpSpPr/>
          <p:nvPr/>
        </p:nvGrpSpPr>
        <p:grpSpPr>
          <a:xfrm>
            <a:off x="-7985197" y="0"/>
            <a:ext cx="9574094" cy="6858000"/>
            <a:chOff x="491575" y="0"/>
            <a:chExt cx="9574094" cy="6858000"/>
          </a:xfrm>
        </p:grpSpPr>
        <p:sp>
          <p:nvSpPr>
            <p:cNvPr id="629" name="Google Shape;629;p15"/>
            <p:cNvSpPr/>
            <p:nvPr/>
          </p:nvSpPr>
          <p:spPr>
            <a:xfrm>
              <a:off x="491575" y="0"/>
              <a:ext cx="957409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30" name="Google Shape;630;p15"/>
            <p:cNvSpPr/>
            <p:nvPr/>
          </p:nvSpPr>
          <p:spPr>
            <a:xfrm>
              <a:off x="8897260"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48135"/>
                </a:solidFill>
                <a:latin typeface="Calibri"/>
                <a:ea typeface="Calibri"/>
                <a:cs typeface="Calibri"/>
                <a:sym typeface="Calibri"/>
              </a:endParaRPr>
            </a:p>
          </p:txBody>
        </p:sp>
        <p:sp>
          <p:nvSpPr>
            <p:cNvPr id="631" name="Google Shape;631;p15"/>
            <p:cNvSpPr txBox="1"/>
            <p:nvPr/>
          </p:nvSpPr>
          <p:spPr>
            <a:xfrm rot="-5400000">
              <a:off x="8731180" y="3343468"/>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1600" b="1">
                <a:solidFill>
                  <a:srgbClr val="F0EEF0"/>
                </a:solidFill>
                <a:latin typeface="Twentieth Century"/>
                <a:ea typeface="Twentieth Century"/>
                <a:cs typeface="Twentieth Century"/>
                <a:sym typeface="Twentieth Century"/>
              </a:endParaRPr>
            </a:p>
          </p:txBody>
        </p:sp>
        <p:pic>
          <p:nvPicPr>
            <p:cNvPr id="632" name="Google Shape;632;p15"/>
            <p:cNvPicPr preferRelativeResize="0"/>
            <p:nvPr/>
          </p:nvPicPr>
          <p:blipFill rotWithShape="1">
            <a:blip r:embed="rId3">
              <a:alphaModFix/>
            </a:blip>
            <a:srcRect/>
            <a:stretch/>
          </p:blipFill>
          <p:spPr>
            <a:xfrm rot="-5400000">
              <a:off x="8992269" y="3247473"/>
              <a:ext cx="530600" cy="530600"/>
            </a:xfrm>
            <a:prstGeom prst="rect">
              <a:avLst/>
            </a:prstGeom>
            <a:noFill/>
            <a:ln>
              <a:noFill/>
            </a:ln>
          </p:spPr>
        </p:pic>
      </p:grpSp>
      <p:sp>
        <p:nvSpPr>
          <p:cNvPr id="633" name="Google Shape;633;p15"/>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634" name="Google Shape;634;p15"/>
          <p:cNvGrpSpPr/>
          <p:nvPr/>
        </p:nvGrpSpPr>
        <p:grpSpPr>
          <a:xfrm>
            <a:off x="-8877407" y="-3"/>
            <a:ext cx="9923504" cy="6858000"/>
            <a:chOff x="-8819357" y="-3"/>
            <a:chExt cx="9923504" cy="6858000"/>
          </a:xfrm>
        </p:grpSpPr>
        <p:sp>
          <p:nvSpPr>
            <p:cNvPr id="635" name="Google Shape;635;p15"/>
            <p:cNvSpPr/>
            <p:nvPr/>
          </p:nvSpPr>
          <p:spPr>
            <a:xfrm>
              <a:off x="-8819357" y="-3"/>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36" name="Google Shape;636;p15"/>
            <p:cNvSpPr/>
            <p:nvPr/>
          </p:nvSpPr>
          <p:spPr>
            <a:xfrm>
              <a:off x="-64253"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37" name="Google Shape;637;p15"/>
            <p:cNvSpPr txBox="1"/>
            <p:nvPr/>
          </p:nvSpPr>
          <p:spPr>
            <a:xfrm rot="-5400000">
              <a:off x="-476095" y="3328108"/>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638" name="Google Shape;638;p15"/>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639" name="Google Shape;639;p15"/>
          <p:cNvSpPr/>
          <p:nvPr/>
        </p:nvSpPr>
        <p:spPr>
          <a:xfrm>
            <a:off x="1588897" y="0"/>
            <a:ext cx="9434703" cy="73152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DATA ANALYSIS</a:t>
            </a:r>
            <a:endParaRPr sz="3200" b="1">
              <a:solidFill>
                <a:schemeClr val="dk1"/>
              </a:solidFill>
              <a:latin typeface="BatangChe"/>
              <a:ea typeface="BatangChe"/>
              <a:cs typeface="BatangChe"/>
              <a:sym typeface="BatangChe"/>
            </a:endParaRPr>
          </a:p>
        </p:txBody>
      </p:sp>
      <p:sp>
        <p:nvSpPr>
          <p:cNvPr id="640" name="Google Shape;640;p15"/>
          <p:cNvSpPr/>
          <p:nvPr/>
        </p:nvSpPr>
        <p:spPr>
          <a:xfrm>
            <a:off x="1588897" y="731520"/>
            <a:ext cx="8387928" cy="6126477"/>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41" name="Google Shape;641;p15"/>
          <p:cNvSpPr txBox="1"/>
          <p:nvPr/>
        </p:nvSpPr>
        <p:spPr>
          <a:xfrm>
            <a:off x="1941101" y="1251275"/>
            <a:ext cx="8906400" cy="5448900"/>
          </a:xfrm>
          <a:prstGeom prst="rect">
            <a:avLst/>
          </a:prstGeom>
          <a:noFill/>
          <a:ln>
            <a:noFill/>
          </a:ln>
        </p:spPr>
        <p:txBody>
          <a:bodyPr spcFirstLastPara="1" wrap="square" lIns="91425" tIns="45700" rIns="91425" bIns="45700" anchor="t" anchorCtr="0">
            <a:spAutoFit/>
          </a:bodyPr>
          <a:lstStyle/>
          <a:p>
            <a:pPr marL="342900" marR="0" lvl="0" indent="-342900" algn="l" rtl="0">
              <a:lnSpc>
                <a:spcPct val="150000"/>
              </a:lnSpc>
              <a:spcBef>
                <a:spcPts val="0"/>
              </a:spcBef>
              <a:spcAft>
                <a:spcPts val="0"/>
              </a:spcAft>
              <a:buClr>
                <a:schemeClr val="dk1"/>
              </a:buClr>
              <a:buSzPts val="2000"/>
              <a:buFont typeface="Arial"/>
              <a:buChar char="•"/>
            </a:pPr>
            <a:r>
              <a:rPr lang="en-US" sz="2000" b="1">
                <a:solidFill>
                  <a:schemeClr val="dk1"/>
                </a:solidFill>
                <a:latin typeface="Calibri"/>
                <a:ea typeface="Calibri"/>
                <a:cs typeface="Calibri"/>
                <a:sym typeface="Calibri"/>
              </a:rPr>
              <a:t>1</a:t>
            </a:r>
            <a:r>
              <a:rPr lang="en-US" sz="2000" b="1" baseline="30000">
                <a:solidFill>
                  <a:schemeClr val="dk1"/>
                </a:solidFill>
                <a:latin typeface="Calibri"/>
                <a:ea typeface="Calibri"/>
                <a:cs typeface="Calibri"/>
                <a:sym typeface="Calibri"/>
              </a:rPr>
              <a:t>st</a:t>
            </a:r>
            <a:r>
              <a:rPr lang="en-US" sz="2000" b="1">
                <a:solidFill>
                  <a:schemeClr val="dk1"/>
                </a:solidFill>
                <a:latin typeface="Calibri"/>
                <a:ea typeface="Calibri"/>
                <a:cs typeface="Calibri"/>
                <a:sym typeface="Calibri"/>
              </a:rPr>
              <a:t> objective</a:t>
            </a:r>
            <a:r>
              <a:rPr lang="en-US" sz="2000">
                <a:solidFill>
                  <a:schemeClr val="dk1"/>
                </a:solidFill>
                <a:latin typeface="Calibri"/>
                <a:ea typeface="Calibri"/>
                <a:cs typeface="Calibri"/>
                <a:sym typeface="Calibri"/>
              </a:rPr>
              <a:t> ; To examine the community preference towards the eco-tourism project within the, Palugaswewa cascade system, Anuradhapura of Sri Lanka ;   </a:t>
            </a:r>
            <a:r>
              <a:rPr lang="en-US" sz="2000" b="1">
                <a:solidFill>
                  <a:schemeClr val="dk1"/>
                </a:solidFill>
                <a:latin typeface="Calibri"/>
                <a:ea typeface="Calibri"/>
                <a:cs typeface="Calibri"/>
                <a:sym typeface="Calibri"/>
              </a:rPr>
              <a:t>Descriptive statistics</a:t>
            </a:r>
            <a:endParaRPr sz="2000" b="1">
              <a:solidFill>
                <a:schemeClr val="dk1"/>
              </a:solidFill>
              <a:latin typeface="Calibri"/>
              <a:ea typeface="Calibri"/>
              <a:cs typeface="Calibri"/>
              <a:sym typeface="Calibri"/>
            </a:endParaRPr>
          </a:p>
          <a:p>
            <a:pPr marL="457200" marR="0" lvl="0" indent="0" algn="l" rtl="0">
              <a:lnSpc>
                <a:spcPct val="150000"/>
              </a:lnSpc>
              <a:spcBef>
                <a:spcPts val="0"/>
              </a:spcBef>
              <a:spcAft>
                <a:spcPts val="0"/>
              </a:spcAft>
              <a:buNone/>
            </a:pPr>
            <a:endParaRPr sz="2000" b="1">
              <a:solidFill>
                <a:schemeClr val="dk1"/>
              </a:solidFill>
              <a:latin typeface="Calibri"/>
              <a:ea typeface="Calibri"/>
              <a:cs typeface="Calibri"/>
              <a:sym typeface="Calibri"/>
            </a:endParaRPr>
          </a:p>
          <a:p>
            <a:pPr marL="342900" marR="0" lvl="0" indent="-342900" algn="l" rtl="0">
              <a:lnSpc>
                <a:spcPct val="150000"/>
              </a:lnSpc>
              <a:spcBef>
                <a:spcPts val="0"/>
              </a:spcBef>
              <a:spcAft>
                <a:spcPts val="0"/>
              </a:spcAft>
              <a:buClr>
                <a:schemeClr val="dk1"/>
              </a:buClr>
              <a:buSzPts val="2000"/>
              <a:buFont typeface="Arial"/>
              <a:buChar char="•"/>
            </a:pPr>
            <a:r>
              <a:rPr lang="en-US" sz="2000" b="1">
                <a:solidFill>
                  <a:schemeClr val="dk1"/>
                </a:solidFill>
                <a:latin typeface="Calibri"/>
                <a:ea typeface="Calibri"/>
                <a:cs typeface="Calibri"/>
                <a:sym typeface="Calibri"/>
              </a:rPr>
              <a:t>2</a:t>
            </a:r>
            <a:r>
              <a:rPr lang="en-US" sz="2000" b="1" baseline="30000">
                <a:solidFill>
                  <a:schemeClr val="dk1"/>
                </a:solidFill>
                <a:latin typeface="Calibri"/>
                <a:ea typeface="Calibri"/>
                <a:cs typeface="Calibri"/>
                <a:sym typeface="Calibri"/>
              </a:rPr>
              <a:t>nd</a:t>
            </a:r>
            <a:r>
              <a:rPr lang="en-US" sz="2000" b="1">
                <a:solidFill>
                  <a:schemeClr val="dk1"/>
                </a:solidFill>
                <a:latin typeface="Calibri"/>
                <a:ea typeface="Calibri"/>
                <a:cs typeface="Calibri"/>
                <a:sym typeface="Calibri"/>
              </a:rPr>
              <a:t> objective</a:t>
            </a:r>
            <a:r>
              <a:rPr lang="en-US" sz="2000">
                <a:solidFill>
                  <a:schemeClr val="dk1"/>
                </a:solidFill>
                <a:latin typeface="Calibri"/>
                <a:ea typeface="Calibri"/>
                <a:cs typeface="Calibri"/>
                <a:sym typeface="Calibri"/>
              </a:rPr>
              <a:t> ; To assess the factors that determines the adoption of eco-tourism as a source of income diversification ; </a:t>
            </a:r>
            <a:r>
              <a:rPr lang="en-US" sz="2000" b="1">
                <a:solidFill>
                  <a:schemeClr val="dk1"/>
                </a:solidFill>
                <a:latin typeface="Calibri"/>
                <a:ea typeface="Calibri"/>
                <a:cs typeface="Calibri"/>
                <a:sym typeface="Calibri"/>
              </a:rPr>
              <a:t>Probit regression</a:t>
            </a:r>
            <a:r>
              <a:rPr lang="en-US" sz="2000">
                <a:solidFill>
                  <a:schemeClr val="dk1"/>
                </a:solidFill>
                <a:latin typeface="Calibri"/>
                <a:ea typeface="Calibri"/>
                <a:cs typeface="Calibri"/>
                <a:sym typeface="Calibri"/>
              </a:rPr>
              <a:t> will be used</a:t>
            </a:r>
            <a:endParaRPr sz="2000">
              <a:solidFill>
                <a:schemeClr val="dk1"/>
              </a:solidFill>
              <a:latin typeface="Calibri"/>
              <a:ea typeface="Calibri"/>
              <a:cs typeface="Calibri"/>
              <a:sym typeface="Calibri"/>
            </a:endParaRPr>
          </a:p>
          <a:p>
            <a:pPr marL="457200" marR="0" lvl="0" indent="0" algn="l" rtl="0">
              <a:lnSpc>
                <a:spcPct val="150000"/>
              </a:lnSpc>
              <a:spcBef>
                <a:spcPts val="0"/>
              </a:spcBef>
              <a:spcAft>
                <a:spcPts val="0"/>
              </a:spcAft>
              <a:buNone/>
            </a:pPr>
            <a:endParaRPr sz="2000">
              <a:solidFill>
                <a:schemeClr val="dk1"/>
              </a:solidFill>
              <a:latin typeface="Calibri"/>
              <a:ea typeface="Calibri"/>
              <a:cs typeface="Calibri"/>
              <a:sym typeface="Calibri"/>
            </a:endParaRPr>
          </a:p>
          <a:p>
            <a:pPr marL="342900" marR="0" lvl="0" indent="-342900" algn="l" rtl="0">
              <a:lnSpc>
                <a:spcPct val="150000"/>
              </a:lnSpc>
              <a:spcBef>
                <a:spcPts val="0"/>
              </a:spcBef>
              <a:spcAft>
                <a:spcPts val="0"/>
              </a:spcAft>
              <a:buClr>
                <a:schemeClr val="dk1"/>
              </a:buClr>
              <a:buSzPts val="2000"/>
              <a:buFont typeface="Arial"/>
              <a:buChar char="•"/>
            </a:pPr>
            <a:r>
              <a:rPr lang="en-US" sz="2000" b="1">
                <a:solidFill>
                  <a:schemeClr val="dk1"/>
                </a:solidFill>
                <a:latin typeface="Calibri"/>
                <a:ea typeface="Calibri"/>
                <a:cs typeface="Calibri"/>
                <a:sym typeface="Calibri"/>
              </a:rPr>
              <a:t>3</a:t>
            </a:r>
            <a:r>
              <a:rPr lang="en-US" sz="2000" b="1" baseline="30000">
                <a:solidFill>
                  <a:schemeClr val="dk1"/>
                </a:solidFill>
                <a:latin typeface="Calibri"/>
                <a:ea typeface="Calibri"/>
                <a:cs typeface="Calibri"/>
                <a:sym typeface="Calibri"/>
              </a:rPr>
              <a:t>rd</a:t>
            </a:r>
            <a:r>
              <a:rPr lang="en-US" sz="2000" b="1">
                <a:solidFill>
                  <a:schemeClr val="dk1"/>
                </a:solidFill>
                <a:latin typeface="Calibri"/>
                <a:ea typeface="Calibri"/>
                <a:cs typeface="Calibri"/>
                <a:sym typeface="Calibri"/>
              </a:rPr>
              <a:t> objective</a:t>
            </a:r>
            <a:r>
              <a:rPr lang="en-US" sz="2000">
                <a:solidFill>
                  <a:schemeClr val="dk1"/>
                </a:solidFill>
                <a:latin typeface="Calibri"/>
                <a:ea typeface="Calibri"/>
                <a:cs typeface="Calibri"/>
                <a:sym typeface="Calibri"/>
              </a:rPr>
              <a:t> ; To find out the challenges, opportunities and policy gap when developing ecotourism operations in the agriculture sector in Palugaswewa tank cascade system, Anuradhapura, of Sri Lanka </a:t>
            </a:r>
            <a:r>
              <a:rPr lang="en-US" sz="2000" b="1">
                <a:solidFill>
                  <a:schemeClr val="dk1"/>
                </a:solidFill>
                <a:latin typeface="Calibri"/>
                <a:ea typeface="Calibri"/>
                <a:cs typeface="Calibri"/>
                <a:sym typeface="Calibri"/>
              </a:rPr>
              <a:t>Key informant discussions</a:t>
            </a:r>
            <a:r>
              <a:rPr lang="en-US" sz="2000">
                <a:solidFill>
                  <a:schemeClr val="dk1"/>
                </a:solidFill>
                <a:latin typeface="Calibri"/>
                <a:ea typeface="Calibri"/>
                <a:cs typeface="Calibri"/>
                <a:sym typeface="Calibri"/>
              </a:rPr>
              <a:t> - 10 stakeholders will be used to achieve objective</a:t>
            </a:r>
            <a:endParaRPr/>
          </a:p>
          <a:p>
            <a:pPr marL="914400" marR="0" lvl="0" indent="0" algn="l" rtl="0">
              <a:lnSpc>
                <a:spcPct val="15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45"/>
        <p:cNvGrpSpPr/>
        <p:nvPr/>
      </p:nvGrpSpPr>
      <p:grpSpPr>
        <a:xfrm>
          <a:off x="0" y="0"/>
          <a:ext cx="0" cy="0"/>
          <a:chOff x="0" y="0"/>
          <a:chExt cx="0" cy="0"/>
        </a:xfrm>
      </p:grpSpPr>
      <p:grpSp>
        <p:nvGrpSpPr>
          <p:cNvPr id="646" name="Google Shape;646;p16"/>
          <p:cNvGrpSpPr/>
          <p:nvPr/>
        </p:nvGrpSpPr>
        <p:grpSpPr>
          <a:xfrm>
            <a:off x="-290920" y="0"/>
            <a:ext cx="12482920" cy="6858000"/>
            <a:chOff x="-290920" y="0"/>
            <a:chExt cx="12482920" cy="6858000"/>
          </a:xfrm>
        </p:grpSpPr>
        <p:sp>
          <p:nvSpPr>
            <p:cNvPr id="647" name="Google Shape;647;p16"/>
            <p:cNvSpPr/>
            <p:nvPr/>
          </p:nvSpPr>
          <p:spPr>
            <a:xfrm>
              <a:off x="-290920" y="0"/>
              <a:ext cx="124829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48" name="Google Shape;648;p16"/>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49" name="Google Shape;649;p16"/>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650" name="Google Shape;650;p16"/>
          <p:cNvGrpSpPr/>
          <p:nvPr/>
        </p:nvGrpSpPr>
        <p:grpSpPr>
          <a:xfrm>
            <a:off x="226788" y="-2"/>
            <a:ext cx="11447501" cy="6858000"/>
            <a:chOff x="213096" y="0"/>
            <a:chExt cx="11447501" cy="6858000"/>
          </a:xfrm>
        </p:grpSpPr>
        <p:sp>
          <p:nvSpPr>
            <p:cNvPr id="651" name="Google Shape;651;p16"/>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52" name="Google Shape;652;p16"/>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53" name="Google Shape;653;p16"/>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654" name="Google Shape;654;p16"/>
          <p:cNvGrpSpPr/>
          <p:nvPr/>
        </p:nvGrpSpPr>
        <p:grpSpPr>
          <a:xfrm>
            <a:off x="1184133" y="0"/>
            <a:ext cx="9961092" cy="6858000"/>
            <a:chOff x="491575" y="0"/>
            <a:chExt cx="9961092" cy="6858000"/>
          </a:xfrm>
        </p:grpSpPr>
        <p:sp>
          <p:nvSpPr>
            <p:cNvPr id="655" name="Google Shape;655;p16"/>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56" name="Google Shape;656;p16"/>
            <p:cNvSpPr txBox="1"/>
            <p:nvPr/>
          </p:nvSpPr>
          <p:spPr>
            <a:xfrm rot="-5400000">
              <a:off x="9117129" y="3328110"/>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PROGRASS</a:t>
              </a:r>
              <a:endParaRPr sz="1800" b="1">
                <a:solidFill>
                  <a:srgbClr val="F0EEF0"/>
                </a:solidFill>
                <a:latin typeface="Twentieth Century"/>
                <a:ea typeface="Twentieth Century"/>
                <a:cs typeface="Twentieth Century"/>
                <a:sym typeface="Twentieth Century"/>
              </a:endParaRPr>
            </a:p>
          </p:txBody>
        </p:sp>
        <p:pic>
          <p:nvPicPr>
            <p:cNvPr id="657" name="Google Shape;657;p16"/>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grpSp>
        <p:nvGrpSpPr>
          <p:cNvPr id="658" name="Google Shape;658;p16"/>
          <p:cNvGrpSpPr/>
          <p:nvPr/>
        </p:nvGrpSpPr>
        <p:grpSpPr>
          <a:xfrm>
            <a:off x="-7985197" y="0"/>
            <a:ext cx="9574094" cy="6858000"/>
            <a:chOff x="491575" y="0"/>
            <a:chExt cx="9574094" cy="6858000"/>
          </a:xfrm>
        </p:grpSpPr>
        <p:sp>
          <p:nvSpPr>
            <p:cNvPr id="659" name="Google Shape;659;p16"/>
            <p:cNvSpPr/>
            <p:nvPr/>
          </p:nvSpPr>
          <p:spPr>
            <a:xfrm>
              <a:off x="491575" y="0"/>
              <a:ext cx="957409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60" name="Google Shape;660;p16"/>
            <p:cNvSpPr/>
            <p:nvPr/>
          </p:nvSpPr>
          <p:spPr>
            <a:xfrm>
              <a:off x="8897260"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48135"/>
                </a:solidFill>
                <a:latin typeface="Calibri"/>
                <a:ea typeface="Calibri"/>
                <a:cs typeface="Calibri"/>
                <a:sym typeface="Calibri"/>
              </a:endParaRPr>
            </a:p>
          </p:txBody>
        </p:sp>
        <p:sp>
          <p:nvSpPr>
            <p:cNvPr id="661" name="Google Shape;661;p16"/>
            <p:cNvSpPr txBox="1"/>
            <p:nvPr/>
          </p:nvSpPr>
          <p:spPr>
            <a:xfrm rot="-5400000">
              <a:off x="8731180" y="3343468"/>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1600" b="1">
                <a:solidFill>
                  <a:srgbClr val="F0EEF0"/>
                </a:solidFill>
                <a:latin typeface="Twentieth Century"/>
                <a:ea typeface="Twentieth Century"/>
                <a:cs typeface="Twentieth Century"/>
                <a:sym typeface="Twentieth Century"/>
              </a:endParaRPr>
            </a:p>
          </p:txBody>
        </p:sp>
        <p:pic>
          <p:nvPicPr>
            <p:cNvPr id="662" name="Google Shape;662;p16"/>
            <p:cNvPicPr preferRelativeResize="0"/>
            <p:nvPr/>
          </p:nvPicPr>
          <p:blipFill rotWithShape="1">
            <a:blip r:embed="rId3">
              <a:alphaModFix/>
            </a:blip>
            <a:srcRect/>
            <a:stretch/>
          </p:blipFill>
          <p:spPr>
            <a:xfrm rot="-5400000">
              <a:off x="8992269" y="3247473"/>
              <a:ext cx="530600" cy="530600"/>
            </a:xfrm>
            <a:prstGeom prst="rect">
              <a:avLst/>
            </a:prstGeom>
            <a:noFill/>
            <a:ln>
              <a:noFill/>
            </a:ln>
          </p:spPr>
        </p:pic>
      </p:grpSp>
      <p:sp>
        <p:nvSpPr>
          <p:cNvPr id="663" name="Google Shape;663;p16"/>
          <p:cNvSpPr/>
          <p:nvPr/>
        </p:nvSpPr>
        <p:spPr>
          <a:xfrm>
            <a:off x="-7962177" y="-1"/>
            <a:ext cx="5781368"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664" name="Google Shape;664;p16"/>
          <p:cNvGrpSpPr/>
          <p:nvPr/>
        </p:nvGrpSpPr>
        <p:grpSpPr>
          <a:xfrm>
            <a:off x="-8877407" y="-3"/>
            <a:ext cx="9923504" cy="6858000"/>
            <a:chOff x="-8819357" y="-3"/>
            <a:chExt cx="9923504" cy="6858000"/>
          </a:xfrm>
        </p:grpSpPr>
        <p:sp>
          <p:nvSpPr>
            <p:cNvPr id="665" name="Google Shape;665;p16"/>
            <p:cNvSpPr/>
            <p:nvPr/>
          </p:nvSpPr>
          <p:spPr>
            <a:xfrm>
              <a:off x="-8819357" y="-3"/>
              <a:ext cx="992350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66" name="Google Shape;666;p16"/>
            <p:cNvSpPr/>
            <p:nvPr/>
          </p:nvSpPr>
          <p:spPr>
            <a:xfrm>
              <a:off x="-64253"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67" name="Google Shape;667;p16"/>
            <p:cNvSpPr txBox="1"/>
            <p:nvPr/>
          </p:nvSpPr>
          <p:spPr>
            <a:xfrm rot="-5400000">
              <a:off x="-476095" y="3328108"/>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668" name="Google Shape;668;p16"/>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grpSp>
        <p:nvGrpSpPr>
          <p:cNvPr id="669" name="Google Shape;669;p16"/>
          <p:cNvGrpSpPr/>
          <p:nvPr/>
        </p:nvGrpSpPr>
        <p:grpSpPr>
          <a:xfrm>
            <a:off x="2076561" y="620098"/>
            <a:ext cx="662056" cy="662056"/>
            <a:chOff x="1763529" y="1170076"/>
            <a:chExt cx="662056" cy="662056"/>
          </a:xfrm>
        </p:grpSpPr>
        <p:sp>
          <p:nvSpPr>
            <p:cNvPr id="670" name="Google Shape;670;p16"/>
            <p:cNvSpPr/>
            <p:nvPr/>
          </p:nvSpPr>
          <p:spPr>
            <a:xfrm>
              <a:off x="1763529" y="1170076"/>
              <a:ext cx="662056" cy="662056"/>
            </a:xfrm>
            <a:prstGeom prst="ellipse">
              <a:avLst/>
            </a:pr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71" name="Google Shape;671;p16"/>
            <p:cNvPicPr preferRelativeResize="0"/>
            <p:nvPr/>
          </p:nvPicPr>
          <p:blipFill rotWithShape="1">
            <a:blip r:embed="rId4">
              <a:alphaModFix/>
            </a:blip>
            <a:srcRect/>
            <a:stretch/>
          </p:blipFill>
          <p:spPr>
            <a:xfrm>
              <a:off x="1895360" y="1301907"/>
              <a:ext cx="398394" cy="398394"/>
            </a:xfrm>
            <a:prstGeom prst="rect">
              <a:avLst/>
            </a:prstGeom>
            <a:noFill/>
            <a:ln>
              <a:noFill/>
            </a:ln>
          </p:spPr>
        </p:pic>
      </p:grpSp>
      <p:sp>
        <p:nvSpPr>
          <p:cNvPr id="672" name="Google Shape;672;p16"/>
          <p:cNvSpPr txBox="1"/>
          <p:nvPr/>
        </p:nvSpPr>
        <p:spPr>
          <a:xfrm>
            <a:off x="3020474" y="620100"/>
            <a:ext cx="7952100" cy="708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a:solidFill>
                  <a:schemeClr val="dk1"/>
                </a:solidFill>
                <a:latin typeface="Calibri"/>
                <a:ea typeface="Calibri"/>
                <a:cs typeface="Calibri"/>
                <a:sym typeface="Calibri"/>
              </a:rPr>
              <a:t>2</a:t>
            </a:r>
            <a:r>
              <a:rPr lang="en-US" sz="2000" baseline="30000">
                <a:solidFill>
                  <a:schemeClr val="dk1"/>
                </a:solidFill>
                <a:latin typeface="Calibri"/>
                <a:ea typeface="Calibri"/>
                <a:cs typeface="Calibri"/>
                <a:sym typeface="Calibri"/>
              </a:rPr>
              <a:t>nd</a:t>
            </a:r>
            <a:r>
              <a:rPr lang="en-US" sz="2000">
                <a:solidFill>
                  <a:schemeClr val="dk1"/>
                </a:solidFill>
                <a:latin typeface="Calibri"/>
                <a:ea typeface="Calibri"/>
                <a:cs typeface="Calibri"/>
                <a:sym typeface="Calibri"/>
              </a:rPr>
              <a:t> Objective (To assess the factors that determines the adoption of eco-tourism as a source of income diversification</a:t>
            </a:r>
            <a:endParaRPr sz="2000">
              <a:solidFill>
                <a:schemeClr val="dk1"/>
              </a:solidFill>
              <a:latin typeface="Calibri"/>
              <a:ea typeface="Calibri"/>
              <a:cs typeface="Calibri"/>
              <a:sym typeface="Calibri"/>
            </a:endParaRPr>
          </a:p>
        </p:txBody>
      </p:sp>
      <p:sp>
        <p:nvSpPr>
          <p:cNvPr id="673" name="Google Shape;673;p16"/>
          <p:cNvSpPr txBox="1"/>
          <p:nvPr/>
        </p:nvSpPr>
        <p:spPr>
          <a:xfrm>
            <a:off x="1895349" y="1725075"/>
            <a:ext cx="8795400" cy="708000"/>
          </a:xfrm>
          <a:prstGeom prst="rect">
            <a:avLst/>
          </a:prstGeom>
          <a:noFill/>
          <a:ln>
            <a:noFill/>
          </a:ln>
        </p:spPr>
        <p:txBody>
          <a:bodyPr spcFirstLastPara="1" wrap="square" lIns="91425" tIns="45700" rIns="91425" bIns="45700" anchor="t" anchorCtr="0">
            <a:spAutoFit/>
          </a:bodyPr>
          <a:lstStyle/>
          <a:p>
            <a:pPr marL="342900" marR="0" lvl="0" indent="-342900" algn="l" rtl="0">
              <a:spcBef>
                <a:spcPts val="0"/>
              </a:spcBef>
              <a:spcAft>
                <a:spcPts val="0"/>
              </a:spcAft>
              <a:buClr>
                <a:schemeClr val="dk1"/>
              </a:buClr>
              <a:buSzPts val="2000"/>
              <a:buFont typeface="Arial"/>
              <a:buChar char="•"/>
            </a:pPr>
            <a:r>
              <a:rPr lang="en-US" sz="2000">
                <a:solidFill>
                  <a:schemeClr val="dk1"/>
                </a:solidFill>
                <a:latin typeface="Calibri"/>
                <a:ea typeface="Calibri"/>
                <a:cs typeface="Calibri"/>
                <a:sym typeface="Calibri"/>
              </a:rPr>
              <a:t>A Probit regression will be used in data analysis to achieve second objective, The dependent variable of probit regression is income diversification</a:t>
            </a:r>
            <a:endParaRPr sz="2000">
              <a:solidFill>
                <a:schemeClr val="dk1"/>
              </a:solidFill>
              <a:latin typeface="Calibri"/>
              <a:ea typeface="Calibri"/>
              <a:cs typeface="Calibri"/>
              <a:sym typeface="Calibri"/>
            </a:endParaRPr>
          </a:p>
        </p:txBody>
      </p:sp>
      <p:sp>
        <p:nvSpPr>
          <p:cNvPr id="674" name="Google Shape;674;p16"/>
          <p:cNvSpPr txBox="1"/>
          <p:nvPr/>
        </p:nvSpPr>
        <p:spPr>
          <a:xfrm>
            <a:off x="2241800" y="2829925"/>
            <a:ext cx="6665100" cy="477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900"/>
              <a:t>Pr (Y=1 X) =ᶲ(X1 β1) (X2 β2) (X3 β3) (X4 β4)</a:t>
            </a:r>
            <a:endParaRPr sz="1900"/>
          </a:p>
        </p:txBody>
      </p:sp>
      <p:sp>
        <p:nvSpPr>
          <p:cNvPr id="675" name="Google Shape;675;p16"/>
          <p:cNvSpPr txBox="1"/>
          <p:nvPr/>
        </p:nvSpPr>
        <p:spPr>
          <a:xfrm>
            <a:off x="2738625" y="3703900"/>
            <a:ext cx="4890600" cy="1354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900"/>
              <a:t>Y - Probability of practicing eco tourism</a:t>
            </a:r>
            <a:endParaRPr sz="1900"/>
          </a:p>
          <a:p>
            <a:pPr marL="0" lvl="0" indent="0" algn="l" rtl="0">
              <a:spcBef>
                <a:spcPts val="0"/>
              </a:spcBef>
              <a:spcAft>
                <a:spcPts val="0"/>
              </a:spcAft>
              <a:buNone/>
            </a:pPr>
            <a:r>
              <a:rPr lang="en-US" sz="1900"/>
              <a:t>x1 - Land productivity</a:t>
            </a:r>
            <a:endParaRPr sz="1900"/>
          </a:p>
          <a:p>
            <a:pPr marL="0" lvl="0" indent="0" algn="l" rtl="0">
              <a:spcBef>
                <a:spcPts val="0"/>
              </a:spcBef>
              <a:spcAft>
                <a:spcPts val="0"/>
              </a:spcAft>
              <a:buNone/>
            </a:pPr>
            <a:r>
              <a:rPr lang="en-US" sz="1900"/>
              <a:t>X3- Labor productivity</a:t>
            </a:r>
            <a:endParaRPr sz="1900"/>
          </a:p>
          <a:p>
            <a:pPr marL="0" lvl="0" indent="0" algn="l" rtl="0">
              <a:spcBef>
                <a:spcPts val="0"/>
              </a:spcBef>
              <a:spcAft>
                <a:spcPts val="0"/>
              </a:spcAft>
              <a:buNone/>
            </a:pPr>
            <a:r>
              <a:rPr lang="en-US" sz="1900"/>
              <a:t>X4 - Profit from agriculture production/yield</a:t>
            </a:r>
            <a:endParaRPr sz="1900"/>
          </a:p>
        </p:txBody>
      </p:sp>
      <p:sp>
        <p:nvSpPr>
          <p:cNvPr id="676" name="Google Shape;676;p16"/>
          <p:cNvSpPr txBox="1"/>
          <p:nvPr/>
        </p:nvSpPr>
        <p:spPr>
          <a:xfrm>
            <a:off x="7810175" y="6457800"/>
            <a:ext cx="3162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alibri"/>
                <a:ea typeface="Calibri"/>
                <a:cs typeface="Calibri"/>
                <a:sym typeface="Calibri"/>
              </a:rPr>
              <a:t>Referred with (Saqib et al., 2016)</a:t>
            </a:r>
            <a:endParaRPr>
              <a:latin typeface="Calibri"/>
              <a:ea typeface="Calibri"/>
              <a:cs typeface="Calibri"/>
              <a:sym typeface="Calibri"/>
            </a:endParaRPr>
          </a:p>
        </p:txBody>
      </p:sp>
    </p:spTree>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680"/>
        <p:cNvGrpSpPr/>
        <p:nvPr/>
      </p:nvGrpSpPr>
      <p:grpSpPr>
        <a:xfrm>
          <a:off x="0" y="0"/>
          <a:ext cx="0" cy="0"/>
          <a:chOff x="0" y="0"/>
          <a:chExt cx="0" cy="0"/>
        </a:xfrm>
      </p:grpSpPr>
      <p:pic>
        <p:nvPicPr>
          <p:cNvPr id="681" name="Google Shape;681;g22807f88047_1_0"/>
          <p:cNvPicPr preferRelativeResize="0"/>
          <p:nvPr/>
        </p:nvPicPr>
        <p:blipFill>
          <a:blip r:embed="rId3">
            <a:alphaModFix/>
          </a:blip>
          <a:stretch>
            <a:fillRect/>
          </a:stretch>
        </p:blipFill>
        <p:spPr>
          <a:xfrm>
            <a:off x="3298175" y="634525"/>
            <a:ext cx="5557775" cy="5951074"/>
          </a:xfrm>
          <a:prstGeom prst="rect">
            <a:avLst/>
          </a:prstGeom>
          <a:noFill/>
          <a:ln>
            <a:noFill/>
          </a:ln>
        </p:spPr>
      </p:pic>
      <p:sp>
        <p:nvSpPr>
          <p:cNvPr id="682" name="Google Shape;682;g22807f88047_1_0"/>
          <p:cNvSpPr/>
          <p:nvPr/>
        </p:nvSpPr>
        <p:spPr>
          <a:xfrm>
            <a:off x="1588897" y="0"/>
            <a:ext cx="9434700" cy="7314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TIMELINE</a:t>
            </a:r>
            <a:endParaRPr sz="3200" b="1">
              <a:solidFill>
                <a:schemeClr val="dk1"/>
              </a:solidFill>
              <a:latin typeface="BatangChe"/>
              <a:ea typeface="BatangChe"/>
              <a:cs typeface="BatangChe"/>
              <a:sym typeface="BatangChe"/>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686"/>
        <p:cNvGrpSpPr/>
        <p:nvPr/>
      </p:nvGrpSpPr>
      <p:grpSpPr>
        <a:xfrm>
          <a:off x="0" y="0"/>
          <a:ext cx="0" cy="0"/>
          <a:chOff x="0" y="0"/>
          <a:chExt cx="0" cy="0"/>
        </a:xfrm>
      </p:grpSpPr>
      <p:grpSp>
        <p:nvGrpSpPr>
          <p:cNvPr id="687" name="Google Shape;687;g22807f88047_1_7"/>
          <p:cNvGrpSpPr/>
          <p:nvPr/>
        </p:nvGrpSpPr>
        <p:grpSpPr>
          <a:xfrm>
            <a:off x="152400" y="152400"/>
            <a:ext cx="10280069" cy="6553198"/>
            <a:chOff x="152400" y="152400"/>
            <a:chExt cx="10280069" cy="6553198"/>
          </a:xfrm>
        </p:grpSpPr>
        <p:pic>
          <p:nvPicPr>
            <p:cNvPr id="688" name="Google Shape;688;g22807f88047_1_7"/>
            <p:cNvPicPr preferRelativeResize="0"/>
            <p:nvPr/>
          </p:nvPicPr>
          <p:blipFill>
            <a:blip r:embed="rId3">
              <a:alphaModFix/>
            </a:blip>
            <a:stretch>
              <a:fillRect/>
            </a:stretch>
          </p:blipFill>
          <p:spPr>
            <a:xfrm>
              <a:off x="152400" y="152400"/>
              <a:ext cx="5063835" cy="6553198"/>
            </a:xfrm>
            <a:prstGeom prst="rect">
              <a:avLst/>
            </a:prstGeom>
            <a:noFill/>
            <a:ln>
              <a:noFill/>
            </a:ln>
          </p:spPr>
        </p:pic>
        <p:pic>
          <p:nvPicPr>
            <p:cNvPr id="689" name="Google Shape;689;g22807f88047_1_7"/>
            <p:cNvPicPr preferRelativeResize="0"/>
            <p:nvPr/>
          </p:nvPicPr>
          <p:blipFill>
            <a:blip r:embed="rId4">
              <a:alphaModFix/>
            </a:blip>
            <a:stretch>
              <a:fillRect/>
            </a:stretch>
          </p:blipFill>
          <p:spPr>
            <a:xfrm>
              <a:off x="5368635" y="152400"/>
              <a:ext cx="5063835" cy="6553198"/>
            </a:xfrm>
            <a:prstGeom prst="rect">
              <a:avLst/>
            </a:prstGeom>
            <a:noFill/>
            <a:ln>
              <a:noFill/>
            </a:ln>
          </p:spPr>
        </p:pic>
      </p:grpSp>
      <p:sp>
        <p:nvSpPr>
          <p:cNvPr id="690" name="Google Shape;690;g22807f88047_1_7"/>
          <p:cNvSpPr txBox="1"/>
          <p:nvPr/>
        </p:nvSpPr>
        <p:spPr>
          <a:xfrm>
            <a:off x="10432475" y="6290100"/>
            <a:ext cx="17595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500" b="1">
                <a:latin typeface="Calibri"/>
                <a:ea typeface="Calibri"/>
                <a:cs typeface="Calibri"/>
                <a:sym typeface="Calibri"/>
              </a:rPr>
              <a:t>SUMMARY SHEET</a:t>
            </a:r>
            <a:endParaRPr sz="1500" b="1">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694"/>
        <p:cNvGrpSpPr/>
        <p:nvPr/>
      </p:nvGrpSpPr>
      <p:grpSpPr>
        <a:xfrm>
          <a:off x="0" y="0"/>
          <a:ext cx="0" cy="0"/>
          <a:chOff x="0" y="0"/>
          <a:chExt cx="0" cy="0"/>
        </a:xfrm>
      </p:grpSpPr>
      <p:grpSp>
        <p:nvGrpSpPr>
          <p:cNvPr id="695" name="Google Shape;695;g1d19082777f_0_148"/>
          <p:cNvGrpSpPr/>
          <p:nvPr/>
        </p:nvGrpSpPr>
        <p:grpSpPr>
          <a:xfrm>
            <a:off x="-290920" y="0"/>
            <a:ext cx="12483000" cy="6858000"/>
            <a:chOff x="-290920" y="0"/>
            <a:chExt cx="12483000" cy="6858000"/>
          </a:xfrm>
        </p:grpSpPr>
        <p:sp>
          <p:nvSpPr>
            <p:cNvPr id="696" name="Google Shape;696;g1d19082777f_0_148"/>
            <p:cNvSpPr/>
            <p:nvPr/>
          </p:nvSpPr>
          <p:spPr>
            <a:xfrm>
              <a:off x="-290920" y="0"/>
              <a:ext cx="124830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97" name="Google Shape;697;g1d19082777f_0_148"/>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698" name="Google Shape;698;g1d19082777f_0_148"/>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699" name="Google Shape;699;g1d19082777f_0_148"/>
          <p:cNvGrpSpPr/>
          <p:nvPr/>
        </p:nvGrpSpPr>
        <p:grpSpPr>
          <a:xfrm>
            <a:off x="226788" y="-2"/>
            <a:ext cx="11447501" cy="6858000"/>
            <a:chOff x="213096" y="0"/>
            <a:chExt cx="11447501" cy="6858000"/>
          </a:xfrm>
        </p:grpSpPr>
        <p:sp>
          <p:nvSpPr>
            <p:cNvPr id="700" name="Google Shape;700;g1d19082777f_0_148"/>
            <p:cNvSpPr/>
            <p:nvPr/>
          </p:nvSpPr>
          <p:spPr>
            <a:xfrm>
              <a:off x="213096" y="0"/>
              <a:ext cx="114474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01" name="Google Shape;701;g1d19082777f_0_148"/>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702" name="Google Shape;702;g1d19082777f_0_148"/>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703" name="Google Shape;703;g1d19082777f_0_148"/>
          <p:cNvGrpSpPr/>
          <p:nvPr/>
        </p:nvGrpSpPr>
        <p:grpSpPr>
          <a:xfrm>
            <a:off x="1184133" y="0"/>
            <a:ext cx="9961200" cy="6858000"/>
            <a:chOff x="491575" y="0"/>
            <a:chExt cx="9961200" cy="6858000"/>
          </a:xfrm>
        </p:grpSpPr>
        <p:sp>
          <p:nvSpPr>
            <p:cNvPr id="704" name="Google Shape;704;g1d19082777f_0_148"/>
            <p:cNvSpPr/>
            <p:nvPr/>
          </p:nvSpPr>
          <p:spPr>
            <a:xfrm>
              <a:off x="491575" y="0"/>
              <a:ext cx="9961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05" name="Google Shape;705;g1d19082777f_0_148"/>
            <p:cNvSpPr txBox="1"/>
            <p:nvPr/>
          </p:nvSpPr>
          <p:spPr>
            <a:xfrm rot="-5400000">
              <a:off x="9117156" y="3328169"/>
              <a:ext cx="19920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PROGRASS</a:t>
              </a:r>
              <a:endParaRPr sz="1800" b="1">
                <a:solidFill>
                  <a:srgbClr val="F0EEF0"/>
                </a:solidFill>
                <a:latin typeface="Twentieth Century"/>
                <a:ea typeface="Twentieth Century"/>
                <a:cs typeface="Twentieth Century"/>
                <a:sym typeface="Twentieth Century"/>
              </a:endParaRPr>
            </a:p>
          </p:txBody>
        </p:sp>
        <p:pic>
          <p:nvPicPr>
            <p:cNvPr id="706" name="Google Shape;706;g1d19082777f_0_148"/>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grpSp>
        <p:nvGrpSpPr>
          <p:cNvPr id="707" name="Google Shape;707;g1d19082777f_0_148"/>
          <p:cNvGrpSpPr/>
          <p:nvPr/>
        </p:nvGrpSpPr>
        <p:grpSpPr>
          <a:xfrm>
            <a:off x="-7985197" y="0"/>
            <a:ext cx="9574200" cy="6858000"/>
            <a:chOff x="491575" y="0"/>
            <a:chExt cx="9574200" cy="6858000"/>
          </a:xfrm>
        </p:grpSpPr>
        <p:sp>
          <p:nvSpPr>
            <p:cNvPr id="708" name="Google Shape;708;g1d19082777f_0_148"/>
            <p:cNvSpPr/>
            <p:nvPr/>
          </p:nvSpPr>
          <p:spPr>
            <a:xfrm>
              <a:off x="491575" y="0"/>
              <a:ext cx="9574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09" name="Google Shape;709;g1d19082777f_0_148"/>
            <p:cNvSpPr/>
            <p:nvPr/>
          </p:nvSpPr>
          <p:spPr>
            <a:xfrm>
              <a:off x="8897260"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48135"/>
                </a:solidFill>
                <a:latin typeface="Calibri"/>
                <a:ea typeface="Calibri"/>
                <a:cs typeface="Calibri"/>
                <a:sym typeface="Calibri"/>
              </a:endParaRPr>
            </a:p>
          </p:txBody>
        </p:sp>
        <p:pic>
          <p:nvPicPr>
            <p:cNvPr id="710" name="Google Shape;710;g1d19082777f_0_148"/>
            <p:cNvPicPr preferRelativeResize="0"/>
            <p:nvPr/>
          </p:nvPicPr>
          <p:blipFill rotWithShape="1">
            <a:blip r:embed="rId3">
              <a:alphaModFix/>
            </a:blip>
            <a:srcRect/>
            <a:stretch/>
          </p:blipFill>
          <p:spPr>
            <a:xfrm rot="-5400000">
              <a:off x="8992269" y="3247473"/>
              <a:ext cx="530600" cy="530600"/>
            </a:xfrm>
            <a:prstGeom prst="rect">
              <a:avLst/>
            </a:prstGeom>
            <a:noFill/>
            <a:ln>
              <a:noFill/>
            </a:ln>
          </p:spPr>
        </p:pic>
      </p:grpSp>
      <p:sp>
        <p:nvSpPr>
          <p:cNvPr id="711" name="Google Shape;711;g1d19082777f_0_148"/>
          <p:cNvSpPr/>
          <p:nvPr/>
        </p:nvSpPr>
        <p:spPr>
          <a:xfrm>
            <a:off x="-7962177" y="-1"/>
            <a:ext cx="57813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712" name="Google Shape;712;g1d19082777f_0_148"/>
          <p:cNvGrpSpPr/>
          <p:nvPr/>
        </p:nvGrpSpPr>
        <p:grpSpPr>
          <a:xfrm>
            <a:off x="-8877407" y="-3"/>
            <a:ext cx="9923504" cy="6858000"/>
            <a:chOff x="-8819357" y="-3"/>
            <a:chExt cx="9923504" cy="6858000"/>
          </a:xfrm>
        </p:grpSpPr>
        <p:sp>
          <p:nvSpPr>
            <p:cNvPr id="713" name="Google Shape;713;g1d19082777f_0_148"/>
            <p:cNvSpPr/>
            <p:nvPr/>
          </p:nvSpPr>
          <p:spPr>
            <a:xfrm>
              <a:off x="-8819357" y="-3"/>
              <a:ext cx="99234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14" name="Google Shape;714;g1d19082777f_0_148"/>
            <p:cNvSpPr/>
            <p:nvPr/>
          </p:nvSpPr>
          <p:spPr>
            <a:xfrm>
              <a:off x="-64253"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715" name="Google Shape;715;g1d19082777f_0_148"/>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716" name="Google Shape;716;g1d19082777f_0_148"/>
          <p:cNvSpPr/>
          <p:nvPr/>
        </p:nvSpPr>
        <p:spPr>
          <a:xfrm>
            <a:off x="1588897" y="0"/>
            <a:ext cx="9434700" cy="7314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REFERENCE</a:t>
            </a:r>
            <a:endParaRPr sz="3200" b="1">
              <a:solidFill>
                <a:schemeClr val="dk1"/>
              </a:solidFill>
              <a:latin typeface="BatangChe"/>
              <a:ea typeface="BatangChe"/>
              <a:cs typeface="BatangChe"/>
              <a:sym typeface="BatangChe"/>
            </a:endParaRPr>
          </a:p>
        </p:txBody>
      </p:sp>
      <p:sp>
        <p:nvSpPr>
          <p:cNvPr id="717" name="Google Shape;717;g1d19082777f_0_148"/>
          <p:cNvSpPr/>
          <p:nvPr/>
        </p:nvSpPr>
        <p:spPr>
          <a:xfrm>
            <a:off x="1588897" y="731520"/>
            <a:ext cx="8388000" cy="61266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18" name="Google Shape;718;g1d19082777f_0_148"/>
          <p:cNvSpPr txBox="1"/>
          <p:nvPr/>
        </p:nvSpPr>
        <p:spPr>
          <a:xfrm>
            <a:off x="1853051" y="962000"/>
            <a:ext cx="8906400" cy="5725800"/>
          </a:xfrm>
          <a:prstGeom prst="rect">
            <a:avLst/>
          </a:prstGeom>
          <a:noFill/>
          <a:ln>
            <a:noFill/>
          </a:ln>
        </p:spPr>
        <p:txBody>
          <a:bodyPr spcFirstLastPara="1" wrap="square" lIns="91425" tIns="45700" rIns="91425" bIns="45700" anchor="t" anchorCtr="0">
            <a:spAutoFit/>
          </a:bodyPr>
          <a:lstStyle/>
          <a:p>
            <a:pPr marL="0" lvl="0" indent="0" algn="l"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Agyeman, Yaw. (2019). Ecotourism as an Adaptation Strategy for Mitigating Climate Change Impacts on Local Communities Around Protected Areas in Ghana. 10.1007/978-3-319-71025-9_159-1.</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AO elaboration based on data from Emergency Events Database (EM-DAT). 2009. EM-DAT [online] Brussels. </a:t>
            </a:r>
            <a:r>
              <a:rPr lang="en-US" sz="1200" u="sng">
                <a:solidFill>
                  <a:schemeClr val="hlink"/>
                </a:solidFill>
                <a:latin typeface="Times New Roman"/>
                <a:ea typeface="Times New Roman"/>
                <a:cs typeface="Times New Roman"/>
                <a:sym typeface="Times New Roman"/>
                <a:hlinkClick r:id="rId4"/>
              </a:rPr>
              <a:t>www.emdat.be</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Bandara, S., Ignaciuk, S., Hewage, A., Kwon, J., Munaweera, T., Scognamillo, A. &amp; Sitko, N. 2021. The challenge of making climate adaptation profitable for farmers: evidence from Sri Lanka’s rice sector. FAO Agricultural Development Economics Working Paper 21-01. Rome, FAO.</a:t>
            </a:r>
            <a:r>
              <a:rPr lang="en-US" sz="1200" u="sng">
                <a:solidFill>
                  <a:schemeClr val="hlink"/>
                </a:solidFill>
                <a:latin typeface="Times New Roman"/>
                <a:ea typeface="Times New Roman"/>
                <a:cs typeface="Times New Roman"/>
                <a:sym typeface="Times New Roman"/>
                <a:hlinkClick r:id="rId5"/>
              </a:rPr>
              <a:t>https://doi.org/10.4060/cb3384en</a:t>
            </a:r>
            <a:endParaRPr sz="1200" u="sng">
              <a:solidFill>
                <a:schemeClr val="hlink"/>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Coslet C, Goodbody S, Guccione C (2017) Special report: FAO/WFP crop and food security assessment mission to Sri Lanka. FAO and WFP, Rome, Italy</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Department of Census and Statistics (2023). Department of Census and Statistics. [online] www.statistics.gov.lk. Available at: </a:t>
            </a:r>
            <a:r>
              <a:rPr lang="en-US" sz="1200" u="sng">
                <a:solidFill>
                  <a:schemeClr val="hlink"/>
                </a:solidFill>
                <a:latin typeface="Times New Roman"/>
                <a:ea typeface="Times New Roman"/>
                <a:cs typeface="Times New Roman"/>
                <a:sym typeface="Times New Roman"/>
                <a:hlinkClick r:id="rId6"/>
              </a:rPr>
              <a:t>http://www.statistics.gov.lk/Agriculture/StaticalInformation/rubpaddy</a:t>
            </a:r>
            <a:r>
              <a:rPr lang="en-US"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FAO (2016). A PROPOSAL FOR DECLARATION AS A GIAHS THE CASCADED TANK-VILLAGE SYSTEM (CTVS) IN THE DRY ZONE OF SRI LANKA MINISTRY OF AGRICULTURE AND FOOD AND AGRICULTURE ORGANIZATION OF THE UNITED NATIONS, SRI LANKA. [online] Available at: https://www.fao.org/3/bp892e/bp892e.pdf [Accessed 2 Mar. 2023].</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FAO (2016b). MINISTRY OF AGRICULTURE AND FOOD AND AGRICULTURE ORGANIZATION OF THE UNITED NATIONS THE CASCADED TANK-VILLAGE SYSTEM (CTVS) OF THE DRY ZONE OF SRI LANKA. [Online] Available at: https://www.fao.org/3/bp893e/bp893e.pdf [Accessed 4 Mar. 2023].</a:t>
            </a:r>
            <a:endParaRPr sz="1200">
              <a:solidFill>
                <a:schemeClr val="dk1"/>
              </a:solidFill>
              <a:latin typeface="Times New Roman"/>
              <a:ea typeface="Times New Roman"/>
              <a:cs typeface="Times New Roman"/>
              <a:sym typeface="Times New Roman"/>
            </a:endParaRPr>
          </a:p>
          <a:p>
            <a:pPr marL="914400" marR="0" lvl="0" indent="0" algn="l" rtl="0">
              <a:lnSpc>
                <a:spcPct val="150000"/>
              </a:lnSpc>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722"/>
        <p:cNvGrpSpPr/>
        <p:nvPr/>
      </p:nvGrpSpPr>
      <p:grpSpPr>
        <a:xfrm>
          <a:off x="0" y="0"/>
          <a:ext cx="0" cy="0"/>
          <a:chOff x="0" y="0"/>
          <a:chExt cx="0" cy="0"/>
        </a:xfrm>
      </p:grpSpPr>
      <p:grpSp>
        <p:nvGrpSpPr>
          <p:cNvPr id="723" name="Google Shape;723;g1d19082777f_0_180"/>
          <p:cNvGrpSpPr/>
          <p:nvPr/>
        </p:nvGrpSpPr>
        <p:grpSpPr>
          <a:xfrm>
            <a:off x="-290920" y="0"/>
            <a:ext cx="12483000" cy="6858000"/>
            <a:chOff x="-290920" y="0"/>
            <a:chExt cx="12483000" cy="6858000"/>
          </a:xfrm>
        </p:grpSpPr>
        <p:sp>
          <p:nvSpPr>
            <p:cNvPr id="724" name="Google Shape;724;g1d19082777f_0_180"/>
            <p:cNvSpPr/>
            <p:nvPr/>
          </p:nvSpPr>
          <p:spPr>
            <a:xfrm>
              <a:off x="-290920" y="0"/>
              <a:ext cx="124830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25" name="Google Shape;725;g1d19082777f_0_180"/>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726" name="Google Shape;726;g1d19082777f_0_180"/>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727" name="Google Shape;727;g1d19082777f_0_180"/>
          <p:cNvGrpSpPr/>
          <p:nvPr/>
        </p:nvGrpSpPr>
        <p:grpSpPr>
          <a:xfrm>
            <a:off x="226788" y="-2"/>
            <a:ext cx="11447501" cy="6858000"/>
            <a:chOff x="213096" y="0"/>
            <a:chExt cx="11447501" cy="6858000"/>
          </a:xfrm>
        </p:grpSpPr>
        <p:sp>
          <p:nvSpPr>
            <p:cNvPr id="728" name="Google Shape;728;g1d19082777f_0_180"/>
            <p:cNvSpPr/>
            <p:nvPr/>
          </p:nvSpPr>
          <p:spPr>
            <a:xfrm>
              <a:off x="213096" y="0"/>
              <a:ext cx="114474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29" name="Google Shape;729;g1d19082777f_0_180"/>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730" name="Google Shape;730;g1d19082777f_0_180"/>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731" name="Google Shape;731;g1d19082777f_0_180"/>
          <p:cNvGrpSpPr/>
          <p:nvPr/>
        </p:nvGrpSpPr>
        <p:grpSpPr>
          <a:xfrm>
            <a:off x="1184133" y="0"/>
            <a:ext cx="9961200" cy="6858000"/>
            <a:chOff x="491575" y="0"/>
            <a:chExt cx="9961200" cy="6858000"/>
          </a:xfrm>
        </p:grpSpPr>
        <p:sp>
          <p:nvSpPr>
            <p:cNvPr id="732" name="Google Shape;732;g1d19082777f_0_180"/>
            <p:cNvSpPr/>
            <p:nvPr/>
          </p:nvSpPr>
          <p:spPr>
            <a:xfrm>
              <a:off x="491575" y="0"/>
              <a:ext cx="9961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33" name="Google Shape;733;g1d19082777f_0_180"/>
            <p:cNvSpPr txBox="1"/>
            <p:nvPr/>
          </p:nvSpPr>
          <p:spPr>
            <a:xfrm rot="-5400000">
              <a:off x="9117156" y="3328169"/>
              <a:ext cx="19920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PROGRASS</a:t>
              </a:r>
              <a:endParaRPr sz="1800" b="1">
                <a:solidFill>
                  <a:srgbClr val="F0EEF0"/>
                </a:solidFill>
                <a:latin typeface="Twentieth Century"/>
                <a:ea typeface="Twentieth Century"/>
                <a:cs typeface="Twentieth Century"/>
                <a:sym typeface="Twentieth Century"/>
              </a:endParaRPr>
            </a:p>
          </p:txBody>
        </p:sp>
        <p:pic>
          <p:nvPicPr>
            <p:cNvPr id="734" name="Google Shape;734;g1d19082777f_0_180"/>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grpSp>
        <p:nvGrpSpPr>
          <p:cNvPr id="735" name="Google Shape;735;g1d19082777f_0_180"/>
          <p:cNvGrpSpPr/>
          <p:nvPr/>
        </p:nvGrpSpPr>
        <p:grpSpPr>
          <a:xfrm>
            <a:off x="-7985197" y="0"/>
            <a:ext cx="9574200" cy="6858000"/>
            <a:chOff x="491575" y="0"/>
            <a:chExt cx="9574200" cy="6858000"/>
          </a:xfrm>
        </p:grpSpPr>
        <p:sp>
          <p:nvSpPr>
            <p:cNvPr id="736" name="Google Shape;736;g1d19082777f_0_180"/>
            <p:cNvSpPr/>
            <p:nvPr/>
          </p:nvSpPr>
          <p:spPr>
            <a:xfrm>
              <a:off x="491575" y="0"/>
              <a:ext cx="9574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37" name="Google Shape;737;g1d19082777f_0_180"/>
            <p:cNvSpPr/>
            <p:nvPr/>
          </p:nvSpPr>
          <p:spPr>
            <a:xfrm>
              <a:off x="8897260"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48135"/>
                </a:solidFill>
                <a:latin typeface="Calibri"/>
                <a:ea typeface="Calibri"/>
                <a:cs typeface="Calibri"/>
                <a:sym typeface="Calibri"/>
              </a:endParaRPr>
            </a:p>
          </p:txBody>
        </p:sp>
        <p:pic>
          <p:nvPicPr>
            <p:cNvPr id="738" name="Google Shape;738;g1d19082777f_0_180"/>
            <p:cNvPicPr preferRelativeResize="0"/>
            <p:nvPr/>
          </p:nvPicPr>
          <p:blipFill rotWithShape="1">
            <a:blip r:embed="rId3">
              <a:alphaModFix/>
            </a:blip>
            <a:srcRect/>
            <a:stretch/>
          </p:blipFill>
          <p:spPr>
            <a:xfrm rot="-5400000">
              <a:off x="8992269" y="3247473"/>
              <a:ext cx="530600" cy="530600"/>
            </a:xfrm>
            <a:prstGeom prst="rect">
              <a:avLst/>
            </a:prstGeom>
            <a:noFill/>
            <a:ln>
              <a:noFill/>
            </a:ln>
          </p:spPr>
        </p:pic>
      </p:grpSp>
      <p:sp>
        <p:nvSpPr>
          <p:cNvPr id="739" name="Google Shape;739;g1d19082777f_0_180"/>
          <p:cNvSpPr/>
          <p:nvPr/>
        </p:nvSpPr>
        <p:spPr>
          <a:xfrm>
            <a:off x="-7962177" y="-1"/>
            <a:ext cx="57813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740" name="Google Shape;740;g1d19082777f_0_180"/>
          <p:cNvGrpSpPr/>
          <p:nvPr/>
        </p:nvGrpSpPr>
        <p:grpSpPr>
          <a:xfrm>
            <a:off x="-549962" y="2337441"/>
            <a:ext cx="1596059" cy="2360918"/>
            <a:chOff x="-491912" y="2337441"/>
            <a:chExt cx="1596059" cy="2360918"/>
          </a:xfrm>
        </p:grpSpPr>
        <p:sp>
          <p:nvSpPr>
            <p:cNvPr id="741" name="Google Shape;741;g1d19082777f_0_180"/>
            <p:cNvSpPr/>
            <p:nvPr/>
          </p:nvSpPr>
          <p:spPr>
            <a:xfrm>
              <a:off x="-64253"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742" name="Google Shape;742;g1d19082777f_0_180"/>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743" name="Google Shape;743;g1d19082777f_0_180"/>
          <p:cNvSpPr/>
          <p:nvPr/>
        </p:nvSpPr>
        <p:spPr>
          <a:xfrm>
            <a:off x="1588897" y="0"/>
            <a:ext cx="9434700" cy="7314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REFERENCE</a:t>
            </a:r>
            <a:endParaRPr sz="3200" b="1">
              <a:solidFill>
                <a:schemeClr val="dk1"/>
              </a:solidFill>
              <a:latin typeface="BatangChe"/>
              <a:ea typeface="BatangChe"/>
              <a:cs typeface="BatangChe"/>
              <a:sym typeface="BatangChe"/>
            </a:endParaRPr>
          </a:p>
        </p:txBody>
      </p:sp>
      <p:sp>
        <p:nvSpPr>
          <p:cNvPr id="744" name="Google Shape;744;g1d19082777f_0_180"/>
          <p:cNvSpPr/>
          <p:nvPr/>
        </p:nvSpPr>
        <p:spPr>
          <a:xfrm>
            <a:off x="1588897" y="731520"/>
            <a:ext cx="8388000" cy="61266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45" name="Google Shape;745;g1d19082777f_0_180"/>
          <p:cNvSpPr txBox="1"/>
          <p:nvPr/>
        </p:nvSpPr>
        <p:spPr>
          <a:xfrm>
            <a:off x="1711525" y="793275"/>
            <a:ext cx="9135900" cy="10443600"/>
          </a:xfrm>
          <a:prstGeom prst="rect">
            <a:avLst/>
          </a:prstGeom>
          <a:noFill/>
          <a:ln>
            <a:noFill/>
          </a:ln>
        </p:spPr>
        <p:txBody>
          <a:bodyPr spcFirstLastPara="1" wrap="square" lIns="91425" tIns="45700" rIns="91425" bIns="45700" anchor="t" anchorCtr="0">
            <a:spAutoFit/>
          </a:bodyPr>
          <a:lstStyle/>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fao.org (2018). SOFI 2018 - The State of Food Security and Nutrition in the World. [online] www.fao.org. Available at: https://www.fao.org/state-of-food-security-nutrition/2018/en/.</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FAO. 2018. The future of food and agriculture – Alternative pathways to 2050. Summary version. Rome. 60 pp. Licence: CC BY-NC-SA 3.0 IGO.</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FAO (2018a). FAO in Sri Lanka | FAO in Sri Lanka | Продовольственная и сельскохозяйственная организация Объединенных Наций. [online] www.fao.org. Available at: https://www.fao.org/srilanka/fao-in-sri-lanka/ru/ [Accessed 28 Feb. 2023].</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FAO (2018b). THE STATE OF BUILDING CLIMATE RESILIENCE FOR FOOD SECURITY AND NUTRITION. [online] Available at: https://www.fao.org/3/I9553EN/i9553en.pdf#page=84 [Accessed 4 Mar. 2023].</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FAO. 2020. “FAOSTAT: Data.” http://www.fao.org/faostat/en/#data.</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Galagedara, Lakshman &amp; Mowjood, M.I.M &amp; Vidanage, Shamen. (2018). Village tank cascade systems as an adaptation strategy for climate change and agricultural sustainability. 10.13140/RG.2.2.16662.98882.</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HOWARD BURDITT and Cline, W.R. (2008). Getting hotter. [online] Available at: https://www.imf.org/external/pubs/ft/fandd/2008/03/pdf/cline.pdf.</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NOAA National Centers for Environmental Information, Monthly Global Climate Report for Annual 2022, published online January 2023, retrieved on March 3, 2023 from https://www.ncei.noaa.gov/access/monitoring/monthly-report/global/202213.</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Robert Mendelsohn, Ariel Dinar, Climate Change, Agriculture, and Developing Countries: Does Adaptation Matter?, The World Bank Research Observer, Volume 14, Issue 2, August 1999, Pages 277–293, https://doi.org/10.1093/wbro/14.2.277</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endParaRPr sz="1200" u="sng">
              <a:solidFill>
                <a:schemeClr val="hlink"/>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 </a:t>
            </a:r>
            <a:endParaRPr sz="1100">
              <a:solidFill>
                <a:schemeClr val="dk1"/>
              </a:solidFill>
            </a:endParaRPr>
          </a:p>
          <a:p>
            <a:pPr marL="0" lvl="0" indent="0" algn="l" rtl="0">
              <a:lnSpc>
                <a:spcPct val="150000"/>
              </a:lnSpc>
              <a:spcBef>
                <a:spcPts val="0"/>
              </a:spcBef>
              <a:spcAft>
                <a:spcPts val="0"/>
              </a:spcAft>
              <a:buNone/>
            </a:pPr>
            <a:endParaRPr sz="1100">
              <a:solidFill>
                <a:schemeClr val="dk1"/>
              </a:solidFill>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914400" marR="0" lvl="0" indent="0" algn="l" rtl="0">
              <a:lnSpc>
                <a:spcPct val="150000"/>
              </a:lnSpc>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749"/>
        <p:cNvGrpSpPr/>
        <p:nvPr/>
      </p:nvGrpSpPr>
      <p:grpSpPr>
        <a:xfrm>
          <a:off x="0" y="0"/>
          <a:ext cx="0" cy="0"/>
          <a:chOff x="0" y="0"/>
          <a:chExt cx="0" cy="0"/>
        </a:xfrm>
      </p:grpSpPr>
      <p:grpSp>
        <p:nvGrpSpPr>
          <p:cNvPr id="750" name="Google Shape;750;g1d19082777f_0_211"/>
          <p:cNvGrpSpPr/>
          <p:nvPr/>
        </p:nvGrpSpPr>
        <p:grpSpPr>
          <a:xfrm>
            <a:off x="-290920" y="0"/>
            <a:ext cx="12483000" cy="6858000"/>
            <a:chOff x="-290920" y="0"/>
            <a:chExt cx="12483000" cy="6858000"/>
          </a:xfrm>
        </p:grpSpPr>
        <p:sp>
          <p:nvSpPr>
            <p:cNvPr id="751" name="Google Shape;751;g1d19082777f_0_211"/>
            <p:cNvSpPr/>
            <p:nvPr/>
          </p:nvSpPr>
          <p:spPr>
            <a:xfrm>
              <a:off x="-290920" y="0"/>
              <a:ext cx="124830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52" name="Google Shape;752;g1d19082777f_0_211"/>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753" name="Google Shape;753;g1d19082777f_0_211"/>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754" name="Google Shape;754;g1d19082777f_0_211"/>
          <p:cNvGrpSpPr/>
          <p:nvPr/>
        </p:nvGrpSpPr>
        <p:grpSpPr>
          <a:xfrm>
            <a:off x="226788" y="-2"/>
            <a:ext cx="11447501" cy="6858000"/>
            <a:chOff x="213096" y="0"/>
            <a:chExt cx="11447501" cy="6858000"/>
          </a:xfrm>
        </p:grpSpPr>
        <p:sp>
          <p:nvSpPr>
            <p:cNvPr id="755" name="Google Shape;755;g1d19082777f_0_211"/>
            <p:cNvSpPr/>
            <p:nvPr/>
          </p:nvSpPr>
          <p:spPr>
            <a:xfrm>
              <a:off x="213096" y="0"/>
              <a:ext cx="114474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56" name="Google Shape;756;g1d19082777f_0_211"/>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757" name="Google Shape;757;g1d19082777f_0_211"/>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758" name="Google Shape;758;g1d19082777f_0_211"/>
          <p:cNvGrpSpPr/>
          <p:nvPr/>
        </p:nvGrpSpPr>
        <p:grpSpPr>
          <a:xfrm>
            <a:off x="1184133" y="0"/>
            <a:ext cx="9961200" cy="6858000"/>
            <a:chOff x="491575" y="0"/>
            <a:chExt cx="9961200" cy="6858000"/>
          </a:xfrm>
        </p:grpSpPr>
        <p:sp>
          <p:nvSpPr>
            <p:cNvPr id="759" name="Google Shape;759;g1d19082777f_0_211"/>
            <p:cNvSpPr/>
            <p:nvPr/>
          </p:nvSpPr>
          <p:spPr>
            <a:xfrm>
              <a:off x="491575" y="0"/>
              <a:ext cx="9961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60" name="Google Shape;760;g1d19082777f_0_211"/>
            <p:cNvSpPr txBox="1"/>
            <p:nvPr/>
          </p:nvSpPr>
          <p:spPr>
            <a:xfrm rot="-5400000">
              <a:off x="9117156" y="3328169"/>
              <a:ext cx="1992000" cy="3693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PROGRASS</a:t>
              </a:r>
              <a:endParaRPr sz="1800" b="1">
                <a:solidFill>
                  <a:srgbClr val="F0EEF0"/>
                </a:solidFill>
                <a:latin typeface="Twentieth Century"/>
                <a:ea typeface="Twentieth Century"/>
                <a:cs typeface="Twentieth Century"/>
                <a:sym typeface="Twentieth Century"/>
              </a:endParaRPr>
            </a:p>
          </p:txBody>
        </p:sp>
        <p:pic>
          <p:nvPicPr>
            <p:cNvPr id="761" name="Google Shape;761;g1d19082777f_0_211"/>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grpSp>
        <p:nvGrpSpPr>
          <p:cNvPr id="762" name="Google Shape;762;g1d19082777f_0_211"/>
          <p:cNvGrpSpPr/>
          <p:nvPr/>
        </p:nvGrpSpPr>
        <p:grpSpPr>
          <a:xfrm>
            <a:off x="-7985197" y="0"/>
            <a:ext cx="9574200" cy="6858000"/>
            <a:chOff x="491575" y="0"/>
            <a:chExt cx="9574200" cy="6858000"/>
          </a:xfrm>
        </p:grpSpPr>
        <p:sp>
          <p:nvSpPr>
            <p:cNvPr id="763" name="Google Shape;763;g1d19082777f_0_211"/>
            <p:cNvSpPr/>
            <p:nvPr/>
          </p:nvSpPr>
          <p:spPr>
            <a:xfrm>
              <a:off x="491575" y="0"/>
              <a:ext cx="95742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64" name="Google Shape;764;g1d19082777f_0_211"/>
            <p:cNvSpPr/>
            <p:nvPr/>
          </p:nvSpPr>
          <p:spPr>
            <a:xfrm>
              <a:off x="8897260"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48135"/>
                </a:solidFill>
                <a:latin typeface="Calibri"/>
                <a:ea typeface="Calibri"/>
                <a:cs typeface="Calibri"/>
                <a:sym typeface="Calibri"/>
              </a:endParaRPr>
            </a:p>
          </p:txBody>
        </p:sp>
        <p:pic>
          <p:nvPicPr>
            <p:cNvPr id="765" name="Google Shape;765;g1d19082777f_0_211"/>
            <p:cNvPicPr preferRelativeResize="0"/>
            <p:nvPr/>
          </p:nvPicPr>
          <p:blipFill rotWithShape="1">
            <a:blip r:embed="rId3">
              <a:alphaModFix/>
            </a:blip>
            <a:srcRect/>
            <a:stretch/>
          </p:blipFill>
          <p:spPr>
            <a:xfrm rot="-5400000">
              <a:off x="8992269" y="3247473"/>
              <a:ext cx="530600" cy="530600"/>
            </a:xfrm>
            <a:prstGeom prst="rect">
              <a:avLst/>
            </a:prstGeom>
            <a:noFill/>
            <a:ln>
              <a:noFill/>
            </a:ln>
          </p:spPr>
        </p:pic>
      </p:grpSp>
      <p:sp>
        <p:nvSpPr>
          <p:cNvPr id="766" name="Google Shape;766;g1d19082777f_0_211"/>
          <p:cNvSpPr/>
          <p:nvPr/>
        </p:nvSpPr>
        <p:spPr>
          <a:xfrm>
            <a:off x="-7962177" y="-1"/>
            <a:ext cx="5781300" cy="6858000"/>
          </a:xfrm>
          <a:prstGeom prst="rect">
            <a:avLst/>
          </a:prstGeom>
          <a:solidFill>
            <a:srgbClr val="F0EEF0"/>
          </a:solidFill>
          <a:ln>
            <a:noFill/>
          </a:ln>
          <a:effectLst>
            <a:outerShdw blurRad="215900" dist="38100" sx="101000" sy="101000" algn="l" rotWithShape="0">
              <a:srgbClr val="595959">
                <a:alpha val="349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nvGrpSpPr>
          <p:cNvPr id="767" name="Google Shape;767;g1d19082777f_0_211"/>
          <p:cNvGrpSpPr/>
          <p:nvPr/>
        </p:nvGrpSpPr>
        <p:grpSpPr>
          <a:xfrm>
            <a:off x="-549962" y="2337441"/>
            <a:ext cx="1596059" cy="2360918"/>
            <a:chOff x="-491912" y="2337441"/>
            <a:chExt cx="1596059" cy="2360918"/>
          </a:xfrm>
        </p:grpSpPr>
        <p:sp>
          <p:nvSpPr>
            <p:cNvPr id="768" name="Google Shape;768;g1d19082777f_0_211"/>
            <p:cNvSpPr/>
            <p:nvPr/>
          </p:nvSpPr>
          <p:spPr>
            <a:xfrm>
              <a:off x="-64253"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769" name="Google Shape;769;g1d19082777f_0_211"/>
            <p:cNvPicPr preferRelativeResize="0"/>
            <p:nvPr/>
          </p:nvPicPr>
          <p:blipFill rotWithShape="1">
            <a:blip r:embed="rId3">
              <a:alphaModFix/>
            </a:blip>
            <a:srcRect/>
            <a:stretch/>
          </p:blipFill>
          <p:spPr>
            <a:xfrm rot="-5400000">
              <a:off x="-491912" y="3247473"/>
              <a:ext cx="530600" cy="530600"/>
            </a:xfrm>
            <a:prstGeom prst="rect">
              <a:avLst/>
            </a:prstGeom>
            <a:noFill/>
            <a:ln>
              <a:noFill/>
            </a:ln>
          </p:spPr>
        </p:pic>
      </p:grpSp>
      <p:sp>
        <p:nvSpPr>
          <p:cNvPr id="770" name="Google Shape;770;g1d19082777f_0_211"/>
          <p:cNvSpPr/>
          <p:nvPr/>
        </p:nvSpPr>
        <p:spPr>
          <a:xfrm>
            <a:off x="1588897" y="0"/>
            <a:ext cx="9434700" cy="7314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200" b="1">
                <a:solidFill>
                  <a:schemeClr val="dk1"/>
                </a:solidFill>
                <a:latin typeface="BatangChe"/>
                <a:ea typeface="BatangChe"/>
                <a:cs typeface="BatangChe"/>
                <a:sym typeface="BatangChe"/>
              </a:rPr>
              <a:t>REFERENCE</a:t>
            </a:r>
            <a:endParaRPr sz="3200" b="1">
              <a:solidFill>
                <a:schemeClr val="dk1"/>
              </a:solidFill>
              <a:latin typeface="BatangChe"/>
              <a:ea typeface="BatangChe"/>
              <a:cs typeface="BatangChe"/>
              <a:sym typeface="BatangChe"/>
            </a:endParaRPr>
          </a:p>
        </p:txBody>
      </p:sp>
      <p:sp>
        <p:nvSpPr>
          <p:cNvPr id="771" name="Google Shape;771;g1d19082777f_0_211"/>
          <p:cNvSpPr/>
          <p:nvPr/>
        </p:nvSpPr>
        <p:spPr>
          <a:xfrm>
            <a:off x="1588897" y="731520"/>
            <a:ext cx="8388000" cy="61266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72" name="Google Shape;772;g1d19082777f_0_211"/>
          <p:cNvSpPr txBox="1"/>
          <p:nvPr/>
        </p:nvSpPr>
        <p:spPr>
          <a:xfrm>
            <a:off x="1711525" y="793275"/>
            <a:ext cx="9135900" cy="6880500"/>
          </a:xfrm>
          <a:prstGeom prst="rect">
            <a:avLst/>
          </a:prstGeom>
          <a:noFill/>
          <a:ln>
            <a:noFill/>
          </a:ln>
        </p:spPr>
        <p:txBody>
          <a:bodyPr spcFirstLastPara="1" wrap="square" lIns="91425" tIns="45700" rIns="91425" bIns="45700" anchor="t" anchorCtr="0">
            <a:spAutoFit/>
          </a:bodyPr>
          <a:lstStyle/>
          <a:p>
            <a:pPr marL="0" lvl="0" indent="0" algn="l" rtl="0">
              <a:lnSpc>
                <a:spcPct val="150000"/>
              </a:lnSpc>
              <a:spcBef>
                <a:spcPts val="0"/>
              </a:spcBef>
              <a:spcAft>
                <a:spcPts val="0"/>
              </a:spcAft>
              <a:buNone/>
            </a:pPr>
            <a:r>
              <a:rPr lang="en-US" sz="1100">
                <a:solidFill>
                  <a:schemeClr val="dk1"/>
                </a:solidFill>
              </a:rPr>
              <a:t>Santarém, F., Saarinen, J. and Brito, J.C. (2020). Desert Conservation and Management: Ecotourism. [online] ScienceDirect. Available at: https://www.sciencedirect.com/science/article/pii/B9780124095489118275.</a:t>
            </a:r>
            <a:endParaRPr sz="1100">
              <a:solidFill>
                <a:schemeClr val="dk1"/>
              </a:solidFill>
            </a:endParaRPr>
          </a:p>
          <a:p>
            <a:pPr marL="0" lvl="0" indent="0" algn="l" rtl="0">
              <a:lnSpc>
                <a:spcPct val="150000"/>
              </a:lnSpc>
              <a:spcBef>
                <a:spcPts val="1200"/>
              </a:spcBef>
              <a:spcAft>
                <a:spcPts val="0"/>
              </a:spcAft>
              <a:buNone/>
            </a:pPr>
            <a:r>
              <a:rPr lang="en-US" sz="1100">
                <a:solidFill>
                  <a:schemeClr val="dk1"/>
                </a:solidFill>
              </a:rPr>
              <a:t>Saqib, S. e, Ahmad, M.M., Panezai, S. and Ali, U. (2016). Factors influencing farmers’ adoption of agricultural credit as a risk management strategy: The case of Pakistan. International Journal of Disaster Risk Reduction, [online] 17(Volume 17), pp.67–76. doi:https://doi.org/10.1016/j.ijdrr.2016.03.008.</a:t>
            </a:r>
            <a:endParaRPr sz="1100">
              <a:solidFill>
                <a:schemeClr val="dk1"/>
              </a:solidFill>
            </a:endParaRPr>
          </a:p>
          <a:p>
            <a:pPr marL="0" lvl="0" indent="0" algn="l" rtl="0">
              <a:lnSpc>
                <a:spcPct val="150000"/>
              </a:lnSpc>
              <a:spcBef>
                <a:spcPts val="1200"/>
              </a:spcBef>
              <a:spcAft>
                <a:spcPts val="0"/>
              </a:spcAft>
              <a:buNone/>
            </a:pPr>
            <a:r>
              <a:rPr lang="en-US" sz="1100">
                <a:solidFill>
                  <a:schemeClr val="dk1"/>
                </a:solidFill>
              </a:rPr>
              <a:t>Searchinger, T., R. Waite, C. Hanson, and J. Ranganathan. 2019. Creating a Sustainable Food Future: A Menu of Solutions to Feed Nearly 10 Billion People by 2050. Final report. World Resources Report. Washington, DC: World Resources Institute. https://www.wri.org/publication/creating-sustainable-food-future.</a:t>
            </a:r>
            <a:endParaRPr sz="1100">
              <a:solidFill>
                <a:schemeClr val="dk1"/>
              </a:solidFill>
            </a:endParaRPr>
          </a:p>
          <a:p>
            <a:pPr marL="0" lvl="0" indent="0" algn="l" rtl="0">
              <a:lnSpc>
                <a:spcPct val="150000"/>
              </a:lnSpc>
              <a:spcBef>
                <a:spcPts val="1200"/>
              </a:spcBef>
              <a:spcAft>
                <a:spcPts val="0"/>
              </a:spcAft>
              <a:buNone/>
            </a:pPr>
            <a:r>
              <a:rPr lang="en-US" sz="1100">
                <a:solidFill>
                  <a:schemeClr val="dk1"/>
                </a:solidFill>
              </a:rPr>
              <a:t>United Nations (2015) Transforming our world: the 2030 Agenda for Sustainable Development. Available at: https://sustainabledevelopment.un.org/post2015/transformingourworld (accessed 10 January 2023).</a:t>
            </a:r>
            <a:endParaRPr sz="1100">
              <a:solidFill>
                <a:schemeClr val="dk1"/>
              </a:solidFill>
            </a:endParaRPr>
          </a:p>
          <a:p>
            <a:pPr marL="0" lvl="0" indent="0" algn="l" rtl="0">
              <a:lnSpc>
                <a:spcPct val="150000"/>
              </a:lnSpc>
              <a:spcBef>
                <a:spcPts val="1200"/>
              </a:spcBef>
              <a:spcAft>
                <a:spcPts val="0"/>
              </a:spcAft>
              <a:buNone/>
            </a:pPr>
            <a:r>
              <a:rPr lang="en-US" sz="1100">
                <a:solidFill>
                  <a:schemeClr val="dk1"/>
                </a:solidFill>
              </a:rPr>
              <a:t>United Nations (2022). </a:t>
            </a:r>
            <a:r>
              <a:rPr lang="en-US" sz="1100" i="1">
                <a:solidFill>
                  <a:schemeClr val="dk1"/>
                </a:solidFill>
              </a:rPr>
              <a:t>The Sustainable Development Goals Report 2022</a:t>
            </a:r>
            <a:r>
              <a:rPr lang="en-US" sz="1100">
                <a:solidFill>
                  <a:schemeClr val="dk1"/>
                </a:solidFill>
              </a:rPr>
              <a:t>. [online] United Nations. Available at: https://unstats.un.org/sdgs/report/2022/The-Sustainable-Development-Goals-Report-2022.pdf.</a:t>
            </a:r>
            <a:endParaRPr sz="1100">
              <a:solidFill>
                <a:schemeClr val="dk1"/>
              </a:solidFill>
            </a:endParaRPr>
          </a:p>
          <a:p>
            <a:pPr marL="0" lvl="0" indent="0" algn="l" rtl="0">
              <a:lnSpc>
                <a:spcPct val="150000"/>
              </a:lnSpc>
              <a:spcBef>
                <a:spcPts val="1200"/>
              </a:spcBef>
              <a:spcAft>
                <a:spcPts val="0"/>
              </a:spcAft>
              <a:buNone/>
            </a:pPr>
            <a:r>
              <a:rPr lang="en-US" sz="1100">
                <a:solidFill>
                  <a:schemeClr val="dk1"/>
                </a:solidFill>
              </a:rPr>
              <a:t>World Meteorological Organization (2021). </a:t>
            </a:r>
            <a:r>
              <a:rPr lang="en-US" sz="1100" i="1">
                <a:solidFill>
                  <a:schemeClr val="dk1"/>
                </a:solidFill>
              </a:rPr>
              <a:t>Weather-related disasters increase over past 50 years, causing more damage but fewer deaths</a:t>
            </a:r>
            <a:r>
              <a:rPr lang="en-US" sz="1100">
                <a:solidFill>
                  <a:schemeClr val="dk1"/>
                </a:solidFill>
              </a:rPr>
              <a:t>. [online] World Meteorological Organization. Available at: https://public.wmo.int/en/media/press-release/weather-related-disasters-increase-over-past-50-years-causing-more-damage-fewer.</a:t>
            </a:r>
            <a:endParaRPr sz="1100">
              <a:solidFill>
                <a:schemeClr val="dk1"/>
              </a:solidFill>
            </a:endParaRPr>
          </a:p>
          <a:p>
            <a:pPr marL="0" lvl="0" indent="0" algn="l" rtl="0">
              <a:lnSpc>
                <a:spcPct val="150000"/>
              </a:lnSpc>
              <a:spcBef>
                <a:spcPts val="1200"/>
              </a:spcBef>
              <a:spcAft>
                <a:spcPts val="0"/>
              </a:spcAft>
              <a:buNone/>
            </a:pPr>
            <a:r>
              <a:rPr lang="en-US" sz="1100">
                <a:solidFill>
                  <a:schemeClr val="dk1"/>
                </a:solidFill>
              </a:rPr>
              <a:t>WRI (2014). </a:t>
            </a:r>
            <a:r>
              <a:rPr lang="en-US" sz="1100" i="1">
                <a:solidFill>
                  <a:schemeClr val="dk1"/>
                </a:solidFill>
              </a:rPr>
              <a:t>Climate Watch (CAIT): Country Greenhouse Gas Emissions Data</a:t>
            </a:r>
            <a:r>
              <a:rPr lang="en-US" sz="1100">
                <a:solidFill>
                  <a:schemeClr val="dk1"/>
                </a:solidFill>
              </a:rPr>
              <a:t>. [online] World Resources Institute. Available at: https://www.wri.org/data/climate-watch-cait-country-greenhouse-gas-emissions-data.</a:t>
            </a:r>
            <a:endParaRPr sz="1100">
              <a:solidFill>
                <a:schemeClr val="dk1"/>
              </a:solidFill>
            </a:endParaRPr>
          </a:p>
          <a:p>
            <a:pPr marL="0" lvl="0" indent="0" algn="l" rtl="0">
              <a:lnSpc>
                <a:spcPct val="150000"/>
              </a:lnSpc>
              <a:spcBef>
                <a:spcPts val="120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endParaRPr sz="1100">
              <a:solidFill>
                <a:schemeClr val="dk1"/>
              </a:solidFill>
            </a:endParaRPr>
          </a:p>
          <a:p>
            <a:pPr marL="0" lvl="0" indent="0" algn="l" rtl="0">
              <a:lnSpc>
                <a:spcPct val="150000"/>
              </a:lnSpc>
              <a:spcBef>
                <a:spcPts val="1200"/>
              </a:spcBef>
              <a:spcAft>
                <a:spcPts val="0"/>
              </a:spcAft>
              <a:buNone/>
            </a:pPr>
            <a:r>
              <a:rPr lang="en-US"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914400" marR="0" lvl="0" indent="0" algn="l" rtl="0">
              <a:lnSpc>
                <a:spcPct val="150000"/>
              </a:lnSpc>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transition spd="med">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776"/>
        <p:cNvGrpSpPr/>
        <p:nvPr/>
      </p:nvGrpSpPr>
      <p:grpSpPr>
        <a:xfrm>
          <a:off x="0" y="0"/>
          <a:ext cx="0" cy="0"/>
          <a:chOff x="0" y="0"/>
          <a:chExt cx="0" cy="0"/>
        </a:xfrm>
      </p:grpSpPr>
      <p:grpSp>
        <p:nvGrpSpPr>
          <p:cNvPr id="777" name="Google Shape;777;p26"/>
          <p:cNvGrpSpPr/>
          <p:nvPr/>
        </p:nvGrpSpPr>
        <p:grpSpPr>
          <a:xfrm>
            <a:off x="-290920" y="0"/>
            <a:ext cx="12482920" cy="6858000"/>
            <a:chOff x="-290920" y="0"/>
            <a:chExt cx="12482920" cy="6858000"/>
          </a:xfrm>
        </p:grpSpPr>
        <p:sp>
          <p:nvSpPr>
            <p:cNvPr id="778" name="Google Shape;778;p26"/>
            <p:cNvSpPr/>
            <p:nvPr/>
          </p:nvSpPr>
          <p:spPr>
            <a:xfrm>
              <a:off x="-290920" y="0"/>
              <a:ext cx="124829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79" name="Google Shape;779;p26"/>
            <p:cNvSpPr/>
            <p:nvPr/>
          </p:nvSpPr>
          <p:spPr>
            <a:xfrm>
              <a:off x="11023600"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80" name="Google Shape;780;p26"/>
            <p:cNvSpPr txBox="1"/>
            <p:nvPr/>
          </p:nvSpPr>
          <p:spPr>
            <a:xfrm rot="-5400000">
              <a:off x="10872792" y="3333233"/>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INTRODUCTION</a:t>
              </a:r>
              <a:endParaRPr sz="1800" b="1">
                <a:solidFill>
                  <a:srgbClr val="F0EEF0"/>
                </a:solidFill>
                <a:latin typeface="Twentieth Century"/>
                <a:ea typeface="Twentieth Century"/>
                <a:cs typeface="Twentieth Century"/>
                <a:sym typeface="Twentieth Century"/>
              </a:endParaRPr>
            </a:p>
          </p:txBody>
        </p:sp>
        <p:pic>
          <p:nvPicPr>
            <p:cNvPr id="781" name="Google Shape;781;p26"/>
            <p:cNvPicPr preferRelativeResize="0"/>
            <p:nvPr/>
          </p:nvPicPr>
          <p:blipFill rotWithShape="1">
            <a:blip r:embed="rId3">
              <a:alphaModFix/>
            </a:blip>
            <a:srcRect/>
            <a:stretch/>
          </p:blipFill>
          <p:spPr>
            <a:xfrm rot="-5400000">
              <a:off x="11129999" y="3247473"/>
              <a:ext cx="530600" cy="530600"/>
            </a:xfrm>
            <a:prstGeom prst="rect">
              <a:avLst/>
            </a:prstGeom>
            <a:noFill/>
            <a:ln>
              <a:noFill/>
            </a:ln>
          </p:spPr>
        </p:pic>
      </p:grpSp>
      <p:grpSp>
        <p:nvGrpSpPr>
          <p:cNvPr id="782" name="Google Shape;782;p26"/>
          <p:cNvGrpSpPr/>
          <p:nvPr/>
        </p:nvGrpSpPr>
        <p:grpSpPr>
          <a:xfrm>
            <a:off x="226788" y="-2"/>
            <a:ext cx="11447501" cy="6858000"/>
            <a:chOff x="213096" y="0"/>
            <a:chExt cx="11447501" cy="6858000"/>
          </a:xfrm>
        </p:grpSpPr>
        <p:sp>
          <p:nvSpPr>
            <p:cNvPr id="783" name="Google Shape;783;p26"/>
            <p:cNvSpPr/>
            <p:nvPr/>
          </p:nvSpPr>
          <p:spPr>
            <a:xfrm>
              <a:off x="213096" y="0"/>
              <a:ext cx="11447501"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84" name="Google Shape;784;p26"/>
            <p:cNvSpPr/>
            <p:nvPr/>
          </p:nvSpPr>
          <p:spPr>
            <a:xfrm>
              <a:off x="10492197" y="2337441"/>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85" name="Google Shape;785;p26"/>
            <p:cNvSpPr txBox="1"/>
            <p:nvPr/>
          </p:nvSpPr>
          <p:spPr>
            <a:xfrm rot="-5400000">
              <a:off x="10204734" y="3380991"/>
              <a:ext cx="226540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METHODOLOGY</a:t>
              </a:r>
              <a:endParaRPr sz="1800" b="1">
                <a:solidFill>
                  <a:srgbClr val="F0EEF0"/>
                </a:solidFill>
                <a:latin typeface="Twentieth Century"/>
                <a:ea typeface="Twentieth Century"/>
                <a:cs typeface="Twentieth Century"/>
                <a:sym typeface="Twentieth Century"/>
              </a:endParaRPr>
            </a:p>
          </p:txBody>
        </p:sp>
        <p:pic>
          <p:nvPicPr>
            <p:cNvPr id="786" name="Google Shape;786;p26"/>
            <p:cNvPicPr preferRelativeResize="0"/>
            <p:nvPr/>
          </p:nvPicPr>
          <p:blipFill rotWithShape="1">
            <a:blip r:embed="rId3">
              <a:alphaModFix/>
            </a:blip>
            <a:srcRect/>
            <a:stretch/>
          </p:blipFill>
          <p:spPr>
            <a:xfrm rot="-5400000">
              <a:off x="10600933" y="3247473"/>
              <a:ext cx="530600" cy="530600"/>
            </a:xfrm>
            <a:prstGeom prst="rect">
              <a:avLst/>
            </a:prstGeom>
            <a:noFill/>
            <a:ln>
              <a:noFill/>
            </a:ln>
          </p:spPr>
        </p:pic>
      </p:grpSp>
      <p:grpSp>
        <p:nvGrpSpPr>
          <p:cNvPr id="787" name="Google Shape;787;p26"/>
          <p:cNvGrpSpPr/>
          <p:nvPr/>
        </p:nvGrpSpPr>
        <p:grpSpPr>
          <a:xfrm>
            <a:off x="1184133" y="-48225"/>
            <a:ext cx="10021931" cy="6858000"/>
            <a:chOff x="491575" y="0"/>
            <a:chExt cx="10021931" cy="6858000"/>
          </a:xfrm>
        </p:grpSpPr>
        <p:sp>
          <p:nvSpPr>
            <p:cNvPr id="788" name="Google Shape;788;p26"/>
            <p:cNvSpPr/>
            <p:nvPr/>
          </p:nvSpPr>
          <p:spPr>
            <a:xfrm>
              <a:off x="491575" y="0"/>
              <a:ext cx="9961092"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89" name="Google Shape;789;p26"/>
            <p:cNvSpPr/>
            <p:nvPr/>
          </p:nvSpPr>
          <p:spPr>
            <a:xfrm>
              <a:off x="9284267"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90" name="Google Shape;790;p26"/>
            <p:cNvSpPr txBox="1"/>
            <p:nvPr/>
          </p:nvSpPr>
          <p:spPr>
            <a:xfrm rot="-5400000">
              <a:off x="9225006" y="3220319"/>
              <a:ext cx="1992000" cy="5850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PROBLEM &amp; JUSTIFICATION</a:t>
              </a:r>
              <a:endParaRPr sz="1600" b="1">
                <a:solidFill>
                  <a:srgbClr val="F0EEF0"/>
                </a:solidFill>
                <a:latin typeface="Twentieth Century"/>
                <a:ea typeface="Twentieth Century"/>
                <a:cs typeface="Twentieth Century"/>
                <a:sym typeface="Twentieth Century"/>
              </a:endParaRPr>
            </a:p>
          </p:txBody>
        </p:sp>
        <p:pic>
          <p:nvPicPr>
            <p:cNvPr id="791" name="Google Shape;791;p26"/>
            <p:cNvPicPr preferRelativeResize="0"/>
            <p:nvPr/>
          </p:nvPicPr>
          <p:blipFill rotWithShape="1">
            <a:blip r:embed="rId3">
              <a:alphaModFix/>
            </a:blip>
            <a:srcRect/>
            <a:stretch/>
          </p:blipFill>
          <p:spPr>
            <a:xfrm rot="-5400000">
              <a:off x="9385467" y="3247473"/>
              <a:ext cx="530600" cy="530600"/>
            </a:xfrm>
            <a:prstGeom prst="rect">
              <a:avLst/>
            </a:prstGeom>
            <a:noFill/>
            <a:ln>
              <a:noFill/>
            </a:ln>
          </p:spPr>
        </p:pic>
      </p:grpSp>
      <p:grpSp>
        <p:nvGrpSpPr>
          <p:cNvPr id="792" name="Google Shape;792;p26"/>
          <p:cNvGrpSpPr/>
          <p:nvPr/>
        </p:nvGrpSpPr>
        <p:grpSpPr>
          <a:xfrm>
            <a:off x="1049062" y="0"/>
            <a:ext cx="9574094" cy="6858000"/>
            <a:chOff x="491575" y="0"/>
            <a:chExt cx="9574094" cy="6858000"/>
          </a:xfrm>
        </p:grpSpPr>
        <p:sp>
          <p:nvSpPr>
            <p:cNvPr id="793" name="Google Shape;793;p26"/>
            <p:cNvSpPr/>
            <p:nvPr/>
          </p:nvSpPr>
          <p:spPr>
            <a:xfrm>
              <a:off x="491575" y="0"/>
              <a:ext cx="9574094"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94" name="Google Shape;794;p26"/>
            <p:cNvSpPr/>
            <p:nvPr/>
          </p:nvSpPr>
          <p:spPr>
            <a:xfrm>
              <a:off x="8897260" y="2337440"/>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54813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95" name="Google Shape;795;p26"/>
            <p:cNvSpPr txBox="1"/>
            <p:nvPr/>
          </p:nvSpPr>
          <p:spPr>
            <a:xfrm rot="-5400000">
              <a:off x="8731180" y="3343468"/>
              <a:ext cx="1992000" cy="3387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600" b="1">
                  <a:solidFill>
                    <a:srgbClr val="F0EEF0"/>
                  </a:solidFill>
                  <a:latin typeface="Twentieth Century"/>
                  <a:ea typeface="Twentieth Century"/>
                  <a:cs typeface="Twentieth Century"/>
                  <a:sym typeface="Twentieth Century"/>
                </a:rPr>
                <a:t>DATA ANALYSIS</a:t>
              </a:r>
              <a:endParaRPr sz="1600" b="1">
                <a:solidFill>
                  <a:srgbClr val="F0EEF0"/>
                </a:solidFill>
                <a:latin typeface="Twentieth Century"/>
                <a:ea typeface="Twentieth Century"/>
                <a:cs typeface="Twentieth Century"/>
                <a:sym typeface="Twentieth Century"/>
              </a:endParaRPr>
            </a:p>
          </p:txBody>
        </p:sp>
        <p:pic>
          <p:nvPicPr>
            <p:cNvPr id="796" name="Google Shape;796;p26"/>
            <p:cNvPicPr preferRelativeResize="0"/>
            <p:nvPr/>
          </p:nvPicPr>
          <p:blipFill rotWithShape="1">
            <a:blip r:embed="rId3">
              <a:alphaModFix/>
            </a:blip>
            <a:srcRect/>
            <a:stretch/>
          </p:blipFill>
          <p:spPr>
            <a:xfrm rot="-5400000">
              <a:off x="8992269" y="3247473"/>
              <a:ext cx="530600" cy="530600"/>
            </a:xfrm>
            <a:prstGeom prst="rect">
              <a:avLst/>
            </a:prstGeom>
            <a:noFill/>
            <a:ln>
              <a:noFill/>
            </a:ln>
          </p:spPr>
        </p:pic>
      </p:grpSp>
      <p:grpSp>
        <p:nvGrpSpPr>
          <p:cNvPr id="797" name="Google Shape;797;p26"/>
          <p:cNvGrpSpPr/>
          <p:nvPr/>
        </p:nvGrpSpPr>
        <p:grpSpPr>
          <a:xfrm>
            <a:off x="-1780364" y="-1"/>
            <a:ext cx="11860720" cy="6858000"/>
            <a:chOff x="-2449883" y="-1"/>
            <a:chExt cx="11860720" cy="6858000"/>
          </a:xfrm>
        </p:grpSpPr>
        <p:sp>
          <p:nvSpPr>
            <p:cNvPr id="798" name="Google Shape;798;p26"/>
            <p:cNvSpPr/>
            <p:nvPr/>
          </p:nvSpPr>
          <p:spPr>
            <a:xfrm>
              <a:off x="-2449883" y="-1"/>
              <a:ext cx="11860720" cy="6858000"/>
            </a:xfrm>
            <a:prstGeom prst="rect">
              <a:avLst/>
            </a:prstGeom>
            <a:solidFill>
              <a:srgbClr val="F0EEF0"/>
            </a:solidFill>
            <a:ln>
              <a:noFill/>
            </a:ln>
            <a:effectLst>
              <a:outerShdw blurRad="215900" dist="38100" sx="101000" sy="101000" algn="l" rotWithShape="0">
                <a:srgbClr val="595959">
                  <a:alpha val="3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99" name="Google Shape;799;p26"/>
            <p:cNvSpPr/>
            <p:nvPr/>
          </p:nvSpPr>
          <p:spPr>
            <a:xfrm>
              <a:off x="8242436" y="2337439"/>
              <a:ext cx="1168400" cy="2360918"/>
            </a:xfrm>
            <a:custGeom>
              <a:avLst/>
              <a:gdLst/>
              <a:ahLst/>
              <a:cxnLst/>
              <a:rect l="l" t="t" r="r" b="b"/>
              <a:pathLst>
                <a:path w="1168400" h="2360918" extrusionOk="0">
                  <a:moveTo>
                    <a:pt x="1168400" y="0"/>
                  </a:moveTo>
                  <a:lnTo>
                    <a:pt x="1168400" y="2360918"/>
                  </a:lnTo>
                  <a:lnTo>
                    <a:pt x="1060340" y="2355461"/>
                  </a:lnTo>
                  <a:cubicBezTo>
                    <a:pt x="464762" y="2294977"/>
                    <a:pt x="0" y="1791994"/>
                    <a:pt x="0" y="1180459"/>
                  </a:cubicBezTo>
                  <a:cubicBezTo>
                    <a:pt x="0" y="568924"/>
                    <a:pt x="464762" y="65941"/>
                    <a:pt x="1060340" y="5457"/>
                  </a:cubicBezTo>
                  <a:close/>
                </a:path>
              </a:pathLst>
            </a:custGeom>
            <a:solidFill>
              <a:srgbClr val="38562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00" name="Google Shape;800;p26"/>
            <p:cNvSpPr txBox="1"/>
            <p:nvPr/>
          </p:nvSpPr>
          <p:spPr>
            <a:xfrm rot="-5400000">
              <a:off x="8091629" y="3328108"/>
              <a:ext cx="1992086"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F0EEF0"/>
                  </a:solidFill>
                  <a:latin typeface="Twentieth Century"/>
                  <a:ea typeface="Twentieth Century"/>
                  <a:cs typeface="Twentieth Century"/>
                  <a:sym typeface="Twentieth Century"/>
                </a:rPr>
                <a:t>TIMELINE</a:t>
              </a:r>
              <a:endParaRPr sz="1800" b="1">
                <a:solidFill>
                  <a:srgbClr val="F0EEF0"/>
                </a:solidFill>
                <a:latin typeface="Twentieth Century"/>
                <a:ea typeface="Twentieth Century"/>
                <a:cs typeface="Twentieth Century"/>
                <a:sym typeface="Twentieth Century"/>
              </a:endParaRPr>
            </a:p>
          </p:txBody>
        </p:sp>
        <p:pic>
          <p:nvPicPr>
            <p:cNvPr id="801" name="Google Shape;801;p26"/>
            <p:cNvPicPr preferRelativeResize="0"/>
            <p:nvPr/>
          </p:nvPicPr>
          <p:blipFill rotWithShape="1">
            <a:blip r:embed="rId3">
              <a:alphaModFix/>
            </a:blip>
            <a:srcRect/>
            <a:stretch/>
          </p:blipFill>
          <p:spPr>
            <a:xfrm rot="-5400000">
              <a:off x="8340472" y="3247473"/>
              <a:ext cx="530600" cy="530600"/>
            </a:xfrm>
            <a:prstGeom prst="rect">
              <a:avLst/>
            </a:prstGeom>
            <a:noFill/>
            <a:ln>
              <a:noFill/>
            </a:ln>
          </p:spPr>
        </p:pic>
      </p:grpSp>
      <p:sp>
        <p:nvSpPr>
          <p:cNvPr id="802" name="Google Shape;802;p26"/>
          <p:cNvSpPr/>
          <p:nvPr/>
        </p:nvSpPr>
        <p:spPr>
          <a:xfrm>
            <a:off x="-1780364" y="-2"/>
            <a:ext cx="11352889" cy="68580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803" name="Google Shape;803;p26"/>
          <p:cNvPicPr preferRelativeResize="0"/>
          <p:nvPr/>
        </p:nvPicPr>
        <p:blipFill rotWithShape="1">
          <a:blip r:embed="rId4">
            <a:alphaModFix/>
          </a:blip>
          <a:srcRect/>
          <a:stretch/>
        </p:blipFill>
        <p:spPr>
          <a:xfrm>
            <a:off x="-290920" y="33070"/>
            <a:ext cx="9901629" cy="6824930"/>
          </a:xfrm>
          <a:prstGeom prst="rect">
            <a:avLst/>
          </a:prstGeom>
          <a:noFill/>
          <a:ln>
            <a:noFill/>
          </a:ln>
        </p:spPr>
      </p:pic>
      <p:sp>
        <p:nvSpPr>
          <p:cNvPr id="804" name="Google Shape;804;p26"/>
          <p:cNvSpPr/>
          <p:nvPr/>
        </p:nvSpPr>
        <p:spPr>
          <a:xfrm>
            <a:off x="-290920" y="33070"/>
            <a:ext cx="9901629" cy="6824928"/>
          </a:xfrm>
          <a:prstGeom prst="rect">
            <a:avLst/>
          </a:prstGeom>
          <a:solidFill>
            <a:schemeClr val="lt1">
              <a:alpha val="4196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05" name="Google Shape;805;p26"/>
          <p:cNvSpPr txBox="1"/>
          <p:nvPr/>
        </p:nvSpPr>
        <p:spPr>
          <a:xfrm>
            <a:off x="1628840" y="2614537"/>
            <a:ext cx="7283115" cy="120032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7200" b="1">
                <a:solidFill>
                  <a:schemeClr val="dk1"/>
                </a:solidFill>
                <a:latin typeface="BatangChe"/>
                <a:ea typeface="BatangChe"/>
                <a:cs typeface="BatangChe"/>
                <a:sym typeface="BatangChe"/>
              </a:rPr>
              <a:t>THANK YOU..!!</a:t>
            </a:r>
            <a:endParaRPr sz="7200" b="1">
              <a:solidFill>
                <a:schemeClr val="dk1"/>
              </a:solidFill>
              <a:latin typeface="BatangChe"/>
              <a:ea typeface="BatangChe"/>
              <a:cs typeface="BatangChe"/>
              <a:sym typeface="BatangChe"/>
            </a:endParaRPr>
          </a:p>
        </p:txBody>
      </p:sp>
    </p:spTree>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809"/>
        <p:cNvGrpSpPr/>
        <p:nvPr/>
      </p:nvGrpSpPr>
      <p:grpSpPr>
        <a:xfrm>
          <a:off x="0" y="0"/>
          <a:ext cx="0" cy="0"/>
          <a:chOff x="0" y="0"/>
          <a:chExt cx="0" cy="0"/>
        </a:xfrm>
      </p:grpSpPr>
      <p:pic>
        <p:nvPicPr>
          <p:cNvPr id="810" name="Google Shape;810;g22807f88047_1_14"/>
          <p:cNvPicPr preferRelativeResize="0"/>
          <p:nvPr/>
        </p:nvPicPr>
        <p:blipFill rotWithShape="1">
          <a:blip r:embed="rId3">
            <a:alphaModFix/>
          </a:blip>
          <a:srcRect l="28422" t="7697" r="2739" b="4227"/>
          <a:stretch/>
        </p:blipFill>
        <p:spPr>
          <a:xfrm>
            <a:off x="207300" y="896750"/>
            <a:ext cx="6339749" cy="5242925"/>
          </a:xfrm>
          <a:prstGeom prst="rect">
            <a:avLst/>
          </a:prstGeom>
          <a:noFill/>
          <a:ln>
            <a:noFill/>
          </a:ln>
        </p:spPr>
      </p:pic>
      <p:pic>
        <p:nvPicPr>
          <p:cNvPr id="811" name="Google Shape;811;g22807f88047_1_14"/>
          <p:cNvPicPr preferRelativeResize="0"/>
          <p:nvPr/>
        </p:nvPicPr>
        <p:blipFill rotWithShape="1">
          <a:blip r:embed="rId4">
            <a:alphaModFix/>
          </a:blip>
          <a:srcRect l="24907" t="15545" r="26567" b="11022"/>
          <a:stretch/>
        </p:blipFill>
        <p:spPr>
          <a:xfrm>
            <a:off x="6776024" y="969025"/>
            <a:ext cx="2591323" cy="2205649"/>
          </a:xfrm>
          <a:prstGeom prst="rect">
            <a:avLst/>
          </a:prstGeom>
          <a:noFill/>
          <a:ln>
            <a:noFill/>
          </a:ln>
        </p:spPr>
      </p:pic>
      <p:pic>
        <p:nvPicPr>
          <p:cNvPr id="812" name="Google Shape;812;g22807f88047_1_14"/>
          <p:cNvPicPr preferRelativeResize="0"/>
          <p:nvPr/>
        </p:nvPicPr>
        <p:blipFill rotWithShape="1">
          <a:blip r:embed="rId5">
            <a:alphaModFix/>
          </a:blip>
          <a:srcRect l="20235" t="12699" r="2823" b="-4257"/>
          <a:stretch/>
        </p:blipFill>
        <p:spPr>
          <a:xfrm>
            <a:off x="6776025" y="3319300"/>
            <a:ext cx="3941251" cy="2637951"/>
          </a:xfrm>
          <a:prstGeom prst="rect">
            <a:avLst/>
          </a:prstGeom>
          <a:noFill/>
          <a:ln>
            <a:noFill/>
          </a:ln>
        </p:spPr>
      </p:pic>
      <p:sp>
        <p:nvSpPr>
          <p:cNvPr id="813" name="Google Shape;813;g22807f88047_1_14"/>
          <p:cNvSpPr txBox="1"/>
          <p:nvPr/>
        </p:nvSpPr>
        <p:spPr>
          <a:xfrm>
            <a:off x="376050" y="149450"/>
            <a:ext cx="67737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alibri"/>
                <a:ea typeface="Calibri"/>
                <a:cs typeface="Calibri"/>
                <a:sym typeface="Calibri"/>
              </a:rPr>
              <a:t>PROBIT REGRESSION REFERRED WITH ; </a:t>
            </a:r>
            <a:r>
              <a:rPr lang="en-US">
                <a:solidFill>
                  <a:schemeClr val="dk1"/>
                </a:solidFill>
                <a:latin typeface="Calibri"/>
                <a:ea typeface="Calibri"/>
                <a:cs typeface="Calibri"/>
                <a:sym typeface="Calibri"/>
              </a:rPr>
              <a:t>(Saqib et al., 2016)</a:t>
            </a:r>
            <a:endParaRPr>
              <a:solidFill>
                <a:schemeClr val="dk1"/>
              </a:solidFill>
              <a:latin typeface="Calibri"/>
              <a:ea typeface="Calibri"/>
              <a:cs typeface="Calibri"/>
              <a:sym typeface="Calibri"/>
            </a:endParaRPr>
          </a:p>
          <a:p>
            <a:pPr marL="0" lvl="0" indent="0" algn="l" rtl="0">
              <a:spcBef>
                <a:spcPts val="0"/>
              </a:spcBef>
              <a:spcAft>
                <a:spcPts val="0"/>
              </a:spcAft>
              <a:buNone/>
            </a:pPr>
            <a:endParaRPr>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1875</Words>
  <Application>Microsoft Office PowerPoint</Application>
  <PresentationFormat>Custom</PresentationFormat>
  <Paragraphs>350</Paragraphs>
  <Slides>23</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BatangChe</vt:lpstr>
      <vt:lpstr>Times New Roman</vt:lpstr>
      <vt:lpstr>Tahoma</vt:lpstr>
      <vt:lpstr>Twentieth Century</vt:lpstr>
      <vt:lpstr>Calibri</vt:lpstr>
      <vt:lpstr>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Zähringer</dc:creator>
  <cp:lastModifiedBy>anuradha</cp:lastModifiedBy>
  <cp:revision>1</cp:revision>
  <dcterms:created xsi:type="dcterms:W3CDTF">2017-01-05T13:17:27Z</dcterms:created>
  <dcterms:modified xsi:type="dcterms:W3CDTF">2023-03-28T05:54:59Z</dcterms:modified>
</cp:coreProperties>
</file>