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3"/>
  </p:notesMasterIdLst>
  <p:sldIdLst>
    <p:sldId id="257" r:id="rId19"/>
    <p:sldId id="265" r:id="rId20"/>
    <p:sldId id="266" r:id="rId21"/>
    <p:sldId id="333" r:id="rId22"/>
    <p:sldId id="259" r:id="rId23"/>
    <p:sldId id="332" r:id="rId24"/>
    <p:sldId id="261" r:id="rId25"/>
    <p:sldId id="260" r:id="rId26"/>
    <p:sldId id="262" r:id="rId27"/>
    <p:sldId id="334" r:id="rId28"/>
    <p:sldId id="337" r:id="rId29"/>
    <p:sldId id="338" r:id="rId30"/>
    <p:sldId id="329" r:id="rId31"/>
    <p:sldId id="272" r:id="rId32"/>
    <p:sldId id="269" r:id="rId33"/>
    <p:sldId id="273" r:id="rId34"/>
    <p:sldId id="271" r:id="rId35"/>
    <p:sldId id="336" r:id="rId36"/>
    <p:sldId id="268" r:id="rId37"/>
    <p:sldId id="275" r:id="rId38"/>
    <p:sldId id="277" r:id="rId39"/>
    <p:sldId id="267" r:id="rId40"/>
    <p:sldId id="317" r:id="rId41"/>
    <p:sldId id="314" r:id="rId42"/>
    <p:sldId id="315" r:id="rId43"/>
    <p:sldId id="316" r:id="rId44"/>
    <p:sldId id="324" r:id="rId45"/>
    <p:sldId id="320" r:id="rId46"/>
    <p:sldId id="325" r:id="rId47"/>
    <p:sldId id="339" r:id="rId48"/>
    <p:sldId id="326" r:id="rId49"/>
    <p:sldId id="341" r:id="rId50"/>
    <p:sldId id="342" r:id="rId51"/>
    <p:sldId id="301"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61055" autoAdjust="0"/>
  </p:normalViewPr>
  <p:slideViewPr>
    <p:cSldViewPr snapToGrid="0" snapToObjects="1">
      <p:cViewPr varScale="1">
        <p:scale>
          <a:sx n="33" d="100"/>
          <a:sy n="33" d="100"/>
        </p:scale>
        <p:origin x="1891"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notesMaster" Target="notesMasters/notesMaster1.xml"/><Relationship Id="rId5" Type="http://schemas.openxmlformats.org/officeDocument/2006/relationships/slideMaster" Target="slideMasters/slideMaster2.xml"/><Relationship Id="rId19"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32540-232A-4FC2-BC98-681CD76C28A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EE90A78-50B7-492A-B1AF-8E6B25EC618A}">
      <dgm:prSet/>
      <dgm:spPr/>
      <dgm:t>
        <a:bodyPr/>
        <a:lstStyle/>
        <a:p>
          <a:pPr algn="ctr">
            <a:lnSpc>
              <a:spcPct val="100000"/>
            </a:lnSpc>
          </a:pPr>
          <a:r>
            <a:rPr lang="en-GB" b="1" dirty="0"/>
            <a:t>A great front Cover</a:t>
          </a:r>
        </a:p>
        <a:p>
          <a:pPr algn="ctr">
            <a:lnSpc>
              <a:spcPct val="100000"/>
            </a:lnSpc>
          </a:pPr>
          <a:r>
            <a:rPr lang="en-GB" dirty="0"/>
            <a:t>(considered your design/logo)</a:t>
          </a:r>
          <a:endParaRPr lang="en-US" dirty="0"/>
        </a:p>
      </dgm:t>
    </dgm:pt>
    <dgm:pt modelId="{AB919DB8-6305-4619-9898-0100E6EAD7B1}" type="parTrans" cxnId="{00548AA6-F2D7-4AF5-AE32-72C3CE76E09D}">
      <dgm:prSet/>
      <dgm:spPr/>
      <dgm:t>
        <a:bodyPr/>
        <a:lstStyle/>
        <a:p>
          <a:endParaRPr lang="en-US"/>
        </a:p>
      </dgm:t>
    </dgm:pt>
    <dgm:pt modelId="{3C1B0D46-2D6A-40C6-A2A9-7A6DCF149E03}" type="sibTrans" cxnId="{00548AA6-F2D7-4AF5-AE32-72C3CE76E09D}">
      <dgm:prSet/>
      <dgm:spPr/>
      <dgm:t>
        <a:bodyPr/>
        <a:lstStyle/>
        <a:p>
          <a:endParaRPr lang="en-US"/>
        </a:p>
      </dgm:t>
    </dgm:pt>
    <dgm:pt modelId="{F6391C8C-0684-4394-81E0-30AFAD71610E}">
      <dgm:prSet/>
      <dgm:spPr>
        <a:solidFill>
          <a:schemeClr val="accent2"/>
        </a:solidFill>
      </dgm:spPr>
      <dgm:t>
        <a:bodyPr/>
        <a:lstStyle/>
        <a:p>
          <a:pPr algn="ctr">
            <a:lnSpc>
              <a:spcPct val="100000"/>
            </a:lnSpc>
          </a:pPr>
          <a:r>
            <a:rPr lang="en-GB" b="1" dirty="0"/>
            <a:t>Thinking about your Hotel or department</a:t>
          </a:r>
          <a:endParaRPr lang="en-US" dirty="0"/>
        </a:p>
      </dgm:t>
    </dgm:pt>
    <dgm:pt modelId="{279D2377-A345-4820-BFFB-321BCFBB2294}" type="parTrans" cxnId="{F6EF3069-5E29-4D4A-845E-BF215F11995C}">
      <dgm:prSet/>
      <dgm:spPr/>
      <dgm:t>
        <a:bodyPr/>
        <a:lstStyle/>
        <a:p>
          <a:endParaRPr lang="en-US"/>
        </a:p>
      </dgm:t>
    </dgm:pt>
    <dgm:pt modelId="{019BC842-F504-4BD5-BB10-DA6F8DB48E7D}" type="sibTrans" cxnId="{F6EF3069-5E29-4D4A-845E-BF215F11995C}">
      <dgm:prSet/>
      <dgm:spPr/>
      <dgm:t>
        <a:bodyPr/>
        <a:lstStyle/>
        <a:p>
          <a:endParaRPr lang="en-US"/>
        </a:p>
      </dgm:t>
    </dgm:pt>
    <dgm:pt modelId="{207114B4-DF67-469A-BB25-B515E587EC52}">
      <dgm:prSet/>
      <dgm:spPr>
        <a:solidFill>
          <a:srgbClr val="00B050"/>
        </a:solidFill>
      </dgm:spPr>
      <dgm:t>
        <a:bodyPr/>
        <a:lstStyle/>
        <a:p>
          <a:pPr algn="ctr">
            <a:lnSpc>
              <a:spcPct val="100000"/>
            </a:lnSpc>
          </a:pPr>
          <a:r>
            <a:rPr lang="en-GB" dirty="0"/>
            <a:t>And </a:t>
          </a:r>
          <a:r>
            <a:rPr lang="en-GB" b="1" dirty="0"/>
            <a:t>realised</a:t>
          </a:r>
          <a:r>
            <a:rPr lang="en-GB" dirty="0"/>
            <a:t> what </a:t>
          </a:r>
          <a:r>
            <a:rPr lang="en-GB" b="1" dirty="0"/>
            <a:t>skills consultants need</a:t>
          </a:r>
          <a:endParaRPr lang="en-US" dirty="0"/>
        </a:p>
      </dgm:t>
    </dgm:pt>
    <dgm:pt modelId="{599C1113-6334-49B1-87FE-73F099728914}" type="parTrans" cxnId="{951DB0DB-7C8C-43A4-BA6D-B043187EEE27}">
      <dgm:prSet/>
      <dgm:spPr/>
      <dgm:t>
        <a:bodyPr/>
        <a:lstStyle/>
        <a:p>
          <a:endParaRPr lang="en-US"/>
        </a:p>
      </dgm:t>
    </dgm:pt>
    <dgm:pt modelId="{BFDEAC18-DE0D-4408-A8DA-33CBBD418B24}" type="sibTrans" cxnId="{951DB0DB-7C8C-43A4-BA6D-B043187EEE27}">
      <dgm:prSet/>
      <dgm:spPr/>
      <dgm:t>
        <a:bodyPr/>
        <a:lstStyle/>
        <a:p>
          <a:endParaRPr lang="en-US"/>
        </a:p>
      </dgm:t>
    </dgm:pt>
    <dgm:pt modelId="{95A1FEE2-1AE9-4DFC-9983-43E637A4488E}">
      <dgm:prSet/>
      <dgm:spPr>
        <a:solidFill>
          <a:srgbClr val="FFC000"/>
        </a:solidFill>
      </dgm:spPr>
      <dgm:t>
        <a:bodyPr/>
        <a:lstStyle/>
        <a:p>
          <a:pPr algn="ctr">
            <a:lnSpc>
              <a:spcPct val="100000"/>
            </a:lnSpc>
          </a:pPr>
          <a:r>
            <a:rPr lang="en-GB" dirty="0"/>
            <a:t>As well as working </a:t>
          </a:r>
          <a:r>
            <a:rPr lang="en-GB" b="1" dirty="0"/>
            <a:t>how much you will earn!</a:t>
          </a:r>
          <a:endParaRPr lang="en-US" dirty="0"/>
        </a:p>
      </dgm:t>
    </dgm:pt>
    <dgm:pt modelId="{CAA0909C-594A-47C2-8989-BDDC47D8FB06}" type="parTrans" cxnId="{2DE722CD-F51B-4CFF-971F-96B41B82F0A6}">
      <dgm:prSet/>
      <dgm:spPr/>
      <dgm:t>
        <a:bodyPr/>
        <a:lstStyle/>
        <a:p>
          <a:endParaRPr lang="en-US"/>
        </a:p>
      </dgm:t>
    </dgm:pt>
    <dgm:pt modelId="{E8384F29-5A33-46A1-B5FA-685B77D0A3F7}" type="sibTrans" cxnId="{2DE722CD-F51B-4CFF-971F-96B41B82F0A6}">
      <dgm:prSet/>
      <dgm:spPr/>
      <dgm:t>
        <a:bodyPr/>
        <a:lstStyle/>
        <a:p>
          <a:endParaRPr lang="en-US"/>
        </a:p>
      </dgm:t>
    </dgm:pt>
    <dgm:pt modelId="{E91A8EB8-4C17-4E22-AE16-CB11952A54CB}" type="pres">
      <dgm:prSet presAssocID="{43332540-232A-4FC2-BC98-681CD76C28AB}" presName="outerComposite" presStyleCnt="0">
        <dgm:presLayoutVars>
          <dgm:chMax val="5"/>
          <dgm:dir/>
          <dgm:resizeHandles val="exact"/>
        </dgm:presLayoutVars>
      </dgm:prSet>
      <dgm:spPr/>
    </dgm:pt>
    <dgm:pt modelId="{B028827B-6AE3-49AE-9925-B064860202E3}" type="pres">
      <dgm:prSet presAssocID="{43332540-232A-4FC2-BC98-681CD76C28AB}" presName="dummyMaxCanvas" presStyleCnt="0">
        <dgm:presLayoutVars/>
      </dgm:prSet>
      <dgm:spPr/>
    </dgm:pt>
    <dgm:pt modelId="{82DA1C13-E0E3-4E01-A567-210F033D54F8}" type="pres">
      <dgm:prSet presAssocID="{43332540-232A-4FC2-BC98-681CD76C28AB}" presName="FourNodes_1" presStyleLbl="node1" presStyleIdx="0" presStyleCnt="4">
        <dgm:presLayoutVars>
          <dgm:bulletEnabled val="1"/>
        </dgm:presLayoutVars>
      </dgm:prSet>
      <dgm:spPr/>
    </dgm:pt>
    <dgm:pt modelId="{335A3D72-D55B-47BE-A27A-4812F279EDF7}" type="pres">
      <dgm:prSet presAssocID="{43332540-232A-4FC2-BC98-681CD76C28AB}" presName="FourNodes_2" presStyleLbl="node1" presStyleIdx="1" presStyleCnt="4">
        <dgm:presLayoutVars>
          <dgm:bulletEnabled val="1"/>
        </dgm:presLayoutVars>
      </dgm:prSet>
      <dgm:spPr/>
    </dgm:pt>
    <dgm:pt modelId="{FFD85BFA-7BF1-4AFF-A3E5-E309ED2FB2AD}" type="pres">
      <dgm:prSet presAssocID="{43332540-232A-4FC2-BC98-681CD76C28AB}" presName="FourNodes_3" presStyleLbl="node1" presStyleIdx="2" presStyleCnt="4">
        <dgm:presLayoutVars>
          <dgm:bulletEnabled val="1"/>
        </dgm:presLayoutVars>
      </dgm:prSet>
      <dgm:spPr/>
    </dgm:pt>
    <dgm:pt modelId="{BBA74087-B7FA-4920-8008-9873C6FD8EDD}" type="pres">
      <dgm:prSet presAssocID="{43332540-232A-4FC2-BC98-681CD76C28AB}" presName="FourNodes_4" presStyleLbl="node1" presStyleIdx="3" presStyleCnt="4">
        <dgm:presLayoutVars>
          <dgm:bulletEnabled val="1"/>
        </dgm:presLayoutVars>
      </dgm:prSet>
      <dgm:spPr/>
    </dgm:pt>
    <dgm:pt modelId="{1F8EC4E1-3715-4431-8E29-B6A9A591A13F}" type="pres">
      <dgm:prSet presAssocID="{43332540-232A-4FC2-BC98-681CD76C28AB}" presName="FourConn_1-2" presStyleLbl="fgAccFollowNode1" presStyleIdx="0" presStyleCnt="3">
        <dgm:presLayoutVars>
          <dgm:bulletEnabled val="1"/>
        </dgm:presLayoutVars>
      </dgm:prSet>
      <dgm:spPr/>
    </dgm:pt>
    <dgm:pt modelId="{DE0807A7-8E71-410F-8D23-B4BB773692D0}" type="pres">
      <dgm:prSet presAssocID="{43332540-232A-4FC2-BC98-681CD76C28AB}" presName="FourConn_2-3" presStyleLbl="fgAccFollowNode1" presStyleIdx="1" presStyleCnt="3">
        <dgm:presLayoutVars>
          <dgm:bulletEnabled val="1"/>
        </dgm:presLayoutVars>
      </dgm:prSet>
      <dgm:spPr/>
    </dgm:pt>
    <dgm:pt modelId="{CC6274A3-3483-410B-996F-79055E3A6934}" type="pres">
      <dgm:prSet presAssocID="{43332540-232A-4FC2-BC98-681CD76C28AB}" presName="FourConn_3-4" presStyleLbl="fgAccFollowNode1" presStyleIdx="2" presStyleCnt="3">
        <dgm:presLayoutVars>
          <dgm:bulletEnabled val="1"/>
        </dgm:presLayoutVars>
      </dgm:prSet>
      <dgm:spPr/>
    </dgm:pt>
    <dgm:pt modelId="{E5631DDD-55AE-4B9F-B9C2-860EC4F119EE}" type="pres">
      <dgm:prSet presAssocID="{43332540-232A-4FC2-BC98-681CD76C28AB}" presName="FourNodes_1_text" presStyleLbl="node1" presStyleIdx="3" presStyleCnt="4">
        <dgm:presLayoutVars>
          <dgm:bulletEnabled val="1"/>
        </dgm:presLayoutVars>
      </dgm:prSet>
      <dgm:spPr/>
    </dgm:pt>
    <dgm:pt modelId="{06F1D762-9D00-4A6D-A8CF-22F82AA642D2}" type="pres">
      <dgm:prSet presAssocID="{43332540-232A-4FC2-BC98-681CD76C28AB}" presName="FourNodes_2_text" presStyleLbl="node1" presStyleIdx="3" presStyleCnt="4">
        <dgm:presLayoutVars>
          <dgm:bulletEnabled val="1"/>
        </dgm:presLayoutVars>
      </dgm:prSet>
      <dgm:spPr/>
    </dgm:pt>
    <dgm:pt modelId="{DCA66505-9CA4-46A9-A2DF-54F72B4E8A74}" type="pres">
      <dgm:prSet presAssocID="{43332540-232A-4FC2-BC98-681CD76C28AB}" presName="FourNodes_3_text" presStyleLbl="node1" presStyleIdx="3" presStyleCnt="4">
        <dgm:presLayoutVars>
          <dgm:bulletEnabled val="1"/>
        </dgm:presLayoutVars>
      </dgm:prSet>
      <dgm:spPr/>
    </dgm:pt>
    <dgm:pt modelId="{C6E307F4-40BF-436D-BD36-50ECD0ACE9DC}" type="pres">
      <dgm:prSet presAssocID="{43332540-232A-4FC2-BC98-681CD76C28AB}" presName="FourNodes_4_text" presStyleLbl="node1" presStyleIdx="3" presStyleCnt="4">
        <dgm:presLayoutVars>
          <dgm:bulletEnabled val="1"/>
        </dgm:presLayoutVars>
      </dgm:prSet>
      <dgm:spPr/>
    </dgm:pt>
  </dgm:ptLst>
  <dgm:cxnLst>
    <dgm:cxn modelId="{358B0F26-8920-43BD-ADEE-971DC2C3CD23}" type="presOf" srcId="{207114B4-DF67-469A-BB25-B515E587EC52}" destId="{FFD85BFA-7BF1-4AFF-A3E5-E309ED2FB2AD}" srcOrd="0" destOrd="0" presId="urn:microsoft.com/office/officeart/2005/8/layout/vProcess5"/>
    <dgm:cxn modelId="{04CAC827-C29C-46C0-9189-21170FCC0035}" type="presOf" srcId="{BFDEAC18-DE0D-4408-A8DA-33CBBD418B24}" destId="{CC6274A3-3483-410B-996F-79055E3A6934}" srcOrd="0" destOrd="0" presId="urn:microsoft.com/office/officeart/2005/8/layout/vProcess5"/>
    <dgm:cxn modelId="{C5BDEC5D-3D61-4F70-B9C9-711333036816}" type="presOf" srcId="{F6391C8C-0684-4394-81E0-30AFAD71610E}" destId="{06F1D762-9D00-4A6D-A8CF-22F82AA642D2}" srcOrd="1" destOrd="0" presId="urn:microsoft.com/office/officeart/2005/8/layout/vProcess5"/>
    <dgm:cxn modelId="{F6EF3069-5E29-4D4A-845E-BF215F11995C}" srcId="{43332540-232A-4FC2-BC98-681CD76C28AB}" destId="{F6391C8C-0684-4394-81E0-30AFAD71610E}" srcOrd="1" destOrd="0" parTransId="{279D2377-A345-4820-BFFB-321BCFBB2294}" sibTransId="{019BC842-F504-4BD5-BB10-DA6F8DB48E7D}"/>
    <dgm:cxn modelId="{83E92D6A-6D70-4420-A58B-7407F0E3583C}" type="presOf" srcId="{0EE90A78-50B7-492A-B1AF-8E6B25EC618A}" destId="{82DA1C13-E0E3-4E01-A567-210F033D54F8}" srcOrd="0" destOrd="0" presId="urn:microsoft.com/office/officeart/2005/8/layout/vProcess5"/>
    <dgm:cxn modelId="{747F0371-BEBA-4842-A8A2-5C45E429369C}" type="presOf" srcId="{3C1B0D46-2D6A-40C6-A2A9-7A6DCF149E03}" destId="{1F8EC4E1-3715-4431-8E29-B6A9A591A13F}" srcOrd="0" destOrd="0" presId="urn:microsoft.com/office/officeart/2005/8/layout/vProcess5"/>
    <dgm:cxn modelId="{446A2087-3127-4CF5-9B50-AE9B9DC7A747}" type="presOf" srcId="{F6391C8C-0684-4394-81E0-30AFAD71610E}" destId="{335A3D72-D55B-47BE-A27A-4812F279EDF7}" srcOrd="0" destOrd="0" presId="urn:microsoft.com/office/officeart/2005/8/layout/vProcess5"/>
    <dgm:cxn modelId="{499B0E8C-AD89-4CA8-BA00-3B93718113BF}" type="presOf" srcId="{207114B4-DF67-469A-BB25-B515E587EC52}" destId="{DCA66505-9CA4-46A9-A2DF-54F72B4E8A74}" srcOrd="1" destOrd="0" presId="urn:microsoft.com/office/officeart/2005/8/layout/vProcess5"/>
    <dgm:cxn modelId="{81F221A6-157C-41A8-8F74-2A114B83EDD5}" type="presOf" srcId="{43332540-232A-4FC2-BC98-681CD76C28AB}" destId="{E91A8EB8-4C17-4E22-AE16-CB11952A54CB}" srcOrd="0" destOrd="0" presId="urn:microsoft.com/office/officeart/2005/8/layout/vProcess5"/>
    <dgm:cxn modelId="{00548AA6-F2D7-4AF5-AE32-72C3CE76E09D}" srcId="{43332540-232A-4FC2-BC98-681CD76C28AB}" destId="{0EE90A78-50B7-492A-B1AF-8E6B25EC618A}" srcOrd="0" destOrd="0" parTransId="{AB919DB8-6305-4619-9898-0100E6EAD7B1}" sibTransId="{3C1B0D46-2D6A-40C6-A2A9-7A6DCF149E03}"/>
    <dgm:cxn modelId="{DD3F76AA-923F-47BD-B3A1-C721775F3F21}" type="presOf" srcId="{0EE90A78-50B7-492A-B1AF-8E6B25EC618A}" destId="{E5631DDD-55AE-4B9F-B9C2-860EC4F119EE}" srcOrd="1" destOrd="0" presId="urn:microsoft.com/office/officeart/2005/8/layout/vProcess5"/>
    <dgm:cxn modelId="{09B92FB6-7D82-48D9-AC13-DAA2EEE4B086}" type="presOf" srcId="{95A1FEE2-1AE9-4DFC-9983-43E637A4488E}" destId="{C6E307F4-40BF-436D-BD36-50ECD0ACE9DC}" srcOrd="1" destOrd="0" presId="urn:microsoft.com/office/officeart/2005/8/layout/vProcess5"/>
    <dgm:cxn modelId="{2DE722CD-F51B-4CFF-971F-96B41B82F0A6}" srcId="{43332540-232A-4FC2-BC98-681CD76C28AB}" destId="{95A1FEE2-1AE9-4DFC-9983-43E637A4488E}" srcOrd="3" destOrd="0" parTransId="{CAA0909C-594A-47C2-8989-BDDC47D8FB06}" sibTransId="{E8384F29-5A33-46A1-B5FA-685B77D0A3F7}"/>
    <dgm:cxn modelId="{951DB0DB-7C8C-43A4-BA6D-B043187EEE27}" srcId="{43332540-232A-4FC2-BC98-681CD76C28AB}" destId="{207114B4-DF67-469A-BB25-B515E587EC52}" srcOrd="2" destOrd="0" parTransId="{599C1113-6334-49B1-87FE-73F099728914}" sibTransId="{BFDEAC18-DE0D-4408-A8DA-33CBBD418B24}"/>
    <dgm:cxn modelId="{71C511F7-8B1D-4A2B-A6A5-C443BB3768DD}" type="presOf" srcId="{019BC842-F504-4BD5-BB10-DA6F8DB48E7D}" destId="{DE0807A7-8E71-410F-8D23-B4BB773692D0}" srcOrd="0" destOrd="0" presId="urn:microsoft.com/office/officeart/2005/8/layout/vProcess5"/>
    <dgm:cxn modelId="{322C12FD-69EC-4438-9939-87AD72F16BC7}" type="presOf" srcId="{95A1FEE2-1AE9-4DFC-9983-43E637A4488E}" destId="{BBA74087-B7FA-4920-8008-9873C6FD8EDD}" srcOrd="0" destOrd="0" presId="urn:microsoft.com/office/officeart/2005/8/layout/vProcess5"/>
    <dgm:cxn modelId="{F42D7DA7-9515-4670-A005-7B5CD375775F}" type="presParOf" srcId="{E91A8EB8-4C17-4E22-AE16-CB11952A54CB}" destId="{B028827B-6AE3-49AE-9925-B064860202E3}" srcOrd="0" destOrd="0" presId="urn:microsoft.com/office/officeart/2005/8/layout/vProcess5"/>
    <dgm:cxn modelId="{BA031DC4-3586-408F-B052-B6FFA0AF61F1}" type="presParOf" srcId="{E91A8EB8-4C17-4E22-AE16-CB11952A54CB}" destId="{82DA1C13-E0E3-4E01-A567-210F033D54F8}" srcOrd="1" destOrd="0" presId="urn:microsoft.com/office/officeart/2005/8/layout/vProcess5"/>
    <dgm:cxn modelId="{0F46F94D-D05E-4D82-96ED-6BE4121DEA37}" type="presParOf" srcId="{E91A8EB8-4C17-4E22-AE16-CB11952A54CB}" destId="{335A3D72-D55B-47BE-A27A-4812F279EDF7}" srcOrd="2" destOrd="0" presId="urn:microsoft.com/office/officeart/2005/8/layout/vProcess5"/>
    <dgm:cxn modelId="{D641CC87-8EFB-4058-8EDC-ED0DF21C8E5A}" type="presParOf" srcId="{E91A8EB8-4C17-4E22-AE16-CB11952A54CB}" destId="{FFD85BFA-7BF1-4AFF-A3E5-E309ED2FB2AD}" srcOrd="3" destOrd="0" presId="urn:microsoft.com/office/officeart/2005/8/layout/vProcess5"/>
    <dgm:cxn modelId="{71BADAAC-5F8F-404E-A71A-18B6ED892160}" type="presParOf" srcId="{E91A8EB8-4C17-4E22-AE16-CB11952A54CB}" destId="{BBA74087-B7FA-4920-8008-9873C6FD8EDD}" srcOrd="4" destOrd="0" presId="urn:microsoft.com/office/officeart/2005/8/layout/vProcess5"/>
    <dgm:cxn modelId="{286EFC2A-77B3-4F80-B392-3060E631FA82}" type="presParOf" srcId="{E91A8EB8-4C17-4E22-AE16-CB11952A54CB}" destId="{1F8EC4E1-3715-4431-8E29-B6A9A591A13F}" srcOrd="5" destOrd="0" presId="urn:microsoft.com/office/officeart/2005/8/layout/vProcess5"/>
    <dgm:cxn modelId="{B9C4C624-BCB5-43CA-BA56-275D391F5025}" type="presParOf" srcId="{E91A8EB8-4C17-4E22-AE16-CB11952A54CB}" destId="{DE0807A7-8E71-410F-8D23-B4BB773692D0}" srcOrd="6" destOrd="0" presId="urn:microsoft.com/office/officeart/2005/8/layout/vProcess5"/>
    <dgm:cxn modelId="{70CFEC2C-6BF1-4815-B8C6-32DAFDD4EA74}" type="presParOf" srcId="{E91A8EB8-4C17-4E22-AE16-CB11952A54CB}" destId="{CC6274A3-3483-410B-996F-79055E3A6934}" srcOrd="7" destOrd="0" presId="urn:microsoft.com/office/officeart/2005/8/layout/vProcess5"/>
    <dgm:cxn modelId="{05F80A40-12D9-434A-A13C-A049549682EA}" type="presParOf" srcId="{E91A8EB8-4C17-4E22-AE16-CB11952A54CB}" destId="{E5631DDD-55AE-4B9F-B9C2-860EC4F119EE}" srcOrd="8" destOrd="0" presId="urn:microsoft.com/office/officeart/2005/8/layout/vProcess5"/>
    <dgm:cxn modelId="{82515565-647D-4730-823E-3B1A2779D184}" type="presParOf" srcId="{E91A8EB8-4C17-4E22-AE16-CB11952A54CB}" destId="{06F1D762-9D00-4A6D-A8CF-22F82AA642D2}" srcOrd="9" destOrd="0" presId="urn:microsoft.com/office/officeart/2005/8/layout/vProcess5"/>
    <dgm:cxn modelId="{A91418E1-17DF-4EA1-9F0D-F29A19BF966D}" type="presParOf" srcId="{E91A8EB8-4C17-4E22-AE16-CB11952A54CB}" destId="{DCA66505-9CA4-46A9-A2DF-54F72B4E8A74}" srcOrd="10" destOrd="0" presId="urn:microsoft.com/office/officeart/2005/8/layout/vProcess5"/>
    <dgm:cxn modelId="{A3517B49-AB1E-4939-98CD-31FB0377067C}" type="presParOf" srcId="{E91A8EB8-4C17-4E22-AE16-CB11952A54CB}" destId="{C6E307F4-40BF-436D-BD36-50ECD0ACE9D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A1C13-E0E3-4E01-A567-210F033D54F8}">
      <dsp:nvSpPr>
        <dsp:cNvPr id="0" name=""/>
        <dsp:cNvSpPr/>
      </dsp:nvSpPr>
      <dsp:spPr>
        <a:xfrm>
          <a:off x="0" y="0"/>
          <a:ext cx="3453030" cy="9980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A great front Cover</a:t>
          </a:r>
        </a:p>
        <a:p>
          <a:pPr marL="0" lvl="0" indent="0" algn="ctr" defTabSz="666750">
            <a:lnSpc>
              <a:spcPct val="100000"/>
            </a:lnSpc>
            <a:spcBef>
              <a:spcPct val="0"/>
            </a:spcBef>
            <a:spcAft>
              <a:spcPct val="35000"/>
            </a:spcAft>
            <a:buNone/>
          </a:pPr>
          <a:r>
            <a:rPr lang="en-GB" sz="1500" kern="1200" dirty="0"/>
            <a:t>(considered your design/logo)</a:t>
          </a:r>
          <a:endParaRPr lang="en-US" sz="1500" kern="1200" dirty="0"/>
        </a:p>
      </dsp:txBody>
      <dsp:txXfrm>
        <a:off x="29231" y="29231"/>
        <a:ext cx="2291744" cy="939569"/>
      </dsp:txXfrm>
    </dsp:sp>
    <dsp:sp modelId="{335A3D72-D55B-47BE-A27A-4812F279EDF7}">
      <dsp:nvSpPr>
        <dsp:cNvPr id="0" name=""/>
        <dsp:cNvSpPr/>
      </dsp:nvSpPr>
      <dsp:spPr>
        <a:xfrm>
          <a:off x="289191" y="1179491"/>
          <a:ext cx="3453030" cy="998031"/>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Thinking about your Hotel or department</a:t>
          </a:r>
          <a:endParaRPr lang="en-US" sz="1500" kern="1200" dirty="0"/>
        </a:p>
      </dsp:txBody>
      <dsp:txXfrm>
        <a:off x="318422" y="1208722"/>
        <a:ext cx="2456656" cy="939569"/>
      </dsp:txXfrm>
    </dsp:sp>
    <dsp:sp modelId="{FFD85BFA-7BF1-4AFF-A3E5-E309ED2FB2AD}">
      <dsp:nvSpPr>
        <dsp:cNvPr id="0" name=""/>
        <dsp:cNvSpPr/>
      </dsp:nvSpPr>
      <dsp:spPr>
        <a:xfrm>
          <a:off x="574066" y="2358982"/>
          <a:ext cx="3453030" cy="998031"/>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And </a:t>
          </a:r>
          <a:r>
            <a:rPr lang="en-GB" sz="1500" b="1" kern="1200" dirty="0"/>
            <a:t>realised</a:t>
          </a:r>
          <a:r>
            <a:rPr lang="en-GB" sz="1500" kern="1200" dirty="0"/>
            <a:t> what </a:t>
          </a:r>
          <a:r>
            <a:rPr lang="en-GB" sz="1500" b="1" kern="1200" dirty="0"/>
            <a:t>skills consultants need</a:t>
          </a:r>
          <a:endParaRPr lang="en-US" sz="1500" kern="1200" dirty="0"/>
        </a:p>
      </dsp:txBody>
      <dsp:txXfrm>
        <a:off x="603297" y="2388213"/>
        <a:ext cx="2460973" cy="939569"/>
      </dsp:txXfrm>
    </dsp:sp>
    <dsp:sp modelId="{BBA74087-B7FA-4920-8008-9873C6FD8EDD}">
      <dsp:nvSpPr>
        <dsp:cNvPr id="0" name=""/>
        <dsp:cNvSpPr/>
      </dsp:nvSpPr>
      <dsp:spPr>
        <a:xfrm>
          <a:off x="863257" y="3538473"/>
          <a:ext cx="3453030" cy="99803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As well as working </a:t>
          </a:r>
          <a:r>
            <a:rPr lang="en-GB" sz="1500" b="1" kern="1200" dirty="0"/>
            <a:t>how much you will earn!</a:t>
          </a:r>
          <a:endParaRPr lang="en-US" sz="1500" kern="1200" dirty="0"/>
        </a:p>
      </dsp:txBody>
      <dsp:txXfrm>
        <a:off x="892488" y="3567704"/>
        <a:ext cx="2456656" cy="939569"/>
      </dsp:txXfrm>
    </dsp:sp>
    <dsp:sp modelId="{1F8EC4E1-3715-4431-8E29-B6A9A591A13F}">
      <dsp:nvSpPr>
        <dsp:cNvPr id="0" name=""/>
        <dsp:cNvSpPr/>
      </dsp:nvSpPr>
      <dsp:spPr>
        <a:xfrm>
          <a:off x="2804310" y="764401"/>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50272" y="764401"/>
        <a:ext cx="356796" cy="488162"/>
      </dsp:txXfrm>
    </dsp:sp>
    <dsp:sp modelId="{DE0807A7-8E71-410F-8D23-B4BB773692D0}">
      <dsp:nvSpPr>
        <dsp:cNvPr id="0" name=""/>
        <dsp:cNvSpPr/>
      </dsp:nvSpPr>
      <dsp:spPr>
        <a:xfrm>
          <a:off x="3093501" y="1943892"/>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39463" y="1943892"/>
        <a:ext cx="356796" cy="488162"/>
      </dsp:txXfrm>
    </dsp:sp>
    <dsp:sp modelId="{CC6274A3-3483-410B-996F-79055E3A6934}">
      <dsp:nvSpPr>
        <dsp:cNvPr id="0" name=""/>
        <dsp:cNvSpPr/>
      </dsp:nvSpPr>
      <dsp:spPr>
        <a:xfrm>
          <a:off x="3378376" y="3123383"/>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524338" y="3123383"/>
        <a:ext cx="356796" cy="4881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9/24/2022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file:///C:\Users\Laure\OneDrive\Desktop\WTTC-Staff-Shortages.pdf"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file:///C:\Users\Laure\OneDrive\Desktop\ca-future-of-hospitality-pov-aoda-en.pdf"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71387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1200" i="0" dirty="0">
                <a:solidFill>
                  <a:srgbClr val="000000"/>
                </a:solidFill>
                <a:effectLst/>
              </a:rPr>
              <a:t>Be punctual to class. 09:15</a:t>
            </a:r>
          </a:p>
          <a:p>
            <a:pPr algn="l">
              <a:buFont typeface="Arial" panose="020B0604020202020204" pitchFamily="34" charset="0"/>
              <a:buChar char="•"/>
            </a:pPr>
            <a:r>
              <a:rPr lang="en-GB" sz="1200" i="0" dirty="0">
                <a:solidFill>
                  <a:srgbClr val="000000"/>
                </a:solidFill>
                <a:effectLst/>
              </a:rPr>
              <a:t>Join class on mute with your webcam on.</a:t>
            </a:r>
          </a:p>
          <a:p>
            <a:pPr algn="l">
              <a:buFont typeface="Arial" panose="020B0604020202020204" pitchFamily="34" charset="0"/>
              <a:buChar char="•"/>
            </a:pPr>
            <a:r>
              <a:rPr lang="en-GB" sz="1200" i="0" dirty="0">
                <a:solidFill>
                  <a:srgbClr val="000000"/>
                </a:solidFill>
                <a:effectLst/>
              </a:rPr>
              <a:t>Limit visual distractions and use th</a:t>
            </a:r>
            <a:r>
              <a:rPr lang="en-GB" sz="1200" dirty="0">
                <a:solidFill>
                  <a:srgbClr val="000000"/>
                </a:solidFill>
              </a:rPr>
              <a:t>e official university background</a:t>
            </a:r>
            <a:r>
              <a:rPr lang="en-GB" sz="1200" i="0" dirty="0">
                <a:solidFill>
                  <a:srgbClr val="000000"/>
                </a:solidFill>
                <a:effectLst/>
              </a:rPr>
              <a:t>. </a:t>
            </a:r>
          </a:p>
          <a:p>
            <a:pPr algn="l">
              <a:buFont typeface="Arial" panose="020B0604020202020204" pitchFamily="34" charset="0"/>
              <a:buChar char="•"/>
            </a:pPr>
            <a:r>
              <a:rPr lang="en-GB" sz="1200" i="0" dirty="0">
                <a:solidFill>
                  <a:srgbClr val="000000"/>
                </a:solidFill>
                <a:effectLst/>
              </a:rPr>
              <a:t>Use the chat feature to ask questions and share resources.</a:t>
            </a:r>
          </a:p>
          <a:p>
            <a:pPr algn="l">
              <a:buFont typeface="Arial" panose="020B0604020202020204" pitchFamily="34" charset="0"/>
              <a:buChar char="•"/>
            </a:pPr>
            <a:r>
              <a:rPr lang="en-GB" sz="1200" dirty="0">
                <a:solidFill>
                  <a:srgbClr val="000000"/>
                </a:solidFill>
              </a:rPr>
              <a:t>Raise your hand if you would like to contribute to a discussion.</a:t>
            </a:r>
            <a:endParaRPr lang="en-GB" sz="1200" i="0" dirty="0">
              <a:solidFill>
                <a:srgbClr val="000000"/>
              </a:solidFill>
              <a:effectLst/>
            </a:endParaRPr>
          </a:p>
          <a:p>
            <a:pPr algn="l">
              <a:buFont typeface="Arial" panose="020B0604020202020204" pitchFamily="34" charset="0"/>
              <a:buChar char="•"/>
            </a:pPr>
            <a:r>
              <a:rPr lang="en-GB" sz="1200" dirty="0">
                <a:solidFill>
                  <a:srgbClr val="000000"/>
                </a:solidFill>
              </a:rPr>
              <a:t>Participate in your learning through discussions and activities.</a:t>
            </a:r>
          </a:p>
          <a:p>
            <a:pPr algn="l">
              <a:buFont typeface="Arial" panose="020B0604020202020204" pitchFamily="34" charset="0"/>
              <a:buChar char="•"/>
            </a:pPr>
            <a:r>
              <a:rPr lang="en-GB" sz="1200" i="0" dirty="0">
                <a:solidFill>
                  <a:srgbClr val="000000"/>
                </a:solidFill>
                <a:effectLst/>
              </a:rPr>
              <a:t>If you are unable to attend a lecture due to sickness please notify me in advance via email.</a:t>
            </a:r>
          </a:p>
          <a:p>
            <a:r>
              <a:rPr lang="en-US" sz="1200" dirty="0">
                <a:effectLst/>
                <a:latin typeface="Calibri" panose="020F0502020204030204" pitchFamily="34" charset="0"/>
                <a:ea typeface="Calibri" panose="020F0502020204030204" pitchFamily="34" charset="0"/>
                <a:cs typeface="Times New Roman" panose="02020603050405020304" pitchFamily="18" charset="0"/>
              </a:rPr>
              <a:t>- If you leave before the end of any timetabled session you will be marked as absent.</a:t>
            </a:r>
          </a:p>
          <a:p>
            <a:r>
              <a:rPr lang="en-US" sz="1200" i="0" dirty="0">
                <a:solidFill>
                  <a:srgbClr val="000000"/>
                </a:solidFill>
                <a:latin typeface="Calibri" panose="020F0502020204030204" pitchFamily="34" charset="0"/>
                <a:cs typeface="Times New Roman" panose="02020603050405020304" pitchFamily="18" charset="0"/>
              </a:rPr>
              <a:t>-The university does not condone students taking holidays durin</a:t>
            </a:r>
            <a:r>
              <a:rPr lang="en-US" sz="1200" dirty="0">
                <a:solidFill>
                  <a:srgbClr val="000000"/>
                </a:solidFill>
                <a:latin typeface="Calibri" panose="020F0502020204030204" pitchFamily="34" charset="0"/>
                <a:cs typeface="Times New Roman" panose="02020603050405020304" pitchFamily="18" charset="0"/>
              </a:rPr>
              <a:t>g term time. </a:t>
            </a:r>
          </a:p>
          <a:p>
            <a:r>
              <a:rPr lang="en-US" sz="1200" i="0" dirty="0">
                <a:solidFill>
                  <a:srgbClr val="000000"/>
                </a:solidFill>
                <a:effectLst/>
                <a:latin typeface="Calibri" panose="020F0502020204030204" pitchFamily="34" charset="0"/>
                <a:cs typeface="Times New Roman" panose="02020603050405020304" pitchFamily="18" charset="0"/>
              </a:rPr>
              <a:t>1-2-1s can be </a:t>
            </a:r>
            <a:r>
              <a:rPr lang="en-US" sz="1200" dirty="0">
                <a:solidFill>
                  <a:srgbClr val="000000"/>
                </a:solidFill>
                <a:latin typeface="Calibri" panose="020F0502020204030204" pitchFamily="34" charset="0"/>
                <a:cs typeface="Times New Roman" panose="02020603050405020304" pitchFamily="18" charset="0"/>
              </a:rPr>
              <a:t>booked via email. Lecturers do not accept unscheduled teams meetings or calls. </a:t>
            </a:r>
            <a:endParaRPr lang="en-GB" sz="120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061548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a:p>
        </p:txBody>
      </p:sp>
    </p:spTree>
    <p:extLst>
      <p:ext uri="{BB962C8B-B14F-4D97-AF65-F5344CB8AC3E}">
        <p14:creationId xmlns:p14="http://schemas.microsoft.com/office/powerpoint/2010/main" val="147194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53614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7</a:t>
            </a:fld>
            <a:endParaRPr lang="en-GB"/>
          </a:p>
        </p:txBody>
      </p:sp>
    </p:spTree>
    <p:extLst>
      <p:ext uri="{BB962C8B-B14F-4D97-AF65-F5344CB8AC3E}">
        <p14:creationId xmlns:p14="http://schemas.microsoft.com/office/powerpoint/2010/main" val="2171885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8</a:t>
            </a:fld>
            <a:endParaRPr lang="en-GB"/>
          </a:p>
        </p:txBody>
      </p:sp>
    </p:spTree>
    <p:extLst>
      <p:ext uri="{BB962C8B-B14F-4D97-AF65-F5344CB8AC3E}">
        <p14:creationId xmlns:p14="http://schemas.microsoft.com/office/powerpoint/2010/main" val="1870476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fontAlgn="auto" hangingPunct="1">
              <a:spcBef>
                <a:spcPts val="600"/>
              </a:spcBef>
              <a:spcAft>
                <a:spcPts val="0"/>
              </a:spcAft>
              <a:buFont typeface="Symbol" panose="05050102010706020507" pitchFamily="18" charset="2"/>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427530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594227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657626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Then there will be opportunity for a 1-2-1 session in weeks 9 &amp; 10</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52534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149308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979751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571143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Report Examples:</a:t>
            </a:r>
          </a:p>
          <a:p>
            <a:endParaRPr lang="en-GB" dirty="0">
              <a:hlinkClick r:id="rId3"/>
            </a:endParaRPr>
          </a:p>
          <a:p>
            <a:r>
              <a:rPr lang="en-GB" dirty="0">
                <a:hlinkClick r:id="rId3"/>
              </a:rPr>
              <a:t>WTTC-Staff-Shortages.pdf</a:t>
            </a:r>
            <a:endParaRPr lang="en-GB" dirty="0"/>
          </a:p>
          <a:p>
            <a:endParaRPr lang="en-GB" dirty="0"/>
          </a:p>
          <a:p>
            <a:r>
              <a:rPr lang="en-GB" dirty="0">
                <a:hlinkClick r:id="rId4"/>
              </a:rPr>
              <a:t>ca-future-of-hospitality-pov-aoda-en.pdf</a:t>
            </a:r>
            <a:r>
              <a:rPr lang="en-GB" dirty="0"/>
              <a:t> – Deloitte example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206024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9123821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046806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Some suggestions: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Sustainability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Food waste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Security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Recruitment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Health and Wellbeing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8595544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665675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28622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7087415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Moodle Assignment handbook </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42916411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4502365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806708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 the module handbook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332862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9/24/2022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9/24/2022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hyperlink" Target="mailto:l.blake@uwtsd.ac.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0.pn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5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mailto:l.blake@uwtsd.ac.uk"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973208"/>
            <a:ext cx="3880287" cy="3607785"/>
          </a:xfrm>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One</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6908-176E-439D-A5F5-464277A62F65}"/>
              </a:ext>
            </a:extLst>
          </p:cNvPr>
          <p:cNvSpPr>
            <a:spLocks noGrp="1"/>
          </p:cNvSpPr>
          <p:nvPr>
            <p:ph type="title"/>
          </p:nvPr>
        </p:nvSpPr>
        <p:spPr>
          <a:xfrm>
            <a:off x="1631781" y="151916"/>
            <a:ext cx="6133097" cy="747003"/>
          </a:xfrm>
        </p:spPr>
        <p:txBody>
          <a:bodyPr/>
          <a:lstStyle/>
          <a:p>
            <a:r>
              <a:rPr lang="en-GB" sz="3600" b="1" dirty="0">
                <a:solidFill>
                  <a:srgbClr val="002060"/>
                </a:solidFill>
              </a:rPr>
              <a:t>International Hotel Management</a:t>
            </a:r>
            <a:endParaRPr lang="en-GB" dirty="0"/>
          </a:p>
        </p:txBody>
      </p:sp>
      <p:sp>
        <p:nvSpPr>
          <p:cNvPr id="6" name="TextBox 5">
            <a:extLst>
              <a:ext uri="{FF2B5EF4-FFF2-40B4-BE49-F238E27FC236}">
                <a16:creationId xmlns:a16="http://schemas.microsoft.com/office/drawing/2014/main" id="{765C587C-03B4-4D47-9A95-C0408D1355ED}"/>
              </a:ext>
            </a:extLst>
          </p:cNvPr>
          <p:cNvSpPr txBox="1"/>
          <p:nvPr/>
        </p:nvSpPr>
        <p:spPr>
          <a:xfrm>
            <a:off x="1949116" y="4753718"/>
            <a:ext cx="5181096" cy="1384995"/>
          </a:xfrm>
          <a:prstGeom prst="rect">
            <a:avLst/>
          </a:prstGeom>
          <a:noFill/>
        </p:spPr>
        <p:txBody>
          <a:bodyPr wrap="square">
            <a:spAutoFit/>
          </a:bodyPr>
          <a:lstStyle/>
          <a:p>
            <a:pPr marL="0" indent="0" algn="ctr">
              <a:buNone/>
            </a:pPr>
            <a:r>
              <a:rPr lang="en-GB" sz="2800" b="1" i="1" dirty="0">
                <a:solidFill>
                  <a:srgbClr val="002060"/>
                </a:solidFill>
              </a:rPr>
              <a:t> Organisational Consultancy</a:t>
            </a:r>
          </a:p>
          <a:p>
            <a:pPr marL="0" indent="0" algn="ctr">
              <a:buNone/>
            </a:pPr>
            <a:r>
              <a:rPr lang="en-GB" sz="2800" b="1" i="1" dirty="0">
                <a:solidFill>
                  <a:srgbClr val="002060"/>
                </a:solidFill>
              </a:rPr>
              <a:t>Introduction</a:t>
            </a:r>
          </a:p>
          <a:p>
            <a:pPr marL="0" indent="0" algn="ctr">
              <a:buNone/>
            </a:pPr>
            <a:r>
              <a:rPr lang="en-GB" sz="2800" b="1" i="1" dirty="0">
                <a:solidFill>
                  <a:srgbClr val="002060"/>
                </a:solidFill>
              </a:rPr>
              <a:t>BMIH6005</a:t>
            </a:r>
            <a:endParaRPr lang="en-GB" sz="2800" dirty="0"/>
          </a:p>
        </p:txBody>
      </p:sp>
      <p:pic>
        <p:nvPicPr>
          <p:cNvPr id="11" name="Content Placeholder 10">
            <a:extLst>
              <a:ext uri="{FF2B5EF4-FFF2-40B4-BE49-F238E27FC236}">
                <a16:creationId xmlns:a16="http://schemas.microsoft.com/office/drawing/2014/main" id="{7066D0A2-A9B6-0DA7-BC11-58148A55C8E5}"/>
              </a:ext>
            </a:extLst>
          </p:cNvPr>
          <p:cNvPicPr>
            <a:picLocks noGrp="1" noChangeAspect="1"/>
          </p:cNvPicPr>
          <p:nvPr>
            <p:ph idx="1"/>
          </p:nvPr>
        </p:nvPicPr>
        <p:blipFill>
          <a:blip r:embed="rId3"/>
          <a:stretch>
            <a:fillRect/>
          </a:stretch>
        </p:blipFill>
        <p:spPr>
          <a:xfrm>
            <a:off x="2069430" y="898919"/>
            <a:ext cx="4788569" cy="3854798"/>
          </a:xfrm>
        </p:spPr>
      </p:pic>
    </p:spTree>
    <p:extLst>
      <p:ext uri="{BB962C8B-B14F-4D97-AF65-F5344CB8AC3E}">
        <p14:creationId xmlns:p14="http://schemas.microsoft.com/office/powerpoint/2010/main" val="113673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E9D4E-EDF9-4515-AEA3-DE1F045A76B3}"/>
              </a:ext>
            </a:extLst>
          </p:cNvPr>
          <p:cNvSpPr>
            <a:spLocks noGrp="1"/>
          </p:cNvSpPr>
          <p:nvPr>
            <p:ph type="title"/>
          </p:nvPr>
        </p:nvSpPr>
        <p:spPr>
          <a:xfrm>
            <a:off x="384286" y="1195754"/>
            <a:ext cx="8296576" cy="2996236"/>
          </a:xfrm>
        </p:spPr>
        <p:txBody>
          <a:bodyPr/>
          <a:lstStyle/>
          <a:p>
            <a:pPr marL="0" indent="0"/>
            <a:r>
              <a:rPr lang="en-GB" sz="2000" dirty="0"/>
              <a:t>Cameras must be turned on</a:t>
            </a:r>
            <a:br>
              <a:rPr lang="en-GB" sz="2000" dirty="0"/>
            </a:br>
            <a:br>
              <a:rPr lang="en-GB" sz="2000" dirty="0"/>
            </a:br>
            <a:r>
              <a:rPr lang="en-GB" sz="2000" dirty="0"/>
              <a:t>To show the conversation, and make a comment:</a:t>
            </a:r>
            <a:br>
              <a:rPr lang="en-GB" sz="2000" dirty="0"/>
            </a:br>
            <a:br>
              <a:rPr lang="en-GB" sz="2000" dirty="0"/>
            </a:br>
            <a:br>
              <a:rPr lang="en-GB" sz="2000" dirty="0"/>
            </a:br>
            <a:br>
              <a:rPr lang="en-GB" sz="2000" dirty="0"/>
            </a:br>
            <a:br>
              <a:rPr lang="en-GB" sz="2000" dirty="0"/>
            </a:br>
            <a:r>
              <a:rPr lang="en-GB" sz="2000" dirty="0"/>
              <a:t>To raise our hand to ask a question:</a:t>
            </a:r>
            <a:br>
              <a:rPr lang="en-GB" sz="2000" dirty="0"/>
            </a:br>
            <a:br>
              <a:rPr lang="en-GB" sz="2000" dirty="0"/>
            </a:br>
            <a:br>
              <a:rPr lang="en-GB" sz="2000" dirty="0"/>
            </a:br>
            <a:br>
              <a:rPr lang="en-GB" sz="2000" dirty="0"/>
            </a:br>
            <a:r>
              <a:rPr lang="en-GB" sz="2000" dirty="0"/>
              <a:t>We are giving you our time as lecturers, we therefore expect you to give us your time. Be dressed and ready to go each class, engage in conversation, have cameras on throughout, and ask questions. </a:t>
            </a:r>
            <a:r>
              <a:rPr lang="en-GB" sz="2400" b="1" dirty="0"/>
              <a:t>Participation is key!</a:t>
            </a:r>
            <a:br>
              <a:rPr lang="en-GB" sz="3200" b="1" dirty="0"/>
            </a:br>
            <a:endParaRPr lang="en-GB" sz="2800" dirty="0"/>
          </a:p>
        </p:txBody>
      </p:sp>
      <p:pic>
        <p:nvPicPr>
          <p:cNvPr id="3" name="Picture 2" descr="A screenshot of a computer&#10;&#10;Description automatically generated">
            <a:extLst>
              <a:ext uri="{FF2B5EF4-FFF2-40B4-BE49-F238E27FC236}">
                <a16:creationId xmlns:a16="http://schemas.microsoft.com/office/drawing/2014/main" id="{8FFDF3ED-A31B-47E4-86D1-D210C2B0E9BB}"/>
              </a:ext>
            </a:extLst>
          </p:cNvPr>
          <p:cNvPicPr>
            <a:picLocks noChangeAspect="1"/>
          </p:cNvPicPr>
          <p:nvPr/>
        </p:nvPicPr>
        <p:blipFill rotWithShape="1">
          <a:blip r:embed="rId3">
            <a:extLst>
              <a:ext uri="{28A0092B-C50C-407E-A947-70E740481C1C}">
                <a14:useLocalDpi xmlns:a14="http://schemas.microsoft.com/office/drawing/2010/main" val="0"/>
              </a:ext>
            </a:extLst>
          </a:blip>
          <a:srcRect l="56300" t="3800" r="34561" b="83622"/>
          <a:stretch/>
        </p:blipFill>
        <p:spPr>
          <a:xfrm>
            <a:off x="6492879" y="1389549"/>
            <a:ext cx="1611615" cy="967363"/>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35AE9E47-AD55-4BAE-A5BD-7240944BE79D}"/>
              </a:ext>
            </a:extLst>
          </p:cNvPr>
          <p:cNvPicPr>
            <a:picLocks noChangeAspect="1"/>
          </p:cNvPicPr>
          <p:nvPr/>
        </p:nvPicPr>
        <p:blipFill rotWithShape="1">
          <a:blip r:embed="rId4">
            <a:extLst>
              <a:ext uri="{28A0092B-C50C-407E-A947-70E740481C1C}">
                <a14:useLocalDpi xmlns:a14="http://schemas.microsoft.com/office/drawing/2010/main" val="0"/>
              </a:ext>
            </a:extLst>
          </a:blip>
          <a:srcRect l="59850" t="3364" r="32275" b="83200"/>
          <a:stretch/>
        </p:blipFill>
        <p:spPr>
          <a:xfrm>
            <a:off x="5712546" y="2640068"/>
            <a:ext cx="1656184" cy="985436"/>
          </a:xfrm>
          <a:prstGeom prst="rect">
            <a:avLst/>
          </a:prstGeom>
        </p:spPr>
      </p:pic>
      <p:sp>
        <p:nvSpPr>
          <p:cNvPr id="7" name="TextBox 6">
            <a:extLst>
              <a:ext uri="{FF2B5EF4-FFF2-40B4-BE49-F238E27FC236}">
                <a16:creationId xmlns:a16="http://schemas.microsoft.com/office/drawing/2014/main" id="{661BC1A4-78D9-45EC-B748-467F8573B47E}"/>
              </a:ext>
            </a:extLst>
          </p:cNvPr>
          <p:cNvSpPr txBox="1"/>
          <p:nvPr/>
        </p:nvSpPr>
        <p:spPr>
          <a:xfrm>
            <a:off x="4413359" y="389378"/>
            <a:ext cx="4572000" cy="523220"/>
          </a:xfrm>
          <a:prstGeom prst="rect">
            <a:avLst/>
          </a:prstGeom>
          <a:noFill/>
        </p:spPr>
        <p:txBody>
          <a:bodyPr wrap="square">
            <a:spAutoFit/>
          </a:bodyPr>
          <a:lstStyle/>
          <a:p>
            <a:r>
              <a:rPr lang="en-GB" sz="2800" b="1" dirty="0">
                <a:solidFill>
                  <a:schemeClr val="bg1"/>
                </a:solidFill>
              </a:rPr>
              <a:t>Let’s set the norms together</a:t>
            </a:r>
          </a:p>
        </p:txBody>
      </p:sp>
    </p:spTree>
    <p:extLst>
      <p:ext uri="{BB962C8B-B14F-4D97-AF65-F5344CB8AC3E}">
        <p14:creationId xmlns:p14="http://schemas.microsoft.com/office/powerpoint/2010/main" val="1902420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3944DC-4F3E-4DA7-A864-0E0B930F8DF6}"/>
              </a:ext>
            </a:extLst>
          </p:cNvPr>
          <p:cNvSpPr>
            <a:spLocks noGrp="1"/>
          </p:cNvSpPr>
          <p:nvPr>
            <p:ph idx="1"/>
          </p:nvPr>
        </p:nvSpPr>
        <p:spPr>
          <a:xfrm>
            <a:off x="337456" y="1284514"/>
            <a:ext cx="7776709" cy="4082143"/>
          </a:xfrm>
        </p:spPr>
        <p:txBody>
          <a:bodyPr/>
          <a:lstStyle/>
          <a:p>
            <a:pPr lvl="0" fontAlgn="base"/>
            <a:endParaRPr lang="en-GB" sz="1800" dirty="0">
              <a:effectLst/>
              <a:latin typeface="Calibri" panose="020F0502020204030204" pitchFamily="34"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Introduction to Tutor</a:t>
            </a:r>
          </a:p>
          <a:p>
            <a:pPr lvl="0" fontAlgn="base"/>
            <a:r>
              <a:rPr lang="en-GB" sz="2400" dirty="0">
                <a:effectLst/>
                <a:latin typeface="Calibri" panose="020F0502020204030204" pitchFamily="34" charset="0"/>
                <a:ea typeface="Times New Roman" panose="02020603050405020304" pitchFamily="18" charset="0"/>
              </a:rPr>
              <a:t>Self Introduction exercise</a:t>
            </a:r>
          </a:p>
          <a:p>
            <a:pPr lvl="0" fontAlgn="base"/>
            <a:r>
              <a:rPr lang="en-GB" sz="2400" dirty="0">
                <a:latin typeface="Calibri" panose="020F0502020204030204" pitchFamily="34" charset="0"/>
                <a:ea typeface="Times New Roman" panose="02020603050405020304" pitchFamily="18" charset="0"/>
              </a:rPr>
              <a:t>Introduction to </a:t>
            </a:r>
            <a:r>
              <a:rPr lang="en-GB" sz="2400" dirty="0">
                <a:effectLst/>
                <a:latin typeface="Calibri" panose="020F0502020204030204" pitchFamily="34" charset="0"/>
                <a:ea typeface="Times New Roman" panose="02020603050405020304" pitchFamily="18" charset="0"/>
              </a:rPr>
              <a:t>Module</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Module Outcomes</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Teaching Plan</a:t>
            </a:r>
            <a:endParaRPr lang="en-GB" sz="2400" dirty="0">
              <a:effectLst/>
              <a:latin typeface="Times New Roman" panose="02020603050405020304" pitchFamily="18" charset="0"/>
              <a:ea typeface="Times New Roman" panose="02020603050405020304" pitchFamily="18" charset="0"/>
            </a:endParaRPr>
          </a:p>
          <a:p>
            <a:pPr lvl="0" fontAlgn="base"/>
            <a:r>
              <a:rPr lang="en-GB" sz="2400" dirty="0">
                <a:effectLst/>
                <a:latin typeface="Calibri" panose="020F0502020204030204" pitchFamily="34" charset="0"/>
                <a:ea typeface="Times New Roman" panose="02020603050405020304" pitchFamily="18" charset="0"/>
              </a:rPr>
              <a:t>Assignment</a:t>
            </a:r>
          </a:p>
          <a:p>
            <a:pPr marL="0" lvl="0" indent="0" fontAlgn="base">
              <a:buNone/>
            </a:pPr>
            <a:endParaRPr lang="en-GB" sz="1800" dirty="0">
              <a:effectLst/>
              <a:latin typeface="Calibri" panose="020F0502020204030204" pitchFamily="34" charset="0"/>
              <a:ea typeface="Times New Roman" panose="02020603050405020304" pitchFamily="18" charset="0"/>
            </a:endParaRPr>
          </a:p>
          <a:p>
            <a:pPr lvl="0" fontAlgn="base"/>
            <a:endParaRPr lang="en-GB"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5064A4B8-B035-C223-8AF4-A3A0BCE641E1}"/>
              </a:ext>
            </a:extLst>
          </p:cNvPr>
          <p:cNvSpPr txBox="1"/>
          <p:nvPr/>
        </p:nvSpPr>
        <p:spPr>
          <a:xfrm>
            <a:off x="337456" y="436798"/>
            <a:ext cx="4566557" cy="646331"/>
          </a:xfrm>
          <a:prstGeom prst="rect">
            <a:avLst/>
          </a:prstGeom>
          <a:noFill/>
        </p:spPr>
        <p:txBody>
          <a:bodyPr wrap="square" rtlCol="0">
            <a:spAutoFit/>
          </a:bodyPr>
          <a:lstStyle/>
          <a:p>
            <a:r>
              <a:rPr lang="en-GB" sz="3600" b="1"/>
              <a:t>Week 1 Content</a:t>
            </a:r>
          </a:p>
        </p:txBody>
      </p:sp>
      <p:pic>
        <p:nvPicPr>
          <p:cNvPr id="4" name="Picture 3">
            <a:extLst>
              <a:ext uri="{FF2B5EF4-FFF2-40B4-BE49-F238E27FC236}">
                <a16:creationId xmlns:a16="http://schemas.microsoft.com/office/drawing/2014/main" id="{ED6B6E4D-C55C-65CE-2D86-3A296D564D15}"/>
              </a:ext>
            </a:extLst>
          </p:cNvPr>
          <p:cNvPicPr>
            <a:picLocks noChangeAspect="1"/>
          </p:cNvPicPr>
          <p:nvPr/>
        </p:nvPicPr>
        <p:blipFill>
          <a:blip r:embed="rId2"/>
          <a:stretch>
            <a:fillRect/>
          </a:stretch>
        </p:blipFill>
        <p:spPr>
          <a:xfrm>
            <a:off x="7092616" y="4126832"/>
            <a:ext cx="1816768" cy="1816768"/>
          </a:xfrm>
          <a:prstGeom prst="rect">
            <a:avLst/>
          </a:prstGeom>
        </p:spPr>
      </p:pic>
    </p:spTree>
    <p:extLst>
      <p:ext uri="{BB962C8B-B14F-4D97-AF65-F5344CB8AC3E}">
        <p14:creationId xmlns:p14="http://schemas.microsoft.com/office/powerpoint/2010/main" val="800588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a:xfrm>
            <a:off x="457200" y="274638"/>
            <a:ext cx="8229600" cy="1143000"/>
          </a:xfrm>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F1E42C-C8C5-B36B-77A5-FEF98FC05408}"/>
              </a:ext>
            </a:extLst>
          </p:cNvPr>
          <p:cNvPicPr>
            <a:picLocks noChangeAspect="1"/>
          </p:cNvPicPr>
          <p:nvPr/>
        </p:nvPicPr>
        <p:blipFill>
          <a:blip r:embed="rId3"/>
          <a:stretch>
            <a:fillRect/>
          </a:stretch>
        </p:blipFill>
        <p:spPr>
          <a:xfrm>
            <a:off x="0" y="2523393"/>
            <a:ext cx="4457700" cy="4457700"/>
          </a:xfrm>
          <a:prstGeom prst="rect">
            <a:avLst/>
          </a:prstGeom>
        </p:spPr>
      </p:pic>
      <p:sp>
        <p:nvSpPr>
          <p:cNvPr id="6" name="Title 1">
            <a:extLst>
              <a:ext uri="{FF2B5EF4-FFF2-40B4-BE49-F238E27FC236}">
                <a16:creationId xmlns:a16="http://schemas.microsoft.com/office/drawing/2014/main" id="{58B828C5-359F-B056-DF9D-FABCB78BF76A}"/>
              </a:ext>
            </a:extLst>
          </p:cNvPr>
          <p:cNvSpPr txBox="1">
            <a:spLocks/>
          </p:cNvSpPr>
          <p:nvPr/>
        </p:nvSpPr>
        <p:spPr>
          <a:xfrm>
            <a:off x="3260558" y="546185"/>
            <a:ext cx="5642810" cy="2334126"/>
          </a:xfrm>
          <a:prstGeom prst="rect">
            <a:avLst/>
          </a:prstGeom>
          <a:solidFill>
            <a:schemeClr val="bg1"/>
          </a:solidFill>
          <a:ln w="38100">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sz="3600" b="1" dirty="0"/>
              <a:t>Laurence Blake BA (Hons) MSc</a:t>
            </a:r>
            <a:br>
              <a:rPr lang="en-US" sz="4800" b="1" dirty="0"/>
            </a:br>
            <a:br>
              <a:rPr lang="en-US" sz="4800" b="1" dirty="0"/>
            </a:br>
            <a:r>
              <a:rPr lang="en-US" sz="4000" b="1" dirty="0"/>
              <a:t>Email:</a:t>
            </a:r>
            <a:br>
              <a:rPr lang="en-US" sz="4800" b="1" dirty="0"/>
            </a:br>
            <a:r>
              <a:rPr lang="en-US" sz="4000" b="1" dirty="0">
                <a:hlinkClick r:id="rId4"/>
              </a:rPr>
              <a:t>l.blake@uwtsd.ac.uk</a:t>
            </a:r>
            <a:r>
              <a:rPr lang="en-US" sz="4000" b="1" dirty="0"/>
              <a:t> </a:t>
            </a:r>
            <a:endParaRPr lang="en-US" sz="4800" b="1" dirty="0"/>
          </a:p>
        </p:txBody>
      </p:sp>
      <p:sp>
        <p:nvSpPr>
          <p:cNvPr id="7" name="Content Placeholder 9">
            <a:extLst>
              <a:ext uri="{FF2B5EF4-FFF2-40B4-BE49-F238E27FC236}">
                <a16:creationId xmlns:a16="http://schemas.microsoft.com/office/drawing/2014/main" id="{1A52EACB-C7DA-330F-2B32-8FA410337F9D}"/>
              </a:ext>
            </a:extLst>
          </p:cNvPr>
          <p:cNvSpPr txBox="1">
            <a:spLocks/>
          </p:cNvSpPr>
          <p:nvPr/>
        </p:nvSpPr>
        <p:spPr>
          <a:xfrm>
            <a:off x="5354053" y="3658226"/>
            <a:ext cx="3161297" cy="1941847"/>
          </a:xfrm>
          <a:prstGeom prst="rect">
            <a:avLst/>
          </a:prstGeom>
          <a:ln w="38100" cap="flat" cmpd="sng" algn="ctr">
            <a:solidFill>
              <a:schemeClr val="accent4"/>
            </a:solidFill>
            <a:prstDash val="sysDash"/>
            <a:miter lim="800000"/>
            <a:extLst>
              <a:ext uri="{C807C97D-BFC1-408E-A445-0C87EB9F89A2}">
                <ask:lineSketchStyleProps xmlns:ask="http://schemas.microsoft.com/office/drawing/2018/sketchyshapes" sd="2012643533">
                  <a:custGeom>
                    <a:avLst/>
                    <a:gdLst>
                      <a:gd name="connsiteX0" fmla="*/ 0 w 3161297"/>
                      <a:gd name="connsiteY0" fmla="*/ 0 h 1941847"/>
                      <a:gd name="connsiteX1" fmla="*/ 537420 w 3161297"/>
                      <a:gd name="connsiteY1" fmla="*/ 0 h 1941847"/>
                      <a:gd name="connsiteX2" fmla="*/ 1106454 w 3161297"/>
                      <a:gd name="connsiteY2" fmla="*/ 0 h 1941847"/>
                      <a:gd name="connsiteX3" fmla="*/ 1770326 w 3161297"/>
                      <a:gd name="connsiteY3" fmla="*/ 0 h 1941847"/>
                      <a:gd name="connsiteX4" fmla="*/ 2339360 w 3161297"/>
                      <a:gd name="connsiteY4" fmla="*/ 0 h 1941847"/>
                      <a:gd name="connsiteX5" fmla="*/ 3161297 w 3161297"/>
                      <a:gd name="connsiteY5" fmla="*/ 0 h 1941847"/>
                      <a:gd name="connsiteX6" fmla="*/ 3161297 w 3161297"/>
                      <a:gd name="connsiteY6" fmla="*/ 627864 h 1941847"/>
                      <a:gd name="connsiteX7" fmla="*/ 3161297 w 3161297"/>
                      <a:gd name="connsiteY7" fmla="*/ 1236309 h 1941847"/>
                      <a:gd name="connsiteX8" fmla="*/ 3161297 w 3161297"/>
                      <a:gd name="connsiteY8" fmla="*/ 1941847 h 1941847"/>
                      <a:gd name="connsiteX9" fmla="*/ 2623877 w 3161297"/>
                      <a:gd name="connsiteY9" fmla="*/ 1941847 h 1941847"/>
                      <a:gd name="connsiteX10" fmla="*/ 1991617 w 3161297"/>
                      <a:gd name="connsiteY10" fmla="*/ 1941847 h 1941847"/>
                      <a:gd name="connsiteX11" fmla="*/ 1422584 w 3161297"/>
                      <a:gd name="connsiteY11" fmla="*/ 1941847 h 1941847"/>
                      <a:gd name="connsiteX12" fmla="*/ 758711 w 3161297"/>
                      <a:gd name="connsiteY12" fmla="*/ 1941847 h 1941847"/>
                      <a:gd name="connsiteX13" fmla="*/ 0 w 3161297"/>
                      <a:gd name="connsiteY13" fmla="*/ 1941847 h 1941847"/>
                      <a:gd name="connsiteX14" fmla="*/ 0 w 3161297"/>
                      <a:gd name="connsiteY14" fmla="*/ 1294565 h 1941847"/>
                      <a:gd name="connsiteX15" fmla="*/ 0 w 3161297"/>
                      <a:gd name="connsiteY15" fmla="*/ 608445 h 1941847"/>
                      <a:gd name="connsiteX16" fmla="*/ 0 w 3161297"/>
                      <a:gd name="connsiteY16" fmla="*/ 0 h 194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1297" h="1941847" fill="none" extrusionOk="0">
                        <a:moveTo>
                          <a:pt x="0" y="0"/>
                        </a:moveTo>
                        <a:cubicBezTo>
                          <a:pt x="151223" y="-9450"/>
                          <a:pt x="333824" y="1945"/>
                          <a:pt x="537420" y="0"/>
                        </a:cubicBezTo>
                        <a:cubicBezTo>
                          <a:pt x="741016" y="-1945"/>
                          <a:pt x="856686" y="-27852"/>
                          <a:pt x="1106454" y="0"/>
                        </a:cubicBezTo>
                        <a:cubicBezTo>
                          <a:pt x="1356222" y="27852"/>
                          <a:pt x="1597365" y="26612"/>
                          <a:pt x="1770326" y="0"/>
                        </a:cubicBezTo>
                        <a:cubicBezTo>
                          <a:pt x="1943287" y="-26612"/>
                          <a:pt x="2188635" y="2410"/>
                          <a:pt x="2339360" y="0"/>
                        </a:cubicBezTo>
                        <a:cubicBezTo>
                          <a:pt x="2490085" y="-2410"/>
                          <a:pt x="2772132" y="-30287"/>
                          <a:pt x="3161297" y="0"/>
                        </a:cubicBezTo>
                        <a:cubicBezTo>
                          <a:pt x="3165075" y="301183"/>
                          <a:pt x="3168011" y="373189"/>
                          <a:pt x="3161297" y="627864"/>
                        </a:cubicBezTo>
                        <a:cubicBezTo>
                          <a:pt x="3154583" y="882539"/>
                          <a:pt x="3179547" y="960502"/>
                          <a:pt x="3161297" y="1236309"/>
                        </a:cubicBezTo>
                        <a:cubicBezTo>
                          <a:pt x="3143047" y="1512117"/>
                          <a:pt x="3144954" y="1682513"/>
                          <a:pt x="3161297" y="1941847"/>
                        </a:cubicBezTo>
                        <a:cubicBezTo>
                          <a:pt x="2996968" y="1918939"/>
                          <a:pt x="2837028" y="1919642"/>
                          <a:pt x="2623877" y="1941847"/>
                        </a:cubicBezTo>
                        <a:cubicBezTo>
                          <a:pt x="2410726" y="1964052"/>
                          <a:pt x="2134713" y="1935598"/>
                          <a:pt x="1991617" y="1941847"/>
                        </a:cubicBezTo>
                        <a:cubicBezTo>
                          <a:pt x="1848521" y="1948096"/>
                          <a:pt x="1536451" y="1917199"/>
                          <a:pt x="1422584" y="1941847"/>
                        </a:cubicBezTo>
                        <a:cubicBezTo>
                          <a:pt x="1308717" y="1966495"/>
                          <a:pt x="954889" y="1973181"/>
                          <a:pt x="758711" y="1941847"/>
                        </a:cubicBezTo>
                        <a:cubicBezTo>
                          <a:pt x="562533" y="1910513"/>
                          <a:pt x="285127" y="1964994"/>
                          <a:pt x="0" y="1941847"/>
                        </a:cubicBezTo>
                        <a:cubicBezTo>
                          <a:pt x="6090" y="1800316"/>
                          <a:pt x="17200" y="1465677"/>
                          <a:pt x="0" y="1294565"/>
                        </a:cubicBezTo>
                        <a:cubicBezTo>
                          <a:pt x="-17200" y="1123453"/>
                          <a:pt x="-7424" y="774235"/>
                          <a:pt x="0" y="608445"/>
                        </a:cubicBezTo>
                        <a:cubicBezTo>
                          <a:pt x="7424" y="442655"/>
                          <a:pt x="20486" y="172369"/>
                          <a:pt x="0" y="0"/>
                        </a:cubicBezTo>
                        <a:close/>
                      </a:path>
                      <a:path w="3161297" h="1941847" stroke="0" extrusionOk="0">
                        <a:moveTo>
                          <a:pt x="0" y="0"/>
                        </a:moveTo>
                        <a:cubicBezTo>
                          <a:pt x="182884" y="-11849"/>
                          <a:pt x="426437" y="21381"/>
                          <a:pt x="600646" y="0"/>
                        </a:cubicBezTo>
                        <a:cubicBezTo>
                          <a:pt x="774855" y="-21381"/>
                          <a:pt x="1015032" y="25813"/>
                          <a:pt x="1296132" y="0"/>
                        </a:cubicBezTo>
                        <a:cubicBezTo>
                          <a:pt x="1577232" y="-25813"/>
                          <a:pt x="1598882" y="-9730"/>
                          <a:pt x="1833552" y="0"/>
                        </a:cubicBezTo>
                        <a:cubicBezTo>
                          <a:pt x="2068222" y="9730"/>
                          <a:pt x="2178549" y="-4738"/>
                          <a:pt x="2370973" y="0"/>
                        </a:cubicBezTo>
                        <a:cubicBezTo>
                          <a:pt x="2563397" y="4738"/>
                          <a:pt x="2766717" y="-34070"/>
                          <a:pt x="3161297" y="0"/>
                        </a:cubicBezTo>
                        <a:cubicBezTo>
                          <a:pt x="3138042" y="283277"/>
                          <a:pt x="3149029" y="470743"/>
                          <a:pt x="3161297" y="666701"/>
                        </a:cubicBezTo>
                        <a:cubicBezTo>
                          <a:pt x="3173565" y="862659"/>
                          <a:pt x="3182901" y="1102806"/>
                          <a:pt x="3161297" y="1255728"/>
                        </a:cubicBezTo>
                        <a:cubicBezTo>
                          <a:pt x="3139693" y="1408650"/>
                          <a:pt x="3139284" y="1670980"/>
                          <a:pt x="3161297" y="1941847"/>
                        </a:cubicBezTo>
                        <a:cubicBezTo>
                          <a:pt x="2934038" y="1974053"/>
                          <a:pt x="2724776" y="1929917"/>
                          <a:pt x="2465812" y="1941847"/>
                        </a:cubicBezTo>
                        <a:cubicBezTo>
                          <a:pt x="2206849" y="1953777"/>
                          <a:pt x="2120409" y="1926166"/>
                          <a:pt x="1896778" y="1941847"/>
                        </a:cubicBezTo>
                        <a:cubicBezTo>
                          <a:pt x="1673147" y="1957528"/>
                          <a:pt x="1536012" y="1969297"/>
                          <a:pt x="1327745" y="1941847"/>
                        </a:cubicBezTo>
                        <a:cubicBezTo>
                          <a:pt x="1119478" y="1914397"/>
                          <a:pt x="1007985" y="1959819"/>
                          <a:pt x="727098" y="1941847"/>
                        </a:cubicBezTo>
                        <a:cubicBezTo>
                          <a:pt x="446211" y="1923875"/>
                          <a:pt x="264304" y="1908694"/>
                          <a:pt x="0" y="1941847"/>
                        </a:cubicBezTo>
                        <a:cubicBezTo>
                          <a:pt x="-223" y="1668374"/>
                          <a:pt x="-6551" y="1510288"/>
                          <a:pt x="0" y="1352820"/>
                        </a:cubicBezTo>
                        <a:cubicBezTo>
                          <a:pt x="6551" y="1195352"/>
                          <a:pt x="25809" y="843183"/>
                          <a:pt x="0" y="666701"/>
                        </a:cubicBezTo>
                        <a:cubicBezTo>
                          <a:pt x="-25809" y="490219"/>
                          <a:pt x="6209" y="282458"/>
                          <a:pt x="0" y="0"/>
                        </a:cubicBezTo>
                        <a:close/>
                      </a:path>
                    </a:pathLst>
                  </a:custGeom>
                  <ask:type>
                    <ask:lineSketchNone/>
                  </ask:type>
                </ask:lineSketchStyleProps>
              </a:ext>
            </a:extLst>
          </a:ln>
        </p:spPr>
        <p:style>
          <a:lnRef idx="2">
            <a:schemeClr val="accent4"/>
          </a:lnRef>
          <a:fillRef idx="1">
            <a:schemeClr val="lt1"/>
          </a:fillRef>
          <a:effectRef idx="0">
            <a:schemeClr val="accent4"/>
          </a:effectRef>
          <a:fontRef idx="minor">
            <a:schemeClr val="dk1"/>
          </a:fontRef>
        </p:style>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3600"/>
              <a:t>Office Hours:</a:t>
            </a:r>
          </a:p>
          <a:p>
            <a:pPr marL="0" indent="0">
              <a:buFont typeface="Arial" panose="020B0604020202020204" pitchFamily="34" charset="0"/>
              <a:buNone/>
            </a:pPr>
            <a:r>
              <a:rPr lang="en-GB" sz="3600"/>
              <a:t>Monday-Friday</a:t>
            </a:r>
          </a:p>
          <a:p>
            <a:pPr marL="0" indent="0">
              <a:buFont typeface="Arial" panose="020B0604020202020204" pitchFamily="34" charset="0"/>
              <a:buNone/>
            </a:pPr>
            <a:r>
              <a:rPr lang="en-GB" sz="3600"/>
              <a:t>8:30am-5pm</a:t>
            </a:r>
            <a:endParaRPr lang="en-GB" sz="3600" dirty="0"/>
          </a:p>
        </p:txBody>
      </p:sp>
    </p:spTree>
    <p:extLst>
      <p:ext uri="{BB962C8B-B14F-4D97-AF65-F5344CB8AC3E}">
        <p14:creationId xmlns:p14="http://schemas.microsoft.com/office/powerpoint/2010/main" val="4122365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91B99-EFE1-4B9C-9BA9-E5015F6DF1C2}"/>
              </a:ext>
            </a:extLst>
          </p:cNvPr>
          <p:cNvSpPr>
            <a:spLocks noGrp="1"/>
          </p:cNvSpPr>
          <p:nvPr>
            <p:ph sz="half" idx="2"/>
          </p:nvPr>
        </p:nvSpPr>
        <p:spPr>
          <a:xfrm>
            <a:off x="4648200" y="1473460"/>
            <a:ext cx="4038600" cy="4403083"/>
          </a:xfrm>
        </p:spPr>
        <p:txBody>
          <a:bodyPr>
            <a:normAutofit lnSpcReduction="10000"/>
          </a:bodyPr>
          <a:lstStyle/>
          <a:p>
            <a:pPr marL="0" indent="0">
              <a:buNone/>
            </a:pPr>
            <a:r>
              <a:rPr lang="en-GB" b="1" dirty="0">
                <a:solidFill>
                  <a:srgbClr val="002060"/>
                </a:solidFill>
              </a:rPr>
              <a:t>Put into groups, and find out:</a:t>
            </a:r>
          </a:p>
          <a:p>
            <a:pPr marL="0" indent="0">
              <a:buNone/>
            </a:pPr>
            <a:endParaRPr lang="en-GB" b="1" dirty="0">
              <a:solidFill>
                <a:srgbClr val="002060"/>
              </a:solidFill>
            </a:endParaRPr>
          </a:p>
          <a:p>
            <a:r>
              <a:rPr lang="en-GB" sz="4000" i="1" dirty="0"/>
              <a:t>Who they are? </a:t>
            </a:r>
          </a:p>
          <a:p>
            <a:r>
              <a:rPr lang="en-GB" sz="4000" i="1" dirty="0"/>
              <a:t>Favourite module….so far and why?</a:t>
            </a:r>
          </a:p>
          <a:p>
            <a:r>
              <a:rPr lang="en-GB" sz="4000" i="1" dirty="0"/>
              <a:t>A fun fact!</a:t>
            </a:r>
          </a:p>
          <a:p>
            <a:endParaRPr lang="en-GB" b="1" dirty="0">
              <a:solidFill>
                <a:srgbClr val="002060"/>
              </a:solidFill>
            </a:endParaRPr>
          </a:p>
        </p:txBody>
      </p:sp>
      <p:pic>
        <p:nvPicPr>
          <p:cNvPr id="4" name="Picture 3">
            <a:extLst>
              <a:ext uri="{FF2B5EF4-FFF2-40B4-BE49-F238E27FC236}">
                <a16:creationId xmlns:a16="http://schemas.microsoft.com/office/drawing/2014/main" id="{66A1D900-FD81-281A-8975-AF5B43B96C57}"/>
              </a:ext>
            </a:extLst>
          </p:cNvPr>
          <p:cNvPicPr>
            <a:picLocks noChangeAspect="1"/>
          </p:cNvPicPr>
          <p:nvPr/>
        </p:nvPicPr>
        <p:blipFill>
          <a:blip r:embed="rId3"/>
          <a:stretch>
            <a:fillRect/>
          </a:stretch>
        </p:blipFill>
        <p:spPr>
          <a:xfrm>
            <a:off x="599704" y="2304893"/>
            <a:ext cx="3353268" cy="2248214"/>
          </a:xfrm>
          <a:prstGeom prst="rect">
            <a:avLst/>
          </a:prstGeom>
        </p:spPr>
      </p:pic>
      <p:sp>
        <p:nvSpPr>
          <p:cNvPr id="6" name="TextBox 5">
            <a:extLst>
              <a:ext uri="{FF2B5EF4-FFF2-40B4-BE49-F238E27FC236}">
                <a16:creationId xmlns:a16="http://schemas.microsoft.com/office/drawing/2014/main" id="{A9F78216-631B-5ADE-598F-7ED57AD306A1}"/>
              </a:ext>
            </a:extLst>
          </p:cNvPr>
          <p:cNvSpPr txBox="1"/>
          <p:nvPr/>
        </p:nvSpPr>
        <p:spPr>
          <a:xfrm>
            <a:off x="599704" y="273132"/>
            <a:ext cx="5195453" cy="1200329"/>
          </a:xfrm>
          <a:prstGeom prst="rect">
            <a:avLst/>
          </a:prstGeom>
          <a:noFill/>
        </p:spPr>
        <p:txBody>
          <a:bodyPr wrap="square" rtlCol="0">
            <a:spAutoFit/>
          </a:bodyPr>
          <a:lstStyle/>
          <a:p>
            <a:r>
              <a:rPr lang="en-GB" sz="3600" dirty="0"/>
              <a:t>Lets learn something about each other……..</a:t>
            </a:r>
          </a:p>
        </p:txBody>
      </p:sp>
    </p:spTree>
    <p:extLst>
      <p:ext uri="{BB962C8B-B14F-4D97-AF65-F5344CB8AC3E}">
        <p14:creationId xmlns:p14="http://schemas.microsoft.com/office/powerpoint/2010/main" val="1711403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274752" y="2541452"/>
            <a:ext cx="3204539" cy="885924"/>
          </a:xfrm>
        </p:spPr>
        <p:txBody>
          <a:bodyPr vert="horz" lIns="91440" tIns="45720" rIns="91440" bIns="45720" rtlCol="0" anchor="ctr">
            <a:noAutofit/>
          </a:bodyPr>
          <a:lstStyle/>
          <a:p>
            <a:r>
              <a:rPr lang="en-US" sz="4800" b="1" kern="1200" dirty="0">
                <a:solidFill>
                  <a:schemeClr val="tx1"/>
                </a:solidFill>
                <a:latin typeface="+mj-lt"/>
                <a:ea typeface="+mj-ea"/>
                <a:cs typeface="+mj-cs"/>
              </a:rPr>
              <a:t>What did you learn about the other person/ people?</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2"/>
          </p:nvPr>
        </p:nvSpPr>
        <p:spPr>
          <a:xfrm>
            <a:off x="486698" y="2438400"/>
            <a:ext cx="2629120" cy="3785419"/>
          </a:xfrm>
        </p:spPr>
        <p:txBody>
          <a:bodyPr vert="horz" lIns="91440" tIns="45720" rIns="91440" bIns="45720" rtlCol="0">
            <a:normAutofit/>
          </a:bodyPr>
          <a:lstStyle/>
          <a:p>
            <a:pPr marL="0"/>
            <a:endParaRPr lang="en-US" sz="1700" i="1" dirty="0"/>
          </a:p>
          <a:p>
            <a:pPr marL="0"/>
            <a:endParaRPr lang="en-US" sz="1700" i="1"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BA4C4A-31A0-BF8A-3572-ECF20E50D40F}"/>
              </a:ext>
            </a:extLst>
          </p:cNvPr>
          <p:cNvPicPr>
            <a:picLocks noChangeAspect="1"/>
          </p:cNvPicPr>
          <p:nvPr/>
        </p:nvPicPr>
        <p:blipFill>
          <a:blip r:embed="rId3"/>
          <a:stretch>
            <a:fillRect/>
          </a:stretch>
        </p:blipFill>
        <p:spPr>
          <a:xfrm>
            <a:off x="4054396" y="2168275"/>
            <a:ext cx="4514498" cy="2518203"/>
          </a:xfrm>
          <a:prstGeom prst="rect">
            <a:avLst/>
          </a:prstGeom>
          <a:effectLst/>
        </p:spPr>
      </p:pic>
    </p:spTree>
    <p:extLst>
      <p:ext uri="{BB962C8B-B14F-4D97-AF65-F5344CB8AC3E}">
        <p14:creationId xmlns:p14="http://schemas.microsoft.com/office/powerpoint/2010/main" val="167064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2C2A-E1DE-4BA7-B511-CC4C8F654909}"/>
              </a:ext>
            </a:extLst>
          </p:cNvPr>
          <p:cNvSpPr>
            <a:spLocks noGrp="1"/>
          </p:cNvSpPr>
          <p:nvPr>
            <p:ph type="title"/>
          </p:nvPr>
        </p:nvSpPr>
        <p:spPr>
          <a:xfrm>
            <a:off x="630238" y="457200"/>
            <a:ext cx="2949575" cy="949569"/>
          </a:xfrm>
        </p:spPr>
        <p:txBody>
          <a:bodyPr/>
          <a:lstStyle/>
          <a:p>
            <a:r>
              <a:rPr lang="en-GB" b="1">
                <a:solidFill>
                  <a:srgbClr val="002060"/>
                </a:solidFill>
              </a:rPr>
              <a:t>Aims of the module</a:t>
            </a:r>
            <a:endParaRPr lang="en-GB" dirty="0"/>
          </a:p>
        </p:txBody>
      </p:sp>
      <p:sp>
        <p:nvSpPr>
          <p:cNvPr id="3" name="Content Placeholder 2">
            <a:extLst>
              <a:ext uri="{FF2B5EF4-FFF2-40B4-BE49-F238E27FC236}">
                <a16:creationId xmlns:a16="http://schemas.microsoft.com/office/drawing/2014/main" id="{28B091F1-107C-4FC6-8C68-54A1FA034524}"/>
              </a:ext>
            </a:extLst>
          </p:cNvPr>
          <p:cNvSpPr>
            <a:spLocks noGrp="1"/>
          </p:cNvSpPr>
          <p:nvPr>
            <p:ph idx="1"/>
          </p:nvPr>
        </p:nvSpPr>
        <p:spPr>
          <a:xfrm>
            <a:off x="4257065" y="457200"/>
            <a:ext cx="4629150" cy="5215965"/>
          </a:xfrm>
        </p:spPr>
        <p:txBody>
          <a:bodyPr/>
          <a:lstStyle/>
          <a:p>
            <a:pPr marL="0" indent="0">
              <a:lnSpc>
                <a:spcPct val="90000"/>
              </a:lnSpc>
              <a:buNone/>
            </a:pPr>
            <a:r>
              <a:rPr lang="en-GB" b="1" dirty="0"/>
              <a:t>Organisational Consultancy </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a:p>
            <a:pPr marL="0" indent="0">
              <a:buNone/>
            </a:pPr>
            <a:endParaRPr lang="en-GB" dirty="0"/>
          </a:p>
        </p:txBody>
      </p:sp>
      <p:pic>
        <p:nvPicPr>
          <p:cNvPr id="5" name="Picture 4">
            <a:extLst>
              <a:ext uri="{FF2B5EF4-FFF2-40B4-BE49-F238E27FC236}">
                <a16:creationId xmlns:a16="http://schemas.microsoft.com/office/drawing/2014/main" id="{BEA57247-386E-40B9-BE18-3FCF5FD235FF}"/>
              </a:ext>
            </a:extLst>
          </p:cNvPr>
          <p:cNvPicPr>
            <a:picLocks noChangeAspect="1"/>
          </p:cNvPicPr>
          <p:nvPr/>
        </p:nvPicPr>
        <p:blipFill rotWithShape="1">
          <a:blip r:embed="rId3"/>
          <a:srcRect l="11874" r="31176"/>
          <a:stretch/>
        </p:blipFill>
        <p:spPr>
          <a:xfrm>
            <a:off x="257785" y="1586557"/>
            <a:ext cx="3877083" cy="3829505"/>
          </a:xfrm>
          <a:prstGeom prst="rect">
            <a:avLst/>
          </a:prstGeom>
          <a:ln>
            <a:noFill/>
          </a:ln>
          <a:effectLst>
            <a:softEdge rad="112500"/>
          </a:effectLst>
        </p:spPr>
      </p:pic>
    </p:spTree>
    <p:extLst>
      <p:ext uri="{BB962C8B-B14F-4D97-AF65-F5344CB8AC3E}">
        <p14:creationId xmlns:p14="http://schemas.microsoft.com/office/powerpoint/2010/main" val="3858187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89820-651B-B4A5-CA06-E630F9E258E8}"/>
              </a:ext>
            </a:extLst>
          </p:cNvPr>
          <p:cNvSpPr>
            <a:spLocks noGrp="1"/>
          </p:cNvSpPr>
          <p:nvPr>
            <p:ph type="title"/>
          </p:nvPr>
        </p:nvSpPr>
        <p:spPr>
          <a:xfrm>
            <a:off x="-31737" y="1563329"/>
            <a:ext cx="3586641" cy="389234"/>
          </a:xfrm>
        </p:spPr>
        <p:txBody>
          <a:bodyPr vert="horz" lIns="91440" tIns="45720" rIns="91440" bIns="45720" rtlCol="0" anchor="ctr">
            <a:normAutofit fontScale="90000"/>
          </a:bodyPr>
          <a:lstStyle/>
          <a:p>
            <a:pPr marL="0" indent="0" algn="r"/>
            <a:r>
              <a:rPr lang="en-US" sz="4900" b="1" dirty="0">
                <a:solidFill>
                  <a:schemeClr val="bg1"/>
                </a:solidFill>
              </a:rPr>
              <a:t>ASSESSMENT</a:t>
            </a:r>
            <a:br>
              <a:rPr lang="en-US" sz="5300" b="1" dirty="0">
                <a:solidFill>
                  <a:schemeClr val="bg1"/>
                </a:solidFill>
              </a:rPr>
            </a:br>
            <a:br>
              <a:rPr lang="en-US" sz="2600" dirty="0">
                <a:solidFill>
                  <a:schemeClr val="bg1"/>
                </a:solidFill>
                <a:effectLst/>
              </a:rPr>
            </a:br>
            <a:endParaRPr lang="en-US" sz="2600" dirty="0">
              <a:solidFill>
                <a:schemeClr val="bg1"/>
              </a:solidFill>
            </a:endParaRPr>
          </a:p>
        </p:txBody>
      </p:sp>
      <p:cxnSp>
        <p:nvCxnSpPr>
          <p:cNvPr id="17" name="Straight Connector 16">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47F08B9-20A2-55B6-00D5-35E0536FDCFB}"/>
              </a:ext>
            </a:extLst>
          </p:cNvPr>
          <p:cNvSpPr>
            <a:spLocks noGrp="1"/>
          </p:cNvSpPr>
          <p:nvPr>
            <p:ph sz="half" idx="2"/>
          </p:nvPr>
        </p:nvSpPr>
        <p:spPr>
          <a:xfrm>
            <a:off x="4203291" y="506727"/>
            <a:ext cx="3586642" cy="1526741"/>
          </a:xfrm>
        </p:spPr>
        <p:txBody>
          <a:bodyPr vert="horz" lIns="91440" tIns="45720" rIns="91440" bIns="45720" rtlCol="0" anchor="ctr">
            <a:normAutofit/>
          </a:bodyPr>
          <a:lstStyle/>
          <a:p>
            <a:pPr marL="0" indent="0">
              <a:buNone/>
            </a:pPr>
            <a:r>
              <a:rPr lang="en-US" sz="3200" b="1" dirty="0">
                <a:solidFill>
                  <a:schemeClr val="bg1"/>
                </a:solidFill>
              </a:rPr>
              <a:t>Deadline date:</a:t>
            </a:r>
          </a:p>
          <a:p>
            <a:pPr marL="0" indent="0">
              <a:buNone/>
            </a:pPr>
            <a:r>
              <a:rPr lang="en-US" sz="3200" b="1" dirty="0">
                <a:solidFill>
                  <a:schemeClr val="bg1"/>
                </a:solidFill>
              </a:rPr>
              <a:t>09/12/22, by 23h55</a:t>
            </a:r>
            <a:endParaRPr lang="en-US" sz="1900" dirty="0">
              <a:solidFill>
                <a:schemeClr val="bg1"/>
              </a:solidFill>
            </a:endParaRPr>
          </a:p>
        </p:txBody>
      </p:sp>
      <p:pic>
        <p:nvPicPr>
          <p:cNvPr id="6" name="Picture 5">
            <a:extLst>
              <a:ext uri="{FF2B5EF4-FFF2-40B4-BE49-F238E27FC236}">
                <a16:creationId xmlns:a16="http://schemas.microsoft.com/office/drawing/2014/main" id="{C4A4224C-C3AB-0F7B-DD45-20F9598B6092}"/>
              </a:ext>
            </a:extLst>
          </p:cNvPr>
          <p:cNvPicPr>
            <a:picLocks noChangeAspect="1"/>
          </p:cNvPicPr>
          <p:nvPr/>
        </p:nvPicPr>
        <p:blipFill>
          <a:blip r:embed="rId3"/>
          <a:stretch>
            <a:fillRect/>
          </a:stretch>
        </p:blipFill>
        <p:spPr>
          <a:xfrm>
            <a:off x="4970206" y="2453116"/>
            <a:ext cx="4169610" cy="2574734"/>
          </a:xfrm>
          <a:prstGeom prst="ellipse">
            <a:avLst/>
          </a:prstGeom>
          <a:ln>
            <a:noFill/>
          </a:ln>
          <a:effectLst>
            <a:softEdge rad="112500"/>
          </a:effectLst>
        </p:spPr>
      </p:pic>
      <p:graphicFrame>
        <p:nvGraphicFramePr>
          <p:cNvPr id="5" name="Content Placeholder 4">
            <a:extLst>
              <a:ext uri="{FF2B5EF4-FFF2-40B4-BE49-F238E27FC236}">
                <a16:creationId xmlns:a16="http://schemas.microsoft.com/office/drawing/2014/main" id="{A12F8B43-6A2E-D4A7-D5C7-D2352B856F39}"/>
              </a:ext>
            </a:extLst>
          </p:cNvPr>
          <p:cNvGraphicFramePr>
            <a:graphicFrameLocks noGrp="1"/>
          </p:cNvGraphicFramePr>
          <p:nvPr>
            <p:ph sz="half" idx="1"/>
            <p:extLst>
              <p:ext uri="{D42A27DB-BD31-4B8C-83A1-F6EECF244321}">
                <p14:modId xmlns:p14="http://schemas.microsoft.com/office/powerpoint/2010/main" val="823978267"/>
              </p:ext>
            </p:extLst>
          </p:nvPr>
        </p:nvGraphicFramePr>
        <p:xfrm>
          <a:off x="294980" y="2719937"/>
          <a:ext cx="4675225" cy="2574734"/>
        </p:xfrm>
        <a:graphic>
          <a:graphicData uri="http://schemas.openxmlformats.org/drawingml/2006/table">
            <a:tbl>
              <a:tblPr firstRow="1" bandRow="1">
                <a:tableStyleId>{5C22544A-7EE6-4342-B048-85BDC9FD1C3A}</a:tableStyleId>
              </a:tblPr>
              <a:tblGrid>
                <a:gridCol w="1917278">
                  <a:extLst>
                    <a:ext uri="{9D8B030D-6E8A-4147-A177-3AD203B41FA5}">
                      <a16:colId xmlns:a16="http://schemas.microsoft.com/office/drawing/2014/main" val="2184306891"/>
                    </a:ext>
                  </a:extLst>
                </a:gridCol>
                <a:gridCol w="1209368">
                  <a:extLst>
                    <a:ext uri="{9D8B030D-6E8A-4147-A177-3AD203B41FA5}">
                      <a16:colId xmlns:a16="http://schemas.microsoft.com/office/drawing/2014/main" val="2437925883"/>
                    </a:ext>
                  </a:extLst>
                </a:gridCol>
                <a:gridCol w="1548579">
                  <a:extLst>
                    <a:ext uri="{9D8B030D-6E8A-4147-A177-3AD203B41FA5}">
                      <a16:colId xmlns:a16="http://schemas.microsoft.com/office/drawing/2014/main" val="3758630763"/>
                    </a:ext>
                  </a:extLst>
                </a:gridCol>
              </a:tblGrid>
              <a:tr h="1414433">
                <a:tc>
                  <a:txBody>
                    <a:bodyPr/>
                    <a:lstStyle/>
                    <a:p>
                      <a:pPr algn="ctr"/>
                      <a:r>
                        <a:rPr lang="en-GB" sz="2400" dirty="0">
                          <a:solidFill>
                            <a:schemeClr val="tx1"/>
                          </a:solidFill>
                        </a:rPr>
                        <a:t>Mode of Assessment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Volume</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Weighting</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798678"/>
                  </a:ext>
                </a:extLst>
              </a:tr>
              <a:tr h="1160301">
                <a:tc>
                  <a:txBody>
                    <a:bodyPr/>
                    <a:lstStyle/>
                    <a:p>
                      <a:pPr algn="ctr"/>
                      <a:r>
                        <a:rPr lang="en-GB" sz="2400"/>
                        <a:t>Consultancy Report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6000 words</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100%</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6893364"/>
                  </a:ext>
                </a:extLst>
              </a:tr>
            </a:tbl>
          </a:graphicData>
        </a:graphic>
      </p:graphicFrame>
    </p:spTree>
    <p:extLst>
      <p:ext uri="{BB962C8B-B14F-4D97-AF65-F5344CB8AC3E}">
        <p14:creationId xmlns:p14="http://schemas.microsoft.com/office/powerpoint/2010/main" val="147472251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F1F809-B71E-BF07-BE82-3E1A3323BA9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02DE189-1105-26FE-DD0D-6F77ED27AD8D}"/>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8C628A90-0599-C587-0C99-910B9520F424}"/>
              </a:ext>
            </a:extLst>
          </p:cNvPr>
          <p:cNvPicPr>
            <a:picLocks noChangeAspect="1"/>
          </p:cNvPicPr>
          <p:nvPr/>
        </p:nvPicPr>
        <p:blipFill>
          <a:blip r:embed="rId3"/>
          <a:stretch>
            <a:fillRect/>
          </a:stretch>
        </p:blipFill>
        <p:spPr>
          <a:xfrm>
            <a:off x="0" y="237042"/>
            <a:ext cx="9144000" cy="5705490"/>
          </a:xfrm>
          <a:prstGeom prst="rect">
            <a:avLst/>
          </a:prstGeom>
        </p:spPr>
      </p:pic>
    </p:spTree>
    <p:extLst>
      <p:ext uri="{BB962C8B-B14F-4D97-AF65-F5344CB8AC3E}">
        <p14:creationId xmlns:p14="http://schemas.microsoft.com/office/powerpoint/2010/main" val="2991230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BDA0F4A-8118-CB15-3D05-C84D1B14D2ED}"/>
              </a:ext>
            </a:extLst>
          </p:cNvPr>
          <p:cNvPicPr>
            <a:picLocks noChangeAspect="1"/>
          </p:cNvPicPr>
          <p:nvPr/>
        </p:nvPicPr>
        <p:blipFill>
          <a:blip r:embed="rId3"/>
          <a:stretch>
            <a:fillRect/>
          </a:stretch>
        </p:blipFill>
        <p:spPr>
          <a:xfrm>
            <a:off x="0" y="124387"/>
            <a:ext cx="9144000" cy="5871808"/>
          </a:xfrm>
          <a:prstGeom prst="rect">
            <a:avLst/>
          </a:prstGeom>
        </p:spPr>
      </p:pic>
    </p:spTree>
    <p:extLst>
      <p:ext uri="{BB962C8B-B14F-4D97-AF65-F5344CB8AC3E}">
        <p14:creationId xmlns:p14="http://schemas.microsoft.com/office/powerpoint/2010/main" val="320049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893183" y="414704"/>
            <a:ext cx="7357634" cy="1559902"/>
          </a:xfrm>
        </p:spPr>
        <p:txBody>
          <a:bodyPr/>
          <a:lstStyle/>
          <a:p>
            <a:r>
              <a:rPr lang="en-GB" sz="4000" b="1" dirty="0">
                <a:solidFill>
                  <a:srgbClr val="002060"/>
                </a:solidFill>
                <a:latin typeface="Arial" panose="020B0604020202020204" pitchFamily="34" charset="0"/>
                <a:ea typeface="Calibri" panose="020F0502020204030204" pitchFamily="34" charset="0"/>
              </a:rPr>
              <a:t>What is a consulting report?</a:t>
            </a:r>
            <a:br>
              <a:rPr lang="en-GB" sz="4000" dirty="0">
                <a:solidFill>
                  <a:srgbClr val="002060"/>
                </a:solidFill>
                <a:latin typeface="Calibri" panose="020F0502020204030204" pitchFamily="34" charset="0"/>
                <a:ea typeface="Calibri" panose="020F0502020204030204" pitchFamily="34" charset="0"/>
              </a:rPr>
            </a:br>
            <a:endParaRPr lang="en-GB" sz="4000"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74649" y="1755775"/>
            <a:ext cx="4629150" cy="3346450"/>
          </a:xfrm>
        </p:spPr>
        <p:txBody>
          <a:bodyPr/>
          <a:lstStyle/>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A consulting report is usually prepared by an expert for a client or company that doesn’t have the time or knowledge to do the necessary research and write up a report.</a:t>
            </a: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 Preparing reports is usually part of a consultant’s job description.</a:t>
            </a:r>
            <a:endParaRPr lang="en-GB" sz="2000" i="1" dirty="0">
              <a:solidFill>
                <a:srgbClr val="444444"/>
              </a:solidFill>
              <a:latin typeface="Arial" panose="020B0604020202020204" pitchFamily="34" charset="0"/>
              <a:ea typeface="Calibri" panose="020F0502020204030204" pitchFamily="34" charset="0"/>
            </a:endParaRP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Let's look now as to how to start your assignment!</a:t>
            </a:r>
            <a:endParaRPr lang="en-GB" sz="2000" dirty="0">
              <a:effectLst/>
              <a:latin typeface="Calibri" panose="020F0502020204030204" pitchFamily="34" charset="0"/>
              <a:ea typeface="Calibri" panose="020F0502020204030204" pitchFamily="34" charset="0"/>
            </a:endParaRPr>
          </a:p>
          <a:p>
            <a:endParaRPr lang="en-GB" dirty="0"/>
          </a:p>
        </p:txBody>
      </p:sp>
      <p:pic>
        <p:nvPicPr>
          <p:cNvPr id="5" name="Content Placeholder 5">
            <a:extLst>
              <a:ext uri="{FF2B5EF4-FFF2-40B4-BE49-F238E27FC236}">
                <a16:creationId xmlns:a16="http://schemas.microsoft.com/office/drawing/2014/main" id="{7E09D6C7-33AA-4562-9FB5-090F188DE9B1}"/>
              </a:ext>
            </a:extLst>
          </p:cNvPr>
          <p:cNvPicPr>
            <a:picLocks noGrp="1" noChangeAspect="1"/>
          </p:cNvPicPr>
          <p:nvPr>
            <p:ph sz="half" idx="1"/>
          </p:nvPr>
        </p:nvPicPr>
        <p:blipFill>
          <a:blip r:embed="rId3"/>
          <a:stretch>
            <a:fillRect/>
          </a:stretch>
        </p:blipFill>
        <p:spPr>
          <a:xfrm>
            <a:off x="213858" y="2131279"/>
            <a:ext cx="4060791" cy="2368795"/>
          </a:xfrm>
          <a:prstGeom prst="ellipse">
            <a:avLst/>
          </a:prstGeom>
          <a:ln>
            <a:noFill/>
          </a:ln>
          <a:effectLst>
            <a:softEdge rad="112500"/>
          </a:effectLst>
        </p:spPr>
      </p:pic>
    </p:spTree>
    <p:extLst>
      <p:ext uri="{BB962C8B-B14F-4D97-AF65-F5344CB8AC3E}">
        <p14:creationId xmlns:p14="http://schemas.microsoft.com/office/powerpoint/2010/main" val="3937253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51ED-727F-49CE-991E-EB4B9A88A255}"/>
              </a:ext>
            </a:extLst>
          </p:cNvPr>
          <p:cNvSpPr>
            <a:spLocks noGrp="1"/>
          </p:cNvSpPr>
          <p:nvPr>
            <p:ph type="title"/>
          </p:nvPr>
        </p:nvSpPr>
        <p:spPr>
          <a:xfrm>
            <a:off x="384285" y="1045030"/>
            <a:ext cx="8058149" cy="4078764"/>
          </a:xfrm>
        </p:spPr>
        <p:txBody>
          <a:bodyPr/>
          <a:lstStyle/>
          <a:p>
            <a:pPr algn="ctr"/>
            <a:r>
              <a:rPr lang="en-GB" sz="3200" b="1" dirty="0"/>
              <a:t>Your Assignment</a:t>
            </a:r>
            <a:br>
              <a:rPr lang="en-GB" sz="2000" dirty="0"/>
            </a:br>
            <a:br>
              <a:rPr lang="en-GB" sz="2000" dirty="0"/>
            </a:br>
            <a:r>
              <a:rPr lang="en-GB" sz="2800" dirty="0"/>
              <a:t>Now let’s look at the assignment brief and how to structure your report. </a:t>
            </a:r>
            <a:br>
              <a:rPr lang="en-GB" sz="2800" dirty="0"/>
            </a:br>
            <a:endParaRPr lang="en-GB" sz="2000" dirty="0"/>
          </a:p>
        </p:txBody>
      </p:sp>
      <p:pic>
        <p:nvPicPr>
          <p:cNvPr id="3" name="Picture 2">
            <a:extLst>
              <a:ext uri="{FF2B5EF4-FFF2-40B4-BE49-F238E27FC236}">
                <a16:creationId xmlns:a16="http://schemas.microsoft.com/office/drawing/2014/main" id="{DD0F1FA1-842D-4B76-A24B-881D9D8373D7}"/>
              </a:ext>
            </a:extLst>
          </p:cNvPr>
          <p:cNvPicPr>
            <a:picLocks noChangeAspect="1"/>
          </p:cNvPicPr>
          <p:nvPr/>
        </p:nvPicPr>
        <p:blipFill>
          <a:blip r:embed="rId2"/>
          <a:stretch>
            <a:fillRect/>
          </a:stretch>
        </p:blipFill>
        <p:spPr>
          <a:xfrm>
            <a:off x="1547664" y="2708920"/>
            <a:ext cx="6371323" cy="2711769"/>
          </a:xfrm>
          <a:prstGeom prst="rect">
            <a:avLst/>
          </a:prstGeom>
        </p:spPr>
      </p:pic>
    </p:spTree>
    <p:extLst>
      <p:ext uri="{BB962C8B-B14F-4D97-AF65-F5344CB8AC3E}">
        <p14:creationId xmlns:p14="http://schemas.microsoft.com/office/powerpoint/2010/main" val="1425361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200880" y="305088"/>
            <a:ext cx="4811917" cy="580292"/>
          </a:xfrm>
        </p:spPr>
        <p:txBody>
          <a:bodyPr/>
          <a:lstStyle/>
          <a:p>
            <a:r>
              <a:rPr lang="en-GB" sz="4800" b="1" dirty="0">
                <a:solidFill>
                  <a:srgbClr val="002060"/>
                </a:solidFill>
              </a:rPr>
              <a:t>Your Front Cover</a:t>
            </a:r>
            <a:endParaRPr lang="en-GB" sz="4800" b="1"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39480" y="1037492"/>
            <a:ext cx="4629150" cy="4293333"/>
          </a:xfrm>
        </p:spPr>
        <p:txBody>
          <a:bodyPr/>
          <a:lstStyle/>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 have to name your report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Your name </a:t>
            </a:r>
            <a:r>
              <a:rPr lang="en-GB" sz="2400" dirty="0">
                <a:solidFill>
                  <a:srgbClr val="373737"/>
                </a:solidFill>
                <a:effectLst/>
                <a:latin typeface="Arial" panose="020B0604020202020204" pitchFamily="34" charset="0"/>
                <a:ea typeface="Times New Roman" panose="02020603050405020304" pitchFamily="18" charset="0"/>
              </a:rPr>
              <a:t>(and your student number)</a:t>
            </a:r>
            <a:endParaRPr lang="en-GB" sz="24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your company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client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Date report delivered to client</a:t>
            </a:r>
            <a:endParaRPr lang="en-GB" sz="4800" dirty="0"/>
          </a:p>
        </p:txBody>
      </p:sp>
      <p:pic>
        <p:nvPicPr>
          <p:cNvPr id="5" name="Content Placeholder 5">
            <a:extLst>
              <a:ext uri="{FF2B5EF4-FFF2-40B4-BE49-F238E27FC236}">
                <a16:creationId xmlns:a16="http://schemas.microsoft.com/office/drawing/2014/main" id="{66AF465F-D272-4920-826A-39EC991B78E7}"/>
              </a:ext>
            </a:extLst>
          </p:cNvPr>
          <p:cNvPicPr>
            <a:picLocks noChangeAspect="1"/>
          </p:cNvPicPr>
          <p:nvPr/>
        </p:nvPicPr>
        <p:blipFill>
          <a:blip r:embed="rId3"/>
          <a:stretch>
            <a:fillRect/>
          </a:stretch>
        </p:blipFill>
        <p:spPr>
          <a:xfrm>
            <a:off x="200880" y="1985719"/>
            <a:ext cx="4038600" cy="3013983"/>
          </a:xfrm>
          <a:prstGeom prst="rect">
            <a:avLst/>
          </a:prstGeom>
          <a:ln>
            <a:noFill/>
          </a:ln>
          <a:effectLst>
            <a:softEdge rad="112500"/>
          </a:effectLst>
        </p:spPr>
      </p:pic>
    </p:spTree>
    <p:extLst>
      <p:ext uri="{BB962C8B-B14F-4D97-AF65-F5344CB8AC3E}">
        <p14:creationId xmlns:p14="http://schemas.microsoft.com/office/powerpoint/2010/main" val="331095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2811D5D-0ECB-9D91-38D7-B673356DE897}"/>
              </a:ext>
            </a:extLst>
          </p:cNvPr>
          <p:cNvSpPr txBox="1"/>
          <p:nvPr/>
        </p:nvSpPr>
        <p:spPr>
          <a:xfrm>
            <a:off x="356000" y="526135"/>
            <a:ext cx="3186754"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spc="30" dirty="0">
                <a:solidFill>
                  <a:schemeClr val="tx1"/>
                </a:solidFill>
                <a:effectLst/>
                <a:latin typeface="+mj-lt"/>
                <a:ea typeface="+mj-ea"/>
                <a:cs typeface="+mj-cs"/>
              </a:rPr>
              <a:t>Design tips for consulting report cover pages:</a:t>
            </a:r>
            <a:endParaRPr lang="en-US" sz="2800" kern="1200" dirty="0">
              <a:solidFill>
                <a:schemeClr val="tx1"/>
              </a:solidFill>
              <a:effectLst/>
              <a:latin typeface="+mj-lt"/>
              <a:ea typeface="+mj-ea"/>
              <a:cs typeface="+mj-cs"/>
            </a:endParaRPr>
          </a:p>
          <a:p>
            <a:pPr defTabSz="914400">
              <a:lnSpc>
                <a:spcPct val="90000"/>
              </a:lnSpc>
              <a:spcBef>
                <a:spcPct val="0"/>
              </a:spcBef>
              <a:spcAft>
                <a:spcPts val="600"/>
              </a:spcAft>
            </a:pPr>
            <a:endParaRPr lang="en-US" sz="2800" kern="1200" dirty="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97FC47C7-6759-414D-B354-4F3639E22E02}"/>
              </a:ext>
            </a:extLst>
          </p:cNvPr>
          <p:cNvSpPr>
            <a:spLocks noGrp="1"/>
          </p:cNvSpPr>
          <p:nvPr>
            <p:ph sz="half" idx="2"/>
          </p:nvPr>
        </p:nvSpPr>
        <p:spPr>
          <a:xfrm>
            <a:off x="358683" y="2075570"/>
            <a:ext cx="3184071" cy="3181684"/>
          </a:xfrm>
        </p:spPr>
        <p:txBody>
          <a:bodyPr vert="horz" lIns="91440" tIns="45720" rIns="91440" bIns="45720" rtlCol="0" anchor="t">
            <a:noAutofit/>
          </a:bodyPr>
          <a:lstStyle/>
          <a:p>
            <a:r>
              <a:rPr lang="en-US" sz="1800" dirty="0">
                <a:effectLst/>
              </a:rPr>
              <a:t>Use clean, conservative fonts</a:t>
            </a:r>
          </a:p>
          <a:p>
            <a:r>
              <a:rPr lang="en-US" sz="1800" dirty="0">
                <a:effectLst/>
              </a:rPr>
              <a:t>Avoid handwritten or calligraphy-style fonts</a:t>
            </a:r>
          </a:p>
          <a:p>
            <a:r>
              <a:rPr lang="en-US" sz="1800" dirty="0">
                <a:effectLst/>
              </a:rPr>
              <a:t>Brand your cover page template by using the client’s logo, brand colours and font</a:t>
            </a:r>
          </a:p>
          <a:p>
            <a:r>
              <a:rPr lang="en-US" sz="1800" dirty="0">
                <a:effectLst/>
              </a:rPr>
              <a:t>Choose the colour scheme, icons, font and images that you use in your consulting report cover page carefully.</a:t>
            </a:r>
          </a:p>
          <a:p>
            <a:r>
              <a:rPr lang="en-US" sz="1800" b="1" dirty="0">
                <a:effectLst/>
              </a:rPr>
              <a:t>Optional: use photos to set the tone for the report’s content.</a:t>
            </a:r>
            <a:endParaRPr lang="en-US" sz="1800" dirty="0"/>
          </a:p>
        </p:txBody>
      </p:sp>
      <p:sp>
        <p:nvSpPr>
          <p:cNvPr id="21" name="Freeform: Shape 2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B0E80BF9-929A-1711-919C-F8EF6B80DC4E}"/>
              </a:ext>
            </a:extLst>
          </p:cNvPr>
          <p:cNvPicPr>
            <a:picLocks noChangeAspect="1"/>
          </p:cNvPicPr>
          <p:nvPr/>
        </p:nvPicPr>
        <p:blipFill rotWithShape="1">
          <a:blip r:embed="rId3"/>
          <a:srcRect l="11209" r="8243" b="-2"/>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23" name="Freeform: Shape 2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3239B738-98EA-2395-F54D-50AB6C9AA935}"/>
              </a:ext>
            </a:extLst>
          </p:cNvPr>
          <p:cNvPicPr>
            <a:picLocks noChangeAspect="1"/>
          </p:cNvPicPr>
          <p:nvPr/>
        </p:nvPicPr>
        <p:blipFill rotWithShape="1">
          <a:blip r:embed="rId4"/>
          <a:srcRect t="14418" r="3" b="8774"/>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5042843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4BC-1AAC-4E40-B4AA-5B1157194BF5}"/>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a:solidFill>
                  <a:schemeClr val="tx1"/>
                </a:solidFill>
                <a:latin typeface="+mj-lt"/>
                <a:ea typeface="+mj-ea"/>
                <a:cs typeface="+mj-cs"/>
              </a:rPr>
              <a:t>Who are you… who are they?</a:t>
            </a:r>
          </a:p>
        </p:txBody>
      </p:sp>
      <p:sp>
        <p:nvSpPr>
          <p:cNvPr id="3" name="Content Placeholder 2">
            <a:extLst>
              <a:ext uri="{FF2B5EF4-FFF2-40B4-BE49-F238E27FC236}">
                <a16:creationId xmlns:a16="http://schemas.microsoft.com/office/drawing/2014/main" id="{5A258B8C-2661-47AE-BBCB-F83E8C484FE4}"/>
              </a:ext>
            </a:extLst>
          </p:cNvPr>
          <p:cNvSpPr>
            <a:spLocks noGrp="1"/>
          </p:cNvSpPr>
          <p:nvPr>
            <p:ph idx="1"/>
          </p:nvPr>
        </p:nvSpPr>
        <p:spPr>
          <a:xfrm>
            <a:off x="486698" y="2438400"/>
            <a:ext cx="2629120" cy="3785419"/>
          </a:xfrm>
        </p:spPr>
        <p:txBody>
          <a:bodyPr vert="horz" lIns="91440" tIns="45720" rIns="91440" bIns="45720" rtlCol="0">
            <a:normAutofit/>
          </a:bodyPr>
          <a:lstStyle/>
          <a:p>
            <a:pPr marL="0" indent="0">
              <a:buNone/>
            </a:pPr>
            <a:r>
              <a:rPr lang="en-US" sz="1700" dirty="0"/>
              <a:t>Think about a hotel or a department and consider what you might choose for your consulting company.</a:t>
            </a:r>
          </a:p>
          <a:p>
            <a:pPr marL="0"/>
            <a:endParaRPr lang="en-US" sz="1700" dirty="0"/>
          </a:p>
          <a:p>
            <a:pPr marL="0" indent="0">
              <a:buNone/>
            </a:pPr>
            <a:r>
              <a:rPr lang="en-US" sz="1700" i="1" dirty="0"/>
              <a:t>Type your answer in the chat box now, then we will discuss as a group the type of problems you might encounter. </a:t>
            </a:r>
          </a:p>
          <a:p>
            <a:endParaRPr lang="en-US" sz="1700" b="1" dirty="0"/>
          </a:p>
        </p:txBody>
      </p:sp>
      <p:sp>
        <p:nvSpPr>
          <p:cNvPr id="17" name="Rectangle 1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9A369A0-43D4-BBF2-D5CB-E77B5B95F7A8}"/>
              </a:ext>
            </a:extLst>
          </p:cNvPr>
          <p:cNvPicPr>
            <a:picLocks noChangeAspect="1"/>
          </p:cNvPicPr>
          <p:nvPr/>
        </p:nvPicPr>
        <p:blipFill>
          <a:blip r:embed="rId2"/>
          <a:stretch>
            <a:fillRect/>
          </a:stretch>
        </p:blipFill>
        <p:spPr>
          <a:xfrm>
            <a:off x="3842765" y="1262612"/>
            <a:ext cx="4938073" cy="3987493"/>
          </a:xfrm>
          <a:prstGeom prst="rect">
            <a:avLst/>
          </a:prstGeom>
          <a:effectLst/>
        </p:spPr>
      </p:pic>
    </p:spTree>
    <p:extLst>
      <p:ext uri="{BB962C8B-B14F-4D97-AF65-F5344CB8AC3E}">
        <p14:creationId xmlns:p14="http://schemas.microsoft.com/office/powerpoint/2010/main" val="1774439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grpSp>
        <p:nvGrpSpPr>
          <p:cNvPr id="11"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469849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453224" y="3752849"/>
            <a:ext cx="8237551" cy="1822041"/>
          </a:xfrm>
        </p:spPr>
        <p:txBody>
          <a:bodyPr vert="horz" lIns="91440" tIns="45720" rIns="91440" bIns="45720" rtlCol="0" anchor="ctr">
            <a:normAutofit/>
          </a:bodyPr>
          <a:lstStyle/>
          <a:p>
            <a:r>
              <a:rPr lang="en-US" sz="3100" b="1" dirty="0"/>
              <a:t>Your REPORT must stand out, here are some industry examples</a:t>
            </a:r>
            <a:endParaRPr lang="en-US" sz="3100" dirty="0"/>
          </a:p>
        </p:txBody>
      </p:sp>
      <p:pic>
        <p:nvPicPr>
          <p:cNvPr id="5" name="Picture 4" descr="A screenshot of a computer&#10;&#10;Description automatically generated with low confidence">
            <a:extLst>
              <a:ext uri="{FF2B5EF4-FFF2-40B4-BE49-F238E27FC236}">
                <a16:creationId xmlns:a16="http://schemas.microsoft.com/office/drawing/2014/main" id="{B791FC85-A287-41C5-B4C5-89B22A288D66}"/>
              </a:ext>
            </a:extLst>
          </p:cNvPr>
          <p:cNvPicPr>
            <a:picLocks noChangeAspect="1"/>
          </p:cNvPicPr>
          <p:nvPr/>
        </p:nvPicPr>
        <p:blipFill rotWithShape="1">
          <a:blip r:embed="rId3"/>
          <a:srcRect t="2538" b="253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921581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6D2D-8CA4-418E-B20C-A08C03522A4D}"/>
              </a:ext>
            </a:extLst>
          </p:cNvPr>
          <p:cNvSpPr>
            <a:spLocks noGrp="1"/>
          </p:cNvSpPr>
          <p:nvPr>
            <p:ph type="title"/>
          </p:nvPr>
        </p:nvSpPr>
        <p:spPr>
          <a:xfrm>
            <a:off x="5427563" y="127928"/>
            <a:ext cx="2855794" cy="1582885"/>
          </a:xfrm>
        </p:spPr>
        <p:txBody>
          <a:bodyPr vert="horz" lIns="91440" tIns="45720" rIns="91440" bIns="45720" rtlCol="0" anchor="ctr">
            <a:normAutofit/>
          </a:bodyPr>
          <a:lstStyle/>
          <a:p>
            <a:r>
              <a:rPr lang="en-US" sz="4800" b="1" dirty="0"/>
              <a:t>Image is important</a:t>
            </a:r>
            <a:endParaRPr lang="en-US" sz="4800" dirty="0"/>
          </a:p>
        </p:txBody>
      </p:sp>
      <p:sp>
        <p:nvSpPr>
          <p:cNvPr id="17" name="Freeform: Shape 16">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1FB1371-190D-9FFE-3707-E1CCCE3D1613}"/>
              </a:ext>
            </a:extLst>
          </p:cNvPr>
          <p:cNvPicPr>
            <a:picLocks noChangeAspect="1"/>
          </p:cNvPicPr>
          <p:nvPr/>
        </p:nvPicPr>
        <p:blipFill rotWithShape="1">
          <a:blip r:embed="rId3"/>
          <a:srcRect l="23003" r="9600"/>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E8BEB034-A0EE-47E9-8944-AE41245C2F6A}"/>
              </a:ext>
            </a:extLst>
          </p:cNvPr>
          <p:cNvSpPr>
            <a:spLocks noGrp="1"/>
          </p:cNvSpPr>
          <p:nvPr>
            <p:ph idx="1"/>
          </p:nvPr>
        </p:nvSpPr>
        <p:spPr>
          <a:xfrm>
            <a:off x="4978932" y="2133126"/>
            <a:ext cx="3753055" cy="3181684"/>
          </a:xfrm>
        </p:spPr>
        <p:txBody>
          <a:bodyPr vert="horz" lIns="91440" tIns="45720" rIns="91440" bIns="45720" rtlCol="0" anchor="t">
            <a:normAutofit/>
          </a:bodyPr>
          <a:lstStyle/>
          <a:p>
            <a:pPr marL="0"/>
            <a:endParaRPr lang="en-US" sz="1600" dirty="0"/>
          </a:p>
          <a:p>
            <a:pPr marL="0"/>
            <a:endParaRPr lang="en-US" sz="1600" dirty="0"/>
          </a:p>
          <a:p>
            <a:pPr marL="0" indent="0">
              <a:buNone/>
            </a:pPr>
            <a:r>
              <a:rPr lang="en-US" sz="2800" b="1" i="1" dirty="0"/>
              <a:t>In this activity  select an image and upload to the chat box. </a:t>
            </a:r>
          </a:p>
          <a:p>
            <a:pPr marL="0" indent="0">
              <a:buNone/>
            </a:pPr>
            <a:r>
              <a:rPr lang="en-US" sz="2800" b="1" i="1" dirty="0"/>
              <a:t>You have a minute!</a:t>
            </a:r>
          </a:p>
          <a:p>
            <a:endParaRPr lang="en-US" sz="1600" dirty="0"/>
          </a:p>
        </p:txBody>
      </p:sp>
    </p:spTree>
    <p:extLst>
      <p:ext uri="{BB962C8B-B14F-4D97-AF65-F5344CB8AC3E}">
        <p14:creationId xmlns:p14="http://schemas.microsoft.com/office/powerpoint/2010/main" val="94020975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630237" y="160945"/>
            <a:ext cx="3676292" cy="668215"/>
          </a:xfrm>
        </p:spPr>
        <p:txBody>
          <a:bodyPr/>
          <a:lstStyle/>
          <a:p>
            <a:r>
              <a:rPr lang="en-GB" sz="4800" b="1" dirty="0">
                <a:solidFill>
                  <a:srgbClr val="002060"/>
                </a:solidFill>
              </a:rPr>
              <a:t>How to start:</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366B13F5-7571-C3DB-D038-BC19F38B4DCC}"/>
              </a:ext>
            </a:extLst>
          </p:cNvPr>
          <p:cNvSpPr txBox="1"/>
          <p:nvPr/>
        </p:nvSpPr>
        <p:spPr>
          <a:xfrm>
            <a:off x="207625" y="932465"/>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For your report you are given a structure to follow, but what skills do you think the consultant must have</a:t>
            </a:r>
          </a:p>
        </p:txBody>
      </p:sp>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Activity</a:t>
            </a:r>
            <a:r>
              <a:rPr lang="en-GB" sz="1800" dirty="0"/>
              <a:t>: In breakout rooms consider a friend has asked your opinion on something what personal skills do you use? … that’s consulting!</a:t>
            </a:r>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solidFill>
                  <a:srgbClr val="002060"/>
                </a:solidFill>
              </a:rPr>
              <a:t>Raise your hand when you have some ideas and then we will discuss, think of some difficulties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589581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descr="Bubble chart&#10;&#10;Description automatically generated">
            <a:extLst>
              <a:ext uri="{FF2B5EF4-FFF2-40B4-BE49-F238E27FC236}">
                <a16:creationId xmlns:a16="http://schemas.microsoft.com/office/drawing/2014/main" id="{EA604F35-79EB-40DF-96C7-5447E7C7B295}"/>
              </a:ext>
            </a:extLst>
          </p:cNvPr>
          <p:cNvPicPr>
            <a:picLocks noGrp="1" noChangeAspect="1"/>
          </p:cNvPicPr>
          <p:nvPr>
            <p:ph sz="half" idx="2"/>
          </p:nvPr>
        </p:nvPicPr>
        <p:blipFill>
          <a:blip r:embed="rId3"/>
          <a:stretch>
            <a:fillRect/>
          </a:stretch>
        </p:blipFill>
        <p:spPr>
          <a:xfrm>
            <a:off x="216877" y="2617357"/>
            <a:ext cx="3670911" cy="2337147"/>
          </a:xfrm>
        </p:spPr>
      </p:pic>
      <p:sp>
        <p:nvSpPr>
          <p:cNvPr id="3" name="Content Placeholder 2">
            <a:extLst>
              <a:ext uri="{FF2B5EF4-FFF2-40B4-BE49-F238E27FC236}">
                <a16:creationId xmlns:a16="http://schemas.microsoft.com/office/drawing/2014/main" id="{363C8CB0-C13F-E23A-59D2-55CE88D22EC2}"/>
              </a:ext>
            </a:extLst>
          </p:cNvPr>
          <p:cNvSpPr>
            <a:spLocks noGrp="1"/>
          </p:cNvSpPr>
          <p:nvPr>
            <p:ph idx="1"/>
          </p:nvPr>
        </p:nvSpPr>
        <p:spPr>
          <a:xfrm>
            <a:off x="3887788" y="1710813"/>
            <a:ext cx="4629150" cy="4150237"/>
          </a:xfrm>
        </p:spPr>
        <p:txBody>
          <a:bodyPr/>
          <a:lstStyle/>
          <a:p>
            <a:pPr marL="0" indent="0">
              <a:buNone/>
            </a:pPr>
            <a:r>
              <a:rPr lang="en-GB" sz="2400" dirty="0"/>
              <a:t>So, you’ve got the skills, but now you don’t know what to consult on…</a:t>
            </a:r>
          </a:p>
          <a:p>
            <a:pPr marL="0" indent="0">
              <a:buNone/>
            </a:pPr>
            <a:endParaRPr lang="en-US" sz="2000" dirty="0"/>
          </a:p>
          <a:p>
            <a:pPr marL="0" indent="0">
              <a:buNone/>
            </a:pPr>
            <a:r>
              <a:rPr lang="en-GB" sz="2000" dirty="0"/>
              <a:t>Let's take some time discussing your research project theme, which probably is that of your conference presentation as well, how could that help your consultancy?</a:t>
            </a:r>
          </a:p>
          <a:p>
            <a:pPr marL="0" indent="0">
              <a:buNone/>
            </a:pPr>
            <a:endParaRPr lang="en-GB" sz="2000" dirty="0"/>
          </a:p>
          <a:p>
            <a:pPr marL="0" indent="0">
              <a:buNone/>
            </a:pPr>
            <a:r>
              <a:rPr lang="en-GB" sz="2000" i="1" dirty="0">
                <a:solidFill>
                  <a:srgbClr val="002060"/>
                </a:solidFill>
              </a:rPr>
              <a:t>Raise your hand when you have some ideas and then we will discuss</a:t>
            </a:r>
            <a:endParaRPr lang="en-US" sz="2000" dirty="0"/>
          </a:p>
          <a:p>
            <a:endParaRPr lang="en-GB" dirty="0"/>
          </a:p>
        </p:txBody>
      </p:sp>
      <p:sp>
        <p:nvSpPr>
          <p:cNvPr id="4" name="TextBox 3">
            <a:extLst>
              <a:ext uri="{FF2B5EF4-FFF2-40B4-BE49-F238E27FC236}">
                <a16:creationId xmlns:a16="http://schemas.microsoft.com/office/drawing/2014/main" id="{E99699F0-202F-53B8-CD12-D97FAC38D650}"/>
              </a:ext>
            </a:extLst>
          </p:cNvPr>
          <p:cNvSpPr txBox="1"/>
          <p:nvPr/>
        </p:nvSpPr>
        <p:spPr>
          <a:xfrm>
            <a:off x="627062" y="250723"/>
            <a:ext cx="8289926" cy="1569660"/>
          </a:xfrm>
          <a:prstGeom prst="rect">
            <a:avLst/>
          </a:prstGeom>
          <a:noFill/>
        </p:spPr>
        <p:txBody>
          <a:bodyPr wrap="square" rtlCol="0">
            <a:spAutoFit/>
          </a:bodyPr>
          <a:lstStyle/>
          <a:p>
            <a:r>
              <a:rPr lang="en-US" sz="4800" b="1" dirty="0"/>
              <a:t>Problem and issue themes to explore:</a:t>
            </a:r>
            <a:endParaRPr lang="en-GB" b="1" dirty="0"/>
          </a:p>
        </p:txBody>
      </p:sp>
    </p:spTree>
    <p:extLst>
      <p:ext uri="{BB962C8B-B14F-4D97-AF65-F5344CB8AC3E}">
        <p14:creationId xmlns:p14="http://schemas.microsoft.com/office/powerpoint/2010/main" val="8913764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CBDA-F665-4155-811E-5EEAFE9D6E82}"/>
              </a:ext>
            </a:extLst>
          </p:cNvPr>
          <p:cNvSpPr>
            <a:spLocks noGrp="1"/>
          </p:cNvSpPr>
          <p:nvPr>
            <p:ph type="title"/>
          </p:nvPr>
        </p:nvSpPr>
        <p:spPr>
          <a:xfrm>
            <a:off x="20" y="3008671"/>
            <a:ext cx="3628083" cy="3196865"/>
          </a:xfrm>
        </p:spPr>
        <p:txBody>
          <a:bodyPr vert="horz" lIns="91440" tIns="45720" rIns="91440" bIns="45720" rtlCol="0" anchor="ctr">
            <a:normAutofit/>
          </a:bodyPr>
          <a:lstStyle/>
          <a:p>
            <a:r>
              <a:rPr lang="en-US" sz="4800" b="1" dirty="0"/>
              <a:t>If we can't do, how do we know?</a:t>
            </a:r>
          </a:p>
        </p:txBody>
      </p:sp>
      <p:pic>
        <p:nvPicPr>
          <p:cNvPr id="6" name="Content Placeholder 5">
            <a:extLst>
              <a:ext uri="{FF2B5EF4-FFF2-40B4-BE49-F238E27FC236}">
                <a16:creationId xmlns:a16="http://schemas.microsoft.com/office/drawing/2014/main" id="{863AD4C8-10EC-497F-A130-C255F4D7165A}"/>
              </a:ext>
            </a:extLst>
          </p:cNvPr>
          <p:cNvPicPr>
            <a:picLocks noGrp="1" noChangeAspect="1"/>
          </p:cNvPicPr>
          <p:nvPr>
            <p:ph sz="half" idx="2"/>
          </p:nvPr>
        </p:nvPicPr>
        <p:blipFill rotWithShape="1">
          <a:blip r:embed="rId2"/>
          <a:srcRect t="39309" r="1" b="33097"/>
          <a:stretch/>
        </p:blipFill>
        <p:spPr>
          <a:xfrm>
            <a:off x="20"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EEB5390-DEE5-43B2-B706-1B5756AD1A6E}"/>
              </a:ext>
            </a:extLst>
          </p:cNvPr>
          <p:cNvSpPr>
            <a:spLocks noGrp="1"/>
          </p:cNvSpPr>
          <p:nvPr>
            <p:ph sz="half" idx="1"/>
          </p:nvPr>
        </p:nvSpPr>
        <p:spPr>
          <a:xfrm>
            <a:off x="3628102" y="3752850"/>
            <a:ext cx="5153943" cy="2452687"/>
          </a:xfrm>
        </p:spPr>
        <p:txBody>
          <a:bodyPr vert="horz" lIns="91440" tIns="45720" rIns="91440" bIns="45720" rtlCol="0" anchor="ctr">
            <a:normAutofit/>
          </a:bodyPr>
          <a:lstStyle/>
          <a:p>
            <a:pPr marL="0" indent="0">
              <a:buNone/>
            </a:pPr>
            <a:r>
              <a:rPr lang="en-US" sz="1800" dirty="0"/>
              <a:t>It is a reality of consultancy, that there are very few of them who have expertise or hands on experience </a:t>
            </a:r>
            <a:r>
              <a:rPr lang="en-US" sz="1800" b="1" i="1" dirty="0"/>
              <a:t>in all areas </a:t>
            </a:r>
            <a:r>
              <a:rPr lang="en-US" sz="1800" dirty="0"/>
              <a:t>that they consult on. </a:t>
            </a:r>
          </a:p>
          <a:p>
            <a:pPr marL="0" indent="0">
              <a:buNone/>
            </a:pPr>
            <a:r>
              <a:rPr lang="en-US" dirty="0"/>
              <a:t>So how do they do that? </a:t>
            </a:r>
          </a:p>
        </p:txBody>
      </p:sp>
    </p:spTree>
    <p:extLst>
      <p:ext uri="{BB962C8B-B14F-4D97-AF65-F5344CB8AC3E}">
        <p14:creationId xmlns:p14="http://schemas.microsoft.com/office/powerpoint/2010/main" val="944950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955" y="3710613"/>
            <a:ext cx="3167966" cy="1592874"/>
          </a:xfrm>
        </p:spPr>
        <p:txBody>
          <a:bodyPr anchor="ctr">
            <a:normAutofit/>
          </a:bodyPr>
          <a:lstStyle/>
          <a:p>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1600" b="1" i="1" dirty="0"/>
            </a:br>
            <a:endParaRPr lang="en-GB" sz="800" b="1" i="1" dirty="0"/>
          </a:p>
        </p:txBody>
      </p:sp>
      <p:sp>
        <p:nvSpPr>
          <p:cNvPr id="3" name="Content Placeholder 2"/>
          <p:cNvSpPr>
            <a:spLocks noGrp="1"/>
          </p:cNvSpPr>
          <p:nvPr>
            <p:ph idx="1"/>
          </p:nvPr>
        </p:nvSpPr>
        <p:spPr>
          <a:xfrm>
            <a:off x="3587262" y="3752850"/>
            <a:ext cx="5194784" cy="2452687"/>
          </a:xfrm>
        </p:spPr>
        <p:txBody>
          <a:bodyPr anchor="ctr">
            <a:normAutofit/>
          </a:bodyPr>
          <a:lstStyle/>
          <a:p>
            <a:pPr marL="0" indent="0">
              <a:buNone/>
            </a:pPr>
            <a:endParaRPr lang="en-GB" sz="1600" dirty="0"/>
          </a:p>
          <a:p>
            <a:pPr marL="0" indent="0">
              <a:buNone/>
            </a:pPr>
            <a:endParaRPr lang="en-GB" sz="1600" dirty="0"/>
          </a:p>
          <a:p>
            <a:pPr marL="0" indent="0">
              <a:buNone/>
            </a:pPr>
            <a:endParaRPr lang="en-GB" sz="1600" dirty="0"/>
          </a:p>
        </p:txBody>
      </p:sp>
      <p:pic>
        <p:nvPicPr>
          <p:cNvPr id="6" name="Picture 5">
            <a:extLst>
              <a:ext uri="{FF2B5EF4-FFF2-40B4-BE49-F238E27FC236}">
                <a16:creationId xmlns:a16="http://schemas.microsoft.com/office/drawing/2014/main" id="{925869F2-35E7-5AAC-3F8D-D7143911A863}"/>
              </a:ext>
            </a:extLst>
          </p:cNvPr>
          <p:cNvPicPr>
            <a:picLocks noChangeAspect="1"/>
          </p:cNvPicPr>
          <p:nvPr/>
        </p:nvPicPr>
        <p:blipFill>
          <a:blip r:embed="rId3"/>
          <a:stretch>
            <a:fillRect/>
          </a:stretch>
        </p:blipFill>
        <p:spPr>
          <a:xfrm>
            <a:off x="361954" y="1652387"/>
            <a:ext cx="3962743" cy="2682472"/>
          </a:xfrm>
          <a:prstGeom prst="rect">
            <a:avLst/>
          </a:prstGeom>
          <a:ln>
            <a:noFill/>
          </a:ln>
          <a:effectLst>
            <a:softEdge rad="112500"/>
          </a:effectLst>
        </p:spPr>
      </p:pic>
      <p:sp>
        <p:nvSpPr>
          <p:cNvPr id="7" name="TextBox 6">
            <a:extLst>
              <a:ext uri="{FF2B5EF4-FFF2-40B4-BE49-F238E27FC236}">
                <a16:creationId xmlns:a16="http://schemas.microsoft.com/office/drawing/2014/main" id="{74CE55C4-F960-6CF1-20FD-2EE4197D1AE2}"/>
              </a:ext>
            </a:extLst>
          </p:cNvPr>
          <p:cNvSpPr txBox="1"/>
          <p:nvPr/>
        </p:nvSpPr>
        <p:spPr>
          <a:xfrm>
            <a:off x="389783" y="221226"/>
            <a:ext cx="3167965" cy="830997"/>
          </a:xfrm>
          <a:prstGeom prst="rect">
            <a:avLst/>
          </a:prstGeom>
          <a:noFill/>
        </p:spPr>
        <p:txBody>
          <a:bodyPr wrap="square" rtlCol="0">
            <a:spAutoFit/>
          </a:bodyPr>
          <a:lstStyle/>
          <a:p>
            <a:r>
              <a:rPr lang="en-US" sz="4800" b="1" dirty="0"/>
              <a:t>ACTIVITY:</a:t>
            </a:r>
            <a:endParaRPr lang="en-GB" sz="4800" b="1" dirty="0"/>
          </a:p>
        </p:txBody>
      </p:sp>
      <p:sp>
        <p:nvSpPr>
          <p:cNvPr id="9" name="TextBox 8">
            <a:extLst>
              <a:ext uri="{FF2B5EF4-FFF2-40B4-BE49-F238E27FC236}">
                <a16:creationId xmlns:a16="http://schemas.microsoft.com/office/drawing/2014/main" id="{78DA0B75-8B34-31BD-C83F-77C08AC5E13A}"/>
              </a:ext>
            </a:extLst>
          </p:cNvPr>
          <p:cNvSpPr txBox="1"/>
          <p:nvPr/>
        </p:nvSpPr>
        <p:spPr>
          <a:xfrm>
            <a:off x="4572000" y="452058"/>
            <a:ext cx="3962743"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Now that you have made a start, you must use your time wisely, you have a set fee of £25,000 but, how much time do you think this will take?</a:t>
            </a:r>
          </a:p>
        </p:txBody>
      </p:sp>
      <p:sp>
        <p:nvSpPr>
          <p:cNvPr id="11" name="TextBox 10">
            <a:extLst>
              <a:ext uri="{FF2B5EF4-FFF2-40B4-BE49-F238E27FC236}">
                <a16:creationId xmlns:a16="http://schemas.microsoft.com/office/drawing/2014/main" id="{75DF5AEE-6F05-1BFB-D5BD-5D288166BF95}"/>
              </a:ext>
            </a:extLst>
          </p:cNvPr>
          <p:cNvSpPr txBox="1"/>
          <p:nvPr/>
        </p:nvSpPr>
        <p:spPr>
          <a:xfrm>
            <a:off x="4374696" y="2035481"/>
            <a:ext cx="4572000" cy="3724096"/>
          </a:xfrm>
          <a:prstGeom prst="rect">
            <a:avLst/>
          </a:prstGeom>
          <a:noFill/>
        </p:spPr>
        <p:txBody>
          <a:bodyPr wrap="square">
            <a:spAutoFit/>
          </a:bodyPr>
          <a:lstStyle/>
          <a:p>
            <a:r>
              <a:rPr lang="en-GB" sz="2800" i="1" dirty="0"/>
              <a:t>Take the next 10 minutes in break out rooms considering:</a:t>
            </a:r>
            <a:br>
              <a:rPr lang="en-GB" sz="2800" i="1" dirty="0"/>
            </a:br>
            <a:br>
              <a:rPr lang="en-GB" sz="1800" i="1" dirty="0"/>
            </a:br>
            <a:r>
              <a:rPr lang="en-GB" sz="1800" b="1" i="1" dirty="0"/>
              <a:t>How many visits you would carry out?</a:t>
            </a:r>
          </a:p>
          <a:p>
            <a:br>
              <a:rPr lang="en-GB" sz="1800" b="1" i="1" dirty="0"/>
            </a:br>
            <a:r>
              <a:rPr lang="en-GB" sz="1800" b="1" i="1" dirty="0"/>
              <a:t>How long would you spend at each visit?</a:t>
            </a:r>
          </a:p>
          <a:p>
            <a:endParaRPr lang="en-GB" b="1" i="1" dirty="0"/>
          </a:p>
          <a:p>
            <a:r>
              <a:rPr lang="en-GB" sz="1800" b="1" i="1" dirty="0"/>
              <a:t>Can you provide all the consultancy yourself or would you need to bring in other experts? (this will come out of your fee)</a:t>
            </a:r>
          </a:p>
          <a:p>
            <a:endParaRPr lang="en-GB" sz="1800" b="1" i="1" dirty="0"/>
          </a:p>
          <a:p>
            <a:r>
              <a:rPr lang="en-GB" sz="1800" b="1" i="1" dirty="0"/>
              <a:t> </a:t>
            </a:r>
            <a:endParaRPr lang="en-GB" dirty="0"/>
          </a:p>
        </p:txBody>
      </p:sp>
    </p:spTree>
    <p:extLst>
      <p:ext uri="{BB962C8B-B14F-4D97-AF65-F5344CB8AC3E}">
        <p14:creationId xmlns:p14="http://schemas.microsoft.com/office/powerpoint/2010/main" val="461903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353D96AF-FABB-4432-8A70-1F85E705481B}"/>
              </a:ext>
            </a:extLst>
          </p:cNvPr>
          <p:cNvPicPr>
            <a:picLocks noChangeAspect="1"/>
          </p:cNvPicPr>
          <p:nvPr/>
        </p:nvPicPr>
        <p:blipFill>
          <a:blip r:embed="rId3"/>
          <a:stretch>
            <a:fillRect/>
          </a:stretch>
        </p:blipFill>
        <p:spPr>
          <a:xfrm>
            <a:off x="482600" y="934465"/>
            <a:ext cx="8178799" cy="4989068"/>
          </a:xfrm>
          <a:prstGeom prst="rect">
            <a:avLst/>
          </a:prstGeom>
        </p:spPr>
      </p:pic>
    </p:spTree>
    <p:extLst>
      <p:ext uri="{BB962C8B-B14F-4D97-AF65-F5344CB8AC3E}">
        <p14:creationId xmlns:p14="http://schemas.microsoft.com/office/powerpoint/2010/main" val="17446325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AFC87-B7C8-4F68-8C9F-CBEA0B704A52}"/>
              </a:ext>
            </a:extLst>
          </p:cNvPr>
          <p:cNvSpPr>
            <a:spLocks noGrp="1"/>
          </p:cNvSpPr>
          <p:nvPr>
            <p:ph idx="1"/>
          </p:nvPr>
        </p:nvSpPr>
        <p:spPr>
          <a:xfrm>
            <a:off x="3167986" y="3752850"/>
            <a:ext cx="5614060" cy="2452687"/>
          </a:xfrm>
        </p:spPr>
        <p:txBody>
          <a:bodyPr anchor="ctr">
            <a:normAutofit/>
          </a:bodyPr>
          <a:lstStyle/>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38108C4A-3D6C-7F4B-3AF5-BD223ECEEC06}"/>
              </a:ext>
            </a:extLst>
          </p:cNvPr>
          <p:cNvSpPr txBox="1"/>
          <p:nvPr/>
        </p:nvSpPr>
        <p:spPr>
          <a:xfrm>
            <a:off x="191729" y="0"/>
            <a:ext cx="8952271"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t>What do we need to consider within the consulting environment?</a:t>
            </a:r>
          </a:p>
        </p:txBody>
      </p:sp>
      <p:sp>
        <p:nvSpPr>
          <p:cNvPr id="7" name="TextBox 6">
            <a:extLst>
              <a:ext uri="{FF2B5EF4-FFF2-40B4-BE49-F238E27FC236}">
                <a16:creationId xmlns:a16="http://schemas.microsoft.com/office/drawing/2014/main" id="{5C409D9E-25A4-02D2-DA98-3A9369C43B39}"/>
              </a:ext>
            </a:extLst>
          </p:cNvPr>
          <p:cNvSpPr txBox="1"/>
          <p:nvPr/>
        </p:nvSpPr>
        <p:spPr>
          <a:xfrm>
            <a:off x="5501150" y="2856906"/>
            <a:ext cx="3502122" cy="169277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Let’s choose one department that is not only within hotels but also within resorts and the high street…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t>The Restaurant</a:t>
            </a:r>
          </a:p>
        </p:txBody>
      </p:sp>
      <p:pic>
        <p:nvPicPr>
          <p:cNvPr id="9" name="Picture 8">
            <a:extLst>
              <a:ext uri="{FF2B5EF4-FFF2-40B4-BE49-F238E27FC236}">
                <a16:creationId xmlns:a16="http://schemas.microsoft.com/office/drawing/2014/main" id="{0C4662D3-0655-3D2B-9C38-EA160C0EACED}"/>
              </a:ext>
            </a:extLst>
          </p:cNvPr>
          <p:cNvPicPr>
            <a:picLocks noChangeAspect="1"/>
          </p:cNvPicPr>
          <p:nvPr/>
        </p:nvPicPr>
        <p:blipFill>
          <a:blip r:embed="rId3"/>
          <a:stretch>
            <a:fillRect/>
          </a:stretch>
        </p:blipFill>
        <p:spPr>
          <a:xfrm>
            <a:off x="361954" y="2350064"/>
            <a:ext cx="4917970" cy="3294563"/>
          </a:xfrm>
          <a:prstGeom prst="rect">
            <a:avLst/>
          </a:prstGeom>
        </p:spPr>
      </p:pic>
    </p:spTree>
    <p:extLst>
      <p:ext uri="{BB962C8B-B14F-4D97-AF65-F5344CB8AC3E}">
        <p14:creationId xmlns:p14="http://schemas.microsoft.com/office/powerpoint/2010/main" val="1817121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D8981-03D6-47EB-85CD-36C2878A8D75}"/>
              </a:ext>
            </a:extLst>
          </p:cNvPr>
          <p:cNvSpPr>
            <a:spLocks noGrp="1"/>
          </p:cNvSpPr>
          <p:nvPr>
            <p:ph sz="half" idx="1"/>
          </p:nvPr>
        </p:nvSpPr>
        <p:spPr>
          <a:xfrm>
            <a:off x="179512" y="332656"/>
            <a:ext cx="4316288" cy="5256585"/>
          </a:xfrm>
        </p:spPr>
        <p:txBody>
          <a:bodyPr>
            <a:normAutofit/>
          </a:bodyPr>
          <a:lstStyle/>
          <a:p>
            <a:pPr marL="0" indent="0">
              <a:buNone/>
            </a:pPr>
            <a:r>
              <a:rPr lang="en-GB" sz="2400" b="1" dirty="0">
                <a:solidFill>
                  <a:srgbClr val="002060"/>
                </a:solidFill>
              </a:rPr>
              <a:t>Now you should have a basis for your consultancy project…</a:t>
            </a:r>
          </a:p>
        </p:txBody>
      </p:sp>
      <p:graphicFrame>
        <p:nvGraphicFramePr>
          <p:cNvPr id="10" name="Content Placeholder 3">
            <a:extLst>
              <a:ext uri="{FF2B5EF4-FFF2-40B4-BE49-F238E27FC236}">
                <a16:creationId xmlns:a16="http://schemas.microsoft.com/office/drawing/2014/main" id="{0A4C99D2-E2DD-4D49-87AF-2B0CCF444D4B}"/>
              </a:ext>
            </a:extLst>
          </p:cNvPr>
          <p:cNvGraphicFramePr>
            <a:graphicFrameLocks noGrp="1"/>
          </p:cNvGraphicFramePr>
          <p:nvPr>
            <p:ph sz="half" idx="2"/>
            <p:extLst>
              <p:ext uri="{D42A27DB-BD31-4B8C-83A1-F6EECF244321}">
                <p14:modId xmlns:p14="http://schemas.microsoft.com/office/powerpoint/2010/main" val="3476479228"/>
              </p:ext>
            </p:extLst>
          </p:nvPr>
        </p:nvGraphicFramePr>
        <p:xfrm>
          <a:off x="4648200" y="1052736"/>
          <a:ext cx="4316288" cy="453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standing in front of a blue sign&#10;&#10;Description automatically generated with low confidence">
            <a:extLst>
              <a:ext uri="{FF2B5EF4-FFF2-40B4-BE49-F238E27FC236}">
                <a16:creationId xmlns:a16="http://schemas.microsoft.com/office/drawing/2014/main" id="{50863336-6053-43AC-97EB-10DB5431D92B}"/>
              </a:ext>
            </a:extLst>
          </p:cNvPr>
          <p:cNvPicPr>
            <a:picLocks noChangeAspect="1"/>
          </p:cNvPicPr>
          <p:nvPr/>
        </p:nvPicPr>
        <p:blipFill>
          <a:blip r:embed="rId7"/>
          <a:stretch>
            <a:fillRect/>
          </a:stretch>
        </p:blipFill>
        <p:spPr>
          <a:xfrm>
            <a:off x="103147" y="1841190"/>
            <a:ext cx="4468853" cy="2811946"/>
          </a:xfrm>
          <a:prstGeom prst="rect">
            <a:avLst/>
          </a:prstGeom>
          <a:ln>
            <a:noFill/>
          </a:ln>
          <a:effectLst>
            <a:softEdge rad="112500"/>
          </a:effectLst>
        </p:spPr>
      </p:pic>
    </p:spTree>
    <p:extLst>
      <p:ext uri="{BB962C8B-B14F-4D97-AF65-F5344CB8AC3E}">
        <p14:creationId xmlns:p14="http://schemas.microsoft.com/office/powerpoint/2010/main" val="2682078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AF2-23E2-4E01-A5D5-6F5D6BB18E46}"/>
              </a:ext>
            </a:extLst>
          </p:cNvPr>
          <p:cNvSpPr>
            <a:spLocks noGrp="1"/>
          </p:cNvSpPr>
          <p:nvPr>
            <p:ph type="title"/>
          </p:nvPr>
        </p:nvSpPr>
        <p:spPr>
          <a:xfrm>
            <a:off x="360758" y="3752849"/>
            <a:ext cx="2807227" cy="2452687"/>
          </a:xfrm>
        </p:spPr>
        <p:txBody>
          <a:bodyPr anchor="ctr">
            <a:normAutofit/>
          </a:bodyPr>
          <a:lstStyle/>
          <a:p>
            <a:r>
              <a:rPr lang="en-GB" b="1" dirty="0"/>
              <a:t>Your Assignment</a:t>
            </a:r>
          </a:p>
        </p:txBody>
      </p:sp>
      <p:pic>
        <p:nvPicPr>
          <p:cNvPr id="5" name="Picture 4">
            <a:extLst>
              <a:ext uri="{FF2B5EF4-FFF2-40B4-BE49-F238E27FC236}">
                <a16:creationId xmlns:a16="http://schemas.microsoft.com/office/drawing/2014/main" id="{35F9D1E9-B7F8-4B3E-8872-AA8A6AB27766}"/>
              </a:ext>
            </a:extLst>
          </p:cNvPr>
          <p:cNvPicPr>
            <a:picLocks noChangeAspect="1"/>
          </p:cNvPicPr>
          <p:nvPr/>
        </p:nvPicPr>
        <p:blipFill rotWithShape="1">
          <a:blip r:embed="rId3"/>
          <a:srcRect t="14151" b="1821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50DAFD8-1DC0-4018-9FA0-D173D50134FD}"/>
              </a:ext>
            </a:extLst>
          </p:cNvPr>
          <p:cNvSpPr>
            <a:spLocks noGrp="1"/>
          </p:cNvSpPr>
          <p:nvPr>
            <p:ph idx="1"/>
          </p:nvPr>
        </p:nvSpPr>
        <p:spPr>
          <a:xfrm>
            <a:off x="3534508" y="3752850"/>
            <a:ext cx="5247538" cy="2452687"/>
          </a:xfrm>
        </p:spPr>
        <p:txBody>
          <a:bodyPr anchor="ctr">
            <a:normAutofit/>
          </a:bodyPr>
          <a:lstStyle/>
          <a:p>
            <a:pPr marL="0" indent="0">
              <a:buNone/>
            </a:pPr>
            <a:r>
              <a:rPr lang="en-GB" sz="3200" b="1" dirty="0"/>
              <a:t>Now let’s look at the different sections within your assignment</a:t>
            </a:r>
          </a:p>
        </p:txBody>
      </p:sp>
    </p:spTree>
    <p:extLst>
      <p:ext uri="{BB962C8B-B14F-4D97-AF65-F5344CB8AC3E}">
        <p14:creationId xmlns:p14="http://schemas.microsoft.com/office/powerpoint/2010/main" val="314067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21DC-6485-4058-9102-8E4EBEB137FC}"/>
              </a:ext>
            </a:extLst>
          </p:cNvPr>
          <p:cNvSpPr>
            <a:spLocks noGrp="1"/>
          </p:cNvSpPr>
          <p:nvPr>
            <p:ph type="title"/>
          </p:nvPr>
        </p:nvSpPr>
        <p:spPr>
          <a:xfrm>
            <a:off x="0" y="287964"/>
            <a:ext cx="4146103" cy="646331"/>
          </a:xfrm>
        </p:spPr>
        <p:txBody>
          <a:bodyPr/>
          <a:lstStyle/>
          <a:p>
            <a:pPr algn="ctr"/>
            <a:r>
              <a:rPr lang="en-GB" sz="4800" b="1" dirty="0"/>
              <a:t>Now the Final Sections</a:t>
            </a:r>
          </a:p>
        </p:txBody>
      </p:sp>
      <p:sp>
        <p:nvSpPr>
          <p:cNvPr id="3" name="Content Placeholder 2">
            <a:extLst>
              <a:ext uri="{FF2B5EF4-FFF2-40B4-BE49-F238E27FC236}">
                <a16:creationId xmlns:a16="http://schemas.microsoft.com/office/drawing/2014/main" id="{CBB5B41E-F374-411D-9D4D-22C1F3A8F900}"/>
              </a:ext>
            </a:extLst>
          </p:cNvPr>
          <p:cNvSpPr>
            <a:spLocks noGrp="1"/>
          </p:cNvSpPr>
          <p:nvPr>
            <p:ph sz="half" idx="1"/>
          </p:nvPr>
        </p:nvSpPr>
        <p:spPr>
          <a:xfrm>
            <a:off x="107503" y="1549569"/>
            <a:ext cx="4038600" cy="3989040"/>
          </a:xfrm>
        </p:spPr>
        <p:txBody>
          <a:bodyPr>
            <a:normAutofit fontScale="92500"/>
          </a:bodyPr>
          <a:lstStyle/>
          <a:p>
            <a:pPr marL="0" indent="0" fontAlgn="base">
              <a:lnSpc>
                <a:spcPct val="115000"/>
              </a:lnSpc>
              <a:spcAft>
                <a:spcPts val="1000"/>
              </a:spcAft>
              <a:buNone/>
            </a:pPr>
            <a:endParaRPr lang="en-GB" sz="1800" b="1" dirty="0">
              <a:solidFill>
                <a:srgbClr val="373737"/>
              </a:solidFill>
              <a:effectLst/>
              <a:latin typeface="Arial" panose="020B0604020202020204" pitchFamily="34" charset="0"/>
              <a:ea typeface="Times New Roman" panose="02020603050405020304" pitchFamily="18" charset="0"/>
            </a:endParaRPr>
          </a:p>
          <a:p>
            <a:pPr marL="0" indent="0" fontAlgn="base">
              <a:lnSpc>
                <a:spcPct val="115000"/>
              </a:lnSpc>
              <a:spcAft>
                <a:spcPts val="1000"/>
              </a:spcAft>
              <a:buNone/>
            </a:pPr>
            <a:r>
              <a:rPr lang="en-GB" sz="1800" b="1" dirty="0">
                <a:solidFill>
                  <a:srgbClr val="373737"/>
                </a:solidFill>
                <a:effectLst/>
                <a:latin typeface="Arial" panose="020B0604020202020204" pitchFamily="34" charset="0"/>
                <a:ea typeface="Times New Roman" panose="02020603050405020304" pitchFamily="18" charset="0"/>
              </a:rPr>
              <a:t>Findings &amp; Results (15%-word count)</a:t>
            </a:r>
            <a:endParaRPr lang="en-GB" sz="1800" dirty="0">
              <a:effectLst/>
              <a:latin typeface="Calibri" panose="020F0502020204030204" pitchFamily="34" charset="0"/>
              <a:ea typeface="Calibri" panose="020F0502020204030204" pitchFamily="34" charset="0"/>
            </a:endParaRPr>
          </a:p>
          <a:p>
            <a:pPr marL="0" indent="0" algn="just" fontAlgn="base">
              <a:lnSpc>
                <a:spcPct val="115000"/>
              </a:lnSpc>
              <a:spcAft>
                <a:spcPts val="1000"/>
              </a:spcAft>
              <a:buNone/>
            </a:pPr>
            <a:r>
              <a:rPr lang="en-GB" sz="1800" dirty="0">
                <a:solidFill>
                  <a:srgbClr val="373737"/>
                </a:solidFill>
                <a:effectLst/>
                <a:latin typeface="Arial" panose="020B0604020202020204" pitchFamily="34" charset="0"/>
                <a:ea typeface="Times New Roman" panose="02020603050405020304" pitchFamily="18" charset="0"/>
              </a:rPr>
              <a:t>When presented in table format, similar to when you carried out your SWOT and PESTEL remember to make comments under the table as well, this will allow you to expand on what you have reviewed (the review process to be carried out by way of website, online analysis, and literature review)</a:t>
            </a:r>
            <a:endParaRPr lang="en-GB" sz="1800" dirty="0">
              <a:effectLst/>
              <a:latin typeface="Calibri" panose="020F0502020204030204" pitchFamily="34" charset="0"/>
              <a:ea typeface="Calibri" panose="020F0502020204030204" pitchFamily="34" charset="0"/>
            </a:endParaRPr>
          </a:p>
          <a:p>
            <a:endParaRPr lang="en-GB" dirty="0"/>
          </a:p>
        </p:txBody>
      </p:sp>
      <p:pic>
        <p:nvPicPr>
          <p:cNvPr id="6" name="Picture 2" descr="See the source image">
            <a:extLst>
              <a:ext uri="{FF2B5EF4-FFF2-40B4-BE49-F238E27FC236}">
                <a16:creationId xmlns:a16="http://schemas.microsoft.com/office/drawing/2014/main" id="{225669D8-0AB7-476B-8771-64134F88CA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5030" y="287964"/>
            <a:ext cx="3869700" cy="268997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B397AD4-F40A-7816-920D-3AD2DD0BBC59}"/>
              </a:ext>
            </a:extLst>
          </p:cNvPr>
          <p:cNvPicPr>
            <a:picLocks noChangeAspect="1"/>
          </p:cNvPicPr>
          <p:nvPr/>
        </p:nvPicPr>
        <p:blipFill>
          <a:blip r:embed="rId4"/>
          <a:stretch>
            <a:fillRect/>
          </a:stretch>
        </p:blipFill>
        <p:spPr>
          <a:xfrm>
            <a:off x="4572000" y="3544089"/>
            <a:ext cx="4318202" cy="1306050"/>
          </a:xfrm>
          <a:prstGeom prst="rect">
            <a:avLst/>
          </a:prstGeom>
        </p:spPr>
      </p:pic>
    </p:spTree>
    <p:extLst>
      <p:ext uri="{BB962C8B-B14F-4D97-AF65-F5344CB8AC3E}">
        <p14:creationId xmlns:p14="http://schemas.microsoft.com/office/powerpoint/2010/main" val="15810928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7765-FD40-06D3-629D-E1A7F7DAC2F6}"/>
              </a:ext>
            </a:extLst>
          </p:cNvPr>
          <p:cNvSpPr>
            <a:spLocks noGrp="1"/>
          </p:cNvSpPr>
          <p:nvPr>
            <p:ph type="title"/>
          </p:nvPr>
        </p:nvSpPr>
        <p:spPr>
          <a:xfrm>
            <a:off x="628650" y="365125"/>
            <a:ext cx="5152718" cy="1325563"/>
          </a:xfrm>
        </p:spPr>
        <p:txBody>
          <a:bodyPr/>
          <a:lstStyle/>
          <a:p>
            <a:r>
              <a:rPr lang="en-US" sz="4800" b="1" dirty="0">
                <a:latin typeface="+mn-lt"/>
              </a:rPr>
              <a:t>Action Plan </a:t>
            </a:r>
            <a:r>
              <a:rPr kumimoji="0" lang="en-GB" altLang="en-US" sz="4800" b="1" i="0" u="none" strike="noStrike" cap="none" normalizeH="0" baseline="0" dirty="0">
                <a:ln>
                  <a:noFill/>
                </a:ln>
                <a:solidFill>
                  <a:srgbClr val="373737"/>
                </a:solidFill>
                <a:effectLst/>
                <a:latin typeface="+mn-lt"/>
                <a:ea typeface="Times New Roman" panose="02020603050405020304" pitchFamily="18" charset="0"/>
                <a:cs typeface="Arial" panose="020B0604020202020204" pitchFamily="34" charset="0"/>
              </a:rPr>
              <a:t>(5% of word count)</a:t>
            </a:r>
            <a:r>
              <a:rPr lang="en-US" sz="4800" b="1" dirty="0">
                <a:latin typeface="+mn-lt"/>
              </a:rPr>
              <a:t>:</a:t>
            </a:r>
            <a:endParaRPr lang="en-GB" sz="4800" b="1" dirty="0">
              <a:latin typeface="+mn-lt"/>
            </a:endParaRPr>
          </a:p>
        </p:txBody>
      </p:sp>
      <p:sp>
        <p:nvSpPr>
          <p:cNvPr id="3" name="Content Placeholder 2">
            <a:extLst>
              <a:ext uri="{FF2B5EF4-FFF2-40B4-BE49-F238E27FC236}">
                <a16:creationId xmlns:a16="http://schemas.microsoft.com/office/drawing/2014/main" id="{517003A6-D124-567D-5ADE-B84A3B4AAE17}"/>
              </a:ext>
            </a:extLst>
          </p:cNvPr>
          <p:cNvSpPr>
            <a:spLocks noGrp="1"/>
          </p:cNvSpPr>
          <p:nvPr>
            <p:ph sz="half" idx="1"/>
          </p:nvPr>
        </p:nvSpPr>
        <p:spPr>
          <a:xfrm>
            <a:off x="259940" y="1825625"/>
            <a:ext cx="3867150" cy="4351338"/>
          </a:xfrm>
        </p:spPr>
        <p:txBody>
          <a:bodyPr/>
          <a:lstStyle/>
          <a:p>
            <a:pPr marL="0" indent="0">
              <a:buNone/>
            </a:pPr>
            <a:endPar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This allows you to insert in table format your findings by sub section. </a:t>
            </a:r>
          </a:p>
          <a:p>
            <a:pPr marL="0" indent="0">
              <a:buNone/>
            </a:pPr>
            <a:endParaRPr lang="en-GB" dirty="0"/>
          </a:p>
        </p:txBody>
      </p:sp>
      <p:graphicFrame>
        <p:nvGraphicFramePr>
          <p:cNvPr id="5" name="Content Placeholder 6">
            <a:extLst>
              <a:ext uri="{FF2B5EF4-FFF2-40B4-BE49-F238E27FC236}">
                <a16:creationId xmlns:a16="http://schemas.microsoft.com/office/drawing/2014/main" id="{54600958-62A5-12F4-5E9C-762F855DE07F}"/>
              </a:ext>
            </a:extLst>
          </p:cNvPr>
          <p:cNvGraphicFramePr>
            <a:graphicFrameLocks noGrp="1"/>
          </p:cNvGraphicFramePr>
          <p:nvPr>
            <p:ph sz="half" idx="2"/>
            <p:extLst>
              <p:ext uri="{D42A27DB-BD31-4B8C-83A1-F6EECF244321}">
                <p14:modId xmlns:p14="http://schemas.microsoft.com/office/powerpoint/2010/main" val="3491946274"/>
              </p:ext>
            </p:extLst>
          </p:nvPr>
        </p:nvGraphicFramePr>
        <p:xfrm>
          <a:off x="4127090" y="2001011"/>
          <a:ext cx="4616895" cy="3852504"/>
        </p:xfrm>
        <a:graphic>
          <a:graphicData uri="http://schemas.openxmlformats.org/drawingml/2006/table">
            <a:tbl>
              <a:tblPr firstRow="1" firstCol="1" bandRow="1"/>
              <a:tblGrid>
                <a:gridCol w="470999">
                  <a:extLst>
                    <a:ext uri="{9D8B030D-6E8A-4147-A177-3AD203B41FA5}">
                      <a16:colId xmlns:a16="http://schemas.microsoft.com/office/drawing/2014/main" val="3182257398"/>
                    </a:ext>
                  </a:extLst>
                </a:gridCol>
                <a:gridCol w="527784">
                  <a:extLst>
                    <a:ext uri="{9D8B030D-6E8A-4147-A177-3AD203B41FA5}">
                      <a16:colId xmlns:a16="http://schemas.microsoft.com/office/drawing/2014/main" val="908643730"/>
                    </a:ext>
                  </a:extLst>
                </a:gridCol>
                <a:gridCol w="1372501">
                  <a:extLst>
                    <a:ext uri="{9D8B030D-6E8A-4147-A177-3AD203B41FA5}">
                      <a16:colId xmlns:a16="http://schemas.microsoft.com/office/drawing/2014/main" val="1168795918"/>
                    </a:ext>
                  </a:extLst>
                </a:gridCol>
                <a:gridCol w="498511">
                  <a:extLst>
                    <a:ext uri="{9D8B030D-6E8A-4147-A177-3AD203B41FA5}">
                      <a16:colId xmlns:a16="http://schemas.microsoft.com/office/drawing/2014/main" val="1339280985"/>
                    </a:ext>
                  </a:extLst>
                </a:gridCol>
                <a:gridCol w="559477">
                  <a:extLst>
                    <a:ext uri="{9D8B030D-6E8A-4147-A177-3AD203B41FA5}">
                      <a16:colId xmlns:a16="http://schemas.microsoft.com/office/drawing/2014/main" val="4110022308"/>
                    </a:ext>
                  </a:extLst>
                </a:gridCol>
                <a:gridCol w="629467">
                  <a:extLst>
                    <a:ext uri="{9D8B030D-6E8A-4147-A177-3AD203B41FA5}">
                      <a16:colId xmlns:a16="http://schemas.microsoft.com/office/drawing/2014/main" val="3083576630"/>
                    </a:ext>
                  </a:extLst>
                </a:gridCol>
                <a:gridCol w="558156">
                  <a:extLst>
                    <a:ext uri="{9D8B030D-6E8A-4147-A177-3AD203B41FA5}">
                      <a16:colId xmlns:a16="http://schemas.microsoft.com/office/drawing/2014/main" val="1093907097"/>
                    </a:ext>
                  </a:extLst>
                </a:gridCol>
              </a:tblGrid>
              <a:tr h="288260">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Number</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Solution</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Desired outcome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Time scale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Completion Date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Planned Budget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9063911"/>
                  </a:ext>
                </a:extLst>
              </a:tr>
              <a:tr h="3564244">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Poor external signage &amp; brand image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To agree a revised logo whilst maintaining current colour scheme and font, considering the possible loss of some brand loyalty but balancing this with clear recognisable signage and image.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That the recent poor feedback and outdated image will be improved upon and reassure existing customers that their views have been considered and increasing customer conversion rate.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3 months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16/04/2021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£20,000</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(single site)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4955998"/>
                  </a:ext>
                </a:extLst>
              </a:tr>
            </a:tbl>
          </a:graphicData>
        </a:graphic>
      </p:graphicFrame>
      <p:sp>
        <p:nvSpPr>
          <p:cNvPr id="7" name="TextBox 6">
            <a:extLst>
              <a:ext uri="{FF2B5EF4-FFF2-40B4-BE49-F238E27FC236}">
                <a16:creationId xmlns:a16="http://schemas.microsoft.com/office/drawing/2014/main" id="{FDB5DF7A-A6CF-1073-86A5-126C17376967}"/>
              </a:ext>
            </a:extLst>
          </p:cNvPr>
          <p:cNvSpPr txBox="1"/>
          <p:nvPr/>
        </p:nvSpPr>
        <p:spPr>
          <a:xfrm>
            <a:off x="7418439" y="1004485"/>
            <a:ext cx="1519084"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Action Plan</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1"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Example:</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57501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DDF0DA-22A9-4624-81A1-D8AD826CA6C6}"/>
              </a:ext>
            </a:extLst>
          </p:cNvPr>
          <p:cNvSpPr>
            <a:spLocks noGrp="1"/>
          </p:cNvSpPr>
          <p:nvPr>
            <p:ph sz="half" idx="1"/>
          </p:nvPr>
        </p:nvSpPr>
        <p:spPr>
          <a:xfrm>
            <a:off x="162232" y="162232"/>
            <a:ext cx="8802256" cy="5427009"/>
          </a:xfrm>
        </p:spPr>
        <p:txBody>
          <a:bodyPr>
            <a:normAutofit fontScale="77500" lnSpcReduction="20000"/>
          </a:bodyPr>
          <a:lstStyle/>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Recommendations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List your recommendations as bullet points to keep them short and to the point, this is very much a summary of your table format action plan.</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Conclusion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Summarise all your findings and recommendations from the report. It is usual as a consultant that you will thank the client for inviting you to undertake the work, think as a Consultant here, you want to be courteous to your client, they may need consultancy services again and there are many companies who can provide these, so make sure they choose you!</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Reference List (excluded from word count) 1% of word count (60 references)</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Although this is being written as a consultancy report it does incorporate academic skill. Remember that your consultancy client will also want to know where you have got information from. So, it is important that you use in text citations within your work and then list your references in alphabetical order at the end of your report.</a:t>
            </a:r>
            <a:endParaRPr lang="en-GB" sz="23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559248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spTree>
    <p:extLst>
      <p:ext uri="{BB962C8B-B14F-4D97-AF65-F5344CB8AC3E}">
        <p14:creationId xmlns:p14="http://schemas.microsoft.com/office/powerpoint/2010/main" val="1434574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2FF3-CBF4-5EB3-6E48-29E25B4180A0}"/>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a:t>NEXT Week: </a:t>
            </a:r>
          </a:p>
        </p:txBody>
      </p:sp>
      <p:pic>
        <p:nvPicPr>
          <p:cNvPr id="5" name="Picture 4">
            <a:extLst>
              <a:ext uri="{FF2B5EF4-FFF2-40B4-BE49-F238E27FC236}">
                <a16:creationId xmlns:a16="http://schemas.microsoft.com/office/drawing/2014/main" id="{A860C467-A566-A59F-FEC8-642A6B2BD020}"/>
              </a:ext>
            </a:extLst>
          </p:cNvPr>
          <p:cNvPicPr>
            <a:picLocks noChangeAspect="1"/>
          </p:cNvPicPr>
          <p:nvPr/>
        </p:nvPicPr>
        <p:blipFill rotWithShape="1">
          <a:blip r:embed="rId3"/>
          <a:srcRect t="27057" b="802"/>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89049F4-55C4-77AB-9C6E-DF14EE078779}"/>
              </a:ext>
            </a:extLst>
          </p:cNvPr>
          <p:cNvSpPr>
            <a:spLocks noGrp="1"/>
          </p:cNvSpPr>
          <p:nvPr>
            <p:ph sz="half" idx="1"/>
          </p:nvPr>
        </p:nvSpPr>
        <p:spPr>
          <a:xfrm>
            <a:off x="3167986" y="3752850"/>
            <a:ext cx="5614060" cy="2452687"/>
          </a:xfrm>
        </p:spPr>
        <p:txBody>
          <a:bodyPr vert="horz" lIns="91440" tIns="45720" rIns="91440" bIns="45720" rtlCol="0" anchor="ctr">
            <a:normAutofit/>
          </a:bodyPr>
          <a:lstStyle/>
          <a:p>
            <a:r>
              <a:rPr lang="en-US" sz="1800" dirty="0"/>
              <a:t>Give some thought whether you consult on a Hotel or a Department. Let me know by end of next week</a:t>
            </a:r>
          </a:p>
          <a:p>
            <a:r>
              <a:rPr lang="en-US" sz="1800" dirty="0"/>
              <a:t>Consider the location of your choice </a:t>
            </a:r>
          </a:p>
          <a:p>
            <a:r>
              <a:rPr lang="en-GB" sz="1800" dirty="0"/>
              <a:t>Why do companies use consultants?</a:t>
            </a:r>
            <a:endParaRPr lang="en-US" sz="1800" dirty="0"/>
          </a:p>
          <a:p>
            <a:r>
              <a:rPr lang="en-GB" sz="1800" dirty="0"/>
              <a:t>What are the roles of internal and external consultant within an organisation?</a:t>
            </a:r>
            <a:endParaRPr lang="en-US" sz="1800" dirty="0"/>
          </a:p>
          <a:p>
            <a:pPr marL="0" indent="0">
              <a:buNone/>
            </a:pPr>
            <a:endParaRPr lang="en-US" sz="1600" dirty="0"/>
          </a:p>
        </p:txBody>
      </p:sp>
    </p:spTree>
    <p:extLst>
      <p:ext uri="{BB962C8B-B14F-4D97-AF65-F5344CB8AC3E}">
        <p14:creationId xmlns:p14="http://schemas.microsoft.com/office/powerpoint/2010/main" val="91267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1520</TotalTime>
  <Words>1539</Words>
  <Application>Microsoft Office PowerPoint</Application>
  <PresentationFormat>On-screen Show (4:3)</PresentationFormat>
  <Paragraphs>196</Paragraphs>
  <Slides>34</Slides>
  <Notes>24</Notes>
  <HiddenSlides>0</HiddenSlides>
  <MMClips>0</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34</vt:i4>
      </vt:variant>
    </vt:vector>
  </HeadingPairs>
  <TitlesOfParts>
    <vt:vector size="55" baseType="lpstr">
      <vt:lpstr>Arial</vt:lpstr>
      <vt:lpstr>Calibri</vt:lpstr>
      <vt:lpstr>Calibri Light</vt:lpstr>
      <vt:lpstr>Segoe UI</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One</vt:lpstr>
      <vt:lpstr>International Hotel Management</vt:lpstr>
      <vt:lpstr>Cameras must be turned on  To show the conversation, and make a comment:     To raise our hand to ask a question:    We are giving you our time as lecturers, we therefore expect you to give us your time. Be dressed and ready to go each class, engage in conversation, have cameras on throughout, and ask questions. Participation is key! </vt:lpstr>
      <vt:lpstr>PowerPoint Presentation</vt:lpstr>
      <vt:lpstr>Let me introduce myself……</vt:lpstr>
      <vt:lpstr>PowerPoint Presentation</vt:lpstr>
      <vt:lpstr>PowerPoint Presentation</vt:lpstr>
      <vt:lpstr>What did you learn about the other person/ people?</vt:lpstr>
      <vt:lpstr>Aims of the module</vt:lpstr>
      <vt:lpstr>ASSESSMENT  </vt:lpstr>
      <vt:lpstr>PowerPoint Presentation</vt:lpstr>
      <vt:lpstr>PowerPoint Presentation</vt:lpstr>
      <vt:lpstr>What is a consulting report? </vt:lpstr>
      <vt:lpstr>Your Assignment  Now let’s look at the assignment brief and how to structure your report.  </vt:lpstr>
      <vt:lpstr>Your Front Cover</vt:lpstr>
      <vt:lpstr>PowerPoint Presentation</vt:lpstr>
      <vt:lpstr>Who are you… who are they?</vt:lpstr>
      <vt:lpstr>PowerPoint Presentation</vt:lpstr>
      <vt:lpstr>Your REPORT must stand out, here are some industry examples</vt:lpstr>
      <vt:lpstr>Image is important</vt:lpstr>
      <vt:lpstr>How to start:</vt:lpstr>
      <vt:lpstr>PowerPoint Presentation</vt:lpstr>
      <vt:lpstr>If we can't do, how do we know?</vt:lpstr>
      <vt:lpstr>         </vt:lpstr>
      <vt:lpstr>PowerPoint Presentation</vt:lpstr>
      <vt:lpstr>PowerPoint Presentation</vt:lpstr>
      <vt:lpstr>PowerPoint Presentation</vt:lpstr>
      <vt:lpstr>Your Assignment</vt:lpstr>
      <vt:lpstr>Now the Final Sections</vt:lpstr>
      <vt:lpstr>Action Plan (5% of word count):</vt:lpstr>
      <vt:lpstr>PowerPoint Presentation</vt:lpstr>
      <vt:lpstr>PowerPoint Presentation</vt:lpstr>
      <vt:lpstr>NEXT Week: </vt:lpstr>
      <vt:lpstr>I look forward to seeing you next week. If you have any questions in the meantime, please send an email l.blake@uwtsd.ac.uk.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38</cp:revision>
  <dcterms:created xsi:type="dcterms:W3CDTF">2021-03-10T12:10:47Z</dcterms:created>
  <dcterms:modified xsi:type="dcterms:W3CDTF">2022-09-24T11:28:16Z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