
<file path=[Content_Types].xml><?xml version="1.0" encoding="utf-8"?>
<Types xmlns="http://schemas.openxmlformats.org/package/2006/content-types">
  <Default Extension="emf" ContentType="image/x-emf"/>
  <Default Extension="img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81" r:id="rId4"/>
  </p:sldMasterIdLst>
  <p:notesMasterIdLst>
    <p:notesMasterId r:id="rId25"/>
  </p:notesMasterIdLst>
  <p:handoutMasterIdLst>
    <p:handoutMasterId r:id="rId26"/>
  </p:handoutMasterIdLst>
  <p:sldIdLst>
    <p:sldId id="1519" r:id="rId5"/>
    <p:sldId id="1520" r:id="rId6"/>
    <p:sldId id="1497" r:id="rId7"/>
    <p:sldId id="1522" r:id="rId8"/>
    <p:sldId id="1514" r:id="rId9"/>
    <p:sldId id="1533" r:id="rId10"/>
    <p:sldId id="1524" r:id="rId11"/>
    <p:sldId id="1525" r:id="rId12"/>
    <p:sldId id="1526" r:id="rId13"/>
    <p:sldId id="1530" r:id="rId14"/>
    <p:sldId id="1534" r:id="rId15"/>
    <p:sldId id="1535" r:id="rId16"/>
    <p:sldId id="1511" r:id="rId17"/>
    <p:sldId id="1527" r:id="rId18"/>
    <p:sldId id="1528" r:id="rId19"/>
    <p:sldId id="1529" r:id="rId20"/>
    <p:sldId id="1521" r:id="rId21"/>
    <p:sldId id="1537" r:id="rId22"/>
    <p:sldId id="1512" r:id="rId23"/>
    <p:sldId id="1536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2460B0-EA55-43C8-86DF-96904DC2BF11}" v="149" dt="2026-04-29T22:36:09.765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079" autoAdjust="0"/>
  </p:normalViewPr>
  <p:slideViewPr>
    <p:cSldViewPr snapToGrid="0">
      <p:cViewPr varScale="1">
        <p:scale>
          <a:sx n="74" d="100"/>
          <a:sy n="74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4" Type="http://schemas.openxmlformats.org/officeDocument/2006/relationships/image" Target="../media/image20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5" Type="http://schemas.openxmlformats.org/officeDocument/2006/relationships/image" Target="../media/image25.svg"/><Relationship Id="rId4" Type="http://schemas.openxmlformats.org/officeDocument/2006/relationships/image" Target="../media/image2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Relationship Id="rId5" Type="http://schemas.openxmlformats.org/officeDocument/2006/relationships/image" Target="../media/image30.svg"/><Relationship Id="rId4" Type="http://schemas.openxmlformats.org/officeDocument/2006/relationships/image" Target="../media/image2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5" Type="http://schemas.openxmlformats.org/officeDocument/2006/relationships/image" Target="../media/image25.svg"/><Relationship Id="rId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Relationship Id="rId5" Type="http://schemas.openxmlformats.org/officeDocument/2006/relationships/image" Target="../media/image30.svg"/><Relationship Id="rId4" Type="http://schemas.openxmlformats.org/officeDocument/2006/relationships/image" Target="../media/image2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85B11B-2AD5-4690-AD63-A4F888C4BBE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BC7ABBA-59C4-4BCC-B48F-3A59ED411E9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Cabin Crew require a good level of teamwork.</a:t>
          </a:r>
          <a:endParaRPr lang="en-US" sz="1400" dirty="0"/>
        </a:p>
      </dgm:t>
    </dgm:pt>
    <dgm:pt modelId="{FFA1B4E7-0541-4129-AF3E-48FDADEC8949}" type="parTrans" cxnId="{C7A56887-3A86-4EA9-9CB5-D2A2284106D8}">
      <dgm:prSet/>
      <dgm:spPr/>
      <dgm:t>
        <a:bodyPr/>
        <a:lstStyle/>
        <a:p>
          <a:endParaRPr lang="en-US"/>
        </a:p>
      </dgm:t>
    </dgm:pt>
    <dgm:pt modelId="{0138FF22-9608-40EA-BA50-89DA6EC9B36C}" type="sibTrans" cxnId="{C7A56887-3A86-4EA9-9CB5-D2A2284106D8}">
      <dgm:prSet/>
      <dgm:spPr/>
      <dgm:t>
        <a:bodyPr/>
        <a:lstStyle/>
        <a:p>
          <a:endParaRPr lang="en-US"/>
        </a:p>
      </dgm:t>
    </dgm:pt>
    <dgm:pt modelId="{BB62E40C-80A5-42DF-BBAE-B18ABA45E23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They will need it for Safety of themselves and passengers.</a:t>
          </a:r>
          <a:endParaRPr lang="en-US" sz="1400" dirty="0"/>
        </a:p>
      </dgm:t>
    </dgm:pt>
    <dgm:pt modelId="{92C89929-AFA1-4A92-BCD5-3FC2DF53F07B}" type="parTrans" cxnId="{1F0B336C-3406-490C-84B0-45A807FA986B}">
      <dgm:prSet/>
      <dgm:spPr/>
      <dgm:t>
        <a:bodyPr/>
        <a:lstStyle/>
        <a:p>
          <a:endParaRPr lang="en-US"/>
        </a:p>
      </dgm:t>
    </dgm:pt>
    <dgm:pt modelId="{B8669652-8830-4C99-85D8-C27B3CAC6685}" type="sibTrans" cxnId="{1F0B336C-3406-490C-84B0-45A807FA986B}">
      <dgm:prSet/>
      <dgm:spPr/>
      <dgm:t>
        <a:bodyPr/>
        <a:lstStyle/>
        <a:p>
          <a:endParaRPr lang="en-US"/>
        </a:p>
      </dgm:t>
    </dgm:pt>
    <dgm:pt modelId="{793509C5-E97E-40AC-9B76-124E4DA9585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The smooth operations of an aircraft while in flight</a:t>
          </a:r>
          <a:r>
            <a:rPr lang="en-GB" sz="1100" dirty="0"/>
            <a:t>.</a:t>
          </a:r>
          <a:endParaRPr lang="en-US" sz="1100" dirty="0"/>
        </a:p>
      </dgm:t>
    </dgm:pt>
    <dgm:pt modelId="{F8EA084C-DCAC-4D41-875F-5C2AB762FD68}" type="parTrans" cxnId="{1F2370F1-DC39-4583-A617-9A7C1D812D75}">
      <dgm:prSet/>
      <dgm:spPr/>
      <dgm:t>
        <a:bodyPr/>
        <a:lstStyle/>
        <a:p>
          <a:endParaRPr lang="en-US"/>
        </a:p>
      </dgm:t>
    </dgm:pt>
    <dgm:pt modelId="{1BB5137F-4BDC-49DA-B30B-6ACA643C5CAB}" type="sibTrans" cxnId="{1F2370F1-DC39-4583-A617-9A7C1D812D75}">
      <dgm:prSet/>
      <dgm:spPr/>
      <dgm:t>
        <a:bodyPr/>
        <a:lstStyle/>
        <a:p>
          <a:endParaRPr lang="en-US"/>
        </a:p>
      </dgm:t>
    </dgm:pt>
    <dgm:pt modelId="{3A249C35-01F5-41B6-ACA4-4025C8E5D41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They will need to be able to communicate effectively during this time.</a:t>
          </a:r>
          <a:endParaRPr lang="en-US" sz="1400" dirty="0"/>
        </a:p>
      </dgm:t>
    </dgm:pt>
    <dgm:pt modelId="{24432F4F-80FE-4471-A005-AFEB5912D30F}" type="parTrans" cxnId="{8A65BA56-D8E1-415D-9AB7-2C029BC5CBA9}">
      <dgm:prSet/>
      <dgm:spPr/>
      <dgm:t>
        <a:bodyPr/>
        <a:lstStyle/>
        <a:p>
          <a:endParaRPr lang="en-US"/>
        </a:p>
      </dgm:t>
    </dgm:pt>
    <dgm:pt modelId="{C6DF7412-BB99-4CB4-A150-72A6CE3C5236}" type="sibTrans" cxnId="{8A65BA56-D8E1-415D-9AB7-2C029BC5CBA9}">
      <dgm:prSet/>
      <dgm:spPr/>
      <dgm:t>
        <a:bodyPr/>
        <a:lstStyle/>
        <a:p>
          <a:endParaRPr lang="en-US"/>
        </a:p>
      </dgm:t>
    </dgm:pt>
    <dgm:pt modelId="{F90CE9BD-C0E8-4FD0-9F5D-881A9EA38005}" type="pres">
      <dgm:prSet presAssocID="{AA85B11B-2AD5-4690-AD63-A4F888C4BBE6}" presName="root" presStyleCnt="0">
        <dgm:presLayoutVars>
          <dgm:dir/>
          <dgm:resizeHandles val="exact"/>
        </dgm:presLayoutVars>
      </dgm:prSet>
      <dgm:spPr/>
    </dgm:pt>
    <dgm:pt modelId="{D41BBC9E-4640-4282-8555-EC17D6DC4A13}" type="pres">
      <dgm:prSet presAssocID="{1BC7ABBA-59C4-4BCC-B48F-3A59ED411E94}" presName="compNode" presStyleCnt="0"/>
      <dgm:spPr/>
    </dgm:pt>
    <dgm:pt modelId="{B2E6D036-5466-4F94-8A10-9432D1C7D0EC}" type="pres">
      <dgm:prSet presAssocID="{1BC7ABBA-59C4-4BCC-B48F-3A59ED411E9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C9F5354C-809D-4293-BCC9-964D7DC7D883}" type="pres">
      <dgm:prSet presAssocID="{1BC7ABBA-59C4-4BCC-B48F-3A59ED411E94}" presName="spaceRect" presStyleCnt="0"/>
      <dgm:spPr/>
    </dgm:pt>
    <dgm:pt modelId="{9ED12E03-8EA3-4F4B-AA5B-38D0EB078183}" type="pres">
      <dgm:prSet presAssocID="{1BC7ABBA-59C4-4BCC-B48F-3A59ED411E94}" presName="textRect" presStyleLbl="revTx" presStyleIdx="0" presStyleCnt="4">
        <dgm:presLayoutVars>
          <dgm:chMax val="1"/>
          <dgm:chPref val="1"/>
        </dgm:presLayoutVars>
      </dgm:prSet>
      <dgm:spPr/>
    </dgm:pt>
    <dgm:pt modelId="{C04D793E-ACCB-409F-8724-4163CF77C428}" type="pres">
      <dgm:prSet presAssocID="{0138FF22-9608-40EA-BA50-89DA6EC9B36C}" presName="sibTrans" presStyleCnt="0"/>
      <dgm:spPr/>
    </dgm:pt>
    <dgm:pt modelId="{4A315E8A-CA3C-41AD-8A39-5984C63BEA67}" type="pres">
      <dgm:prSet presAssocID="{BB62E40C-80A5-42DF-BBAE-B18ABA45E23F}" presName="compNode" presStyleCnt="0"/>
      <dgm:spPr/>
    </dgm:pt>
    <dgm:pt modelId="{5F59BB1A-F55B-4D02-8BAA-3C882653D278}" type="pres">
      <dgm:prSet presAssocID="{BB62E40C-80A5-42DF-BBAE-B18ABA45E23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BBCD2258-960B-419F-BA58-E95A354D6ED8}" type="pres">
      <dgm:prSet presAssocID="{BB62E40C-80A5-42DF-BBAE-B18ABA45E23F}" presName="spaceRect" presStyleCnt="0"/>
      <dgm:spPr/>
    </dgm:pt>
    <dgm:pt modelId="{E04C340E-86C6-4F9A-A32B-258C7D511D7F}" type="pres">
      <dgm:prSet presAssocID="{BB62E40C-80A5-42DF-BBAE-B18ABA45E23F}" presName="textRect" presStyleLbl="revTx" presStyleIdx="1" presStyleCnt="4">
        <dgm:presLayoutVars>
          <dgm:chMax val="1"/>
          <dgm:chPref val="1"/>
        </dgm:presLayoutVars>
      </dgm:prSet>
      <dgm:spPr/>
    </dgm:pt>
    <dgm:pt modelId="{20C20FED-BD51-4B44-B310-00D2A7EF6BC8}" type="pres">
      <dgm:prSet presAssocID="{B8669652-8830-4C99-85D8-C27B3CAC6685}" presName="sibTrans" presStyleCnt="0"/>
      <dgm:spPr/>
    </dgm:pt>
    <dgm:pt modelId="{EFF14147-2733-45D1-954A-E56308C7AF22}" type="pres">
      <dgm:prSet presAssocID="{793509C5-E97E-40AC-9B76-124E4DA95850}" presName="compNode" presStyleCnt="0"/>
      <dgm:spPr/>
    </dgm:pt>
    <dgm:pt modelId="{A872075E-8300-4196-ADE9-F8EB32FD5D72}" type="pres">
      <dgm:prSet presAssocID="{793509C5-E97E-40AC-9B76-124E4DA9585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9ECEAE0F-2064-4053-B32C-77B48DD797ED}" type="pres">
      <dgm:prSet presAssocID="{793509C5-E97E-40AC-9B76-124E4DA95850}" presName="spaceRect" presStyleCnt="0"/>
      <dgm:spPr/>
    </dgm:pt>
    <dgm:pt modelId="{580201BA-04BE-46C7-8034-B735CD753B04}" type="pres">
      <dgm:prSet presAssocID="{793509C5-E97E-40AC-9B76-124E4DA95850}" presName="textRect" presStyleLbl="revTx" presStyleIdx="2" presStyleCnt="4">
        <dgm:presLayoutVars>
          <dgm:chMax val="1"/>
          <dgm:chPref val="1"/>
        </dgm:presLayoutVars>
      </dgm:prSet>
      <dgm:spPr/>
    </dgm:pt>
    <dgm:pt modelId="{174E7325-43D0-4D24-ADF4-96DF76A56BC4}" type="pres">
      <dgm:prSet presAssocID="{1BB5137F-4BDC-49DA-B30B-6ACA643C5CAB}" presName="sibTrans" presStyleCnt="0"/>
      <dgm:spPr/>
    </dgm:pt>
    <dgm:pt modelId="{CD149056-6230-49B5-82A6-3BA516ABA8A0}" type="pres">
      <dgm:prSet presAssocID="{3A249C35-01F5-41B6-ACA4-4025C8E5D41D}" presName="compNode" presStyleCnt="0"/>
      <dgm:spPr/>
    </dgm:pt>
    <dgm:pt modelId="{6E78003C-3DE3-451B-8DF0-E999E6B75304}" type="pres">
      <dgm:prSet presAssocID="{3A249C35-01F5-41B6-ACA4-4025C8E5D41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B1481C81-8BA2-426F-AFD4-CB42BE9D0076}" type="pres">
      <dgm:prSet presAssocID="{3A249C35-01F5-41B6-ACA4-4025C8E5D41D}" presName="spaceRect" presStyleCnt="0"/>
      <dgm:spPr/>
    </dgm:pt>
    <dgm:pt modelId="{E0F11C85-85E0-4F81-8E90-A067056BC135}" type="pres">
      <dgm:prSet presAssocID="{3A249C35-01F5-41B6-ACA4-4025C8E5D41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F0B336C-3406-490C-84B0-45A807FA986B}" srcId="{AA85B11B-2AD5-4690-AD63-A4F888C4BBE6}" destId="{BB62E40C-80A5-42DF-BBAE-B18ABA45E23F}" srcOrd="1" destOrd="0" parTransId="{92C89929-AFA1-4A92-BCD5-3FC2DF53F07B}" sibTransId="{B8669652-8830-4C99-85D8-C27B3CAC6685}"/>
    <dgm:cxn modelId="{AC71B350-6E28-4C06-9925-9C51545B1B5F}" type="presOf" srcId="{AA85B11B-2AD5-4690-AD63-A4F888C4BBE6}" destId="{F90CE9BD-C0E8-4FD0-9F5D-881A9EA38005}" srcOrd="0" destOrd="0" presId="urn:microsoft.com/office/officeart/2018/2/layout/IconLabelList"/>
    <dgm:cxn modelId="{2325F072-85AA-4587-8480-A5F14766100C}" type="presOf" srcId="{1BC7ABBA-59C4-4BCC-B48F-3A59ED411E94}" destId="{9ED12E03-8EA3-4F4B-AA5B-38D0EB078183}" srcOrd="0" destOrd="0" presId="urn:microsoft.com/office/officeart/2018/2/layout/IconLabelList"/>
    <dgm:cxn modelId="{8A65BA56-D8E1-415D-9AB7-2C029BC5CBA9}" srcId="{AA85B11B-2AD5-4690-AD63-A4F888C4BBE6}" destId="{3A249C35-01F5-41B6-ACA4-4025C8E5D41D}" srcOrd="3" destOrd="0" parTransId="{24432F4F-80FE-4471-A005-AFEB5912D30F}" sibTransId="{C6DF7412-BB99-4CB4-A150-72A6CE3C5236}"/>
    <dgm:cxn modelId="{C494C685-AA52-4FCD-A0EF-ACB58D72B2A1}" type="presOf" srcId="{BB62E40C-80A5-42DF-BBAE-B18ABA45E23F}" destId="{E04C340E-86C6-4F9A-A32B-258C7D511D7F}" srcOrd="0" destOrd="0" presId="urn:microsoft.com/office/officeart/2018/2/layout/IconLabelList"/>
    <dgm:cxn modelId="{C7A56887-3A86-4EA9-9CB5-D2A2284106D8}" srcId="{AA85B11B-2AD5-4690-AD63-A4F888C4BBE6}" destId="{1BC7ABBA-59C4-4BCC-B48F-3A59ED411E94}" srcOrd="0" destOrd="0" parTransId="{FFA1B4E7-0541-4129-AF3E-48FDADEC8949}" sibTransId="{0138FF22-9608-40EA-BA50-89DA6EC9B36C}"/>
    <dgm:cxn modelId="{D4884D99-0DB8-4976-91B8-8D767D144183}" type="presOf" srcId="{3A249C35-01F5-41B6-ACA4-4025C8E5D41D}" destId="{E0F11C85-85E0-4F81-8E90-A067056BC135}" srcOrd="0" destOrd="0" presId="urn:microsoft.com/office/officeart/2018/2/layout/IconLabelList"/>
    <dgm:cxn modelId="{D5E7B4D5-926B-4799-890F-D95A08AD9E16}" type="presOf" srcId="{793509C5-E97E-40AC-9B76-124E4DA95850}" destId="{580201BA-04BE-46C7-8034-B735CD753B04}" srcOrd="0" destOrd="0" presId="urn:microsoft.com/office/officeart/2018/2/layout/IconLabelList"/>
    <dgm:cxn modelId="{1F2370F1-DC39-4583-A617-9A7C1D812D75}" srcId="{AA85B11B-2AD5-4690-AD63-A4F888C4BBE6}" destId="{793509C5-E97E-40AC-9B76-124E4DA95850}" srcOrd="2" destOrd="0" parTransId="{F8EA084C-DCAC-4D41-875F-5C2AB762FD68}" sibTransId="{1BB5137F-4BDC-49DA-B30B-6ACA643C5CAB}"/>
    <dgm:cxn modelId="{32E5EE89-9D97-47FC-9EA2-62416FAAAD40}" type="presParOf" srcId="{F90CE9BD-C0E8-4FD0-9F5D-881A9EA38005}" destId="{D41BBC9E-4640-4282-8555-EC17D6DC4A13}" srcOrd="0" destOrd="0" presId="urn:microsoft.com/office/officeart/2018/2/layout/IconLabelList"/>
    <dgm:cxn modelId="{99DD9384-6CA8-4A98-A055-25DB3F22EDE8}" type="presParOf" srcId="{D41BBC9E-4640-4282-8555-EC17D6DC4A13}" destId="{B2E6D036-5466-4F94-8A10-9432D1C7D0EC}" srcOrd="0" destOrd="0" presId="urn:microsoft.com/office/officeart/2018/2/layout/IconLabelList"/>
    <dgm:cxn modelId="{2190AFEF-C45F-4A0B-A443-1451929763F1}" type="presParOf" srcId="{D41BBC9E-4640-4282-8555-EC17D6DC4A13}" destId="{C9F5354C-809D-4293-BCC9-964D7DC7D883}" srcOrd="1" destOrd="0" presId="urn:microsoft.com/office/officeart/2018/2/layout/IconLabelList"/>
    <dgm:cxn modelId="{C9514EA8-C8EE-4589-8904-EA8AAED6024A}" type="presParOf" srcId="{D41BBC9E-4640-4282-8555-EC17D6DC4A13}" destId="{9ED12E03-8EA3-4F4B-AA5B-38D0EB078183}" srcOrd="2" destOrd="0" presId="urn:microsoft.com/office/officeart/2018/2/layout/IconLabelList"/>
    <dgm:cxn modelId="{451DD365-B7D7-4946-9925-219B2FAB4F49}" type="presParOf" srcId="{F90CE9BD-C0E8-4FD0-9F5D-881A9EA38005}" destId="{C04D793E-ACCB-409F-8724-4163CF77C428}" srcOrd="1" destOrd="0" presId="urn:microsoft.com/office/officeart/2018/2/layout/IconLabelList"/>
    <dgm:cxn modelId="{42F6E32B-32CD-4923-B7AC-0378AEC9CA1C}" type="presParOf" srcId="{F90CE9BD-C0E8-4FD0-9F5D-881A9EA38005}" destId="{4A315E8A-CA3C-41AD-8A39-5984C63BEA67}" srcOrd="2" destOrd="0" presId="urn:microsoft.com/office/officeart/2018/2/layout/IconLabelList"/>
    <dgm:cxn modelId="{76F8FCE3-EEF5-4067-A03A-18897B1252F2}" type="presParOf" srcId="{4A315E8A-CA3C-41AD-8A39-5984C63BEA67}" destId="{5F59BB1A-F55B-4D02-8BAA-3C882653D278}" srcOrd="0" destOrd="0" presId="urn:microsoft.com/office/officeart/2018/2/layout/IconLabelList"/>
    <dgm:cxn modelId="{9CF9F3E2-BE6B-455A-B568-713E4D2CE706}" type="presParOf" srcId="{4A315E8A-CA3C-41AD-8A39-5984C63BEA67}" destId="{BBCD2258-960B-419F-BA58-E95A354D6ED8}" srcOrd="1" destOrd="0" presId="urn:microsoft.com/office/officeart/2018/2/layout/IconLabelList"/>
    <dgm:cxn modelId="{33F19AF8-3EC9-4AFD-B181-DC328DA6635A}" type="presParOf" srcId="{4A315E8A-CA3C-41AD-8A39-5984C63BEA67}" destId="{E04C340E-86C6-4F9A-A32B-258C7D511D7F}" srcOrd="2" destOrd="0" presId="urn:microsoft.com/office/officeart/2018/2/layout/IconLabelList"/>
    <dgm:cxn modelId="{AAB4CE34-E27E-4F10-A043-0F7C8C816C0E}" type="presParOf" srcId="{F90CE9BD-C0E8-4FD0-9F5D-881A9EA38005}" destId="{20C20FED-BD51-4B44-B310-00D2A7EF6BC8}" srcOrd="3" destOrd="0" presId="urn:microsoft.com/office/officeart/2018/2/layout/IconLabelList"/>
    <dgm:cxn modelId="{275BC34C-8768-4589-A9E9-B2CE58ADFF3E}" type="presParOf" srcId="{F90CE9BD-C0E8-4FD0-9F5D-881A9EA38005}" destId="{EFF14147-2733-45D1-954A-E56308C7AF22}" srcOrd="4" destOrd="0" presId="urn:microsoft.com/office/officeart/2018/2/layout/IconLabelList"/>
    <dgm:cxn modelId="{1BC4F668-A4AD-4EB8-A6C1-7C2AD1380FF8}" type="presParOf" srcId="{EFF14147-2733-45D1-954A-E56308C7AF22}" destId="{A872075E-8300-4196-ADE9-F8EB32FD5D72}" srcOrd="0" destOrd="0" presId="urn:microsoft.com/office/officeart/2018/2/layout/IconLabelList"/>
    <dgm:cxn modelId="{5DFE602D-BE3F-4F0C-B369-735FC8684BE1}" type="presParOf" srcId="{EFF14147-2733-45D1-954A-E56308C7AF22}" destId="{9ECEAE0F-2064-4053-B32C-77B48DD797ED}" srcOrd="1" destOrd="0" presId="urn:microsoft.com/office/officeart/2018/2/layout/IconLabelList"/>
    <dgm:cxn modelId="{2DCEFF1A-04D0-45F0-BD87-476D43D3EAB1}" type="presParOf" srcId="{EFF14147-2733-45D1-954A-E56308C7AF22}" destId="{580201BA-04BE-46C7-8034-B735CD753B04}" srcOrd="2" destOrd="0" presId="urn:microsoft.com/office/officeart/2018/2/layout/IconLabelList"/>
    <dgm:cxn modelId="{BAAD942F-1B46-4783-8240-1B0F4346060B}" type="presParOf" srcId="{F90CE9BD-C0E8-4FD0-9F5D-881A9EA38005}" destId="{174E7325-43D0-4D24-ADF4-96DF76A56BC4}" srcOrd="5" destOrd="0" presId="urn:microsoft.com/office/officeart/2018/2/layout/IconLabelList"/>
    <dgm:cxn modelId="{B75F2CEA-5565-45F5-A85A-6FD0356F6583}" type="presParOf" srcId="{F90CE9BD-C0E8-4FD0-9F5D-881A9EA38005}" destId="{CD149056-6230-49B5-82A6-3BA516ABA8A0}" srcOrd="6" destOrd="0" presId="urn:microsoft.com/office/officeart/2018/2/layout/IconLabelList"/>
    <dgm:cxn modelId="{B897E0C9-5FDB-4C69-985B-0DEDDA788168}" type="presParOf" srcId="{CD149056-6230-49B5-82A6-3BA516ABA8A0}" destId="{6E78003C-3DE3-451B-8DF0-E999E6B75304}" srcOrd="0" destOrd="0" presId="urn:microsoft.com/office/officeart/2018/2/layout/IconLabelList"/>
    <dgm:cxn modelId="{56E87D39-7E97-4B23-8A7B-B7868682E2D3}" type="presParOf" srcId="{CD149056-6230-49B5-82A6-3BA516ABA8A0}" destId="{B1481C81-8BA2-426F-AFD4-CB42BE9D0076}" srcOrd="1" destOrd="0" presId="urn:microsoft.com/office/officeart/2018/2/layout/IconLabelList"/>
    <dgm:cxn modelId="{FBB38F34-2CB5-42A4-BA30-A8116EB77CBC}" type="presParOf" srcId="{CD149056-6230-49B5-82A6-3BA516ABA8A0}" destId="{E0F11C85-85E0-4F81-8E90-A067056BC13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B8D4E5-2978-44E6-937F-43EB3F8BD86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29B6684-0087-4419-9D85-1E6743DEEF32}">
      <dgm:prSet/>
      <dgm:spPr/>
      <dgm:t>
        <a:bodyPr/>
        <a:lstStyle/>
        <a:p>
          <a:r>
            <a:rPr lang="en-US"/>
            <a:t>This is education that take place over digital devices.</a:t>
          </a:r>
        </a:p>
      </dgm:t>
    </dgm:pt>
    <dgm:pt modelId="{7058E9BE-762F-4AD9-825E-6DA297D00582}" type="parTrans" cxnId="{F21CE27D-9A75-4A08-8CBE-B317E72CA209}">
      <dgm:prSet/>
      <dgm:spPr/>
      <dgm:t>
        <a:bodyPr/>
        <a:lstStyle/>
        <a:p>
          <a:endParaRPr lang="en-US"/>
        </a:p>
      </dgm:t>
    </dgm:pt>
    <dgm:pt modelId="{A621CBA7-CC31-4083-B5BE-5F1F1037B297}" type="sibTrans" cxnId="{F21CE27D-9A75-4A08-8CBE-B317E72CA209}">
      <dgm:prSet/>
      <dgm:spPr/>
      <dgm:t>
        <a:bodyPr/>
        <a:lstStyle/>
        <a:p>
          <a:endParaRPr lang="en-US"/>
        </a:p>
      </dgm:t>
    </dgm:pt>
    <dgm:pt modelId="{0EE74524-CFE9-4877-A18A-04601BE3430C}">
      <dgm:prSet/>
      <dgm:spPr/>
      <dgm:t>
        <a:bodyPr/>
        <a:lstStyle/>
        <a:p>
          <a:r>
            <a:rPr lang="en-US" dirty="0"/>
            <a:t>It allows for more flexibility over learning, offering 24/7 access.</a:t>
          </a:r>
        </a:p>
      </dgm:t>
    </dgm:pt>
    <dgm:pt modelId="{8A2B8B18-AD50-4DEE-91F7-72EAF95DB34D}" type="parTrans" cxnId="{2778856C-C5B9-45F8-A7F7-B38C113AFBCC}">
      <dgm:prSet/>
      <dgm:spPr/>
      <dgm:t>
        <a:bodyPr/>
        <a:lstStyle/>
        <a:p>
          <a:endParaRPr lang="en-US"/>
        </a:p>
      </dgm:t>
    </dgm:pt>
    <dgm:pt modelId="{E25C9DFD-5F14-46D3-8E4F-5D1AC12497BC}" type="sibTrans" cxnId="{2778856C-C5B9-45F8-A7F7-B38C113AFBCC}">
      <dgm:prSet/>
      <dgm:spPr/>
      <dgm:t>
        <a:bodyPr/>
        <a:lstStyle/>
        <a:p>
          <a:endParaRPr lang="en-US"/>
        </a:p>
      </dgm:t>
    </dgm:pt>
    <dgm:pt modelId="{94C9C181-282A-4674-91AE-34396D856E0A}">
      <dgm:prSet/>
      <dgm:spPr/>
      <dgm:t>
        <a:bodyPr/>
        <a:lstStyle/>
        <a:p>
          <a:r>
            <a:rPr lang="en-US" dirty="0"/>
            <a:t>It can also be more cost effective as you can do it from home and would not have to travel into and educational setting.</a:t>
          </a:r>
        </a:p>
      </dgm:t>
    </dgm:pt>
    <dgm:pt modelId="{B6C51A2C-E932-434E-80F9-9AA24D827A3C}" type="parTrans" cxnId="{0AF45C60-8599-4922-804E-FDFE70888F6A}">
      <dgm:prSet/>
      <dgm:spPr/>
      <dgm:t>
        <a:bodyPr/>
        <a:lstStyle/>
        <a:p>
          <a:endParaRPr lang="en-US"/>
        </a:p>
      </dgm:t>
    </dgm:pt>
    <dgm:pt modelId="{510837DF-18E8-4853-B4FD-555222B3315D}" type="sibTrans" cxnId="{0AF45C60-8599-4922-804E-FDFE70888F6A}">
      <dgm:prSet/>
      <dgm:spPr/>
      <dgm:t>
        <a:bodyPr/>
        <a:lstStyle/>
        <a:p>
          <a:endParaRPr lang="en-US"/>
        </a:p>
      </dgm:t>
    </dgm:pt>
    <dgm:pt modelId="{AF273B3E-AA25-44B6-BB47-04117A5F6A32}">
      <dgm:prSet/>
      <dgm:spPr/>
      <dgm:t>
        <a:bodyPr/>
        <a:lstStyle/>
        <a:p>
          <a:r>
            <a:rPr lang="en-US"/>
            <a:t>They can provide more personalized learning experiences.</a:t>
          </a:r>
        </a:p>
      </dgm:t>
    </dgm:pt>
    <dgm:pt modelId="{C1AF1F2A-23F9-4BC9-A87C-37EB55AEAA85}" type="parTrans" cxnId="{83EFDFE1-7F9A-4228-8492-40C3C0E5DF17}">
      <dgm:prSet/>
      <dgm:spPr/>
      <dgm:t>
        <a:bodyPr/>
        <a:lstStyle/>
        <a:p>
          <a:endParaRPr lang="en-US"/>
        </a:p>
      </dgm:t>
    </dgm:pt>
    <dgm:pt modelId="{1C5C8284-755E-407A-B1F5-64C815DB01F0}" type="sibTrans" cxnId="{83EFDFE1-7F9A-4228-8492-40C3C0E5DF17}">
      <dgm:prSet/>
      <dgm:spPr/>
      <dgm:t>
        <a:bodyPr/>
        <a:lstStyle/>
        <a:p>
          <a:endParaRPr lang="en-US"/>
        </a:p>
      </dgm:t>
    </dgm:pt>
    <dgm:pt modelId="{CE3116B8-6BA4-4ED7-B1D9-F7421F0BDE0B}">
      <dgm:prSet/>
      <dgm:spPr/>
      <dgm:t>
        <a:bodyPr/>
        <a:lstStyle/>
        <a:p>
          <a:r>
            <a:rPr lang="en-US"/>
            <a:t>There is many different modules and sessions for people to access.</a:t>
          </a:r>
        </a:p>
      </dgm:t>
    </dgm:pt>
    <dgm:pt modelId="{AE82FC38-464A-4932-833D-704E797FC906}" type="parTrans" cxnId="{E48870E6-27C2-4778-9FB5-20EF99F84936}">
      <dgm:prSet/>
      <dgm:spPr/>
      <dgm:t>
        <a:bodyPr/>
        <a:lstStyle/>
        <a:p>
          <a:endParaRPr lang="en-US"/>
        </a:p>
      </dgm:t>
    </dgm:pt>
    <dgm:pt modelId="{B7D52A63-65FA-4870-B38B-1D85325A64DC}" type="sibTrans" cxnId="{E48870E6-27C2-4778-9FB5-20EF99F84936}">
      <dgm:prSet/>
      <dgm:spPr/>
      <dgm:t>
        <a:bodyPr/>
        <a:lstStyle/>
        <a:p>
          <a:endParaRPr lang="en-US"/>
        </a:p>
      </dgm:t>
    </dgm:pt>
    <dgm:pt modelId="{408BB304-E936-4A39-9271-3798B210FB18}" type="pres">
      <dgm:prSet presAssocID="{7EB8D4E5-2978-44E6-937F-43EB3F8BD863}" presName="root" presStyleCnt="0">
        <dgm:presLayoutVars>
          <dgm:dir/>
          <dgm:resizeHandles val="exact"/>
        </dgm:presLayoutVars>
      </dgm:prSet>
      <dgm:spPr/>
    </dgm:pt>
    <dgm:pt modelId="{AA773C1F-F9E1-48F0-8725-2F1DC7C3785C}" type="pres">
      <dgm:prSet presAssocID="{129B6684-0087-4419-9D85-1E6743DEEF32}" presName="compNode" presStyleCnt="0"/>
      <dgm:spPr/>
    </dgm:pt>
    <dgm:pt modelId="{137F6BFA-8B7B-4420-B671-5981CA048CCE}" type="pres">
      <dgm:prSet presAssocID="{129B6684-0087-4419-9D85-1E6743DEEF32}" presName="bgRect" presStyleLbl="bgShp" presStyleIdx="0" presStyleCnt="5"/>
      <dgm:spPr/>
    </dgm:pt>
    <dgm:pt modelId="{0FFE1533-DD8F-4CB8-9D79-9C7A7052AFE7}" type="pres">
      <dgm:prSet presAssocID="{129B6684-0087-4419-9D85-1E6743DEEF32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6C9F420D-A515-496C-BA07-52F9702B1C62}" type="pres">
      <dgm:prSet presAssocID="{129B6684-0087-4419-9D85-1E6743DEEF32}" presName="spaceRect" presStyleCnt="0"/>
      <dgm:spPr/>
    </dgm:pt>
    <dgm:pt modelId="{D5A5E709-6322-4C3D-AB9E-EEF1547C7FF8}" type="pres">
      <dgm:prSet presAssocID="{129B6684-0087-4419-9D85-1E6743DEEF32}" presName="parTx" presStyleLbl="revTx" presStyleIdx="0" presStyleCnt="5">
        <dgm:presLayoutVars>
          <dgm:chMax val="0"/>
          <dgm:chPref val="0"/>
        </dgm:presLayoutVars>
      </dgm:prSet>
      <dgm:spPr/>
    </dgm:pt>
    <dgm:pt modelId="{99557555-C3FE-4E37-AA56-A0A8F65EBF62}" type="pres">
      <dgm:prSet presAssocID="{A621CBA7-CC31-4083-B5BE-5F1F1037B297}" presName="sibTrans" presStyleCnt="0"/>
      <dgm:spPr/>
    </dgm:pt>
    <dgm:pt modelId="{8F1EB691-0BA7-4D54-BDA4-D20311B77B99}" type="pres">
      <dgm:prSet presAssocID="{0EE74524-CFE9-4877-A18A-04601BE3430C}" presName="compNode" presStyleCnt="0"/>
      <dgm:spPr/>
    </dgm:pt>
    <dgm:pt modelId="{79F7F7F7-80F9-42DC-AFCB-D177A07EFA02}" type="pres">
      <dgm:prSet presAssocID="{0EE74524-CFE9-4877-A18A-04601BE3430C}" presName="bgRect" presStyleLbl="bgShp" presStyleIdx="1" presStyleCnt="5"/>
      <dgm:spPr/>
    </dgm:pt>
    <dgm:pt modelId="{E7154ECF-5C60-4ECE-9601-958AF52890D5}" type="pres">
      <dgm:prSet presAssocID="{0EE74524-CFE9-4877-A18A-04601BE3430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06836348-1DCB-4023-920D-51E9F0D6D241}" type="pres">
      <dgm:prSet presAssocID="{0EE74524-CFE9-4877-A18A-04601BE3430C}" presName="spaceRect" presStyleCnt="0"/>
      <dgm:spPr/>
    </dgm:pt>
    <dgm:pt modelId="{7AE2D0CA-8D31-4CC8-82CD-1220FAE0C7D6}" type="pres">
      <dgm:prSet presAssocID="{0EE74524-CFE9-4877-A18A-04601BE3430C}" presName="parTx" presStyleLbl="revTx" presStyleIdx="1" presStyleCnt="5">
        <dgm:presLayoutVars>
          <dgm:chMax val="0"/>
          <dgm:chPref val="0"/>
        </dgm:presLayoutVars>
      </dgm:prSet>
      <dgm:spPr/>
    </dgm:pt>
    <dgm:pt modelId="{2DC86363-2D02-414D-89D1-C50BD5E7B76A}" type="pres">
      <dgm:prSet presAssocID="{E25C9DFD-5F14-46D3-8E4F-5D1AC12497BC}" presName="sibTrans" presStyleCnt="0"/>
      <dgm:spPr/>
    </dgm:pt>
    <dgm:pt modelId="{B3C0F694-3745-41C6-A099-B3568074757E}" type="pres">
      <dgm:prSet presAssocID="{94C9C181-282A-4674-91AE-34396D856E0A}" presName="compNode" presStyleCnt="0"/>
      <dgm:spPr/>
    </dgm:pt>
    <dgm:pt modelId="{E8EC7F20-4626-4D43-BF10-E9818C141659}" type="pres">
      <dgm:prSet presAssocID="{94C9C181-282A-4674-91AE-34396D856E0A}" presName="bgRect" presStyleLbl="bgShp" presStyleIdx="2" presStyleCnt="5"/>
      <dgm:spPr/>
    </dgm:pt>
    <dgm:pt modelId="{673819B3-9585-4B9B-9177-06B48A7A110A}" type="pres">
      <dgm:prSet presAssocID="{94C9C181-282A-4674-91AE-34396D856E0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2FD1F107-7FB6-455D-9C37-4C82E6B7F8BD}" type="pres">
      <dgm:prSet presAssocID="{94C9C181-282A-4674-91AE-34396D856E0A}" presName="spaceRect" presStyleCnt="0"/>
      <dgm:spPr/>
    </dgm:pt>
    <dgm:pt modelId="{5BF91045-8870-4BA6-93D5-F5D723FFF2C3}" type="pres">
      <dgm:prSet presAssocID="{94C9C181-282A-4674-91AE-34396D856E0A}" presName="parTx" presStyleLbl="revTx" presStyleIdx="2" presStyleCnt="5">
        <dgm:presLayoutVars>
          <dgm:chMax val="0"/>
          <dgm:chPref val="0"/>
        </dgm:presLayoutVars>
      </dgm:prSet>
      <dgm:spPr/>
    </dgm:pt>
    <dgm:pt modelId="{F447F807-7439-406D-8B9E-0721B9C70532}" type="pres">
      <dgm:prSet presAssocID="{510837DF-18E8-4853-B4FD-555222B3315D}" presName="sibTrans" presStyleCnt="0"/>
      <dgm:spPr/>
    </dgm:pt>
    <dgm:pt modelId="{359410AD-CA52-4D69-B63A-0949965EAC53}" type="pres">
      <dgm:prSet presAssocID="{AF273B3E-AA25-44B6-BB47-04117A5F6A32}" presName="compNode" presStyleCnt="0"/>
      <dgm:spPr/>
    </dgm:pt>
    <dgm:pt modelId="{6E414BDE-8B7A-49B5-8DE9-9EF0A1F34763}" type="pres">
      <dgm:prSet presAssocID="{AF273B3E-AA25-44B6-BB47-04117A5F6A32}" presName="bgRect" presStyleLbl="bgShp" presStyleIdx="3" presStyleCnt="5"/>
      <dgm:spPr/>
    </dgm:pt>
    <dgm:pt modelId="{E232E3C1-3444-4F15-A632-5D1156B603CC}" type="pres">
      <dgm:prSet presAssocID="{AF273B3E-AA25-44B6-BB47-04117A5F6A3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FF68E2B-0AEA-46B5-BF88-44ABB6AF475C}" type="pres">
      <dgm:prSet presAssocID="{AF273B3E-AA25-44B6-BB47-04117A5F6A32}" presName="spaceRect" presStyleCnt="0"/>
      <dgm:spPr/>
    </dgm:pt>
    <dgm:pt modelId="{F2B530C5-7095-45A3-B746-6676712AB787}" type="pres">
      <dgm:prSet presAssocID="{AF273B3E-AA25-44B6-BB47-04117A5F6A32}" presName="parTx" presStyleLbl="revTx" presStyleIdx="3" presStyleCnt="5">
        <dgm:presLayoutVars>
          <dgm:chMax val="0"/>
          <dgm:chPref val="0"/>
        </dgm:presLayoutVars>
      </dgm:prSet>
      <dgm:spPr/>
    </dgm:pt>
    <dgm:pt modelId="{BDA58F4F-9737-4C12-B5AD-D44EB34CA874}" type="pres">
      <dgm:prSet presAssocID="{1C5C8284-755E-407A-B1F5-64C815DB01F0}" presName="sibTrans" presStyleCnt="0"/>
      <dgm:spPr/>
    </dgm:pt>
    <dgm:pt modelId="{CEFA771E-DEEA-4F53-8088-4BCC8C8F77A0}" type="pres">
      <dgm:prSet presAssocID="{CE3116B8-6BA4-4ED7-B1D9-F7421F0BDE0B}" presName="compNode" presStyleCnt="0"/>
      <dgm:spPr/>
    </dgm:pt>
    <dgm:pt modelId="{6D05ED39-84FB-4CE6-82B3-B4CF1A747523}" type="pres">
      <dgm:prSet presAssocID="{CE3116B8-6BA4-4ED7-B1D9-F7421F0BDE0B}" presName="bgRect" presStyleLbl="bgShp" presStyleIdx="4" presStyleCnt="5"/>
      <dgm:spPr/>
    </dgm:pt>
    <dgm:pt modelId="{E967FFE0-49E1-4E52-B450-430D5EB7B677}" type="pres">
      <dgm:prSet presAssocID="{CE3116B8-6BA4-4ED7-B1D9-F7421F0BDE0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7C8D79A-FFC6-4A17-BAE8-5DA9EB94479E}" type="pres">
      <dgm:prSet presAssocID="{CE3116B8-6BA4-4ED7-B1D9-F7421F0BDE0B}" presName="spaceRect" presStyleCnt="0"/>
      <dgm:spPr/>
    </dgm:pt>
    <dgm:pt modelId="{C57ABB06-9D6D-44BB-A611-5E43256C04D3}" type="pres">
      <dgm:prSet presAssocID="{CE3116B8-6BA4-4ED7-B1D9-F7421F0BDE0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AF45C60-8599-4922-804E-FDFE70888F6A}" srcId="{7EB8D4E5-2978-44E6-937F-43EB3F8BD863}" destId="{94C9C181-282A-4674-91AE-34396D856E0A}" srcOrd="2" destOrd="0" parTransId="{B6C51A2C-E932-434E-80F9-9AA24D827A3C}" sibTransId="{510837DF-18E8-4853-B4FD-555222B3315D}"/>
    <dgm:cxn modelId="{2778856C-C5B9-45F8-A7F7-B38C113AFBCC}" srcId="{7EB8D4E5-2978-44E6-937F-43EB3F8BD863}" destId="{0EE74524-CFE9-4877-A18A-04601BE3430C}" srcOrd="1" destOrd="0" parTransId="{8A2B8B18-AD50-4DEE-91F7-72EAF95DB34D}" sibTransId="{E25C9DFD-5F14-46D3-8E4F-5D1AC12497BC}"/>
    <dgm:cxn modelId="{2A0A0955-F7D7-4D16-9954-38546A623AE1}" type="presOf" srcId="{7EB8D4E5-2978-44E6-937F-43EB3F8BD863}" destId="{408BB304-E936-4A39-9271-3798B210FB18}" srcOrd="0" destOrd="0" presId="urn:microsoft.com/office/officeart/2018/2/layout/IconVerticalSolidList"/>
    <dgm:cxn modelId="{31AC0078-D2FF-4DCE-836B-9FAA01790537}" type="presOf" srcId="{0EE74524-CFE9-4877-A18A-04601BE3430C}" destId="{7AE2D0CA-8D31-4CC8-82CD-1220FAE0C7D6}" srcOrd="0" destOrd="0" presId="urn:microsoft.com/office/officeart/2018/2/layout/IconVerticalSolidList"/>
    <dgm:cxn modelId="{12F9695A-0A1C-4E25-8E8C-6181B9ADF57C}" type="presOf" srcId="{129B6684-0087-4419-9D85-1E6743DEEF32}" destId="{D5A5E709-6322-4C3D-AB9E-EEF1547C7FF8}" srcOrd="0" destOrd="0" presId="urn:microsoft.com/office/officeart/2018/2/layout/IconVerticalSolidList"/>
    <dgm:cxn modelId="{F21CE27D-9A75-4A08-8CBE-B317E72CA209}" srcId="{7EB8D4E5-2978-44E6-937F-43EB3F8BD863}" destId="{129B6684-0087-4419-9D85-1E6743DEEF32}" srcOrd="0" destOrd="0" parTransId="{7058E9BE-762F-4AD9-825E-6DA297D00582}" sibTransId="{A621CBA7-CC31-4083-B5BE-5F1F1037B297}"/>
    <dgm:cxn modelId="{27C46AA0-C7C7-42C5-8494-258F56B49C73}" type="presOf" srcId="{CE3116B8-6BA4-4ED7-B1D9-F7421F0BDE0B}" destId="{C57ABB06-9D6D-44BB-A611-5E43256C04D3}" srcOrd="0" destOrd="0" presId="urn:microsoft.com/office/officeart/2018/2/layout/IconVerticalSolidList"/>
    <dgm:cxn modelId="{B251E9B8-656D-4F8C-94D1-FBD7E13FD564}" type="presOf" srcId="{94C9C181-282A-4674-91AE-34396D856E0A}" destId="{5BF91045-8870-4BA6-93D5-F5D723FFF2C3}" srcOrd="0" destOrd="0" presId="urn:microsoft.com/office/officeart/2018/2/layout/IconVerticalSolidList"/>
    <dgm:cxn modelId="{967811BF-801F-4112-80EF-ABD9CF0E394D}" type="presOf" srcId="{AF273B3E-AA25-44B6-BB47-04117A5F6A32}" destId="{F2B530C5-7095-45A3-B746-6676712AB787}" srcOrd="0" destOrd="0" presId="urn:microsoft.com/office/officeart/2018/2/layout/IconVerticalSolidList"/>
    <dgm:cxn modelId="{83EFDFE1-7F9A-4228-8492-40C3C0E5DF17}" srcId="{7EB8D4E5-2978-44E6-937F-43EB3F8BD863}" destId="{AF273B3E-AA25-44B6-BB47-04117A5F6A32}" srcOrd="3" destOrd="0" parTransId="{C1AF1F2A-23F9-4BC9-A87C-37EB55AEAA85}" sibTransId="{1C5C8284-755E-407A-B1F5-64C815DB01F0}"/>
    <dgm:cxn modelId="{E48870E6-27C2-4778-9FB5-20EF99F84936}" srcId="{7EB8D4E5-2978-44E6-937F-43EB3F8BD863}" destId="{CE3116B8-6BA4-4ED7-B1D9-F7421F0BDE0B}" srcOrd="4" destOrd="0" parTransId="{AE82FC38-464A-4932-833D-704E797FC906}" sibTransId="{B7D52A63-65FA-4870-B38B-1D85325A64DC}"/>
    <dgm:cxn modelId="{75FD8056-E6CD-457B-AA9F-AB26FAF74CAC}" type="presParOf" srcId="{408BB304-E936-4A39-9271-3798B210FB18}" destId="{AA773C1F-F9E1-48F0-8725-2F1DC7C3785C}" srcOrd="0" destOrd="0" presId="urn:microsoft.com/office/officeart/2018/2/layout/IconVerticalSolidList"/>
    <dgm:cxn modelId="{466EE81B-2C33-43C6-A426-E0CE08A46A03}" type="presParOf" srcId="{AA773C1F-F9E1-48F0-8725-2F1DC7C3785C}" destId="{137F6BFA-8B7B-4420-B671-5981CA048CCE}" srcOrd="0" destOrd="0" presId="urn:microsoft.com/office/officeart/2018/2/layout/IconVerticalSolidList"/>
    <dgm:cxn modelId="{27C9BD33-9710-40DA-B6AD-A53B0140A431}" type="presParOf" srcId="{AA773C1F-F9E1-48F0-8725-2F1DC7C3785C}" destId="{0FFE1533-DD8F-4CB8-9D79-9C7A7052AFE7}" srcOrd="1" destOrd="0" presId="urn:microsoft.com/office/officeart/2018/2/layout/IconVerticalSolidList"/>
    <dgm:cxn modelId="{FB070934-B58E-4541-853A-A29411D24584}" type="presParOf" srcId="{AA773C1F-F9E1-48F0-8725-2F1DC7C3785C}" destId="{6C9F420D-A515-496C-BA07-52F9702B1C62}" srcOrd="2" destOrd="0" presId="urn:microsoft.com/office/officeart/2018/2/layout/IconVerticalSolidList"/>
    <dgm:cxn modelId="{C582E459-9978-485B-BA29-58AE424B697E}" type="presParOf" srcId="{AA773C1F-F9E1-48F0-8725-2F1DC7C3785C}" destId="{D5A5E709-6322-4C3D-AB9E-EEF1547C7FF8}" srcOrd="3" destOrd="0" presId="urn:microsoft.com/office/officeart/2018/2/layout/IconVerticalSolidList"/>
    <dgm:cxn modelId="{1BC7482F-D726-41E6-BB4F-BA01F1BEDE8F}" type="presParOf" srcId="{408BB304-E936-4A39-9271-3798B210FB18}" destId="{99557555-C3FE-4E37-AA56-A0A8F65EBF62}" srcOrd="1" destOrd="0" presId="urn:microsoft.com/office/officeart/2018/2/layout/IconVerticalSolidList"/>
    <dgm:cxn modelId="{09C4199D-79D6-4599-BE98-77D4E24DBE39}" type="presParOf" srcId="{408BB304-E936-4A39-9271-3798B210FB18}" destId="{8F1EB691-0BA7-4D54-BDA4-D20311B77B99}" srcOrd="2" destOrd="0" presId="urn:microsoft.com/office/officeart/2018/2/layout/IconVerticalSolidList"/>
    <dgm:cxn modelId="{FC5AFD79-C6FC-46E8-B2A6-9D8CA86FEE3E}" type="presParOf" srcId="{8F1EB691-0BA7-4D54-BDA4-D20311B77B99}" destId="{79F7F7F7-80F9-42DC-AFCB-D177A07EFA02}" srcOrd="0" destOrd="0" presId="urn:microsoft.com/office/officeart/2018/2/layout/IconVerticalSolidList"/>
    <dgm:cxn modelId="{442C79BE-157A-4735-BAF8-BA5510CA9556}" type="presParOf" srcId="{8F1EB691-0BA7-4D54-BDA4-D20311B77B99}" destId="{E7154ECF-5C60-4ECE-9601-958AF52890D5}" srcOrd="1" destOrd="0" presId="urn:microsoft.com/office/officeart/2018/2/layout/IconVerticalSolidList"/>
    <dgm:cxn modelId="{33EB5235-F9E6-4791-8B21-4E4032CD56B9}" type="presParOf" srcId="{8F1EB691-0BA7-4D54-BDA4-D20311B77B99}" destId="{06836348-1DCB-4023-920D-51E9F0D6D241}" srcOrd="2" destOrd="0" presId="urn:microsoft.com/office/officeart/2018/2/layout/IconVerticalSolidList"/>
    <dgm:cxn modelId="{303A4ABA-E476-486E-8620-A565E2F9063B}" type="presParOf" srcId="{8F1EB691-0BA7-4D54-BDA4-D20311B77B99}" destId="{7AE2D0CA-8D31-4CC8-82CD-1220FAE0C7D6}" srcOrd="3" destOrd="0" presId="urn:microsoft.com/office/officeart/2018/2/layout/IconVerticalSolidList"/>
    <dgm:cxn modelId="{A251A89E-9372-4930-9462-0A79BC90814F}" type="presParOf" srcId="{408BB304-E936-4A39-9271-3798B210FB18}" destId="{2DC86363-2D02-414D-89D1-C50BD5E7B76A}" srcOrd="3" destOrd="0" presId="urn:microsoft.com/office/officeart/2018/2/layout/IconVerticalSolidList"/>
    <dgm:cxn modelId="{5E13CCFC-A1F6-4C0E-99B4-379A0E9D66EE}" type="presParOf" srcId="{408BB304-E936-4A39-9271-3798B210FB18}" destId="{B3C0F694-3745-41C6-A099-B3568074757E}" srcOrd="4" destOrd="0" presId="urn:microsoft.com/office/officeart/2018/2/layout/IconVerticalSolidList"/>
    <dgm:cxn modelId="{E465B796-CC99-4791-9B07-A7B38E581908}" type="presParOf" srcId="{B3C0F694-3745-41C6-A099-B3568074757E}" destId="{E8EC7F20-4626-4D43-BF10-E9818C141659}" srcOrd="0" destOrd="0" presId="urn:microsoft.com/office/officeart/2018/2/layout/IconVerticalSolidList"/>
    <dgm:cxn modelId="{2A29D130-8AB9-48DD-B1C0-3C426455FBF8}" type="presParOf" srcId="{B3C0F694-3745-41C6-A099-B3568074757E}" destId="{673819B3-9585-4B9B-9177-06B48A7A110A}" srcOrd="1" destOrd="0" presId="urn:microsoft.com/office/officeart/2018/2/layout/IconVerticalSolidList"/>
    <dgm:cxn modelId="{9A69C271-D8CA-429C-A58A-1899311BD057}" type="presParOf" srcId="{B3C0F694-3745-41C6-A099-B3568074757E}" destId="{2FD1F107-7FB6-455D-9C37-4C82E6B7F8BD}" srcOrd="2" destOrd="0" presId="urn:microsoft.com/office/officeart/2018/2/layout/IconVerticalSolidList"/>
    <dgm:cxn modelId="{9C1A6259-ACA6-4B24-9C3F-7B19196EBC97}" type="presParOf" srcId="{B3C0F694-3745-41C6-A099-B3568074757E}" destId="{5BF91045-8870-4BA6-93D5-F5D723FFF2C3}" srcOrd="3" destOrd="0" presId="urn:microsoft.com/office/officeart/2018/2/layout/IconVerticalSolidList"/>
    <dgm:cxn modelId="{B5A206A4-EB3E-47E7-B2BF-DCF18D538C98}" type="presParOf" srcId="{408BB304-E936-4A39-9271-3798B210FB18}" destId="{F447F807-7439-406D-8B9E-0721B9C70532}" srcOrd="5" destOrd="0" presId="urn:microsoft.com/office/officeart/2018/2/layout/IconVerticalSolidList"/>
    <dgm:cxn modelId="{7193B503-CAFA-4E8A-89E0-C4F2EEE988AE}" type="presParOf" srcId="{408BB304-E936-4A39-9271-3798B210FB18}" destId="{359410AD-CA52-4D69-B63A-0949965EAC53}" srcOrd="6" destOrd="0" presId="urn:microsoft.com/office/officeart/2018/2/layout/IconVerticalSolidList"/>
    <dgm:cxn modelId="{7FDCE04B-6F5A-4363-9048-E83829D1BD86}" type="presParOf" srcId="{359410AD-CA52-4D69-B63A-0949965EAC53}" destId="{6E414BDE-8B7A-49B5-8DE9-9EF0A1F34763}" srcOrd="0" destOrd="0" presId="urn:microsoft.com/office/officeart/2018/2/layout/IconVerticalSolidList"/>
    <dgm:cxn modelId="{47C282E8-99CC-4A93-90DC-C38ABF6C7AD3}" type="presParOf" srcId="{359410AD-CA52-4D69-B63A-0949965EAC53}" destId="{E232E3C1-3444-4F15-A632-5D1156B603CC}" srcOrd="1" destOrd="0" presId="urn:microsoft.com/office/officeart/2018/2/layout/IconVerticalSolidList"/>
    <dgm:cxn modelId="{CDED0D87-F7DE-4DD0-8777-9F017034E601}" type="presParOf" srcId="{359410AD-CA52-4D69-B63A-0949965EAC53}" destId="{6FF68E2B-0AEA-46B5-BF88-44ABB6AF475C}" srcOrd="2" destOrd="0" presId="urn:microsoft.com/office/officeart/2018/2/layout/IconVerticalSolidList"/>
    <dgm:cxn modelId="{46F56E49-03D8-423B-9B54-B149171AEBCE}" type="presParOf" srcId="{359410AD-CA52-4D69-B63A-0949965EAC53}" destId="{F2B530C5-7095-45A3-B746-6676712AB787}" srcOrd="3" destOrd="0" presId="urn:microsoft.com/office/officeart/2018/2/layout/IconVerticalSolidList"/>
    <dgm:cxn modelId="{324FBBA1-84FF-4E06-B131-C1BF377F0214}" type="presParOf" srcId="{408BB304-E936-4A39-9271-3798B210FB18}" destId="{BDA58F4F-9737-4C12-B5AD-D44EB34CA874}" srcOrd="7" destOrd="0" presId="urn:microsoft.com/office/officeart/2018/2/layout/IconVerticalSolidList"/>
    <dgm:cxn modelId="{8BB382C4-B2F9-48F7-BBAD-0C4517D13836}" type="presParOf" srcId="{408BB304-E936-4A39-9271-3798B210FB18}" destId="{CEFA771E-DEEA-4F53-8088-4BCC8C8F77A0}" srcOrd="8" destOrd="0" presId="urn:microsoft.com/office/officeart/2018/2/layout/IconVerticalSolidList"/>
    <dgm:cxn modelId="{B9C56342-CD2E-48FD-9B5D-7214B7847D64}" type="presParOf" srcId="{CEFA771E-DEEA-4F53-8088-4BCC8C8F77A0}" destId="{6D05ED39-84FB-4CE6-82B3-B4CF1A747523}" srcOrd="0" destOrd="0" presId="urn:microsoft.com/office/officeart/2018/2/layout/IconVerticalSolidList"/>
    <dgm:cxn modelId="{0E208798-8028-460F-8126-3DA4C12B8B78}" type="presParOf" srcId="{CEFA771E-DEEA-4F53-8088-4BCC8C8F77A0}" destId="{E967FFE0-49E1-4E52-B450-430D5EB7B677}" srcOrd="1" destOrd="0" presId="urn:microsoft.com/office/officeart/2018/2/layout/IconVerticalSolidList"/>
    <dgm:cxn modelId="{A973540E-EC78-483F-860C-F6BB90AEF954}" type="presParOf" srcId="{CEFA771E-DEEA-4F53-8088-4BCC8C8F77A0}" destId="{07C8D79A-FFC6-4A17-BAE8-5DA9EB94479E}" srcOrd="2" destOrd="0" presId="urn:microsoft.com/office/officeart/2018/2/layout/IconVerticalSolidList"/>
    <dgm:cxn modelId="{5BF54CB7-D7B3-4647-BE7B-DF41FD0F9569}" type="presParOf" srcId="{CEFA771E-DEEA-4F53-8088-4BCC8C8F77A0}" destId="{C57ABB06-9D6D-44BB-A611-5E43256C04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5F1C8C2-4E71-4F90-9F71-B17A9C1AE51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E8C314-592B-495E-A1CE-70AB5D84DC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‘Digital skills are required in at least 82% of online advertised openings across the UK’ (Nanina et al., 2019).</a:t>
          </a:r>
          <a:endParaRPr lang="en-US"/>
        </a:p>
      </dgm:t>
    </dgm:pt>
    <dgm:pt modelId="{D962DF24-9B36-45AA-9218-2E1EB14706D2}" type="parTrans" cxnId="{C6332A65-87F8-4089-9796-159F10683CE4}">
      <dgm:prSet/>
      <dgm:spPr/>
      <dgm:t>
        <a:bodyPr/>
        <a:lstStyle/>
        <a:p>
          <a:endParaRPr lang="en-US"/>
        </a:p>
      </dgm:t>
    </dgm:pt>
    <dgm:pt modelId="{B19ED844-CAC3-4878-B233-A7E0203831B2}" type="sibTrans" cxnId="{C6332A65-87F8-4089-9796-159F10683CE4}">
      <dgm:prSet/>
      <dgm:spPr/>
      <dgm:t>
        <a:bodyPr/>
        <a:lstStyle/>
        <a:p>
          <a:endParaRPr lang="en-US"/>
        </a:p>
      </dgm:t>
    </dgm:pt>
    <dgm:pt modelId="{F6B89B9E-4F6E-4BE1-B187-FC76D922DE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TUI uses virtual scenarios to train new employees using real-life examples.</a:t>
          </a:r>
          <a:endParaRPr lang="en-US"/>
        </a:p>
      </dgm:t>
    </dgm:pt>
    <dgm:pt modelId="{CA44EDE9-1743-40DC-B04F-575892ACD50C}" type="parTrans" cxnId="{3024F3A2-F953-4AF0-963F-0D3F83EBF06D}">
      <dgm:prSet/>
      <dgm:spPr/>
      <dgm:t>
        <a:bodyPr/>
        <a:lstStyle/>
        <a:p>
          <a:endParaRPr lang="en-US"/>
        </a:p>
      </dgm:t>
    </dgm:pt>
    <dgm:pt modelId="{85C556AD-366B-4B7C-977A-628319CB090E}" type="sibTrans" cxnId="{3024F3A2-F953-4AF0-963F-0D3F83EBF06D}">
      <dgm:prSet/>
      <dgm:spPr/>
      <dgm:t>
        <a:bodyPr/>
        <a:lstStyle/>
        <a:p>
          <a:endParaRPr lang="en-US"/>
        </a:p>
      </dgm:t>
    </dgm:pt>
    <dgm:pt modelId="{B0575689-422B-489D-B0E9-03F9846E9E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Airlines</a:t>
          </a:r>
          <a:endParaRPr lang="en-US"/>
        </a:p>
      </dgm:t>
    </dgm:pt>
    <dgm:pt modelId="{30AE21C9-33C9-490C-B372-B8EFA61AFC57}" type="parTrans" cxnId="{0762DF0E-76EF-4A58-A79F-9623610DB986}">
      <dgm:prSet/>
      <dgm:spPr/>
      <dgm:t>
        <a:bodyPr/>
        <a:lstStyle/>
        <a:p>
          <a:endParaRPr lang="en-US"/>
        </a:p>
      </dgm:t>
    </dgm:pt>
    <dgm:pt modelId="{F93FE4C4-BF1D-4433-83FE-D7258D22CE8A}" type="sibTrans" cxnId="{0762DF0E-76EF-4A58-A79F-9623610DB986}">
      <dgm:prSet/>
      <dgm:spPr/>
      <dgm:t>
        <a:bodyPr/>
        <a:lstStyle/>
        <a:p>
          <a:endParaRPr lang="en-US"/>
        </a:p>
      </dgm:t>
    </dgm:pt>
    <dgm:pt modelId="{913A872D-A9C0-4190-8F2D-466F5630D5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Tech departments.</a:t>
          </a:r>
          <a:endParaRPr lang="en-US"/>
        </a:p>
      </dgm:t>
    </dgm:pt>
    <dgm:pt modelId="{2BD4A49F-F8A3-491C-96B9-28298078D960}" type="parTrans" cxnId="{5C015CF5-F98A-4F35-A8F4-F62B11C951F9}">
      <dgm:prSet/>
      <dgm:spPr/>
      <dgm:t>
        <a:bodyPr/>
        <a:lstStyle/>
        <a:p>
          <a:endParaRPr lang="en-US"/>
        </a:p>
      </dgm:t>
    </dgm:pt>
    <dgm:pt modelId="{D303AE50-E8AF-4B6B-AF78-B826BB05F245}" type="sibTrans" cxnId="{5C015CF5-F98A-4F35-A8F4-F62B11C951F9}">
      <dgm:prSet/>
      <dgm:spPr/>
      <dgm:t>
        <a:bodyPr/>
        <a:lstStyle/>
        <a:p>
          <a:endParaRPr lang="en-US"/>
        </a:p>
      </dgm:t>
    </dgm:pt>
    <dgm:pt modelId="{67720CAB-7147-4F92-9676-D4F060D33C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 service training.</a:t>
          </a:r>
          <a:endParaRPr lang="en-US"/>
        </a:p>
      </dgm:t>
    </dgm:pt>
    <dgm:pt modelId="{2CBEF996-3AC1-4223-936A-7BA07E8AC6E2}" type="parTrans" cxnId="{E3ABBA51-C5A2-4258-AF4C-BE91AF7258D9}">
      <dgm:prSet/>
      <dgm:spPr/>
      <dgm:t>
        <a:bodyPr/>
        <a:lstStyle/>
        <a:p>
          <a:endParaRPr lang="en-US"/>
        </a:p>
      </dgm:t>
    </dgm:pt>
    <dgm:pt modelId="{559BFA0C-1818-4623-B62A-5A73D5556876}" type="sibTrans" cxnId="{E3ABBA51-C5A2-4258-AF4C-BE91AF7258D9}">
      <dgm:prSet/>
      <dgm:spPr/>
      <dgm:t>
        <a:bodyPr/>
        <a:lstStyle/>
        <a:p>
          <a:endParaRPr lang="en-US"/>
        </a:p>
      </dgm:t>
    </dgm:pt>
    <dgm:pt modelId="{8D4DD054-F8AD-4677-BBA6-2A53F988900E}" type="pres">
      <dgm:prSet presAssocID="{B5F1C8C2-4E71-4F90-9F71-B17A9C1AE515}" presName="root" presStyleCnt="0">
        <dgm:presLayoutVars>
          <dgm:dir/>
          <dgm:resizeHandles val="exact"/>
        </dgm:presLayoutVars>
      </dgm:prSet>
      <dgm:spPr/>
    </dgm:pt>
    <dgm:pt modelId="{63605D6B-6A5D-440F-993F-8AFB52BBA052}" type="pres">
      <dgm:prSet presAssocID="{FFE8C314-592B-495E-A1CE-70AB5D84DC83}" presName="compNode" presStyleCnt="0"/>
      <dgm:spPr/>
    </dgm:pt>
    <dgm:pt modelId="{C74FAC89-B788-42A0-8EC1-9E62AA1E606D}" type="pres">
      <dgm:prSet presAssocID="{FFE8C314-592B-495E-A1CE-70AB5D84DC83}" presName="bgRect" presStyleLbl="bgShp" presStyleIdx="0" presStyleCnt="5"/>
      <dgm:spPr/>
    </dgm:pt>
    <dgm:pt modelId="{254B4F06-42B6-46EA-806A-27AA1A3044D0}" type="pres">
      <dgm:prSet presAssocID="{FFE8C314-592B-495E-A1CE-70AB5D84DC83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4EC08B8C-8F65-4F79-90EC-FB78EFC81A1F}" type="pres">
      <dgm:prSet presAssocID="{FFE8C314-592B-495E-A1CE-70AB5D84DC83}" presName="spaceRect" presStyleCnt="0"/>
      <dgm:spPr/>
    </dgm:pt>
    <dgm:pt modelId="{5E4630D9-688D-4047-BB07-2D17CC0B98B4}" type="pres">
      <dgm:prSet presAssocID="{FFE8C314-592B-495E-A1CE-70AB5D84DC83}" presName="parTx" presStyleLbl="revTx" presStyleIdx="0" presStyleCnt="5">
        <dgm:presLayoutVars>
          <dgm:chMax val="0"/>
          <dgm:chPref val="0"/>
        </dgm:presLayoutVars>
      </dgm:prSet>
      <dgm:spPr/>
    </dgm:pt>
    <dgm:pt modelId="{358CE4B0-EAFF-4873-86F2-A447908D63A8}" type="pres">
      <dgm:prSet presAssocID="{B19ED844-CAC3-4878-B233-A7E0203831B2}" presName="sibTrans" presStyleCnt="0"/>
      <dgm:spPr/>
    </dgm:pt>
    <dgm:pt modelId="{E0CFBF9E-9584-44CC-8A8A-A4DB4CA478CA}" type="pres">
      <dgm:prSet presAssocID="{F6B89B9E-4F6E-4BE1-B187-FC76D922DE12}" presName="compNode" presStyleCnt="0"/>
      <dgm:spPr/>
    </dgm:pt>
    <dgm:pt modelId="{50440A67-4D58-42CD-B6B3-3A32DD65B008}" type="pres">
      <dgm:prSet presAssocID="{F6B89B9E-4F6E-4BE1-B187-FC76D922DE12}" presName="bgRect" presStyleLbl="bgShp" presStyleIdx="1" presStyleCnt="5"/>
      <dgm:spPr/>
    </dgm:pt>
    <dgm:pt modelId="{D159F8DD-675E-459C-B943-8C2351EE4AA4}" type="pres">
      <dgm:prSet presAssocID="{F6B89B9E-4F6E-4BE1-B187-FC76D922DE1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95EF0F3D-556B-444B-BBAF-12CD4C5DE9B3}" type="pres">
      <dgm:prSet presAssocID="{F6B89B9E-4F6E-4BE1-B187-FC76D922DE12}" presName="spaceRect" presStyleCnt="0"/>
      <dgm:spPr/>
    </dgm:pt>
    <dgm:pt modelId="{9BFF5FA4-8D65-493E-B6FE-072978187D43}" type="pres">
      <dgm:prSet presAssocID="{F6B89B9E-4F6E-4BE1-B187-FC76D922DE12}" presName="parTx" presStyleLbl="revTx" presStyleIdx="1" presStyleCnt="5">
        <dgm:presLayoutVars>
          <dgm:chMax val="0"/>
          <dgm:chPref val="0"/>
        </dgm:presLayoutVars>
      </dgm:prSet>
      <dgm:spPr/>
    </dgm:pt>
    <dgm:pt modelId="{31ADDD16-0256-40BD-BC4F-9FA2447E3542}" type="pres">
      <dgm:prSet presAssocID="{85C556AD-366B-4B7C-977A-628319CB090E}" presName="sibTrans" presStyleCnt="0"/>
      <dgm:spPr/>
    </dgm:pt>
    <dgm:pt modelId="{E0B987A9-87C7-4F33-AC68-D64B34222DD1}" type="pres">
      <dgm:prSet presAssocID="{B0575689-422B-489D-B0E9-03F9846E9E2B}" presName="compNode" presStyleCnt="0"/>
      <dgm:spPr/>
    </dgm:pt>
    <dgm:pt modelId="{E342664A-26F1-4B87-81E1-830A06086D71}" type="pres">
      <dgm:prSet presAssocID="{B0575689-422B-489D-B0E9-03F9846E9E2B}" presName="bgRect" presStyleLbl="bgShp" presStyleIdx="2" presStyleCnt="5"/>
      <dgm:spPr/>
    </dgm:pt>
    <dgm:pt modelId="{5526960F-DD0C-45D3-ABFF-75C7896B3126}" type="pres">
      <dgm:prSet presAssocID="{B0575689-422B-489D-B0E9-03F9846E9E2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49DDE389-30CC-492D-8DEA-4AF19D5F86CB}" type="pres">
      <dgm:prSet presAssocID="{B0575689-422B-489D-B0E9-03F9846E9E2B}" presName="spaceRect" presStyleCnt="0"/>
      <dgm:spPr/>
    </dgm:pt>
    <dgm:pt modelId="{E5952FE1-DCFF-49F8-8A19-408430CF5F12}" type="pres">
      <dgm:prSet presAssocID="{B0575689-422B-489D-B0E9-03F9846E9E2B}" presName="parTx" presStyleLbl="revTx" presStyleIdx="2" presStyleCnt="5">
        <dgm:presLayoutVars>
          <dgm:chMax val="0"/>
          <dgm:chPref val="0"/>
        </dgm:presLayoutVars>
      </dgm:prSet>
      <dgm:spPr/>
    </dgm:pt>
    <dgm:pt modelId="{DCC94216-3092-41B7-859E-5E83606B47E4}" type="pres">
      <dgm:prSet presAssocID="{F93FE4C4-BF1D-4433-83FE-D7258D22CE8A}" presName="sibTrans" presStyleCnt="0"/>
      <dgm:spPr/>
    </dgm:pt>
    <dgm:pt modelId="{68207963-631F-44EE-AF43-A36C90454F07}" type="pres">
      <dgm:prSet presAssocID="{913A872D-A9C0-4190-8F2D-466F5630D5C8}" presName="compNode" presStyleCnt="0"/>
      <dgm:spPr/>
    </dgm:pt>
    <dgm:pt modelId="{515E450C-B5CB-4D56-9518-9689E8197A91}" type="pres">
      <dgm:prSet presAssocID="{913A872D-A9C0-4190-8F2D-466F5630D5C8}" presName="bgRect" presStyleLbl="bgShp" presStyleIdx="3" presStyleCnt="5"/>
      <dgm:spPr/>
    </dgm:pt>
    <dgm:pt modelId="{C41AE304-ED7A-49FB-9878-2F2DC631900C}" type="pres">
      <dgm:prSet presAssocID="{913A872D-A9C0-4190-8F2D-466F5630D5C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379F7102-D380-4615-AB2B-809882D92DF8}" type="pres">
      <dgm:prSet presAssocID="{913A872D-A9C0-4190-8F2D-466F5630D5C8}" presName="spaceRect" presStyleCnt="0"/>
      <dgm:spPr/>
    </dgm:pt>
    <dgm:pt modelId="{BCE3B924-318F-4B1D-AA6B-BF738C794E5E}" type="pres">
      <dgm:prSet presAssocID="{913A872D-A9C0-4190-8F2D-466F5630D5C8}" presName="parTx" presStyleLbl="revTx" presStyleIdx="3" presStyleCnt="5">
        <dgm:presLayoutVars>
          <dgm:chMax val="0"/>
          <dgm:chPref val="0"/>
        </dgm:presLayoutVars>
      </dgm:prSet>
      <dgm:spPr/>
    </dgm:pt>
    <dgm:pt modelId="{722C9C34-8861-4A69-A08E-53E75A216C45}" type="pres">
      <dgm:prSet presAssocID="{D303AE50-E8AF-4B6B-AF78-B826BB05F245}" presName="sibTrans" presStyleCnt="0"/>
      <dgm:spPr/>
    </dgm:pt>
    <dgm:pt modelId="{38AA8272-37E4-40C6-BEFA-D06977169AA8}" type="pres">
      <dgm:prSet presAssocID="{67720CAB-7147-4F92-9676-D4F060D33C05}" presName="compNode" presStyleCnt="0"/>
      <dgm:spPr/>
    </dgm:pt>
    <dgm:pt modelId="{46C6F4E1-1831-4341-A74B-494CA954541B}" type="pres">
      <dgm:prSet presAssocID="{67720CAB-7147-4F92-9676-D4F060D33C05}" presName="bgRect" presStyleLbl="bgShp" presStyleIdx="4" presStyleCnt="5"/>
      <dgm:spPr/>
    </dgm:pt>
    <dgm:pt modelId="{640AAC10-F520-4927-813C-7899BD771B4C}" type="pres">
      <dgm:prSet presAssocID="{67720CAB-7147-4F92-9676-D4F060D33C0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235FED3B-BE09-4372-862C-C65EBE808511}" type="pres">
      <dgm:prSet presAssocID="{67720CAB-7147-4F92-9676-D4F060D33C05}" presName="spaceRect" presStyleCnt="0"/>
      <dgm:spPr/>
    </dgm:pt>
    <dgm:pt modelId="{C8F24C9A-C0AC-4384-9842-A27831694FEF}" type="pres">
      <dgm:prSet presAssocID="{67720CAB-7147-4F92-9676-D4F060D33C0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3834A0B-AB8F-475D-8A63-2EC70719A9F6}" type="presOf" srcId="{FFE8C314-592B-495E-A1CE-70AB5D84DC83}" destId="{5E4630D9-688D-4047-BB07-2D17CC0B98B4}" srcOrd="0" destOrd="0" presId="urn:microsoft.com/office/officeart/2018/2/layout/IconVerticalSolidList"/>
    <dgm:cxn modelId="{0762DF0E-76EF-4A58-A79F-9623610DB986}" srcId="{B5F1C8C2-4E71-4F90-9F71-B17A9C1AE515}" destId="{B0575689-422B-489D-B0E9-03F9846E9E2B}" srcOrd="2" destOrd="0" parTransId="{30AE21C9-33C9-490C-B372-B8EFA61AFC57}" sibTransId="{F93FE4C4-BF1D-4433-83FE-D7258D22CE8A}"/>
    <dgm:cxn modelId="{C6332A65-87F8-4089-9796-159F10683CE4}" srcId="{B5F1C8C2-4E71-4F90-9F71-B17A9C1AE515}" destId="{FFE8C314-592B-495E-A1CE-70AB5D84DC83}" srcOrd="0" destOrd="0" parTransId="{D962DF24-9B36-45AA-9218-2E1EB14706D2}" sibTransId="{B19ED844-CAC3-4878-B233-A7E0203831B2}"/>
    <dgm:cxn modelId="{5C7E9E69-2639-4EB9-AA1B-B07500210BBD}" type="presOf" srcId="{B5F1C8C2-4E71-4F90-9F71-B17A9C1AE515}" destId="{8D4DD054-F8AD-4677-BBA6-2A53F988900E}" srcOrd="0" destOrd="0" presId="urn:microsoft.com/office/officeart/2018/2/layout/IconVerticalSolidList"/>
    <dgm:cxn modelId="{E3ABBA51-C5A2-4258-AF4C-BE91AF7258D9}" srcId="{B5F1C8C2-4E71-4F90-9F71-B17A9C1AE515}" destId="{67720CAB-7147-4F92-9676-D4F060D33C05}" srcOrd="4" destOrd="0" parTransId="{2CBEF996-3AC1-4223-936A-7BA07E8AC6E2}" sibTransId="{559BFA0C-1818-4623-B62A-5A73D5556876}"/>
    <dgm:cxn modelId="{9CFAD678-8FFD-455C-9171-47CFADDA5567}" type="presOf" srcId="{913A872D-A9C0-4190-8F2D-466F5630D5C8}" destId="{BCE3B924-318F-4B1D-AA6B-BF738C794E5E}" srcOrd="0" destOrd="0" presId="urn:microsoft.com/office/officeart/2018/2/layout/IconVerticalSolidList"/>
    <dgm:cxn modelId="{E0A62E94-DEE3-491D-A9BC-320DD08487C6}" type="presOf" srcId="{B0575689-422B-489D-B0E9-03F9846E9E2B}" destId="{E5952FE1-DCFF-49F8-8A19-408430CF5F12}" srcOrd="0" destOrd="0" presId="urn:microsoft.com/office/officeart/2018/2/layout/IconVerticalSolidList"/>
    <dgm:cxn modelId="{7EAF379B-43A7-443D-8818-1015C3C98008}" type="presOf" srcId="{67720CAB-7147-4F92-9676-D4F060D33C05}" destId="{C8F24C9A-C0AC-4384-9842-A27831694FEF}" srcOrd="0" destOrd="0" presId="urn:microsoft.com/office/officeart/2018/2/layout/IconVerticalSolidList"/>
    <dgm:cxn modelId="{3024F3A2-F953-4AF0-963F-0D3F83EBF06D}" srcId="{B5F1C8C2-4E71-4F90-9F71-B17A9C1AE515}" destId="{F6B89B9E-4F6E-4BE1-B187-FC76D922DE12}" srcOrd="1" destOrd="0" parTransId="{CA44EDE9-1743-40DC-B04F-575892ACD50C}" sibTransId="{85C556AD-366B-4B7C-977A-628319CB090E}"/>
    <dgm:cxn modelId="{E56868B9-B6AF-48A4-883D-935A9B5E4B19}" type="presOf" srcId="{F6B89B9E-4F6E-4BE1-B187-FC76D922DE12}" destId="{9BFF5FA4-8D65-493E-B6FE-072978187D43}" srcOrd="0" destOrd="0" presId="urn:microsoft.com/office/officeart/2018/2/layout/IconVerticalSolidList"/>
    <dgm:cxn modelId="{5C015CF5-F98A-4F35-A8F4-F62B11C951F9}" srcId="{B5F1C8C2-4E71-4F90-9F71-B17A9C1AE515}" destId="{913A872D-A9C0-4190-8F2D-466F5630D5C8}" srcOrd="3" destOrd="0" parTransId="{2BD4A49F-F8A3-491C-96B9-28298078D960}" sibTransId="{D303AE50-E8AF-4B6B-AF78-B826BB05F245}"/>
    <dgm:cxn modelId="{ACAB41F4-93E7-446F-9923-70E8F00A0FF7}" type="presParOf" srcId="{8D4DD054-F8AD-4677-BBA6-2A53F988900E}" destId="{63605D6B-6A5D-440F-993F-8AFB52BBA052}" srcOrd="0" destOrd="0" presId="urn:microsoft.com/office/officeart/2018/2/layout/IconVerticalSolidList"/>
    <dgm:cxn modelId="{BD26713B-E8BB-44E2-BB2E-1BD2B576799A}" type="presParOf" srcId="{63605D6B-6A5D-440F-993F-8AFB52BBA052}" destId="{C74FAC89-B788-42A0-8EC1-9E62AA1E606D}" srcOrd="0" destOrd="0" presId="urn:microsoft.com/office/officeart/2018/2/layout/IconVerticalSolidList"/>
    <dgm:cxn modelId="{B3F699FC-1860-4597-AA0F-728CAFCA108E}" type="presParOf" srcId="{63605D6B-6A5D-440F-993F-8AFB52BBA052}" destId="{254B4F06-42B6-46EA-806A-27AA1A3044D0}" srcOrd="1" destOrd="0" presId="urn:microsoft.com/office/officeart/2018/2/layout/IconVerticalSolidList"/>
    <dgm:cxn modelId="{8A332813-8F47-4ECE-9837-0DE0BECE39C6}" type="presParOf" srcId="{63605D6B-6A5D-440F-993F-8AFB52BBA052}" destId="{4EC08B8C-8F65-4F79-90EC-FB78EFC81A1F}" srcOrd="2" destOrd="0" presId="urn:microsoft.com/office/officeart/2018/2/layout/IconVerticalSolidList"/>
    <dgm:cxn modelId="{EA36EC8F-4720-4545-8882-3FBD2E90A434}" type="presParOf" srcId="{63605D6B-6A5D-440F-993F-8AFB52BBA052}" destId="{5E4630D9-688D-4047-BB07-2D17CC0B98B4}" srcOrd="3" destOrd="0" presId="urn:microsoft.com/office/officeart/2018/2/layout/IconVerticalSolidList"/>
    <dgm:cxn modelId="{80E318B8-A5D7-4155-9A86-B57CBCDB335E}" type="presParOf" srcId="{8D4DD054-F8AD-4677-BBA6-2A53F988900E}" destId="{358CE4B0-EAFF-4873-86F2-A447908D63A8}" srcOrd="1" destOrd="0" presId="urn:microsoft.com/office/officeart/2018/2/layout/IconVerticalSolidList"/>
    <dgm:cxn modelId="{FB447690-39F7-4199-84FE-E65DA95C60C3}" type="presParOf" srcId="{8D4DD054-F8AD-4677-BBA6-2A53F988900E}" destId="{E0CFBF9E-9584-44CC-8A8A-A4DB4CA478CA}" srcOrd="2" destOrd="0" presId="urn:microsoft.com/office/officeart/2018/2/layout/IconVerticalSolidList"/>
    <dgm:cxn modelId="{E36C0FD6-3ACA-429E-B85F-657EC030CF40}" type="presParOf" srcId="{E0CFBF9E-9584-44CC-8A8A-A4DB4CA478CA}" destId="{50440A67-4D58-42CD-B6B3-3A32DD65B008}" srcOrd="0" destOrd="0" presId="urn:microsoft.com/office/officeart/2018/2/layout/IconVerticalSolidList"/>
    <dgm:cxn modelId="{929FD4C6-CE69-42E7-B2D7-ACBD87A3C68F}" type="presParOf" srcId="{E0CFBF9E-9584-44CC-8A8A-A4DB4CA478CA}" destId="{D159F8DD-675E-459C-B943-8C2351EE4AA4}" srcOrd="1" destOrd="0" presId="urn:microsoft.com/office/officeart/2018/2/layout/IconVerticalSolidList"/>
    <dgm:cxn modelId="{06AD0CDA-9863-4717-9ED3-CDACC908E5DC}" type="presParOf" srcId="{E0CFBF9E-9584-44CC-8A8A-A4DB4CA478CA}" destId="{95EF0F3D-556B-444B-BBAF-12CD4C5DE9B3}" srcOrd="2" destOrd="0" presId="urn:microsoft.com/office/officeart/2018/2/layout/IconVerticalSolidList"/>
    <dgm:cxn modelId="{6F26F179-0E51-4ABB-8150-42F7B4F1DFF0}" type="presParOf" srcId="{E0CFBF9E-9584-44CC-8A8A-A4DB4CA478CA}" destId="{9BFF5FA4-8D65-493E-B6FE-072978187D43}" srcOrd="3" destOrd="0" presId="urn:microsoft.com/office/officeart/2018/2/layout/IconVerticalSolidList"/>
    <dgm:cxn modelId="{9D84BDF7-7883-46E9-9564-EBA234E2B3CD}" type="presParOf" srcId="{8D4DD054-F8AD-4677-BBA6-2A53F988900E}" destId="{31ADDD16-0256-40BD-BC4F-9FA2447E3542}" srcOrd="3" destOrd="0" presId="urn:microsoft.com/office/officeart/2018/2/layout/IconVerticalSolidList"/>
    <dgm:cxn modelId="{02D3F6F5-20F7-4270-BD86-5B13F260563C}" type="presParOf" srcId="{8D4DD054-F8AD-4677-BBA6-2A53F988900E}" destId="{E0B987A9-87C7-4F33-AC68-D64B34222DD1}" srcOrd="4" destOrd="0" presId="urn:microsoft.com/office/officeart/2018/2/layout/IconVerticalSolidList"/>
    <dgm:cxn modelId="{363C3FB5-6AA0-4141-A838-9E4BC8FC907B}" type="presParOf" srcId="{E0B987A9-87C7-4F33-AC68-D64B34222DD1}" destId="{E342664A-26F1-4B87-81E1-830A06086D71}" srcOrd="0" destOrd="0" presId="urn:microsoft.com/office/officeart/2018/2/layout/IconVerticalSolidList"/>
    <dgm:cxn modelId="{6D8C7AEA-3054-4873-9A6A-15837AD29D3B}" type="presParOf" srcId="{E0B987A9-87C7-4F33-AC68-D64B34222DD1}" destId="{5526960F-DD0C-45D3-ABFF-75C7896B3126}" srcOrd="1" destOrd="0" presId="urn:microsoft.com/office/officeart/2018/2/layout/IconVerticalSolidList"/>
    <dgm:cxn modelId="{8B5D613F-455E-48EC-AB94-CE5A26899AA7}" type="presParOf" srcId="{E0B987A9-87C7-4F33-AC68-D64B34222DD1}" destId="{49DDE389-30CC-492D-8DEA-4AF19D5F86CB}" srcOrd="2" destOrd="0" presId="urn:microsoft.com/office/officeart/2018/2/layout/IconVerticalSolidList"/>
    <dgm:cxn modelId="{D75B1D89-6AE1-499D-AFD6-8B44DD038FE1}" type="presParOf" srcId="{E0B987A9-87C7-4F33-AC68-D64B34222DD1}" destId="{E5952FE1-DCFF-49F8-8A19-408430CF5F12}" srcOrd="3" destOrd="0" presId="urn:microsoft.com/office/officeart/2018/2/layout/IconVerticalSolidList"/>
    <dgm:cxn modelId="{DA63489A-FC4B-4931-942B-8E0BA7BD4DF1}" type="presParOf" srcId="{8D4DD054-F8AD-4677-BBA6-2A53F988900E}" destId="{DCC94216-3092-41B7-859E-5E83606B47E4}" srcOrd="5" destOrd="0" presId="urn:microsoft.com/office/officeart/2018/2/layout/IconVerticalSolidList"/>
    <dgm:cxn modelId="{AB12756F-C9DA-4C0C-BD10-0A3F06203C75}" type="presParOf" srcId="{8D4DD054-F8AD-4677-BBA6-2A53F988900E}" destId="{68207963-631F-44EE-AF43-A36C90454F07}" srcOrd="6" destOrd="0" presId="urn:microsoft.com/office/officeart/2018/2/layout/IconVerticalSolidList"/>
    <dgm:cxn modelId="{7F2F6978-E2E9-4B59-9A27-CD139EB2718B}" type="presParOf" srcId="{68207963-631F-44EE-AF43-A36C90454F07}" destId="{515E450C-B5CB-4D56-9518-9689E8197A91}" srcOrd="0" destOrd="0" presId="urn:microsoft.com/office/officeart/2018/2/layout/IconVerticalSolidList"/>
    <dgm:cxn modelId="{149259B0-784B-4E31-9722-DE0E05141226}" type="presParOf" srcId="{68207963-631F-44EE-AF43-A36C90454F07}" destId="{C41AE304-ED7A-49FB-9878-2F2DC631900C}" srcOrd="1" destOrd="0" presId="urn:microsoft.com/office/officeart/2018/2/layout/IconVerticalSolidList"/>
    <dgm:cxn modelId="{E0692125-20B8-4034-846E-0F749A9D65BC}" type="presParOf" srcId="{68207963-631F-44EE-AF43-A36C90454F07}" destId="{379F7102-D380-4615-AB2B-809882D92DF8}" srcOrd="2" destOrd="0" presId="urn:microsoft.com/office/officeart/2018/2/layout/IconVerticalSolidList"/>
    <dgm:cxn modelId="{467E4E8A-ADFE-4922-8C4A-30F8F98F9864}" type="presParOf" srcId="{68207963-631F-44EE-AF43-A36C90454F07}" destId="{BCE3B924-318F-4B1D-AA6B-BF738C794E5E}" srcOrd="3" destOrd="0" presId="urn:microsoft.com/office/officeart/2018/2/layout/IconVerticalSolidList"/>
    <dgm:cxn modelId="{37C0AB2A-CB1E-47BF-8894-A2DA40D4A801}" type="presParOf" srcId="{8D4DD054-F8AD-4677-BBA6-2A53F988900E}" destId="{722C9C34-8861-4A69-A08E-53E75A216C45}" srcOrd="7" destOrd="0" presId="urn:microsoft.com/office/officeart/2018/2/layout/IconVerticalSolidList"/>
    <dgm:cxn modelId="{92879B2A-8A0B-472B-A688-B4086A3F48A9}" type="presParOf" srcId="{8D4DD054-F8AD-4677-BBA6-2A53F988900E}" destId="{38AA8272-37E4-40C6-BEFA-D06977169AA8}" srcOrd="8" destOrd="0" presId="urn:microsoft.com/office/officeart/2018/2/layout/IconVerticalSolidList"/>
    <dgm:cxn modelId="{0136ECDD-4D9D-4645-99D9-E97449DA5033}" type="presParOf" srcId="{38AA8272-37E4-40C6-BEFA-D06977169AA8}" destId="{46C6F4E1-1831-4341-A74B-494CA954541B}" srcOrd="0" destOrd="0" presId="urn:microsoft.com/office/officeart/2018/2/layout/IconVerticalSolidList"/>
    <dgm:cxn modelId="{87CCD4FF-C638-421E-A159-28CBCF213C7D}" type="presParOf" srcId="{38AA8272-37E4-40C6-BEFA-D06977169AA8}" destId="{640AAC10-F520-4927-813C-7899BD771B4C}" srcOrd="1" destOrd="0" presId="urn:microsoft.com/office/officeart/2018/2/layout/IconVerticalSolidList"/>
    <dgm:cxn modelId="{1A80112E-7804-4E03-8BCB-F3DB7E902169}" type="presParOf" srcId="{38AA8272-37E4-40C6-BEFA-D06977169AA8}" destId="{235FED3B-BE09-4372-862C-C65EBE808511}" srcOrd="2" destOrd="0" presId="urn:microsoft.com/office/officeart/2018/2/layout/IconVerticalSolidList"/>
    <dgm:cxn modelId="{13BA373C-AABF-4AFB-96F9-7D0D7C4F8E6B}" type="presParOf" srcId="{38AA8272-37E4-40C6-BEFA-D06977169AA8}" destId="{C8F24C9A-C0AC-4384-9842-A27831694F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5AE082-E5F1-47A3-8556-92ED4288BE8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8B64986-D00E-4F18-AF16-C19A231A47FB}">
      <dgm:prSet/>
      <dgm:spPr/>
      <dgm:t>
        <a:bodyPr/>
        <a:lstStyle/>
        <a:p>
          <a:pPr>
            <a:defRPr cap="all"/>
          </a:pPr>
          <a:r>
            <a:rPr lang="en-US"/>
            <a:t>The module has had a significant role within my studies in university.</a:t>
          </a:r>
        </a:p>
      </dgm:t>
    </dgm:pt>
    <dgm:pt modelId="{30AB3DB9-F6B5-4D59-B67A-336247638F99}" type="parTrans" cxnId="{CB25B775-AEB5-4FBA-9218-4F824317E56F}">
      <dgm:prSet/>
      <dgm:spPr/>
      <dgm:t>
        <a:bodyPr/>
        <a:lstStyle/>
        <a:p>
          <a:endParaRPr lang="en-US"/>
        </a:p>
      </dgm:t>
    </dgm:pt>
    <dgm:pt modelId="{63BE2B85-913A-4F97-8C6B-A715F1B704C2}" type="sibTrans" cxnId="{CB25B775-AEB5-4FBA-9218-4F824317E56F}">
      <dgm:prSet/>
      <dgm:spPr/>
      <dgm:t>
        <a:bodyPr/>
        <a:lstStyle/>
        <a:p>
          <a:endParaRPr lang="en-US"/>
        </a:p>
      </dgm:t>
    </dgm:pt>
    <dgm:pt modelId="{6E874CA9-FED0-4115-9A12-F411C22158CC}">
      <dgm:prSet/>
      <dgm:spPr/>
      <dgm:t>
        <a:bodyPr/>
        <a:lstStyle/>
        <a:p>
          <a:pPr>
            <a:defRPr cap="all"/>
          </a:pPr>
          <a:r>
            <a:rPr lang="en-US"/>
            <a:t>I have developed new and existing skills through the module.</a:t>
          </a:r>
        </a:p>
      </dgm:t>
    </dgm:pt>
    <dgm:pt modelId="{F3A33FAB-53F3-45FD-8E4E-F57771886622}" type="parTrans" cxnId="{26105528-370E-4743-8C85-EB41FFD7B7D8}">
      <dgm:prSet/>
      <dgm:spPr/>
      <dgm:t>
        <a:bodyPr/>
        <a:lstStyle/>
        <a:p>
          <a:endParaRPr lang="en-US"/>
        </a:p>
      </dgm:t>
    </dgm:pt>
    <dgm:pt modelId="{16F4D0D8-6C34-4ADC-826C-C90D4EEE2C34}" type="sibTrans" cxnId="{26105528-370E-4743-8C85-EB41FFD7B7D8}">
      <dgm:prSet/>
      <dgm:spPr/>
      <dgm:t>
        <a:bodyPr/>
        <a:lstStyle/>
        <a:p>
          <a:endParaRPr lang="en-US"/>
        </a:p>
      </dgm:t>
    </dgm:pt>
    <dgm:pt modelId="{EFDDE6B0-A901-45C2-ADB8-D08BAE45B37E}">
      <dgm:prSet/>
      <dgm:spPr/>
      <dgm:t>
        <a:bodyPr/>
        <a:lstStyle/>
        <a:p>
          <a:pPr>
            <a:defRPr cap="all"/>
          </a:pPr>
          <a:r>
            <a:rPr lang="en-US" dirty="0"/>
            <a:t>Continuing this will help with my future in university and with a future career.</a:t>
          </a:r>
        </a:p>
      </dgm:t>
    </dgm:pt>
    <dgm:pt modelId="{4837964E-8049-48AD-B980-C8D8CCB49013}" type="parTrans" cxnId="{580DDC4E-DD8B-4D11-9789-4E9CC7624138}">
      <dgm:prSet/>
      <dgm:spPr/>
      <dgm:t>
        <a:bodyPr/>
        <a:lstStyle/>
        <a:p>
          <a:endParaRPr lang="en-US"/>
        </a:p>
      </dgm:t>
    </dgm:pt>
    <dgm:pt modelId="{0FBACBE2-849A-47F7-B66D-34D6EC761289}" type="sibTrans" cxnId="{580DDC4E-DD8B-4D11-9789-4E9CC7624138}">
      <dgm:prSet/>
      <dgm:spPr/>
      <dgm:t>
        <a:bodyPr/>
        <a:lstStyle/>
        <a:p>
          <a:endParaRPr lang="en-US"/>
        </a:p>
      </dgm:t>
    </dgm:pt>
    <dgm:pt modelId="{BB30FEBF-5F46-488C-8592-79A30DFCD382}" type="pres">
      <dgm:prSet presAssocID="{675AE082-E5F1-47A3-8556-92ED4288BE8D}" presName="root" presStyleCnt="0">
        <dgm:presLayoutVars>
          <dgm:dir/>
          <dgm:resizeHandles val="exact"/>
        </dgm:presLayoutVars>
      </dgm:prSet>
      <dgm:spPr/>
    </dgm:pt>
    <dgm:pt modelId="{41A63A37-6EA8-4C42-912E-4B0148CED2DC}" type="pres">
      <dgm:prSet presAssocID="{38B64986-D00E-4F18-AF16-C19A231A47FB}" presName="compNode" presStyleCnt="0"/>
      <dgm:spPr/>
    </dgm:pt>
    <dgm:pt modelId="{B916CEEF-06A4-4927-92EE-482B4E79EC7D}" type="pres">
      <dgm:prSet presAssocID="{38B64986-D00E-4F18-AF16-C19A231A47FB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BE49870-808E-4DBF-85B8-0135B51735C4}" type="pres">
      <dgm:prSet presAssocID="{38B64986-D00E-4F18-AF16-C19A231A47F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70C382F8-6124-4271-9C82-E8C10AE90D95}" type="pres">
      <dgm:prSet presAssocID="{38B64986-D00E-4F18-AF16-C19A231A47FB}" presName="spaceRect" presStyleCnt="0"/>
      <dgm:spPr/>
    </dgm:pt>
    <dgm:pt modelId="{93B16755-4C44-4C71-B5E3-A1A0C07001DE}" type="pres">
      <dgm:prSet presAssocID="{38B64986-D00E-4F18-AF16-C19A231A47FB}" presName="textRect" presStyleLbl="revTx" presStyleIdx="0" presStyleCnt="3">
        <dgm:presLayoutVars>
          <dgm:chMax val="1"/>
          <dgm:chPref val="1"/>
        </dgm:presLayoutVars>
      </dgm:prSet>
      <dgm:spPr/>
    </dgm:pt>
    <dgm:pt modelId="{737E6FD7-62F0-4F30-AC29-77FC4702170A}" type="pres">
      <dgm:prSet presAssocID="{63BE2B85-913A-4F97-8C6B-A715F1B704C2}" presName="sibTrans" presStyleCnt="0"/>
      <dgm:spPr/>
    </dgm:pt>
    <dgm:pt modelId="{7CCF547D-38C5-4882-9C46-4A97568793AD}" type="pres">
      <dgm:prSet presAssocID="{6E874CA9-FED0-4115-9A12-F411C22158CC}" presName="compNode" presStyleCnt="0"/>
      <dgm:spPr/>
    </dgm:pt>
    <dgm:pt modelId="{89396743-0E83-4E62-8B2D-5C803CD07A6B}" type="pres">
      <dgm:prSet presAssocID="{6E874CA9-FED0-4115-9A12-F411C22158CC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71BC8E0-3A1E-4F44-8E9C-D76F838E0351}" type="pres">
      <dgm:prSet presAssocID="{6E874CA9-FED0-4115-9A12-F411C22158C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333D09B-0177-49D9-9841-A51C15B6D661}" type="pres">
      <dgm:prSet presAssocID="{6E874CA9-FED0-4115-9A12-F411C22158CC}" presName="spaceRect" presStyleCnt="0"/>
      <dgm:spPr/>
    </dgm:pt>
    <dgm:pt modelId="{D1305017-D2CA-4AD0-9666-22A262630AE8}" type="pres">
      <dgm:prSet presAssocID="{6E874CA9-FED0-4115-9A12-F411C22158CC}" presName="textRect" presStyleLbl="revTx" presStyleIdx="1" presStyleCnt="3">
        <dgm:presLayoutVars>
          <dgm:chMax val="1"/>
          <dgm:chPref val="1"/>
        </dgm:presLayoutVars>
      </dgm:prSet>
      <dgm:spPr/>
    </dgm:pt>
    <dgm:pt modelId="{867C2F66-C7C0-4185-8551-9A94B5470B47}" type="pres">
      <dgm:prSet presAssocID="{16F4D0D8-6C34-4ADC-826C-C90D4EEE2C34}" presName="sibTrans" presStyleCnt="0"/>
      <dgm:spPr/>
    </dgm:pt>
    <dgm:pt modelId="{90BF7FD1-49E4-42C3-ADAF-799503A617B0}" type="pres">
      <dgm:prSet presAssocID="{EFDDE6B0-A901-45C2-ADB8-D08BAE45B37E}" presName="compNode" presStyleCnt="0"/>
      <dgm:spPr/>
    </dgm:pt>
    <dgm:pt modelId="{FE67A55B-0C81-4140-96AD-783665E76E77}" type="pres">
      <dgm:prSet presAssocID="{EFDDE6B0-A901-45C2-ADB8-D08BAE45B37E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32579EE-39F5-4F5F-A096-1532C9E7F553}" type="pres">
      <dgm:prSet presAssocID="{EFDDE6B0-A901-45C2-ADB8-D08BAE45B37E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CFC7930-4940-4B9F-AD93-B5F998A5D184}" type="pres">
      <dgm:prSet presAssocID="{EFDDE6B0-A901-45C2-ADB8-D08BAE45B37E}" presName="spaceRect" presStyleCnt="0"/>
      <dgm:spPr/>
    </dgm:pt>
    <dgm:pt modelId="{2F8D544E-9FE0-458C-AD82-A5E5724AAAAE}" type="pres">
      <dgm:prSet presAssocID="{EFDDE6B0-A901-45C2-ADB8-D08BAE45B37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6105528-370E-4743-8C85-EB41FFD7B7D8}" srcId="{675AE082-E5F1-47A3-8556-92ED4288BE8D}" destId="{6E874CA9-FED0-4115-9A12-F411C22158CC}" srcOrd="1" destOrd="0" parTransId="{F3A33FAB-53F3-45FD-8E4E-F57771886622}" sibTransId="{16F4D0D8-6C34-4ADC-826C-C90D4EEE2C34}"/>
    <dgm:cxn modelId="{580DDC4E-DD8B-4D11-9789-4E9CC7624138}" srcId="{675AE082-E5F1-47A3-8556-92ED4288BE8D}" destId="{EFDDE6B0-A901-45C2-ADB8-D08BAE45B37E}" srcOrd="2" destOrd="0" parTransId="{4837964E-8049-48AD-B980-C8D8CCB49013}" sibTransId="{0FBACBE2-849A-47F7-B66D-34D6EC761289}"/>
    <dgm:cxn modelId="{CB25B775-AEB5-4FBA-9218-4F824317E56F}" srcId="{675AE082-E5F1-47A3-8556-92ED4288BE8D}" destId="{38B64986-D00E-4F18-AF16-C19A231A47FB}" srcOrd="0" destOrd="0" parTransId="{30AB3DB9-F6B5-4D59-B67A-336247638F99}" sibTransId="{63BE2B85-913A-4F97-8C6B-A715F1B704C2}"/>
    <dgm:cxn modelId="{2255A580-4F43-4DFA-BF80-3C4736D32220}" type="presOf" srcId="{EFDDE6B0-A901-45C2-ADB8-D08BAE45B37E}" destId="{2F8D544E-9FE0-458C-AD82-A5E5724AAAAE}" srcOrd="0" destOrd="0" presId="urn:microsoft.com/office/officeart/2018/5/layout/IconLeafLabelList"/>
    <dgm:cxn modelId="{1F27EBBC-DC03-487E-8BF6-3C93F0C45C93}" type="presOf" srcId="{6E874CA9-FED0-4115-9A12-F411C22158CC}" destId="{D1305017-D2CA-4AD0-9666-22A262630AE8}" srcOrd="0" destOrd="0" presId="urn:microsoft.com/office/officeart/2018/5/layout/IconLeafLabelList"/>
    <dgm:cxn modelId="{7751EEBE-5490-4047-BAF8-7E22AFBF48DD}" type="presOf" srcId="{675AE082-E5F1-47A3-8556-92ED4288BE8D}" destId="{BB30FEBF-5F46-488C-8592-79A30DFCD382}" srcOrd="0" destOrd="0" presId="urn:microsoft.com/office/officeart/2018/5/layout/IconLeafLabelList"/>
    <dgm:cxn modelId="{CE7CFAEA-01FA-4B57-9EAA-23D9AAEA47A9}" type="presOf" srcId="{38B64986-D00E-4F18-AF16-C19A231A47FB}" destId="{93B16755-4C44-4C71-B5E3-A1A0C07001DE}" srcOrd="0" destOrd="0" presId="urn:microsoft.com/office/officeart/2018/5/layout/IconLeafLabelList"/>
    <dgm:cxn modelId="{5EDD6757-4465-4992-946A-C48CF599BFCE}" type="presParOf" srcId="{BB30FEBF-5F46-488C-8592-79A30DFCD382}" destId="{41A63A37-6EA8-4C42-912E-4B0148CED2DC}" srcOrd="0" destOrd="0" presId="urn:microsoft.com/office/officeart/2018/5/layout/IconLeafLabelList"/>
    <dgm:cxn modelId="{A85D7F0E-EC7C-4AFE-8BBE-2454E844C9C6}" type="presParOf" srcId="{41A63A37-6EA8-4C42-912E-4B0148CED2DC}" destId="{B916CEEF-06A4-4927-92EE-482B4E79EC7D}" srcOrd="0" destOrd="0" presId="urn:microsoft.com/office/officeart/2018/5/layout/IconLeafLabelList"/>
    <dgm:cxn modelId="{487539EE-2F5B-433B-ADB9-BDE805E7CC04}" type="presParOf" srcId="{41A63A37-6EA8-4C42-912E-4B0148CED2DC}" destId="{1BE49870-808E-4DBF-85B8-0135B51735C4}" srcOrd="1" destOrd="0" presId="urn:microsoft.com/office/officeart/2018/5/layout/IconLeafLabelList"/>
    <dgm:cxn modelId="{C0F622B5-D8AA-4979-8181-1C801DB629F0}" type="presParOf" srcId="{41A63A37-6EA8-4C42-912E-4B0148CED2DC}" destId="{70C382F8-6124-4271-9C82-E8C10AE90D95}" srcOrd="2" destOrd="0" presId="urn:microsoft.com/office/officeart/2018/5/layout/IconLeafLabelList"/>
    <dgm:cxn modelId="{8E2D2217-284E-47E2-A9C9-22530853C3CE}" type="presParOf" srcId="{41A63A37-6EA8-4C42-912E-4B0148CED2DC}" destId="{93B16755-4C44-4C71-B5E3-A1A0C07001DE}" srcOrd="3" destOrd="0" presId="urn:microsoft.com/office/officeart/2018/5/layout/IconLeafLabelList"/>
    <dgm:cxn modelId="{4BF7E9DC-F97B-4235-A7B4-648D52542B76}" type="presParOf" srcId="{BB30FEBF-5F46-488C-8592-79A30DFCD382}" destId="{737E6FD7-62F0-4F30-AC29-77FC4702170A}" srcOrd="1" destOrd="0" presId="urn:microsoft.com/office/officeart/2018/5/layout/IconLeafLabelList"/>
    <dgm:cxn modelId="{8088396B-3AA6-4E7C-B213-5878E970F293}" type="presParOf" srcId="{BB30FEBF-5F46-488C-8592-79A30DFCD382}" destId="{7CCF547D-38C5-4882-9C46-4A97568793AD}" srcOrd="2" destOrd="0" presId="urn:microsoft.com/office/officeart/2018/5/layout/IconLeafLabelList"/>
    <dgm:cxn modelId="{1B0046D0-639A-47D5-8B6B-CD408D21199E}" type="presParOf" srcId="{7CCF547D-38C5-4882-9C46-4A97568793AD}" destId="{89396743-0E83-4E62-8B2D-5C803CD07A6B}" srcOrd="0" destOrd="0" presId="urn:microsoft.com/office/officeart/2018/5/layout/IconLeafLabelList"/>
    <dgm:cxn modelId="{02AC2D01-F0ED-48E3-B074-95BAFA0B1FEA}" type="presParOf" srcId="{7CCF547D-38C5-4882-9C46-4A97568793AD}" destId="{171BC8E0-3A1E-4F44-8E9C-D76F838E0351}" srcOrd="1" destOrd="0" presId="urn:microsoft.com/office/officeart/2018/5/layout/IconLeafLabelList"/>
    <dgm:cxn modelId="{9478C07F-FE75-475A-86EC-B64290837CA8}" type="presParOf" srcId="{7CCF547D-38C5-4882-9C46-4A97568793AD}" destId="{0333D09B-0177-49D9-9841-A51C15B6D661}" srcOrd="2" destOrd="0" presId="urn:microsoft.com/office/officeart/2018/5/layout/IconLeafLabelList"/>
    <dgm:cxn modelId="{955C7326-953E-4F6C-847D-C6DCFBCF9726}" type="presParOf" srcId="{7CCF547D-38C5-4882-9C46-4A97568793AD}" destId="{D1305017-D2CA-4AD0-9666-22A262630AE8}" srcOrd="3" destOrd="0" presId="urn:microsoft.com/office/officeart/2018/5/layout/IconLeafLabelList"/>
    <dgm:cxn modelId="{A9579345-D59C-4554-B018-68B488E0A294}" type="presParOf" srcId="{BB30FEBF-5F46-488C-8592-79A30DFCD382}" destId="{867C2F66-C7C0-4185-8551-9A94B5470B47}" srcOrd="3" destOrd="0" presId="urn:microsoft.com/office/officeart/2018/5/layout/IconLeafLabelList"/>
    <dgm:cxn modelId="{98425CD7-BEB0-4CE5-BAD2-C1751DA24494}" type="presParOf" srcId="{BB30FEBF-5F46-488C-8592-79A30DFCD382}" destId="{90BF7FD1-49E4-42C3-ADAF-799503A617B0}" srcOrd="4" destOrd="0" presId="urn:microsoft.com/office/officeart/2018/5/layout/IconLeafLabelList"/>
    <dgm:cxn modelId="{3074B924-2321-4426-A0F8-B61E56D04E0C}" type="presParOf" srcId="{90BF7FD1-49E4-42C3-ADAF-799503A617B0}" destId="{FE67A55B-0C81-4140-96AD-783665E76E77}" srcOrd="0" destOrd="0" presId="urn:microsoft.com/office/officeart/2018/5/layout/IconLeafLabelList"/>
    <dgm:cxn modelId="{5C0F675D-DF69-403E-8A62-955989A2872E}" type="presParOf" srcId="{90BF7FD1-49E4-42C3-ADAF-799503A617B0}" destId="{D32579EE-39F5-4F5F-A096-1532C9E7F553}" srcOrd="1" destOrd="0" presId="urn:microsoft.com/office/officeart/2018/5/layout/IconLeafLabelList"/>
    <dgm:cxn modelId="{4B0D9086-D4F0-4929-9EBD-DE78A949E982}" type="presParOf" srcId="{90BF7FD1-49E4-42C3-ADAF-799503A617B0}" destId="{6CFC7930-4940-4B9F-AD93-B5F998A5D184}" srcOrd="2" destOrd="0" presId="urn:microsoft.com/office/officeart/2018/5/layout/IconLeafLabelList"/>
    <dgm:cxn modelId="{62FEF89D-F71B-44C3-9D3E-A560EEAB7829}" type="presParOf" srcId="{90BF7FD1-49E4-42C3-ADAF-799503A617B0}" destId="{2F8D544E-9FE0-458C-AD82-A5E5724AAAA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6D036-5466-4F94-8A10-9432D1C7D0EC}">
      <dsp:nvSpPr>
        <dsp:cNvPr id="0" name=""/>
        <dsp:cNvSpPr/>
      </dsp:nvSpPr>
      <dsp:spPr>
        <a:xfrm>
          <a:off x="1011242" y="227638"/>
          <a:ext cx="661289" cy="6612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12E03-8EA3-4F4B-AA5B-38D0EB078183}">
      <dsp:nvSpPr>
        <dsp:cNvPr id="0" name=""/>
        <dsp:cNvSpPr/>
      </dsp:nvSpPr>
      <dsp:spPr>
        <a:xfrm>
          <a:off x="607121" y="1163660"/>
          <a:ext cx="1469531" cy="895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Cabin Crew require a good level of teamwork.</a:t>
          </a:r>
          <a:endParaRPr lang="en-US" sz="1400" kern="1200" dirty="0"/>
        </a:p>
      </dsp:txBody>
      <dsp:txXfrm>
        <a:off x="607121" y="1163660"/>
        <a:ext cx="1469531" cy="895495"/>
      </dsp:txXfrm>
    </dsp:sp>
    <dsp:sp modelId="{5F59BB1A-F55B-4D02-8BAA-3C882653D278}">
      <dsp:nvSpPr>
        <dsp:cNvPr id="0" name=""/>
        <dsp:cNvSpPr/>
      </dsp:nvSpPr>
      <dsp:spPr>
        <a:xfrm>
          <a:off x="2737941" y="227638"/>
          <a:ext cx="661289" cy="6612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4C340E-86C6-4F9A-A32B-258C7D511D7F}">
      <dsp:nvSpPr>
        <dsp:cNvPr id="0" name=""/>
        <dsp:cNvSpPr/>
      </dsp:nvSpPr>
      <dsp:spPr>
        <a:xfrm>
          <a:off x="2333820" y="1163660"/>
          <a:ext cx="1469531" cy="895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They will need it for Safety of themselves and passengers.</a:t>
          </a:r>
          <a:endParaRPr lang="en-US" sz="1400" kern="1200" dirty="0"/>
        </a:p>
      </dsp:txBody>
      <dsp:txXfrm>
        <a:off x="2333820" y="1163660"/>
        <a:ext cx="1469531" cy="895495"/>
      </dsp:txXfrm>
    </dsp:sp>
    <dsp:sp modelId="{A872075E-8300-4196-ADE9-F8EB32FD5D72}">
      <dsp:nvSpPr>
        <dsp:cNvPr id="0" name=""/>
        <dsp:cNvSpPr/>
      </dsp:nvSpPr>
      <dsp:spPr>
        <a:xfrm>
          <a:off x="4464640" y="227638"/>
          <a:ext cx="661289" cy="6612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0201BA-04BE-46C7-8034-B735CD753B04}">
      <dsp:nvSpPr>
        <dsp:cNvPr id="0" name=""/>
        <dsp:cNvSpPr/>
      </dsp:nvSpPr>
      <dsp:spPr>
        <a:xfrm>
          <a:off x="4060519" y="1163660"/>
          <a:ext cx="1469531" cy="895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smooth operations of an aircraft while in flight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4060519" y="1163660"/>
        <a:ext cx="1469531" cy="895495"/>
      </dsp:txXfrm>
    </dsp:sp>
    <dsp:sp modelId="{6E78003C-3DE3-451B-8DF0-E999E6B75304}">
      <dsp:nvSpPr>
        <dsp:cNvPr id="0" name=""/>
        <dsp:cNvSpPr/>
      </dsp:nvSpPr>
      <dsp:spPr>
        <a:xfrm>
          <a:off x="2737941" y="2426539"/>
          <a:ext cx="661289" cy="6612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11C85-85E0-4F81-8E90-A067056BC135}">
      <dsp:nvSpPr>
        <dsp:cNvPr id="0" name=""/>
        <dsp:cNvSpPr/>
      </dsp:nvSpPr>
      <dsp:spPr>
        <a:xfrm>
          <a:off x="2333820" y="3362561"/>
          <a:ext cx="1469531" cy="895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They will need to be able to communicate effectively during this time.</a:t>
          </a:r>
          <a:endParaRPr lang="en-US" sz="1400" kern="1200" dirty="0"/>
        </a:p>
      </dsp:txBody>
      <dsp:txXfrm>
        <a:off x="2333820" y="3362561"/>
        <a:ext cx="1469531" cy="8954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F6BFA-8B7B-4420-B671-5981CA048CCE}">
      <dsp:nvSpPr>
        <dsp:cNvPr id="0" name=""/>
        <dsp:cNvSpPr/>
      </dsp:nvSpPr>
      <dsp:spPr>
        <a:xfrm>
          <a:off x="0" y="2887"/>
          <a:ext cx="9604375" cy="6149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E1533-DD8F-4CB8-9D79-9C7A7052AFE7}">
      <dsp:nvSpPr>
        <dsp:cNvPr id="0" name=""/>
        <dsp:cNvSpPr/>
      </dsp:nvSpPr>
      <dsp:spPr>
        <a:xfrm>
          <a:off x="186025" y="141253"/>
          <a:ext cx="338228" cy="3382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5E709-6322-4C3D-AB9E-EEF1547C7FF8}">
      <dsp:nvSpPr>
        <dsp:cNvPr id="0" name=""/>
        <dsp:cNvSpPr/>
      </dsp:nvSpPr>
      <dsp:spPr>
        <a:xfrm>
          <a:off x="710279" y="2887"/>
          <a:ext cx="8894095" cy="61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083" tIns="65083" rIns="65083" bIns="650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This is education that take place over digital devices.</a:t>
          </a:r>
        </a:p>
      </dsp:txBody>
      <dsp:txXfrm>
        <a:off x="710279" y="2887"/>
        <a:ext cx="8894095" cy="614960"/>
      </dsp:txXfrm>
    </dsp:sp>
    <dsp:sp modelId="{79F7F7F7-80F9-42DC-AFCB-D177A07EFA02}">
      <dsp:nvSpPr>
        <dsp:cNvPr id="0" name=""/>
        <dsp:cNvSpPr/>
      </dsp:nvSpPr>
      <dsp:spPr>
        <a:xfrm>
          <a:off x="0" y="771588"/>
          <a:ext cx="9604375" cy="6149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154ECF-5C60-4ECE-9601-958AF52890D5}">
      <dsp:nvSpPr>
        <dsp:cNvPr id="0" name=""/>
        <dsp:cNvSpPr/>
      </dsp:nvSpPr>
      <dsp:spPr>
        <a:xfrm>
          <a:off x="186025" y="909954"/>
          <a:ext cx="338228" cy="3382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E2D0CA-8D31-4CC8-82CD-1220FAE0C7D6}">
      <dsp:nvSpPr>
        <dsp:cNvPr id="0" name=""/>
        <dsp:cNvSpPr/>
      </dsp:nvSpPr>
      <dsp:spPr>
        <a:xfrm>
          <a:off x="710279" y="771588"/>
          <a:ext cx="8894095" cy="61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083" tIns="65083" rIns="65083" bIns="650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It allows for more flexibility over learning, offering 24/7 access.</a:t>
          </a:r>
        </a:p>
      </dsp:txBody>
      <dsp:txXfrm>
        <a:off x="710279" y="771588"/>
        <a:ext cx="8894095" cy="614960"/>
      </dsp:txXfrm>
    </dsp:sp>
    <dsp:sp modelId="{E8EC7F20-4626-4D43-BF10-E9818C141659}">
      <dsp:nvSpPr>
        <dsp:cNvPr id="0" name=""/>
        <dsp:cNvSpPr/>
      </dsp:nvSpPr>
      <dsp:spPr>
        <a:xfrm>
          <a:off x="0" y="1540289"/>
          <a:ext cx="9604375" cy="6149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3819B3-9585-4B9B-9177-06B48A7A110A}">
      <dsp:nvSpPr>
        <dsp:cNvPr id="0" name=""/>
        <dsp:cNvSpPr/>
      </dsp:nvSpPr>
      <dsp:spPr>
        <a:xfrm>
          <a:off x="186025" y="1678655"/>
          <a:ext cx="338228" cy="3382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91045-8870-4BA6-93D5-F5D723FFF2C3}">
      <dsp:nvSpPr>
        <dsp:cNvPr id="0" name=""/>
        <dsp:cNvSpPr/>
      </dsp:nvSpPr>
      <dsp:spPr>
        <a:xfrm>
          <a:off x="710279" y="1540289"/>
          <a:ext cx="8894095" cy="61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083" tIns="65083" rIns="65083" bIns="650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It can also be more cost effective as you can do it from home and would not have to travel into and educational setting.</a:t>
          </a:r>
        </a:p>
      </dsp:txBody>
      <dsp:txXfrm>
        <a:off x="710279" y="1540289"/>
        <a:ext cx="8894095" cy="614960"/>
      </dsp:txXfrm>
    </dsp:sp>
    <dsp:sp modelId="{6E414BDE-8B7A-49B5-8DE9-9EF0A1F34763}">
      <dsp:nvSpPr>
        <dsp:cNvPr id="0" name=""/>
        <dsp:cNvSpPr/>
      </dsp:nvSpPr>
      <dsp:spPr>
        <a:xfrm>
          <a:off x="0" y="2308990"/>
          <a:ext cx="9604375" cy="6149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2E3C1-3444-4F15-A632-5D1156B603CC}">
      <dsp:nvSpPr>
        <dsp:cNvPr id="0" name=""/>
        <dsp:cNvSpPr/>
      </dsp:nvSpPr>
      <dsp:spPr>
        <a:xfrm>
          <a:off x="186025" y="2447356"/>
          <a:ext cx="338228" cy="3382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530C5-7095-45A3-B746-6676712AB787}">
      <dsp:nvSpPr>
        <dsp:cNvPr id="0" name=""/>
        <dsp:cNvSpPr/>
      </dsp:nvSpPr>
      <dsp:spPr>
        <a:xfrm>
          <a:off x="710279" y="2308990"/>
          <a:ext cx="8894095" cy="61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083" tIns="65083" rIns="65083" bIns="650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They can provide more personalized learning experiences.</a:t>
          </a:r>
        </a:p>
      </dsp:txBody>
      <dsp:txXfrm>
        <a:off x="710279" y="2308990"/>
        <a:ext cx="8894095" cy="614960"/>
      </dsp:txXfrm>
    </dsp:sp>
    <dsp:sp modelId="{6D05ED39-84FB-4CE6-82B3-B4CF1A747523}">
      <dsp:nvSpPr>
        <dsp:cNvPr id="0" name=""/>
        <dsp:cNvSpPr/>
      </dsp:nvSpPr>
      <dsp:spPr>
        <a:xfrm>
          <a:off x="0" y="3077691"/>
          <a:ext cx="9604375" cy="6149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67FFE0-49E1-4E52-B450-430D5EB7B677}">
      <dsp:nvSpPr>
        <dsp:cNvPr id="0" name=""/>
        <dsp:cNvSpPr/>
      </dsp:nvSpPr>
      <dsp:spPr>
        <a:xfrm>
          <a:off x="186025" y="3216058"/>
          <a:ext cx="338228" cy="3382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7ABB06-9D6D-44BB-A611-5E43256C04D3}">
      <dsp:nvSpPr>
        <dsp:cNvPr id="0" name=""/>
        <dsp:cNvSpPr/>
      </dsp:nvSpPr>
      <dsp:spPr>
        <a:xfrm>
          <a:off x="710279" y="3077691"/>
          <a:ext cx="8894095" cy="61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083" tIns="65083" rIns="65083" bIns="650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There is many different modules and sessions for people to access.</a:t>
          </a:r>
        </a:p>
      </dsp:txBody>
      <dsp:txXfrm>
        <a:off x="710279" y="3077691"/>
        <a:ext cx="8894095" cy="6149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4FAC89-B788-42A0-8EC1-9E62AA1E606D}">
      <dsp:nvSpPr>
        <dsp:cNvPr id="0" name=""/>
        <dsp:cNvSpPr/>
      </dsp:nvSpPr>
      <dsp:spPr>
        <a:xfrm>
          <a:off x="0" y="3884"/>
          <a:ext cx="6360733" cy="4653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4B4F06-42B6-46EA-806A-27AA1A3044D0}">
      <dsp:nvSpPr>
        <dsp:cNvPr id="0" name=""/>
        <dsp:cNvSpPr/>
      </dsp:nvSpPr>
      <dsp:spPr>
        <a:xfrm>
          <a:off x="140761" y="108583"/>
          <a:ext cx="256180" cy="2559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4630D9-688D-4047-BB07-2D17CC0B98B4}">
      <dsp:nvSpPr>
        <dsp:cNvPr id="0" name=""/>
        <dsp:cNvSpPr/>
      </dsp:nvSpPr>
      <dsp:spPr>
        <a:xfrm>
          <a:off x="537704" y="3884"/>
          <a:ext cx="5798736" cy="508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864" tIns="53864" rIns="53864" bIns="5386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‘Digital skills are required in at least 82% of online advertised openings across the UK’ (Nanina et al., 2019).</a:t>
          </a:r>
          <a:endParaRPr lang="en-US" sz="1400" kern="1200"/>
        </a:p>
      </dsp:txBody>
      <dsp:txXfrm>
        <a:off x="537704" y="3884"/>
        <a:ext cx="5798736" cy="508952"/>
      </dsp:txXfrm>
    </dsp:sp>
    <dsp:sp modelId="{50440A67-4D58-42CD-B6B3-3A32DD65B008}">
      <dsp:nvSpPr>
        <dsp:cNvPr id="0" name=""/>
        <dsp:cNvSpPr/>
      </dsp:nvSpPr>
      <dsp:spPr>
        <a:xfrm>
          <a:off x="0" y="640075"/>
          <a:ext cx="6360733" cy="4653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59F8DD-675E-459C-B943-8C2351EE4AA4}">
      <dsp:nvSpPr>
        <dsp:cNvPr id="0" name=""/>
        <dsp:cNvSpPr/>
      </dsp:nvSpPr>
      <dsp:spPr>
        <a:xfrm>
          <a:off x="140761" y="744774"/>
          <a:ext cx="256180" cy="2559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F5FA4-8D65-493E-B6FE-072978187D43}">
      <dsp:nvSpPr>
        <dsp:cNvPr id="0" name=""/>
        <dsp:cNvSpPr/>
      </dsp:nvSpPr>
      <dsp:spPr>
        <a:xfrm>
          <a:off x="537704" y="640075"/>
          <a:ext cx="5798736" cy="508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864" tIns="53864" rIns="53864" bIns="5386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TUI uses virtual scenarios to train new employees using real-life examples.</a:t>
          </a:r>
          <a:endParaRPr lang="en-US" sz="1400" kern="1200"/>
        </a:p>
      </dsp:txBody>
      <dsp:txXfrm>
        <a:off x="537704" y="640075"/>
        <a:ext cx="5798736" cy="508952"/>
      </dsp:txXfrm>
    </dsp:sp>
    <dsp:sp modelId="{E342664A-26F1-4B87-81E1-830A06086D71}">
      <dsp:nvSpPr>
        <dsp:cNvPr id="0" name=""/>
        <dsp:cNvSpPr/>
      </dsp:nvSpPr>
      <dsp:spPr>
        <a:xfrm>
          <a:off x="0" y="1276266"/>
          <a:ext cx="6360733" cy="4653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26960F-DD0C-45D3-ABFF-75C7896B3126}">
      <dsp:nvSpPr>
        <dsp:cNvPr id="0" name=""/>
        <dsp:cNvSpPr/>
      </dsp:nvSpPr>
      <dsp:spPr>
        <a:xfrm>
          <a:off x="140761" y="1380965"/>
          <a:ext cx="256180" cy="2559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52FE1-DCFF-49F8-8A19-408430CF5F12}">
      <dsp:nvSpPr>
        <dsp:cNvPr id="0" name=""/>
        <dsp:cNvSpPr/>
      </dsp:nvSpPr>
      <dsp:spPr>
        <a:xfrm>
          <a:off x="537704" y="1276266"/>
          <a:ext cx="5798736" cy="508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864" tIns="53864" rIns="53864" bIns="5386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Airlines</a:t>
          </a:r>
          <a:endParaRPr lang="en-US" sz="1400" kern="1200"/>
        </a:p>
      </dsp:txBody>
      <dsp:txXfrm>
        <a:off x="537704" y="1276266"/>
        <a:ext cx="5798736" cy="508952"/>
      </dsp:txXfrm>
    </dsp:sp>
    <dsp:sp modelId="{515E450C-B5CB-4D56-9518-9689E8197A91}">
      <dsp:nvSpPr>
        <dsp:cNvPr id="0" name=""/>
        <dsp:cNvSpPr/>
      </dsp:nvSpPr>
      <dsp:spPr>
        <a:xfrm>
          <a:off x="0" y="1912457"/>
          <a:ext cx="6360733" cy="4653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1AE304-ED7A-49FB-9878-2F2DC631900C}">
      <dsp:nvSpPr>
        <dsp:cNvPr id="0" name=""/>
        <dsp:cNvSpPr/>
      </dsp:nvSpPr>
      <dsp:spPr>
        <a:xfrm>
          <a:off x="140761" y="2017156"/>
          <a:ext cx="256180" cy="2559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E3B924-318F-4B1D-AA6B-BF738C794E5E}">
      <dsp:nvSpPr>
        <dsp:cNvPr id="0" name=""/>
        <dsp:cNvSpPr/>
      </dsp:nvSpPr>
      <dsp:spPr>
        <a:xfrm>
          <a:off x="537704" y="1912457"/>
          <a:ext cx="5798736" cy="508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864" tIns="53864" rIns="53864" bIns="5386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Tech departments.</a:t>
          </a:r>
          <a:endParaRPr lang="en-US" sz="1400" kern="1200"/>
        </a:p>
      </dsp:txBody>
      <dsp:txXfrm>
        <a:off x="537704" y="1912457"/>
        <a:ext cx="5798736" cy="508952"/>
      </dsp:txXfrm>
    </dsp:sp>
    <dsp:sp modelId="{46C6F4E1-1831-4341-A74B-494CA954541B}">
      <dsp:nvSpPr>
        <dsp:cNvPr id="0" name=""/>
        <dsp:cNvSpPr/>
      </dsp:nvSpPr>
      <dsp:spPr>
        <a:xfrm>
          <a:off x="0" y="2548648"/>
          <a:ext cx="6360733" cy="4653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0AAC10-F520-4927-813C-7899BD771B4C}">
      <dsp:nvSpPr>
        <dsp:cNvPr id="0" name=""/>
        <dsp:cNvSpPr/>
      </dsp:nvSpPr>
      <dsp:spPr>
        <a:xfrm>
          <a:off x="140761" y="2653347"/>
          <a:ext cx="256180" cy="2559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24C9A-C0AC-4384-9842-A27831694FEF}">
      <dsp:nvSpPr>
        <dsp:cNvPr id="0" name=""/>
        <dsp:cNvSpPr/>
      </dsp:nvSpPr>
      <dsp:spPr>
        <a:xfrm>
          <a:off x="537704" y="2548648"/>
          <a:ext cx="5798736" cy="508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864" tIns="53864" rIns="53864" bIns="5386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Customer service training.</a:t>
          </a:r>
          <a:endParaRPr lang="en-US" sz="1400" kern="1200"/>
        </a:p>
      </dsp:txBody>
      <dsp:txXfrm>
        <a:off x="537704" y="2548648"/>
        <a:ext cx="5798736" cy="5089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16CEEF-06A4-4927-92EE-482B4E79EC7D}">
      <dsp:nvSpPr>
        <dsp:cNvPr id="0" name=""/>
        <dsp:cNvSpPr/>
      </dsp:nvSpPr>
      <dsp:spPr>
        <a:xfrm>
          <a:off x="639687" y="362769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E49870-808E-4DBF-85B8-0135B51735C4}">
      <dsp:nvSpPr>
        <dsp:cNvPr id="0" name=""/>
        <dsp:cNvSpPr/>
      </dsp:nvSpPr>
      <dsp:spPr>
        <a:xfrm>
          <a:off x="1005312" y="728394"/>
          <a:ext cx="984375" cy="9843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B16755-4C44-4C71-B5E3-A1A0C07001DE}">
      <dsp:nvSpPr>
        <dsp:cNvPr id="0" name=""/>
        <dsp:cNvSpPr/>
      </dsp:nvSpPr>
      <dsp:spPr>
        <a:xfrm>
          <a:off x="91250" y="2612770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The module has had a significant role within my studies in university.</a:t>
          </a:r>
        </a:p>
      </dsp:txBody>
      <dsp:txXfrm>
        <a:off x="91250" y="2612770"/>
        <a:ext cx="2812500" cy="720000"/>
      </dsp:txXfrm>
    </dsp:sp>
    <dsp:sp modelId="{89396743-0E83-4E62-8B2D-5C803CD07A6B}">
      <dsp:nvSpPr>
        <dsp:cNvPr id="0" name=""/>
        <dsp:cNvSpPr/>
      </dsp:nvSpPr>
      <dsp:spPr>
        <a:xfrm>
          <a:off x="3944375" y="362769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1BC8E0-3A1E-4F44-8E9C-D76F838E0351}">
      <dsp:nvSpPr>
        <dsp:cNvPr id="0" name=""/>
        <dsp:cNvSpPr/>
      </dsp:nvSpPr>
      <dsp:spPr>
        <a:xfrm>
          <a:off x="4310000" y="728394"/>
          <a:ext cx="984375" cy="9843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305017-D2CA-4AD0-9666-22A262630AE8}">
      <dsp:nvSpPr>
        <dsp:cNvPr id="0" name=""/>
        <dsp:cNvSpPr/>
      </dsp:nvSpPr>
      <dsp:spPr>
        <a:xfrm>
          <a:off x="3395937" y="2612770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I have developed new and existing skills through the module.</a:t>
          </a:r>
        </a:p>
      </dsp:txBody>
      <dsp:txXfrm>
        <a:off x="3395937" y="2612770"/>
        <a:ext cx="2812500" cy="720000"/>
      </dsp:txXfrm>
    </dsp:sp>
    <dsp:sp modelId="{FE67A55B-0C81-4140-96AD-783665E76E77}">
      <dsp:nvSpPr>
        <dsp:cNvPr id="0" name=""/>
        <dsp:cNvSpPr/>
      </dsp:nvSpPr>
      <dsp:spPr>
        <a:xfrm>
          <a:off x="7249062" y="362769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2579EE-39F5-4F5F-A096-1532C9E7F553}">
      <dsp:nvSpPr>
        <dsp:cNvPr id="0" name=""/>
        <dsp:cNvSpPr/>
      </dsp:nvSpPr>
      <dsp:spPr>
        <a:xfrm>
          <a:off x="7614687" y="728394"/>
          <a:ext cx="984375" cy="9843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8D544E-9FE0-458C-AD82-A5E5724AAAAE}">
      <dsp:nvSpPr>
        <dsp:cNvPr id="0" name=""/>
        <dsp:cNvSpPr/>
      </dsp:nvSpPr>
      <dsp:spPr>
        <a:xfrm>
          <a:off x="6700625" y="2612770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Continuing this will help with my future in university and with a future career.</a:t>
          </a:r>
        </a:p>
      </dsp:txBody>
      <dsp:txXfrm>
        <a:off x="6700625" y="2612770"/>
        <a:ext cx="281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>
                <a:latin typeface="Arial" panose="020B0604020202020204" pitchFamily="34" charset="0"/>
              </a:rPr>
              <a:t>4/30/2026</a:t>
            </a:fld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>
                <a:latin typeface="Arial" panose="020B0604020202020204" pitchFamily="34" charset="0"/>
              </a:rPr>
              <a:t>‹#›</a:t>
            </a:fld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69F68A4D-42A7-45F7-9930-00E8DCB48D7E}" type="datetimeFigureOut">
              <a:rPr lang="en-US" smtClean="0"/>
              <a:pPr/>
              <a:t>4/30/2026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FDD6F49-EBB7-4CCF-97A8-E526BB28BB6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5A679-D7A1-47C4-932C-28011E2A9A53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90835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E0A8E13F-0E7F-41E2-9135-305BC28D8A45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2928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988B6-8B3E-4C09-B7B1-AAC39875FB68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92224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FCCF-FA39-4482-B7AA-3D27F32121E0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99483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2397-2866-4187-8055-32DBD9803155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1586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774B3-DB49-4D0C-9C57-19A04F9F783E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82380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3A315-E38D-450F-B9BA-CCF3F15112DB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04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63672-33CC-48A2-9814-22FFC6146778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05022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>
                <a:latin typeface="Arial" panose="020B0604020202020204" pitchFamily="34" charset="0"/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>
                <a:latin typeface="Arial" panose="020B0604020202020204" pitchFamily="34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AA57C96C-2899-4FFB-AA40-ECC90665D4E0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71312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0CCF3-DA3F-4245-BD16-E8A3834D4978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198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E486C-8E92-458C-9C27-2750BD364700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311242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CF5FBE6-CCAE-427F-B544-56F7E5627DDB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4543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7D6BFF4-1CF4-455C-9FC8-370B642A09C0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369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B94C8EF-ACC3-43D8-90BA-A86D62988A78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827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11DFF3D-17A5-4785-B01A-5AB2C51D6654}" type="datetime1">
              <a:rPr lang="en-US" smtClean="0"/>
              <a:t>4/30/2026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70197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>
              <a:latin typeface="Arial" panose="020B0604020202020204" pitchFamily="34" charset="0"/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24793532-F963-4564-9617-0907FEB83D03}" type="datetime1">
              <a:rPr lang="en-US" smtClean="0"/>
              <a:pPr/>
              <a:t>4/30/2026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090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2" r:id="rId1"/>
    <p:sldLayoutId id="2147484083" r:id="rId2"/>
    <p:sldLayoutId id="2147484084" r:id="rId3"/>
    <p:sldLayoutId id="2147484085" r:id="rId4"/>
    <p:sldLayoutId id="2147484086" r:id="rId5"/>
    <p:sldLayoutId id="2147484087" r:id="rId6"/>
    <p:sldLayoutId id="2147484088" r:id="rId7"/>
    <p:sldLayoutId id="2147484089" r:id="rId8"/>
    <p:sldLayoutId id="2147484090" r:id="rId9"/>
    <p:sldLayoutId id="2147484091" r:id="rId10"/>
    <p:sldLayoutId id="2147484092" r:id="rId11"/>
    <p:sldLayoutId id="2147484093" r:id="rId12"/>
    <p:sldLayoutId id="2147484094" r:id="rId13"/>
    <p:sldLayoutId id="2147484095" r:id="rId14"/>
    <p:sldLayoutId id="2147484096" r:id="rId15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sn.com/en-us/health/other/15-skills-that-take-exactly-100-hours-to-master/ss-AA1GYmcV" TargetMode="External"/><Relationship Id="rId2" Type="http://schemas.openxmlformats.org/officeDocument/2006/relationships/image" Target="../media/image5.im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vecteezy.com/free-photos/academic-excellence" TargetMode="Externa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emf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.emf"/><Relationship Id="rId7" Type="http://schemas.openxmlformats.org/officeDocument/2006/relationships/diagramColors" Target="../diagrams/colors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4.sv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F8C73-EB56-7737-A869-439B991F9F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64312" y="1593383"/>
            <a:ext cx="6293689" cy="365240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600" spc="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Academic, Industry and Digital Skills</a:t>
            </a:r>
            <a:br>
              <a:rPr lang="en-US" sz="4600" spc="2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4600" spc="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Course Code: BMTP4015</a:t>
            </a:r>
            <a:br>
              <a:rPr lang="en-US" sz="4600" spc="2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4600" spc="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Date: 30 April 2026</a:t>
            </a:r>
            <a:br>
              <a:rPr lang="en-US" sz="4600" spc="2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4600" spc="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Name Josephine Ayres</a:t>
            </a:r>
            <a:br>
              <a:rPr lang="en-US" sz="4600" spc="2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4600" spc="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Lecturer: Lisa Bassler</a:t>
            </a:r>
          </a:p>
        </p:txBody>
      </p:sp>
      <p:pic>
        <p:nvPicPr>
          <p:cNvPr id="6" name="Graphic 5" descr="Diploma Roll">
            <a:extLst>
              <a:ext uri="{FF2B5EF4-FFF2-40B4-BE49-F238E27FC236}">
                <a16:creationId xmlns:a16="http://schemas.microsoft.com/office/drawing/2014/main" id="{F5621F08-C98F-829D-9EC5-276BB0EE687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3999" y="1422615"/>
            <a:ext cx="3993942" cy="3993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707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1A427-F816-3B71-36F8-57741D5C9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ECE11-F2E3-D54B-EA37-9C4B8D93A6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confirm that I have not used any AI tools in the research and creation of this assignment. I confirm that I have not presented any AI generated materials as my own work. I confirm that I have copies of my drafts, notes and other resources I used,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3777571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002" y="802298"/>
            <a:ext cx="5541503" cy="2541431"/>
          </a:xfrm>
        </p:spPr>
        <p:txBody>
          <a:bodyPr vert="horz" lIns="91440" tIns="45720" rIns="91440" bIns="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spc="200" dirty="0"/>
              <a:t>How the Academic, Industry, and Digital Skills module has helped prepare you for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95003" y="3531204"/>
            <a:ext cx="5541502" cy="977621"/>
          </a:xfrm>
        </p:spPr>
        <p:txBody>
          <a:bodyPr vert="horz" lIns="91440" tIns="91440" rIns="91440" bIns="91440" rtlCol="0">
            <a:normAutofit/>
          </a:bodyPr>
          <a:lstStyle/>
          <a:p>
            <a:r>
              <a:rPr lang="en-US" sz="1800" cap="all"/>
              <a:t>Presented by Josephine Ayres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91430F-DEC3-8A49-FC11-168562C515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1265"/>
          <a:stretch>
            <a:fillRect/>
          </a:stretch>
        </p:blipFill>
        <p:spPr>
          <a:xfrm>
            <a:off x="1271223" y="3137680"/>
            <a:ext cx="2799103" cy="18448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580E299-B3C6-88BF-A16E-48C12E2EAD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" b="627"/>
          <a:stretch>
            <a:fillRect/>
          </a:stretch>
        </p:blipFill>
        <p:spPr>
          <a:xfrm>
            <a:off x="1271223" y="1116345"/>
            <a:ext cx="2799103" cy="1856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6815F-5B91-D1A9-72DA-BF81D5FC8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C2D30-F03C-F727-A357-2E29E18E5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This presentation will look at skills that I have learnt through this module so far in university.</a:t>
            </a:r>
          </a:p>
          <a:p>
            <a:r>
              <a:rPr lang="en-GB"/>
              <a:t>The first one is an academic skill which is time management.</a:t>
            </a:r>
          </a:p>
          <a:p>
            <a:r>
              <a:rPr lang="en-GB"/>
              <a:t>It will also look at an industry skill which is time management.</a:t>
            </a:r>
          </a:p>
          <a:p>
            <a:r>
              <a:rPr lang="en-GB"/>
              <a:t>The final skill is E-learning (using apps like Linked-in modules).</a:t>
            </a:r>
          </a:p>
          <a:p>
            <a:r>
              <a:rPr lang="en-GB"/>
              <a:t>The presentation will focus on these skills and how I can apply them to my future in University and career after graduation. </a:t>
            </a:r>
          </a:p>
          <a:p>
            <a:endParaRPr lang="en-GB" dirty="0"/>
          </a:p>
        </p:txBody>
      </p:sp>
      <p:pic>
        <p:nvPicPr>
          <p:cNvPr id="5" name="Graphic 4" descr="Graduation cap with solid fill">
            <a:extLst>
              <a:ext uri="{FF2B5EF4-FFF2-40B4-BE49-F238E27FC236}">
                <a16:creationId xmlns:a16="http://schemas.microsoft.com/office/drawing/2014/main" id="{55624FA3-8D40-E717-C3EE-74FF03D910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277600" y="-109881"/>
            <a:ext cx="914400" cy="914400"/>
          </a:xfrm>
          <a:prstGeom prst="rect">
            <a:avLst/>
          </a:prstGeom>
        </p:spPr>
      </p:pic>
      <p:pic>
        <p:nvPicPr>
          <p:cNvPr id="7" name="Graphic 6" descr="Graduation cap with solid fill">
            <a:extLst>
              <a:ext uri="{FF2B5EF4-FFF2-40B4-BE49-F238E27FC236}">
                <a16:creationId xmlns:a16="http://schemas.microsoft.com/office/drawing/2014/main" id="{358794E4-8BBB-7020-C67D-064D25EA068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277600" y="5943600"/>
            <a:ext cx="914400" cy="914400"/>
          </a:xfrm>
          <a:prstGeom prst="rect">
            <a:avLst/>
          </a:prstGeom>
        </p:spPr>
      </p:pic>
      <p:pic>
        <p:nvPicPr>
          <p:cNvPr id="8" name="Graphic 7" descr="Graduation cap with solid fill">
            <a:extLst>
              <a:ext uri="{FF2B5EF4-FFF2-40B4-BE49-F238E27FC236}">
                <a16:creationId xmlns:a16="http://schemas.microsoft.com/office/drawing/2014/main" id="{F408E604-06D6-42A4-060C-6E04BE8558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5943600"/>
            <a:ext cx="914400" cy="914400"/>
          </a:xfrm>
          <a:prstGeom prst="rect">
            <a:avLst/>
          </a:prstGeom>
        </p:spPr>
      </p:pic>
      <p:pic>
        <p:nvPicPr>
          <p:cNvPr id="9" name="Graphic 8" descr="Graduation cap with solid fill">
            <a:extLst>
              <a:ext uri="{FF2B5EF4-FFF2-40B4-BE49-F238E27FC236}">
                <a16:creationId xmlns:a16="http://schemas.microsoft.com/office/drawing/2014/main" id="{4A83682F-AC32-509C-0532-A0FC4F3C64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10988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994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Academic skill- Time Management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88CD0F-D5EF-00A4-8983-59AC0BEC2A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9166" y="1481495"/>
            <a:ext cx="6346455" cy="801943"/>
          </a:xfrm>
        </p:spPr>
        <p:txBody>
          <a:bodyPr>
            <a:normAutofit/>
          </a:bodyPr>
          <a:lstStyle/>
          <a:p>
            <a:r>
              <a:rPr lang="en-GB" dirty="0"/>
              <a:t>What is it and why is it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521F-CC42-235E-F804-B826A36205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5044" y="3002596"/>
            <a:ext cx="10202828" cy="3341572"/>
          </a:xfrm>
        </p:spPr>
        <p:txBody>
          <a:bodyPr/>
          <a:lstStyle/>
          <a:p>
            <a:r>
              <a:rPr lang="en-GB" dirty="0"/>
              <a:t>Time management is important in any sector especially within University. According to Igneous (2025) they describe it as ‘The process of planning and organising your time in an efficient manner’.</a:t>
            </a:r>
          </a:p>
          <a:p>
            <a:r>
              <a:rPr lang="en-US" dirty="0"/>
              <a:t>Time management allows students to keep on top of tasks that they have, especially when there is more than one thing that they need to complete.</a:t>
            </a:r>
          </a:p>
          <a:p>
            <a:r>
              <a:rPr lang="en-US" dirty="0"/>
              <a:t>Boosts productivity which means that more can be done at once.</a:t>
            </a:r>
          </a:p>
        </p:txBody>
      </p:sp>
      <p:pic>
        <p:nvPicPr>
          <p:cNvPr id="11" name="Content Placeholder 10" descr="Stopwatch 75% outline">
            <a:extLst>
              <a:ext uri="{FF2B5EF4-FFF2-40B4-BE49-F238E27FC236}">
                <a16:creationId xmlns:a16="http://schemas.microsoft.com/office/drawing/2014/main" id="{0023E0BB-AFA6-1CE2-5C18-09B44CB3B79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67872" y="128016"/>
            <a:ext cx="914400" cy="914400"/>
          </a:xfrm>
        </p:spPr>
      </p:pic>
      <p:pic>
        <p:nvPicPr>
          <p:cNvPr id="13" name="Graphic 12" descr="Monthly calendar outline">
            <a:extLst>
              <a:ext uri="{FF2B5EF4-FFF2-40B4-BE49-F238E27FC236}">
                <a16:creationId xmlns:a16="http://schemas.microsoft.com/office/drawing/2014/main" id="{BCD8404F-C859-3FE3-D03B-D12EE10CE1C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914400" cy="914400"/>
          </a:xfrm>
          <a:prstGeom prst="rect">
            <a:avLst/>
          </a:prstGeom>
        </p:spPr>
      </p:pic>
      <p:pic>
        <p:nvPicPr>
          <p:cNvPr id="14" name="Content Placeholder 10" descr="Stopwatch 75% outline">
            <a:extLst>
              <a:ext uri="{FF2B5EF4-FFF2-40B4-BE49-F238E27FC236}">
                <a16:creationId xmlns:a16="http://schemas.microsoft.com/office/drawing/2014/main" id="{3C481721-A7A1-8EA2-634F-61E20CD933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54310" y="5943600"/>
            <a:ext cx="914400" cy="914400"/>
          </a:xfrm>
          <a:prstGeom prst="rect">
            <a:avLst/>
          </a:prstGeom>
        </p:spPr>
      </p:pic>
      <p:pic>
        <p:nvPicPr>
          <p:cNvPr id="16" name="Graphic 15" descr="Monthly calendar outline">
            <a:extLst>
              <a:ext uri="{FF2B5EF4-FFF2-40B4-BE49-F238E27FC236}">
                <a16:creationId xmlns:a16="http://schemas.microsoft.com/office/drawing/2014/main" id="{39A92750-2E31-857A-54BA-BA256A27A35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77600" y="59436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>
            <a:extLst>
              <a:ext uri="{FF2B5EF4-FFF2-40B4-BE49-F238E27FC236}">
                <a16:creationId xmlns:a16="http://schemas.microsoft.com/office/drawing/2014/main" id="{CB1DE69F-569C-4A49-8E50-4093C135A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50B488F5-9CE4-4346-B22F-600286ED4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>
              <a:latin typeface="Arial" panose="020B0604020202020204" pitchFamily="34" charset="0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5F76596F-57DF-4A0C-96D9-046DC3B3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Picture 40">
            <a:extLst>
              <a:ext uri="{FF2B5EF4-FFF2-40B4-BE49-F238E27FC236}">
                <a16:creationId xmlns:a16="http://schemas.microsoft.com/office/drawing/2014/main" id="{16176A8D-754E-4699-9AAC-A833466A2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AA0E174-1032-45EB-8FEE-2178019BA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017D167-735C-4828-BF61-5BEC0A93C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455692-1DE9-A4BD-F363-5FF74E66EA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613" y="-272247"/>
            <a:ext cx="6866021" cy="2407724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 b="1" dirty="0"/>
              <a:t>Academic skill- Time Management.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6AEC62-70D1-B535-A3D4-65922EC43E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32" y="2567036"/>
            <a:ext cx="5850387" cy="2994827"/>
          </a:xfrm>
        </p:spPr>
        <p:txBody>
          <a:bodyPr vert="horz" lIns="91440" tIns="91440" rIns="91440" bIns="91440" rtlCol="0"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I have been able to plan out my assignments and complete the based on what needed to be done first.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Eisenhower’s Matrix is one way to prioritise, as it get the user to sort their tasks into one of four segments of the grid.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This helps them visualise what is or is not important,  therefore it decides what will need their attention first (Greenwood, 2026).</a:t>
            </a: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48A2A651-3D77-45F6-9A25-3762F5E46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t="474" r="60418" b="36564"/>
          <a:stretch/>
        </p:blipFill>
        <p:spPr>
          <a:xfrm>
            <a:off x="1125460" y="643464"/>
            <a:ext cx="4526280" cy="155448"/>
          </a:xfrm>
          <a:prstGeom prst="rect">
            <a:avLst/>
          </a:prstGeom>
          <a:noFill/>
          <a:ln>
            <a:noFill/>
          </a:ln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EE1B9172-598D-41CA-A120-1347A28BA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FD3493C9-FDB6-46AD-891A-36C02F24D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Eisenhower Matrix is Do Decide Delegate and Delete">
            <a:extLst>
              <a:ext uri="{FF2B5EF4-FFF2-40B4-BE49-F238E27FC236}">
                <a16:creationId xmlns:a16="http://schemas.microsoft.com/office/drawing/2014/main" id="{270117BD-02D8-EFE8-65D2-1FF3625798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3873" y="1359952"/>
            <a:ext cx="5357824" cy="40183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9811FC7-E5DE-83B7-1179-1515036E3339}"/>
              </a:ext>
            </a:extLst>
          </p:cNvPr>
          <p:cNvSpPr txBox="1"/>
          <p:nvPr/>
        </p:nvSpPr>
        <p:spPr>
          <a:xfrm>
            <a:off x="6515966" y="5745718"/>
            <a:ext cx="3927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Photo from Greenwood (2023)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3F9711-189C-E0CF-879B-DE7F3176D034}"/>
              </a:ext>
            </a:extLst>
          </p:cNvPr>
          <p:cNvSpPr txBox="1"/>
          <p:nvPr/>
        </p:nvSpPr>
        <p:spPr>
          <a:xfrm>
            <a:off x="0" y="2153033"/>
            <a:ext cx="61922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I’ve developed it and how it has helped me…</a:t>
            </a:r>
          </a:p>
        </p:txBody>
      </p:sp>
    </p:spTree>
    <p:extLst>
      <p:ext uri="{BB962C8B-B14F-4D97-AF65-F5344CB8AC3E}">
        <p14:creationId xmlns:p14="http://schemas.microsoft.com/office/powerpoint/2010/main" val="1892368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3F9C78-D7FA-478F-57BB-C697CADB37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42E6D-D51B-8BDB-00C7-D9A7F6388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Academic skill- Time Management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78DAAF-B8EE-973F-8BBA-0421ED9854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10420" y="1481495"/>
            <a:ext cx="4645152" cy="801943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How It’ll support in future of university…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EC1AF-5779-FABE-855F-493AB84D21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9988" y="2563092"/>
            <a:ext cx="5986474" cy="3341572"/>
          </a:xfrm>
        </p:spPr>
        <p:txBody>
          <a:bodyPr/>
          <a:lstStyle/>
          <a:p>
            <a:pPr algn="ctr"/>
            <a:r>
              <a:rPr lang="en-US" dirty="0"/>
              <a:t>It will help with balancing university life and home life.</a:t>
            </a:r>
          </a:p>
          <a:p>
            <a:pPr algn="ctr"/>
            <a:r>
              <a:rPr lang="en-US" dirty="0"/>
              <a:t>Reduce stress.</a:t>
            </a:r>
          </a:p>
          <a:p>
            <a:pPr algn="ctr"/>
            <a:r>
              <a:rPr lang="en-US" dirty="0"/>
              <a:t>Getting more done in less time.</a:t>
            </a:r>
          </a:p>
          <a:p>
            <a:pPr algn="ctr"/>
            <a:r>
              <a:rPr lang="en-US" dirty="0"/>
              <a:t>Avoid wasting time with less important tasks.</a:t>
            </a:r>
          </a:p>
        </p:txBody>
      </p:sp>
      <p:pic>
        <p:nvPicPr>
          <p:cNvPr id="10" name="Graphic 9" descr="Graduation cap with solid fill">
            <a:extLst>
              <a:ext uri="{FF2B5EF4-FFF2-40B4-BE49-F238E27FC236}">
                <a16:creationId xmlns:a16="http://schemas.microsoft.com/office/drawing/2014/main" id="{DE9FFAE6-1543-AC0A-EC41-775FBC95FE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9220" y="-34783"/>
            <a:ext cx="914400" cy="914400"/>
          </a:xfrm>
          <a:prstGeom prst="rect">
            <a:avLst/>
          </a:prstGeom>
        </p:spPr>
      </p:pic>
      <p:pic>
        <p:nvPicPr>
          <p:cNvPr id="15" name="Graphic 14" descr="Online Network with solid fill">
            <a:extLst>
              <a:ext uri="{FF2B5EF4-FFF2-40B4-BE49-F238E27FC236}">
                <a16:creationId xmlns:a16="http://schemas.microsoft.com/office/drawing/2014/main" id="{7F320DED-8AB3-72FB-97C6-9D194DD3F2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07390" y="85533"/>
            <a:ext cx="914400" cy="914400"/>
          </a:xfrm>
          <a:prstGeom prst="rect">
            <a:avLst/>
          </a:prstGeom>
        </p:spPr>
      </p:pic>
      <p:pic>
        <p:nvPicPr>
          <p:cNvPr id="18" name="Graphic 17" descr="Social distancing outline">
            <a:extLst>
              <a:ext uri="{FF2B5EF4-FFF2-40B4-BE49-F238E27FC236}">
                <a16:creationId xmlns:a16="http://schemas.microsoft.com/office/drawing/2014/main" id="{A155FD38-EDA2-4514-7A44-677CC3C2717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96462" y="6033441"/>
            <a:ext cx="914400" cy="914400"/>
          </a:xfrm>
          <a:prstGeom prst="rect">
            <a:avLst/>
          </a:prstGeom>
        </p:spPr>
      </p:pic>
      <p:pic>
        <p:nvPicPr>
          <p:cNvPr id="19" name="Graphic 18" descr="Social distancing outline">
            <a:extLst>
              <a:ext uri="{FF2B5EF4-FFF2-40B4-BE49-F238E27FC236}">
                <a16:creationId xmlns:a16="http://schemas.microsoft.com/office/drawing/2014/main" id="{947A116D-56E9-3C8D-36BC-627621084EF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6033441"/>
            <a:ext cx="914400" cy="914400"/>
          </a:xfrm>
          <a:prstGeom prst="rect">
            <a:avLst/>
          </a:prstGeom>
        </p:spPr>
      </p:pic>
      <p:pic>
        <p:nvPicPr>
          <p:cNvPr id="20" name="Graphic 19" descr="Social distancing outline">
            <a:extLst>
              <a:ext uri="{FF2B5EF4-FFF2-40B4-BE49-F238E27FC236}">
                <a16:creationId xmlns:a16="http://schemas.microsoft.com/office/drawing/2014/main" id="{5C056E0C-0A29-6654-84C4-D2FFE549599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10862" y="6011795"/>
            <a:ext cx="914400" cy="914400"/>
          </a:xfrm>
          <a:prstGeom prst="rect">
            <a:avLst/>
          </a:prstGeom>
        </p:spPr>
      </p:pic>
      <p:pic>
        <p:nvPicPr>
          <p:cNvPr id="21" name="Graphic 20" descr="Social distancing outline">
            <a:extLst>
              <a:ext uri="{FF2B5EF4-FFF2-40B4-BE49-F238E27FC236}">
                <a16:creationId xmlns:a16="http://schemas.microsoft.com/office/drawing/2014/main" id="{BD9A39B4-647F-D29A-FB4C-5C321B7D0E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50190" y="6033441"/>
            <a:ext cx="914400" cy="914400"/>
          </a:xfrm>
          <a:prstGeom prst="rect">
            <a:avLst/>
          </a:prstGeom>
        </p:spPr>
      </p:pic>
      <p:pic>
        <p:nvPicPr>
          <p:cNvPr id="23" name="Graphic 22" descr="Social distancing outline">
            <a:extLst>
              <a:ext uri="{FF2B5EF4-FFF2-40B4-BE49-F238E27FC236}">
                <a16:creationId xmlns:a16="http://schemas.microsoft.com/office/drawing/2014/main" id="{0A37B845-3493-2E45-6EDA-D766CFDBDF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76882" y="6033441"/>
            <a:ext cx="914400" cy="914400"/>
          </a:xfrm>
          <a:prstGeom prst="rect">
            <a:avLst/>
          </a:prstGeom>
        </p:spPr>
      </p:pic>
      <p:pic>
        <p:nvPicPr>
          <p:cNvPr id="24" name="Graphic 23" descr="Social distancing outline">
            <a:extLst>
              <a:ext uri="{FF2B5EF4-FFF2-40B4-BE49-F238E27FC236}">
                <a16:creationId xmlns:a16="http://schemas.microsoft.com/office/drawing/2014/main" id="{6F87A6C8-F548-C4AB-6B5F-1EA87FC148B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712478" y="6027030"/>
            <a:ext cx="914400" cy="914400"/>
          </a:xfrm>
          <a:prstGeom prst="rect">
            <a:avLst/>
          </a:prstGeom>
        </p:spPr>
      </p:pic>
      <p:pic>
        <p:nvPicPr>
          <p:cNvPr id="25" name="Graphic 24" descr="Social distancing outline">
            <a:extLst>
              <a:ext uri="{FF2B5EF4-FFF2-40B4-BE49-F238E27FC236}">
                <a16:creationId xmlns:a16="http://schemas.microsoft.com/office/drawing/2014/main" id="{573A4626-DCF3-79EF-FCD4-0A2470B271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88832" y="6027030"/>
            <a:ext cx="914400" cy="914400"/>
          </a:xfrm>
          <a:prstGeom prst="rect">
            <a:avLst/>
          </a:prstGeom>
        </p:spPr>
      </p:pic>
      <p:pic>
        <p:nvPicPr>
          <p:cNvPr id="26" name="Graphic 25" descr="Social distancing outline">
            <a:extLst>
              <a:ext uri="{FF2B5EF4-FFF2-40B4-BE49-F238E27FC236}">
                <a16:creationId xmlns:a16="http://schemas.microsoft.com/office/drawing/2014/main" id="{DCEFB018-B315-EB49-A978-BA516F14BE7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2062" y="6033441"/>
            <a:ext cx="914400" cy="914400"/>
          </a:xfrm>
          <a:prstGeom prst="rect">
            <a:avLst/>
          </a:prstGeom>
        </p:spPr>
      </p:pic>
      <p:pic>
        <p:nvPicPr>
          <p:cNvPr id="27" name="Graphic 26" descr="Social distancing outline">
            <a:extLst>
              <a:ext uri="{FF2B5EF4-FFF2-40B4-BE49-F238E27FC236}">
                <a16:creationId xmlns:a16="http://schemas.microsoft.com/office/drawing/2014/main" id="{A6AFF279-BDC8-08A6-7440-29EB651EFE8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89666" y="6033441"/>
            <a:ext cx="914400" cy="914400"/>
          </a:xfrm>
          <a:prstGeom prst="rect">
            <a:avLst/>
          </a:prstGeom>
        </p:spPr>
      </p:pic>
      <p:pic>
        <p:nvPicPr>
          <p:cNvPr id="28" name="Graphic 27" descr="Social distancing outline">
            <a:extLst>
              <a:ext uri="{FF2B5EF4-FFF2-40B4-BE49-F238E27FC236}">
                <a16:creationId xmlns:a16="http://schemas.microsoft.com/office/drawing/2014/main" id="{7423D530-FDB3-A227-0A0F-33EDFF3E752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75266" y="6011795"/>
            <a:ext cx="914400" cy="914400"/>
          </a:xfrm>
          <a:prstGeom prst="rect">
            <a:avLst/>
          </a:prstGeom>
        </p:spPr>
      </p:pic>
      <p:pic>
        <p:nvPicPr>
          <p:cNvPr id="29" name="Graphic 28" descr="Social distancing outline">
            <a:extLst>
              <a:ext uri="{FF2B5EF4-FFF2-40B4-BE49-F238E27FC236}">
                <a16:creationId xmlns:a16="http://schemas.microsoft.com/office/drawing/2014/main" id="{6ED05F70-F1AF-B4C0-BC34-84E495B4BE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94012" y="6027030"/>
            <a:ext cx="914400" cy="914400"/>
          </a:xfrm>
          <a:prstGeom prst="rect">
            <a:avLst/>
          </a:prstGeom>
        </p:spPr>
      </p:pic>
      <p:pic>
        <p:nvPicPr>
          <p:cNvPr id="30" name="Graphic 29" descr="Social distancing outline">
            <a:extLst>
              <a:ext uri="{FF2B5EF4-FFF2-40B4-BE49-F238E27FC236}">
                <a16:creationId xmlns:a16="http://schemas.microsoft.com/office/drawing/2014/main" id="{EAE3B164-F93B-EA26-CF36-205C88B12C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1228" y="6011795"/>
            <a:ext cx="914400" cy="914400"/>
          </a:xfrm>
          <a:prstGeom prst="rect">
            <a:avLst/>
          </a:prstGeom>
        </p:spPr>
      </p:pic>
      <p:pic>
        <p:nvPicPr>
          <p:cNvPr id="31" name="Graphic 30" descr="Social distancing outline">
            <a:extLst>
              <a:ext uri="{FF2B5EF4-FFF2-40B4-BE49-F238E27FC236}">
                <a16:creationId xmlns:a16="http://schemas.microsoft.com/office/drawing/2014/main" id="{70FB7ADF-B799-B001-36CB-5B64D6480AC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5180" y="6033441"/>
            <a:ext cx="914400" cy="914400"/>
          </a:xfrm>
          <a:prstGeom prst="rect">
            <a:avLst/>
          </a:prstGeom>
        </p:spPr>
      </p:pic>
      <p:pic>
        <p:nvPicPr>
          <p:cNvPr id="32" name="Graphic 31" descr="Social distancing outline">
            <a:extLst>
              <a:ext uri="{FF2B5EF4-FFF2-40B4-BE49-F238E27FC236}">
                <a16:creationId xmlns:a16="http://schemas.microsoft.com/office/drawing/2014/main" id="{597D5563-B557-F628-85B3-879E0FF1E03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01616" y="603344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66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18AE5B-C108-599A-C43F-63CFFAA958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083E2-D524-81FD-005B-C0874C2A9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/>
              <a:t>Academic skill- Time Management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12B5AF-C01B-25EB-A753-3D59EC8448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10419" y="1832844"/>
            <a:ext cx="4645152" cy="801943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How they can be transferred to tourism…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C2095-DF3C-80C3-CCE6-1A55AFB4E1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56153" y="3018843"/>
            <a:ext cx="6353685" cy="2440828"/>
          </a:xfrm>
        </p:spPr>
        <p:txBody>
          <a:bodyPr>
            <a:noAutofit/>
          </a:bodyPr>
          <a:lstStyle/>
          <a:p>
            <a:pPr algn="ctr"/>
            <a:r>
              <a:rPr lang="en-US" dirty="0"/>
              <a:t>Jobs like being a tour operator require good time management for various reasons.</a:t>
            </a:r>
          </a:p>
          <a:p>
            <a:pPr algn="ctr"/>
            <a:r>
              <a:rPr lang="en-US" dirty="0"/>
              <a:t>Using digital tools like a planner app can help with this.</a:t>
            </a:r>
          </a:p>
          <a:p>
            <a:pPr algn="ctr"/>
            <a:r>
              <a:rPr lang="en-US" dirty="0"/>
              <a:t>It will help them reach deadlines that they may have.</a:t>
            </a:r>
          </a:p>
        </p:txBody>
      </p:sp>
      <p:pic>
        <p:nvPicPr>
          <p:cNvPr id="11" name="Content Placeholder 10" descr="Stopwatch 75% outline">
            <a:extLst>
              <a:ext uri="{FF2B5EF4-FFF2-40B4-BE49-F238E27FC236}">
                <a16:creationId xmlns:a16="http://schemas.microsoft.com/office/drawing/2014/main" id="{A3664600-D72A-AF83-6D62-9D73564D411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67872" y="128016"/>
            <a:ext cx="914400" cy="914400"/>
          </a:xfrm>
        </p:spPr>
      </p:pic>
      <p:pic>
        <p:nvPicPr>
          <p:cNvPr id="13" name="Graphic 12" descr="Monthly calendar outline">
            <a:extLst>
              <a:ext uri="{FF2B5EF4-FFF2-40B4-BE49-F238E27FC236}">
                <a16:creationId xmlns:a16="http://schemas.microsoft.com/office/drawing/2014/main" id="{CED1DB66-6298-6448-132E-EF48B4747DC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914400" cy="914400"/>
          </a:xfrm>
          <a:prstGeom prst="rect">
            <a:avLst/>
          </a:prstGeom>
        </p:spPr>
      </p:pic>
      <p:pic>
        <p:nvPicPr>
          <p:cNvPr id="6" name="Graphic 5" descr="Pilot female outline">
            <a:extLst>
              <a:ext uri="{FF2B5EF4-FFF2-40B4-BE49-F238E27FC236}">
                <a16:creationId xmlns:a16="http://schemas.microsoft.com/office/drawing/2014/main" id="{2D0BD6E4-64EA-CDB1-49CA-9003013B5D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373853" y="5313948"/>
            <a:ext cx="914400" cy="914400"/>
          </a:xfrm>
          <a:prstGeom prst="rect">
            <a:avLst/>
          </a:prstGeom>
        </p:spPr>
      </p:pic>
      <p:pic>
        <p:nvPicPr>
          <p:cNvPr id="7" name="Graphic 6" descr="Pilot female outline">
            <a:extLst>
              <a:ext uri="{FF2B5EF4-FFF2-40B4-BE49-F238E27FC236}">
                <a16:creationId xmlns:a16="http://schemas.microsoft.com/office/drawing/2014/main" id="{75D2B782-386E-525D-9A6A-9213266812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17107" y="531394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043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B1DE69F-569C-4A49-8E50-4093C135A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0B488F5-9CE4-4346-B22F-600286ED4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>
              <a:latin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F76596F-57DF-4A0C-96D9-046DC3B3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38DB3A91-B9E8-4451-ACED-026398635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014BF94-4DFC-4A65-99BF-76277891E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255C7B1-10DA-4D61-B560-5E1F081B3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7EC9A-6DCE-F571-6021-E219D1C79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028" y="948706"/>
            <a:ext cx="5380116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Industry skill-</a:t>
            </a:r>
            <a:br>
              <a:rPr lang="en-US" b="1" dirty="0"/>
            </a:br>
            <a:r>
              <a:rPr lang="en-US" b="1" dirty="0"/>
              <a:t>Teamwork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88C29B8B-A62C-43CE-92FF-12EAA1D0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0419" b="36564"/>
          <a:stretch/>
        </p:blipFill>
        <p:spPr>
          <a:xfrm>
            <a:off x="1125460" y="643464"/>
            <a:ext cx="4526280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4B2D10-1B42-64BC-D9A0-6F93A5C2DD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20725" y="2147734"/>
            <a:ext cx="4503066" cy="376155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 dirty="0"/>
              <a:t>What is it and why is it important?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According to Ediger, Rahid and Hiu Yan Law (2022), they state that teamwork is ‘a group of people with complementary and overlapping skills, working together to achieve common goals.’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Different people have different skills that they bring to a group.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It is important as it makes larger tasks more manageable.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 descr="Nine characteristics of great teamwork">
            <a:extLst>
              <a:ext uri="{FF2B5EF4-FFF2-40B4-BE49-F238E27FC236}">
                <a16:creationId xmlns:a16="http://schemas.microsoft.com/office/drawing/2014/main" id="{7B253D7C-85BF-3389-BC6B-8F8663CAB3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4514" y="1223668"/>
            <a:ext cx="4960442" cy="277784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873EA42-E9E9-4806-A9F6-1718BE38B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99D5523-0BC8-4D5A-871C-69C0725E7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1">
            <a:extLst>
              <a:ext uri="{FF2B5EF4-FFF2-40B4-BE49-F238E27FC236}">
                <a16:creationId xmlns:a16="http://schemas.microsoft.com/office/drawing/2014/main" id="{28ADAA2F-3EFC-82A9-B469-E9B8B228C2E3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0507869" y="4001515"/>
            <a:ext cx="1440457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(Hogarty, 2022)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14686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25898D-A9F0-F749-1405-B2534D38F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5126">
            <a:extLst>
              <a:ext uri="{FF2B5EF4-FFF2-40B4-BE49-F238E27FC236}">
                <a16:creationId xmlns:a16="http://schemas.microsoft.com/office/drawing/2014/main" id="{BF7680B5-1A78-4401-BA9A-78832F0FD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5129" name="Rectangle 5128">
            <a:extLst>
              <a:ext uri="{FF2B5EF4-FFF2-40B4-BE49-F238E27FC236}">
                <a16:creationId xmlns:a16="http://schemas.microsoft.com/office/drawing/2014/main" id="{50F21DC9-D0AC-495C-8CC8-D5DDF8C11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>
              <a:latin typeface="Arial" panose="020B0604020202020204" pitchFamily="34" charset="0"/>
            </a:endParaRPr>
          </a:p>
        </p:txBody>
      </p:sp>
      <p:cxnSp>
        <p:nvCxnSpPr>
          <p:cNvPr id="5131" name="Straight Connector 5130">
            <a:extLst>
              <a:ext uri="{FF2B5EF4-FFF2-40B4-BE49-F238E27FC236}">
                <a16:creationId xmlns:a16="http://schemas.microsoft.com/office/drawing/2014/main" id="{A26B82D7-D05B-412B-9A0D-6430BCD11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33" name="Picture 5132">
            <a:extLst>
              <a:ext uri="{FF2B5EF4-FFF2-40B4-BE49-F238E27FC236}">
                <a16:creationId xmlns:a16="http://schemas.microsoft.com/office/drawing/2014/main" id="{E4E78000-301F-4983-ACD5-7F50C0C3F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sp useBgFill="1">
        <p:nvSpPr>
          <p:cNvPr id="5135" name="Rectangle 5134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pic>
        <p:nvPicPr>
          <p:cNvPr id="5122" name="Picture 2" descr="7 Reasons Why Teamwork is Important in the Workplace">
            <a:extLst>
              <a:ext uri="{FF2B5EF4-FFF2-40B4-BE49-F238E27FC236}">
                <a16:creationId xmlns:a16="http://schemas.microsoft.com/office/drawing/2014/main" id="{A8F41725-397F-3FCA-2ED9-4EC64DEC82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2" r="-1" b="13726"/>
          <a:stretch>
            <a:fillRect/>
          </a:stretch>
        </p:blipFill>
        <p:spPr bwMode="auto">
          <a:xfrm>
            <a:off x="0" y="7840"/>
            <a:ext cx="1219169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7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139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5141" name="Rectangle 5140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335C9-FF32-5E9C-B48F-F0A805476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398" y="-38999"/>
            <a:ext cx="5887449" cy="12766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Industry skill-Teamwork</a:t>
            </a:r>
          </a:p>
        </p:txBody>
      </p:sp>
      <p:cxnSp>
        <p:nvCxnSpPr>
          <p:cNvPr id="5143" name="Straight Connector 5142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920AB8-6CAE-9D51-4306-B91A0729F5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76636" y="1193800"/>
            <a:ext cx="6085091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This has been developed through various opportunities provided by the university.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ITT Future You event.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Group assignments.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I have developed other skills alongside teamwork.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Developing other skills that I may lack in further.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145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91CC6426-680E-B7A8-0F5C-F9B5F6E89B7F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0127566" y="6475557"/>
            <a:ext cx="2064433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Image from Hutton ( 2014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653001-7D8B-F6D7-EF08-780C99DE0A42}"/>
              </a:ext>
            </a:extLst>
          </p:cNvPr>
          <p:cNvSpPr txBox="1"/>
          <p:nvPr/>
        </p:nvSpPr>
        <p:spPr>
          <a:xfrm>
            <a:off x="296078" y="3240507"/>
            <a:ext cx="45156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How I’ve developed it and how it has helped me…</a:t>
            </a:r>
            <a:endParaRPr lang="en-GB" sz="2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34970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014BF94-4DFC-4A65-99BF-76277891E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55C7B1-10DA-4D61-B560-5E1F081B3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D643F0-91B2-56C3-A6ED-859E88059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028" y="798912"/>
            <a:ext cx="5873330" cy="1199029"/>
          </a:xfrm>
        </p:spPr>
        <p:txBody>
          <a:bodyPr>
            <a:normAutofit/>
          </a:bodyPr>
          <a:lstStyle/>
          <a:p>
            <a:r>
              <a:rPr lang="en-US" b="1" dirty="0"/>
              <a:t>Industry skill-Teamwork</a:t>
            </a:r>
            <a:endParaRPr lang="en-GB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8C29B8B-A62C-43CE-92FF-12EAA1D0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0419" b="36564"/>
          <a:stretch/>
        </p:blipFill>
        <p:spPr>
          <a:xfrm>
            <a:off x="1125460" y="643464"/>
            <a:ext cx="4526280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0E630-3766-0DA1-1554-D9D0453E1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6137" y="2407270"/>
            <a:ext cx="4503066" cy="3299194"/>
          </a:xfrm>
        </p:spPr>
        <p:txBody>
          <a:bodyPr>
            <a:normAutofit/>
          </a:bodyPr>
          <a:lstStyle/>
          <a:p>
            <a:pPr marL="285750" indent="-285750"/>
            <a:r>
              <a:rPr lang="en-GB" dirty="0"/>
              <a:t>It will help with future group assignments.</a:t>
            </a:r>
          </a:p>
          <a:p>
            <a:pPr marL="285750" indent="-285750"/>
            <a:r>
              <a:rPr lang="en-GB" dirty="0"/>
              <a:t>It will help understand what skills other people have and how they can be used.</a:t>
            </a:r>
          </a:p>
          <a:p>
            <a:pPr marL="285750" indent="-285750"/>
            <a:r>
              <a:rPr lang="en-GB" dirty="0"/>
              <a:t>Future careers that will need the ability to work well in a team.</a:t>
            </a:r>
          </a:p>
          <a:p>
            <a:endParaRPr lang="en-GB" dirty="0"/>
          </a:p>
        </p:txBody>
      </p:sp>
      <p:pic>
        <p:nvPicPr>
          <p:cNvPr id="5" name="Graphic 4" descr="Puzzle pieces outline">
            <a:extLst>
              <a:ext uri="{FF2B5EF4-FFF2-40B4-BE49-F238E27FC236}">
                <a16:creationId xmlns:a16="http://schemas.microsoft.com/office/drawing/2014/main" id="{0B7034BE-6CA8-C177-EEFE-FA0F9E892D5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873EA42-E9E9-4806-A9F6-1718BE38B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99D5523-0BC8-4D5A-871C-69C0725E7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7E4E2EA-DA92-BC72-89D2-41AF183571B3}"/>
              </a:ext>
            </a:extLst>
          </p:cNvPr>
          <p:cNvSpPr txBox="1"/>
          <p:nvPr/>
        </p:nvSpPr>
        <p:spPr>
          <a:xfrm>
            <a:off x="1121028" y="1521676"/>
            <a:ext cx="61040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</a:rPr>
              <a:t>How It’ll support in future of university…</a:t>
            </a:r>
          </a:p>
        </p:txBody>
      </p:sp>
    </p:spTree>
    <p:extLst>
      <p:ext uri="{BB962C8B-B14F-4D97-AF65-F5344CB8AC3E}">
        <p14:creationId xmlns:p14="http://schemas.microsoft.com/office/powerpoint/2010/main" val="3804133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FE290-21A5-B751-DA12-95B6DDBC9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291" y="1588170"/>
            <a:ext cx="4668253" cy="948648"/>
          </a:xfrm>
        </p:spPr>
        <p:txBody>
          <a:bodyPr>
            <a:no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Industry skill-Teamwork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5B1DD4E-6FD9-FBC2-6686-5BD12B4F52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2465766"/>
              </p:ext>
            </p:extLst>
          </p:nvPr>
        </p:nvGraphicFramePr>
        <p:xfrm>
          <a:off x="4723334" y="952579"/>
          <a:ext cx="6137172" cy="4485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160B19-5B0A-FE97-865D-55FE602877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31494" y="2954676"/>
            <a:ext cx="2355251" cy="1366507"/>
          </a:xfrm>
        </p:spPr>
        <p:txBody>
          <a:bodyPr>
            <a:normAutofit fontScale="70000" lnSpcReduction="20000"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How they can be transferred to tourism…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1195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13EE355-0D4C-4D91-8AE1-2876567D1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01B9BFB-0E23-404F-936C-2681B3883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>
              <a:latin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A188135-D6F0-4A77-85B9-2E45772B3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8FB62CA7-7168-452A-8E46-BFE14ECFB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F2B985F-E839-44D5-9DD8-BC9DEE343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76E2C-040E-4D92-F9F7-F61C47F4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Digital skill- E-learning (linked in)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2D73AC3-7DF7-43FB-9D67-3CE387E94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B965CCFE-3123-4C5E-BA80-B081F41E6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latin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F782CA-AC3D-7C99-9270-9BFD9895A992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037192191"/>
              </p:ext>
            </p:extLst>
          </p:nvPr>
        </p:nvGraphicFramePr>
        <p:xfrm>
          <a:off x="1129170" y="2795271"/>
          <a:ext cx="9604375" cy="3695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3018B29-48BD-11F5-BFBA-0DB1471C18D1}"/>
              </a:ext>
            </a:extLst>
          </p:cNvPr>
          <p:cNvSpPr txBox="1"/>
          <p:nvPr/>
        </p:nvSpPr>
        <p:spPr>
          <a:xfrm>
            <a:off x="2878622" y="2193335"/>
            <a:ext cx="610402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What is it + why is it important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</a:t>
            </a: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76BEBF-8541-E300-E33F-C150E73FB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DC44B-CEBF-1326-6F25-AAFC1CE01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276" y="239617"/>
            <a:ext cx="8116216" cy="1458816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Digital skill- E-learning (Linked-in)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AAE28-56D0-F4C4-8857-1E0A4D7AE8B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390271" y="3288631"/>
            <a:ext cx="7411458" cy="2149643"/>
          </a:xfrm>
        </p:spPr>
        <p:txBody>
          <a:bodyPr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This has been developed through Linked-in Learning and the modules that they provide.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Learning from industry professionals.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Using to for relevant topics that I am learning.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Self- paced, so I did not feel rushed to complete it.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I can develop new skills as well as, building on ones that I already have.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F16692-2797-FEA9-4461-38F1B06FE138}"/>
              </a:ext>
            </a:extLst>
          </p:cNvPr>
          <p:cNvSpPr txBox="1"/>
          <p:nvPr/>
        </p:nvSpPr>
        <p:spPr>
          <a:xfrm>
            <a:off x="3192374" y="1715490"/>
            <a:ext cx="6104020" cy="383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How I’ve developed it and how it has helped me…</a:t>
            </a:r>
          </a:p>
        </p:txBody>
      </p:sp>
      <p:pic>
        <p:nvPicPr>
          <p:cNvPr id="7" name="Graphic 6" descr="Internet with solid fill">
            <a:extLst>
              <a:ext uri="{FF2B5EF4-FFF2-40B4-BE49-F238E27FC236}">
                <a16:creationId xmlns:a16="http://schemas.microsoft.com/office/drawing/2014/main" id="{220D6F21-582E-E568-F63D-DBBCD304BF1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4359444"/>
            <a:ext cx="2157661" cy="2157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6643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5F5FB9-3ED9-493A-35A3-463BE5D3CE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3FDF6-3012-F37B-8263-4F90A4807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6025" y="113587"/>
            <a:ext cx="8116216" cy="1715490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Digital skill- E-learning (Linked-in)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2B8B8-DD3A-D954-A3E9-A7A46F68E1D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532386" y="2684843"/>
            <a:ext cx="6360733" cy="234408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will become more personalised and relate to my studies.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cs typeface="Arial" panose="020B0604020202020204" pitchFamily="34" charset="0"/>
              </a:rPr>
              <a:t>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can help me develop new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Technology is constantly growing, according to Nanina et., al 2019 they state that ‘Digital skills are required in at least 82% of online advertised openings across the UK’.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38B7EA-1446-717F-53FE-60A1567C0101}"/>
              </a:ext>
            </a:extLst>
          </p:cNvPr>
          <p:cNvSpPr txBox="1"/>
          <p:nvPr/>
        </p:nvSpPr>
        <p:spPr>
          <a:xfrm>
            <a:off x="2532386" y="1873136"/>
            <a:ext cx="6104020" cy="383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How It’ll support in future of university…</a:t>
            </a:r>
          </a:p>
        </p:txBody>
      </p:sp>
    </p:spTree>
    <p:extLst>
      <p:ext uri="{BB962C8B-B14F-4D97-AF65-F5344CB8AC3E}">
        <p14:creationId xmlns:p14="http://schemas.microsoft.com/office/powerpoint/2010/main" val="7558130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F182FD-40A0-9B1A-4900-98F1EC29A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F9398-E72D-F866-BDDC-43D22068C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311" y="233395"/>
            <a:ext cx="9769647" cy="744158"/>
          </a:xfrm>
        </p:spPr>
        <p:txBody>
          <a:bodyPr/>
          <a:lstStyle/>
          <a:p>
            <a:r>
              <a:rPr lang="en-US" b="1" dirty="0"/>
              <a:t>Digital skill- E-learning (Linked-in)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82DA7FD-8169-768D-EC21-9125C5802926}"/>
              </a:ext>
            </a:extLst>
          </p:cNvPr>
          <p:cNvGraphicFramePr>
            <a:graphicFrameLocks noGrp="1"/>
          </p:cNvGraphicFramePr>
          <p:nvPr>
            <p:ph sz="quarter" idx="14"/>
          </p:nvPr>
        </p:nvGraphicFramePr>
        <p:xfrm>
          <a:off x="1010667" y="2316383"/>
          <a:ext cx="6360733" cy="3061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035B2A6-A802-ABBF-8602-E590C58B1FBF}"/>
              </a:ext>
            </a:extLst>
          </p:cNvPr>
          <p:cNvSpPr txBox="1"/>
          <p:nvPr/>
        </p:nvSpPr>
        <p:spPr>
          <a:xfrm>
            <a:off x="1010667" y="1188402"/>
            <a:ext cx="6104020" cy="383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How they can be transferred to tourism…</a:t>
            </a:r>
          </a:p>
        </p:txBody>
      </p:sp>
    </p:spTree>
    <p:extLst>
      <p:ext uri="{BB962C8B-B14F-4D97-AF65-F5344CB8AC3E}">
        <p14:creationId xmlns:p14="http://schemas.microsoft.com/office/powerpoint/2010/main" val="38351418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9D40A6-6CD5-F4FF-55F8-C2E6EF69A1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13EE355-0D4C-4D91-8AE1-2876567D1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01B9BFB-0E23-404F-936C-2681B3883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>
              <a:latin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A188135-D6F0-4A77-85B9-2E45772B3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8FB62CA7-7168-452A-8E46-BFE14ECFB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F2B985F-E839-44D5-9DD8-BC9DEE343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EFDBEA-A2B9-C316-13FB-AFB3BC7F5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Conclusion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2D73AC3-7DF7-43FB-9D67-3CE387E94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B965CCFE-3123-4C5E-BA80-B081F41E6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latin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09875C-14E4-35B9-E6FD-3A160D787E6E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4131782556"/>
              </p:ext>
            </p:extLst>
          </p:nvPr>
        </p:nvGraphicFramePr>
        <p:xfrm>
          <a:off x="1130270" y="2502076"/>
          <a:ext cx="9604375" cy="3695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46100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28373B5-F4E4-4102-9D27-E17631B4C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23306E6-5D0B-439F-BB88-7F1CEA89B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>
              <a:latin typeface="Arial" panose="020B06040202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3D9016E-713D-40ED-A242-4F407E905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06E4F4B6-B981-4284-BB88-5B702BA3D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EE485E7-7D6D-4CB0-A3AD-261D97B2E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5E3208-F0C4-4962-8946-065C94F89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11B8AA-055F-E12F-EA26-DD83A7CD31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0711" y="1027937"/>
            <a:ext cx="6033232" cy="3711894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5000"/>
              <a:t>Thank you for your time and for listening to my presentation.</a:t>
            </a:r>
            <a:br>
              <a:rPr lang="en-US" sz="5000"/>
            </a:br>
            <a:endParaRPr lang="en-US" sz="500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53FCC19-6678-4944-A0C0-7ABC13CD6B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91" t="10889" r="45768" b="20966"/>
          <a:stretch/>
        </p:blipFill>
        <p:spPr>
          <a:xfrm rot="5400000">
            <a:off x="2918116" y="2806160"/>
            <a:ext cx="3459439" cy="15544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0B0CCD4-E9B0-43B2-806F-05EDF57A7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554CA044-7B23-4ACB-A3BC-3FE919549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30094"/>
            <a:ext cx="12192000" cy="742950"/>
          </a:xfrm>
          <a:prstGeom prst="rect">
            <a:avLst/>
          </a:prstGeom>
        </p:spPr>
      </p:pic>
      <p:pic>
        <p:nvPicPr>
          <p:cNvPr id="4" name="Graphic 3" descr="Aeroplane outline">
            <a:extLst>
              <a:ext uri="{FF2B5EF4-FFF2-40B4-BE49-F238E27FC236}">
                <a16:creationId xmlns:a16="http://schemas.microsoft.com/office/drawing/2014/main" id="{F918CAC6-A77C-30EC-9143-71D8F9027FA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2160" y="1496745"/>
            <a:ext cx="2575701" cy="2575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92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64169" y="0"/>
            <a:ext cx="3497180" cy="543597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64169" y="308811"/>
            <a:ext cx="12320337" cy="6240378"/>
          </a:xfrm>
        </p:spPr>
        <p:txBody>
          <a:bodyPr>
            <a:noAutofit/>
          </a:bodyPr>
          <a:lstStyle/>
          <a:p>
            <a:r>
              <a:rPr lang="en-GB" sz="1200" dirty="0"/>
              <a:t>Asana (2025). </a:t>
            </a:r>
            <a:r>
              <a:rPr lang="en-GB" sz="1200" i="1" dirty="0"/>
              <a:t>The Eisenhower Matrix: How to prioritize your to-do list</a:t>
            </a:r>
            <a:r>
              <a:rPr lang="en-GB" sz="1200" dirty="0"/>
              <a:t>. [online] Asana. Available at: https://asana.com/resources/eisenhower-matrix.</a:t>
            </a:r>
          </a:p>
          <a:p>
            <a:r>
              <a:rPr lang="en-GB" sz="1200" dirty="0"/>
              <a:t>Booth, D. (2024). </a:t>
            </a:r>
            <a:r>
              <a:rPr lang="en-GB" sz="1200" i="1" dirty="0"/>
              <a:t>Shibboleth Authentication Request</a:t>
            </a:r>
            <a:r>
              <a:rPr lang="en-GB" sz="1200" dirty="0"/>
              <a:t>. [online] Oclc.org. Available at: https://go-gale-com.uwtsd.idm.oclc.org/ps/i.do?id=GALE%7CA791093935&amp;v=2.1&amp;it=r&amp;u=walamp&amp;p=AONE&amp;aty=ip.</a:t>
            </a:r>
          </a:p>
          <a:p>
            <a:r>
              <a:rPr lang="en-GB" sz="1200" dirty="0"/>
              <a:t>Constructor University (2025). </a:t>
            </a:r>
            <a:r>
              <a:rPr lang="en-GB" sz="1200" i="1" dirty="0"/>
              <a:t>Effective Time Management for University Students | Constructor University</a:t>
            </a:r>
            <a:r>
              <a:rPr lang="en-GB" sz="1200" dirty="0"/>
              <a:t>. [online] </a:t>
            </a:r>
            <a:r>
              <a:rPr lang="en-GB" sz="1200" dirty="0" err="1"/>
              <a:t>Constructor.university</a:t>
            </a:r>
            <a:r>
              <a:rPr lang="en-GB" sz="1200" dirty="0"/>
              <a:t>. Available at: https://constructor.university/blog/effective-time-management-university-students.</a:t>
            </a:r>
          </a:p>
          <a:p>
            <a:r>
              <a:rPr lang="en-GB" sz="1200" dirty="0"/>
              <a:t>Marta Gluchmanova. (2021). THE IMPORTANCE OF E-LEARNING FOR MANUFACTURING TECHNOLOGIES STUDENTS. </a:t>
            </a:r>
            <a:r>
              <a:rPr lang="en-GB" sz="1200" i="1" dirty="0" err="1"/>
              <a:t>Novìtnâ</a:t>
            </a:r>
            <a:r>
              <a:rPr lang="en-GB" sz="1200" i="1" dirty="0"/>
              <a:t> </a:t>
            </a:r>
            <a:r>
              <a:rPr lang="en-GB" sz="1200" i="1" dirty="0" err="1"/>
              <a:t>Osvìta</a:t>
            </a:r>
            <a:r>
              <a:rPr lang="en-GB" sz="1200" dirty="0"/>
              <a:t>, </a:t>
            </a:r>
            <a:r>
              <a:rPr lang="en-GB" sz="1200" i="1" dirty="0"/>
              <a:t>8</a:t>
            </a:r>
            <a:r>
              <a:rPr lang="en-GB" sz="1200" dirty="0"/>
              <a:t>(19). https://doi.org/10.20535/2410-8286.240737</a:t>
            </a:r>
          </a:p>
          <a:p>
            <a:r>
              <a:rPr lang="en-GB" sz="1200" dirty="0"/>
              <a:t>Ediger, K., Rashid, M. and Hiu Yan Law, B. (2022). </a:t>
            </a:r>
            <a:r>
              <a:rPr lang="en-GB" sz="1200" i="1" dirty="0"/>
              <a:t>Checking your browser - reCAPTCHA</a:t>
            </a:r>
            <a:r>
              <a:rPr lang="en-GB" sz="1200" dirty="0"/>
              <a:t>. [online] Nih.gov. Available at: https://pmc.ncbi.nlm.nih.gov/articles/PMC9046838/#B1.</a:t>
            </a:r>
          </a:p>
          <a:p>
            <a:r>
              <a:rPr lang="en-GB" sz="1200" dirty="0"/>
              <a:t>Eton College (2024). </a:t>
            </a:r>
            <a:r>
              <a:rPr lang="en-GB" sz="1200" i="1" dirty="0"/>
              <a:t>Eton College</a:t>
            </a:r>
            <a:r>
              <a:rPr lang="en-GB" sz="1200" dirty="0"/>
              <a:t>. [online] Eton College. Available at: https://etoncollege.ca/blog/the-importance-of-teamwork-in-flight-attendant-roles/.</a:t>
            </a:r>
          </a:p>
          <a:p>
            <a:r>
              <a:rPr lang="en-GB" sz="1200" dirty="0"/>
              <a:t>Greenwood, W. (2023). </a:t>
            </a:r>
            <a:r>
              <a:rPr lang="en-GB" sz="1200" i="1" dirty="0"/>
              <a:t>What is the Eisenhower Matrix? + How to Use it to Prioritise Tasks</a:t>
            </a:r>
            <a:r>
              <a:rPr lang="en-GB" sz="1200" dirty="0"/>
              <a:t>. [online] Priority Management. Available at: https://www.prioritymanagement.com.au/how-to-use-eisenhower-matrix/.</a:t>
            </a:r>
          </a:p>
          <a:p>
            <a:r>
              <a:rPr lang="en-GB" sz="1200" dirty="0"/>
              <a:t>Hart, H. (2024). </a:t>
            </a:r>
            <a:r>
              <a:rPr lang="en-GB" sz="1200" i="1" dirty="0"/>
              <a:t>Productivity And The Hard Truth About Time Management</a:t>
            </a:r>
            <a:r>
              <a:rPr lang="en-GB" sz="1200" dirty="0"/>
              <a:t>. [online] Forbes. Available at: https://www.forbes.com/sites/hannahart/2024/01/25/productivity-and-the-hard-truth-about-time-management/.</a:t>
            </a:r>
          </a:p>
          <a:p>
            <a:r>
              <a:rPr lang="en-GB" sz="1200" dirty="0"/>
              <a:t>Hogarty, S. (2022). </a:t>
            </a:r>
            <a:r>
              <a:rPr lang="en-GB" sz="1200" i="1" dirty="0"/>
              <a:t>Nine characteristics of great teamwork</a:t>
            </a:r>
            <a:r>
              <a:rPr lang="en-GB" sz="1200" dirty="0"/>
              <a:t>. [online] WeWork. Available at: https://www.wework.com/ideas/professional-development/management-leadership/nine-characteristics-of-great-teamwork.</a:t>
            </a:r>
          </a:p>
          <a:p>
            <a:r>
              <a:rPr lang="en-GB" sz="1200" dirty="0"/>
              <a:t>Hutton, L. (2014). </a:t>
            </a:r>
            <a:r>
              <a:rPr lang="en-GB" sz="1200" i="1" dirty="0"/>
              <a:t>Why Teamwork is Important in the Workplace</a:t>
            </a:r>
            <a:r>
              <a:rPr lang="en-GB" sz="1200" dirty="0"/>
              <a:t>. [online] Australian Institute of Business. Available at: https://www.aib.edu.au/blog/teamwork/teamwork-is-important-in-the-workplace/.</a:t>
            </a:r>
          </a:p>
          <a:p>
            <a:r>
              <a:rPr lang="en-GB" sz="1200" dirty="0"/>
              <a:t>Ingeus (2025). </a:t>
            </a:r>
            <a:r>
              <a:rPr lang="en-GB" sz="1200" i="1" dirty="0"/>
              <a:t>Welcome To Zscaler Directory Authentication</a:t>
            </a:r>
            <a:r>
              <a:rPr lang="en-GB" sz="1200" dirty="0"/>
              <a:t>. [online] Ingeus.co.uk. Available at: https://ingeus.co.uk/resources/blogs/time-management-skills-what.</a:t>
            </a:r>
          </a:p>
          <a:p>
            <a:r>
              <a:rPr lang="en-GB" sz="1200" dirty="0"/>
              <a:t>LinkedIn (2024). </a:t>
            </a:r>
            <a:r>
              <a:rPr lang="en-GB" sz="1200" i="1" dirty="0"/>
              <a:t>LinkedIn Learning Overview | LinkedIn Help</a:t>
            </a:r>
            <a:r>
              <a:rPr lang="en-GB" sz="1200" dirty="0"/>
              <a:t>. [online] Linkedin.com. Available at: https://www.linkedin.com/help/linkedin/answer/a700789.</a:t>
            </a:r>
          </a:p>
          <a:p>
            <a:r>
              <a:rPr lang="en-GB" sz="1200" dirty="0"/>
              <a:t>McInnes, R. (2021). </a:t>
            </a:r>
            <a:r>
              <a:rPr lang="en-GB" sz="1200" i="1" dirty="0"/>
              <a:t>eLearning in the travel and tourism industry - The Learning Rooms</a:t>
            </a:r>
            <a:r>
              <a:rPr lang="en-GB" sz="1200" dirty="0"/>
              <a:t>. [online] The Learning Rooms. Available at: https://thelearningrooms.com/elearning-in-the-travel-and-tourism-industry/.</a:t>
            </a:r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908FE1-DC99-E4D3-1156-13E2C3D75A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BFC82-FB3E-7752-C687-753EDA439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64169" y="0"/>
            <a:ext cx="3497180" cy="543597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C18165-CE61-E40F-8F09-1234873561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337" y="271797"/>
            <a:ext cx="12063663" cy="7235907"/>
          </a:xfrm>
        </p:spPr>
        <p:txBody>
          <a:bodyPr>
            <a:noAutofit/>
          </a:bodyPr>
          <a:lstStyle/>
          <a:p>
            <a:r>
              <a:rPr lang="en-GB" sz="1100" dirty="0"/>
              <a:t>Middleton, T. (2024). </a:t>
            </a:r>
            <a:r>
              <a:rPr lang="en-GB" sz="1100" i="1" dirty="0"/>
              <a:t>The importance of teamwork</a:t>
            </a:r>
            <a:r>
              <a:rPr lang="en-GB" sz="1100" dirty="0"/>
              <a:t>. [online] Atlassian. Available at: https://www.atlassian.com/blog/teamwork/the-importance-of-teamwork.</a:t>
            </a:r>
          </a:p>
          <a:p>
            <a:r>
              <a:rPr lang="en-GB" sz="1100" dirty="0"/>
              <a:t>Nania, J., Bonella, H., Restuccia, D. and Taska, B. (2019). </a:t>
            </a:r>
            <a:r>
              <a:rPr lang="en-GB" sz="1100" i="1" dirty="0"/>
              <a:t>No Longer Optional: Employer Demand for Digital Skills Burning Glass Technologies No Longer Optional: Employer Demand for Digital Skills</a:t>
            </a:r>
            <a:r>
              <a:rPr lang="en-GB" sz="1100" dirty="0"/>
              <a:t>. [online] p.8. Available at: https://assets.publishing.service.gov.uk/government/uploads/system/uploads/attachment_data/file/807830/No_Longer_Optional_Employer_Demand_for_Digital_Skills.pdf.</a:t>
            </a:r>
          </a:p>
          <a:p>
            <a:r>
              <a:rPr lang="en-GB" sz="1100" dirty="0"/>
              <a:t>NCVO (2023). </a:t>
            </a:r>
            <a:r>
              <a:rPr lang="en-GB" sz="1100" i="1" dirty="0"/>
              <a:t>Why teamwork is important</a:t>
            </a:r>
            <a:r>
              <a:rPr lang="en-GB" sz="1100" dirty="0"/>
              <a:t>. [online] NCVO. Available at: https://www.ncvo.org.uk/help-and-guidance/running-a-charity/employing-managing-staff/managing-developing-staff/developing-effective-teams/why-teamwork-is-important/.</a:t>
            </a:r>
          </a:p>
          <a:p>
            <a:r>
              <a:rPr lang="en-GB" sz="1100" dirty="0"/>
              <a:t>NIYOGUSHIMWA, J. (2023). </a:t>
            </a:r>
            <a:r>
              <a:rPr lang="en-GB" sz="1100" i="1" dirty="0"/>
              <a:t>The Importance Of eLearning: Revolutionizing Education In The Digital Age</a:t>
            </a:r>
            <a:r>
              <a:rPr lang="en-GB" sz="1100" dirty="0"/>
              <a:t>. [online] eLearning Industry. Available at: https://elearningindustry.com/importance-of-elearning-revolutionizing-education-in-the-digital-age.</a:t>
            </a:r>
          </a:p>
          <a:p>
            <a:r>
              <a:rPr lang="en-GB" sz="1100" dirty="0"/>
              <a:t>Reddy, V. (2019). </a:t>
            </a:r>
            <a:r>
              <a:rPr lang="en-GB" sz="1100" i="1" dirty="0"/>
              <a:t>Industry-insights - Time management for travel agents</a:t>
            </a:r>
            <a:r>
              <a:rPr lang="en-GB" sz="1100" dirty="0"/>
              <a:t>. [online] Travelbulletin.co.uk. Available at: https://travelbulletin.co.uk/industry-insights/time-management-for-travel-agents.</a:t>
            </a:r>
          </a:p>
          <a:p>
            <a:r>
              <a:rPr lang="en-GB" sz="1100" dirty="0"/>
              <a:t>Rose, J. (2023). </a:t>
            </a:r>
            <a:r>
              <a:rPr lang="en-GB" sz="1100" i="1" dirty="0"/>
              <a:t>5 reasons why good study skills are important</a:t>
            </a:r>
            <a:r>
              <a:rPr lang="en-GB" sz="1100" dirty="0"/>
              <a:t>. [online] The Tutor Team. Available at: https://www.thetutorteam.com/study-skills/5-reasons-why-good-study-skills-are-important/.</a:t>
            </a:r>
          </a:p>
          <a:p>
            <a:r>
              <a:rPr lang="en-GB" sz="1100" dirty="0"/>
              <a:t>Snelling, C. (2022). </a:t>
            </a:r>
            <a:r>
              <a:rPr lang="en-GB" sz="1100" i="1" dirty="0"/>
              <a:t>Lessons from the pandemic: making the most of technologies in teaching</a:t>
            </a:r>
            <a:r>
              <a:rPr lang="en-GB" sz="1100" dirty="0"/>
              <a:t>. [online] Universities UK. Available at: https://www.universitiesuk.ac.uk/what-we-do/policy-and-research/publications/lessons-pandemic-making-most.</a:t>
            </a:r>
          </a:p>
          <a:p>
            <a:r>
              <a:rPr lang="en-GB" sz="1100" dirty="0"/>
              <a:t>Sonja and Sonja (2024). </a:t>
            </a:r>
            <a:r>
              <a:rPr lang="en-GB" sz="1100" i="1" dirty="0"/>
              <a:t>TAKE TIME TO MAKE TIME: Time Management for Travel Agents</a:t>
            </a:r>
            <a:r>
              <a:rPr lang="en-GB" sz="1100" dirty="0"/>
              <a:t>. [online] The Travel Trainer. Available at: https://thetraveltrainer.com.au/take-time-to-make-time-essential-time-management-strategies-for-busy-travel-agents/.</a:t>
            </a:r>
          </a:p>
          <a:p>
            <a:r>
              <a:rPr lang="en-GB" sz="1100" dirty="0"/>
              <a:t>The university of Manchester (n.d.). </a:t>
            </a:r>
            <a:r>
              <a:rPr lang="en-GB" sz="1100" i="1" dirty="0"/>
              <a:t>What is LinkedIn Learning? | Directorate for the Student Experience | </a:t>
            </a:r>
            <a:r>
              <a:rPr lang="en-GB" sz="1100" i="1" dirty="0" err="1"/>
              <a:t>StaffNet</a:t>
            </a:r>
            <a:r>
              <a:rPr lang="en-GB" sz="1100" i="1" dirty="0"/>
              <a:t> | The University of Manchester</a:t>
            </a:r>
            <a:r>
              <a:rPr lang="en-GB" sz="1100" dirty="0"/>
              <a:t>. [online] www.staffnet.manchester.ac.uk. Available at: https://www.staffnet.manchester.ac.uk/dse/staff-resources/landd/linkedin-learning/what-is-linkedin/.</a:t>
            </a:r>
          </a:p>
          <a:p>
            <a:r>
              <a:rPr lang="en-GB" sz="1100" dirty="0"/>
              <a:t>Trovato, S. (2024). </a:t>
            </a:r>
            <a:r>
              <a:rPr lang="en-GB" sz="1100" i="1" dirty="0"/>
              <a:t>What is teamwork? Key benefits, examples, and tips</a:t>
            </a:r>
            <a:r>
              <a:rPr lang="en-GB" sz="1100" dirty="0"/>
              <a:t>. [online] monday.com Blog. Available at: https://monday.com/blog/project-management/what-is-teamwork/.</a:t>
            </a:r>
          </a:p>
          <a:p>
            <a:r>
              <a:rPr lang="en-GB" sz="1100" dirty="0"/>
              <a:t>TUI (2026). </a:t>
            </a:r>
            <a:r>
              <a:rPr lang="en-GB" sz="1100" i="1" dirty="0"/>
              <a:t>TUI | Hub powered by </a:t>
            </a:r>
            <a:r>
              <a:rPr lang="en-GB" sz="1100" i="1" dirty="0" err="1"/>
              <a:t>Springpod</a:t>
            </a:r>
            <a:r>
              <a:rPr lang="en-GB" sz="1100" dirty="0"/>
              <a:t>. [online] Tui.co.uk. Available at: https://springpod.tui.co.uk/.</a:t>
            </a:r>
          </a:p>
          <a:p>
            <a:r>
              <a:rPr lang="en-GB" sz="1100" dirty="0"/>
              <a:t>University of Kent (2024). </a:t>
            </a:r>
            <a:r>
              <a:rPr lang="en-GB" sz="1100" i="1" dirty="0"/>
              <a:t>Group Work</a:t>
            </a:r>
            <a:r>
              <a:rPr lang="en-GB" sz="1100" dirty="0"/>
              <a:t>. [online] Your studies - University of Kent. Available at: https://student.kent.ac.uk/studies/group-work.</a:t>
            </a:r>
          </a:p>
          <a:p>
            <a:r>
              <a:rPr lang="en-GB" sz="1100" dirty="0"/>
              <a:t>Vitae (2025). </a:t>
            </a:r>
            <a:r>
              <a:rPr lang="en-GB" sz="1100" i="1" dirty="0"/>
              <a:t>Time management - Vitae</a:t>
            </a:r>
            <a:r>
              <a:rPr lang="en-GB" sz="1100" dirty="0"/>
              <a:t>. [online] Vitae. Available at: https://vitae.ac.uk/resource/you-and-your-development/key-attributes-for-research-careers/time-management/.</a:t>
            </a:r>
          </a:p>
        </p:txBody>
      </p:sp>
    </p:spTree>
    <p:extLst>
      <p:ext uri="{BB962C8B-B14F-4D97-AF65-F5344CB8AC3E}">
        <p14:creationId xmlns:p14="http://schemas.microsoft.com/office/powerpoint/2010/main" val="70659472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9" ma:contentTypeDescription="Create a new document." ma:contentTypeScope="" ma:versionID="63f35e56ed3de0c44445c3f80174278d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90cdc6d037afcbc4b380f048e9977c9b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F782DA7-86C0-4A84-A860-11A1E6E3FB6B}">
  <ds:schemaRefs>
    <ds:schemaRef ds:uri="http://purl.org/dc/dcmitype/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www.w3.org/XML/1998/namespace"/>
    <ds:schemaRef ds:uri="3ef5847a-e696-4fee-a2c0-6c3f87568321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4C90D0-57E5-41E7-B7F4-195E62A3B52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704</TotalTime>
  <Words>2124</Words>
  <Application>Microsoft Office PowerPoint</Application>
  <PresentationFormat>Widescreen</PresentationFormat>
  <Paragraphs>117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2" baseType="lpstr">
      <vt:lpstr>Arial</vt:lpstr>
      <vt:lpstr>Gallery</vt:lpstr>
      <vt:lpstr>Academic, Industry and Digital Skills Course Code: BMTP4015 Date: 30 April 2026 Name Josephine Ayres Lecturer: Lisa Bassler</vt:lpstr>
      <vt:lpstr>AI Statement</vt:lpstr>
      <vt:lpstr>How the Academic, Industry, and Digital Skills module has helped prepare you for university</vt:lpstr>
      <vt:lpstr>Introduction</vt:lpstr>
      <vt:lpstr>Academic skill- Time Management</vt:lpstr>
      <vt:lpstr>Academic skill- Time Management.</vt:lpstr>
      <vt:lpstr>Academic skill- Time Management</vt:lpstr>
      <vt:lpstr>Academic skill- Time Management</vt:lpstr>
      <vt:lpstr>Industry skill- Teamwork</vt:lpstr>
      <vt:lpstr>Industry skill-Teamwork</vt:lpstr>
      <vt:lpstr>Industry skill-Teamwork</vt:lpstr>
      <vt:lpstr>Industry skill-Teamwork</vt:lpstr>
      <vt:lpstr>Digital skill- E-learning (linked in)</vt:lpstr>
      <vt:lpstr>Digital skill- E-learning (Linked-in)</vt:lpstr>
      <vt:lpstr>Digital skill- E-learning (Linked-in)</vt:lpstr>
      <vt:lpstr>Digital skill- E-learning (Linked-in)</vt:lpstr>
      <vt:lpstr>Conclusion</vt:lpstr>
      <vt:lpstr>Thank you for your time and for listening to my presentation.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 Ayres (2502970)</dc:creator>
  <cp:lastModifiedBy>Jo Ayres (2502970)</cp:lastModifiedBy>
  <cp:revision>2</cp:revision>
  <dcterms:created xsi:type="dcterms:W3CDTF">2026-04-22T08:45:27Z</dcterms:created>
  <dcterms:modified xsi:type="dcterms:W3CDTF">2026-04-30T14:01:18Z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  <property fmtid="{D5CDD505-2E9C-101B-9397-08002B2CF9AE}" pid="3" name="MediaServiceImageTags">
    <vt:lpwstr/>
  </property>
</Properties>
</file>