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10A09C-F4ED-93A1-3D77-64F7E5790DDD}" v="4" dt="2022-05-11T14:35:23.508"/>
    <p1510:client id="{15139648-0703-974F-759F-6C37DF921F33}" v="694" dt="2022-05-13T23:01:12.225"/>
    <p1510:client id="{1E87962E-337A-BA5E-8B27-22F77C888237}" v="1395" dt="2022-05-11T20:41:17.592"/>
    <p1510:client id="{4D401021-6BA4-BFAA-46B7-F86FABC946DF}" v="2396" dt="2022-05-02T09:46:53.492"/>
    <p1510:client id="{54969003-C336-5B9F-2241-CE887F0AF334}" v="318" dt="2022-05-11T19:25:08.914"/>
    <p1510:client id="{6656EEB6-DD4A-1062-35BB-5A1FD3578D45}" v="2106" dt="2022-05-11T16:34:41.555"/>
    <p1510:client id="{7926FA7B-94C3-6DE3-4364-AA9373536472}" v="3109" dt="2022-05-13T22:17:54.434"/>
    <p1510:client id="{9408E353-6304-AA97-B779-DAF330ECCD42}" v="2060" dt="2022-05-11T14:29:30.652"/>
    <p1510:client id="{AA9B82AE-C411-43E4-6F6C-DF055E52F0EC}" v="115" dt="2022-04-13T18:44:08.265"/>
    <p1510:client id="{DA46F9FD-05BF-0262-BEEB-7ED5F36AF94C}" v="5191" dt="2022-05-12T21:48:53.196"/>
    <p1510:client id="{E2DE5F48-2530-C6DB-787B-1678DCCCF80F}" v="2004" dt="2022-04-28T08:55:07.584"/>
    <p1510:client id="{E71465AC-5727-4A27-994A-BB98EA0B60F4}" v="1913" dt="2022-04-13T09:45:39.5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 March (2011586)" userId="S::2011586@student.uwtsd.ac.uk::cbbb3674-2d04-4785-ba9a-9c74ac86cb8d" providerId="AD" clId="Web-{DA46F9FD-05BF-0262-BEEB-7ED5F36AF94C}"/>
    <pc:docChg chg="addSld delSld modSld">
      <pc:chgData name="Karen March (2011586)" userId="S::2011586@student.uwtsd.ac.uk::cbbb3674-2d04-4785-ba9a-9c74ac86cb8d" providerId="AD" clId="Web-{DA46F9FD-05BF-0262-BEEB-7ED5F36AF94C}" dt="2022-05-12T21:48:53.196" v="2752" actId="1076"/>
      <pc:docMkLst>
        <pc:docMk/>
      </pc:docMkLst>
      <pc:sldChg chg="addSp delSp modSp">
        <pc:chgData name="Karen March (2011586)" userId="S::2011586@student.uwtsd.ac.uk::cbbb3674-2d04-4785-ba9a-9c74ac86cb8d" providerId="AD" clId="Web-{DA46F9FD-05BF-0262-BEEB-7ED5F36AF94C}" dt="2022-05-12T21:48:53.196" v="2752" actId="1076"/>
        <pc:sldMkLst>
          <pc:docMk/>
          <pc:sldMk cId="109857222" sldId="256"/>
        </pc:sldMkLst>
        <pc:spChg chg="mod">
          <ac:chgData name="Karen March (2011586)" userId="S::2011586@student.uwtsd.ac.uk::cbbb3674-2d04-4785-ba9a-9c74ac86cb8d" providerId="AD" clId="Web-{DA46F9FD-05BF-0262-BEEB-7ED5F36AF94C}" dt="2022-05-12T21:45:36.588" v="2697" actId="1076"/>
          <ac:spMkLst>
            <pc:docMk/>
            <pc:sldMk cId="109857222" sldId="256"/>
            <ac:spMk id="3" creationId="{7429460F-2CEB-1414-774F-B56A26FC2062}"/>
          </ac:spMkLst>
        </pc:spChg>
        <pc:spChg chg="del mod">
          <ac:chgData name="Karen March (2011586)" userId="S::2011586@student.uwtsd.ac.uk::cbbb3674-2d04-4785-ba9a-9c74ac86cb8d" providerId="AD" clId="Web-{DA46F9FD-05BF-0262-BEEB-7ED5F36AF94C}" dt="2022-05-12T21:48:46.086" v="2751"/>
          <ac:spMkLst>
            <pc:docMk/>
            <pc:sldMk cId="109857222" sldId="256"/>
            <ac:spMk id="4" creationId="{C95544B8-F18C-06B5-2A3B-B966F2E4B153}"/>
          </ac:spMkLst>
        </pc:spChg>
        <pc:spChg chg="mod">
          <ac:chgData name="Karen March (2011586)" userId="S::2011586@student.uwtsd.ac.uk::cbbb3674-2d04-4785-ba9a-9c74ac86cb8d" providerId="AD" clId="Web-{DA46F9FD-05BF-0262-BEEB-7ED5F36AF94C}" dt="2022-05-12T21:48:53.196" v="2752" actId="1076"/>
          <ac:spMkLst>
            <pc:docMk/>
            <pc:sldMk cId="109857222" sldId="256"/>
            <ac:spMk id="5" creationId="{5D41DB15-295C-4F51-8E50-487B3AAEFB4F}"/>
          </ac:spMkLst>
        </pc:spChg>
        <pc:spChg chg="mod">
          <ac:chgData name="Karen March (2011586)" userId="S::2011586@student.uwtsd.ac.uk::cbbb3674-2d04-4785-ba9a-9c74ac86cb8d" providerId="AD" clId="Web-{DA46F9FD-05BF-0262-BEEB-7ED5F36AF94C}" dt="2022-05-12T21:47:48.925" v="2742" actId="20577"/>
          <ac:spMkLst>
            <pc:docMk/>
            <pc:sldMk cId="109857222" sldId="256"/>
            <ac:spMk id="6" creationId="{D884C6E8-4CAA-9C31-E8AC-AB038B2C9F4E}"/>
          </ac:spMkLst>
        </pc:spChg>
        <pc:spChg chg="mod">
          <ac:chgData name="Karen March (2011586)" userId="S::2011586@student.uwtsd.ac.uk::cbbb3674-2d04-4785-ba9a-9c74ac86cb8d" providerId="AD" clId="Web-{DA46F9FD-05BF-0262-BEEB-7ED5F36AF94C}" dt="2022-05-12T21:35:48.086" v="2609" actId="1076"/>
          <ac:spMkLst>
            <pc:docMk/>
            <pc:sldMk cId="109857222" sldId="256"/>
            <ac:spMk id="7" creationId="{398A9FC2-A3BF-DC7E-C904-B054C302021A}"/>
          </ac:spMkLst>
        </pc:spChg>
        <pc:spChg chg="add mod">
          <ac:chgData name="Karen March (2011586)" userId="S::2011586@student.uwtsd.ac.uk::cbbb3674-2d04-4785-ba9a-9c74ac86cb8d" providerId="AD" clId="Web-{DA46F9FD-05BF-0262-BEEB-7ED5F36AF94C}" dt="2022-05-12T21:24:39.558" v="2508" actId="688"/>
          <ac:spMkLst>
            <pc:docMk/>
            <pc:sldMk cId="109857222" sldId="256"/>
            <ac:spMk id="11" creationId="{77549ACF-6524-7081-9F08-AB78E9B52320}"/>
          </ac:spMkLst>
        </pc:spChg>
        <pc:spChg chg="add del mod">
          <ac:chgData name="Karen March (2011586)" userId="S::2011586@student.uwtsd.ac.uk::cbbb3674-2d04-4785-ba9a-9c74ac86cb8d" providerId="AD" clId="Web-{DA46F9FD-05BF-0262-BEEB-7ED5F36AF94C}" dt="2022-05-12T21:48:33.445" v="2749" actId="20577"/>
          <ac:spMkLst>
            <pc:docMk/>
            <pc:sldMk cId="109857222" sldId="256"/>
            <ac:spMk id="13" creationId="{EA0D465E-77D8-AA82-1C89-072BCCEA3BDB}"/>
          </ac:spMkLst>
        </pc:spChg>
        <pc:picChg chg="mod">
          <ac:chgData name="Karen March (2011586)" userId="S::2011586@student.uwtsd.ac.uk::cbbb3674-2d04-4785-ba9a-9c74ac86cb8d" providerId="AD" clId="Web-{DA46F9FD-05BF-0262-BEEB-7ED5F36AF94C}" dt="2022-05-12T21:45:47.042" v="2698" actId="14100"/>
          <ac:picMkLst>
            <pc:docMk/>
            <pc:sldMk cId="109857222" sldId="256"/>
            <ac:picMk id="2" creationId="{8EC86343-B713-CB86-9902-D839216A2207}"/>
          </ac:picMkLst>
        </pc:picChg>
        <pc:picChg chg="add mod">
          <ac:chgData name="Karen March (2011586)" userId="S::2011586@student.uwtsd.ac.uk::cbbb3674-2d04-4785-ba9a-9c74ac86cb8d" providerId="AD" clId="Web-{DA46F9FD-05BF-0262-BEEB-7ED5F36AF94C}" dt="2022-05-12T21:24:17.838" v="2505" actId="1076"/>
          <ac:picMkLst>
            <pc:docMk/>
            <pc:sldMk cId="109857222" sldId="256"/>
            <ac:picMk id="9" creationId="{BB11643F-B342-CDD8-B4DB-0EFD72C97660}"/>
          </ac:picMkLst>
        </pc:picChg>
        <pc:picChg chg="mod">
          <ac:chgData name="Karen March (2011586)" userId="S::2011586@student.uwtsd.ac.uk::cbbb3674-2d04-4785-ba9a-9c74ac86cb8d" providerId="AD" clId="Web-{DA46F9FD-05BF-0262-BEEB-7ED5F36AF94C}" dt="2022-05-12T21:43:09.357" v="2680" actId="14100"/>
          <ac:picMkLst>
            <pc:docMk/>
            <pc:sldMk cId="109857222" sldId="256"/>
            <ac:picMk id="10" creationId="{983CF49E-7114-2BA4-84B3-AC973E5C31B2}"/>
          </ac:picMkLst>
        </pc:picChg>
      </pc:sldChg>
      <pc:sldChg chg="modSp">
        <pc:chgData name="Karen March (2011586)" userId="S::2011586@student.uwtsd.ac.uk::cbbb3674-2d04-4785-ba9a-9c74ac86cb8d" providerId="AD" clId="Web-{DA46F9FD-05BF-0262-BEEB-7ED5F36AF94C}" dt="2022-05-12T21:10:59.904" v="2448" actId="20577"/>
        <pc:sldMkLst>
          <pc:docMk/>
          <pc:sldMk cId="3248043985" sldId="257"/>
        </pc:sldMkLst>
        <pc:spChg chg="mod">
          <ac:chgData name="Karen March (2011586)" userId="S::2011586@student.uwtsd.ac.uk::cbbb3674-2d04-4785-ba9a-9c74ac86cb8d" providerId="AD" clId="Web-{DA46F9FD-05BF-0262-BEEB-7ED5F36AF94C}" dt="2022-05-12T21:10:59.904" v="2448" actId="20577"/>
          <ac:spMkLst>
            <pc:docMk/>
            <pc:sldMk cId="3248043985" sldId="257"/>
            <ac:spMk id="4" creationId="{2794C2D1-71E7-44E2-D5EE-506BA437BFB0}"/>
          </ac:spMkLst>
        </pc:spChg>
      </pc:sldChg>
      <pc:sldChg chg="modSp">
        <pc:chgData name="Karen March (2011586)" userId="S::2011586@student.uwtsd.ac.uk::cbbb3674-2d04-4785-ba9a-9c74ac86cb8d" providerId="AD" clId="Web-{DA46F9FD-05BF-0262-BEEB-7ED5F36AF94C}" dt="2022-05-12T21:11:43.329" v="2451" actId="20577"/>
        <pc:sldMkLst>
          <pc:docMk/>
          <pc:sldMk cId="3237172554" sldId="258"/>
        </pc:sldMkLst>
        <pc:spChg chg="mod">
          <ac:chgData name="Karen March (2011586)" userId="S::2011586@student.uwtsd.ac.uk::cbbb3674-2d04-4785-ba9a-9c74ac86cb8d" providerId="AD" clId="Web-{DA46F9FD-05BF-0262-BEEB-7ED5F36AF94C}" dt="2022-05-12T21:11:43.329" v="2451" actId="20577"/>
          <ac:spMkLst>
            <pc:docMk/>
            <pc:sldMk cId="3237172554" sldId="258"/>
            <ac:spMk id="4" creationId="{AF387111-1DF8-5103-CCE3-740C404305B6}"/>
          </ac:spMkLst>
        </pc:spChg>
      </pc:sldChg>
      <pc:sldChg chg="new del">
        <pc:chgData name="Karen March (2011586)" userId="S::2011586@student.uwtsd.ac.uk::cbbb3674-2d04-4785-ba9a-9c74ac86cb8d" providerId="AD" clId="Web-{DA46F9FD-05BF-0262-BEEB-7ED5F36AF94C}" dt="2022-05-12T20:00:20.467" v="715"/>
        <pc:sldMkLst>
          <pc:docMk/>
          <pc:sldMk cId="704316772" sldId="259"/>
        </pc:sldMkLst>
      </pc:sldChg>
      <pc:sldChg chg="addSp delSp modSp new">
        <pc:chgData name="Karen March (2011586)" userId="S::2011586@student.uwtsd.ac.uk::cbbb3674-2d04-4785-ba9a-9c74ac86cb8d" providerId="AD" clId="Web-{DA46F9FD-05BF-0262-BEEB-7ED5F36AF94C}" dt="2022-05-12T21:13:04.679" v="2465" actId="20577"/>
        <pc:sldMkLst>
          <pc:docMk/>
          <pc:sldMk cId="1058241357" sldId="259"/>
        </pc:sldMkLst>
        <pc:spChg chg="del">
          <ac:chgData name="Karen March (2011586)" userId="S::2011586@student.uwtsd.ac.uk::cbbb3674-2d04-4785-ba9a-9c74ac86cb8d" providerId="AD" clId="Web-{DA46F9FD-05BF-0262-BEEB-7ED5F36AF94C}" dt="2022-05-12T20:00:58.532" v="717"/>
          <ac:spMkLst>
            <pc:docMk/>
            <pc:sldMk cId="1058241357" sldId="259"/>
            <ac:spMk id="2" creationId="{A2C3E601-4F0E-C195-8C00-52BF70D1F943}"/>
          </ac:spMkLst>
        </pc:spChg>
        <pc:spChg chg="del">
          <ac:chgData name="Karen March (2011586)" userId="S::2011586@student.uwtsd.ac.uk::cbbb3674-2d04-4785-ba9a-9c74ac86cb8d" providerId="AD" clId="Web-{DA46F9FD-05BF-0262-BEEB-7ED5F36AF94C}" dt="2022-05-12T20:01:06.017" v="718"/>
          <ac:spMkLst>
            <pc:docMk/>
            <pc:sldMk cId="1058241357" sldId="259"/>
            <ac:spMk id="3" creationId="{978968B5-4B5F-27E4-F6A8-6852F107A6F2}"/>
          </ac:spMkLst>
        </pc:spChg>
        <pc:spChg chg="add mod">
          <ac:chgData name="Karen March (2011586)" userId="S::2011586@student.uwtsd.ac.uk::cbbb3674-2d04-4785-ba9a-9c74ac86cb8d" providerId="AD" clId="Web-{DA46F9FD-05BF-0262-BEEB-7ED5F36AF94C}" dt="2022-05-12T21:13:04.679" v="2465" actId="20577"/>
          <ac:spMkLst>
            <pc:docMk/>
            <pc:sldMk cId="1058241357" sldId="259"/>
            <ac:spMk id="4" creationId="{979BBF12-425A-CD99-184C-BA4F220DF20C}"/>
          </ac:spMkLst>
        </pc:spChg>
      </pc:sldChg>
    </pc:docChg>
  </pc:docChgLst>
  <pc:docChgLst>
    <pc:chgData name="Karen March (2011586)" userId="S::2011586@student.uwtsd.ac.uk::cbbb3674-2d04-4785-ba9a-9c74ac86cb8d" providerId="AD" clId="Web-{15139648-0703-974F-759F-6C37DF921F33}"/>
    <pc:docChg chg="addSld delSld modSld">
      <pc:chgData name="Karen March (2011586)" userId="S::2011586@student.uwtsd.ac.uk::cbbb3674-2d04-4785-ba9a-9c74ac86cb8d" providerId="AD" clId="Web-{15139648-0703-974F-759F-6C37DF921F33}" dt="2022-05-13T23:01:07.538" v="364" actId="20577"/>
      <pc:docMkLst>
        <pc:docMk/>
      </pc:docMkLst>
      <pc:sldChg chg="modSp">
        <pc:chgData name="Karen March (2011586)" userId="S::2011586@student.uwtsd.ac.uk::cbbb3674-2d04-4785-ba9a-9c74ac86cb8d" providerId="AD" clId="Web-{15139648-0703-974F-759F-6C37DF921F33}" dt="2022-05-13T22:53:01.803" v="306" actId="20577"/>
        <pc:sldMkLst>
          <pc:docMk/>
          <pc:sldMk cId="3248043985" sldId="257"/>
        </pc:sldMkLst>
        <pc:spChg chg="mod">
          <ac:chgData name="Karen March (2011586)" userId="S::2011586@student.uwtsd.ac.uk::cbbb3674-2d04-4785-ba9a-9c74ac86cb8d" providerId="AD" clId="Web-{15139648-0703-974F-759F-6C37DF921F33}" dt="2022-05-13T22:53:01.803" v="306" actId="20577"/>
          <ac:spMkLst>
            <pc:docMk/>
            <pc:sldMk cId="3248043985" sldId="257"/>
            <ac:spMk id="4" creationId="{2794C2D1-71E7-44E2-D5EE-506BA437BFB0}"/>
          </ac:spMkLst>
        </pc:spChg>
      </pc:sldChg>
      <pc:sldChg chg="modSp add del">
        <pc:chgData name="Karen March (2011586)" userId="S::2011586@student.uwtsd.ac.uk::cbbb3674-2d04-4785-ba9a-9c74ac86cb8d" providerId="AD" clId="Web-{15139648-0703-974F-759F-6C37DF921F33}" dt="2022-05-13T22:59:15.982" v="342" actId="20577"/>
        <pc:sldMkLst>
          <pc:docMk/>
          <pc:sldMk cId="3237172554" sldId="258"/>
        </pc:sldMkLst>
        <pc:spChg chg="mod">
          <ac:chgData name="Karen March (2011586)" userId="S::2011586@student.uwtsd.ac.uk::cbbb3674-2d04-4785-ba9a-9c74ac86cb8d" providerId="AD" clId="Web-{15139648-0703-974F-759F-6C37DF921F33}" dt="2022-05-13T22:59:15.982" v="342" actId="20577"/>
          <ac:spMkLst>
            <pc:docMk/>
            <pc:sldMk cId="3237172554" sldId="258"/>
            <ac:spMk id="4" creationId="{AF387111-1DF8-5103-CCE3-740C404305B6}"/>
          </ac:spMkLst>
        </pc:spChg>
      </pc:sldChg>
      <pc:sldChg chg="modSp">
        <pc:chgData name="Karen March (2011586)" userId="S::2011586@student.uwtsd.ac.uk::cbbb3674-2d04-4785-ba9a-9c74ac86cb8d" providerId="AD" clId="Web-{15139648-0703-974F-759F-6C37DF921F33}" dt="2022-05-13T23:01:07.538" v="364" actId="20577"/>
        <pc:sldMkLst>
          <pc:docMk/>
          <pc:sldMk cId="1058241357" sldId="259"/>
        </pc:sldMkLst>
        <pc:spChg chg="mod">
          <ac:chgData name="Karen March (2011586)" userId="S::2011586@student.uwtsd.ac.uk::cbbb3674-2d04-4785-ba9a-9c74ac86cb8d" providerId="AD" clId="Web-{15139648-0703-974F-759F-6C37DF921F33}" dt="2022-05-13T23:01:07.538" v="364" actId="20577"/>
          <ac:spMkLst>
            <pc:docMk/>
            <pc:sldMk cId="1058241357" sldId="259"/>
            <ac:spMk id="4" creationId="{979BBF12-425A-CD99-184C-BA4F220DF20C}"/>
          </ac:spMkLst>
        </pc:spChg>
      </pc:sldChg>
      <pc:sldChg chg="modSp">
        <pc:chgData name="Karen March (2011586)" userId="S::2011586@student.uwtsd.ac.uk::cbbb3674-2d04-4785-ba9a-9c74ac86cb8d" providerId="AD" clId="Web-{15139648-0703-974F-759F-6C37DF921F33}" dt="2022-05-13T22:59:53.125" v="349" actId="20577"/>
        <pc:sldMkLst>
          <pc:docMk/>
          <pc:sldMk cId="887288812" sldId="260"/>
        </pc:sldMkLst>
        <pc:spChg chg="mod">
          <ac:chgData name="Karen March (2011586)" userId="S::2011586@student.uwtsd.ac.uk::cbbb3674-2d04-4785-ba9a-9c74ac86cb8d" providerId="AD" clId="Web-{15139648-0703-974F-759F-6C37DF921F33}" dt="2022-05-13T22:59:53.125" v="349" actId="20577"/>
          <ac:spMkLst>
            <pc:docMk/>
            <pc:sldMk cId="887288812" sldId="260"/>
            <ac:spMk id="4" creationId="{7EA24159-9DAB-468F-1CD9-B65EC51BBA7D}"/>
          </ac:spMkLst>
        </pc:spChg>
      </pc:sldChg>
      <pc:sldChg chg="modSp">
        <pc:chgData name="Karen March (2011586)" userId="S::2011586@student.uwtsd.ac.uk::cbbb3674-2d04-4785-ba9a-9c74ac86cb8d" providerId="AD" clId="Web-{15139648-0703-974F-759F-6C37DF921F33}" dt="2022-05-13T22:57:52.086" v="327" actId="20577"/>
        <pc:sldMkLst>
          <pc:docMk/>
          <pc:sldMk cId="1243788195" sldId="261"/>
        </pc:sldMkLst>
        <pc:spChg chg="mod">
          <ac:chgData name="Karen March (2011586)" userId="S::2011586@student.uwtsd.ac.uk::cbbb3674-2d04-4785-ba9a-9c74ac86cb8d" providerId="AD" clId="Web-{15139648-0703-974F-759F-6C37DF921F33}" dt="2022-05-13T22:57:52.086" v="327" actId="20577"/>
          <ac:spMkLst>
            <pc:docMk/>
            <pc:sldMk cId="1243788195" sldId="261"/>
            <ac:spMk id="4" creationId="{2BEF445D-A0B8-49D8-72AE-BAE3E6DB03F3}"/>
          </ac:spMkLst>
        </pc:spChg>
      </pc:sldChg>
    </pc:docChg>
  </pc:docChgLst>
  <pc:docChgLst>
    <pc:chgData name="Karen March (2011586)" userId="S::2011586@student.uwtsd.ac.uk::cbbb3674-2d04-4785-ba9a-9c74ac86cb8d" providerId="AD" clId="Web-{7926FA7B-94C3-6DE3-4364-AA9373536472}"/>
    <pc:docChg chg="addSld modSld addMainMaster delMainMaster modMainMaster">
      <pc:chgData name="Karen March (2011586)" userId="S::2011586@student.uwtsd.ac.uk::cbbb3674-2d04-4785-ba9a-9c74ac86cb8d" providerId="AD" clId="Web-{7926FA7B-94C3-6DE3-4364-AA9373536472}" dt="2022-05-13T22:17:54.434" v="1701" actId="20577"/>
      <pc:docMkLst>
        <pc:docMk/>
      </pc:docMkLst>
      <pc:sldChg chg="modSp mod modClrScheme chgLayout">
        <pc:chgData name="Karen March (2011586)" userId="S::2011586@student.uwtsd.ac.uk::cbbb3674-2d04-4785-ba9a-9c74ac86cb8d" providerId="AD" clId="Web-{7926FA7B-94C3-6DE3-4364-AA9373536472}" dt="2022-05-13T20:21:16.583" v="36" actId="14100"/>
        <pc:sldMkLst>
          <pc:docMk/>
          <pc:sldMk cId="109857222" sldId="256"/>
        </pc:sldMkLst>
        <pc:spChg chg="mod">
          <ac:chgData name="Karen March (2011586)" userId="S::2011586@student.uwtsd.ac.uk::cbbb3674-2d04-4785-ba9a-9c74ac86cb8d" providerId="AD" clId="Web-{7926FA7B-94C3-6DE3-4364-AA9373536472}" dt="2022-05-13T20:19:22.715" v="26" actId="20577"/>
          <ac:spMkLst>
            <pc:docMk/>
            <pc:sldMk cId="109857222" sldId="256"/>
            <ac:spMk id="5" creationId="{5D41DB15-295C-4F51-8E50-487B3AAEFB4F}"/>
          </ac:spMkLst>
        </pc:spChg>
        <pc:spChg chg="mod">
          <ac:chgData name="Karen March (2011586)" userId="S::2011586@student.uwtsd.ac.uk::cbbb3674-2d04-4785-ba9a-9c74ac86cb8d" providerId="AD" clId="Web-{7926FA7B-94C3-6DE3-4364-AA9373536472}" dt="2022-05-13T20:21:16.583" v="36" actId="14100"/>
          <ac:spMkLst>
            <pc:docMk/>
            <pc:sldMk cId="109857222" sldId="256"/>
            <ac:spMk id="6" creationId="{D884C6E8-4CAA-9C31-E8AC-AB038B2C9F4E}"/>
          </ac:spMkLst>
        </pc:spChg>
        <pc:spChg chg="mod">
          <ac:chgData name="Karen March (2011586)" userId="S::2011586@student.uwtsd.ac.uk::cbbb3674-2d04-4785-ba9a-9c74ac86cb8d" providerId="AD" clId="Web-{7926FA7B-94C3-6DE3-4364-AA9373536472}" dt="2022-05-13T20:17:29.757" v="12" actId="20577"/>
          <ac:spMkLst>
            <pc:docMk/>
            <pc:sldMk cId="109857222" sldId="256"/>
            <ac:spMk id="7" creationId="{398A9FC2-A3BF-DC7E-C904-B054C302021A}"/>
          </ac:spMkLst>
        </pc:spChg>
        <pc:spChg chg="mod">
          <ac:chgData name="Karen March (2011586)" userId="S::2011586@student.uwtsd.ac.uk::cbbb3674-2d04-4785-ba9a-9c74ac86cb8d" providerId="AD" clId="Web-{7926FA7B-94C3-6DE3-4364-AA9373536472}" dt="2022-05-13T20:21:02.004" v="35" actId="20577"/>
          <ac:spMkLst>
            <pc:docMk/>
            <pc:sldMk cId="109857222" sldId="256"/>
            <ac:spMk id="8" creationId="{E589C532-EB30-5C5D-BA76-1543E9135D39}"/>
          </ac:spMkLst>
        </pc:spChg>
        <pc:spChg chg="mod">
          <ac:chgData name="Karen March (2011586)" userId="S::2011586@student.uwtsd.ac.uk::cbbb3674-2d04-4785-ba9a-9c74ac86cb8d" providerId="AD" clId="Web-{7926FA7B-94C3-6DE3-4364-AA9373536472}" dt="2022-05-13T20:16:05.738" v="7" actId="1076"/>
          <ac:spMkLst>
            <pc:docMk/>
            <pc:sldMk cId="109857222" sldId="256"/>
            <ac:spMk id="11" creationId="{77549ACF-6524-7081-9F08-AB78E9B52320}"/>
          </ac:spMkLst>
        </pc:spChg>
        <pc:spChg chg="mod">
          <ac:chgData name="Karen March (2011586)" userId="S::2011586@student.uwtsd.ac.uk::cbbb3674-2d04-4785-ba9a-9c74ac86cb8d" providerId="AD" clId="Web-{7926FA7B-94C3-6DE3-4364-AA9373536472}" dt="2022-05-13T20:20:31.534" v="30" actId="14100"/>
          <ac:spMkLst>
            <pc:docMk/>
            <pc:sldMk cId="109857222" sldId="256"/>
            <ac:spMk id="13" creationId="{EA0D465E-77D8-AA82-1C89-072BCCEA3BDB}"/>
          </ac:spMkLst>
        </pc:spChg>
        <pc:picChg chg="mod">
          <ac:chgData name="Karen March (2011586)" userId="S::2011586@student.uwtsd.ac.uk::cbbb3674-2d04-4785-ba9a-9c74ac86cb8d" providerId="AD" clId="Web-{7926FA7B-94C3-6DE3-4364-AA9373536472}" dt="2022-05-13T20:18:27.025" v="16" actId="14100"/>
          <ac:picMkLst>
            <pc:docMk/>
            <pc:sldMk cId="109857222" sldId="256"/>
            <ac:picMk id="2" creationId="{8EC86343-B713-CB86-9902-D839216A2207}"/>
          </ac:picMkLst>
        </pc:picChg>
        <pc:picChg chg="mod">
          <ac:chgData name="Karen March (2011586)" userId="S::2011586@student.uwtsd.ac.uk::cbbb3674-2d04-4785-ba9a-9c74ac86cb8d" providerId="AD" clId="Web-{7926FA7B-94C3-6DE3-4364-AA9373536472}" dt="2022-05-13T20:14:36.578" v="5" actId="1076"/>
          <ac:picMkLst>
            <pc:docMk/>
            <pc:sldMk cId="109857222" sldId="256"/>
            <ac:picMk id="9" creationId="{BB11643F-B342-CDD8-B4DB-0EFD72C97660}"/>
          </ac:picMkLst>
        </pc:picChg>
      </pc:sldChg>
      <pc:sldChg chg="modSp mod modClrScheme chgLayout">
        <pc:chgData name="Karen March (2011586)" userId="S::2011586@student.uwtsd.ac.uk::cbbb3674-2d04-4785-ba9a-9c74ac86cb8d" providerId="AD" clId="Web-{7926FA7B-94C3-6DE3-4364-AA9373536472}" dt="2022-05-13T22:17:54.434" v="1701" actId="20577"/>
        <pc:sldMkLst>
          <pc:docMk/>
          <pc:sldMk cId="3248043985" sldId="257"/>
        </pc:sldMkLst>
        <pc:spChg chg="mod">
          <ac:chgData name="Karen March (2011586)" userId="S::2011586@student.uwtsd.ac.uk::cbbb3674-2d04-4785-ba9a-9c74ac86cb8d" providerId="AD" clId="Web-{7926FA7B-94C3-6DE3-4364-AA9373536472}" dt="2022-05-13T22:17:54.434" v="1701" actId="20577"/>
          <ac:spMkLst>
            <pc:docMk/>
            <pc:sldMk cId="3248043985" sldId="257"/>
            <ac:spMk id="4" creationId="{2794C2D1-71E7-44E2-D5EE-506BA437BFB0}"/>
          </ac:spMkLst>
        </pc:spChg>
      </pc:sldChg>
      <pc:sldChg chg="modSp mod modClrScheme chgLayout">
        <pc:chgData name="Karen March (2011586)" userId="S::2011586@student.uwtsd.ac.uk::cbbb3674-2d04-4785-ba9a-9c74ac86cb8d" providerId="AD" clId="Web-{7926FA7B-94C3-6DE3-4364-AA9373536472}" dt="2022-05-13T22:13:44.564" v="1681" actId="20577"/>
        <pc:sldMkLst>
          <pc:docMk/>
          <pc:sldMk cId="3237172554" sldId="258"/>
        </pc:sldMkLst>
        <pc:spChg chg="mod">
          <ac:chgData name="Karen March (2011586)" userId="S::2011586@student.uwtsd.ac.uk::cbbb3674-2d04-4785-ba9a-9c74ac86cb8d" providerId="AD" clId="Web-{7926FA7B-94C3-6DE3-4364-AA9373536472}" dt="2022-05-13T22:13:44.564" v="1681" actId="20577"/>
          <ac:spMkLst>
            <pc:docMk/>
            <pc:sldMk cId="3237172554" sldId="258"/>
            <ac:spMk id="4" creationId="{AF387111-1DF8-5103-CCE3-740C404305B6}"/>
          </ac:spMkLst>
        </pc:spChg>
      </pc:sldChg>
      <pc:sldChg chg="modSp mod modClrScheme chgLayout">
        <pc:chgData name="Karen March (2011586)" userId="S::2011586@student.uwtsd.ac.uk::cbbb3674-2d04-4785-ba9a-9c74ac86cb8d" providerId="AD" clId="Web-{7926FA7B-94C3-6DE3-4364-AA9373536472}" dt="2022-05-13T22:12:25.375" v="1670" actId="20577"/>
        <pc:sldMkLst>
          <pc:docMk/>
          <pc:sldMk cId="1058241357" sldId="259"/>
        </pc:sldMkLst>
        <pc:spChg chg="mod">
          <ac:chgData name="Karen March (2011586)" userId="S::2011586@student.uwtsd.ac.uk::cbbb3674-2d04-4785-ba9a-9c74ac86cb8d" providerId="AD" clId="Web-{7926FA7B-94C3-6DE3-4364-AA9373536472}" dt="2022-05-13T22:12:25.375" v="1670" actId="20577"/>
          <ac:spMkLst>
            <pc:docMk/>
            <pc:sldMk cId="1058241357" sldId="259"/>
            <ac:spMk id="4" creationId="{979BBF12-425A-CD99-184C-BA4F220DF20C}"/>
          </ac:spMkLst>
        </pc:spChg>
      </pc:sldChg>
      <pc:sldChg chg="addSp delSp modSp new">
        <pc:chgData name="Karen March (2011586)" userId="S::2011586@student.uwtsd.ac.uk::cbbb3674-2d04-4785-ba9a-9c74ac86cb8d" providerId="AD" clId="Web-{7926FA7B-94C3-6DE3-4364-AA9373536472}" dt="2022-05-13T22:16:50.683" v="1691" actId="20577"/>
        <pc:sldMkLst>
          <pc:docMk/>
          <pc:sldMk cId="887288812" sldId="260"/>
        </pc:sldMkLst>
        <pc:spChg chg="del">
          <ac:chgData name="Karen March (2011586)" userId="S::2011586@student.uwtsd.ac.uk::cbbb3674-2d04-4785-ba9a-9c74ac86cb8d" providerId="AD" clId="Web-{7926FA7B-94C3-6DE3-4364-AA9373536472}" dt="2022-05-13T20:30:25.451" v="183"/>
          <ac:spMkLst>
            <pc:docMk/>
            <pc:sldMk cId="887288812" sldId="260"/>
            <ac:spMk id="2" creationId="{A22741E9-AEBA-3482-5EFC-40CC3B3BEBAA}"/>
          </ac:spMkLst>
        </pc:spChg>
        <pc:spChg chg="del">
          <ac:chgData name="Karen March (2011586)" userId="S::2011586@student.uwtsd.ac.uk::cbbb3674-2d04-4785-ba9a-9c74ac86cb8d" providerId="AD" clId="Web-{7926FA7B-94C3-6DE3-4364-AA9373536472}" dt="2022-05-13T20:30:29.529" v="184"/>
          <ac:spMkLst>
            <pc:docMk/>
            <pc:sldMk cId="887288812" sldId="260"/>
            <ac:spMk id="3" creationId="{06C3ECC4-40E4-4348-6566-E1DD586D7027}"/>
          </ac:spMkLst>
        </pc:spChg>
        <pc:spChg chg="add mod">
          <ac:chgData name="Karen March (2011586)" userId="S::2011586@student.uwtsd.ac.uk::cbbb3674-2d04-4785-ba9a-9c74ac86cb8d" providerId="AD" clId="Web-{7926FA7B-94C3-6DE3-4364-AA9373536472}" dt="2022-05-13T22:16:50.683" v="1691" actId="20577"/>
          <ac:spMkLst>
            <pc:docMk/>
            <pc:sldMk cId="887288812" sldId="260"/>
            <ac:spMk id="4" creationId="{7EA24159-9DAB-468F-1CD9-B65EC51BBA7D}"/>
          </ac:spMkLst>
        </pc:spChg>
      </pc:sldChg>
      <pc:sldChg chg="addSp delSp modSp new">
        <pc:chgData name="Karen March (2011586)" userId="S::2011586@student.uwtsd.ac.uk::cbbb3674-2d04-4785-ba9a-9c74ac86cb8d" providerId="AD" clId="Web-{7926FA7B-94C3-6DE3-4364-AA9373536472}" dt="2022-05-13T22:00:46.085" v="1390" actId="20577"/>
        <pc:sldMkLst>
          <pc:docMk/>
          <pc:sldMk cId="1243788195" sldId="261"/>
        </pc:sldMkLst>
        <pc:spChg chg="del">
          <ac:chgData name="Karen March (2011586)" userId="S::2011586@student.uwtsd.ac.uk::cbbb3674-2d04-4785-ba9a-9c74ac86cb8d" providerId="AD" clId="Web-{7926FA7B-94C3-6DE3-4364-AA9373536472}" dt="2022-05-13T21:27:09.874" v="943"/>
          <ac:spMkLst>
            <pc:docMk/>
            <pc:sldMk cId="1243788195" sldId="261"/>
            <ac:spMk id="2" creationId="{F4E142EF-F36C-1001-F7DB-917271644E2A}"/>
          </ac:spMkLst>
        </pc:spChg>
        <pc:spChg chg="del">
          <ac:chgData name="Karen March (2011586)" userId="S::2011586@student.uwtsd.ac.uk::cbbb3674-2d04-4785-ba9a-9c74ac86cb8d" providerId="AD" clId="Web-{7926FA7B-94C3-6DE3-4364-AA9373536472}" dt="2022-05-13T21:27:13.108" v="944"/>
          <ac:spMkLst>
            <pc:docMk/>
            <pc:sldMk cId="1243788195" sldId="261"/>
            <ac:spMk id="3" creationId="{2A431DDA-1B26-1759-C3FE-D488C6489F1E}"/>
          </ac:spMkLst>
        </pc:spChg>
        <pc:spChg chg="add mod">
          <ac:chgData name="Karen March (2011586)" userId="S::2011586@student.uwtsd.ac.uk::cbbb3674-2d04-4785-ba9a-9c74ac86cb8d" providerId="AD" clId="Web-{7926FA7B-94C3-6DE3-4364-AA9373536472}" dt="2022-05-13T22:00:46.085" v="1390" actId="20577"/>
          <ac:spMkLst>
            <pc:docMk/>
            <pc:sldMk cId="1243788195" sldId="261"/>
            <ac:spMk id="4" creationId="{2BEF445D-A0B8-49D8-72AE-BAE3E6DB03F3}"/>
          </ac:spMkLst>
        </pc:spChg>
      </pc:sldChg>
      <pc:sldMasterChg chg="del mod setBg delSldLayout modSldLayout">
        <pc:chgData name="Karen March (2011586)" userId="S::2011586@student.uwtsd.ac.uk::cbbb3674-2d04-4785-ba9a-9c74ac86cb8d" providerId="AD" clId="Web-{7926FA7B-94C3-6DE3-4364-AA9373536472}" dt="2022-05-13T20:20:07.733" v="29"/>
        <pc:sldMasterMkLst>
          <pc:docMk/>
          <pc:sldMasterMk cId="1199084899" sldId="2147483672"/>
        </pc:sldMasterMkLst>
        <pc:sldLayoutChg chg="del mod">
          <pc:chgData name="Karen March (2011586)" userId="S::2011586@student.uwtsd.ac.uk::cbbb3674-2d04-4785-ba9a-9c74ac86cb8d" providerId="AD" clId="Web-{7926FA7B-94C3-6DE3-4364-AA9373536472}" dt="2022-05-13T20:20:07.733" v="29"/>
          <pc:sldLayoutMkLst>
            <pc:docMk/>
            <pc:sldMasterMk cId="1199084899" sldId="2147483672"/>
            <pc:sldLayoutMk cId="1692756258" sldId="2147483673"/>
          </pc:sldLayoutMkLst>
        </pc:sldLayoutChg>
        <pc:sldLayoutChg chg="del mod">
          <pc:chgData name="Karen March (2011586)" userId="S::2011586@student.uwtsd.ac.uk::cbbb3674-2d04-4785-ba9a-9c74ac86cb8d" providerId="AD" clId="Web-{7926FA7B-94C3-6DE3-4364-AA9373536472}" dt="2022-05-13T20:20:07.733" v="29"/>
          <pc:sldLayoutMkLst>
            <pc:docMk/>
            <pc:sldMasterMk cId="1199084899" sldId="2147483672"/>
            <pc:sldLayoutMk cId="1998208733" sldId="2147483674"/>
          </pc:sldLayoutMkLst>
        </pc:sldLayoutChg>
        <pc:sldLayoutChg chg="del mod">
          <pc:chgData name="Karen March (2011586)" userId="S::2011586@student.uwtsd.ac.uk::cbbb3674-2d04-4785-ba9a-9c74ac86cb8d" providerId="AD" clId="Web-{7926FA7B-94C3-6DE3-4364-AA9373536472}" dt="2022-05-13T20:20:07.733" v="29"/>
          <pc:sldLayoutMkLst>
            <pc:docMk/>
            <pc:sldMasterMk cId="1199084899" sldId="2147483672"/>
            <pc:sldLayoutMk cId="2228131069" sldId="2147483675"/>
          </pc:sldLayoutMkLst>
        </pc:sldLayoutChg>
        <pc:sldLayoutChg chg="del mod">
          <pc:chgData name="Karen March (2011586)" userId="S::2011586@student.uwtsd.ac.uk::cbbb3674-2d04-4785-ba9a-9c74ac86cb8d" providerId="AD" clId="Web-{7926FA7B-94C3-6DE3-4364-AA9373536472}" dt="2022-05-13T20:20:07.733" v="29"/>
          <pc:sldLayoutMkLst>
            <pc:docMk/>
            <pc:sldMasterMk cId="1199084899" sldId="2147483672"/>
            <pc:sldLayoutMk cId="1917823663" sldId="2147483676"/>
          </pc:sldLayoutMkLst>
        </pc:sldLayoutChg>
        <pc:sldLayoutChg chg="del mod">
          <pc:chgData name="Karen March (2011586)" userId="S::2011586@student.uwtsd.ac.uk::cbbb3674-2d04-4785-ba9a-9c74ac86cb8d" providerId="AD" clId="Web-{7926FA7B-94C3-6DE3-4364-AA9373536472}" dt="2022-05-13T20:20:07.733" v="29"/>
          <pc:sldLayoutMkLst>
            <pc:docMk/>
            <pc:sldMasterMk cId="1199084899" sldId="2147483672"/>
            <pc:sldLayoutMk cId="1169486514" sldId="2147483677"/>
          </pc:sldLayoutMkLst>
        </pc:sldLayoutChg>
        <pc:sldLayoutChg chg="del mod">
          <pc:chgData name="Karen March (2011586)" userId="S::2011586@student.uwtsd.ac.uk::cbbb3674-2d04-4785-ba9a-9c74ac86cb8d" providerId="AD" clId="Web-{7926FA7B-94C3-6DE3-4364-AA9373536472}" dt="2022-05-13T20:20:07.733" v="29"/>
          <pc:sldLayoutMkLst>
            <pc:docMk/>
            <pc:sldMasterMk cId="1199084899" sldId="2147483672"/>
            <pc:sldLayoutMk cId="1766990796" sldId="2147483678"/>
          </pc:sldLayoutMkLst>
        </pc:sldLayoutChg>
        <pc:sldLayoutChg chg="del mod">
          <pc:chgData name="Karen March (2011586)" userId="S::2011586@student.uwtsd.ac.uk::cbbb3674-2d04-4785-ba9a-9c74ac86cb8d" providerId="AD" clId="Web-{7926FA7B-94C3-6DE3-4364-AA9373536472}" dt="2022-05-13T20:20:07.733" v="29"/>
          <pc:sldLayoutMkLst>
            <pc:docMk/>
            <pc:sldMasterMk cId="1199084899" sldId="2147483672"/>
            <pc:sldLayoutMk cId="793304326" sldId="2147483679"/>
          </pc:sldLayoutMkLst>
        </pc:sldLayoutChg>
        <pc:sldLayoutChg chg="del mod">
          <pc:chgData name="Karen March (2011586)" userId="S::2011586@student.uwtsd.ac.uk::cbbb3674-2d04-4785-ba9a-9c74ac86cb8d" providerId="AD" clId="Web-{7926FA7B-94C3-6DE3-4364-AA9373536472}" dt="2022-05-13T20:20:07.733" v="29"/>
          <pc:sldLayoutMkLst>
            <pc:docMk/>
            <pc:sldMasterMk cId="1199084899" sldId="2147483672"/>
            <pc:sldLayoutMk cId="3218487499" sldId="2147483680"/>
          </pc:sldLayoutMkLst>
        </pc:sldLayoutChg>
        <pc:sldLayoutChg chg="del mod">
          <pc:chgData name="Karen March (2011586)" userId="S::2011586@student.uwtsd.ac.uk::cbbb3674-2d04-4785-ba9a-9c74ac86cb8d" providerId="AD" clId="Web-{7926FA7B-94C3-6DE3-4364-AA9373536472}" dt="2022-05-13T20:20:07.733" v="29"/>
          <pc:sldLayoutMkLst>
            <pc:docMk/>
            <pc:sldMasterMk cId="1199084899" sldId="2147483672"/>
            <pc:sldLayoutMk cId="1682633985" sldId="2147483681"/>
          </pc:sldLayoutMkLst>
        </pc:sldLayoutChg>
        <pc:sldLayoutChg chg="del mod">
          <pc:chgData name="Karen March (2011586)" userId="S::2011586@student.uwtsd.ac.uk::cbbb3674-2d04-4785-ba9a-9c74ac86cb8d" providerId="AD" clId="Web-{7926FA7B-94C3-6DE3-4364-AA9373536472}" dt="2022-05-13T20:20:07.733" v="29"/>
          <pc:sldLayoutMkLst>
            <pc:docMk/>
            <pc:sldMasterMk cId="1199084899" sldId="2147483672"/>
            <pc:sldLayoutMk cId="281374334" sldId="2147483682"/>
          </pc:sldLayoutMkLst>
        </pc:sldLayoutChg>
        <pc:sldLayoutChg chg="del mod">
          <pc:chgData name="Karen March (2011586)" userId="S::2011586@student.uwtsd.ac.uk::cbbb3674-2d04-4785-ba9a-9c74ac86cb8d" providerId="AD" clId="Web-{7926FA7B-94C3-6DE3-4364-AA9373536472}" dt="2022-05-13T20:20:07.733" v="29"/>
          <pc:sldLayoutMkLst>
            <pc:docMk/>
            <pc:sldMasterMk cId="1199084899" sldId="2147483672"/>
            <pc:sldLayoutMk cId="704110034" sldId="2147483683"/>
          </pc:sldLayoutMkLst>
        </pc:sldLayoutChg>
      </pc:sldMasterChg>
      <pc:sldMasterChg chg="add addSldLayout modSldLayout">
        <pc:chgData name="Karen March (2011586)" userId="S::2011586@student.uwtsd.ac.uk::cbbb3674-2d04-4785-ba9a-9c74ac86cb8d" providerId="AD" clId="Web-{7926FA7B-94C3-6DE3-4364-AA9373536472}" dt="2022-05-13T20:20:07.733" v="29"/>
        <pc:sldMasterMkLst>
          <pc:docMk/>
          <pc:sldMasterMk cId="1472518600" sldId="2147483684"/>
        </pc:sldMasterMkLst>
        <pc:sldLayoutChg chg="add mod replId">
          <pc:chgData name="Karen March (2011586)" userId="S::2011586@student.uwtsd.ac.uk::cbbb3674-2d04-4785-ba9a-9c74ac86cb8d" providerId="AD" clId="Web-{7926FA7B-94C3-6DE3-4364-AA9373536472}" dt="2022-05-13T20:20:07.733" v="29"/>
          <pc:sldLayoutMkLst>
            <pc:docMk/>
            <pc:sldMasterMk cId="1472518600" sldId="2147483684"/>
            <pc:sldLayoutMk cId="1852200722" sldId="2147483685"/>
          </pc:sldLayoutMkLst>
        </pc:sldLayoutChg>
        <pc:sldLayoutChg chg="add mod replId">
          <pc:chgData name="Karen March (2011586)" userId="S::2011586@student.uwtsd.ac.uk::cbbb3674-2d04-4785-ba9a-9c74ac86cb8d" providerId="AD" clId="Web-{7926FA7B-94C3-6DE3-4364-AA9373536472}" dt="2022-05-13T20:20:07.733" v="29"/>
          <pc:sldLayoutMkLst>
            <pc:docMk/>
            <pc:sldMasterMk cId="1472518600" sldId="2147483684"/>
            <pc:sldLayoutMk cId="89406850" sldId="2147483686"/>
          </pc:sldLayoutMkLst>
        </pc:sldLayoutChg>
        <pc:sldLayoutChg chg="add mod replId">
          <pc:chgData name="Karen March (2011586)" userId="S::2011586@student.uwtsd.ac.uk::cbbb3674-2d04-4785-ba9a-9c74ac86cb8d" providerId="AD" clId="Web-{7926FA7B-94C3-6DE3-4364-AA9373536472}" dt="2022-05-13T20:20:07.733" v="29"/>
          <pc:sldLayoutMkLst>
            <pc:docMk/>
            <pc:sldMasterMk cId="1472518600" sldId="2147483684"/>
            <pc:sldLayoutMk cId="1363913219" sldId="2147483687"/>
          </pc:sldLayoutMkLst>
        </pc:sldLayoutChg>
        <pc:sldLayoutChg chg="add mod replId">
          <pc:chgData name="Karen March (2011586)" userId="S::2011586@student.uwtsd.ac.uk::cbbb3674-2d04-4785-ba9a-9c74ac86cb8d" providerId="AD" clId="Web-{7926FA7B-94C3-6DE3-4364-AA9373536472}" dt="2022-05-13T20:20:07.733" v="29"/>
          <pc:sldLayoutMkLst>
            <pc:docMk/>
            <pc:sldMasterMk cId="1472518600" sldId="2147483684"/>
            <pc:sldLayoutMk cId="3668215009" sldId="2147483688"/>
          </pc:sldLayoutMkLst>
        </pc:sldLayoutChg>
        <pc:sldLayoutChg chg="add mod replId">
          <pc:chgData name="Karen March (2011586)" userId="S::2011586@student.uwtsd.ac.uk::cbbb3674-2d04-4785-ba9a-9c74ac86cb8d" providerId="AD" clId="Web-{7926FA7B-94C3-6DE3-4364-AA9373536472}" dt="2022-05-13T20:20:07.733" v="29"/>
          <pc:sldLayoutMkLst>
            <pc:docMk/>
            <pc:sldMasterMk cId="1472518600" sldId="2147483684"/>
            <pc:sldLayoutMk cId="588229595" sldId="2147483689"/>
          </pc:sldLayoutMkLst>
        </pc:sldLayoutChg>
        <pc:sldLayoutChg chg="add mod replId">
          <pc:chgData name="Karen March (2011586)" userId="S::2011586@student.uwtsd.ac.uk::cbbb3674-2d04-4785-ba9a-9c74ac86cb8d" providerId="AD" clId="Web-{7926FA7B-94C3-6DE3-4364-AA9373536472}" dt="2022-05-13T20:20:07.733" v="29"/>
          <pc:sldLayoutMkLst>
            <pc:docMk/>
            <pc:sldMasterMk cId="1472518600" sldId="2147483684"/>
            <pc:sldLayoutMk cId="2605721831" sldId="2147483690"/>
          </pc:sldLayoutMkLst>
        </pc:sldLayoutChg>
        <pc:sldLayoutChg chg="add mod replId">
          <pc:chgData name="Karen March (2011586)" userId="S::2011586@student.uwtsd.ac.uk::cbbb3674-2d04-4785-ba9a-9c74ac86cb8d" providerId="AD" clId="Web-{7926FA7B-94C3-6DE3-4364-AA9373536472}" dt="2022-05-13T20:20:07.733" v="29"/>
          <pc:sldLayoutMkLst>
            <pc:docMk/>
            <pc:sldMasterMk cId="1472518600" sldId="2147483684"/>
            <pc:sldLayoutMk cId="3358035590" sldId="2147483691"/>
          </pc:sldLayoutMkLst>
        </pc:sldLayoutChg>
        <pc:sldLayoutChg chg="add mod replId">
          <pc:chgData name="Karen March (2011586)" userId="S::2011586@student.uwtsd.ac.uk::cbbb3674-2d04-4785-ba9a-9c74ac86cb8d" providerId="AD" clId="Web-{7926FA7B-94C3-6DE3-4364-AA9373536472}" dt="2022-05-13T20:20:07.733" v="29"/>
          <pc:sldLayoutMkLst>
            <pc:docMk/>
            <pc:sldMasterMk cId="1472518600" sldId="2147483684"/>
            <pc:sldLayoutMk cId="4103235837" sldId="2147483692"/>
          </pc:sldLayoutMkLst>
        </pc:sldLayoutChg>
        <pc:sldLayoutChg chg="add mod replId">
          <pc:chgData name="Karen March (2011586)" userId="S::2011586@student.uwtsd.ac.uk::cbbb3674-2d04-4785-ba9a-9c74ac86cb8d" providerId="AD" clId="Web-{7926FA7B-94C3-6DE3-4364-AA9373536472}" dt="2022-05-13T20:20:07.733" v="29"/>
          <pc:sldLayoutMkLst>
            <pc:docMk/>
            <pc:sldMasterMk cId="1472518600" sldId="2147483684"/>
            <pc:sldLayoutMk cId="3713552865" sldId="2147483693"/>
          </pc:sldLayoutMkLst>
        </pc:sldLayoutChg>
        <pc:sldLayoutChg chg="add mod replId">
          <pc:chgData name="Karen March (2011586)" userId="S::2011586@student.uwtsd.ac.uk::cbbb3674-2d04-4785-ba9a-9c74ac86cb8d" providerId="AD" clId="Web-{7926FA7B-94C3-6DE3-4364-AA9373536472}" dt="2022-05-13T20:20:07.733" v="29"/>
          <pc:sldLayoutMkLst>
            <pc:docMk/>
            <pc:sldMasterMk cId="1472518600" sldId="2147483684"/>
            <pc:sldLayoutMk cId="479404827" sldId="2147483694"/>
          </pc:sldLayoutMkLst>
        </pc:sldLayoutChg>
        <pc:sldLayoutChg chg="add mod replId">
          <pc:chgData name="Karen March (2011586)" userId="S::2011586@student.uwtsd.ac.uk::cbbb3674-2d04-4785-ba9a-9c74ac86cb8d" providerId="AD" clId="Web-{7926FA7B-94C3-6DE3-4364-AA9373536472}" dt="2022-05-13T20:20:07.733" v="29"/>
          <pc:sldLayoutMkLst>
            <pc:docMk/>
            <pc:sldMasterMk cId="1472518600" sldId="2147483684"/>
            <pc:sldLayoutMk cId="2320354188" sldId="2147483695"/>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52200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9406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639132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682150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88229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05721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5/13/2022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58035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03235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13552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9404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203541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5/13/2022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47251860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zh.wikipedia.org/wiki/%E5%A8%81%E7%88%BE%E6%96%AF%E4%B8%89%E4%B8%80%E8%81%96%E5%A4%A7%E8%A1%9B%E5%A4%A7%E5%AD%B8" TargetMode="External"/><Relationship Id="rId3" Type="http://schemas.openxmlformats.org/officeDocument/2006/relationships/hyperlink" Target="https://notime2bbored.blogspot.com/2012/10/my-extra-chromosome-makes-me-extra-cute.html" TargetMode="External"/><Relationship Id="rId7"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creativecommons.org/licenses/by-nc-nd/3.0/" TargetMode="External"/><Relationship Id="rId5" Type="http://schemas.openxmlformats.org/officeDocument/2006/relationships/hyperlink" Target="http://waymagazine.org/report/%E0%B8%84%E0%B8%B1%E0%B8%94%E0%B8%81%E0%B8%A3%E0%B8%AD%E0%B8%87-down-syndrome/" TargetMode="External"/><Relationship Id="rId4" Type="http://schemas.openxmlformats.org/officeDocument/2006/relationships/image" Target="../media/image2.jpeg"/><Relationship Id="rId9"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www.doi:10.1136/archdischild-2020-319814" TargetMode="External"/><Relationship Id="rId3" Type="http://schemas.openxmlformats.org/officeDocument/2006/relationships/hyperlink" Target="http://www.jbiomedsci.biomedcentral.com" TargetMode="External"/><Relationship Id="rId7" Type="http://schemas.openxmlformats.org/officeDocument/2006/relationships/hyperlink" Target="https://nasen-prod-asset.s3.eu-west-2.amazonaws.com" TargetMode="External"/><Relationship Id="rId2" Type="http://schemas.openxmlformats.org/officeDocument/2006/relationships/hyperlink" Target="https://www.ncbi.nlm.nih.gov" TargetMode="External"/><Relationship Id="rId1" Type="http://schemas.openxmlformats.org/officeDocument/2006/relationships/slideLayout" Target="../slideLayouts/slideLayout2.xml"/><Relationship Id="rId6" Type="http://schemas.openxmlformats.org/officeDocument/2006/relationships/hyperlink" Target="https://www.cdc.gov" TargetMode="External"/><Relationship Id="rId11" Type="http://schemas.openxmlformats.org/officeDocument/2006/relationships/hyperlink" Target="https://doi.org/10.1080/00313831.2016.1212252" TargetMode="External"/><Relationship Id="rId5" Type="http://schemas.openxmlformats.org/officeDocument/2006/relationships/hyperlink" Target="https://doi.10.1177/1358229118820742" TargetMode="External"/><Relationship Id="rId10" Type="http://schemas.openxmlformats.org/officeDocument/2006/relationships/hyperlink" Target="https://www.down-syndrome.org" TargetMode="External"/><Relationship Id="rId4" Type="http://schemas.openxmlformats.org/officeDocument/2006/relationships/hyperlink" Target="https://https:/doi.org/10.1111/j.1365-2788.2011.01425.x" TargetMode="External"/><Relationship Id="rId9" Type="http://schemas.openxmlformats.org/officeDocument/2006/relationships/hyperlink" Target="https://www.article.sapub.org/10.59"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Doi:10.1177/0024363919886515" TargetMode="External"/><Relationship Id="rId3" Type="http://schemas.openxmlformats.org/officeDocument/2006/relationships/hyperlink" Target="http://www.youtube.com/" TargetMode="External"/><Relationship Id="rId7" Type="http://schemas.openxmlformats.org/officeDocument/2006/relationships/hyperlink" Target="http://www.ncbi.nih.gov/" TargetMode="External"/><Relationship Id="rId12" Type="http://schemas.openxmlformats.org/officeDocument/2006/relationships/hyperlink" Target="https://www.core.ac.uk/" TargetMode="External"/><Relationship Id="rId2" Type="http://schemas.openxmlformats.org/officeDocument/2006/relationships/hyperlink" Target="https://doi:10.1186/s12884-017-1535-x" TargetMode="External"/><Relationship Id="rId1" Type="http://schemas.openxmlformats.org/officeDocument/2006/relationships/slideLayout" Target="../slideLayouts/slideLayout2.xml"/><Relationship Id="rId6" Type="http://schemas.openxmlformats.org/officeDocument/2006/relationships/hyperlink" Target="https://Doi:10.3233/TRD-200090" TargetMode="External"/><Relationship Id="rId11" Type="http://schemas.openxmlformats.org/officeDocument/2006/relationships/hyperlink" Target="https://Doi.10.1177/1755738019886612" TargetMode="External"/><Relationship Id="rId5" Type="http://schemas.openxmlformats.org/officeDocument/2006/relationships/hyperlink" Target="https://Doi:10.7860/JCDR/2013/5888.2989" TargetMode="External"/><Relationship Id="rId10" Type="http://schemas.openxmlformats.org/officeDocument/2006/relationships/hyperlink" Target="https://www.youtube.com/" TargetMode="External"/><Relationship Id="rId4" Type="http://schemas.openxmlformats.org/officeDocument/2006/relationships/hyperlink" Target="https://www.downsyndrome.org/" TargetMode="External"/><Relationship Id="rId9" Type="http://schemas.openxmlformats.org/officeDocument/2006/relationships/hyperlink" Target="http://www.nature.com/"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www.nature.com/" TargetMode="External"/><Relationship Id="rId3" Type="http://schemas.openxmlformats.org/officeDocument/2006/relationships/hyperlink" Target="http://www.nhs.uk/" TargetMode="External"/><Relationship Id="rId7" Type="http://schemas.openxmlformats.org/officeDocument/2006/relationships/hyperlink" Target="https://doig.org/10.1038/s41598-022-05825-4" TargetMode="External"/><Relationship Id="rId12" Type="http://schemas.openxmlformats.org/officeDocument/2006/relationships/hyperlink" Target="https://doi.org/10.3390/children8070558" TargetMode="External"/><Relationship Id="rId2" Type="http://schemas.openxmlformats.org/officeDocument/2006/relationships/hyperlink" Target="https://www.ndss.org/" TargetMode="External"/><Relationship Id="rId1" Type="http://schemas.openxmlformats.org/officeDocument/2006/relationships/slideLayout" Target="../slideLayouts/slideLayout2.xml"/><Relationship Id="rId6" Type="http://schemas.openxmlformats.org/officeDocument/2006/relationships/hyperlink" Target="http://www.nuffieldbioethics.org" TargetMode="External"/><Relationship Id="rId11" Type="http://schemas.openxmlformats.org/officeDocument/2006/relationships/hyperlink" Target="NULL" TargetMode="External"/><Relationship Id="rId5" Type="http://schemas.openxmlformats.org/officeDocument/2006/relationships/hyperlink" Target="https://www.nichd.nih.gov/" TargetMode="External"/><Relationship Id="rId10" Type="http://schemas.openxmlformats.org/officeDocument/2006/relationships/hyperlink" Target="http://www.phw.nhs.wales/" TargetMode="External"/><Relationship Id="rId4" Type="http://schemas.openxmlformats.org/officeDocument/2006/relationships/hyperlink" Target="http://www.111.wales.nhs.uk" TargetMode="External"/><Relationship Id="rId9" Type="http://schemas.openxmlformats.org/officeDocument/2006/relationships/hyperlink" Target="http://www.bbc.com/"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gov.wales" TargetMode="External"/><Relationship Id="rId3" Type="http://schemas.openxmlformats.org/officeDocument/2006/relationships/hyperlink" Target="https://www.theguardian.com/" TargetMode="External"/><Relationship Id="rId7" Type="http://schemas.openxmlformats.org/officeDocument/2006/relationships/hyperlink" Target="https://www.dera.ioe.ac.uk/" TargetMode="External"/><Relationship Id="rId12" Type="http://schemas.openxmlformats.org/officeDocument/2006/relationships/hyperlink" Target="https://doi.org/10.1136/bmj.i285" TargetMode="External"/><Relationship Id="rId2" Type="http://schemas.openxmlformats.org/officeDocument/2006/relationships/hyperlink" Target="https://dx.doi.org/10.2147/IJWH.S31183" TargetMode="External"/><Relationship Id="rId1" Type="http://schemas.openxmlformats.org/officeDocument/2006/relationships/slideLayout" Target="../slideLayouts/slideLayout2.xml"/><Relationship Id="rId6" Type="http://schemas.openxmlformats.org/officeDocument/2006/relationships/hyperlink" Target="http://www.gov.wales/" TargetMode="External"/><Relationship Id="rId11" Type="http://schemas.openxmlformats.org/officeDocument/2006/relationships/hyperlink" Target="http://www.frontiersin.org/" TargetMode="External"/><Relationship Id="rId5" Type="http://schemas.openxmlformats.org/officeDocument/2006/relationships/hyperlink" Target="http://www.unicef.org.uk" TargetMode="External"/><Relationship Id="rId10" Type="http://schemas.openxmlformats.org/officeDocument/2006/relationships/hyperlink" Target="https://doi:10.3389/fpsyt.2021.749046" TargetMode="External"/><Relationship Id="rId4" Type="http://schemas.openxmlformats.org/officeDocument/2006/relationships/hyperlink" Target="http://www.journalofethics.ama-assn.org/" TargetMode="External"/><Relationship Id="rId9" Type="http://schemas.openxmlformats.org/officeDocument/2006/relationships/hyperlink" Target="http://www.https/doi.org/10.1038/s41598-019-38478-x"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D41DB15-295C-4F51-8E50-487B3AAEFB4F}"/>
              </a:ext>
            </a:extLst>
          </p:cNvPr>
          <p:cNvSpPr txBox="1"/>
          <p:nvPr/>
        </p:nvSpPr>
        <p:spPr>
          <a:xfrm>
            <a:off x="2135931" y="322722"/>
            <a:ext cx="5027837" cy="5170646"/>
          </a:xfrm>
          <a:prstGeom prst="rect">
            <a:avLst/>
          </a:prstGeom>
          <a:solidFill>
            <a:schemeClr val="accent1">
              <a:lumMod val="40000"/>
              <a:lumOff val="60000"/>
            </a:schemeClr>
          </a:solid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000" b="1" dirty="0">
                <a:solidFill>
                  <a:schemeClr val="tx2"/>
                </a:solidFill>
                <a:latin typeface="Bierstadt Display"/>
                <a:cs typeface="Calibri"/>
              </a:rPr>
              <a:t>What is Downs Syndrome?</a:t>
            </a:r>
            <a:endParaRPr lang="en-US" sz="1000">
              <a:solidFill>
                <a:schemeClr val="tx2"/>
              </a:solidFill>
              <a:ea typeface="Calibri"/>
              <a:cs typeface="Calibri"/>
            </a:endParaRPr>
          </a:p>
          <a:p>
            <a:pPr algn="just"/>
            <a:r>
              <a:rPr lang="en-GB" sz="1000" dirty="0">
                <a:solidFill>
                  <a:schemeClr val="tx2"/>
                </a:solidFill>
                <a:latin typeface="Bierstadt Display"/>
                <a:cs typeface="Calibri"/>
              </a:rPr>
              <a:t>Down Syndrome (DS) is a condition where an extra chromosome is present from conception. This extra Chromosome is a copy of chromosome 21 </a:t>
            </a:r>
            <a:r>
              <a:rPr lang="en-GB" sz="1000" dirty="0">
                <a:solidFill>
                  <a:schemeClr val="tx2"/>
                </a:solidFill>
                <a:ea typeface="+mn-lt"/>
                <a:cs typeface="+mn-lt"/>
              </a:rPr>
              <a:t>(World Health Organisation, 2018).</a:t>
            </a:r>
            <a:r>
              <a:rPr lang="en-GB" sz="1000" dirty="0">
                <a:solidFill>
                  <a:schemeClr val="tx2"/>
                </a:solidFill>
                <a:latin typeface="Bierstadt Display"/>
                <a:cs typeface="Calibri"/>
              </a:rPr>
              <a:t>There are several reasons why this may happen The Mosaicism form is when the two long arms of the chromosome separate instead of the long and short arm during egg and sperm development (Asim et al.,2021). There is also Robertsonian translocation, this is one of the rare forms of DS. This develops when the long arm of chromosome 21 attaches itself to another chromosome </a:t>
            </a:r>
            <a:r>
              <a:rPr lang="en-GB" sz="1000" dirty="0">
                <a:solidFill>
                  <a:schemeClr val="tx2"/>
                </a:solidFill>
                <a:ea typeface="+mn-lt"/>
                <a:cs typeface="+mn-lt"/>
              </a:rPr>
              <a:t>(Debasis and Rajan, 2015)</a:t>
            </a:r>
            <a:r>
              <a:rPr lang="en-GB" sz="1000" dirty="0">
                <a:ea typeface="+mn-lt"/>
                <a:cs typeface="+mn-lt"/>
              </a:rPr>
              <a:t>.</a:t>
            </a:r>
            <a:r>
              <a:rPr lang="en-GB" sz="1000" dirty="0">
                <a:solidFill>
                  <a:schemeClr val="tx2"/>
                </a:solidFill>
                <a:latin typeface="Bierstadt Display"/>
                <a:cs typeface="Calibri"/>
              </a:rPr>
              <a:t> DS can affect a child with different levels of physical and cognitive disabilities from mild to severe (Mclennan, 2020).</a:t>
            </a:r>
            <a:r>
              <a:rPr lang="en-GB" sz="1000" dirty="0">
                <a:solidFill>
                  <a:schemeClr val="tx2"/>
                </a:solidFill>
                <a:latin typeface="Bierstadt Display"/>
                <a:ea typeface="+mn-lt"/>
                <a:cs typeface="+mn-lt"/>
              </a:rPr>
              <a:t> </a:t>
            </a:r>
            <a:r>
              <a:rPr lang="en-GB" sz="1000" dirty="0">
                <a:solidFill>
                  <a:schemeClr val="tx2"/>
                </a:solidFill>
                <a:ea typeface="+mn-lt"/>
                <a:cs typeface="+mn-lt"/>
              </a:rPr>
              <a:t>Windsperger and Hoehl (2021)</a:t>
            </a:r>
            <a:r>
              <a:rPr lang="en-GB" sz="1000" dirty="0">
                <a:solidFill>
                  <a:schemeClr val="tx2"/>
                </a:solidFill>
                <a:latin typeface="Calibri"/>
                <a:cs typeface="Calibri"/>
              </a:rPr>
              <a:t> points out that </a:t>
            </a:r>
            <a:r>
              <a:rPr lang="en-GB" sz="1000" dirty="0">
                <a:solidFill>
                  <a:schemeClr val="tx2"/>
                </a:solidFill>
                <a:latin typeface="Bierstadt Display"/>
                <a:cs typeface="Calibri"/>
              </a:rPr>
              <a:t>Downs Syndrome can physically be shown in a variety of features. These features are a flat face, flat bridge of the nasal, protruding tongue, small ears, short neck. </a:t>
            </a:r>
            <a:r>
              <a:rPr lang="en-GB" sz="1000" dirty="0">
                <a:solidFill>
                  <a:schemeClr val="tx2"/>
                </a:solidFill>
                <a:latin typeface="Calibri"/>
                <a:cs typeface="Calibri"/>
              </a:rPr>
              <a:t>Medically</a:t>
            </a:r>
            <a:r>
              <a:rPr lang="en-GB" sz="1000" dirty="0">
                <a:solidFill>
                  <a:schemeClr val="tx2"/>
                </a:solidFill>
                <a:ea typeface="+mn-lt"/>
                <a:cs typeface="+mn-lt"/>
              </a:rPr>
              <a:t>, individuals can suffer from heart defects, thyroid problems, leukaemia, hearing problems, diabetes, celiac disease, cancers and early onset of Alzheimer's. They may be more susceptible to serious infections, especially in the chest.  Neck instability is another common problem, thyroid problems, epilepsy or seizures have also been recorded. (Asim, 2015). Cognitively there can be a delay in learning and thinking which then has an impact on communication and speech (Windsperger and Hoehl, 2021).</a:t>
            </a:r>
            <a:r>
              <a:rPr lang="en-GB" sz="1000" dirty="0">
                <a:solidFill>
                  <a:schemeClr val="tx2"/>
                </a:solidFill>
                <a:latin typeface="Calibri"/>
                <a:ea typeface="Calibri"/>
                <a:cs typeface="Calibri"/>
              </a:rPr>
              <a:t>              </a:t>
            </a:r>
            <a:r>
              <a:rPr lang="en-GB" sz="1000" b="1" dirty="0">
                <a:solidFill>
                  <a:schemeClr val="tx2"/>
                </a:solidFill>
                <a:latin typeface="Calibri"/>
                <a:ea typeface="Calibri"/>
                <a:cs typeface="Calibri"/>
              </a:rPr>
              <a:t>.</a:t>
            </a:r>
            <a:endParaRPr lang="en-GB" dirty="0">
              <a:solidFill>
                <a:schemeClr val="tx2"/>
              </a:solidFill>
              <a:latin typeface="Calibri"/>
              <a:ea typeface="Calibri"/>
              <a:cs typeface="Calibri"/>
            </a:endParaRPr>
          </a:p>
          <a:p>
            <a:pPr algn="just"/>
            <a:endParaRPr lang="en-GB" sz="1000" dirty="0">
              <a:solidFill>
                <a:srgbClr val="000000"/>
              </a:solidFill>
              <a:latin typeface="Calibri"/>
              <a:ea typeface="Calibri"/>
              <a:cs typeface="Calibri"/>
            </a:endParaRPr>
          </a:p>
          <a:p>
            <a:pPr algn="just"/>
            <a:endParaRPr lang="en-GB" sz="1000" dirty="0">
              <a:solidFill>
                <a:srgbClr val="000000"/>
              </a:solidFill>
              <a:latin typeface="Calibri"/>
              <a:ea typeface="Calibri"/>
              <a:cs typeface="Calibri"/>
            </a:endParaRPr>
          </a:p>
          <a:p>
            <a:pPr algn="just"/>
            <a:endParaRPr lang="en-GB" sz="1000" dirty="0">
              <a:solidFill>
                <a:srgbClr val="000000"/>
              </a:solidFill>
              <a:latin typeface="Calibri"/>
              <a:ea typeface="Calibri"/>
              <a:cs typeface="Calibri"/>
            </a:endParaRPr>
          </a:p>
          <a:p>
            <a:pPr algn="just"/>
            <a:endParaRPr lang="en-GB" sz="1000" dirty="0">
              <a:solidFill>
                <a:srgbClr val="000000"/>
              </a:solidFill>
              <a:latin typeface="Calibri"/>
              <a:ea typeface="Calibri"/>
              <a:cs typeface="Calibri"/>
            </a:endParaRPr>
          </a:p>
          <a:p>
            <a:pPr algn="just"/>
            <a:endParaRPr lang="en-GB" sz="1000" dirty="0">
              <a:solidFill>
                <a:srgbClr val="000000"/>
              </a:solidFill>
              <a:latin typeface="Calibri"/>
              <a:ea typeface="Calibri"/>
              <a:cs typeface="Calibri"/>
            </a:endParaRPr>
          </a:p>
          <a:p>
            <a:pPr algn="just"/>
            <a:endParaRPr lang="en-GB" sz="1000" dirty="0">
              <a:solidFill>
                <a:srgbClr val="000000"/>
              </a:solidFill>
              <a:latin typeface="Calibri"/>
              <a:ea typeface="Calibri"/>
              <a:cs typeface="Calibri"/>
            </a:endParaRPr>
          </a:p>
          <a:p>
            <a:pPr algn="just"/>
            <a:endParaRPr lang="en-GB" sz="1000" dirty="0">
              <a:solidFill>
                <a:srgbClr val="000000"/>
              </a:solidFill>
              <a:latin typeface="Calibri"/>
              <a:ea typeface="Calibri"/>
              <a:cs typeface="Calibri"/>
            </a:endParaRPr>
          </a:p>
          <a:p>
            <a:pPr algn="just"/>
            <a:endParaRPr lang="en-GB" sz="1000" dirty="0">
              <a:solidFill>
                <a:srgbClr val="000000"/>
              </a:solidFill>
              <a:latin typeface="Calibri"/>
              <a:ea typeface="Calibri"/>
              <a:cs typeface="Calibri"/>
            </a:endParaRPr>
          </a:p>
          <a:p>
            <a:pPr algn="just"/>
            <a:endParaRPr lang="en-GB" sz="1000" dirty="0">
              <a:solidFill>
                <a:srgbClr val="000000"/>
              </a:solidFill>
              <a:latin typeface="Calibri"/>
              <a:ea typeface="Calibri"/>
              <a:cs typeface="Calibri"/>
            </a:endParaRPr>
          </a:p>
          <a:p>
            <a:pPr algn="just"/>
            <a:endParaRPr lang="en-GB" sz="1000" dirty="0">
              <a:solidFill>
                <a:srgbClr val="000000"/>
              </a:solidFill>
              <a:latin typeface="Calibri"/>
              <a:ea typeface="Calibri"/>
              <a:cs typeface="Calibri"/>
            </a:endParaRPr>
          </a:p>
          <a:p>
            <a:pPr algn="just"/>
            <a:endParaRPr lang="en-GB" sz="1000" dirty="0">
              <a:solidFill>
                <a:srgbClr val="000000"/>
              </a:solidFill>
              <a:latin typeface="Calibri"/>
              <a:ea typeface="Calibri"/>
              <a:cs typeface="Calibri"/>
            </a:endParaRPr>
          </a:p>
          <a:p>
            <a:pPr algn="just"/>
            <a:endParaRPr lang="en-GB" sz="1000" dirty="0">
              <a:solidFill>
                <a:srgbClr val="000000"/>
              </a:solidFill>
              <a:latin typeface="Calibri"/>
              <a:ea typeface="Calibri"/>
              <a:cs typeface="Calibri"/>
            </a:endParaRPr>
          </a:p>
          <a:p>
            <a:pPr algn="just"/>
            <a:endParaRPr lang="en-GB" sz="1000" dirty="0">
              <a:solidFill>
                <a:srgbClr val="000000"/>
              </a:solidFill>
              <a:latin typeface="Calibri"/>
              <a:ea typeface="Calibri"/>
              <a:cs typeface="Calibri"/>
            </a:endParaRPr>
          </a:p>
          <a:p>
            <a:pPr algn="just"/>
            <a:endParaRPr lang="en-GB" sz="1000" dirty="0">
              <a:solidFill>
                <a:srgbClr val="000000"/>
              </a:solidFill>
              <a:latin typeface="Calibri"/>
              <a:ea typeface="Calibri"/>
              <a:cs typeface="Calibri"/>
            </a:endParaRPr>
          </a:p>
          <a:p>
            <a:pPr algn="just"/>
            <a:endParaRPr lang="en-GB" sz="1000" dirty="0">
              <a:solidFill>
                <a:srgbClr val="000000"/>
              </a:solidFill>
              <a:latin typeface="Calibri"/>
              <a:ea typeface="Calibri"/>
              <a:cs typeface="Calibri"/>
            </a:endParaRPr>
          </a:p>
          <a:p>
            <a:pPr algn="just"/>
            <a:endParaRPr lang="en-GB" sz="1000" dirty="0">
              <a:solidFill>
                <a:srgbClr val="000000"/>
              </a:solidFill>
              <a:latin typeface="Calibri"/>
              <a:ea typeface="Calibri"/>
              <a:cs typeface="Calibri"/>
            </a:endParaRPr>
          </a:p>
        </p:txBody>
      </p:sp>
      <p:sp>
        <p:nvSpPr>
          <p:cNvPr id="6" name="TextBox 5">
            <a:extLst>
              <a:ext uri="{FF2B5EF4-FFF2-40B4-BE49-F238E27FC236}">
                <a16:creationId xmlns:a16="http://schemas.microsoft.com/office/drawing/2014/main" id="{D884C6E8-4CAA-9C31-E8AC-AB038B2C9F4E}"/>
              </a:ext>
            </a:extLst>
          </p:cNvPr>
          <p:cNvSpPr txBox="1"/>
          <p:nvPr/>
        </p:nvSpPr>
        <p:spPr>
          <a:xfrm rot="10800000" flipV="1">
            <a:off x="6567471" y="3659458"/>
            <a:ext cx="5624537" cy="3200876"/>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GB" sz="1000" b="1" dirty="0">
              <a:solidFill>
                <a:schemeClr val="tx2"/>
              </a:solidFill>
              <a:latin typeface="Bierstadt Display"/>
              <a:cs typeface="Calibri"/>
            </a:endParaRPr>
          </a:p>
          <a:p>
            <a:pPr algn="just"/>
            <a:r>
              <a:rPr lang="en-GB" sz="1000" b="1" dirty="0">
                <a:solidFill>
                  <a:schemeClr val="tx2"/>
                </a:solidFill>
                <a:latin typeface="Bierstadt Display"/>
                <a:cs typeface="Calibri"/>
              </a:rPr>
              <a:t>Support     Strategies</a:t>
            </a:r>
            <a:endParaRPr lang="en-GB" sz="1000" dirty="0">
              <a:solidFill>
                <a:schemeClr val="tx2"/>
              </a:solidFill>
              <a:latin typeface="Calibri"/>
              <a:ea typeface="Calibri"/>
              <a:cs typeface="Calibri"/>
            </a:endParaRPr>
          </a:p>
          <a:p>
            <a:pPr algn="just"/>
            <a:r>
              <a:rPr lang="en-GB" sz="1000" dirty="0">
                <a:solidFill>
                  <a:schemeClr val="tx2"/>
                </a:solidFill>
                <a:latin typeface="Calibri"/>
                <a:cs typeface="Calibri"/>
              </a:rPr>
              <a:t>Curran</a:t>
            </a:r>
            <a:r>
              <a:rPr lang="en-GB" sz="1000" dirty="0">
                <a:solidFill>
                  <a:schemeClr val="tx2"/>
                </a:solidFill>
                <a:ea typeface="+mn-lt"/>
                <a:cs typeface="+mn-lt"/>
              </a:rPr>
              <a:t> (2020) also suggests that the role of an adult who is knowledgeable, understands certain values, attitudes and is effective in working within an inclusive environment is essential. Curran (2020) claims that each early year's setting should have a Special Educational Needs Coordinator (SENCO). The SENCO’s role is to support the child, their families, practitioner and to work together with any outside agents whom the child may be known to. Pestalozzi (Cited in  </a:t>
            </a:r>
            <a:r>
              <a:rPr lang="en-GB" sz="1000" dirty="0" err="1">
                <a:solidFill>
                  <a:schemeClr val="tx2"/>
                </a:solidFill>
                <a:ea typeface="+mn-lt"/>
                <a:cs typeface="+mn-lt"/>
              </a:rPr>
              <a:t>Heafford</a:t>
            </a:r>
            <a:r>
              <a:rPr lang="en-GB" sz="1000" dirty="0">
                <a:solidFill>
                  <a:schemeClr val="tx2"/>
                </a:solidFill>
                <a:ea typeface="+mn-lt"/>
                <a:cs typeface="+mn-lt"/>
              </a:rPr>
              <a:t>, 2018) believed that every human can learn, if treated as an individual. It is vital for the SENCO to keep their own knowledge up to date to lead, educate and support another practitioner in the setting (Welsh Government, 2017). Local Authorities also play a part in the child's learning needs through their inclusion team. The inclusion team identify and assess the child’s learning needs and match their needs to an appropriate provision, ensuring that high quality support it in place before and during the child's time in the setting (Welsh Government, 2017).Each child will have an Individual Development Plan (IDP) which sets out achievements and next steps (Welsh Government, 2019). Children with DS have some distinct physical features; </a:t>
            </a:r>
            <a:r>
              <a:rPr lang="en-GB" sz="1000" dirty="0" err="1">
                <a:solidFill>
                  <a:schemeClr val="tx2"/>
                </a:solidFill>
                <a:ea typeface="+mn-lt"/>
                <a:cs typeface="+mn-lt"/>
              </a:rPr>
              <a:t>Sterland</a:t>
            </a:r>
            <a:r>
              <a:rPr lang="en-GB" sz="1000" dirty="0">
                <a:solidFill>
                  <a:schemeClr val="tx2"/>
                </a:solidFill>
                <a:ea typeface="+mn-lt"/>
                <a:cs typeface="+mn-lt"/>
              </a:rPr>
              <a:t> (2014) believes on the importance of positive imagery of DS through story books, dolls, and resources around the education setting showing children with DS in everyday activities, he maintains this as essential in reducing barriers. A well-planned Transition from home to setting should be paramount in reducing barriers for children with Down syndrome. Knowing the needs before the child visits reduces barriers. within the training of staff, preparing of the environment and planning for the child's interest (Welsh Government).                                                                   </a:t>
            </a:r>
            <a:endParaRPr lang="en-GB" sz="1200">
              <a:solidFill>
                <a:schemeClr val="tx2"/>
              </a:solidFill>
              <a:ea typeface="+mn-lt"/>
              <a:cs typeface="+mn-lt"/>
            </a:endParaRPr>
          </a:p>
        </p:txBody>
      </p:sp>
      <p:sp>
        <p:nvSpPr>
          <p:cNvPr id="7" name="TextBox 6">
            <a:extLst>
              <a:ext uri="{FF2B5EF4-FFF2-40B4-BE49-F238E27FC236}">
                <a16:creationId xmlns:a16="http://schemas.microsoft.com/office/drawing/2014/main" id="{398A9FC2-A3BF-DC7E-C904-B054C302021A}"/>
              </a:ext>
            </a:extLst>
          </p:cNvPr>
          <p:cNvSpPr txBox="1"/>
          <p:nvPr/>
        </p:nvSpPr>
        <p:spPr>
          <a:xfrm>
            <a:off x="11315" y="3382552"/>
            <a:ext cx="6589510" cy="3477875"/>
          </a:xfrm>
          <a:prstGeom prst="rect">
            <a:avLst/>
          </a:prstGeom>
          <a:solidFill>
            <a:schemeClr val="accent5">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000" b="1" dirty="0">
                <a:solidFill>
                  <a:schemeClr val="tx2"/>
                </a:solidFill>
                <a:latin typeface="Bierstadt Display"/>
                <a:cs typeface="Calibri"/>
              </a:rPr>
              <a:t>How is it diagnoses?</a:t>
            </a:r>
            <a:endParaRPr lang="en-US" sz="1000" dirty="0">
              <a:solidFill>
                <a:schemeClr val="tx2"/>
              </a:solidFill>
              <a:ea typeface="Calibri"/>
              <a:cs typeface="Calibri"/>
            </a:endParaRPr>
          </a:p>
          <a:p>
            <a:pPr algn="just"/>
            <a:r>
              <a:rPr lang="en-GB" sz="1000" dirty="0">
                <a:solidFill>
                  <a:schemeClr val="tx2"/>
                </a:solidFill>
                <a:ea typeface="+mn-lt"/>
                <a:cs typeface="+mn-lt"/>
              </a:rPr>
              <a:t>Between weeks 11 and 14 of A </a:t>
            </a:r>
            <a:endParaRPr lang="en-GB">
              <a:solidFill>
                <a:schemeClr val="tx2"/>
              </a:solidFill>
              <a:ea typeface="+mn-lt"/>
              <a:cs typeface="+mn-lt"/>
            </a:endParaRPr>
          </a:p>
          <a:p>
            <a:pPr algn="just"/>
            <a:r>
              <a:rPr lang="en-GB" sz="1000" dirty="0">
                <a:solidFill>
                  <a:schemeClr val="tx2"/>
                </a:solidFill>
                <a:ea typeface="+mn-lt"/>
                <a:cs typeface="+mn-lt"/>
              </a:rPr>
              <a:t>pregnancy, a combined screening test is </a:t>
            </a:r>
            <a:endParaRPr lang="en-GB" dirty="0">
              <a:solidFill>
                <a:schemeClr val="tx2"/>
              </a:solidFill>
              <a:ea typeface="+mn-lt"/>
              <a:cs typeface="+mn-lt"/>
            </a:endParaRPr>
          </a:p>
          <a:p>
            <a:pPr algn="just"/>
            <a:r>
              <a:rPr lang="en-GB" sz="1000" dirty="0">
                <a:solidFill>
                  <a:schemeClr val="tx2"/>
                </a:solidFill>
                <a:ea typeface="+mn-lt"/>
                <a:cs typeface="+mn-lt"/>
              </a:rPr>
              <a:t>offered to all pregnant women (NHS, 2021).</a:t>
            </a:r>
            <a:endParaRPr lang="en-GB" dirty="0">
              <a:solidFill>
                <a:schemeClr val="tx2"/>
              </a:solidFill>
              <a:ea typeface="+mn-lt"/>
              <a:cs typeface="+mn-lt"/>
            </a:endParaRPr>
          </a:p>
          <a:p>
            <a:pPr algn="just"/>
            <a:r>
              <a:rPr lang="en-GB" sz="1000" dirty="0">
                <a:solidFill>
                  <a:schemeClr val="tx2"/>
                </a:solidFill>
                <a:ea typeface="+mn-lt"/>
                <a:cs typeface="+mn-lt"/>
              </a:rPr>
              <a:t>This test involves an Early pregnancy </a:t>
            </a:r>
            <a:endParaRPr lang="en-GB" dirty="0">
              <a:solidFill>
                <a:schemeClr val="tx2"/>
              </a:solidFill>
              <a:ea typeface="+mn-lt"/>
              <a:cs typeface="+mn-lt"/>
            </a:endParaRPr>
          </a:p>
          <a:p>
            <a:pPr algn="just"/>
            <a:r>
              <a:rPr lang="en-GB" sz="1000" dirty="0">
                <a:solidFill>
                  <a:schemeClr val="tx2"/>
                </a:solidFill>
                <a:ea typeface="+mn-lt"/>
                <a:cs typeface="+mn-lt"/>
              </a:rPr>
              <a:t>ultrasound scan and blood test from the mother at around 15 to 18 weeks. The scan measures</a:t>
            </a:r>
            <a:endParaRPr lang="en-GB" dirty="0">
              <a:solidFill>
                <a:schemeClr val="tx2"/>
              </a:solidFill>
              <a:ea typeface="+mn-lt"/>
              <a:cs typeface="+mn-lt"/>
            </a:endParaRPr>
          </a:p>
          <a:p>
            <a:pPr algn="just"/>
            <a:r>
              <a:rPr lang="en-GB" sz="1000" dirty="0">
                <a:solidFill>
                  <a:schemeClr val="tx2"/>
                </a:solidFill>
                <a:ea typeface="+mn-lt"/>
                <a:cs typeface="+mn-lt"/>
              </a:rPr>
              <a:t>the amount of fluid at the back of the baby's neck which is called the nuchal translucency(</a:t>
            </a:r>
            <a:r>
              <a:rPr lang="en-GB" sz="1000" dirty="0" err="1">
                <a:solidFill>
                  <a:schemeClr val="tx2"/>
                </a:solidFill>
                <a:ea typeface="+mn-lt"/>
                <a:cs typeface="+mn-lt"/>
              </a:rPr>
              <a:t>Guraya</a:t>
            </a:r>
            <a:r>
              <a:rPr lang="en-GB" sz="1000" dirty="0">
                <a:solidFill>
                  <a:schemeClr val="tx2"/>
                </a:solidFill>
                <a:ea typeface="+mn-lt"/>
                <a:cs typeface="+mn-lt"/>
              </a:rPr>
              <a:t>, 2013). Once the measurement from the scan, the blood test, and the age of the mother is also considered, the chances of having a baby with DS  increases the older the mother is (Global Down Syndrome Foundation, 2018). This test determines the outcome of the baby having a high or low chance of being born with DS (Smith and </a:t>
            </a:r>
            <a:r>
              <a:rPr lang="en-GB" sz="1000" dirty="0" err="1">
                <a:solidFill>
                  <a:schemeClr val="tx2"/>
                </a:solidFill>
                <a:ea typeface="+mn-lt"/>
                <a:cs typeface="+mn-lt"/>
              </a:rPr>
              <a:t>Visootsak</a:t>
            </a:r>
            <a:r>
              <a:rPr lang="en-GB" sz="1000" dirty="0">
                <a:solidFill>
                  <a:schemeClr val="tx2"/>
                </a:solidFill>
                <a:ea typeface="+mn-lt"/>
                <a:cs typeface="+mn-lt"/>
              </a:rPr>
              <a:t>, 2013). From 2018 a nonintrusive test to pregnant women was offered (Nuffield Council on Bioethics, 2018). This non-invasive test was designed to prevent unnecessary miscarriages,  This test gives 99% accurate result. If the test results return a positive, then a more intrusive diagnostic test is offered called an amniocentesis (Public Health Wales, no date). However, with all this testing a huge consideration needs to be adhered to, to respect and support the disabled and community of people living with Down syndrome (Thomas and Rothman (2016). These disabilities need to be recognised and treated as equal to non-disabled people. Laabs (2020) has reported on the concerns about discrimination against people with disabilities and eugenics since the screening for DS began. Since screening it has significantly reduced the number of babies being born with DS However, since the introduction of the non-invasive test, numbers have not raised as first predicted (Perrot and Horn, 2021). Joynson (2019) also believes that health care professionals need to receive training to support parents who receive a positive test by supporting their decision making in a non-directive way whether they are continuing or ending the pregnancy. However, Asim et al (2015) argues that Downs syndrome comes with huge costs, financially, medically, and socially.</a:t>
            </a:r>
            <a:endParaRPr lang="en-GB">
              <a:solidFill>
                <a:schemeClr val="tx2"/>
              </a:solidFill>
              <a:ea typeface="+mn-lt"/>
              <a:cs typeface="+mn-lt"/>
            </a:endParaRPr>
          </a:p>
          <a:p>
            <a:pPr algn="just"/>
            <a:endParaRPr lang="en-GB" sz="1000" dirty="0">
              <a:solidFill>
                <a:schemeClr val="tx2"/>
              </a:solidFill>
              <a:ea typeface="+mn-lt"/>
              <a:cs typeface="+mn-lt"/>
            </a:endParaRPr>
          </a:p>
        </p:txBody>
      </p:sp>
      <p:sp>
        <p:nvSpPr>
          <p:cNvPr id="8" name="TextBox 7">
            <a:extLst>
              <a:ext uri="{FF2B5EF4-FFF2-40B4-BE49-F238E27FC236}">
                <a16:creationId xmlns:a16="http://schemas.microsoft.com/office/drawing/2014/main" id="{E589C532-EB30-5C5D-BA76-1543E9135D39}"/>
              </a:ext>
            </a:extLst>
          </p:cNvPr>
          <p:cNvSpPr txBox="1"/>
          <p:nvPr/>
        </p:nvSpPr>
        <p:spPr>
          <a:xfrm>
            <a:off x="7160236" y="20"/>
            <a:ext cx="5018764" cy="3785652"/>
          </a:xfrm>
          <a:prstGeom prst="rect">
            <a:avLst/>
          </a:prstGeom>
          <a:solidFill>
            <a:schemeClr val="accent5">
              <a:lumMod val="40000"/>
              <a:lumOff val="60000"/>
            </a:schemeClr>
          </a:solidFill>
          <a:ln>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000" b="1" dirty="0">
                <a:solidFill>
                  <a:schemeClr val="accent1"/>
                </a:solidFill>
                <a:latin typeface="Bierstadt Display"/>
                <a:cs typeface="Calibri"/>
              </a:rPr>
              <a:t>Barriers/Challenges</a:t>
            </a:r>
            <a:endParaRPr lang="en-US" dirty="0">
              <a:solidFill>
                <a:schemeClr val="accent1"/>
              </a:solidFill>
              <a:cs typeface="Calibri"/>
            </a:endParaRPr>
          </a:p>
          <a:p>
            <a:pPr algn="just"/>
            <a:r>
              <a:rPr lang="en-GB" sz="1000" dirty="0">
                <a:ea typeface="+mn-lt"/>
                <a:cs typeface="+mn-lt"/>
              </a:rPr>
              <a:t>McFadden (2014) maintains that in the past, the biggest influence on practices in education has been the use of a medical model of disability. However, this model looks at what a child cannot do rather than celebrating what they can do (Fuller, 2017). Adults who work with children with DS in this way will focus more on the negative diagnoses, therefore only working on the deficit within the setting. Bunbury (2019) believes that the newer social model; understands the individual child whilst looking at their unique strengths, skills, and interests and not on the labelling of the condition. Like all children introducing interventions as early as possible is essential. Lopes da Cruz Netto (2020) claims that the greater brain plasticity takes place during the first year of a child’s life. Curran (2020) also supports this and suggests that it narrows the gap in later years between children without Special Educational Needs and Disabilities (SEND) and children with SEND. Hendrix (2020) claims that due to the several physical, cognitive and health problems which are linked to DS. DS children may face more barriers than non-DS children (Engevik, Naess and Berntsen, 2018). One of the main barriers which a child will experience is not being supported by a knowledgeable adult (Engevik, 2016). A knowledgeable other can discreetly adapt, support, and provide the same opportunities to a child with DS as other children, so that barriers are reduced (Welsh Government, 2017). Only when you understand the individual condition and you know the individual child can you provide the learning opportunities (National Institute of Health, 2017).Without a knowledgeable other, health and education barriers cannot be identified early and addressed either by referring to other professionals, providing inhouse support or adapting the environment (Carroll, et al, 2017). If the adults in the setting are unaware of the individual condition of DS before the child starts this can have an adverse effect on the child’s cognitive and linguistic milestones (</a:t>
            </a:r>
            <a:r>
              <a:rPr lang="en-GB" sz="1000" dirty="0" err="1">
                <a:ea typeface="+mn-lt"/>
                <a:cs typeface="+mn-lt"/>
              </a:rPr>
              <a:t>Onnivello</a:t>
            </a:r>
            <a:r>
              <a:rPr lang="en-GB" sz="1000" dirty="0">
                <a:ea typeface="+mn-lt"/>
                <a:cs typeface="+mn-lt"/>
              </a:rPr>
              <a:t>, et al.,2022).</a:t>
            </a:r>
            <a:endParaRPr lang="en-GB" dirty="0">
              <a:ea typeface="+mn-lt"/>
              <a:cs typeface="+mn-lt"/>
            </a:endParaRPr>
          </a:p>
        </p:txBody>
      </p:sp>
      <p:pic>
        <p:nvPicPr>
          <p:cNvPr id="10" name="Picture 10">
            <a:extLst>
              <a:ext uri="{FF2B5EF4-FFF2-40B4-BE49-F238E27FC236}">
                <a16:creationId xmlns:a16="http://schemas.microsoft.com/office/drawing/2014/main" id="{983CF49E-7114-2BA4-84B3-AC973E5C31B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842" y="321699"/>
            <a:ext cx="2179742" cy="3060606"/>
          </a:xfrm>
          <a:prstGeom prst="rect">
            <a:avLst/>
          </a:prstGeom>
        </p:spPr>
      </p:pic>
      <p:pic>
        <p:nvPicPr>
          <p:cNvPr id="2" name="Picture 2" descr="A picture containing schematic&#10;&#10;Description automatically generated">
            <a:extLst>
              <a:ext uri="{FF2B5EF4-FFF2-40B4-BE49-F238E27FC236}">
                <a16:creationId xmlns:a16="http://schemas.microsoft.com/office/drawing/2014/main" id="{8EC86343-B713-CB86-9902-D839216A220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257465" y="2913658"/>
            <a:ext cx="4338646" cy="1181052"/>
          </a:xfrm>
          <a:prstGeom prst="rect">
            <a:avLst/>
          </a:prstGeom>
        </p:spPr>
      </p:pic>
      <p:sp>
        <p:nvSpPr>
          <p:cNvPr id="3" name="TextBox 2">
            <a:extLst>
              <a:ext uri="{FF2B5EF4-FFF2-40B4-BE49-F238E27FC236}">
                <a16:creationId xmlns:a16="http://schemas.microsoft.com/office/drawing/2014/main" id="{7429460F-2CEB-1414-774F-B56A26FC2062}"/>
              </a:ext>
            </a:extLst>
          </p:cNvPr>
          <p:cNvSpPr txBox="1"/>
          <p:nvPr/>
        </p:nvSpPr>
        <p:spPr>
          <a:xfrm flipV="1">
            <a:off x="5063891" y="4096419"/>
            <a:ext cx="1538054" cy="173566"/>
          </a:xfrm>
          <a:prstGeom prst="rect">
            <a:avLst/>
          </a:prstGeom>
          <a:solidFill>
            <a:schemeClr val="accent1">
              <a:lumMod val="40000"/>
              <a:lumOff val="60000"/>
            </a:schemeClr>
          </a:solidFill>
        </p:spPr>
        <p:txBody>
          <a:bodyPr lIns="91440" tIns="45720" rIns="91440" bIns="45720" anchor="t">
            <a:normAutofit fontScale="25000" lnSpcReduction="20000"/>
          </a:bodyPr>
          <a:lstStyle/>
          <a:p>
            <a:r>
              <a:rPr lang="en-US" dirty="0">
                <a:hlinkClick r:id="rId5"/>
              </a:rPr>
              <a:t>This Photo</a:t>
            </a:r>
            <a:r>
              <a:rPr lang="en-US" dirty="0"/>
              <a:t> by Unknown author is licensed under </a:t>
            </a:r>
            <a:r>
              <a:rPr lang="en-US" dirty="0">
                <a:hlinkClick r:id="rId6"/>
              </a:rPr>
              <a:t>CC BY-NC-ND</a:t>
            </a:r>
            <a:r>
              <a:rPr lang="en-US" dirty="0"/>
              <a:t>.</a:t>
            </a:r>
          </a:p>
        </p:txBody>
      </p:sp>
      <p:pic>
        <p:nvPicPr>
          <p:cNvPr id="9" name="Picture 10" descr="Text&#10;&#10;Description automatically generated">
            <a:extLst>
              <a:ext uri="{FF2B5EF4-FFF2-40B4-BE49-F238E27FC236}">
                <a16:creationId xmlns:a16="http://schemas.microsoft.com/office/drawing/2014/main" id="{BB11643F-B342-CDD8-B4DB-0EFD72C97660}"/>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2958" y="2598523"/>
            <a:ext cx="1235185" cy="770699"/>
          </a:xfrm>
          <a:prstGeom prst="rect">
            <a:avLst/>
          </a:prstGeom>
        </p:spPr>
      </p:pic>
      <p:sp>
        <p:nvSpPr>
          <p:cNvPr id="11" name="TextBox 10">
            <a:extLst>
              <a:ext uri="{FF2B5EF4-FFF2-40B4-BE49-F238E27FC236}">
                <a16:creationId xmlns:a16="http://schemas.microsoft.com/office/drawing/2014/main" id="{77549ACF-6524-7081-9F08-AB78E9B52320}"/>
              </a:ext>
            </a:extLst>
          </p:cNvPr>
          <p:cNvSpPr txBox="1"/>
          <p:nvPr/>
        </p:nvSpPr>
        <p:spPr>
          <a:xfrm rot="10800000" flipV="1">
            <a:off x="558" y="320915"/>
            <a:ext cx="1059341" cy="433842"/>
          </a:xfrm>
          <a:prstGeom prst="rect">
            <a:avLst/>
          </a:prstGeom>
        </p:spPr>
        <p:txBody>
          <a:bodyPr>
            <a:normAutofit fontScale="40000" lnSpcReduction="20000"/>
          </a:bodyPr>
          <a:lstStyle/>
          <a:p>
            <a:r>
              <a:rPr lang="en-US">
                <a:hlinkClick r:id="rId8"/>
              </a:rPr>
              <a:t>This Photo</a:t>
            </a:r>
            <a:r>
              <a:rPr lang="en-US"/>
              <a:t> by Unknown author is licensed under </a:t>
            </a:r>
            <a:r>
              <a:rPr lang="en-US">
                <a:hlinkClick r:id="rId9"/>
              </a:rPr>
              <a:t>CC BY-SA</a:t>
            </a:r>
            <a:r>
              <a:rPr lang="en-US"/>
              <a:t>.</a:t>
            </a:r>
          </a:p>
        </p:txBody>
      </p:sp>
      <p:sp>
        <p:nvSpPr>
          <p:cNvPr id="13" name="TextBox 12">
            <a:extLst>
              <a:ext uri="{FF2B5EF4-FFF2-40B4-BE49-F238E27FC236}">
                <a16:creationId xmlns:a16="http://schemas.microsoft.com/office/drawing/2014/main" id="{EA0D465E-77D8-AA82-1C89-072BCCEA3BDB}"/>
              </a:ext>
            </a:extLst>
          </p:cNvPr>
          <p:cNvSpPr txBox="1"/>
          <p:nvPr/>
        </p:nvSpPr>
        <p:spPr>
          <a:xfrm>
            <a:off x="-3184" y="-2133"/>
            <a:ext cx="7167943" cy="307777"/>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chemeClr val="accent1"/>
                </a:solidFill>
                <a:ea typeface="Calibri"/>
                <a:cs typeface="Calibri"/>
              </a:rPr>
              <a:t>ECEY6006-Supporting Children with Down Syndrome</a:t>
            </a:r>
            <a:r>
              <a:rPr lang="en-GB" sz="1200" b="1" dirty="0">
                <a:solidFill>
                  <a:schemeClr val="accent1"/>
                </a:solidFill>
                <a:ea typeface="+mn-lt"/>
                <a:cs typeface="+mn-lt"/>
              </a:rPr>
              <a:t>  Student: 2011586</a:t>
            </a:r>
            <a:endParaRPr lang="en-GB" sz="1200" b="1" dirty="0">
              <a:solidFill>
                <a:schemeClr val="accent1"/>
              </a:solidFill>
              <a:ea typeface="Calibri"/>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794C2D1-71E7-44E2-D5EE-506BA437BFB0}"/>
              </a:ext>
            </a:extLst>
          </p:cNvPr>
          <p:cNvSpPr txBox="1"/>
          <p:nvPr/>
        </p:nvSpPr>
        <p:spPr>
          <a:xfrm>
            <a:off x="152400" y="114615"/>
            <a:ext cx="11736056" cy="76944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200">
              <a:latin typeface="Arial"/>
              <a:cs typeface="Calibri"/>
            </a:endParaRPr>
          </a:p>
          <a:p>
            <a:r>
              <a:rPr lang="en-GB" sz="1200" dirty="0">
                <a:latin typeface="Arial"/>
                <a:cs typeface="Calibri"/>
              </a:rPr>
              <a:t>Akhtar, F., et al. (2021) 'Down syndrome' </a:t>
            </a:r>
            <a:r>
              <a:rPr lang="en-GB" sz="1200" i="1" dirty="0">
                <a:latin typeface="Arial"/>
                <a:cs typeface="Calibri"/>
              </a:rPr>
              <a:t>National Institutes of Health. </a:t>
            </a:r>
            <a:r>
              <a:rPr lang="en-GB" sz="1200" dirty="0">
                <a:latin typeface="Arial"/>
                <a:cs typeface="Calibri"/>
              </a:rPr>
              <a:t>Available at: </a:t>
            </a:r>
            <a:r>
              <a:rPr lang="en-GB" sz="1200" dirty="0">
                <a:latin typeface="Arial"/>
                <a:cs typeface="Calibri"/>
                <a:hlinkClick r:id="rId2"/>
              </a:rPr>
              <a:t>https://www.ncbi.nlm.nih.gov</a:t>
            </a:r>
            <a:r>
              <a:rPr lang="en-GB" sz="1200" dirty="0">
                <a:latin typeface="Arial"/>
                <a:cs typeface="Calibri"/>
              </a:rPr>
              <a:t> (Accessed: 4th May 2022).</a:t>
            </a:r>
          </a:p>
          <a:p>
            <a:endParaRPr lang="en-GB" sz="1200" dirty="0">
              <a:latin typeface="Arial"/>
              <a:cs typeface="Calibri"/>
            </a:endParaRPr>
          </a:p>
          <a:p>
            <a:r>
              <a:rPr lang="en-GB" sz="1200" dirty="0">
                <a:latin typeface="Arial"/>
                <a:cs typeface="Calibri"/>
              </a:rPr>
              <a:t>All Party Parliamentary Group on Down Syndrome. (2012) Down syndrome: </a:t>
            </a:r>
            <a:r>
              <a:rPr lang="en-GB" sz="1200" i="1" dirty="0">
                <a:latin typeface="Arial"/>
                <a:cs typeface="Calibri"/>
              </a:rPr>
              <a:t>Good practice guidelines for education. </a:t>
            </a:r>
            <a:endParaRPr lang="en-GB" sz="1200" dirty="0">
              <a:latin typeface="Arial"/>
              <a:cs typeface="Calibri"/>
            </a:endParaRPr>
          </a:p>
          <a:p>
            <a:endParaRPr lang="en-GB" sz="1200" dirty="0">
              <a:latin typeface="Arial"/>
              <a:cs typeface="Calibri"/>
            </a:endParaRPr>
          </a:p>
          <a:p>
            <a:r>
              <a:rPr lang="en-GB" sz="1200" dirty="0">
                <a:latin typeface="Arial"/>
                <a:cs typeface="Calibri"/>
              </a:rPr>
              <a:t>Asim, A.,</a:t>
            </a:r>
            <a:r>
              <a:rPr lang="en-GB" sz="1200" i="1" dirty="0">
                <a:latin typeface="Arial"/>
                <a:cs typeface="Calibri"/>
              </a:rPr>
              <a:t> et al. </a:t>
            </a:r>
            <a:r>
              <a:rPr lang="en-GB" sz="1200" dirty="0">
                <a:latin typeface="Arial"/>
                <a:cs typeface="Calibri"/>
              </a:rPr>
              <a:t>(2015). 'Downs Syndrome: an insight of the disease.' </a:t>
            </a:r>
            <a:r>
              <a:rPr lang="en-GB" sz="1200" i="1" dirty="0">
                <a:latin typeface="Arial"/>
                <a:cs typeface="Calibri"/>
              </a:rPr>
              <a:t>Journal of Biomedical Science. </a:t>
            </a:r>
            <a:r>
              <a:rPr lang="en-GB" sz="1200" dirty="0">
                <a:latin typeface="Arial"/>
                <a:cs typeface="Calibri"/>
              </a:rPr>
              <a:t>41. Available at: </a:t>
            </a:r>
            <a:r>
              <a:rPr lang="en-GB" sz="1200" dirty="0">
                <a:latin typeface="Arial"/>
                <a:cs typeface="Calibri"/>
                <a:hlinkClick r:id="rId3"/>
              </a:rPr>
              <a:t>www.jbiomedsci.biomedcentral.com</a:t>
            </a:r>
            <a:r>
              <a:rPr lang="en-GB" sz="1200" dirty="0">
                <a:latin typeface="Arial"/>
                <a:cs typeface="Calibri"/>
              </a:rPr>
              <a:t>. (Accessed: 20th April 2022).</a:t>
            </a:r>
            <a:endParaRPr lang="en-GB"/>
          </a:p>
          <a:p>
            <a:endParaRPr lang="en-GB" sz="1200" dirty="0">
              <a:latin typeface="Arial"/>
              <a:ea typeface="Calibri"/>
              <a:cs typeface="Calibri"/>
            </a:endParaRPr>
          </a:p>
          <a:p>
            <a:r>
              <a:rPr lang="en-GB" sz="1200" dirty="0">
                <a:latin typeface="Arial"/>
                <a:ea typeface="Calibri"/>
                <a:cs typeface="Calibri"/>
              </a:rPr>
              <a:t>Barr, M., Shields, N. (2011) 'Identifying the barriers and facilitators to participation in physical activity for children with down syndrome. Vol. 55(11) pp. 1020-1033. Available at: </a:t>
            </a:r>
            <a:r>
              <a:rPr lang="en-GB" sz="1200" dirty="0">
                <a:latin typeface="Arial"/>
                <a:ea typeface="Calibri"/>
                <a:cs typeface="Calibri"/>
                <a:hlinkClick r:id="rId4"/>
              </a:rPr>
              <a:t>https://https://doi.org/10.1111/j.1365-2788.2011.01425.x</a:t>
            </a:r>
            <a:r>
              <a:rPr lang="en-GB" sz="1200" dirty="0">
                <a:latin typeface="Arial"/>
                <a:ea typeface="Calibri"/>
                <a:cs typeface="Calibri"/>
              </a:rPr>
              <a:t> (Accessed: 3rd May 2022).</a:t>
            </a:r>
          </a:p>
          <a:p>
            <a:endParaRPr lang="en-GB" sz="1400" dirty="0">
              <a:latin typeface="Arial"/>
              <a:ea typeface="Calibri"/>
              <a:cs typeface="Calibri"/>
            </a:endParaRPr>
          </a:p>
          <a:p>
            <a:r>
              <a:rPr lang="en-GB" sz="1200" dirty="0">
                <a:latin typeface="Arial"/>
                <a:ea typeface="Calibri"/>
                <a:cs typeface="Calibri"/>
              </a:rPr>
              <a:t>Bunbury's. (2019) 'Unconscious bias and the medical model may hold the key to transformative thinking about disability discrimination.' </a:t>
            </a:r>
            <a:r>
              <a:rPr lang="en-GB" sz="1200" i="1" dirty="0">
                <a:latin typeface="Arial"/>
                <a:ea typeface="Calibri"/>
                <a:cs typeface="Calibri"/>
              </a:rPr>
              <a:t>International Journal  of Discrimination and the Law. </a:t>
            </a:r>
            <a:r>
              <a:rPr lang="en-GB" sz="1200" dirty="0">
                <a:latin typeface="Arial"/>
                <a:ea typeface="Calibri"/>
                <a:cs typeface="Calibri"/>
              </a:rPr>
              <a:t>Vol.19(1) pp. 26-47. (Accessed: 2nd May 2022). </a:t>
            </a:r>
            <a:r>
              <a:rPr lang="en-GB" sz="1200" dirty="0">
                <a:latin typeface="Arial"/>
                <a:ea typeface="Calibri"/>
                <a:cs typeface="Calibri"/>
                <a:hlinkClick r:id="rId5"/>
              </a:rPr>
              <a:t>https://doi.10.1177/1358229118820742</a:t>
            </a:r>
            <a:r>
              <a:rPr lang="en-GB" sz="1200" dirty="0">
                <a:latin typeface="Arial"/>
                <a:ea typeface="Calibri"/>
                <a:cs typeface="Calibri"/>
              </a:rPr>
              <a:t>. </a:t>
            </a:r>
          </a:p>
          <a:p>
            <a:endParaRPr lang="en-GB" sz="1200" dirty="0">
              <a:latin typeface="Arial"/>
              <a:ea typeface="Calibri"/>
              <a:cs typeface="Calibri"/>
            </a:endParaRPr>
          </a:p>
          <a:p>
            <a:r>
              <a:rPr lang="en-GB" sz="1200" dirty="0">
                <a:latin typeface="Arial"/>
                <a:ea typeface="Calibri"/>
                <a:cs typeface="Calibri"/>
              </a:rPr>
              <a:t>Carroll, J., et al. (2017) </a:t>
            </a:r>
            <a:r>
              <a:rPr lang="en-GB" sz="1200" i="1" dirty="0">
                <a:latin typeface="Arial"/>
                <a:ea typeface="Calibri"/>
                <a:cs typeface="Calibri"/>
              </a:rPr>
              <a:t>SEN support: A rapid evidence assessment.</a:t>
            </a:r>
            <a:r>
              <a:rPr lang="en-GB" sz="1200" dirty="0">
                <a:latin typeface="Arial"/>
                <a:ea typeface="Calibri"/>
                <a:cs typeface="Calibri"/>
              </a:rPr>
              <a:t> Coventry University: Government social research. </a:t>
            </a:r>
          </a:p>
          <a:p>
            <a:endParaRPr lang="en-GB" sz="1200" dirty="0">
              <a:latin typeface="Arial"/>
              <a:ea typeface="Calibri"/>
              <a:cs typeface="Calibri"/>
            </a:endParaRPr>
          </a:p>
          <a:p>
            <a:r>
              <a:rPr lang="en-GB" sz="1200" dirty="0">
                <a:latin typeface="Arial"/>
                <a:cs typeface="Calibri"/>
              </a:rPr>
              <a:t>Centre for Disease Control and Prevention. (2020) 'Birth defects, data statistics.' </a:t>
            </a:r>
            <a:r>
              <a:rPr lang="en-GB" sz="1200" i="1" dirty="0">
                <a:latin typeface="Arial"/>
                <a:cs typeface="Calibri"/>
              </a:rPr>
              <a:t>Control for disease control and infection. </a:t>
            </a:r>
            <a:r>
              <a:rPr lang="en-GB" sz="1200" dirty="0">
                <a:latin typeface="Arial"/>
                <a:cs typeface="Calibri"/>
              </a:rPr>
              <a:t>Available at: </a:t>
            </a:r>
            <a:r>
              <a:rPr lang="en-GB" sz="1200" dirty="0">
                <a:latin typeface="Arial"/>
                <a:cs typeface="Calibri"/>
                <a:hlinkClick r:id="rId6"/>
              </a:rPr>
              <a:t>https://www.cdc.gov</a:t>
            </a:r>
            <a:r>
              <a:rPr lang="en-GB" sz="1200" dirty="0">
                <a:latin typeface="Arial"/>
                <a:cs typeface="Calibri"/>
              </a:rPr>
              <a:t> (Accessed: 12th May 2022).</a:t>
            </a:r>
          </a:p>
          <a:p>
            <a:endParaRPr lang="en-GB" sz="1200" dirty="0">
              <a:latin typeface="Arial"/>
              <a:cs typeface="Calibri"/>
            </a:endParaRPr>
          </a:p>
          <a:p>
            <a:r>
              <a:rPr lang="en-GB" sz="1200" dirty="0">
                <a:latin typeface="Arial"/>
                <a:cs typeface="Calibri"/>
              </a:rPr>
              <a:t>Curran, H. (2020) 'Identifying special educational needs in the early years: Perspectives from special educational needs coordinator'. </a:t>
            </a:r>
            <a:r>
              <a:rPr lang="en-GB" sz="1200" i="1" dirty="0">
                <a:latin typeface="Arial"/>
                <a:cs typeface="Calibri"/>
              </a:rPr>
              <a:t>Nasen. </a:t>
            </a:r>
            <a:r>
              <a:rPr lang="en-GB" sz="1200" dirty="0">
                <a:latin typeface="Arial"/>
                <a:cs typeface="Calibri"/>
              </a:rPr>
              <a:t>Available at: </a:t>
            </a:r>
            <a:r>
              <a:rPr lang="en-GB" sz="1200" dirty="0">
                <a:latin typeface="Arial"/>
                <a:cs typeface="Calibri"/>
                <a:hlinkClick r:id="rId7"/>
              </a:rPr>
              <a:t>https://nasen-prod-asset.s3.eu-west-2.amazonaws.com</a:t>
            </a:r>
            <a:r>
              <a:rPr lang="en-GB" sz="1200" dirty="0">
                <a:latin typeface="Arial"/>
                <a:cs typeface="Calibri"/>
              </a:rPr>
              <a:t>. (Accessed: 11th May 2022).</a:t>
            </a:r>
          </a:p>
          <a:p>
            <a:endParaRPr lang="en-GB" sz="1200" dirty="0">
              <a:latin typeface="Arial"/>
              <a:cs typeface="Calibri"/>
            </a:endParaRPr>
          </a:p>
          <a:p>
            <a:r>
              <a:rPr lang="en-GB" sz="1200" dirty="0">
                <a:latin typeface="Arial"/>
                <a:cs typeface="Calibri"/>
              </a:rPr>
              <a:t>Dalrymple, R.A.,</a:t>
            </a:r>
            <a:r>
              <a:rPr lang="en-GB" sz="1200" i="1" dirty="0">
                <a:latin typeface="Arial"/>
                <a:cs typeface="Calibri"/>
              </a:rPr>
              <a:t> et al.</a:t>
            </a:r>
            <a:r>
              <a:rPr lang="en-GB" sz="1200" dirty="0">
                <a:latin typeface="Arial"/>
                <a:cs typeface="Calibri"/>
              </a:rPr>
              <a:t> (2021). '15-minute consultation: the review of a child with trisomy 21 (Down's syndrome)'. </a:t>
            </a:r>
            <a:r>
              <a:rPr lang="en-GB" sz="1200" i="1" dirty="0">
                <a:latin typeface="Arial"/>
                <a:cs typeface="Calibri"/>
              </a:rPr>
              <a:t>Arch Dis Child </a:t>
            </a:r>
            <a:r>
              <a:rPr lang="en-GB" sz="1200" i="1" dirty="0" err="1">
                <a:latin typeface="Arial"/>
                <a:cs typeface="Calibri"/>
              </a:rPr>
              <a:t>Educ</a:t>
            </a:r>
            <a:r>
              <a:rPr lang="en-GB" sz="1200" i="1" dirty="0">
                <a:latin typeface="Arial"/>
                <a:cs typeface="Calibri"/>
              </a:rPr>
              <a:t> </a:t>
            </a:r>
            <a:r>
              <a:rPr lang="en-GB" sz="1200" i="1" dirty="0" err="1">
                <a:latin typeface="Arial"/>
                <a:cs typeface="Calibri"/>
              </a:rPr>
              <a:t>Pract</a:t>
            </a:r>
            <a:r>
              <a:rPr lang="en-GB" sz="1200" i="1" dirty="0">
                <a:latin typeface="Arial"/>
                <a:cs typeface="Calibri"/>
              </a:rPr>
              <a:t> Ed. </a:t>
            </a:r>
            <a:r>
              <a:rPr lang="en-GB" sz="1200" dirty="0">
                <a:latin typeface="Arial"/>
                <a:cs typeface="Calibri"/>
              </a:rPr>
              <a:t>Pp.88-94</a:t>
            </a:r>
            <a:r>
              <a:rPr lang="en-GB" sz="1200" i="1" dirty="0">
                <a:latin typeface="Arial"/>
                <a:cs typeface="Calibri"/>
              </a:rPr>
              <a:t>. </a:t>
            </a:r>
            <a:r>
              <a:rPr lang="en-GB" sz="1200" dirty="0">
                <a:latin typeface="Arial"/>
                <a:cs typeface="Calibri"/>
                <a:hlinkClick r:id="rId8"/>
              </a:rPr>
              <a:t>https://www.doi:10.1136/archdischild-2020-319814</a:t>
            </a:r>
            <a:r>
              <a:rPr lang="en-GB" sz="1200" dirty="0">
                <a:latin typeface="Arial"/>
                <a:cs typeface="Calibri"/>
              </a:rPr>
              <a:t>. (Accessed: 3rd May 2022).</a:t>
            </a:r>
            <a:endParaRPr lang="en-GB" sz="1200" dirty="0">
              <a:latin typeface="Arial"/>
              <a:ea typeface="Calibri" panose="020F0502020204030204"/>
              <a:cs typeface="Calibri"/>
            </a:endParaRPr>
          </a:p>
          <a:p>
            <a:endParaRPr lang="en-GB" sz="1200" dirty="0">
              <a:latin typeface="Arial"/>
              <a:ea typeface="Calibri" panose="020F0502020204030204"/>
              <a:cs typeface="Calibri"/>
            </a:endParaRPr>
          </a:p>
          <a:p>
            <a:r>
              <a:rPr lang="en-GB" sz="1200" dirty="0">
                <a:latin typeface="Arial"/>
                <a:ea typeface="Calibri" panose="020F0502020204030204"/>
                <a:cs typeface="Calibri"/>
              </a:rPr>
              <a:t>Debasis, B., et al. (2015) 'Robertsonian translocation in a down syndrome: a case study.' </a:t>
            </a:r>
            <a:r>
              <a:rPr lang="en-GB" sz="1200" i="1" dirty="0">
                <a:latin typeface="Arial"/>
                <a:ea typeface="Calibri" panose="020F0502020204030204"/>
                <a:cs typeface="Calibri"/>
              </a:rPr>
              <a:t>Scientific and Academic Publishing. Available at: </a:t>
            </a:r>
            <a:r>
              <a:rPr lang="en-GB" sz="1200" i="1" dirty="0">
                <a:latin typeface="Arial"/>
                <a:ea typeface="Calibri" panose="020F0502020204030204"/>
                <a:cs typeface="Calibri"/>
                <a:hlinkClick r:id="rId9"/>
              </a:rPr>
              <a:t>https://www.article.sapub.org/10.59</a:t>
            </a:r>
            <a:r>
              <a:rPr lang="en-GB" sz="1200" i="1" dirty="0">
                <a:latin typeface="Arial"/>
                <a:ea typeface="Calibri" panose="020F0502020204030204"/>
                <a:cs typeface="Calibri"/>
              </a:rPr>
              <a:t> (Accessed:9th May 2022).</a:t>
            </a:r>
            <a:endParaRPr lang="en-GB" sz="1200" dirty="0">
              <a:latin typeface="Arial"/>
              <a:ea typeface="Calibri" panose="020F0502020204030204"/>
              <a:cs typeface="Calibri"/>
            </a:endParaRPr>
          </a:p>
          <a:p>
            <a:endParaRPr lang="en-GB" sz="1200" dirty="0">
              <a:latin typeface="Arial"/>
              <a:ea typeface="Calibri" panose="020F0502020204030204"/>
              <a:cs typeface="Calibri"/>
            </a:endParaRPr>
          </a:p>
          <a:p>
            <a:r>
              <a:rPr lang="en-GB" sz="1200" dirty="0">
                <a:latin typeface="Arial"/>
                <a:ea typeface="Calibri" panose="020F0502020204030204"/>
                <a:cs typeface="Calibri"/>
              </a:rPr>
              <a:t>Down Syndrome Education. (no date) </a:t>
            </a:r>
            <a:r>
              <a:rPr lang="en-GB" sz="1200" i="1" dirty="0">
                <a:latin typeface="Arial"/>
                <a:ea typeface="Calibri" panose="020F0502020204030204"/>
                <a:cs typeface="Calibri"/>
              </a:rPr>
              <a:t>Development and learning. </a:t>
            </a:r>
            <a:r>
              <a:rPr lang="en-GB" sz="1200" dirty="0">
                <a:latin typeface="Arial"/>
                <a:ea typeface="Calibri" panose="020F0502020204030204"/>
                <a:cs typeface="Calibri"/>
              </a:rPr>
              <a:t>Available at: </a:t>
            </a:r>
            <a:r>
              <a:rPr lang="en-GB" sz="1200" dirty="0">
                <a:latin typeface="Arial"/>
                <a:ea typeface="Calibri" panose="020F0502020204030204"/>
                <a:cs typeface="Calibri"/>
                <a:hlinkClick r:id="rId10"/>
              </a:rPr>
              <a:t>https://www.down-syndrome.org</a:t>
            </a:r>
            <a:r>
              <a:rPr lang="en-GB" sz="1200" dirty="0">
                <a:latin typeface="Arial"/>
                <a:ea typeface="Calibri"/>
                <a:cs typeface="Calibri"/>
              </a:rPr>
              <a:t>. (Accessed: 2nd May 2022).</a:t>
            </a:r>
          </a:p>
          <a:p>
            <a:endParaRPr lang="en-GB" sz="1200" dirty="0">
              <a:latin typeface="Arial"/>
              <a:ea typeface="Calibri"/>
              <a:cs typeface="Calibri"/>
            </a:endParaRPr>
          </a:p>
          <a:p>
            <a:r>
              <a:rPr lang="en-GB" sz="1200" dirty="0">
                <a:latin typeface="Arial"/>
                <a:cs typeface="Calibri"/>
              </a:rPr>
              <a:t>Engevik, L.I.,</a:t>
            </a:r>
            <a:r>
              <a:rPr lang="en-GB" sz="1200" i="1" dirty="0">
                <a:latin typeface="Arial"/>
                <a:cs typeface="Calibri"/>
              </a:rPr>
              <a:t> et al. </a:t>
            </a:r>
            <a:r>
              <a:rPr lang="en-GB" sz="1200" dirty="0">
                <a:latin typeface="Arial"/>
                <a:cs typeface="Calibri"/>
              </a:rPr>
              <a:t>(2016). 'Quality of inclusion and related predictors: teachers' reports of educational provisions offered to students with down syndrome.' </a:t>
            </a:r>
            <a:r>
              <a:rPr lang="en-GB" sz="1200" i="1" dirty="0">
                <a:latin typeface="Arial"/>
                <a:cs typeface="Calibri"/>
              </a:rPr>
              <a:t>Scandinavian Journal of Educational Research. </a:t>
            </a:r>
            <a:r>
              <a:rPr lang="en-GB" sz="1200" dirty="0">
                <a:latin typeface="Arial"/>
                <a:cs typeface="Calibri"/>
              </a:rPr>
              <a:t>62(1) pp.34-51. </a:t>
            </a:r>
            <a:r>
              <a:rPr lang="en-GB" sz="1200" dirty="0">
                <a:latin typeface="Arial"/>
                <a:cs typeface="Calibri"/>
                <a:hlinkClick r:id="rId11"/>
              </a:rPr>
              <a:t>https://doi.org/10.1080/00313831.2016.1212252</a:t>
            </a:r>
            <a:r>
              <a:rPr lang="en-GB" sz="1200" dirty="0">
                <a:latin typeface="Arial"/>
                <a:cs typeface="Calibri"/>
              </a:rPr>
              <a:t>. (Accessed: 10th May 2022).</a:t>
            </a:r>
            <a:endParaRPr lang="en-GB" sz="1200">
              <a:latin typeface="Arial"/>
              <a:ea typeface="Calibri" panose="020F0502020204030204"/>
              <a:cs typeface="Calibri"/>
            </a:endParaRPr>
          </a:p>
          <a:p>
            <a:endParaRPr lang="en-GB" sz="1200" dirty="0">
              <a:latin typeface="Arial"/>
              <a:ea typeface="Calibri" panose="020F0502020204030204"/>
              <a:cs typeface="Calibri"/>
            </a:endParaRPr>
          </a:p>
          <a:p>
            <a:endParaRPr lang="en-GB" sz="1200" dirty="0">
              <a:latin typeface="Arial"/>
              <a:cs typeface="Calibri"/>
            </a:endParaRPr>
          </a:p>
          <a:p>
            <a:endParaRPr lang="en-GB" sz="1400" dirty="0">
              <a:ea typeface="Calibri"/>
              <a:cs typeface="Calibri"/>
            </a:endParaRPr>
          </a:p>
          <a:p>
            <a:endParaRPr lang="en-GB" sz="1400" dirty="0">
              <a:cs typeface="Calibri"/>
            </a:endParaRPr>
          </a:p>
          <a:p>
            <a:endParaRPr lang="en-GB" sz="1400" dirty="0">
              <a:cs typeface="Calibri"/>
            </a:endParaRPr>
          </a:p>
          <a:p>
            <a:endParaRPr lang="en-GB" sz="1400" dirty="0">
              <a:cs typeface="Calibri"/>
            </a:endParaRPr>
          </a:p>
          <a:p>
            <a:endParaRPr lang="en-GB" sz="1400" dirty="0">
              <a:cs typeface="Calibri"/>
            </a:endParaRPr>
          </a:p>
          <a:p>
            <a:endParaRPr lang="en-GB" sz="1400" dirty="0">
              <a:cs typeface="Calibri"/>
            </a:endParaRPr>
          </a:p>
        </p:txBody>
      </p:sp>
    </p:spTree>
    <p:extLst>
      <p:ext uri="{BB962C8B-B14F-4D97-AF65-F5344CB8AC3E}">
        <p14:creationId xmlns:p14="http://schemas.microsoft.com/office/powerpoint/2010/main" val="32480439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F387111-1DF8-5103-CCE3-740C404305B6}"/>
              </a:ext>
            </a:extLst>
          </p:cNvPr>
          <p:cNvSpPr txBox="1"/>
          <p:nvPr/>
        </p:nvSpPr>
        <p:spPr>
          <a:xfrm>
            <a:off x="13855" y="-49121"/>
            <a:ext cx="12113907" cy="104336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Segoe UI"/>
              </a:rPr>
              <a:t>​</a:t>
            </a:r>
            <a:endParaRPr lang="en-GB">
              <a:latin typeface="Arial"/>
              <a:ea typeface="Calibri"/>
              <a:cs typeface="Segoe UI"/>
            </a:endParaRPr>
          </a:p>
          <a:p>
            <a:endParaRPr lang="en-GB" sz="1200" dirty="0">
              <a:latin typeface="Arial"/>
              <a:ea typeface="+mn-lt"/>
              <a:cs typeface="+mn-lt"/>
            </a:endParaRPr>
          </a:p>
          <a:p>
            <a:r>
              <a:rPr lang="en-GB" sz="1200" dirty="0">
                <a:latin typeface="Arial"/>
                <a:ea typeface="+mn-lt"/>
                <a:cs typeface="Arial"/>
              </a:rPr>
              <a:t>Filoche, S., et al. (2017) 'Implementing non-invasive prenatal testing into publicly funded antenatal screening services for down syndrome and other conditions in Aotearoa New Zealand.' </a:t>
            </a:r>
            <a:r>
              <a:rPr lang="en-GB" sz="1200" i="1" dirty="0">
                <a:latin typeface="Arial"/>
                <a:ea typeface="+mn-lt"/>
                <a:cs typeface="Arial"/>
              </a:rPr>
              <a:t>BMC Pregnancy and Childbirth.</a:t>
            </a:r>
            <a:r>
              <a:rPr lang="en-GB" sz="1200" dirty="0">
                <a:latin typeface="Arial"/>
                <a:ea typeface="+mn-lt"/>
                <a:cs typeface="Arial"/>
              </a:rPr>
              <a:t> Available at: </a:t>
            </a:r>
            <a:r>
              <a:rPr lang="en-GB" sz="1200" dirty="0">
                <a:latin typeface="Arial"/>
                <a:ea typeface="+mn-lt"/>
                <a:cs typeface="Arial"/>
                <a:hlinkClick r:id="rId2"/>
              </a:rPr>
              <a:t>https://doi:10.1186/s12884-017-1535-x</a:t>
            </a:r>
            <a:r>
              <a:rPr lang="en-GB" sz="1200" dirty="0">
                <a:latin typeface="Arial"/>
                <a:ea typeface="+mn-lt"/>
                <a:cs typeface="Arial"/>
              </a:rPr>
              <a:t>. (Accessed: 11th May 2022).</a:t>
            </a:r>
            <a:endParaRPr lang="en-US" sz="1200" dirty="0">
              <a:ea typeface="+mn-lt"/>
              <a:cs typeface="+mn-lt"/>
            </a:endParaRPr>
          </a:p>
          <a:p>
            <a:endParaRPr lang="en-GB" sz="1200" dirty="0">
              <a:latin typeface="Calibri" panose="020F0502020204030204"/>
              <a:ea typeface="+mn-lt"/>
              <a:cs typeface="Calibri" panose="020F0502020204030204"/>
            </a:endParaRPr>
          </a:p>
          <a:p>
            <a:r>
              <a:rPr lang="en-GB" sz="1200" dirty="0">
                <a:latin typeface="Arial"/>
                <a:ea typeface="+mn-lt"/>
                <a:cs typeface="Arial"/>
              </a:rPr>
              <a:t>Gaffney, K. (2017) </a:t>
            </a:r>
            <a:r>
              <a:rPr lang="en-GB" sz="1200" i="1" dirty="0">
                <a:latin typeface="Arial"/>
                <a:ea typeface="+mn-lt"/>
                <a:cs typeface="Arial"/>
              </a:rPr>
              <a:t>I have more chromosomes than you, so what: Ted Talk</a:t>
            </a:r>
            <a:r>
              <a:rPr lang="en-GB" sz="1200" dirty="0">
                <a:latin typeface="Arial"/>
                <a:ea typeface="+mn-lt"/>
                <a:cs typeface="Arial"/>
              </a:rPr>
              <a:t> [video]. Available at: </a:t>
            </a:r>
            <a:r>
              <a:rPr lang="en-GB" sz="1200" dirty="0">
                <a:latin typeface="Arial"/>
                <a:ea typeface="+mn-lt"/>
                <a:cs typeface="Arial"/>
                <a:hlinkClick r:id="rId3"/>
              </a:rPr>
              <a:t>www.youtube.com</a:t>
            </a:r>
            <a:r>
              <a:rPr lang="en-GB" sz="1200" dirty="0">
                <a:latin typeface="Arial"/>
                <a:ea typeface="+mn-lt"/>
                <a:cs typeface="Arial"/>
              </a:rPr>
              <a:t> (Accessed: 25th April 2022).</a:t>
            </a:r>
            <a:endParaRPr lang="en-GB" sz="1200" dirty="0">
              <a:ea typeface="+mn-lt"/>
              <a:cs typeface="+mn-lt"/>
            </a:endParaRPr>
          </a:p>
          <a:p>
            <a:endParaRPr lang="en-GB" sz="1200" dirty="0">
              <a:ea typeface="+mn-lt"/>
              <a:cs typeface="+mn-lt"/>
            </a:endParaRPr>
          </a:p>
          <a:p>
            <a:r>
              <a:rPr lang="en-GB" sz="1200" dirty="0">
                <a:latin typeface="Arial"/>
                <a:ea typeface="+mn-lt"/>
                <a:cs typeface="Arial"/>
              </a:rPr>
              <a:t>Global Down Syndrome Foundation (no date) </a:t>
            </a:r>
            <a:r>
              <a:rPr lang="en-GB" sz="1200" i="1" dirty="0">
                <a:latin typeface="Arial"/>
                <a:ea typeface="+mn-lt"/>
                <a:cs typeface="Arial"/>
              </a:rPr>
              <a:t>Down syndrome misconceptions Vs. Reality. </a:t>
            </a:r>
            <a:r>
              <a:rPr lang="en-GB" sz="1200" dirty="0">
                <a:latin typeface="Arial"/>
                <a:ea typeface="+mn-lt"/>
                <a:cs typeface="Arial"/>
              </a:rPr>
              <a:t>Available at: </a:t>
            </a:r>
            <a:r>
              <a:rPr lang="en-GB" sz="1200" dirty="0">
                <a:latin typeface="Arial"/>
                <a:ea typeface="+mn-lt"/>
                <a:cs typeface="Arial"/>
                <a:hlinkClick r:id="rId4"/>
              </a:rPr>
              <a:t>https://www.downsyndrome.org</a:t>
            </a:r>
            <a:r>
              <a:rPr lang="en-GB" sz="1200" dirty="0">
                <a:latin typeface="Arial"/>
                <a:ea typeface="+mn-lt"/>
                <a:cs typeface="Arial"/>
              </a:rPr>
              <a:t>. (Accessed: 4th May 2022).</a:t>
            </a:r>
            <a:endParaRPr lang="en-US" sz="1200" dirty="0">
              <a:ea typeface="+mn-lt"/>
              <a:cs typeface="+mn-lt"/>
            </a:endParaRPr>
          </a:p>
          <a:p>
            <a:endParaRPr lang="en-GB" sz="1200" dirty="0">
              <a:latin typeface="Arial"/>
              <a:ea typeface="+mn-lt"/>
              <a:cs typeface="Arial"/>
            </a:endParaRPr>
          </a:p>
          <a:p>
            <a:r>
              <a:rPr lang="en-GB" sz="1200" dirty="0" err="1">
                <a:latin typeface="Arial"/>
                <a:ea typeface="+mn-lt"/>
                <a:cs typeface="Arial"/>
              </a:rPr>
              <a:t>Guraya</a:t>
            </a:r>
            <a:r>
              <a:rPr lang="en-GB" sz="1200" dirty="0">
                <a:latin typeface="Arial"/>
                <a:ea typeface="+mn-lt"/>
                <a:cs typeface="Arial"/>
              </a:rPr>
              <a:t>, S. (2013) 'The associations of nuchal translucency and </a:t>
            </a:r>
            <a:r>
              <a:rPr lang="en-GB" sz="1200" dirty="0" err="1">
                <a:latin typeface="Arial"/>
                <a:ea typeface="+mn-lt"/>
                <a:cs typeface="Arial"/>
              </a:rPr>
              <a:t>fetal</a:t>
            </a:r>
            <a:r>
              <a:rPr lang="en-GB" sz="1200" dirty="0">
                <a:latin typeface="Arial"/>
                <a:ea typeface="+mn-lt"/>
                <a:cs typeface="Arial"/>
              </a:rPr>
              <a:t> abnormalities: significance and implications.' Journal of Clinical and Diagnostic Research. Available at: </a:t>
            </a:r>
            <a:r>
              <a:rPr lang="en-GB" sz="1200" dirty="0">
                <a:latin typeface="Arial"/>
                <a:ea typeface="+mn-lt"/>
                <a:cs typeface="Arial"/>
                <a:hlinkClick r:id="rId5"/>
              </a:rPr>
              <a:t>https://Doi:10.7860/JCDR/2013/5888.2989</a:t>
            </a:r>
            <a:r>
              <a:rPr lang="en-GB" sz="1200" dirty="0">
                <a:latin typeface="Arial"/>
                <a:ea typeface="+mn-lt"/>
                <a:cs typeface="Arial"/>
              </a:rPr>
              <a:t>. (Accessed: 4th May 2022).</a:t>
            </a:r>
            <a:endParaRPr lang="en-GB" sz="1200" dirty="0">
              <a:ea typeface="+mn-lt"/>
              <a:cs typeface="+mn-lt"/>
            </a:endParaRPr>
          </a:p>
          <a:p>
            <a:endParaRPr lang="en-GB" sz="1200" dirty="0">
              <a:latin typeface="Arial"/>
              <a:ea typeface="+mn-lt"/>
              <a:cs typeface="Arial"/>
            </a:endParaRPr>
          </a:p>
          <a:p>
            <a:r>
              <a:rPr lang="en-GB" sz="1200" dirty="0" err="1">
                <a:latin typeface="Arial"/>
                <a:ea typeface="+mn-lt"/>
                <a:cs typeface="Arial"/>
              </a:rPr>
              <a:t>Heafford</a:t>
            </a:r>
            <a:r>
              <a:rPr lang="en-GB" sz="1200" dirty="0">
                <a:latin typeface="Arial"/>
                <a:ea typeface="+mn-lt"/>
                <a:cs typeface="Arial"/>
              </a:rPr>
              <a:t>, M.R. (2018) </a:t>
            </a:r>
            <a:r>
              <a:rPr lang="en-GB" sz="1200" i="1" dirty="0">
                <a:latin typeface="Arial"/>
                <a:ea typeface="+mn-lt"/>
                <a:cs typeface="Arial"/>
              </a:rPr>
              <a:t>His thought and its relevance today</a:t>
            </a:r>
            <a:r>
              <a:rPr lang="en-GB" sz="1200" dirty="0">
                <a:latin typeface="Arial"/>
                <a:ea typeface="+mn-lt"/>
                <a:cs typeface="Arial"/>
              </a:rPr>
              <a:t>. 1st Edition. England: Routledge. </a:t>
            </a:r>
          </a:p>
          <a:p>
            <a:endParaRPr lang="en-GB" sz="1200" dirty="0">
              <a:latin typeface="Calibri" panose="020F0502020204030204"/>
              <a:ea typeface="+mn-lt"/>
              <a:cs typeface="Calibri" panose="020F0502020204030204"/>
            </a:endParaRPr>
          </a:p>
          <a:p>
            <a:r>
              <a:rPr lang="en-GB" sz="1200" dirty="0">
                <a:latin typeface="Arial"/>
                <a:ea typeface="+mn-lt"/>
                <a:cs typeface="Arial"/>
              </a:rPr>
              <a:t>Hendrix, J.A., et al. (2020) 'Opportunities, barriers and recommendations in down syndrome research.' </a:t>
            </a:r>
            <a:r>
              <a:rPr lang="en-GB" sz="1200" i="1" dirty="0">
                <a:latin typeface="Arial"/>
                <a:ea typeface="+mn-lt"/>
                <a:cs typeface="Arial"/>
              </a:rPr>
              <a:t>Translational Science of Rare Diseases. </a:t>
            </a:r>
            <a:r>
              <a:rPr lang="en-GB" sz="1200" dirty="0">
                <a:latin typeface="Arial"/>
                <a:ea typeface="+mn-lt"/>
                <a:cs typeface="Arial"/>
              </a:rPr>
              <a:t>Pp. 99-129. Available at: </a:t>
            </a:r>
            <a:r>
              <a:rPr lang="en-GB" sz="1200" dirty="0">
                <a:latin typeface="Arial"/>
                <a:ea typeface="+mn-lt"/>
                <a:cs typeface="Arial"/>
                <a:hlinkClick r:id="rId6"/>
              </a:rPr>
              <a:t>https://Doi:10.3233/TRD-200090</a:t>
            </a:r>
            <a:r>
              <a:rPr lang="en-GB" sz="1200" dirty="0">
                <a:latin typeface="Arial"/>
                <a:ea typeface="+mn-lt"/>
                <a:cs typeface="Arial"/>
              </a:rPr>
              <a:t>. (Accessed: 10th May 2022).</a:t>
            </a:r>
            <a:endParaRPr lang="en-US" sz="1200" dirty="0">
              <a:ea typeface="+mn-lt"/>
              <a:cs typeface="+mn-lt"/>
            </a:endParaRPr>
          </a:p>
          <a:p>
            <a:endParaRPr lang="en-GB" sz="1200" dirty="0">
              <a:ea typeface="+mn-lt"/>
              <a:cs typeface="+mn-lt"/>
            </a:endParaRPr>
          </a:p>
          <a:p>
            <a:r>
              <a:rPr lang="en-GB" sz="1200" dirty="0">
                <a:latin typeface="Arial"/>
                <a:ea typeface="+mn-lt"/>
                <a:cs typeface="Arial"/>
              </a:rPr>
              <a:t>Joynson, C. (2019) 'Non-invasive prenatal testing is starting to get the attention it deserves.' [Blog] …....2019. Available at: www.</a:t>
            </a:r>
            <a:endParaRPr lang="en-GB" sz="1200" dirty="0">
              <a:ea typeface="+mn-lt"/>
              <a:cs typeface="+mn-lt"/>
            </a:endParaRPr>
          </a:p>
          <a:p>
            <a:r>
              <a:rPr lang="en-GB" sz="1200" dirty="0">
                <a:latin typeface="Arial"/>
                <a:ea typeface="+mn-lt"/>
                <a:cs typeface="+mn-lt"/>
              </a:rPr>
              <a:t>Kazemi, M.,</a:t>
            </a:r>
            <a:r>
              <a:rPr lang="en-GB" sz="1200" i="1" dirty="0">
                <a:latin typeface="Arial"/>
                <a:ea typeface="+mn-lt"/>
                <a:cs typeface="+mn-lt"/>
              </a:rPr>
              <a:t> et al.</a:t>
            </a:r>
            <a:r>
              <a:rPr lang="en-GB" sz="1200" dirty="0">
                <a:latin typeface="Arial"/>
                <a:ea typeface="+mn-lt"/>
                <a:cs typeface="+mn-lt"/>
              </a:rPr>
              <a:t> (2016). 'Down's syndrome: Current status, challenges and future perspectives.' </a:t>
            </a:r>
            <a:r>
              <a:rPr lang="en-GB" sz="1200" i="1" dirty="0">
                <a:latin typeface="Arial"/>
                <a:ea typeface="+mn-lt"/>
                <a:cs typeface="+mn-lt"/>
              </a:rPr>
              <a:t>Isfahan University of Medical Science. </a:t>
            </a:r>
            <a:r>
              <a:rPr lang="en-GB" sz="1200" dirty="0">
                <a:latin typeface="Arial"/>
                <a:ea typeface="+mn-lt"/>
                <a:cs typeface="+mn-lt"/>
              </a:rPr>
              <a:t>Available at: </a:t>
            </a:r>
            <a:r>
              <a:rPr lang="en-GB" sz="1200" dirty="0">
                <a:latin typeface="Arial"/>
                <a:ea typeface="+mn-lt"/>
                <a:cs typeface="+mn-lt"/>
                <a:hlinkClick r:id="rId7"/>
              </a:rPr>
              <a:t>www.ncbi.nih.gov</a:t>
            </a:r>
            <a:r>
              <a:rPr lang="en-GB" sz="1200" dirty="0">
                <a:latin typeface="Arial"/>
                <a:ea typeface="+mn-lt"/>
                <a:cs typeface="+mn-lt"/>
              </a:rPr>
              <a:t> (Accessed: 16th April 2022).</a:t>
            </a:r>
            <a:endParaRPr lang="en-US" sz="1200">
              <a:latin typeface="Arial"/>
              <a:ea typeface="+mn-lt"/>
              <a:cs typeface="+mn-lt"/>
            </a:endParaRPr>
          </a:p>
          <a:p>
            <a:endParaRPr lang="en-GB" sz="1200" dirty="0">
              <a:latin typeface="Arial"/>
              <a:ea typeface="+mn-lt"/>
              <a:cs typeface="+mn-lt"/>
            </a:endParaRPr>
          </a:p>
          <a:p>
            <a:r>
              <a:rPr lang="en-GB" sz="1200" dirty="0">
                <a:latin typeface="Arial"/>
                <a:ea typeface="+mn-lt"/>
                <a:cs typeface="+mn-lt"/>
              </a:rPr>
              <a:t>Labbs, C.A., et al. (2020) 'Prenatal genetic screening and potential complicity in abortion: considerations for catholic health care.' </a:t>
            </a:r>
            <a:r>
              <a:rPr lang="en-GB" sz="1200" i="1" dirty="0">
                <a:latin typeface="Arial"/>
                <a:ea typeface="+mn-lt"/>
                <a:cs typeface="+mn-lt"/>
              </a:rPr>
              <a:t>Catholic Medical Association. </a:t>
            </a:r>
            <a:r>
              <a:rPr lang="en-GB" sz="1200" dirty="0">
                <a:latin typeface="Arial"/>
                <a:ea typeface="+mn-lt"/>
                <a:cs typeface="+mn-lt"/>
              </a:rPr>
              <a:t>Vol. 87(2). Pp. 206-217. Available at: </a:t>
            </a:r>
            <a:r>
              <a:rPr lang="en-GB" sz="1200" dirty="0">
                <a:latin typeface="Arial"/>
                <a:ea typeface="+mn-lt"/>
                <a:cs typeface="+mn-lt"/>
                <a:hlinkClick r:id="rId8"/>
              </a:rPr>
              <a:t>https://Doi:10.1177/0024363919886515</a:t>
            </a:r>
            <a:r>
              <a:rPr lang="en-GB" sz="1200" dirty="0">
                <a:latin typeface="Arial"/>
                <a:ea typeface="+mn-lt"/>
                <a:cs typeface="+mn-lt"/>
              </a:rPr>
              <a:t> (Accessed: 1st May 2022).</a:t>
            </a:r>
          </a:p>
          <a:p>
            <a:endParaRPr lang="en-GB" sz="1200" dirty="0">
              <a:latin typeface="Arial"/>
              <a:ea typeface="+mn-lt"/>
              <a:cs typeface="+mn-lt"/>
            </a:endParaRPr>
          </a:p>
          <a:p>
            <a:endParaRPr lang="en-GB" sz="1200" dirty="0">
              <a:ea typeface="+mn-lt"/>
              <a:cs typeface="+mn-lt"/>
            </a:endParaRPr>
          </a:p>
          <a:p>
            <a:r>
              <a:rPr lang="en-GB" sz="1200" dirty="0">
                <a:latin typeface="Arial"/>
                <a:ea typeface="+mn-lt"/>
                <a:cs typeface="Arial"/>
              </a:rPr>
              <a:t>Lopes da Cruz Netto, O., et al. (2020) 'Memorization of daily routines by children with down syndrome assisted by a playful virtual environment.' Available at: </a:t>
            </a:r>
            <a:r>
              <a:rPr lang="en-GB" sz="1200" dirty="0">
                <a:latin typeface="Arial"/>
                <a:ea typeface="+mn-lt"/>
                <a:cs typeface="Arial"/>
                <a:hlinkClick r:id="rId9"/>
              </a:rPr>
              <a:t>www.nature.com</a:t>
            </a:r>
            <a:r>
              <a:rPr lang="en-GB" sz="1200" dirty="0">
                <a:latin typeface="Arial"/>
                <a:ea typeface="+mn-lt"/>
                <a:cs typeface="Arial"/>
              </a:rPr>
              <a:t> (Accessed: 2nd May 2022). </a:t>
            </a:r>
            <a:endParaRPr lang="en-US" sz="1200">
              <a:ea typeface="+mn-lt"/>
              <a:cs typeface="+mn-lt"/>
            </a:endParaRPr>
          </a:p>
          <a:p>
            <a:endParaRPr lang="en-GB" sz="1200" dirty="0">
              <a:ea typeface="+mn-lt"/>
              <a:cs typeface="+mn-lt"/>
            </a:endParaRPr>
          </a:p>
          <a:p>
            <a:r>
              <a:rPr lang="en-GB" sz="1200" dirty="0">
                <a:latin typeface="Arial"/>
                <a:ea typeface="+mn-lt"/>
                <a:cs typeface="Arial"/>
              </a:rPr>
              <a:t>Maclean, S. (2021) </a:t>
            </a:r>
            <a:r>
              <a:rPr lang="en-GB" sz="1200" i="1" dirty="0">
                <a:latin typeface="Arial"/>
                <a:ea typeface="+mn-lt"/>
                <a:cs typeface="Arial"/>
              </a:rPr>
              <a:t>Models of disability: </a:t>
            </a:r>
            <a:r>
              <a:rPr lang="en-GB" sz="1200" dirty="0">
                <a:latin typeface="Arial"/>
                <a:ea typeface="+mn-lt"/>
                <a:cs typeface="Arial"/>
              </a:rPr>
              <a:t>Social work student connect team [video]. Available at: </a:t>
            </a:r>
            <a:r>
              <a:rPr lang="en-GB" sz="1200" dirty="0">
                <a:latin typeface="Arial"/>
                <a:ea typeface="+mn-lt"/>
                <a:cs typeface="Arial"/>
                <a:hlinkClick r:id="rId10"/>
              </a:rPr>
              <a:t>https://www.youtube.com</a:t>
            </a:r>
            <a:r>
              <a:rPr lang="en-GB" sz="1200" dirty="0">
                <a:latin typeface="Arial"/>
                <a:ea typeface="+mn-lt"/>
                <a:cs typeface="Arial"/>
              </a:rPr>
              <a:t>. (Accessed: 10th May).</a:t>
            </a:r>
            <a:endParaRPr lang="en-US" sz="1200">
              <a:ea typeface="+mn-lt"/>
              <a:cs typeface="+mn-lt"/>
            </a:endParaRPr>
          </a:p>
          <a:p>
            <a:endParaRPr lang="en-GB" sz="1200" dirty="0">
              <a:ea typeface="+mn-lt"/>
              <a:cs typeface="+mn-lt"/>
            </a:endParaRPr>
          </a:p>
          <a:p>
            <a:r>
              <a:rPr lang="en-GB" sz="1200" dirty="0">
                <a:latin typeface="Arial"/>
                <a:ea typeface="+mn-lt"/>
                <a:cs typeface="Arial"/>
              </a:rPr>
              <a:t>Maclennan, S. (2019) 'Down Syndrome' </a:t>
            </a:r>
            <a:r>
              <a:rPr lang="en-GB" sz="1200" i="1" dirty="0">
                <a:latin typeface="Arial"/>
                <a:ea typeface="+mn-lt"/>
                <a:cs typeface="Arial"/>
              </a:rPr>
              <a:t>Journals Sage Publishers. </a:t>
            </a:r>
            <a:r>
              <a:rPr lang="en-GB" sz="1200" dirty="0">
                <a:latin typeface="Arial"/>
                <a:ea typeface="+mn-lt"/>
                <a:cs typeface="Arial"/>
              </a:rPr>
              <a:t>Vol. 13(1) pp.47-52. Available at: </a:t>
            </a:r>
            <a:r>
              <a:rPr lang="en-GB" sz="1200" dirty="0">
                <a:latin typeface="Arial"/>
                <a:ea typeface="+mn-lt"/>
                <a:cs typeface="Arial"/>
                <a:hlinkClick r:id="rId11"/>
              </a:rPr>
              <a:t>https://Doi.10.1177/1755738019886612</a:t>
            </a:r>
            <a:r>
              <a:rPr lang="en-GB" sz="1200" dirty="0">
                <a:latin typeface="Arial"/>
                <a:ea typeface="+mn-lt"/>
                <a:cs typeface="Arial"/>
              </a:rPr>
              <a:t> (Accessed: 10th May 2022). </a:t>
            </a:r>
            <a:endParaRPr lang="en-US" sz="1200">
              <a:ea typeface="+mn-lt"/>
              <a:cs typeface="+mn-lt"/>
            </a:endParaRPr>
          </a:p>
          <a:p>
            <a:endParaRPr lang="en-GB" sz="1200" dirty="0">
              <a:ea typeface="+mn-lt"/>
              <a:cs typeface="+mn-lt"/>
            </a:endParaRPr>
          </a:p>
          <a:p>
            <a:r>
              <a:rPr lang="en-GB" sz="1200" dirty="0">
                <a:latin typeface="Arial"/>
                <a:ea typeface="+mn-lt"/>
                <a:cs typeface="Arial"/>
              </a:rPr>
              <a:t>McFadden, A. (2014) 'The experiences of teachers teaching children with Down syndrome in the early years of schooling.' </a:t>
            </a:r>
            <a:r>
              <a:rPr lang="en-GB" sz="1200" i="1" dirty="0">
                <a:latin typeface="Arial"/>
                <a:ea typeface="+mn-lt"/>
                <a:cs typeface="Arial"/>
              </a:rPr>
              <a:t>Queensland University of Technology. </a:t>
            </a:r>
            <a:r>
              <a:rPr lang="en-GB" sz="1200" dirty="0">
                <a:latin typeface="Arial"/>
                <a:ea typeface="+mn-lt"/>
                <a:cs typeface="Arial"/>
              </a:rPr>
              <a:t>Available at: </a:t>
            </a:r>
            <a:r>
              <a:rPr lang="en-GB" sz="1200" dirty="0">
                <a:latin typeface="Arial"/>
                <a:ea typeface="+mn-lt"/>
                <a:cs typeface="Arial"/>
                <a:hlinkClick r:id="rId12"/>
              </a:rPr>
              <a:t>https://www.core.ac.uk</a:t>
            </a:r>
            <a:r>
              <a:rPr lang="en-GB" sz="1200" dirty="0">
                <a:latin typeface="Arial"/>
                <a:ea typeface="+mn-lt"/>
                <a:cs typeface="Arial"/>
              </a:rPr>
              <a:t> (Accessed:10th May 2022).</a:t>
            </a:r>
            <a:endParaRPr lang="en-GB" dirty="0"/>
          </a:p>
          <a:p>
            <a:endParaRPr lang="en-GB" sz="1200" dirty="0">
              <a:latin typeface="Arial"/>
              <a:ea typeface="+mn-lt"/>
              <a:cs typeface="+mn-lt"/>
            </a:endParaRPr>
          </a:p>
          <a:p>
            <a:endParaRPr lang="en-GB" sz="1200" dirty="0">
              <a:latin typeface="Arial"/>
              <a:ea typeface="Calibri"/>
              <a:cs typeface="Calibri" panose="020F0502020204030204"/>
            </a:endParaRPr>
          </a:p>
          <a:p>
            <a:endParaRPr lang="en-GB" sz="1200" dirty="0">
              <a:latin typeface="Arial"/>
              <a:ea typeface="Calibri"/>
              <a:cs typeface="Calibri" panose="020F0502020204030204"/>
            </a:endParaRPr>
          </a:p>
          <a:p>
            <a:endParaRPr lang="en-GB" sz="1200" dirty="0">
              <a:latin typeface="Arial"/>
              <a:ea typeface="Calibri"/>
              <a:cs typeface="Calibri" panose="020F0502020204030204"/>
            </a:endParaRPr>
          </a:p>
          <a:p>
            <a:endParaRPr lang="en-GB" sz="1200" dirty="0">
              <a:latin typeface="Arial"/>
              <a:cs typeface="Calibri" panose="020F0502020204030204"/>
            </a:endParaRPr>
          </a:p>
          <a:p>
            <a:endParaRPr lang="en-GB" sz="1200" dirty="0">
              <a:latin typeface="Arial"/>
              <a:cs typeface="Calibri" panose="020F0502020204030204"/>
            </a:endParaRPr>
          </a:p>
          <a:p>
            <a:endParaRPr lang="en-GB" sz="1200" dirty="0">
              <a:ea typeface="Calibri" panose="020F0502020204030204"/>
              <a:cs typeface="Calibri" panose="020F0502020204030204"/>
            </a:endParaRPr>
          </a:p>
          <a:p>
            <a:endParaRPr lang="en-GB" sz="1200" dirty="0">
              <a:ea typeface="Calibri" panose="020F0502020204030204"/>
              <a:cs typeface="Segoe UI"/>
            </a:endParaRPr>
          </a:p>
          <a:p>
            <a:endParaRPr lang="en-GB" dirty="0">
              <a:ea typeface="Calibri" panose="020F0502020204030204"/>
              <a:cs typeface="Segoe UI"/>
            </a:endParaRPr>
          </a:p>
          <a:p>
            <a:endParaRPr lang="en-GB" dirty="0">
              <a:ea typeface="Calibri" panose="020F0502020204030204"/>
              <a:cs typeface="Segoe UI"/>
            </a:endParaRPr>
          </a:p>
          <a:p>
            <a:endParaRPr lang="en-GB" dirty="0">
              <a:ea typeface="Calibri" panose="020F0502020204030204"/>
              <a:cs typeface="Segoe UI"/>
            </a:endParaRPr>
          </a:p>
          <a:p>
            <a:endParaRPr lang="en-GB" dirty="0">
              <a:ea typeface="Calibri" panose="020F0502020204030204"/>
              <a:cs typeface="Segoe UI"/>
            </a:endParaRPr>
          </a:p>
          <a:p>
            <a:endParaRPr lang="en-GB" dirty="0">
              <a:ea typeface="Calibri" panose="020F0502020204030204"/>
              <a:cs typeface="Segoe UI"/>
            </a:endParaRPr>
          </a:p>
          <a:p>
            <a:endParaRPr lang="en-GB" dirty="0">
              <a:ea typeface="Calibri" panose="020F0502020204030204"/>
              <a:cs typeface="Segoe UI"/>
            </a:endParaRPr>
          </a:p>
          <a:p>
            <a:endParaRPr lang="en-GB" dirty="0">
              <a:ea typeface="Calibri" panose="020F0502020204030204"/>
              <a:cs typeface="Segoe UI"/>
            </a:endParaRPr>
          </a:p>
          <a:p>
            <a:endParaRPr lang="en-GB" dirty="0">
              <a:ea typeface="Calibri" panose="020F0502020204030204"/>
              <a:cs typeface="Segoe UI"/>
            </a:endParaRPr>
          </a:p>
          <a:p>
            <a:endParaRPr lang="en-GB" dirty="0">
              <a:ea typeface="Calibri" panose="020F0502020204030204"/>
              <a:cs typeface="Segoe UI"/>
            </a:endParaRPr>
          </a:p>
        </p:txBody>
      </p:sp>
    </p:spTree>
    <p:extLst>
      <p:ext uri="{BB962C8B-B14F-4D97-AF65-F5344CB8AC3E}">
        <p14:creationId xmlns:p14="http://schemas.microsoft.com/office/powerpoint/2010/main" val="3237172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79BBF12-425A-CD99-184C-BA4F220DF20C}"/>
              </a:ext>
            </a:extLst>
          </p:cNvPr>
          <p:cNvSpPr txBox="1"/>
          <p:nvPr/>
        </p:nvSpPr>
        <p:spPr>
          <a:xfrm>
            <a:off x="44858" y="-250642"/>
            <a:ext cx="11876541" cy="125572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1200" dirty="0">
              <a:ea typeface="+mn-lt"/>
              <a:cs typeface="+mn-lt"/>
            </a:endParaRPr>
          </a:p>
          <a:p>
            <a:endParaRPr lang="en-GB" sz="1200" dirty="0">
              <a:latin typeface="Arial"/>
              <a:ea typeface="+mn-lt"/>
              <a:cs typeface="Arial"/>
            </a:endParaRPr>
          </a:p>
          <a:p>
            <a:endParaRPr lang="en-GB" sz="1200" dirty="0">
              <a:latin typeface="Arial"/>
              <a:cs typeface="Arial"/>
            </a:endParaRPr>
          </a:p>
          <a:p>
            <a:r>
              <a:rPr lang="en-GB" sz="1200" dirty="0">
                <a:latin typeface="Arial"/>
                <a:ea typeface="+mn-lt"/>
                <a:cs typeface="Arial"/>
              </a:rPr>
              <a:t>National Down Syndrome Society. (no date) </a:t>
            </a:r>
            <a:r>
              <a:rPr lang="en-GB" sz="1200" i="1" dirty="0">
                <a:latin typeface="Arial"/>
                <a:ea typeface="+mn-lt"/>
                <a:cs typeface="Arial"/>
              </a:rPr>
              <a:t>What is down syndrome? </a:t>
            </a:r>
            <a:r>
              <a:rPr lang="en-GB" sz="1200" dirty="0">
                <a:latin typeface="Arial"/>
                <a:ea typeface="+mn-lt"/>
                <a:cs typeface="Arial"/>
              </a:rPr>
              <a:t>Available at: </a:t>
            </a:r>
            <a:r>
              <a:rPr lang="en-GB" sz="1200" dirty="0">
                <a:latin typeface="Arial"/>
                <a:ea typeface="+mn-lt"/>
                <a:cs typeface="Arial"/>
                <a:hlinkClick r:id="rId2"/>
              </a:rPr>
              <a:t>https://www.ndss.org</a:t>
            </a:r>
            <a:r>
              <a:rPr lang="en-GB" sz="1200" dirty="0">
                <a:latin typeface="Arial"/>
                <a:ea typeface="+mn-lt"/>
                <a:cs typeface="Arial"/>
              </a:rPr>
              <a:t> (Accessed: 8th May 2022).</a:t>
            </a:r>
            <a:endParaRPr lang="en-US" sz="1200">
              <a:ea typeface="+mn-lt"/>
              <a:cs typeface="+mn-lt"/>
            </a:endParaRPr>
          </a:p>
          <a:p>
            <a:endParaRPr lang="en-GB" sz="1200" dirty="0">
              <a:ea typeface="+mn-lt"/>
              <a:cs typeface="+mn-lt"/>
            </a:endParaRPr>
          </a:p>
          <a:p>
            <a:r>
              <a:rPr lang="en-GB" sz="1200" dirty="0">
                <a:latin typeface="Arial"/>
                <a:ea typeface="+mn-lt"/>
                <a:cs typeface="Arial"/>
              </a:rPr>
              <a:t>National Health Service. (no date) </a:t>
            </a:r>
            <a:r>
              <a:rPr lang="en-GB" sz="1200" i="1" dirty="0">
                <a:latin typeface="Arial"/>
                <a:ea typeface="+mn-lt"/>
                <a:cs typeface="Arial"/>
              </a:rPr>
              <a:t>Amniocentesis. </a:t>
            </a:r>
            <a:r>
              <a:rPr lang="en-GB" sz="1200" dirty="0">
                <a:latin typeface="Arial"/>
                <a:ea typeface="+mn-lt"/>
                <a:cs typeface="Arial"/>
              </a:rPr>
              <a:t>Available at: </a:t>
            </a:r>
            <a:r>
              <a:rPr lang="en-GB" sz="1200" dirty="0">
                <a:latin typeface="Arial"/>
                <a:ea typeface="+mn-lt"/>
                <a:cs typeface="Arial"/>
                <a:hlinkClick r:id="rId3"/>
              </a:rPr>
              <a:t>www.nhs.uk</a:t>
            </a:r>
            <a:r>
              <a:rPr lang="en-GB" sz="1200" dirty="0">
                <a:latin typeface="Arial"/>
                <a:ea typeface="+mn-lt"/>
                <a:cs typeface="Arial"/>
              </a:rPr>
              <a:t>. (Accessed: 22nd April 2022).</a:t>
            </a:r>
            <a:endParaRPr lang="en-US" sz="1200">
              <a:ea typeface="+mn-lt"/>
              <a:cs typeface="+mn-lt"/>
            </a:endParaRPr>
          </a:p>
          <a:p>
            <a:endParaRPr lang="en-GB" sz="1200" dirty="0">
              <a:latin typeface="Arial"/>
              <a:ea typeface="+mn-lt"/>
              <a:cs typeface="Arial"/>
            </a:endParaRPr>
          </a:p>
          <a:p>
            <a:r>
              <a:rPr lang="en-GB" sz="1200" dirty="0">
                <a:latin typeface="Arial"/>
                <a:ea typeface="+mn-lt"/>
                <a:cs typeface="Arial"/>
              </a:rPr>
              <a:t>National health Service 111. (2021) </a:t>
            </a:r>
            <a:r>
              <a:rPr lang="en-GB" sz="1200" i="1" dirty="0">
                <a:latin typeface="Arial"/>
                <a:ea typeface="+mn-lt"/>
                <a:cs typeface="Arial"/>
              </a:rPr>
              <a:t>down syndrome. </a:t>
            </a:r>
            <a:r>
              <a:rPr lang="en-GB" sz="1200" dirty="0">
                <a:latin typeface="Arial"/>
                <a:ea typeface="+mn-lt"/>
                <a:cs typeface="Arial"/>
              </a:rPr>
              <a:t>Available at: </a:t>
            </a:r>
            <a:r>
              <a:rPr lang="en-GB" sz="1200" dirty="0">
                <a:latin typeface="Arial"/>
                <a:ea typeface="+mn-lt"/>
                <a:cs typeface="Arial"/>
                <a:hlinkClick r:id="rId4"/>
              </a:rPr>
              <a:t>www.111.wales.nhs.uk</a:t>
            </a:r>
            <a:r>
              <a:rPr lang="en-GB" sz="1200" dirty="0">
                <a:latin typeface="Arial"/>
                <a:ea typeface="+mn-lt"/>
                <a:cs typeface="Arial"/>
              </a:rPr>
              <a:t> (Accessed: 12th May 2022).</a:t>
            </a:r>
          </a:p>
          <a:p>
            <a:endParaRPr lang="en-GB" sz="1200" dirty="0">
              <a:latin typeface="Calibri" panose="020F0502020204030204"/>
              <a:ea typeface="+mn-lt"/>
              <a:cs typeface="Calibri" panose="020F0502020204030204"/>
            </a:endParaRPr>
          </a:p>
          <a:p>
            <a:r>
              <a:rPr lang="en-GB" sz="1200" dirty="0">
                <a:latin typeface="Arial"/>
                <a:ea typeface="+mn-lt"/>
                <a:cs typeface="Arial"/>
              </a:rPr>
              <a:t>National Health Service. (2019) </a:t>
            </a:r>
            <a:r>
              <a:rPr lang="en-GB" sz="1200" i="1" dirty="0">
                <a:latin typeface="Arial"/>
                <a:ea typeface="+mn-lt"/>
                <a:cs typeface="Arial"/>
              </a:rPr>
              <a:t>What is Down's syndrome?' </a:t>
            </a:r>
            <a:r>
              <a:rPr lang="en-GB" sz="1200" dirty="0">
                <a:latin typeface="Arial"/>
                <a:ea typeface="+mn-lt"/>
                <a:cs typeface="Arial"/>
              </a:rPr>
              <a:t>Available at: </a:t>
            </a:r>
            <a:r>
              <a:rPr lang="en-GB" sz="1200" dirty="0">
                <a:latin typeface="Arial"/>
                <a:ea typeface="+mn-lt"/>
                <a:cs typeface="Arial"/>
                <a:hlinkClick r:id="rId3"/>
              </a:rPr>
              <a:t>www.nhs.uk</a:t>
            </a:r>
            <a:r>
              <a:rPr lang="en-GB" sz="1200" dirty="0">
                <a:latin typeface="Arial"/>
                <a:ea typeface="+mn-lt"/>
                <a:cs typeface="Arial"/>
              </a:rPr>
              <a:t>. (Accessed 20th April 2022).</a:t>
            </a:r>
            <a:endParaRPr lang="en-US" sz="1200">
              <a:ea typeface="+mn-lt"/>
              <a:cs typeface="+mn-lt"/>
            </a:endParaRPr>
          </a:p>
          <a:p>
            <a:endParaRPr lang="en-GB" sz="1200" dirty="0">
              <a:ea typeface="+mn-lt"/>
              <a:cs typeface="+mn-lt"/>
            </a:endParaRPr>
          </a:p>
          <a:p>
            <a:r>
              <a:rPr lang="en-GB" sz="1200" dirty="0">
                <a:latin typeface="Arial"/>
                <a:ea typeface="+mn-lt"/>
                <a:cs typeface="Arial"/>
              </a:rPr>
              <a:t>National Institute of Child Health. (no date). </a:t>
            </a:r>
            <a:r>
              <a:rPr lang="en-GB" sz="1200" i="1" dirty="0">
                <a:latin typeface="Arial"/>
                <a:ea typeface="+mn-lt"/>
                <a:cs typeface="Arial"/>
              </a:rPr>
              <a:t>What conditions or disorders are commonly associated with down syndrome? </a:t>
            </a:r>
            <a:r>
              <a:rPr lang="en-GB" sz="1200" dirty="0">
                <a:latin typeface="Arial"/>
                <a:ea typeface="+mn-lt"/>
                <a:cs typeface="Arial"/>
              </a:rPr>
              <a:t>Available at: </a:t>
            </a:r>
            <a:r>
              <a:rPr lang="en-GB" sz="1200" dirty="0">
                <a:latin typeface="Arial"/>
                <a:ea typeface="+mn-lt"/>
                <a:cs typeface="Arial"/>
                <a:hlinkClick r:id="rId5"/>
              </a:rPr>
              <a:t>https://www.nichd.nih.gov</a:t>
            </a:r>
            <a:r>
              <a:rPr lang="en-GB" sz="1200" dirty="0">
                <a:latin typeface="Arial"/>
                <a:ea typeface="+mn-lt"/>
                <a:cs typeface="Arial"/>
              </a:rPr>
              <a:t> (Accessed: 11th May 2022).</a:t>
            </a:r>
            <a:endParaRPr lang="en-US" sz="1200">
              <a:ea typeface="+mn-lt"/>
              <a:cs typeface="+mn-lt"/>
            </a:endParaRPr>
          </a:p>
          <a:p>
            <a:endParaRPr lang="en-GB" sz="1200" dirty="0">
              <a:latin typeface="Arial"/>
              <a:ea typeface="+mn-lt"/>
              <a:cs typeface="Arial"/>
            </a:endParaRPr>
          </a:p>
          <a:p>
            <a:r>
              <a:rPr lang="en-GB" sz="1200" dirty="0">
                <a:latin typeface="Arial"/>
                <a:ea typeface="+mn-lt"/>
                <a:cs typeface="Arial"/>
              </a:rPr>
              <a:t>Nuffield Council on Bioethics. (2017) </a:t>
            </a:r>
            <a:r>
              <a:rPr lang="en-GB" sz="1200" i="1" dirty="0">
                <a:latin typeface="Arial"/>
                <a:ea typeface="+mn-lt"/>
                <a:cs typeface="Arial"/>
              </a:rPr>
              <a:t>Non-intrusive prenatal testing: ethical issues. </a:t>
            </a:r>
            <a:r>
              <a:rPr lang="en-GB" sz="1200" dirty="0">
                <a:latin typeface="Arial"/>
                <a:ea typeface="+mn-lt"/>
                <a:cs typeface="Arial"/>
              </a:rPr>
              <a:t>Available at: </a:t>
            </a:r>
            <a:r>
              <a:rPr lang="en-GB" sz="1200" dirty="0">
                <a:latin typeface="Arial"/>
                <a:ea typeface="+mn-lt"/>
                <a:cs typeface="Arial"/>
                <a:hlinkClick r:id="rId6"/>
              </a:rPr>
              <a:t>www.nuffieldbioethics.org</a:t>
            </a:r>
            <a:r>
              <a:rPr lang="en-GB" sz="1200" dirty="0">
                <a:latin typeface="Arial"/>
                <a:ea typeface="+mn-lt"/>
                <a:cs typeface="Arial"/>
              </a:rPr>
              <a:t>. (Accessed: 7th May 2022).</a:t>
            </a:r>
          </a:p>
          <a:p>
            <a:endParaRPr lang="en-GB" sz="1200" dirty="0">
              <a:latin typeface="Arial"/>
              <a:ea typeface="+mn-lt"/>
              <a:cs typeface="Arial"/>
            </a:endParaRPr>
          </a:p>
          <a:p>
            <a:r>
              <a:rPr lang="en-GB" sz="1200" dirty="0" err="1">
                <a:latin typeface="Arial"/>
                <a:ea typeface="+mn-lt"/>
                <a:cs typeface="Arial"/>
              </a:rPr>
              <a:t>Onnivello</a:t>
            </a:r>
            <a:r>
              <a:rPr lang="en-GB" sz="1200" dirty="0">
                <a:latin typeface="Arial"/>
                <a:ea typeface="+mn-lt"/>
                <a:cs typeface="Arial"/>
              </a:rPr>
              <a:t>, S., et al. (2022) 'Cognitive profiles in children and adolescents with down syndrome.' </a:t>
            </a:r>
            <a:r>
              <a:rPr lang="en-GB" sz="1200" i="1" dirty="0">
                <a:latin typeface="Arial"/>
                <a:ea typeface="+mn-lt"/>
                <a:cs typeface="Arial"/>
              </a:rPr>
              <a:t>Scientific Reports. </a:t>
            </a:r>
            <a:r>
              <a:rPr lang="en-GB" sz="1200" dirty="0">
                <a:latin typeface="Arial"/>
                <a:ea typeface="+mn-lt"/>
                <a:cs typeface="Arial"/>
              </a:rPr>
              <a:t>Available at: </a:t>
            </a:r>
            <a:r>
              <a:rPr lang="en-GB" sz="1200" dirty="0">
                <a:latin typeface="Arial"/>
                <a:ea typeface="+mn-lt"/>
                <a:cs typeface="Arial"/>
                <a:hlinkClick r:id="rId7"/>
              </a:rPr>
              <a:t>https://doig.org/10.1038/s41598-022-05825-4</a:t>
            </a:r>
            <a:r>
              <a:rPr lang="en-GB" sz="1200" dirty="0">
                <a:latin typeface="Arial"/>
                <a:ea typeface="+mn-lt"/>
                <a:cs typeface="Arial"/>
              </a:rPr>
              <a:t> (Accessed: 5th May 2022).</a:t>
            </a:r>
            <a:endParaRPr lang="en-GB"/>
          </a:p>
          <a:p>
            <a:endParaRPr lang="en-GB" sz="1200" dirty="0">
              <a:latin typeface="Arial"/>
              <a:ea typeface="+mn-lt"/>
              <a:cs typeface="Arial"/>
            </a:endParaRPr>
          </a:p>
          <a:p>
            <a:r>
              <a:rPr lang="en-GB" sz="1200" dirty="0">
                <a:latin typeface="Arial"/>
                <a:ea typeface="+mn-lt"/>
                <a:cs typeface="Arial"/>
              </a:rPr>
              <a:t>Perrot, A. and Horn. R. (2021) 'The ethical landscape(s) of non-invasive prenatal testing in England, France and Germany. Findings from a comparative literature review.' </a:t>
            </a:r>
            <a:r>
              <a:rPr lang="en-GB" sz="1200" i="1" dirty="0">
                <a:latin typeface="Arial"/>
                <a:ea typeface="+mn-lt"/>
                <a:cs typeface="Arial"/>
              </a:rPr>
              <a:t>European journal of human genetics. </a:t>
            </a:r>
            <a:r>
              <a:rPr lang="en-GB" sz="1200" dirty="0">
                <a:latin typeface="Arial"/>
                <a:ea typeface="+mn-lt"/>
                <a:cs typeface="Arial"/>
              </a:rPr>
              <a:t>Available at: </a:t>
            </a:r>
            <a:r>
              <a:rPr lang="en-GB" sz="1200" dirty="0">
                <a:latin typeface="Arial"/>
                <a:ea typeface="+mn-lt"/>
                <a:cs typeface="Arial"/>
                <a:hlinkClick r:id="rId8"/>
              </a:rPr>
              <a:t>www.nature.com</a:t>
            </a:r>
            <a:r>
              <a:rPr lang="en-GB" sz="1200" dirty="0">
                <a:latin typeface="Arial"/>
                <a:ea typeface="+mn-lt"/>
                <a:cs typeface="Arial"/>
              </a:rPr>
              <a:t>. (Accessed: 27th April 2021). </a:t>
            </a:r>
            <a:endParaRPr lang="en-US" sz="1200">
              <a:ea typeface="+mn-lt"/>
              <a:cs typeface="+mn-lt"/>
            </a:endParaRPr>
          </a:p>
          <a:p>
            <a:endParaRPr lang="en-GB" sz="1200" dirty="0">
              <a:ea typeface="+mn-lt"/>
              <a:cs typeface="+mn-lt"/>
            </a:endParaRPr>
          </a:p>
          <a:p>
            <a:r>
              <a:rPr lang="en-GB" sz="1200" dirty="0">
                <a:latin typeface="Arial"/>
                <a:ea typeface="+mn-lt"/>
                <a:cs typeface="Arial"/>
              </a:rPr>
              <a:t>Phillips, S. (2016) </a:t>
            </a:r>
            <a:r>
              <a:rPr lang="en-GB" sz="1200" i="1" dirty="0">
                <a:latin typeface="Arial"/>
                <a:ea typeface="+mn-lt"/>
                <a:cs typeface="Arial"/>
              </a:rPr>
              <a:t>A world without Downs Syndrome', BBC </a:t>
            </a:r>
            <a:r>
              <a:rPr lang="en-GB" sz="1200" dirty="0">
                <a:latin typeface="Arial"/>
                <a:ea typeface="+mn-lt"/>
                <a:cs typeface="Arial"/>
              </a:rPr>
              <a:t>[video] 5th October. Available at: </a:t>
            </a:r>
            <a:r>
              <a:rPr lang="en-GB" sz="1200" dirty="0">
                <a:latin typeface="Arial"/>
                <a:ea typeface="+mn-lt"/>
                <a:cs typeface="Arial"/>
                <a:hlinkClick r:id="rId9"/>
              </a:rPr>
              <a:t>www.bbc.com</a:t>
            </a:r>
            <a:r>
              <a:rPr lang="en-GB" sz="1200" dirty="0">
                <a:latin typeface="Arial"/>
                <a:ea typeface="+mn-lt"/>
                <a:cs typeface="Arial"/>
              </a:rPr>
              <a:t> (Accessed: 27th April 2022).</a:t>
            </a:r>
            <a:endParaRPr lang="en-US" sz="1200" dirty="0">
              <a:ea typeface="+mn-lt"/>
              <a:cs typeface="+mn-lt"/>
            </a:endParaRPr>
          </a:p>
          <a:p>
            <a:endParaRPr lang="en-GB" sz="1200" dirty="0">
              <a:ea typeface="+mn-lt"/>
              <a:cs typeface="+mn-lt"/>
            </a:endParaRPr>
          </a:p>
          <a:p>
            <a:r>
              <a:rPr lang="en-GB" sz="1200" dirty="0">
                <a:latin typeface="Arial"/>
                <a:ea typeface="+mn-lt"/>
                <a:cs typeface="Arial"/>
              </a:rPr>
              <a:t>Public Health Wales. (no date) </a:t>
            </a:r>
            <a:r>
              <a:rPr lang="en-GB" sz="1200" i="1" dirty="0">
                <a:latin typeface="Arial"/>
                <a:ea typeface="+mn-lt"/>
                <a:cs typeface="Arial"/>
              </a:rPr>
              <a:t>Antenatal screening Wales. </a:t>
            </a:r>
            <a:r>
              <a:rPr lang="en-GB" sz="1200" dirty="0">
                <a:latin typeface="Arial"/>
                <a:ea typeface="+mn-lt"/>
                <a:cs typeface="Arial"/>
              </a:rPr>
              <a:t>Available at: </a:t>
            </a:r>
            <a:r>
              <a:rPr lang="en-GB" sz="1200" dirty="0">
                <a:latin typeface="Arial"/>
                <a:ea typeface="+mn-lt"/>
                <a:cs typeface="Arial"/>
                <a:hlinkClick r:id="rId10"/>
              </a:rPr>
              <a:t>www.phw.nhs.wales</a:t>
            </a:r>
            <a:r>
              <a:rPr lang="en-GB" sz="1200" dirty="0">
                <a:latin typeface="Arial"/>
                <a:ea typeface="+mn-lt"/>
                <a:cs typeface="Arial"/>
              </a:rPr>
              <a:t>. (Accessed: 27th April 2022). Rafferty, K., </a:t>
            </a:r>
            <a:r>
              <a:rPr lang="en-GB" sz="1200" i="1" dirty="0">
                <a:latin typeface="Arial"/>
                <a:ea typeface="+mn-lt"/>
                <a:cs typeface="Arial"/>
              </a:rPr>
              <a:t>et al.</a:t>
            </a:r>
            <a:r>
              <a:rPr lang="en-GB" sz="1200" dirty="0">
                <a:latin typeface="Arial"/>
                <a:ea typeface="+mn-lt"/>
                <a:cs typeface="Arial"/>
              </a:rPr>
              <a:t> (2021). 'Trisomy 21- associated increases in chromosomal instability are unmasked by comparing isogenic </a:t>
            </a:r>
            <a:r>
              <a:rPr lang="en-GB" sz="1200" dirty="0" err="1">
                <a:latin typeface="Arial"/>
                <a:ea typeface="+mn-lt"/>
                <a:cs typeface="Arial"/>
              </a:rPr>
              <a:t>trisomic</a:t>
            </a:r>
            <a:r>
              <a:rPr lang="en-GB" sz="1200" dirty="0">
                <a:latin typeface="Arial"/>
                <a:ea typeface="+mn-lt"/>
                <a:cs typeface="Arial"/>
              </a:rPr>
              <a:t>/disomic leukocytes from people with mosaic Down syndrome.' </a:t>
            </a:r>
            <a:r>
              <a:rPr lang="en-GB" sz="1200" i="1" dirty="0" err="1">
                <a:latin typeface="Arial"/>
                <a:ea typeface="+mn-lt"/>
                <a:cs typeface="Arial"/>
              </a:rPr>
              <a:t>Plos</a:t>
            </a:r>
            <a:r>
              <a:rPr lang="en-GB" sz="1200" i="1" dirty="0">
                <a:latin typeface="Arial"/>
                <a:ea typeface="+mn-lt"/>
                <a:cs typeface="Arial"/>
              </a:rPr>
              <a:t> One. </a:t>
            </a:r>
            <a:r>
              <a:rPr lang="en-GB" sz="1200" dirty="0">
                <a:latin typeface="Arial"/>
                <a:ea typeface="+mn-lt"/>
                <a:cs typeface="Arial"/>
              </a:rPr>
              <a:t>16(7) pp. 1-18. Available at: https/www.phw.nhs.wales.</a:t>
            </a:r>
            <a:endParaRPr lang="en-GB" dirty="0"/>
          </a:p>
          <a:p>
            <a:endParaRPr lang="en-GB" sz="1200" dirty="0">
              <a:latin typeface="Arial"/>
              <a:ea typeface="+mn-lt"/>
              <a:cs typeface="Arial"/>
            </a:endParaRPr>
          </a:p>
          <a:p>
            <a:endParaRPr lang="en-GB" sz="1200" dirty="0">
              <a:ea typeface="+mn-lt"/>
              <a:cs typeface="+mn-lt"/>
            </a:endParaRPr>
          </a:p>
          <a:p>
            <a:r>
              <a:rPr lang="en-GB" sz="1200" dirty="0">
                <a:latin typeface="Arial"/>
                <a:ea typeface="+mn-lt"/>
                <a:cs typeface="Arial"/>
              </a:rPr>
              <a:t>Rafferty, K., et al. (2021) 'Trisomy 21-associated increases in chromosomal instability are unmasked by comparing isogenic </a:t>
            </a:r>
            <a:r>
              <a:rPr lang="en-GB" sz="1200" dirty="0" err="1">
                <a:latin typeface="Arial"/>
                <a:ea typeface="+mn-lt"/>
                <a:cs typeface="Arial"/>
              </a:rPr>
              <a:t>trisomic</a:t>
            </a:r>
            <a:r>
              <a:rPr lang="en-GB" sz="1200" dirty="0">
                <a:latin typeface="Arial"/>
                <a:ea typeface="+mn-lt"/>
                <a:cs typeface="Arial"/>
              </a:rPr>
              <a:t> leukocytes from people with mosaic down syndrome'. </a:t>
            </a:r>
            <a:r>
              <a:rPr lang="en-GB" sz="1200" i="1" dirty="0" err="1">
                <a:latin typeface="Arial"/>
                <a:ea typeface="+mn-lt"/>
                <a:cs typeface="Arial"/>
              </a:rPr>
              <a:t>Plos</a:t>
            </a:r>
            <a:r>
              <a:rPr lang="en-GB" sz="1200" i="1" dirty="0">
                <a:latin typeface="Arial"/>
                <a:ea typeface="+mn-lt"/>
                <a:cs typeface="Arial"/>
              </a:rPr>
              <a:t> one. </a:t>
            </a:r>
            <a:r>
              <a:rPr lang="en-GB" sz="1200" dirty="0">
                <a:latin typeface="Arial"/>
                <a:ea typeface="+mn-lt"/>
                <a:cs typeface="Arial"/>
              </a:rPr>
              <a:t>Available at: </a:t>
            </a:r>
            <a:r>
              <a:rPr lang="en-GB" sz="1200" dirty="0">
                <a:latin typeface="Arial"/>
                <a:ea typeface="+mn-lt"/>
                <a:cs typeface="Arial"/>
                <a:hlinkClick r:id="rId11" invalidUrl="https://"/>
              </a:rPr>
              <a:t>https://</a:t>
            </a:r>
            <a:r>
              <a:rPr lang="en-GB" sz="1200" dirty="0">
                <a:latin typeface="Arial"/>
                <a:ea typeface="+mn-lt"/>
                <a:cs typeface="Arial"/>
              </a:rPr>
              <a:t> doi.org/10.1371/journal.pone.0254806. (Accessed: 8th May 2022).</a:t>
            </a:r>
            <a:endParaRPr lang="en-US" sz="1200" dirty="0">
              <a:ea typeface="+mn-lt"/>
              <a:cs typeface="+mn-lt"/>
            </a:endParaRPr>
          </a:p>
          <a:p>
            <a:endParaRPr lang="en-GB" sz="1200" dirty="0">
              <a:ea typeface="+mn-lt"/>
              <a:cs typeface="+mn-lt"/>
            </a:endParaRPr>
          </a:p>
          <a:p>
            <a:r>
              <a:rPr lang="en-GB" sz="1200" dirty="0">
                <a:latin typeface="Arial"/>
                <a:cs typeface="Arial"/>
              </a:rPr>
              <a:t>Skelton, B., </a:t>
            </a:r>
            <a:r>
              <a:rPr lang="en-GB" sz="1200" i="1" dirty="0">
                <a:latin typeface="Arial"/>
                <a:cs typeface="Arial"/>
              </a:rPr>
              <a:t>et al. </a:t>
            </a:r>
            <a:r>
              <a:rPr lang="en-GB" sz="1200" dirty="0">
                <a:latin typeface="Arial"/>
                <a:cs typeface="Arial"/>
              </a:rPr>
              <a:t>(2021). 'Care coordination needs of families of children with down syndrome: a scoping review to inform development of </a:t>
            </a:r>
            <a:r>
              <a:rPr lang="en-GB" sz="1200" dirty="0" err="1">
                <a:latin typeface="Arial"/>
                <a:cs typeface="Arial"/>
              </a:rPr>
              <a:t>mhealth</a:t>
            </a:r>
            <a:r>
              <a:rPr lang="en-GB" sz="1200" dirty="0">
                <a:latin typeface="Arial"/>
                <a:cs typeface="Arial"/>
              </a:rPr>
              <a:t> applications for families.' </a:t>
            </a:r>
            <a:r>
              <a:rPr lang="en-GB" sz="1200" i="1" dirty="0">
                <a:latin typeface="Arial"/>
                <a:cs typeface="Arial"/>
              </a:rPr>
              <a:t>Children.</a:t>
            </a:r>
            <a:r>
              <a:rPr lang="en-GB" sz="1200" dirty="0">
                <a:latin typeface="Arial"/>
                <a:cs typeface="Arial"/>
              </a:rPr>
              <a:t> </a:t>
            </a:r>
            <a:r>
              <a:rPr lang="en-GB" sz="1200" dirty="0">
                <a:latin typeface="Arial"/>
                <a:cs typeface="Arial"/>
                <a:hlinkClick r:id="rId12"/>
              </a:rPr>
              <a:t>https://doi.org/10.3390/children8070558</a:t>
            </a:r>
            <a:r>
              <a:rPr lang="en-GB" sz="1200" dirty="0">
                <a:latin typeface="Arial"/>
                <a:cs typeface="Arial"/>
              </a:rPr>
              <a:t>. </a:t>
            </a:r>
            <a:endParaRPr lang="en-GB" dirty="0"/>
          </a:p>
          <a:p>
            <a:endParaRPr lang="en-GB" sz="1200" dirty="0">
              <a:latin typeface="Arial"/>
              <a:ea typeface="Calibri"/>
              <a:cs typeface="Arial"/>
            </a:endParaRPr>
          </a:p>
          <a:p>
            <a:endParaRPr lang="en-GB" sz="1200" dirty="0">
              <a:latin typeface="Arial"/>
              <a:ea typeface="Calibri"/>
              <a:cs typeface="Arial"/>
            </a:endParaRPr>
          </a:p>
          <a:p>
            <a:endParaRPr lang="en-GB" sz="1200" dirty="0">
              <a:latin typeface="Arial"/>
              <a:ea typeface="Calibri"/>
              <a:cs typeface="Calibri"/>
            </a:endParaRPr>
          </a:p>
          <a:p>
            <a:endParaRPr lang="en-GB" sz="1200" dirty="0">
              <a:latin typeface="Arial"/>
              <a:ea typeface="Calibri"/>
              <a:cs typeface="Calibri"/>
            </a:endParaRPr>
          </a:p>
          <a:p>
            <a:endParaRPr lang="en-GB" sz="1200" dirty="0">
              <a:latin typeface="Arial"/>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1058241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EA24159-9DAB-468F-1CD9-B65EC51BBA7D}"/>
              </a:ext>
            </a:extLst>
          </p:cNvPr>
          <p:cNvSpPr txBox="1"/>
          <p:nvPr/>
        </p:nvSpPr>
        <p:spPr>
          <a:xfrm>
            <a:off x="169734" y="-334191"/>
            <a:ext cx="11675951" cy="120032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1200" dirty="0">
              <a:latin typeface="Arial"/>
              <a:ea typeface="+mn-lt"/>
              <a:cs typeface="+mn-lt"/>
            </a:endParaRPr>
          </a:p>
          <a:p>
            <a:endParaRPr lang="en-GB" sz="1200" dirty="0">
              <a:latin typeface="Arial"/>
              <a:ea typeface="+mn-lt"/>
              <a:cs typeface="Arial"/>
            </a:endParaRPr>
          </a:p>
          <a:p>
            <a:endParaRPr lang="en-GB" sz="1200" dirty="0">
              <a:latin typeface="Arial"/>
              <a:ea typeface="+mn-lt"/>
              <a:cs typeface="+mn-lt"/>
            </a:endParaRPr>
          </a:p>
          <a:p>
            <a:endParaRPr lang="en-GB" sz="1200" dirty="0">
              <a:latin typeface="Arial"/>
              <a:ea typeface="+mn-lt"/>
              <a:cs typeface="Arial"/>
            </a:endParaRPr>
          </a:p>
          <a:p>
            <a:endParaRPr lang="en-GB" sz="1200" dirty="0">
              <a:latin typeface="Arial"/>
              <a:ea typeface="+mn-lt"/>
              <a:cs typeface="+mn-lt"/>
            </a:endParaRPr>
          </a:p>
          <a:p>
            <a:r>
              <a:rPr lang="en-GB" sz="1200" dirty="0">
                <a:latin typeface="Arial"/>
                <a:cs typeface="Arial"/>
              </a:rPr>
              <a:t>Smith, M., and </a:t>
            </a:r>
            <a:r>
              <a:rPr lang="en-GB" sz="1200" dirty="0" err="1">
                <a:latin typeface="Arial"/>
                <a:cs typeface="Arial"/>
              </a:rPr>
              <a:t>Visootsak,J</a:t>
            </a:r>
            <a:r>
              <a:rPr lang="en-GB" sz="1200" dirty="0">
                <a:latin typeface="Arial"/>
                <a:cs typeface="Arial"/>
              </a:rPr>
              <a:t>. (2013) 'Non-invasive screening tools for down syndrome'. </a:t>
            </a:r>
            <a:r>
              <a:rPr lang="en-GB" sz="1200" i="1" dirty="0">
                <a:latin typeface="Arial"/>
                <a:cs typeface="Arial"/>
              </a:rPr>
              <a:t>International Journal of Womans Health. </a:t>
            </a:r>
            <a:r>
              <a:rPr lang="en-GB" sz="1200" dirty="0">
                <a:latin typeface="Arial"/>
                <a:cs typeface="Arial"/>
              </a:rPr>
              <a:t>Available at: </a:t>
            </a:r>
            <a:r>
              <a:rPr lang="en-GB" sz="1200" dirty="0">
                <a:latin typeface="Arial"/>
                <a:cs typeface="Arial"/>
                <a:hlinkClick r:id="rId2"/>
              </a:rPr>
              <a:t>https://dx.doi.org/10.2147/IJWH.S31183</a:t>
            </a:r>
            <a:r>
              <a:rPr lang="en-GB" sz="1200" dirty="0">
                <a:latin typeface="Arial"/>
                <a:cs typeface="Arial"/>
              </a:rPr>
              <a:t>. (Accessed: 3rd May 2022).</a:t>
            </a:r>
            <a:endParaRPr lang="en-GB" sz="1200">
              <a:latin typeface="Arial"/>
              <a:ea typeface="+mn-lt"/>
              <a:cs typeface="+mn-lt"/>
            </a:endParaRPr>
          </a:p>
          <a:p>
            <a:endParaRPr lang="en-GB" sz="1200" dirty="0">
              <a:latin typeface="Arial"/>
              <a:ea typeface="+mn-lt"/>
              <a:cs typeface="+mn-lt"/>
            </a:endParaRPr>
          </a:p>
          <a:p>
            <a:r>
              <a:rPr lang="en-GB" sz="1200" dirty="0" err="1">
                <a:latin typeface="Arial"/>
                <a:cs typeface="Arial"/>
              </a:rPr>
              <a:t>Sterland</a:t>
            </a:r>
            <a:r>
              <a:rPr lang="en-GB" sz="1200" dirty="0">
                <a:latin typeface="Arial"/>
                <a:cs typeface="Arial"/>
              </a:rPr>
              <a:t>, E. (2014) 'How stories and reading can teach children about disability', </a:t>
            </a:r>
            <a:r>
              <a:rPr lang="en-GB" sz="1200" i="1" dirty="0">
                <a:latin typeface="Arial"/>
                <a:cs typeface="Arial"/>
              </a:rPr>
              <a:t>The Guardian. </a:t>
            </a:r>
            <a:r>
              <a:rPr lang="en-GB" sz="1200" dirty="0">
                <a:latin typeface="Arial"/>
                <a:cs typeface="Arial"/>
              </a:rPr>
              <a:t>Available at </a:t>
            </a:r>
            <a:r>
              <a:rPr lang="en-GB" sz="1200" dirty="0">
                <a:latin typeface="Arial"/>
                <a:cs typeface="Arial"/>
                <a:hlinkClick r:id="rId3"/>
              </a:rPr>
              <a:t>https://www.theguardian.com</a:t>
            </a:r>
            <a:r>
              <a:rPr lang="en-GB" sz="1200" dirty="0">
                <a:latin typeface="Arial"/>
                <a:cs typeface="Arial"/>
              </a:rPr>
              <a:t>. (Accessed: 8th May 2022).</a:t>
            </a:r>
            <a:endParaRPr lang="en-GB">
              <a:latin typeface="Arial"/>
              <a:cs typeface="Arial"/>
            </a:endParaRPr>
          </a:p>
          <a:p>
            <a:endParaRPr lang="en-GB" sz="1200" dirty="0">
              <a:latin typeface="Arial"/>
              <a:cs typeface="Arial"/>
            </a:endParaRPr>
          </a:p>
          <a:p>
            <a:r>
              <a:rPr lang="en-GB" sz="1200" dirty="0">
                <a:latin typeface="Arial"/>
                <a:cs typeface="Arial"/>
              </a:rPr>
              <a:t>Thomas, G.M., and Rothman, K. (2016) 'Keeping the backdoor to eugenics ajar?: Disability and the future of prenatal screening.' </a:t>
            </a:r>
            <a:r>
              <a:rPr lang="en-GB" sz="1200" i="1" dirty="0">
                <a:latin typeface="Arial"/>
                <a:cs typeface="Arial"/>
              </a:rPr>
              <a:t>Journal of ethics. </a:t>
            </a:r>
            <a:r>
              <a:rPr lang="en-GB" sz="1200" dirty="0">
                <a:latin typeface="Arial"/>
                <a:cs typeface="Arial"/>
              </a:rPr>
              <a:t>Available at: </a:t>
            </a:r>
            <a:r>
              <a:rPr lang="en-GB" sz="1200" dirty="0">
                <a:latin typeface="Arial"/>
                <a:cs typeface="Arial"/>
                <a:hlinkClick r:id="rId4"/>
              </a:rPr>
              <a:t>www.journalofethics.ama-assn.org</a:t>
            </a:r>
            <a:r>
              <a:rPr lang="en-GB" sz="1200" dirty="0">
                <a:latin typeface="Arial"/>
                <a:cs typeface="Arial"/>
              </a:rPr>
              <a:t> (Accessed: 25th April 2022).</a:t>
            </a:r>
            <a:endParaRPr lang="en-GB" sz="1200">
              <a:latin typeface="Arial"/>
              <a:ea typeface="+mn-lt"/>
              <a:cs typeface="+mn-lt"/>
            </a:endParaRPr>
          </a:p>
          <a:p>
            <a:endParaRPr lang="en-GB" sz="1200" dirty="0">
              <a:latin typeface="Arial"/>
              <a:ea typeface="+mn-lt"/>
              <a:cs typeface="Arial"/>
            </a:endParaRPr>
          </a:p>
          <a:p>
            <a:r>
              <a:rPr lang="en-GB" sz="1200" dirty="0">
                <a:latin typeface="Arial"/>
                <a:cs typeface="Arial"/>
              </a:rPr>
              <a:t>UNICEF (no date) </a:t>
            </a:r>
            <a:r>
              <a:rPr lang="en-GB" sz="1200" i="1" dirty="0">
                <a:latin typeface="Arial"/>
                <a:cs typeface="Arial"/>
              </a:rPr>
              <a:t>United Nations Rights of the Child. </a:t>
            </a:r>
            <a:r>
              <a:rPr lang="en-GB" sz="1200" dirty="0">
                <a:latin typeface="Arial"/>
                <a:cs typeface="Arial"/>
              </a:rPr>
              <a:t>Available at: </a:t>
            </a:r>
            <a:r>
              <a:rPr lang="en-GB" sz="1200" dirty="0">
                <a:latin typeface="Arial"/>
                <a:cs typeface="Arial"/>
                <a:hlinkClick r:id="rId5"/>
              </a:rPr>
              <a:t>www.unicef.org.uk</a:t>
            </a:r>
            <a:r>
              <a:rPr lang="en-GB" sz="1200" dirty="0">
                <a:latin typeface="Arial"/>
                <a:cs typeface="Arial"/>
              </a:rPr>
              <a:t> (Accessed: 5th May 2022).</a:t>
            </a:r>
          </a:p>
          <a:p>
            <a:endParaRPr lang="en-GB" sz="1200" dirty="0">
              <a:latin typeface="Arial"/>
              <a:cs typeface="Calibri" panose="020F0502020204030204"/>
            </a:endParaRPr>
          </a:p>
          <a:p>
            <a:r>
              <a:rPr lang="en-GB" sz="1200" dirty="0">
                <a:latin typeface="Arial"/>
                <a:cs typeface="Arial"/>
              </a:rPr>
              <a:t>Welsh Government. (2017) </a:t>
            </a:r>
            <a:r>
              <a:rPr lang="en-GB" sz="1200" i="1" dirty="0">
                <a:latin typeface="Arial"/>
                <a:cs typeface="Arial"/>
              </a:rPr>
              <a:t>Helping children and young people who need extra support to learn. </a:t>
            </a:r>
            <a:r>
              <a:rPr lang="en-GB" sz="1200" dirty="0">
                <a:latin typeface="Arial"/>
                <a:cs typeface="Arial"/>
              </a:rPr>
              <a:t>Available at: </a:t>
            </a:r>
            <a:r>
              <a:rPr lang="en-GB" sz="1200" dirty="0">
                <a:latin typeface="Arial"/>
                <a:cs typeface="Arial"/>
                <a:hlinkClick r:id="rId6"/>
              </a:rPr>
              <a:t>www.gov.wales</a:t>
            </a:r>
            <a:r>
              <a:rPr lang="en-GB" sz="1200" dirty="0">
                <a:latin typeface="Arial"/>
                <a:cs typeface="Arial"/>
              </a:rPr>
              <a:t>. (Accessed: 1st May 2022).</a:t>
            </a:r>
            <a:endParaRPr lang="en-GB" sz="1200" dirty="0">
              <a:latin typeface="Arial"/>
              <a:ea typeface="+mn-lt"/>
              <a:cs typeface="Arial"/>
            </a:endParaRPr>
          </a:p>
          <a:p>
            <a:endParaRPr lang="en-GB" sz="1200" dirty="0">
              <a:latin typeface="Arial"/>
              <a:cs typeface="Arial"/>
            </a:endParaRPr>
          </a:p>
          <a:p>
            <a:r>
              <a:rPr lang="en-GB" sz="1200" dirty="0">
                <a:latin typeface="Arial"/>
                <a:cs typeface="Arial"/>
              </a:rPr>
              <a:t>Welsh Government. (2017) </a:t>
            </a:r>
            <a:r>
              <a:rPr lang="en-GB" sz="1200" i="1" dirty="0">
                <a:latin typeface="Arial"/>
                <a:cs typeface="Arial"/>
              </a:rPr>
              <a:t>The role of the special educational needs coordinator (SENCo). </a:t>
            </a:r>
            <a:r>
              <a:rPr lang="en-GB" sz="1200" dirty="0">
                <a:latin typeface="Arial"/>
                <a:cs typeface="Arial"/>
              </a:rPr>
              <a:t>Available at: </a:t>
            </a:r>
            <a:r>
              <a:rPr lang="en-GB" sz="1200" dirty="0">
                <a:latin typeface="Arial"/>
                <a:cs typeface="Arial"/>
                <a:hlinkClick r:id="rId7"/>
              </a:rPr>
              <a:t>https://www.dera.ioe.ac.uk</a:t>
            </a:r>
            <a:r>
              <a:rPr lang="en-GB" sz="1200" dirty="0">
                <a:latin typeface="Arial"/>
                <a:cs typeface="Arial"/>
              </a:rPr>
              <a:t>. (Accessed: 8th May 2022).</a:t>
            </a:r>
            <a:endParaRPr lang="en-GB" sz="1200" dirty="0">
              <a:latin typeface="Arial"/>
              <a:ea typeface="+mn-lt"/>
              <a:cs typeface="Arial"/>
            </a:endParaRPr>
          </a:p>
          <a:p>
            <a:endParaRPr lang="en-GB" sz="1200" dirty="0">
              <a:latin typeface="Arial"/>
              <a:ea typeface="+mn-lt"/>
              <a:cs typeface="Arial"/>
            </a:endParaRPr>
          </a:p>
          <a:p>
            <a:r>
              <a:rPr lang="en-GB" sz="1200" dirty="0">
                <a:latin typeface="Arial"/>
                <a:ea typeface="+mn-lt"/>
                <a:cs typeface="Arial"/>
              </a:rPr>
              <a:t>Welsh Government (2018) </a:t>
            </a:r>
            <a:r>
              <a:rPr lang="en-GB" sz="1200" i="1" dirty="0">
                <a:latin typeface="Arial"/>
                <a:ea typeface="+mn-lt"/>
                <a:cs typeface="Arial"/>
              </a:rPr>
              <a:t>Learning disability: Improving the programme. Available at: </a:t>
            </a:r>
            <a:r>
              <a:rPr lang="en-GB" sz="1200" i="1" dirty="0">
                <a:latin typeface="Arial"/>
                <a:ea typeface="+mn-lt"/>
                <a:cs typeface="Arial"/>
                <a:hlinkClick r:id="rId8"/>
              </a:rPr>
              <a:t>https://www.gov.wales</a:t>
            </a:r>
            <a:r>
              <a:rPr lang="en-GB" sz="1200" i="1" dirty="0">
                <a:latin typeface="Arial"/>
                <a:ea typeface="+mn-lt"/>
                <a:cs typeface="Arial"/>
              </a:rPr>
              <a:t>. (Accessed: 3rd May 2022).</a:t>
            </a:r>
            <a:endParaRPr lang="en-GB" sz="1200" dirty="0">
              <a:latin typeface="Arial"/>
              <a:ea typeface="+mn-lt"/>
              <a:cs typeface="Arial"/>
            </a:endParaRPr>
          </a:p>
          <a:p>
            <a:endParaRPr lang="en-GB" sz="1200" dirty="0">
              <a:latin typeface="Arial"/>
              <a:cs typeface="Calibri" panose="020F0502020204030204"/>
            </a:endParaRPr>
          </a:p>
          <a:p>
            <a:r>
              <a:rPr lang="en-GB" sz="1200" dirty="0">
                <a:latin typeface="Arial"/>
                <a:cs typeface="Arial"/>
              </a:rPr>
              <a:t>Welsh Government. (2019) </a:t>
            </a:r>
            <a:r>
              <a:rPr lang="en-GB" sz="1200" i="1" dirty="0">
                <a:latin typeface="Arial"/>
                <a:cs typeface="Arial"/>
              </a:rPr>
              <a:t>The additional learning needs transformation programme: frequently asked questions. </a:t>
            </a:r>
            <a:r>
              <a:rPr lang="en-GB" sz="1200" dirty="0">
                <a:latin typeface="Arial"/>
                <a:cs typeface="Arial"/>
              </a:rPr>
              <a:t>Available at: </a:t>
            </a:r>
            <a:r>
              <a:rPr lang="en-GB" sz="1200" dirty="0">
                <a:latin typeface="Arial"/>
                <a:cs typeface="Arial"/>
                <a:hlinkClick r:id="rId6"/>
              </a:rPr>
              <a:t>www.gov.wales</a:t>
            </a:r>
            <a:r>
              <a:rPr lang="en-GB" sz="1200" dirty="0">
                <a:latin typeface="Arial"/>
                <a:cs typeface="Arial"/>
              </a:rPr>
              <a:t> (Accessed: 28th April 2022). </a:t>
            </a:r>
            <a:endParaRPr lang="en-GB" sz="1200" dirty="0">
              <a:latin typeface="Arial"/>
              <a:ea typeface="+mn-lt"/>
              <a:cs typeface="Arial"/>
            </a:endParaRPr>
          </a:p>
          <a:p>
            <a:endParaRPr lang="en-GB" sz="1200" dirty="0">
              <a:latin typeface="Arial"/>
              <a:cs typeface="Arial"/>
            </a:endParaRPr>
          </a:p>
          <a:p>
            <a:r>
              <a:rPr lang="en-GB" sz="1200" dirty="0">
                <a:latin typeface="Arial"/>
                <a:cs typeface="Arial"/>
              </a:rPr>
              <a:t>Welsh Government. (2021) </a:t>
            </a:r>
            <a:r>
              <a:rPr lang="en-GB" sz="1200" i="1" dirty="0">
                <a:latin typeface="Arial"/>
                <a:cs typeface="Arial"/>
              </a:rPr>
              <a:t>The additional Learning Needs Code for Wales 2021. </a:t>
            </a:r>
            <a:r>
              <a:rPr lang="en-GB" sz="1200" dirty="0">
                <a:latin typeface="Arial"/>
                <a:cs typeface="Arial"/>
              </a:rPr>
              <a:t>Available at: </a:t>
            </a:r>
            <a:r>
              <a:rPr lang="en-GB" sz="1200" dirty="0">
                <a:latin typeface="Arial"/>
                <a:cs typeface="Arial"/>
                <a:hlinkClick r:id="rId6"/>
              </a:rPr>
              <a:t>www.gov.wales</a:t>
            </a:r>
            <a:r>
              <a:rPr lang="en-GB" sz="1200" dirty="0">
                <a:latin typeface="Arial"/>
                <a:cs typeface="Arial"/>
              </a:rPr>
              <a:t> (Accessed: 29th April 2022).</a:t>
            </a:r>
            <a:endParaRPr lang="en-US" sz="1200">
              <a:ea typeface="+mn-lt"/>
              <a:cs typeface="+mn-lt"/>
            </a:endParaRPr>
          </a:p>
          <a:p>
            <a:endParaRPr lang="en-GB" sz="1200" dirty="0">
              <a:latin typeface="Arial"/>
              <a:ea typeface="+mn-lt"/>
              <a:cs typeface="Arial"/>
            </a:endParaRPr>
          </a:p>
          <a:p>
            <a:r>
              <a:rPr lang="en-GB" sz="1200" dirty="0">
                <a:latin typeface="Arial"/>
                <a:cs typeface="Arial"/>
              </a:rPr>
              <a:t>Wiland, </a:t>
            </a:r>
            <a:r>
              <a:rPr lang="en-GB" sz="1200" dirty="0" err="1">
                <a:latin typeface="Arial"/>
                <a:cs typeface="Arial"/>
              </a:rPr>
              <a:t>E.,</a:t>
            </a:r>
            <a:r>
              <a:rPr lang="en-GB" sz="1200" i="1" dirty="0" err="1">
                <a:latin typeface="Arial"/>
                <a:cs typeface="Arial"/>
              </a:rPr>
              <a:t>et</a:t>
            </a:r>
            <a:r>
              <a:rPr lang="en-GB" sz="1200" i="1" dirty="0">
                <a:latin typeface="Arial"/>
                <a:cs typeface="Arial"/>
              </a:rPr>
              <a:t> al.</a:t>
            </a:r>
            <a:r>
              <a:rPr lang="en-GB" sz="1200" dirty="0">
                <a:latin typeface="Arial"/>
                <a:cs typeface="Arial"/>
              </a:rPr>
              <a:t> (2019). 'The effect of Robertsonian translocation on the intranuclear positioning of NORs (nucleolar organizing regions) in human sperm cells'. </a:t>
            </a:r>
            <a:r>
              <a:rPr lang="en-GB" sz="1200" i="1" dirty="0">
                <a:latin typeface="Arial"/>
                <a:cs typeface="Arial"/>
              </a:rPr>
              <a:t>Scientific Reports. </a:t>
            </a:r>
            <a:r>
              <a:rPr lang="en-GB" sz="1200" dirty="0">
                <a:latin typeface="Arial"/>
                <a:cs typeface="Arial"/>
              </a:rPr>
              <a:t>Available at: </a:t>
            </a:r>
            <a:r>
              <a:rPr lang="en-GB" sz="1200" dirty="0">
                <a:latin typeface="Arial"/>
                <a:cs typeface="Arial"/>
                <a:hlinkClick r:id="rId9"/>
              </a:rPr>
              <a:t>www.https://doi.org/10.1038/s41598-019-38478-x</a:t>
            </a:r>
            <a:r>
              <a:rPr lang="en-GB" sz="1200" dirty="0">
                <a:latin typeface="Arial"/>
                <a:cs typeface="Arial"/>
              </a:rPr>
              <a:t> </a:t>
            </a:r>
            <a:endParaRPr lang="en-US" sz="1200" dirty="0">
              <a:ea typeface="+mn-lt"/>
              <a:cs typeface="+mn-lt"/>
            </a:endParaRPr>
          </a:p>
          <a:p>
            <a:endParaRPr lang="en-GB" sz="1200" dirty="0">
              <a:ea typeface="+mn-lt"/>
              <a:cs typeface="+mn-lt"/>
            </a:endParaRPr>
          </a:p>
          <a:p>
            <a:r>
              <a:rPr lang="en-GB" sz="1200" dirty="0">
                <a:latin typeface="Arial"/>
                <a:cs typeface="Arial"/>
              </a:rPr>
              <a:t>Windsperger, K., and Hoehl, S. (2021). 'Development of Down syndrome research over the last decades- What healthcare and education professionals need to know.' </a:t>
            </a:r>
            <a:r>
              <a:rPr lang="en-GB" sz="1200" i="1" dirty="0">
                <a:latin typeface="Arial"/>
                <a:cs typeface="Arial"/>
              </a:rPr>
              <a:t>Front. Psychiatry. </a:t>
            </a:r>
            <a:r>
              <a:rPr lang="en-GB" sz="1200" dirty="0">
                <a:latin typeface="Arial"/>
                <a:cs typeface="Arial"/>
                <a:hlinkClick r:id="rId10"/>
              </a:rPr>
              <a:t>https://doi:10.3389/fpsyt.2021.749046</a:t>
            </a:r>
            <a:r>
              <a:rPr lang="en-GB" sz="1200" dirty="0">
                <a:latin typeface="Arial"/>
                <a:cs typeface="Arial"/>
              </a:rPr>
              <a:t>. Available at: </a:t>
            </a:r>
            <a:r>
              <a:rPr lang="en-GB" sz="1200" u="sng" dirty="0">
                <a:solidFill>
                  <a:srgbClr val="0563C1"/>
                </a:solidFill>
                <a:latin typeface="Arial"/>
                <a:cs typeface="Arial"/>
                <a:hlinkClick r:id="rId11"/>
              </a:rPr>
              <a:t>www.frontiersin.org</a:t>
            </a:r>
            <a:r>
              <a:rPr lang="en-GB" sz="1200" dirty="0">
                <a:latin typeface="Arial"/>
                <a:cs typeface="Arial"/>
              </a:rPr>
              <a:t> (Accessed: 12th April 2022).</a:t>
            </a:r>
            <a:endParaRPr lang="en-GB" sz="1200" dirty="0">
              <a:ea typeface="+mn-lt"/>
              <a:cs typeface="+mn-lt"/>
            </a:endParaRPr>
          </a:p>
          <a:p>
            <a:endParaRPr lang="en-GB" sz="1200" dirty="0">
              <a:ea typeface="+mn-lt"/>
              <a:cs typeface="+mn-lt"/>
            </a:endParaRPr>
          </a:p>
          <a:p>
            <a:r>
              <a:rPr lang="en-GB" sz="1200" dirty="0">
                <a:latin typeface="Arial"/>
                <a:cs typeface="Arial"/>
              </a:rPr>
              <a:t>Wise, J. (2016) 'Second test for Down syndrome is recommended for NHS.' </a:t>
            </a:r>
            <a:r>
              <a:rPr lang="en-GB" sz="1200" i="1" dirty="0">
                <a:latin typeface="Arial"/>
                <a:cs typeface="Arial"/>
              </a:rPr>
              <a:t>The BMJ. </a:t>
            </a:r>
            <a:r>
              <a:rPr lang="en-GB" sz="1200" dirty="0">
                <a:latin typeface="Arial"/>
                <a:cs typeface="Arial"/>
              </a:rPr>
              <a:t>Available at: </a:t>
            </a:r>
            <a:r>
              <a:rPr lang="en-GB" sz="1200" dirty="0">
                <a:latin typeface="Arial"/>
                <a:cs typeface="Arial"/>
                <a:hlinkClick r:id="rId12"/>
              </a:rPr>
              <a:t>https://doi.org/10.1136/bmj.i285</a:t>
            </a:r>
            <a:r>
              <a:rPr lang="en-GB" sz="1200" dirty="0">
                <a:latin typeface="Arial"/>
                <a:cs typeface="Arial"/>
              </a:rPr>
              <a:t>. (Accessed: 12th May 2022). </a:t>
            </a:r>
            <a:endParaRPr lang="en-GB" dirty="0"/>
          </a:p>
          <a:p>
            <a:endParaRPr lang="en-GB" sz="1200" dirty="0">
              <a:latin typeface="Calibri" panose="020F0502020204030204"/>
              <a:cs typeface="Calibri" panose="020F0502020204030204"/>
            </a:endParaRPr>
          </a:p>
          <a:p>
            <a:endParaRPr lang="en-GB" sz="1200" dirty="0">
              <a:latin typeface="Calibri" panose="020F0502020204030204"/>
              <a:cs typeface="Calibri" panose="020F0502020204030204"/>
            </a:endParaRPr>
          </a:p>
          <a:p>
            <a:endParaRPr lang="en-GB" sz="1200" dirty="0">
              <a:latin typeface="Arial"/>
              <a:cs typeface="Arial"/>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887288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EF445D-A0B8-49D8-72AE-BAE3E6DB03F3}"/>
              </a:ext>
            </a:extLst>
          </p:cNvPr>
          <p:cNvSpPr txBox="1"/>
          <p:nvPr/>
        </p:nvSpPr>
        <p:spPr>
          <a:xfrm>
            <a:off x="190186" y="240566"/>
            <a:ext cx="11660488" cy="62786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200" dirty="0">
              <a:latin typeface="Arial"/>
              <a:cs typeface="Calibri"/>
            </a:endParaRPr>
          </a:p>
          <a:p>
            <a:endParaRPr lang="en-GB" sz="1200" dirty="0">
              <a:latin typeface="Arial"/>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124378819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3675</cp:revision>
  <dcterms:created xsi:type="dcterms:W3CDTF">2022-04-13T07:52:06Z</dcterms:created>
  <dcterms:modified xsi:type="dcterms:W3CDTF">2022-05-13T23:01:18Z</dcterms:modified>
</cp:coreProperties>
</file>