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9" r:id="rId5"/>
    <p:sldId id="260" r:id="rId6"/>
    <p:sldId id="282" r:id="rId7"/>
    <p:sldId id="283" r:id="rId8"/>
    <p:sldId id="284" r:id="rId9"/>
    <p:sldId id="285" r:id="rId10"/>
    <p:sldId id="286" r:id="rId11"/>
    <p:sldId id="287" r:id="rId12"/>
    <p:sldId id="261" r:id="rId13"/>
    <p:sldId id="288" r:id="rId14"/>
    <p:sldId id="262" r:id="rId15"/>
    <p:sldId id="265" r:id="rId16"/>
    <p:sldId id="289" r:id="rId17"/>
    <p:sldId id="290" r:id="rId18"/>
    <p:sldId id="291" r:id="rId19"/>
    <p:sldId id="292" r:id="rId20"/>
    <p:sldId id="293" r:id="rId21"/>
    <p:sldId id="294" r:id="rId22"/>
    <p:sldId id="295" r:id="rId23"/>
    <p:sldId id="296" r:id="rId24"/>
    <p:sldId id="2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C0E6"/>
    <a:srgbClr val="B686D0"/>
    <a:srgbClr val="6E368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765" autoAdjust="0"/>
  </p:normalViewPr>
  <p:slideViewPr>
    <p:cSldViewPr snapToGrid="0">
      <p:cViewPr varScale="1">
        <p:scale>
          <a:sx n="61" d="100"/>
          <a:sy n="61" d="100"/>
        </p:scale>
        <p:origin x="16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952367-D167-4BF9-8633-BB8B81F8560C}" type="datetimeFigureOut">
              <a:rPr lang="en-GB" smtClean="0"/>
              <a:t>28/06/2019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74C5F7-1527-47BC-A4C4-34A35C146FDD}" type="slidenum">
              <a:rPr lang="en-GB" smtClean="0"/>
              <a:t>‹#›</a:t>
            </a:fld>
            <a:endParaRPr lang="en-GB"/>
          </a:p>
        </p:txBody>
      </p:sp>
    </p:spTree>
    <p:extLst>
      <p:ext uri="{BB962C8B-B14F-4D97-AF65-F5344CB8AC3E}">
        <p14:creationId xmlns:p14="http://schemas.microsoft.com/office/powerpoint/2010/main" val="531719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High Performance Work Systems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most successful organisations not only manage and improve individual performance but also create and sustain ‘high performance’ working across the organisation.  Boon and </a:t>
            </a:r>
            <a:r>
              <a:rPr lang="en-GB" sz="1200" kern="1200" dirty="0" err="1" smtClean="0">
                <a:solidFill>
                  <a:schemeClr val="tx1"/>
                </a:solidFill>
                <a:effectLst/>
                <a:latin typeface="+mn-lt"/>
                <a:ea typeface="+mn-ea"/>
                <a:cs typeface="+mn-cs"/>
              </a:rPr>
              <a:t>Kalshoven</a:t>
            </a:r>
            <a:r>
              <a:rPr lang="en-GB" sz="1200" kern="1200" dirty="0" smtClean="0">
                <a:solidFill>
                  <a:schemeClr val="tx1"/>
                </a:solidFill>
                <a:effectLst/>
                <a:latin typeface="+mn-lt"/>
                <a:ea typeface="+mn-ea"/>
                <a:cs typeface="+mn-cs"/>
              </a:rPr>
              <a:t> (2014) described the way human resource management (HRM) has evolved from a control of costs and people, to a process where organisations are looking at developing a committed workforce. A commitment approach to HRM can be described as one where HR practices are developed with the aim to increase individual and organisational performance by enhancing employee commitment (Whitener, 2001).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2</a:t>
            </a:fld>
            <a:endParaRPr lang="en-GB"/>
          </a:p>
        </p:txBody>
      </p:sp>
    </p:spTree>
    <p:extLst>
      <p:ext uri="{BB962C8B-B14F-4D97-AF65-F5344CB8AC3E}">
        <p14:creationId xmlns:p14="http://schemas.microsoft.com/office/powerpoint/2010/main" val="2101106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 do organisations shape HRM to provide commitment? Via the use of High Performance Work Systems (HPSW). Boon and </a:t>
            </a:r>
            <a:r>
              <a:rPr lang="en-GB" sz="1200" kern="1200" dirty="0" err="1" smtClean="0">
                <a:solidFill>
                  <a:schemeClr val="tx1"/>
                </a:solidFill>
                <a:effectLst/>
                <a:latin typeface="+mn-lt"/>
                <a:ea typeface="+mn-ea"/>
                <a:cs typeface="+mn-cs"/>
              </a:rPr>
              <a:t>Klashoven</a:t>
            </a:r>
            <a:r>
              <a:rPr lang="en-GB" sz="1200" kern="1200" dirty="0" smtClean="0">
                <a:solidFill>
                  <a:schemeClr val="tx1"/>
                </a:solidFill>
                <a:effectLst/>
                <a:latin typeface="+mn-lt"/>
                <a:ea typeface="+mn-ea"/>
                <a:cs typeface="+mn-cs"/>
              </a:rPr>
              <a:t> (2014) suggest that organisations that are focused on transforming standard HR policies and practices into dynamic working practices can not only improve personal performance but it will provide improved overall organisational performance. </a:t>
            </a:r>
          </a:p>
          <a:p>
            <a:r>
              <a:rPr lang="en-GB" sz="1200" kern="1200" dirty="0" smtClean="0">
                <a:solidFill>
                  <a:schemeClr val="tx1"/>
                </a:solidFill>
                <a:effectLst/>
                <a:latin typeface="+mn-lt"/>
                <a:ea typeface="+mn-ea"/>
                <a:cs typeface="+mn-cs"/>
              </a:rPr>
              <a:t>As </a:t>
            </a:r>
            <a:r>
              <a:rPr lang="en-GB" sz="1200" kern="1200" dirty="0" err="1" smtClean="0">
                <a:solidFill>
                  <a:schemeClr val="tx1"/>
                </a:solidFill>
                <a:effectLst/>
                <a:latin typeface="+mn-lt"/>
                <a:ea typeface="+mn-ea"/>
                <a:cs typeface="+mn-cs"/>
              </a:rPr>
              <a:t>Messersmith</a:t>
            </a:r>
            <a:r>
              <a:rPr lang="en-GB" sz="1200" kern="1200" dirty="0" smtClean="0">
                <a:solidFill>
                  <a:schemeClr val="tx1"/>
                </a:solidFill>
                <a:effectLst/>
                <a:latin typeface="+mn-lt"/>
                <a:ea typeface="+mn-ea"/>
                <a:cs typeface="+mn-cs"/>
              </a:rPr>
              <a:t> et al (2011) identify: “over the past 25 years, strategic HRM scholars have consistently found a positive relationship between a variety of measures of high-investment, high-involvement, or high-performance work systems and various firm performance outcomes”.</a:t>
            </a:r>
          </a:p>
          <a:p>
            <a:endParaRPr lang="en-GB" dirty="0"/>
          </a:p>
        </p:txBody>
      </p:sp>
      <p:sp>
        <p:nvSpPr>
          <p:cNvPr id="4" name="Slide Number Placeholder 3"/>
          <p:cNvSpPr>
            <a:spLocks noGrp="1"/>
          </p:cNvSpPr>
          <p:nvPr>
            <p:ph type="sldNum" sz="quarter" idx="10"/>
          </p:nvPr>
        </p:nvSpPr>
        <p:spPr/>
        <p:txBody>
          <a:bodyPr/>
          <a:lstStyle/>
          <a:p>
            <a:fld id="{7874C5F7-1527-47BC-A4C4-34A35C146FDD}" type="slidenum">
              <a:rPr lang="en-GB" smtClean="0"/>
              <a:t>3</a:t>
            </a:fld>
            <a:endParaRPr lang="en-GB"/>
          </a:p>
        </p:txBody>
      </p:sp>
    </p:spTree>
    <p:extLst>
      <p:ext uri="{BB962C8B-B14F-4D97-AF65-F5344CB8AC3E}">
        <p14:creationId xmlns:p14="http://schemas.microsoft.com/office/powerpoint/2010/main" val="2881178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So what does High Performance Management actually look like?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Having a bundle of ‘best practice’ approaches to HRM (a mix of HR policies and practices)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is the first step in creating a more focused and committed workforce, with motivated employees able to perform well in their individual roles.  A High Performance Work System is defined </a:t>
            </a:r>
            <a:r>
              <a:rPr lang="en-GB" sz="1200" kern="1200" dirty="0" err="1" smtClean="0">
                <a:solidFill>
                  <a:schemeClr val="tx1"/>
                </a:solidFill>
                <a:effectLst/>
                <a:latin typeface="+mn-lt"/>
                <a:ea typeface="+mn-ea"/>
                <a:cs typeface="+mn-cs"/>
              </a:rPr>
              <a:t>Boxell</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Macky</a:t>
            </a:r>
            <a:r>
              <a:rPr lang="en-GB" sz="1200" kern="1200" dirty="0" smtClean="0">
                <a:solidFill>
                  <a:schemeClr val="tx1"/>
                </a:solidFill>
                <a:effectLst/>
                <a:latin typeface="+mn-lt"/>
                <a:ea typeface="+mn-ea"/>
                <a:cs typeface="+mn-cs"/>
              </a:rPr>
              <a:t> (2009) as, one that ‘contains HR practices that lead in some way to high organizational performance. Takeuchi et al (2007) see HPWS as “a group of separate but interconnected human resource (HR) practices designed to enhance employees’ skills and effort”. Whilst different studies and academics suggest HPWS can cover different elements of HRM, it is effectively a bundle of HRM practices that are regarded as ‘best practice’ (CIPD, 2015a) that enhance an employee’s commitment. </a:t>
            </a:r>
          </a:p>
          <a:p>
            <a:endParaRPr lang="en-GB" dirty="0"/>
          </a:p>
        </p:txBody>
      </p:sp>
      <p:sp>
        <p:nvSpPr>
          <p:cNvPr id="4" name="Slide Number Placeholder 3"/>
          <p:cNvSpPr>
            <a:spLocks noGrp="1"/>
          </p:cNvSpPr>
          <p:nvPr>
            <p:ph type="sldNum" sz="quarter" idx="10"/>
          </p:nvPr>
        </p:nvSpPr>
        <p:spPr/>
        <p:txBody>
          <a:bodyPr/>
          <a:lstStyle/>
          <a:p>
            <a:fld id="{7874C5F7-1527-47BC-A4C4-34A35C146FDD}" type="slidenum">
              <a:rPr lang="en-GB" smtClean="0"/>
              <a:t>4</a:t>
            </a:fld>
            <a:endParaRPr lang="en-GB"/>
          </a:p>
        </p:txBody>
      </p:sp>
    </p:spTree>
    <p:extLst>
      <p:ext uri="{BB962C8B-B14F-4D97-AF65-F5344CB8AC3E}">
        <p14:creationId xmlns:p14="http://schemas.microsoft.com/office/powerpoint/2010/main" val="1297570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Different Academics and theorists suggest that HPWS are made up of different HRM policies and practices, however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list the following as essential;</a:t>
            </a:r>
            <a:br>
              <a:rPr lang="en-GB"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Rigorous and sophisticated recruitment and selection</a:t>
            </a:r>
            <a:r>
              <a:rPr lang="en-GB" sz="1200" kern="1200" dirty="0" smtClean="0">
                <a:solidFill>
                  <a:schemeClr val="tx1"/>
                </a:solidFill>
                <a:effectLst/>
                <a:latin typeface="+mn-lt"/>
                <a:ea typeface="+mn-ea"/>
                <a:cs typeface="+mn-cs"/>
              </a:rPr>
              <a:t> – encouraging as wide a pool of potential applicants as possible. </a:t>
            </a:r>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et al (2016) see this as being crucial for developing high commitment, as potential employees see the organisation is an employee of choice, hence an ability to attract and the best talent and building a positive reputation in the labour market.</a:t>
            </a:r>
          </a:p>
          <a:p>
            <a:pPr lvl="0"/>
            <a:r>
              <a:rPr lang="en-GB" sz="1200" i="1" kern="1200" dirty="0" smtClean="0">
                <a:solidFill>
                  <a:schemeClr val="tx1"/>
                </a:solidFill>
                <a:effectLst/>
                <a:latin typeface="+mn-lt"/>
                <a:ea typeface="+mn-ea"/>
                <a:cs typeface="+mn-cs"/>
              </a:rPr>
              <a:t>Investment in training and development</a:t>
            </a:r>
            <a:r>
              <a:rPr lang="en-GB" sz="1200" kern="1200" dirty="0" smtClean="0">
                <a:solidFill>
                  <a:schemeClr val="tx1"/>
                </a:solidFill>
                <a:effectLst/>
                <a:latin typeface="+mn-lt"/>
                <a:ea typeface="+mn-ea"/>
                <a:cs typeface="+mn-cs"/>
              </a:rPr>
              <a:t> – Once employees are recruited employees need to be continually up-skilling employees, improving capability and career advancement to enhance commitment. </a:t>
            </a:r>
          </a:p>
          <a:p>
            <a:pPr lvl="0"/>
            <a:r>
              <a:rPr lang="en-GB" sz="1200" i="1" kern="1200" dirty="0" smtClean="0">
                <a:solidFill>
                  <a:schemeClr val="tx1"/>
                </a:solidFill>
                <a:effectLst/>
                <a:latin typeface="+mn-lt"/>
                <a:ea typeface="+mn-ea"/>
                <a:cs typeface="+mn-cs"/>
              </a:rPr>
              <a:t>High pay, based on performance</a:t>
            </a:r>
            <a:r>
              <a:rPr lang="en-GB" sz="1200" kern="1200" dirty="0" smtClean="0">
                <a:solidFill>
                  <a:schemeClr val="tx1"/>
                </a:solidFill>
                <a:effectLst/>
                <a:latin typeface="+mn-lt"/>
                <a:ea typeface="+mn-ea"/>
                <a:cs typeface="+mn-cs"/>
              </a:rPr>
              <a:t> - this attracts high performers, rewards committed staff and encourages other colleagues to perform. Rewards should be equitable, in line with expectations and could also include company-wide bonus systems, share offers and other benefits. </a:t>
            </a:r>
          </a:p>
          <a:p>
            <a:pPr lvl="0"/>
            <a:r>
              <a:rPr lang="en-GB" sz="1200" i="1" kern="1200" dirty="0" smtClean="0">
                <a:solidFill>
                  <a:schemeClr val="tx1"/>
                </a:solidFill>
                <a:effectLst/>
                <a:latin typeface="+mn-lt"/>
                <a:ea typeface="+mn-ea"/>
                <a:cs typeface="+mn-cs"/>
              </a:rPr>
              <a:t>Internal promotion</a:t>
            </a:r>
            <a:r>
              <a:rPr lang="en-GB" sz="1200" kern="1200" dirty="0" smtClean="0">
                <a:solidFill>
                  <a:schemeClr val="tx1"/>
                </a:solidFill>
                <a:effectLst/>
                <a:latin typeface="+mn-lt"/>
                <a:ea typeface="+mn-ea"/>
                <a:cs typeface="+mn-cs"/>
              </a:rPr>
              <a:t> – promotion based on merit encourages people to stay with the organisation. </a:t>
            </a:r>
          </a:p>
          <a:p>
            <a:pPr lvl="0"/>
            <a:r>
              <a:rPr lang="en-GB" sz="1200" i="1" kern="1200" dirty="0" smtClean="0">
                <a:solidFill>
                  <a:schemeClr val="tx1"/>
                </a:solidFill>
                <a:effectLst/>
                <a:latin typeface="+mn-lt"/>
                <a:ea typeface="+mn-ea"/>
                <a:cs typeface="+mn-cs"/>
              </a:rPr>
              <a:t>Team-based approaches</a:t>
            </a:r>
            <a:r>
              <a:rPr lang="en-GB" sz="1200" kern="1200" dirty="0" smtClean="0">
                <a:solidFill>
                  <a:schemeClr val="tx1"/>
                </a:solidFill>
                <a:effectLst/>
                <a:latin typeface="+mn-lt"/>
                <a:ea typeface="+mn-ea"/>
                <a:cs typeface="+mn-cs"/>
              </a:rPr>
              <a:t> – empowering internal teams to take responsibility. Teamwork typically leads to better decision making and the achievement of more creative solutions. </a:t>
            </a:r>
            <a:r>
              <a:rPr lang="en-GB" sz="1200" kern="1200" dirty="0" err="1" smtClean="0">
                <a:solidFill>
                  <a:schemeClr val="tx1"/>
                </a:solidFill>
                <a:effectLst/>
                <a:latin typeface="+mn-lt"/>
                <a:ea typeface="+mn-ea"/>
                <a:cs typeface="+mn-cs"/>
              </a:rPr>
              <a:t>Pfeffer</a:t>
            </a:r>
            <a:r>
              <a:rPr lang="en-GB" sz="1200" kern="1200" dirty="0" smtClean="0">
                <a:solidFill>
                  <a:schemeClr val="tx1"/>
                </a:solidFill>
                <a:effectLst/>
                <a:latin typeface="+mn-lt"/>
                <a:ea typeface="+mn-ea"/>
                <a:cs typeface="+mn-cs"/>
              </a:rPr>
              <a:t> (1998) also suggests individuals in teams work harder and are more satisfied. </a:t>
            </a:r>
          </a:p>
          <a:p>
            <a:pPr lvl="0"/>
            <a:r>
              <a:rPr lang="en-GB" sz="1200" i="1" kern="1200" dirty="0" smtClean="0">
                <a:solidFill>
                  <a:schemeClr val="tx1"/>
                </a:solidFill>
                <a:effectLst/>
                <a:latin typeface="+mn-lt"/>
                <a:ea typeface="+mn-ea"/>
                <a:cs typeface="+mn-cs"/>
              </a:rPr>
              <a:t>Grievance systems</a:t>
            </a:r>
            <a:r>
              <a:rPr lang="en-GB" sz="1200" kern="1200" dirty="0" smtClean="0">
                <a:solidFill>
                  <a:schemeClr val="tx1"/>
                </a:solidFill>
                <a:effectLst/>
                <a:latin typeface="+mn-lt"/>
                <a:ea typeface="+mn-ea"/>
                <a:cs typeface="+mn-cs"/>
              </a:rPr>
              <a:t> – issues of injustice can be raised and employees know they will be dealt with. </a:t>
            </a:r>
          </a:p>
          <a:p>
            <a:pPr lvl="0"/>
            <a:r>
              <a:rPr lang="en-GB" sz="1200" i="1" kern="1200" dirty="0" smtClean="0">
                <a:solidFill>
                  <a:schemeClr val="tx1"/>
                </a:solidFill>
                <a:effectLst/>
                <a:latin typeface="+mn-lt"/>
                <a:ea typeface="+mn-ea"/>
                <a:cs typeface="+mn-cs"/>
              </a:rPr>
              <a:t>Employee participation</a:t>
            </a:r>
            <a:r>
              <a:rPr lang="en-GB" sz="1200" kern="1200" dirty="0" smtClean="0">
                <a:solidFill>
                  <a:schemeClr val="tx1"/>
                </a:solidFill>
                <a:effectLst/>
                <a:latin typeface="+mn-lt"/>
                <a:ea typeface="+mn-ea"/>
                <a:cs typeface="+mn-cs"/>
              </a:rPr>
              <a:t> – employees are involved in policy design and practice and can continually put forward problem-solving solutions and improvements. </a:t>
            </a:r>
          </a:p>
        </p:txBody>
      </p:sp>
      <p:sp>
        <p:nvSpPr>
          <p:cNvPr id="4" name="Slide Number Placeholder 3"/>
          <p:cNvSpPr>
            <a:spLocks noGrp="1"/>
          </p:cNvSpPr>
          <p:nvPr>
            <p:ph type="sldNum" sz="quarter" idx="10"/>
          </p:nvPr>
        </p:nvSpPr>
        <p:spPr/>
        <p:txBody>
          <a:bodyPr/>
          <a:lstStyle/>
          <a:p>
            <a:fld id="{7874C5F7-1527-47BC-A4C4-34A35C146FDD}" type="slidenum">
              <a:rPr lang="en-GB" smtClean="0"/>
              <a:t>5</a:t>
            </a:fld>
            <a:endParaRPr lang="en-GB"/>
          </a:p>
        </p:txBody>
      </p:sp>
    </p:spTree>
    <p:extLst>
      <p:ext uri="{BB962C8B-B14F-4D97-AF65-F5344CB8AC3E}">
        <p14:creationId xmlns:p14="http://schemas.microsoft.com/office/powerpoint/2010/main" val="4261813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Different Academics and theorists suggest that HPWS are made up of different HRM policies and practices, however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list the following as essential;</a:t>
            </a:r>
            <a:br>
              <a:rPr lang="en-GB" sz="1200" kern="1200" dirty="0" smtClean="0">
                <a:solidFill>
                  <a:schemeClr val="tx1"/>
                </a:solidFill>
                <a:effectLst/>
                <a:latin typeface="+mn-lt"/>
                <a:ea typeface="+mn-ea"/>
                <a:cs typeface="+mn-cs"/>
              </a:rPr>
            </a:br>
            <a:endParaRPr lang="en-GB" sz="1200" kern="1200" dirty="0" smtClean="0">
              <a:solidFill>
                <a:schemeClr val="tx1"/>
              </a:solidFill>
              <a:effectLst/>
              <a:latin typeface="+mn-lt"/>
              <a:ea typeface="+mn-ea"/>
              <a:cs typeface="+mn-cs"/>
            </a:endParaRPr>
          </a:p>
          <a:p>
            <a:pPr lvl="0"/>
            <a:r>
              <a:rPr lang="en-GB" sz="1200" i="1" kern="1200" dirty="0" smtClean="0">
                <a:solidFill>
                  <a:schemeClr val="tx1"/>
                </a:solidFill>
                <a:effectLst/>
                <a:latin typeface="+mn-lt"/>
                <a:ea typeface="+mn-ea"/>
                <a:cs typeface="+mn-cs"/>
              </a:rPr>
              <a:t>Information sharing</a:t>
            </a:r>
            <a:r>
              <a:rPr lang="en-GB" sz="1200" kern="1200" dirty="0" smtClean="0">
                <a:solidFill>
                  <a:schemeClr val="tx1"/>
                </a:solidFill>
                <a:effectLst/>
                <a:latin typeface="+mn-lt"/>
                <a:ea typeface="+mn-ea"/>
                <a:cs typeface="+mn-cs"/>
              </a:rPr>
              <a:t> – business direction is as transparent as possible. </a:t>
            </a:r>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et al (2016) suggest the communication of financial performance and operational issues conveys a message that employees are trusted. </a:t>
            </a:r>
          </a:p>
          <a:p>
            <a:pPr lvl="0"/>
            <a:r>
              <a:rPr lang="en-GB" sz="1200" i="1" kern="1200" dirty="0" smtClean="0">
                <a:solidFill>
                  <a:schemeClr val="tx1"/>
                </a:solidFill>
                <a:effectLst/>
                <a:latin typeface="+mn-lt"/>
                <a:ea typeface="+mn-ea"/>
                <a:cs typeface="+mn-cs"/>
              </a:rPr>
              <a:t>Performance appraisal</a:t>
            </a:r>
            <a:r>
              <a:rPr lang="en-GB" sz="1200" kern="1200" dirty="0" smtClean="0">
                <a:solidFill>
                  <a:schemeClr val="tx1"/>
                </a:solidFill>
                <a:effectLst/>
                <a:latin typeface="+mn-lt"/>
                <a:ea typeface="+mn-ea"/>
                <a:cs typeface="+mn-cs"/>
              </a:rPr>
              <a:t> – everyone in the organisation has goals to work towards and is aware of their role in the organisation achieving its goal. Rewards are offered and appraisals are linked to learning and development opportunities and career development (Guest et al, 2003). </a:t>
            </a:r>
          </a:p>
          <a:p>
            <a:pPr lvl="0"/>
            <a:r>
              <a:rPr lang="en-GB" sz="1200" i="1" kern="1200" dirty="0" smtClean="0">
                <a:solidFill>
                  <a:schemeClr val="tx1"/>
                </a:solidFill>
                <a:effectLst/>
                <a:latin typeface="+mn-lt"/>
                <a:ea typeface="+mn-ea"/>
                <a:cs typeface="+mn-cs"/>
              </a:rPr>
              <a:t>Flexible working</a:t>
            </a:r>
            <a:r>
              <a:rPr lang="en-GB" sz="1200" kern="1200" dirty="0" smtClean="0">
                <a:solidFill>
                  <a:schemeClr val="tx1"/>
                </a:solidFill>
                <a:effectLst/>
                <a:latin typeface="+mn-lt"/>
                <a:ea typeface="+mn-ea"/>
                <a:cs typeface="+mn-cs"/>
              </a:rPr>
              <a:t> – helps recruit a wider talent pool and improves the retention of staff. With gender imbalances and a wider desire by younger workers (male and female) to want to work more flexibly, either for childcare or caring responsibilities and organisations report when flexibility is offered, employees show more commitment (CIPD, 2019). </a:t>
            </a:r>
          </a:p>
          <a:p>
            <a:pPr lvl="0"/>
            <a:r>
              <a:rPr lang="en-GB" sz="1200" i="1" kern="1200" dirty="0" smtClean="0">
                <a:solidFill>
                  <a:schemeClr val="tx1"/>
                </a:solidFill>
                <a:effectLst/>
                <a:latin typeface="+mn-lt"/>
                <a:ea typeface="+mn-ea"/>
                <a:cs typeface="+mn-cs"/>
              </a:rPr>
              <a:t>Job security</a:t>
            </a:r>
            <a:r>
              <a:rPr lang="en-GB" sz="1200" kern="1200" dirty="0" smtClean="0">
                <a:solidFill>
                  <a:schemeClr val="tx1"/>
                </a:solidFill>
                <a:effectLst/>
                <a:latin typeface="+mn-lt"/>
                <a:ea typeface="+mn-ea"/>
                <a:cs typeface="+mn-cs"/>
              </a:rPr>
              <a:t> – it is unrealistic to expect employees to offer hard work, ideas and commitment without some expectation of continued employment and career development (</a:t>
            </a:r>
            <a:r>
              <a:rPr lang="en-GB" sz="1200" kern="1200" dirty="0" err="1" smtClean="0">
                <a:solidFill>
                  <a:schemeClr val="tx1"/>
                </a:solidFill>
                <a:effectLst/>
                <a:latin typeface="+mn-lt"/>
                <a:ea typeface="+mn-ea"/>
                <a:cs typeface="+mn-cs"/>
              </a:rPr>
              <a:t>Pfeffer</a:t>
            </a:r>
            <a:r>
              <a:rPr lang="en-GB" sz="1200" kern="1200" dirty="0" smtClean="0">
                <a:solidFill>
                  <a:schemeClr val="tx1"/>
                </a:solidFill>
                <a:effectLst/>
                <a:latin typeface="+mn-lt"/>
                <a:ea typeface="+mn-ea"/>
                <a:cs typeface="+mn-cs"/>
              </a:rPr>
              <a:t>, 1998).</a:t>
            </a:r>
          </a:p>
          <a:p>
            <a:pPr lvl="0"/>
            <a:r>
              <a:rPr lang="en-GB" sz="1200" i="1" kern="1200" dirty="0" smtClean="0">
                <a:solidFill>
                  <a:schemeClr val="tx1"/>
                </a:solidFill>
                <a:effectLst/>
                <a:latin typeface="+mn-lt"/>
                <a:ea typeface="+mn-ea"/>
                <a:cs typeface="+mn-cs"/>
              </a:rPr>
              <a:t>Provision of a good work-life balance</a:t>
            </a:r>
            <a:r>
              <a:rPr lang="en-GB" sz="1200" kern="1200" dirty="0" smtClean="0">
                <a:solidFill>
                  <a:schemeClr val="tx1"/>
                </a:solidFill>
                <a:effectLst/>
                <a:latin typeface="+mn-lt"/>
                <a:ea typeface="+mn-ea"/>
                <a:cs typeface="+mn-cs"/>
              </a:rPr>
              <a:t> – a happy employee is a productive one, so there is a growing trend to provide greater sovereignty over roles and working times. </a:t>
            </a:r>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et al (2016) suggest greater use of providing in-work childcare, enhanced paternity, maternity leave and pay improves commitment. </a:t>
            </a:r>
          </a:p>
          <a:p>
            <a:pPr lvl="0"/>
            <a:r>
              <a:rPr lang="en-GB" sz="1200" i="1" kern="1200" dirty="0" smtClean="0">
                <a:solidFill>
                  <a:schemeClr val="tx1"/>
                </a:solidFill>
                <a:effectLst/>
                <a:latin typeface="+mn-lt"/>
                <a:ea typeface="+mn-ea"/>
                <a:cs typeface="+mn-cs"/>
              </a:rPr>
              <a:t>Harmonisation of terms and conditions</a:t>
            </a:r>
            <a:r>
              <a:rPr lang="en-GB" sz="1200" kern="1200" dirty="0" smtClean="0">
                <a:solidFill>
                  <a:schemeClr val="tx1"/>
                </a:solidFill>
                <a:effectLst/>
                <a:latin typeface="+mn-lt"/>
                <a:ea typeface="+mn-ea"/>
                <a:cs typeface="+mn-cs"/>
              </a:rPr>
              <a:t> – there is openness and transparency; rules apply to everyone within the organisation whether ‘worker’ or ‘management’. </a:t>
            </a:r>
          </a:p>
          <a:p>
            <a:endParaRPr lang="en-GB" dirty="0" smtClean="0"/>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6</a:t>
            </a:fld>
            <a:endParaRPr lang="en-GB"/>
          </a:p>
        </p:txBody>
      </p:sp>
    </p:spTree>
    <p:extLst>
      <p:ext uri="{BB962C8B-B14F-4D97-AF65-F5344CB8AC3E}">
        <p14:creationId xmlns:p14="http://schemas.microsoft.com/office/powerpoint/2010/main" val="1624207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There are a number of studies showing the link and also a number of theoretical models that have helped explain the link between HPWS, a more committed workforce and how this leads to competitive advantage for the organisation. </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Huselid’s</a:t>
            </a:r>
            <a:r>
              <a:rPr lang="en-GB" sz="1200" kern="1200" dirty="0" smtClean="0">
                <a:solidFill>
                  <a:schemeClr val="tx1"/>
                </a:solidFill>
                <a:effectLst/>
                <a:latin typeface="+mn-lt"/>
                <a:ea typeface="+mn-ea"/>
                <a:cs typeface="+mn-cs"/>
              </a:rPr>
              <a:t> (1995) seminal study estimated that companies generate approximately $27,000 per employee with every one-unit increase in the HRM system and with other financial metrics demonstrated a clear link between HRM and financial outcomes. This data analysis is backed up by further studies, Wright et al (2005) and most notably Combs et al (2006) that carried out detailed meta-analysis that identified and measured how changing from standard HR practices to HPWS influenced  financial outcomes directly and indirectly through human capital, employee motivation, voluntary turnover, and operational  outcomes.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terms of models that help explain the link between HPWS and increased profitability and competitive advantage Becker et al.’s (1997) HRM‐performance model shows how the design of HRM systems that support and develop employee skills will result in increased personal motivation. Guest (1997) too developed a HRM‐performance model that describes how training, appraisal, reward, job design and employee engagement results in increased employee effort, co-operation, involvement and discretionary behaviour. This in turn boosts individual performance and increased business ROI and profits.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Purcell et al (2003) describe in their ‘black box’ studies how improved motivation and greater opportunities to be involved in shaping working practices, involvement in problem-solving and active participation in organisational development leads to employees working harder and again, giving more discretionary effort (going above and beyond that which is contracted). Within these studies, designed to identify the unknown reasons for performance HR link, Purcell et al (2003) developed a model that outlined that a number of conditions needed to be met, in order for high performance within an organisation to occur. This is called the AMO framework (A - abilities, M - motivation, O - opportunity to participate) and emphasises the importance of employee motivation in transforming standard HR practices into tools that can be used to increase overall performance.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Over the last 30 years Gallop have run numbers of studies looking at employees perceptions of management and business practices. In developing measures of perceptions Gallop focused on HR practices that managers could influence and looked at employee engagement as opposed to discretionary effort. Harter et al (2002) analysed the Gallup data and drew the conclusion that the presence in organisations of a bundle of best practice high performance work practices tends to lead (provided that other important conditions are also in place) to improved individual work performance.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While HPWS are crucial to organization performance, recent work by the likes of Cavanagh et al (2013) has suggested that as employee behaviour and performance varies with employee this impacts on the success of HPWS. Indeed, there are many criticisms of a defined link between HRM activity and business performance.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suggest in reality that superior performance of employees naturally leads to the introduction of HPWS e.g. Google and Apple. Fleetwood and </a:t>
            </a:r>
            <a:r>
              <a:rPr lang="en-GB" sz="1200" kern="1200" dirty="0" err="1" smtClean="0">
                <a:solidFill>
                  <a:schemeClr val="tx1"/>
                </a:solidFill>
                <a:effectLst/>
                <a:latin typeface="+mn-lt"/>
                <a:ea typeface="+mn-ea"/>
                <a:cs typeface="+mn-cs"/>
              </a:rPr>
              <a:t>Hesketh</a:t>
            </a:r>
            <a:r>
              <a:rPr lang="en-GB" sz="1200" kern="1200" dirty="0" smtClean="0">
                <a:solidFill>
                  <a:schemeClr val="tx1"/>
                </a:solidFill>
                <a:effectLst/>
                <a:latin typeface="+mn-lt"/>
                <a:ea typeface="+mn-ea"/>
                <a:cs typeface="+mn-cs"/>
              </a:rPr>
              <a:t> (2010) too argue that the people and their attitudes that deliver organisational performance not HR policies or practices and suggests HR does not cause high performance, rather it enables it. It is the ‘people’ element that appears to be missing from the research; as Nishii  et al (2008) suggest, an employee perspective is particularly important given that HR  practices are not necessarily implemented as intended.</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7</a:t>
            </a:fld>
            <a:endParaRPr lang="en-GB"/>
          </a:p>
        </p:txBody>
      </p:sp>
    </p:spTree>
    <p:extLst>
      <p:ext uri="{BB962C8B-B14F-4D97-AF65-F5344CB8AC3E}">
        <p14:creationId xmlns:p14="http://schemas.microsoft.com/office/powerpoint/2010/main" val="3927358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Link between HPW and employee well-being</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Sun et al (2007) drew on pervious work on HPWS and identified that HPWS offers an investment in employees and that employees will seek to maintain and obtain a number of resources that Wright and </a:t>
            </a:r>
            <a:r>
              <a:rPr lang="en-GB" sz="1200" kern="1200" dirty="0" err="1" smtClean="0">
                <a:solidFill>
                  <a:schemeClr val="tx1"/>
                </a:solidFill>
                <a:effectLst/>
                <a:latin typeface="+mn-lt"/>
                <a:ea typeface="+mn-ea"/>
                <a:cs typeface="+mn-cs"/>
              </a:rPr>
              <a:t>Hobfoll</a:t>
            </a:r>
            <a:r>
              <a:rPr lang="en-GB" sz="1200" kern="1200" dirty="0" smtClean="0">
                <a:solidFill>
                  <a:schemeClr val="tx1"/>
                </a:solidFill>
                <a:effectLst/>
                <a:latin typeface="+mn-lt"/>
                <a:ea typeface="+mn-ea"/>
                <a:cs typeface="+mn-cs"/>
              </a:rPr>
              <a:t> (2004) describe as skills, optimism, self-esteem, social support and status. When individuals are able to acquire and maintain the necessary resources to achieve success, Sun et al (2007) suggest they tend to adapt and cope with the job and environment more easily and perceive a higher sense of well-being. Huang et al (2014) conclude their research into the links between HPW and employee well-being by stating: ‘the results implied that organizations can create improved working environments to enhance employee well-being and job involvement by implementing HPWS’. This suggests that HPSW is has a positive impact on well-being. </a:t>
            </a:r>
          </a:p>
          <a:p>
            <a:r>
              <a:rPr lang="en-GB" sz="1200" kern="1200" dirty="0" smtClean="0">
                <a:solidFill>
                  <a:schemeClr val="tx1"/>
                </a:solidFill>
                <a:effectLst/>
                <a:latin typeface="+mn-lt"/>
                <a:ea typeface="+mn-ea"/>
                <a:cs typeface="+mn-cs"/>
              </a:rPr>
              <a:t>Whilst this positive view is supported by </a:t>
            </a:r>
            <a:r>
              <a:rPr lang="en-GB" sz="1200" kern="1200" dirty="0" err="1" smtClean="0">
                <a:solidFill>
                  <a:schemeClr val="tx1"/>
                </a:solidFill>
                <a:effectLst/>
                <a:latin typeface="+mn-lt"/>
                <a:ea typeface="+mn-ea"/>
                <a:cs typeface="+mn-cs"/>
              </a:rPr>
              <a:t>Heffernen</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Dundon</a:t>
            </a:r>
            <a:r>
              <a:rPr lang="en-GB" sz="1200" kern="1200" dirty="0" smtClean="0">
                <a:solidFill>
                  <a:schemeClr val="tx1"/>
                </a:solidFill>
                <a:effectLst/>
                <a:latin typeface="+mn-lt"/>
                <a:ea typeface="+mn-ea"/>
                <a:cs typeface="+mn-cs"/>
              </a:rPr>
              <a:t> (2016) who identified that happiness at work encompasses both job satisfaction and commitment to the organisation. However they also suggest that health-related well-being dimensions relate to stressors, namely work pressure.  These elements are undoubtedly found when HPWS in in place and it is clear to see how job satisfaction and job stress can increase with an increased feeling of competition and a drive to succeed. </a:t>
            </a:r>
          </a:p>
          <a:p>
            <a:r>
              <a:rPr lang="en-GB" sz="1200" kern="1200" dirty="0" smtClean="0">
                <a:solidFill>
                  <a:schemeClr val="tx1"/>
                </a:solidFill>
                <a:effectLst/>
                <a:latin typeface="+mn-lt"/>
                <a:ea typeface="+mn-ea"/>
                <a:cs typeface="+mn-cs"/>
              </a:rPr>
              <a:t>In reviewing the Gallop data Harter at al (2002) importantly identified that workplace performance and wellbeing are not independent, rather ‘they are complimentary and dependant components of a financially and psychologically healthy workplace’.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8</a:t>
            </a:fld>
            <a:endParaRPr lang="en-GB"/>
          </a:p>
        </p:txBody>
      </p:sp>
    </p:spTree>
    <p:extLst>
      <p:ext uri="{BB962C8B-B14F-4D97-AF65-F5344CB8AC3E}">
        <p14:creationId xmlns:p14="http://schemas.microsoft.com/office/powerpoint/2010/main" val="1822739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74C5F7-1527-47BC-A4C4-34A35C146FDD}" type="slidenum">
              <a:rPr lang="en-GB" smtClean="0"/>
              <a:t>9</a:t>
            </a:fld>
            <a:endParaRPr lang="en-GB"/>
          </a:p>
        </p:txBody>
      </p:sp>
    </p:spTree>
    <p:extLst>
      <p:ext uri="{BB962C8B-B14F-4D97-AF65-F5344CB8AC3E}">
        <p14:creationId xmlns:p14="http://schemas.microsoft.com/office/powerpoint/2010/main" val="1404687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Performance management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CIDP (2018) suggest that performance management is an activity that:</a:t>
            </a:r>
          </a:p>
          <a:p>
            <a:pPr lvl="0"/>
            <a:r>
              <a:rPr lang="en-GB" sz="1200" kern="1200" dirty="0" smtClean="0">
                <a:solidFill>
                  <a:schemeClr val="tx1"/>
                </a:solidFill>
                <a:effectLst/>
                <a:latin typeface="+mn-lt"/>
                <a:ea typeface="+mn-ea"/>
                <a:cs typeface="+mn-cs"/>
              </a:rPr>
              <a:t>establishes objectives through which individuals and teams can see their part in the organisation’s mission and strategy</a:t>
            </a:r>
          </a:p>
          <a:p>
            <a:pPr lvl="0"/>
            <a:r>
              <a:rPr lang="en-GB" sz="1200" kern="1200" dirty="0" smtClean="0">
                <a:solidFill>
                  <a:schemeClr val="tx1"/>
                </a:solidFill>
                <a:effectLst/>
                <a:latin typeface="+mn-lt"/>
                <a:ea typeface="+mn-ea"/>
                <a:cs typeface="+mn-cs"/>
              </a:rPr>
              <a:t>improves performance among employees, teams and, ultimately, organisations</a:t>
            </a:r>
          </a:p>
          <a:p>
            <a:pPr lvl="0"/>
            <a:r>
              <a:rPr lang="en-GB" sz="1200" kern="1200" dirty="0" smtClean="0">
                <a:solidFill>
                  <a:schemeClr val="tx1"/>
                </a:solidFill>
                <a:effectLst/>
                <a:latin typeface="+mn-lt"/>
                <a:ea typeface="+mn-ea"/>
                <a:cs typeface="+mn-cs"/>
              </a:rPr>
              <a:t>holds people to account for their performance by linking it to reward, career progression and termination of contracts.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Performance management should also be strategically aligned with broad issues and long-term goals and integrated with various aspects of the business and how people are managed. As Armstrong and Baron (2005) state, it provides for expectations to be defined and agreed in terms of role responsibilities and accountabilities (expected to do), skills (expected to have) and behaviours (expected to be).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key point to draw from both of these definitions is that performance management is a cyclical process. Theoretically it works in the following way with a sequence of events starting with goal setting, performance monitoring, performance appraisal and feedback, and then improving performance, with the process re-starting from there (</a:t>
            </a:r>
            <a:r>
              <a:rPr lang="en-GB" sz="1200" kern="1200" dirty="0" err="1" smtClean="0">
                <a:solidFill>
                  <a:schemeClr val="tx1"/>
                </a:solidFill>
                <a:effectLst/>
                <a:latin typeface="+mn-lt"/>
                <a:ea typeface="+mn-ea"/>
                <a:cs typeface="+mn-cs"/>
              </a:rPr>
              <a:t>Pulakos</a:t>
            </a:r>
            <a:r>
              <a:rPr lang="en-GB" sz="1200" kern="1200" dirty="0" smtClean="0">
                <a:solidFill>
                  <a:schemeClr val="tx1"/>
                </a:solidFill>
                <a:effectLst/>
                <a:latin typeface="+mn-lt"/>
                <a:ea typeface="+mn-ea"/>
                <a:cs typeface="+mn-cs"/>
              </a:rPr>
              <a:t> et al, 2008). Such a process is a common management tool, based on the Plan, Do, Check, Act model (PDCA) developed by Deming</a:t>
            </a:r>
            <a:endParaRPr lang="en-GB" dirty="0" smtClean="0"/>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10</a:t>
            </a:fld>
            <a:endParaRPr lang="en-GB"/>
          </a:p>
        </p:txBody>
      </p:sp>
    </p:spTree>
    <p:extLst>
      <p:ext uri="{BB962C8B-B14F-4D97-AF65-F5344CB8AC3E}">
        <p14:creationId xmlns:p14="http://schemas.microsoft.com/office/powerpoint/2010/main" val="2815565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Define the stages of PM cycle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CIPD (218) identified the following activities that typically take place as part of performance management, which reflects the stages of the PDCA model: </a:t>
            </a:r>
          </a:p>
          <a:p>
            <a:pPr lvl="0"/>
            <a:r>
              <a:rPr lang="en-GB" sz="1200" kern="1200" dirty="0" smtClean="0">
                <a:solidFill>
                  <a:schemeClr val="tx1"/>
                </a:solidFill>
                <a:effectLst/>
                <a:latin typeface="+mn-lt"/>
                <a:ea typeface="+mn-ea"/>
                <a:cs typeface="+mn-cs"/>
              </a:rPr>
              <a:t>Communication of organisational vision and objectives – Employees feel they understand their role and how it contributes to wider organisational goals.</a:t>
            </a:r>
          </a:p>
          <a:p>
            <a:pPr lvl="0"/>
            <a:r>
              <a:rPr lang="en-GB" sz="1200" kern="1200" dirty="0" smtClean="0">
                <a:solidFill>
                  <a:schemeClr val="tx1"/>
                </a:solidFill>
                <a:effectLst/>
                <a:latin typeface="+mn-lt"/>
                <a:ea typeface="+mn-ea"/>
                <a:cs typeface="+mn-cs"/>
              </a:rPr>
              <a:t>Setting departmental and individual objectives – too few or too many can demotivate. </a:t>
            </a:r>
          </a:p>
          <a:p>
            <a:pPr lvl="0"/>
            <a:r>
              <a:rPr lang="en-GB" sz="1200" kern="1200" dirty="0" smtClean="0">
                <a:solidFill>
                  <a:schemeClr val="tx1"/>
                </a:solidFill>
                <a:effectLst/>
                <a:latin typeface="+mn-lt"/>
                <a:ea typeface="+mn-ea"/>
                <a:cs typeface="+mn-cs"/>
              </a:rPr>
              <a:t>Measuring performance – Identifying what can be measured (outputs of work and/or behavioural/competency frameworks). </a:t>
            </a:r>
          </a:p>
          <a:p>
            <a:pPr lvl="0"/>
            <a:r>
              <a:rPr lang="en-GB" sz="1200" kern="1200" dirty="0" smtClean="0">
                <a:solidFill>
                  <a:schemeClr val="tx1"/>
                </a:solidFill>
                <a:effectLst/>
                <a:latin typeface="+mn-lt"/>
                <a:ea typeface="+mn-ea"/>
                <a:cs typeface="+mn-cs"/>
              </a:rPr>
              <a:t>Reviewing performance – What are we measuring against, who is reviewing, managers, peers?</a:t>
            </a:r>
          </a:p>
          <a:p>
            <a:pPr lvl="0"/>
            <a:r>
              <a:rPr lang="en-GB" sz="1200" kern="1200" dirty="0" smtClean="0">
                <a:solidFill>
                  <a:schemeClr val="tx1"/>
                </a:solidFill>
                <a:effectLst/>
                <a:latin typeface="+mn-lt"/>
                <a:ea typeface="+mn-ea"/>
                <a:cs typeface="+mn-cs"/>
              </a:rPr>
              <a:t>Identifying training and development needs -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suggest there is an incompatibility with trying to formally evaluate performance and identify developmental opportunities.</a:t>
            </a:r>
          </a:p>
          <a:p>
            <a:pPr lvl="0"/>
            <a:r>
              <a:rPr lang="en-GB" sz="1200" kern="1200" dirty="0" smtClean="0">
                <a:solidFill>
                  <a:schemeClr val="tx1"/>
                </a:solidFill>
                <a:effectLst/>
                <a:latin typeface="+mn-lt"/>
                <a:ea typeface="+mn-ea"/>
                <a:cs typeface="+mn-cs"/>
              </a:rPr>
              <a:t>Evaluation - holding people to account for their performance by linking it to reward, career progression and termination of contracts (Armstrong and Barron, 2005).</a:t>
            </a:r>
          </a:p>
          <a:p>
            <a:r>
              <a:rPr lang="en-GB" sz="1200" kern="1200" dirty="0" smtClean="0">
                <a:solidFill>
                  <a:schemeClr val="tx1"/>
                </a:solidFill>
                <a:effectLst/>
                <a:latin typeface="+mn-lt"/>
                <a:ea typeface="+mn-ea"/>
                <a:cs typeface="+mn-cs"/>
              </a:rPr>
              <a:t>The setting of goals is perhaps the key element of Performance Management and relies heavily on Goal Theory as developed by Latham and Locke (1979). They suggest goal setting draws attention to priorities, stimulates effort, challenges people to bring their skills to bear to increase success and with more challenging goals people will use more of their skills.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13</a:t>
            </a:fld>
            <a:endParaRPr lang="en-GB"/>
          </a:p>
        </p:txBody>
      </p:sp>
    </p:spTree>
    <p:extLst>
      <p:ext uri="{BB962C8B-B14F-4D97-AF65-F5344CB8AC3E}">
        <p14:creationId xmlns:p14="http://schemas.microsoft.com/office/powerpoint/2010/main" val="2313435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setting of goals is perhaps the key element of Performance Management and relies heavily on Goal Theory as developed by Latham and Locke (1979). They suggest goal setting draws attention to priorities, stimulates effort, challenges people to bring their skills to bear to increase success and with more challenging goals people will use more of their skills. </a:t>
            </a:r>
          </a:p>
          <a:p>
            <a:r>
              <a:rPr lang="en-GB" sz="1200" kern="1200" dirty="0" smtClean="0">
                <a:solidFill>
                  <a:schemeClr val="tx1"/>
                </a:solidFill>
                <a:effectLst/>
                <a:latin typeface="+mn-lt"/>
                <a:ea typeface="+mn-ea"/>
                <a:cs typeface="+mn-cs"/>
              </a:rPr>
              <a:t>According to control theory, actions of all systems should be in sync with the overall goals and objectives of an organization (Barrows &amp; Neely, 2012). Thus goals are set and can be evaluated and individuals are aware of what needs to be achieved.  In this regard they can be shaped to follow where the organisation needs them to be. </a:t>
            </a:r>
          </a:p>
          <a:p>
            <a:r>
              <a:rPr lang="en-GB" sz="1200" kern="1200" dirty="0" smtClean="0">
                <a:solidFill>
                  <a:schemeClr val="tx1"/>
                </a:solidFill>
                <a:effectLst/>
                <a:latin typeface="+mn-lt"/>
                <a:ea typeface="+mn-ea"/>
                <a:cs typeface="+mn-cs"/>
              </a:rPr>
              <a:t>A study by Bloom et al (2012) found that when a formal performance management practice was in place that met the criteria of setting targets, providing incentives and data was monitored, organisations were 23% more productive.  However, as Rees and French (2016) comment the complexity of performance management comes from the fact that it needs to align with systems and processes for organising work, as well as core HR systems, such as those use for recruitment and reward. </a:t>
            </a:r>
          </a:p>
          <a:p>
            <a:r>
              <a:rPr lang="en-GB" sz="1200" kern="1200" dirty="0" smtClean="0">
                <a:solidFill>
                  <a:schemeClr val="tx1"/>
                </a:solidFill>
                <a:effectLst/>
                <a:latin typeface="+mn-lt"/>
                <a:ea typeface="+mn-ea"/>
                <a:cs typeface="+mn-cs"/>
              </a:rPr>
              <a:t>Therefore despite PM seeming to be a simple process, there are a wide range of tools and methods can be used as part of the PM Process. When brought together it demonstrates that not all performance management work. When a manager has to consider objective setting, appraising performance, manager and 360-degree feedback, learning and development programmes, and reward and recognition schemes, research into the outcomes of performance systems shows that far from improving performance, they can in fact very easily have the opposite effect (Taylor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14</a:t>
            </a:fld>
            <a:endParaRPr lang="en-GB"/>
          </a:p>
        </p:txBody>
      </p:sp>
    </p:spTree>
    <p:extLst>
      <p:ext uri="{BB962C8B-B14F-4D97-AF65-F5344CB8AC3E}">
        <p14:creationId xmlns:p14="http://schemas.microsoft.com/office/powerpoint/2010/main" val="3357678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Evaluate the contribution of PM activities to employee capability &amp; commitment and recognising and rewarding talent.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has been seen from various studies (e.g. Bloom et al, 2012, </a:t>
            </a:r>
            <a:r>
              <a:rPr lang="en-GB" sz="1200" kern="1200" dirty="0" err="1" smtClean="0">
                <a:solidFill>
                  <a:schemeClr val="tx1"/>
                </a:solidFill>
                <a:effectLst/>
                <a:latin typeface="+mn-lt"/>
                <a:ea typeface="+mn-ea"/>
                <a:cs typeface="+mn-cs"/>
              </a:rPr>
              <a:t>Holbeche</a:t>
            </a:r>
            <a:r>
              <a:rPr lang="en-GB" sz="1200" kern="1200" dirty="0" smtClean="0">
                <a:solidFill>
                  <a:schemeClr val="tx1"/>
                </a:solidFill>
                <a:effectLst/>
                <a:latin typeface="+mn-lt"/>
                <a:ea typeface="+mn-ea"/>
                <a:cs typeface="+mn-cs"/>
              </a:rPr>
              <a:t>, 2005) the significant outcome of performance management is that it improves employee satisfaction in organisations. If properly managed, performance management processes can have a positive and direct influence on employee engagement and downstream attitudinal, behavioural, and organisational outcomes (Buchner, 2007).   </a:t>
            </a:r>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sachs</a:t>
            </a:r>
            <a:r>
              <a:rPr lang="en-GB" sz="1200" kern="1200" dirty="0" smtClean="0">
                <a:solidFill>
                  <a:schemeClr val="tx1"/>
                </a:solidFill>
                <a:effectLst/>
                <a:latin typeface="+mn-lt"/>
                <a:ea typeface="+mn-ea"/>
                <a:cs typeface="+mn-cs"/>
              </a:rPr>
              <a:t> (2011) describe how motivation and a commitment to work is a relationship between; job demands (psychological conditions that need effort e.g. overload, insecurity), job resources (come from the organisation in the form of pay, career opportunities), interpersonal and social relations (support from managers/co-workers), the organisation at work (job design and role) and the role itself (skill variety, feedback/performance).  Hence, capability to do the job and commitment to carry on working comes from a variety of physical and psychological touchpoints influenced by the individual, managers and the organisations.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15</a:t>
            </a:fld>
            <a:endParaRPr lang="en-GB"/>
          </a:p>
        </p:txBody>
      </p:sp>
    </p:spTree>
    <p:extLst>
      <p:ext uri="{BB962C8B-B14F-4D97-AF65-F5344CB8AC3E}">
        <p14:creationId xmlns:p14="http://schemas.microsoft.com/office/powerpoint/2010/main" val="3908738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Evaluate the contribution of PM activities to employee capability &amp; commitment and recognising and rewarding talent.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With robust performance management practices in place, regular performance reviews will act as a self-motivation tool. Bandura (1997) proposed a social cognitive theory, which suggested that self-confidence lies at the heart of an individual’s incentive to act or to be proactive. This can very much be seen as core to the setting of goals and pushing individuals to attain targets. </a:t>
            </a:r>
          </a:p>
          <a:p>
            <a:r>
              <a:rPr lang="en-GB" sz="1200" kern="1200" dirty="0" smtClean="0">
                <a:solidFill>
                  <a:schemeClr val="tx1"/>
                </a:solidFill>
                <a:effectLst/>
                <a:latin typeface="+mn-lt"/>
                <a:ea typeface="+mn-ea"/>
                <a:cs typeface="+mn-cs"/>
              </a:rPr>
              <a:t>An employee’s personal attitude to their work will clearly affect their performance and this is displayed by employees’ ongoing commitment to the organisation; defined by </a:t>
            </a:r>
            <a:r>
              <a:rPr lang="en-GB" sz="1200" kern="1200" dirty="0" err="1" smtClean="0">
                <a:solidFill>
                  <a:schemeClr val="tx1"/>
                </a:solidFill>
                <a:effectLst/>
                <a:latin typeface="+mn-lt"/>
                <a:ea typeface="+mn-ea"/>
                <a:cs typeface="+mn-cs"/>
              </a:rPr>
              <a:t>Koster</a:t>
            </a:r>
            <a:r>
              <a:rPr lang="en-GB" sz="1200" kern="1200" dirty="0" smtClean="0">
                <a:solidFill>
                  <a:schemeClr val="tx1"/>
                </a:solidFill>
                <a:effectLst/>
                <a:latin typeface="+mn-lt"/>
                <a:ea typeface="+mn-ea"/>
                <a:cs typeface="+mn-cs"/>
              </a:rPr>
              <a:t> et al (2011) as a ‘decision to participate’ or the psychological bond between organisation and employee. Meyer and Allan (1991) highlighted three areas of commitment; emotional attachment, a moral imperative and a lack of choice on whether to leave or not had an impact on performance and overall job satisfaction.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Ongoing support and coaching is seen by Latham et al (2005) as providing a ‘can do attitude’, leading to optimism, resilience which can again foster commitment. However, Kahn (1992) says that this cannot be left to the individual alone. There is a performance relationship between employee and manager/ organisation. Incentives are necessary, for job roles to be meaningful and suggested that formal and informal reward systems must support the psychological conditions that produce commitment.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However we need to be careful. These argument bring into question the role of the manager in the performance management process, as support from managers is key to ongoing talent management (</a:t>
            </a:r>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&amp; Saks, 2011).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16</a:t>
            </a:fld>
            <a:endParaRPr lang="en-GB"/>
          </a:p>
        </p:txBody>
      </p:sp>
    </p:spTree>
    <p:extLst>
      <p:ext uri="{BB962C8B-B14F-4D97-AF65-F5344CB8AC3E}">
        <p14:creationId xmlns:p14="http://schemas.microsoft.com/office/powerpoint/2010/main" val="1623525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Evaluate the role of line managers in PM processes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CIPD, (2018) highlights that there are a number of important factors that employers should be careful not to take for granted, as managers have a multi-faceted role in the PM process:</a:t>
            </a:r>
          </a:p>
          <a:p>
            <a:r>
              <a:rPr lang="en-GB" sz="1200" kern="1200" dirty="0" smtClean="0">
                <a:solidFill>
                  <a:schemeClr val="tx1"/>
                </a:solidFill>
                <a:effectLst/>
                <a:latin typeface="+mn-lt"/>
                <a:ea typeface="+mn-ea"/>
                <a:cs typeface="+mn-cs"/>
              </a:rPr>
              <a:t>Firstly, managers need to be aware of how objectives can be challenging for both employees to achieve and managers to set effectively. As </a:t>
            </a:r>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and Saks (2011) suggest managers need to be facilitators not just target managers. </a:t>
            </a:r>
          </a:p>
          <a:p>
            <a:r>
              <a:rPr lang="en-GB" sz="1200" kern="1200" dirty="0" smtClean="0">
                <a:solidFill>
                  <a:schemeClr val="tx1"/>
                </a:solidFill>
                <a:effectLst/>
                <a:latin typeface="+mn-lt"/>
                <a:ea typeface="+mn-ea"/>
                <a:cs typeface="+mn-cs"/>
              </a:rPr>
              <a:t>Secondly, that performance ratings can be used for administrative purposes (for example, to inform pay decisions) or to support learning and development after the judgements managers make. Pay is not the only motivational factor and managers need to be aware of a range of factors (Rees and French, 2016)</a:t>
            </a:r>
          </a:p>
          <a:p>
            <a:r>
              <a:rPr lang="en-GB" sz="1200" kern="1200" dirty="0" smtClean="0">
                <a:solidFill>
                  <a:schemeClr val="tx1"/>
                </a:solidFill>
                <a:effectLst/>
                <a:latin typeface="+mn-lt"/>
                <a:ea typeface="+mn-ea"/>
                <a:cs typeface="+mn-cs"/>
              </a:rPr>
              <a:t>Thirdly, there are a number of forms of bias that can unduly influence performance ratings, but there are things an organisation can do to reduce them. This exposes a wider issue of bias during the PM process, which can be offset by the use of 360 degree feedback to ensure an appraisal is not purely the view of a boss (Latham et al, 2005)</a:t>
            </a:r>
          </a:p>
          <a:p>
            <a:r>
              <a:rPr lang="en-GB" sz="1200" kern="1200" dirty="0" smtClean="0">
                <a:solidFill>
                  <a:schemeClr val="tx1"/>
                </a:solidFill>
                <a:effectLst/>
                <a:latin typeface="+mn-lt"/>
                <a:ea typeface="+mn-ea"/>
                <a:cs typeface="+mn-cs"/>
              </a:rPr>
              <a:t>And finally, managers need to be aware of employees’ reactions to feedback. Reactions are influenced by an individual’s personality (for example, their self-esteem and openness) and how they perceive the appraisal (for example, as fair and involving). It has been documented that although managers often provide informal feedback to their subordinates, they are reluctant to document subordinates’ low performance because they fear damaging their relationship with them (Luong, 2012).</a:t>
            </a:r>
          </a:p>
          <a:p>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are clear about the fact that managers need training in how to conduct performance reviews. This is because, as Harris (2001) states “The architects of strategic performance interventions are reliant on line management to transmit the desired corporate messages but line managers have also been identified as the weak link in the application of performance management systems”. </a:t>
            </a: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17</a:t>
            </a:fld>
            <a:endParaRPr lang="en-GB"/>
          </a:p>
        </p:txBody>
      </p:sp>
    </p:spTree>
    <p:extLst>
      <p:ext uri="{BB962C8B-B14F-4D97-AF65-F5344CB8AC3E}">
        <p14:creationId xmlns:p14="http://schemas.microsoft.com/office/powerpoint/2010/main" val="2541642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Describe the ways in which HR &amp; line managers can work together in PM process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state the HR manager’s role is largely restricted to policy making and the giving of advice.  However, Rees and French (2016) are clear that successful organisations view PM as a strategic issue and not a tactical one. With this in mind there is a clear role for HR within the PM process, HR should support managers, who as we have seen, have various tasks, social and psychological issues to take into account when carrying out a performance appraisal (</a:t>
            </a:r>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and Saks, 2011). </a:t>
            </a:r>
          </a:p>
          <a:p>
            <a:r>
              <a:rPr lang="en-GB" sz="1200" kern="1200" dirty="0" smtClean="0">
                <a:solidFill>
                  <a:schemeClr val="tx1"/>
                </a:solidFill>
                <a:effectLst/>
                <a:latin typeface="+mn-lt"/>
                <a:ea typeface="+mn-ea"/>
                <a:cs typeface="+mn-cs"/>
              </a:rPr>
              <a:t>Specifically the CIPD (2018) has outlined HR playing a strong supporting function to managers in the following PM processes: </a:t>
            </a:r>
          </a:p>
          <a:p>
            <a:pPr lvl="0"/>
            <a:r>
              <a:rPr lang="en-GB" sz="1200" kern="1200" dirty="0" smtClean="0">
                <a:solidFill>
                  <a:schemeClr val="tx1"/>
                </a:solidFill>
                <a:effectLst/>
                <a:latin typeface="+mn-lt"/>
                <a:ea typeface="+mn-ea"/>
                <a:cs typeface="+mn-cs"/>
              </a:rPr>
              <a:t>Recruiting and selecting employees using a competency framework, communicating the mission, vision, objectives and values at an early stage in the process. </a:t>
            </a:r>
          </a:p>
          <a:p>
            <a:pPr lvl="0"/>
            <a:r>
              <a:rPr lang="en-GB" sz="1200" kern="1200" dirty="0" smtClean="0">
                <a:solidFill>
                  <a:schemeClr val="tx1"/>
                </a:solidFill>
                <a:effectLst/>
                <a:latin typeface="+mn-lt"/>
                <a:ea typeface="+mn-ea"/>
                <a:cs typeface="+mn-cs"/>
              </a:rPr>
              <a:t>Introducing performance management at Induction (information about vision, mission and objectives)</a:t>
            </a:r>
          </a:p>
          <a:p>
            <a:pPr lvl="0"/>
            <a:r>
              <a:rPr lang="en-GB" sz="1200" kern="1200" dirty="0" smtClean="0">
                <a:solidFill>
                  <a:schemeClr val="tx1"/>
                </a:solidFill>
                <a:effectLst/>
                <a:latin typeface="+mn-lt"/>
                <a:ea typeface="+mn-ea"/>
                <a:cs typeface="+mn-cs"/>
              </a:rPr>
              <a:t>Providing documentation (self-appraisal in particular)</a:t>
            </a:r>
          </a:p>
          <a:p>
            <a:pPr lvl="0"/>
            <a:r>
              <a:rPr lang="en-GB" sz="1200" kern="1200" dirty="0" smtClean="0">
                <a:solidFill>
                  <a:schemeClr val="tx1"/>
                </a:solidFill>
                <a:effectLst/>
                <a:latin typeface="+mn-lt"/>
                <a:ea typeface="+mn-ea"/>
                <a:cs typeface="+mn-cs"/>
              </a:rPr>
              <a:t>Providing learning and development opportunities including CPD opportunities</a:t>
            </a:r>
          </a:p>
          <a:p>
            <a:pPr lvl="0"/>
            <a:r>
              <a:rPr lang="en-GB" sz="1200" kern="1200" dirty="0" smtClean="0">
                <a:solidFill>
                  <a:schemeClr val="tx1"/>
                </a:solidFill>
                <a:effectLst/>
                <a:latin typeface="+mn-lt"/>
                <a:ea typeface="+mn-ea"/>
                <a:cs typeface="+mn-cs"/>
              </a:rPr>
              <a:t>Providing personal development and career planning advice/training</a:t>
            </a:r>
          </a:p>
          <a:p>
            <a:pPr lvl="0"/>
            <a:r>
              <a:rPr lang="en-GB" sz="1200" kern="1200" dirty="0" smtClean="0">
                <a:solidFill>
                  <a:schemeClr val="tx1"/>
                </a:solidFill>
                <a:effectLst/>
                <a:latin typeface="+mn-lt"/>
                <a:ea typeface="+mn-ea"/>
                <a:cs typeface="+mn-cs"/>
              </a:rPr>
              <a:t>Providing policies/training/opportunities for recognition and reward</a:t>
            </a:r>
          </a:p>
          <a:p>
            <a:pPr lvl="0"/>
            <a:r>
              <a:rPr lang="en-GB" sz="1200" kern="1200" dirty="0" smtClean="0">
                <a:solidFill>
                  <a:schemeClr val="tx1"/>
                </a:solidFill>
                <a:effectLst/>
                <a:latin typeface="+mn-lt"/>
                <a:ea typeface="+mn-ea"/>
                <a:cs typeface="+mn-cs"/>
              </a:rPr>
              <a:t>Giving advice on performance issues</a:t>
            </a:r>
          </a:p>
          <a:p>
            <a:pPr lvl="0"/>
            <a:r>
              <a:rPr lang="en-GB" sz="1200" kern="1200" dirty="0" smtClean="0">
                <a:solidFill>
                  <a:schemeClr val="tx1"/>
                </a:solidFill>
                <a:effectLst/>
                <a:latin typeface="+mn-lt"/>
                <a:ea typeface="+mn-ea"/>
                <a:cs typeface="+mn-cs"/>
              </a:rPr>
              <a:t>Helping line managers identify and address training needs and their own training. </a:t>
            </a:r>
          </a:p>
          <a:p>
            <a:pPr lvl="0"/>
            <a:r>
              <a:rPr lang="en-GB" sz="1200" kern="1200" dirty="0" smtClean="0">
                <a:solidFill>
                  <a:schemeClr val="tx1"/>
                </a:solidFill>
                <a:effectLst/>
                <a:latin typeface="+mn-lt"/>
                <a:ea typeface="+mn-ea"/>
                <a:cs typeface="+mn-cs"/>
              </a:rPr>
              <a:t>Acting as co-ordinator of the process.</a:t>
            </a:r>
          </a:p>
          <a:p>
            <a:r>
              <a:rPr lang="en-GB" sz="1200" kern="1200" dirty="0" smtClean="0">
                <a:solidFill>
                  <a:schemeClr val="tx1"/>
                </a:solidFill>
                <a:effectLst/>
                <a:latin typeface="+mn-lt"/>
                <a:ea typeface="+mn-ea"/>
                <a:cs typeface="+mn-cs"/>
              </a:rPr>
              <a:t>As </a:t>
            </a:r>
            <a:r>
              <a:rPr lang="en-GB" sz="1200" kern="1200" dirty="0" err="1" smtClean="0">
                <a:solidFill>
                  <a:schemeClr val="tx1"/>
                </a:solidFill>
                <a:effectLst/>
                <a:latin typeface="+mn-lt"/>
                <a:ea typeface="+mn-ea"/>
                <a:cs typeface="+mn-cs"/>
              </a:rPr>
              <a:t>Capelli</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(2016) affirm, with PM being not just about accountability, but rather growth and improvement it is not a process that can be imposed by HR, rather it should be driven across the organisation by business needs. </a:t>
            </a:r>
          </a:p>
          <a:p>
            <a:r>
              <a:rPr lang="en-GB" sz="1200" b="1"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18</a:t>
            </a:fld>
            <a:endParaRPr lang="en-GB"/>
          </a:p>
        </p:txBody>
      </p:sp>
    </p:spTree>
    <p:extLst>
      <p:ext uri="{BB962C8B-B14F-4D97-AF65-F5344CB8AC3E}">
        <p14:creationId xmlns:p14="http://schemas.microsoft.com/office/powerpoint/2010/main" val="25809283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Describe the ways in which HR &amp; line managers can work together in PM process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Taylor and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state the HR manager’s role is largely restricted to policy making and the giving of advice.  However, Rees and French (2016) are clear that successful organisations view PM as a strategic issue and not a tactical one. With this in mind there is a clear role for HR within the PM process, HR should support managers, who as we have seen, have various tasks, social and psychological issues to take into account when carrying out a performance appraisal (</a:t>
            </a:r>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and Saks, 2011). </a:t>
            </a:r>
          </a:p>
          <a:p>
            <a:r>
              <a:rPr lang="en-GB" sz="1200" kern="1200" dirty="0" smtClean="0">
                <a:solidFill>
                  <a:schemeClr val="tx1"/>
                </a:solidFill>
                <a:effectLst/>
                <a:latin typeface="+mn-lt"/>
                <a:ea typeface="+mn-ea"/>
                <a:cs typeface="+mn-cs"/>
              </a:rPr>
              <a:t>Specifically the CIPD (2018) has outlined HR playing a strong supporting function to managers in the following PM processes: </a:t>
            </a:r>
          </a:p>
          <a:p>
            <a:pPr lvl="0"/>
            <a:r>
              <a:rPr lang="en-GB" sz="1200" kern="1200" dirty="0" smtClean="0">
                <a:solidFill>
                  <a:schemeClr val="tx1"/>
                </a:solidFill>
                <a:effectLst/>
                <a:latin typeface="+mn-lt"/>
                <a:ea typeface="+mn-ea"/>
                <a:cs typeface="+mn-cs"/>
              </a:rPr>
              <a:t>Recruiting and selecting employees using a competency framework, communicating the mission, vision, objectives and values at an early stage in the process. </a:t>
            </a:r>
          </a:p>
          <a:p>
            <a:pPr lvl="0"/>
            <a:r>
              <a:rPr lang="en-GB" sz="1200" kern="1200" dirty="0" smtClean="0">
                <a:solidFill>
                  <a:schemeClr val="tx1"/>
                </a:solidFill>
                <a:effectLst/>
                <a:latin typeface="+mn-lt"/>
                <a:ea typeface="+mn-ea"/>
                <a:cs typeface="+mn-cs"/>
              </a:rPr>
              <a:t>Introducing performance management at Induction (information about vision, mission and objectives)</a:t>
            </a:r>
          </a:p>
          <a:p>
            <a:pPr lvl="0"/>
            <a:r>
              <a:rPr lang="en-GB" sz="1200" kern="1200" dirty="0" smtClean="0">
                <a:solidFill>
                  <a:schemeClr val="tx1"/>
                </a:solidFill>
                <a:effectLst/>
                <a:latin typeface="+mn-lt"/>
                <a:ea typeface="+mn-ea"/>
                <a:cs typeface="+mn-cs"/>
              </a:rPr>
              <a:t>Providing documentation (self-appraisal in particular)</a:t>
            </a:r>
          </a:p>
          <a:p>
            <a:pPr lvl="0"/>
            <a:r>
              <a:rPr lang="en-GB" sz="1200" kern="1200" dirty="0" smtClean="0">
                <a:solidFill>
                  <a:schemeClr val="tx1"/>
                </a:solidFill>
                <a:effectLst/>
                <a:latin typeface="+mn-lt"/>
                <a:ea typeface="+mn-ea"/>
                <a:cs typeface="+mn-cs"/>
              </a:rPr>
              <a:t>Providing learning and development opportunities including CPD opportunities</a:t>
            </a:r>
          </a:p>
          <a:p>
            <a:pPr lvl="0"/>
            <a:r>
              <a:rPr lang="en-GB" sz="1200" kern="1200" dirty="0" smtClean="0">
                <a:solidFill>
                  <a:schemeClr val="tx1"/>
                </a:solidFill>
                <a:effectLst/>
                <a:latin typeface="+mn-lt"/>
                <a:ea typeface="+mn-ea"/>
                <a:cs typeface="+mn-cs"/>
              </a:rPr>
              <a:t>Providing personal development and career planning advice/training</a:t>
            </a:r>
          </a:p>
          <a:p>
            <a:pPr lvl="0"/>
            <a:r>
              <a:rPr lang="en-GB" sz="1200" kern="1200" dirty="0" smtClean="0">
                <a:solidFill>
                  <a:schemeClr val="tx1"/>
                </a:solidFill>
                <a:effectLst/>
                <a:latin typeface="+mn-lt"/>
                <a:ea typeface="+mn-ea"/>
                <a:cs typeface="+mn-cs"/>
              </a:rPr>
              <a:t>Providing policies/training/opportunities for recognition and reward</a:t>
            </a:r>
          </a:p>
          <a:p>
            <a:pPr lvl="0"/>
            <a:r>
              <a:rPr lang="en-GB" sz="1200" kern="1200" dirty="0" smtClean="0">
                <a:solidFill>
                  <a:schemeClr val="tx1"/>
                </a:solidFill>
                <a:effectLst/>
                <a:latin typeface="+mn-lt"/>
                <a:ea typeface="+mn-ea"/>
                <a:cs typeface="+mn-cs"/>
              </a:rPr>
              <a:t>Giving advice on performance issues</a:t>
            </a:r>
          </a:p>
          <a:p>
            <a:pPr lvl="0"/>
            <a:r>
              <a:rPr lang="en-GB" sz="1200" kern="1200" dirty="0" smtClean="0">
                <a:solidFill>
                  <a:schemeClr val="tx1"/>
                </a:solidFill>
                <a:effectLst/>
                <a:latin typeface="+mn-lt"/>
                <a:ea typeface="+mn-ea"/>
                <a:cs typeface="+mn-cs"/>
              </a:rPr>
              <a:t>Helping line managers identify and address training needs and their own training. </a:t>
            </a:r>
          </a:p>
          <a:p>
            <a:pPr lvl="0"/>
            <a:r>
              <a:rPr lang="en-GB" sz="1200" kern="1200" dirty="0" smtClean="0">
                <a:solidFill>
                  <a:schemeClr val="tx1"/>
                </a:solidFill>
                <a:effectLst/>
                <a:latin typeface="+mn-lt"/>
                <a:ea typeface="+mn-ea"/>
                <a:cs typeface="+mn-cs"/>
              </a:rPr>
              <a:t>Acting as co-ordinator of the process.</a:t>
            </a:r>
          </a:p>
          <a:p>
            <a:r>
              <a:rPr lang="en-GB" sz="1200" kern="1200" dirty="0" smtClean="0">
                <a:solidFill>
                  <a:schemeClr val="tx1"/>
                </a:solidFill>
                <a:effectLst/>
                <a:latin typeface="+mn-lt"/>
                <a:ea typeface="+mn-ea"/>
                <a:cs typeface="+mn-cs"/>
              </a:rPr>
              <a:t>As </a:t>
            </a:r>
            <a:r>
              <a:rPr lang="en-GB" sz="1200" kern="1200" dirty="0" err="1" smtClean="0">
                <a:solidFill>
                  <a:schemeClr val="tx1"/>
                </a:solidFill>
                <a:effectLst/>
                <a:latin typeface="+mn-lt"/>
                <a:ea typeface="+mn-ea"/>
                <a:cs typeface="+mn-cs"/>
              </a:rPr>
              <a:t>Capelli</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(2016) affirm, with PM being not just about accountability, but rather growth and improvement it is not a process that can be imposed by HR, rather it should be driven across the organisation by business needs. </a:t>
            </a:r>
          </a:p>
          <a:p>
            <a:r>
              <a:rPr lang="en-GB" sz="1200" b="1"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874C5F7-1527-47BC-A4C4-34A35C146FDD}" type="slidenum">
              <a:rPr lang="en-GB" smtClean="0"/>
              <a:t>19</a:t>
            </a:fld>
            <a:endParaRPr lang="en-GB"/>
          </a:p>
        </p:txBody>
      </p:sp>
    </p:spTree>
    <p:extLst>
      <p:ext uri="{BB962C8B-B14F-4D97-AF65-F5344CB8AC3E}">
        <p14:creationId xmlns:p14="http://schemas.microsoft.com/office/powerpoint/2010/main" val="1377457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References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Armstrong, M. &amp; Baron, A. (2005). Managing Performance: Performance Management in Action. London: CIPD.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Bandura, A. (1997). Self-efficacy: The exercise of control. New York: Freeman.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Barrows, E., &amp; Neely, A. (2012). Managing Performance in Turbulent Times: Analytics and Insight – Ed Barrows, Andy Neely. New </a:t>
            </a:r>
            <a:r>
              <a:rPr lang="en-GB" sz="1200" kern="1200" dirty="0" err="1" smtClean="0">
                <a:solidFill>
                  <a:schemeClr val="tx1"/>
                </a:solidFill>
                <a:effectLst/>
                <a:latin typeface="+mn-lt"/>
                <a:ea typeface="+mn-ea"/>
                <a:cs typeface="+mn-cs"/>
              </a:rPr>
              <a:t>Jersery</a:t>
            </a:r>
            <a:r>
              <a:rPr lang="en-GB" sz="1200" kern="1200" dirty="0" smtClean="0">
                <a:solidFill>
                  <a:schemeClr val="tx1"/>
                </a:solidFill>
                <a:effectLst/>
                <a:latin typeface="+mn-lt"/>
                <a:ea typeface="+mn-ea"/>
                <a:cs typeface="+mn-cs"/>
              </a:rPr>
              <a:t>: John Wiley &amp; Son.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Becker, B.E., </a:t>
            </a:r>
            <a:r>
              <a:rPr lang="en-GB" sz="1200" kern="1200" dirty="0" err="1" smtClean="0">
                <a:solidFill>
                  <a:schemeClr val="tx1"/>
                </a:solidFill>
                <a:effectLst/>
                <a:latin typeface="+mn-lt"/>
                <a:ea typeface="+mn-ea"/>
                <a:cs typeface="+mn-cs"/>
              </a:rPr>
              <a:t>Huselid</a:t>
            </a:r>
            <a:r>
              <a:rPr lang="en-GB" sz="1200" kern="1200" dirty="0" smtClean="0">
                <a:solidFill>
                  <a:schemeClr val="tx1"/>
                </a:solidFill>
                <a:effectLst/>
                <a:latin typeface="+mn-lt"/>
                <a:ea typeface="+mn-ea"/>
                <a:cs typeface="+mn-cs"/>
              </a:rPr>
              <a:t>, M.A., </a:t>
            </a:r>
            <a:r>
              <a:rPr lang="en-GB" sz="1200" kern="1200" dirty="0" err="1" smtClean="0">
                <a:solidFill>
                  <a:schemeClr val="tx1"/>
                </a:solidFill>
                <a:effectLst/>
                <a:latin typeface="+mn-lt"/>
                <a:ea typeface="+mn-ea"/>
                <a:cs typeface="+mn-cs"/>
              </a:rPr>
              <a:t>Pickus</a:t>
            </a:r>
            <a:r>
              <a:rPr lang="en-GB" sz="1200" kern="1200" dirty="0" smtClean="0">
                <a:solidFill>
                  <a:schemeClr val="tx1"/>
                </a:solidFill>
                <a:effectLst/>
                <a:latin typeface="+mn-lt"/>
                <a:ea typeface="+mn-ea"/>
                <a:cs typeface="+mn-cs"/>
              </a:rPr>
              <a:t>, P.S. and Spratt, M.F. (1997).’HR as a source of shareholder value: research and recommendations’, </a:t>
            </a:r>
            <a:r>
              <a:rPr lang="en-GB" sz="1200" i="1" kern="1200" dirty="0" smtClean="0">
                <a:solidFill>
                  <a:schemeClr val="tx1"/>
                </a:solidFill>
                <a:effectLst/>
                <a:latin typeface="+mn-lt"/>
                <a:ea typeface="+mn-ea"/>
                <a:cs typeface="+mn-cs"/>
              </a:rPr>
              <a:t>Human Resource Management</a:t>
            </a:r>
            <a:r>
              <a:rPr lang="en-GB" sz="1200" kern="1200" dirty="0" smtClean="0">
                <a:solidFill>
                  <a:schemeClr val="tx1"/>
                </a:solidFill>
                <a:effectLst/>
                <a:latin typeface="+mn-lt"/>
                <a:ea typeface="+mn-ea"/>
                <a:cs typeface="+mn-cs"/>
              </a:rPr>
              <a:t>, Vol. 36, No. 1, pp. 39‐47.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Bloom, N., </a:t>
            </a:r>
            <a:r>
              <a:rPr lang="en-GB" sz="1200" kern="1200" dirty="0" err="1" smtClean="0">
                <a:solidFill>
                  <a:schemeClr val="tx1"/>
                </a:solidFill>
                <a:effectLst/>
                <a:latin typeface="+mn-lt"/>
                <a:ea typeface="+mn-ea"/>
                <a:cs typeface="+mn-cs"/>
              </a:rPr>
              <a:t>Sadun</a:t>
            </a:r>
            <a:r>
              <a:rPr lang="en-GB" sz="1200" kern="1200" dirty="0" smtClean="0">
                <a:solidFill>
                  <a:schemeClr val="tx1"/>
                </a:solidFill>
                <a:effectLst/>
                <a:latin typeface="+mn-lt"/>
                <a:ea typeface="+mn-ea"/>
                <a:cs typeface="+mn-cs"/>
              </a:rPr>
              <a:t>, R. and </a:t>
            </a:r>
            <a:r>
              <a:rPr lang="en-GB" sz="1200" kern="1200" dirty="0" err="1" smtClean="0">
                <a:solidFill>
                  <a:schemeClr val="tx1"/>
                </a:solidFill>
                <a:effectLst/>
                <a:latin typeface="+mn-lt"/>
                <a:ea typeface="+mn-ea"/>
                <a:cs typeface="+mn-cs"/>
              </a:rPr>
              <a:t>Reenen</a:t>
            </a:r>
            <a:r>
              <a:rPr lang="en-GB" sz="1200" kern="1200" dirty="0" smtClean="0">
                <a:solidFill>
                  <a:schemeClr val="tx1"/>
                </a:solidFill>
                <a:effectLst/>
                <a:latin typeface="+mn-lt"/>
                <a:ea typeface="+mn-ea"/>
                <a:cs typeface="+mn-cs"/>
              </a:rPr>
              <a:t>, J. V. (2012). ‘How three essential practices can address even the most complex global problems. Harvard Business Review: November.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Boon, C. &amp; </a:t>
            </a:r>
            <a:r>
              <a:rPr lang="en-GB" sz="1200" kern="1200" dirty="0" err="1" smtClean="0">
                <a:solidFill>
                  <a:schemeClr val="tx1"/>
                </a:solidFill>
                <a:effectLst/>
                <a:latin typeface="+mn-lt"/>
                <a:ea typeface="+mn-ea"/>
                <a:cs typeface="+mn-cs"/>
              </a:rPr>
              <a:t>Kalshoven</a:t>
            </a:r>
            <a:r>
              <a:rPr lang="en-GB" sz="1200" kern="1200" dirty="0" smtClean="0">
                <a:solidFill>
                  <a:schemeClr val="tx1"/>
                </a:solidFill>
                <a:effectLst/>
                <a:latin typeface="+mn-lt"/>
                <a:ea typeface="+mn-ea"/>
                <a:cs typeface="+mn-cs"/>
              </a:rPr>
              <a:t>, K. (2014). ‘How high commitment HRM relates to engagement and commitment: the moderating role of task proficiency’, </a:t>
            </a:r>
            <a:r>
              <a:rPr lang="en-GB" sz="1200" i="1" kern="1200" dirty="0" smtClean="0">
                <a:solidFill>
                  <a:schemeClr val="tx1"/>
                </a:solidFill>
                <a:effectLst/>
                <a:latin typeface="+mn-lt"/>
                <a:ea typeface="+mn-ea"/>
                <a:cs typeface="+mn-cs"/>
              </a:rPr>
              <a:t>Human Resource Management</a:t>
            </a:r>
            <a:r>
              <a:rPr lang="en-GB" sz="1200" kern="1200" dirty="0" smtClean="0">
                <a:solidFill>
                  <a:schemeClr val="tx1"/>
                </a:solidFill>
                <a:effectLst/>
                <a:latin typeface="+mn-lt"/>
                <a:ea typeface="+mn-ea"/>
                <a:cs typeface="+mn-cs"/>
              </a:rPr>
              <a:t>, Vol. 53, No. 3. Pp. 403–420.</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Boxall, P. and </a:t>
            </a:r>
            <a:r>
              <a:rPr lang="en-GB" sz="1200" kern="1200" dirty="0" err="1" smtClean="0">
                <a:solidFill>
                  <a:schemeClr val="tx1"/>
                </a:solidFill>
                <a:effectLst/>
                <a:latin typeface="+mn-lt"/>
                <a:ea typeface="+mn-ea"/>
                <a:cs typeface="+mn-cs"/>
              </a:rPr>
              <a:t>Macky</a:t>
            </a:r>
            <a:r>
              <a:rPr lang="en-GB" sz="1200" kern="1200" dirty="0" smtClean="0">
                <a:solidFill>
                  <a:schemeClr val="tx1"/>
                </a:solidFill>
                <a:effectLst/>
                <a:latin typeface="+mn-lt"/>
                <a:ea typeface="+mn-ea"/>
                <a:cs typeface="+mn-cs"/>
              </a:rPr>
              <a:t>, K. (2009). ‘Research and strategy on high‐performance work systems: progressing the high involvement stream’. </a:t>
            </a:r>
            <a:r>
              <a:rPr lang="en-GB" sz="1200" i="1" kern="1200" dirty="0" smtClean="0">
                <a:solidFill>
                  <a:schemeClr val="tx1"/>
                </a:solidFill>
                <a:effectLst/>
                <a:latin typeface="+mn-lt"/>
                <a:ea typeface="+mn-ea"/>
                <a:cs typeface="+mn-cs"/>
              </a:rPr>
              <a:t>Human Resource Management Journal</a:t>
            </a:r>
            <a:r>
              <a:rPr lang="en-GB" sz="1200" kern="1200" dirty="0" smtClean="0">
                <a:solidFill>
                  <a:schemeClr val="tx1"/>
                </a:solidFill>
                <a:effectLst/>
                <a:latin typeface="+mn-lt"/>
                <a:ea typeface="+mn-ea"/>
                <a:cs typeface="+mn-cs"/>
              </a:rPr>
              <a:t>, Vol. 19, No. 1, pp. 3– 23.</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Buchner, T. W. (2007). ‘Performance Management Theory: A look from the performer’s perspective with implications for HRD’, </a:t>
            </a:r>
            <a:r>
              <a:rPr lang="en-GB" sz="1200" i="1" kern="1200" dirty="0" smtClean="0">
                <a:solidFill>
                  <a:schemeClr val="tx1"/>
                </a:solidFill>
                <a:effectLst/>
                <a:latin typeface="+mn-lt"/>
                <a:ea typeface="+mn-ea"/>
                <a:cs typeface="+mn-cs"/>
              </a:rPr>
              <a:t>Human Resource Development International</a:t>
            </a:r>
            <a:r>
              <a:rPr lang="en-GB" sz="1200" kern="1200" dirty="0" smtClean="0">
                <a:solidFill>
                  <a:schemeClr val="tx1"/>
                </a:solidFill>
                <a:effectLst/>
                <a:latin typeface="+mn-lt"/>
                <a:ea typeface="+mn-ea"/>
                <a:cs typeface="+mn-cs"/>
              </a:rPr>
              <a:t>, Vol. 10, pp.59-73. </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P., &amp;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A. (2016). ‘The performance management revolution’. </a:t>
            </a:r>
            <a:r>
              <a:rPr lang="en-GB" sz="1200" i="1" kern="1200" dirty="0" smtClean="0">
                <a:solidFill>
                  <a:schemeClr val="tx1"/>
                </a:solidFill>
                <a:effectLst/>
                <a:latin typeface="+mn-lt"/>
                <a:ea typeface="+mn-ea"/>
                <a:cs typeface="+mn-cs"/>
              </a:rPr>
              <a:t>Harvard Business Review</a:t>
            </a:r>
            <a:r>
              <a:rPr lang="en-GB" sz="1200" kern="1200" dirty="0" smtClean="0">
                <a:solidFill>
                  <a:schemeClr val="tx1"/>
                </a:solidFill>
                <a:effectLst/>
                <a:latin typeface="+mn-lt"/>
                <a:ea typeface="+mn-ea"/>
                <a:cs typeface="+mn-cs"/>
              </a:rPr>
              <a:t>, (October).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Cavanagh, J., McNeil, N. and Bartram, T. (2013). ‘The Australian men’s sheds movement: human resource management in a voluntary organisation’, </a:t>
            </a:r>
            <a:r>
              <a:rPr lang="en-GB" sz="1200" i="1" kern="1200" dirty="0" smtClean="0">
                <a:solidFill>
                  <a:schemeClr val="tx1"/>
                </a:solidFill>
                <a:effectLst/>
                <a:latin typeface="+mn-lt"/>
                <a:ea typeface="+mn-ea"/>
                <a:cs typeface="+mn-cs"/>
              </a:rPr>
              <a:t>Asia Pacific Journal of Human Resources</a:t>
            </a:r>
            <a:r>
              <a:rPr lang="en-GB" sz="1200" kern="1200" dirty="0" smtClean="0">
                <a:solidFill>
                  <a:schemeClr val="tx1"/>
                </a:solidFill>
                <a:effectLst/>
                <a:latin typeface="+mn-lt"/>
                <a:ea typeface="+mn-ea"/>
                <a:cs typeface="+mn-cs"/>
              </a:rPr>
              <a:t>, Vol. 51 No. 3, pp. 292-306.</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CIPD (2015a). Best to good practice HR: developing the principles. https://www.cipd.co.uk/Images/best-good-practice-hr-developing-principles-profession_tcm18-8731.pdf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CIPD (2018). Performance management: an introduction. CIPD Factsheet.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CIPD (2019). Megatrends: Flexible working. CIPD report. https://www.cipd.co.uk/Images/megatrends-report-flexible-working-1_tcm18-52769.pdf</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Combs, J., </a:t>
            </a:r>
            <a:r>
              <a:rPr lang="en-GB" sz="1200" kern="1200" dirty="0" err="1" smtClean="0">
                <a:solidFill>
                  <a:schemeClr val="tx1"/>
                </a:solidFill>
                <a:effectLst/>
                <a:latin typeface="+mn-lt"/>
                <a:ea typeface="+mn-ea"/>
                <a:cs typeface="+mn-cs"/>
              </a:rPr>
              <a:t>Lui</a:t>
            </a:r>
            <a:r>
              <a:rPr lang="en-GB" sz="1200" kern="1200" dirty="0" smtClean="0">
                <a:solidFill>
                  <a:schemeClr val="tx1"/>
                </a:solidFill>
                <a:effectLst/>
                <a:latin typeface="+mn-lt"/>
                <a:ea typeface="+mn-ea"/>
                <a:cs typeface="+mn-cs"/>
              </a:rPr>
              <a:t>, Y., Hall, A. &amp; </a:t>
            </a:r>
            <a:r>
              <a:rPr lang="en-GB" sz="1200" kern="1200" dirty="0" err="1" smtClean="0">
                <a:solidFill>
                  <a:schemeClr val="tx1"/>
                </a:solidFill>
                <a:effectLst/>
                <a:latin typeface="+mn-lt"/>
                <a:ea typeface="+mn-ea"/>
                <a:cs typeface="+mn-cs"/>
              </a:rPr>
              <a:t>Ketchen</a:t>
            </a:r>
            <a:r>
              <a:rPr lang="en-GB" sz="1200" kern="1200" dirty="0" smtClean="0">
                <a:solidFill>
                  <a:schemeClr val="tx1"/>
                </a:solidFill>
                <a:effectLst/>
                <a:latin typeface="+mn-lt"/>
                <a:ea typeface="+mn-ea"/>
                <a:cs typeface="+mn-cs"/>
              </a:rPr>
              <a:t>, D. (2006). ‘How much do high performance work practices matter? A meta-analysis of their effects on organizational performance’. </a:t>
            </a:r>
            <a:r>
              <a:rPr lang="en-GB" sz="1200" i="1" kern="1200" dirty="0" smtClean="0">
                <a:solidFill>
                  <a:schemeClr val="tx1"/>
                </a:solidFill>
                <a:effectLst/>
                <a:latin typeface="+mn-lt"/>
                <a:ea typeface="+mn-ea"/>
                <a:cs typeface="+mn-cs"/>
              </a:rPr>
              <a:t>Personnel Psychology</a:t>
            </a:r>
            <a:r>
              <a:rPr lang="en-GB" sz="1200" kern="1200" dirty="0" smtClean="0">
                <a:solidFill>
                  <a:schemeClr val="tx1"/>
                </a:solidFill>
                <a:effectLst/>
                <a:latin typeface="+mn-lt"/>
                <a:ea typeface="+mn-ea"/>
                <a:cs typeface="+mn-cs"/>
              </a:rPr>
              <a:t>, Vol. 59, No. 3, pp. 501-528.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Fleetwood, S. &amp; </a:t>
            </a:r>
            <a:r>
              <a:rPr lang="en-GB" sz="1200" kern="1200" dirty="0" err="1" smtClean="0">
                <a:solidFill>
                  <a:schemeClr val="tx1"/>
                </a:solidFill>
                <a:effectLst/>
                <a:latin typeface="+mn-lt"/>
                <a:ea typeface="+mn-ea"/>
                <a:cs typeface="+mn-cs"/>
              </a:rPr>
              <a:t>Hesketh</a:t>
            </a:r>
            <a:r>
              <a:rPr lang="en-GB" sz="1200" kern="1200" dirty="0" smtClean="0">
                <a:solidFill>
                  <a:schemeClr val="tx1"/>
                </a:solidFill>
                <a:effectLst/>
                <a:latin typeface="+mn-lt"/>
                <a:ea typeface="+mn-ea"/>
                <a:cs typeface="+mn-cs"/>
              </a:rPr>
              <a:t>, A. (2010). Explaining the performance of human resource management. Cambridge: Cambridge University Press. </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Gruman</a:t>
            </a:r>
            <a:r>
              <a:rPr lang="en-GB" sz="1200" kern="1200" dirty="0" smtClean="0">
                <a:solidFill>
                  <a:schemeClr val="tx1"/>
                </a:solidFill>
                <a:effectLst/>
                <a:latin typeface="+mn-lt"/>
                <a:ea typeface="+mn-ea"/>
                <a:cs typeface="+mn-cs"/>
              </a:rPr>
              <a:t> J. A. &amp; Saks A. M. (2011). ‘Performance management and employee engagement’, </a:t>
            </a:r>
            <a:r>
              <a:rPr lang="en-GB" sz="1200" i="1" kern="1200" dirty="0" smtClean="0">
                <a:solidFill>
                  <a:schemeClr val="tx1"/>
                </a:solidFill>
                <a:effectLst/>
                <a:latin typeface="+mn-lt"/>
                <a:ea typeface="+mn-ea"/>
                <a:cs typeface="+mn-cs"/>
              </a:rPr>
              <a:t>Human Resource Management Review</a:t>
            </a:r>
            <a:r>
              <a:rPr lang="en-GB" sz="1200" kern="1200" dirty="0" smtClean="0">
                <a:solidFill>
                  <a:schemeClr val="tx1"/>
                </a:solidFill>
                <a:effectLst/>
                <a:latin typeface="+mn-lt"/>
                <a:ea typeface="+mn-ea"/>
                <a:cs typeface="+mn-cs"/>
              </a:rPr>
              <a:t>, Vol. 21, pp. 123–36</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Guest, D.E. (1997). ‘Human resource management and performance: a review and research agenda’, </a:t>
            </a:r>
            <a:r>
              <a:rPr lang="en-GB" sz="1200" i="1" kern="1200" dirty="0" smtClean="0">
                <a:solidFill>
                  <a:schemeClr val="tx1"/>
                </a:solidFill>
                <a:effectLst/>
                <a:latin typeface="+mn-lt"/>
                <a:ea typeface="+mn-ea"/>
                <a:cs typeface="+mn-cs"/>
              </a:rPr>
              <a:t>International Journal of Human Resource Management</a:t>
            </a:r>
            <a:r>
              <a:rPr lang="en-GB" sz="1200" kern="1200" dirty="0" smtClean="0">
                <a:solidFill>
                  <a:schemeClr val="tx1"/>
                </a:solidFill>
                <a:effectLst/>
                <a:latin typeface="+mn-lt"/>
                <a:ea typeface="+mn-ea"/>
                <a:cs typeface="+mn-cs"/>
              </a:rPr>
              <a:t>, Vol.8, No.3, pp. 263-276.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Guest, D.E., </a:t>
            </a:r>
            <a:r>
              <a:rPr lang="en-GB" sz="1200" kern="1200" dirty="0" err="1" smtClean="0">
                <a:solidFill>
                  <a:schemeClr val="tx1"/>
                </a:solidFill>
                <a:effectLst/>
                <a:latin typeface="+mn-lt"/>
                <a:ea typeface="+mn-ea"/>
                <a:cs typeface="+mn-cs"/>
              </a:rPr>
              <a:t>Mitchie</a:t>
            </a:r>
            <a:r>
              <a:rPr lang="en-GB" sz="1200" kern="1200" dirty="0" smtClean="0">
                <a:solidFill>
                  <a:schemeClr val="tx1"/>
                </a:solidFill>
                <a:effectLst/>
                <a:latin typeface="+mn-lt"/>
                <a:ea typeface="+mn-ea"/>
                <a:cs typeface="+mn-cs"/>
              </a:rPr>
              <a:t>, J., Conway, N. and Sheehan, M. (2003). ‘Human resource management and corporate performance in the UK’. </a:t>
            </a:r>
            <a:r>
              <a:rPr lang="en-GB" sz="1200" i="1" kern="1200" dirty="0" smtClean="0">
                <a:solidFill>
                  <a:schemeClr val="tx1"/>
                </a:solidFill>
                <a:effectLst/>
                <a:latin typeface="+mn-lt"/>
                <a:ea typeface="+mn-ea"/>
                <a:cs typeface="+mn-cs"/>
              </a:rPr>
              <a:t>British Journal of Industrial Relations</a:t>
            </a:r>
            <a:r>
              <a:rPr lang="en-GB" sz="1200" kern="1200" dirty="0" smtClean="0">
                <a:solidFill>
                  <a:schemeClr val="tx1"/>
                </a:solidFill>
                <a:effectLst/>
                <a:latin typeface="+mn-lt"/>
                <a:ea typeface="+mn-ea"/>
                <a:cs typeface="+mn-cs"/>
              </a:rPr>
              <a:t>. Vol.41, No.2, pp 291-314.</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Harris, L. (2001). ‘Rewarding employee performance: line managers’ values, beliefs and perspectives’. </a:t>
            </a:r>
            <a:r>
              <a:rPr lang="en-GB" sz="1200" i="1" kern="1200" dirty="0" smtClean="0">
                <a:solidFill>
                  <a:schemeClr val="tx1"/>
                </a:solidFill>
                <a:effectLst/>
                <a:latin typeface="+mn-lt"/>
                <a:ea typeface="+mn-ea"/>
                <a:cs typeface="+mn-cs"/>
              </a:rPr>
              <a:t>International Journal of Human Resource Management</a:t>
            </a:r>
            <a:r>
              <a:rPr lang="en-GB" sz="1200" kern="1200" dirty="0" smtClean="0">
                <a:solidFill>
                  <a:schemeClr val="tx1"/>
                </a:solidFill>
                <a:effectLst/>
                <a:latin typeface="+mn-lt"/>
                <a:ea typeface="+mn-ea"/>
                <a:cs typeface="+mn-cs"/>
              </a:rPr>
              <a:t>, Vol. 12, No. 7, pp. 1182–1192.</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Harter, J.K., Schmidt, F.L. and Hayes, T.L. (2002), ‘Business-unit level relationship between employee satisfaction, employee engagement, and business outcomes: a meta-analysis’, </a:t>
            </a:r>
            <a:r>
              <a:rPr lang="en-GB" sz="1200" i="1" kern="1200" dirty="0" smtClean="0">
                <a:solidFill>
                  <a:schemeClr val="tx1"/>
                </a:solidFill>
                <a:effectLst/>
                <a:latin typeface="+mn-lt"/>
                <a:ea typeface="+mn-ea"/>
                <a:cs typeface="+mn-cs"/>
              </a:rPr>
              <a:t>Journal of Applied Psychology</a:t>
            </a:r>
            <a:r>
              <a:rPr lang="en-GB" sz="1200" kern="1200" dirty="0" smtClean="0">
                <a:solidFill>
                  <a:schemeClr val="tx1"/>
                </a:solidFill>
                <a:effectLst/>
                <a:latin typeface="+mn-lt"/>
                <a:ea typeface="+mn-ea"/>
                <a:cs typeface="+mn-cs"/>
              </a:rPr>
              <a:t>, Vol. 87, pp. 268-79.</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Heffernan, M., &amp; </a:t>
            </a:r>
            <a:r>
              <a:rPr lang="en-GB" sz="1200" kern="1200" dirty="0" err="1" smtClean="0">
                <a:solidFill>
                  <a:schemeClr val="tx1"/>
                </a:solidFill>
                <a:effectLst/>
                <a:latin typeface="+mn-lt"/>
                <a:ea typeface="+mn-ea"/>
                <a:cs typeface="+mn-cs"/>
              </a:rPr>
              <a:t>Dundon</a:t>
            </a:r>
            <a:r>
              <a:rPr lang="en-GB" sz="1200" kern="1200" dirty="0" smtClean="0">
                <a:solidFill>
                  <a:schemeClr val="tx1"/>
                </a:solidFill>
                <a:effectLst/>
                <a:latin typeface="+mn-lt"/>
                <a:ea typeface="+mn-ea"/>
                <a:cs typeface="+mn-cs"/>
              </a:rPr>
              <a:t>, T. (2016). ‘Cross-level effects of high-performance work systems (HPWS) and employee well-being: The mediating effect of organisational justice’. </a:t>
            </a:r>
            <a:r>
              <a:rPr lang="en-GB" sz="1200" i="1" kern="1200" dirty="0" smtClean="0">
                <a:solidFill>
                  <a:schemeClr val="tx1"/>
                </a:solidFill>
                <a:effectLst/>
                <a:latin typeface="+mn-lt"/>
                <a:ea typeface="+mn-ea"/>
                <a:cs typeface="+mn-cs"/>
              </a:rPr>
              <a:t>Human Resource Management Journal</a:t>
            </a:r>
            <a:r>
              <a:rPr lang="en-GB" sz="1200" kern="1200" dirty="0" smtClean="0">
                <a:solidFill>
                  <a:schemeClr val="tx1"/>
                </a:solidFill>
                <a:effectLst/>
                <a:latin typeface="+mn-lt"/>
                <a:ea typeface="+mn-ea"/>
                <a:cs typeface="+mn-cs"/>
              </a:rPr>
              <a:t>, Vol. 26, pp. 211–231.</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Holbeche</a:t>
            </a:r>
            <a:r>
              <a:rPr lang="en-GB" sz="1200" kern="1200" dirty="0" smtClean="0">
                <a:solidFill>
                  <a:schemeClr val="tx1"/>
                </a:solidFill>
                <a:effectLst/>
                <a:latin typeface="+mn-lt"/>
                <a:ea typeface="+mn-ea"/>
                <a:cs typeface="+mn-cs"/>
              </a:rPr>
              <a:t>, L. (2005). High performance organisation: creating dynamic stability and sustainable success. London: Routledge.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Huang, L. C., Ahlstrom, D., Lee, A. Y. P., Chen, S. Y., &amp; Hsieh, M. J. (2016). ‘HPWS, employee well-being, and job involvement: An empirical study’. </a:t>
            </a:r>
            <a:r>
              <a:rPr lang="en-GB" sz="1200" i="1" kern="1200" dirty="0" smtClean="0">
                <a:solidFill>
                  <a:schemeClr val="tx1"/>
                </a:solidFill>
                <a:effectLst/>
                <a:latin typeface="+mn-lt"/>
                <a:ea typeface="+mn-ea"/>
                <a:cs typeface="+mn-cs"/>
              </a:rPr>
              <a:t>Personnel Review</a:t>
            </a:r>
            <a:r>
              <a:rPr lang="en-GB" sz="1200" kern="1200" dirty="0" smtClean="0">
                <a:solidFill>
                  <a:schemeClr val="tx1"/>
                </a:solidFill>
                <a:effectLst/>
                <a:latin typeface="+mn-lt"/>
                <a:ea typeface="+mn-ea"/>
                <a:cs typeface="+mn-cs"/>
              </a:rPr>
              <a:t>, Vol. 45, pp. 296-314.</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Huselid</a:t>
            </a:r>
            <a:r>
              <a:rPr lang="en-GB" sz="1200" kern="1200" dirty="0" smtClean="0">
                <a:solidFill>
                  <a:schemeClr val="tx1"/>
                </a:solidFill>
                <a:effectLst/>
                <a:latin typeface="+mn-lt"/>
                <a:ea typeface="+mn-ea"/>
                <a:cs typeface="+mn-cs"/>
              </a:rPr>
              <a:t>, M.A. (1995). ‘The impact of human resource management practices on turnover, productivity, and corporate financial performance’, </a:t>
            </a:r>
            <a:r>
              <a:rPr lang="en-GB" sz="1200" i="1" kern="1200" dirty="0" smtClean="0">
                <a:solidFill>
                  <a:schemeClr val="tx1"/>
                </a:solidFill>
                <a:effectLst/>
                <a:latin typeface="+mn-lt"/>
                <a:ea typeface="+mn-ea"/>
                <a:cs typeface="+mn-cs"/>
              </a:rPr>
              <a:t>Academy of Management Journal</a:t>
            </a:r>
            <a:r>
              <a:rPr lang="en-GB" sz="1200" kern="1200" dirty="0" smtClean="0">
                <a:solidFill>
                  <a:schemeClr val="tx1"/>
                </a:solidFill>
                <a:effectLst/>
                <a:latin typeface="+mn-lt"/>
                <a:ea typeface="+mn-ea"/>
                <a:cs typeface="+mn-cs"/>
              </a:rPr>
              <a:t>, Vol. 38, No. 3, pp. 635-672.</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Kahn, W. A. (1992). ‘To be fully there: Psychological contracts at work’. Human Resources, Vol. 45, pp. 321-348. </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Koster</a:t>
            </a:r>
            <a:r>
              <a:rPr lang="en-GB" sz="1200" kern="1200" dirty="0" smtClean="0">
                <a:solidFill>
                  <a:schemeClr val="tx1"/>
                </a:solidFill>
                <a:effectLst/>
                <a:latin typeface="+mn-lt"/>
                <a:ea typeface="+mn-ea"/>
                <a:cs typeface="+mn-cs"/>
              </a:rPr>
              <a:t>, F., De Grip, A., &amp; </a:t>
            </a:r>
            <a:r>
              <a:rPr lang="en-GB" sz="1200" kern="1200" dirty="0" err="1" smtClean="0">
                <a:solidFill>
                  <a:schemeClr val="tx1"/>
                </a:solidFill>
                <a:effectLst/>
                <a:latin typeface="+mn-lt"/>
                <a:ea typeface="+mn-ea"/>
                <a:cs typeface="+mn-cs"/>
              </a:rPr>
              <a:t>Fouarge</a:t>
            </a:r>
            <a:r>
              <a:rPr lang="en-GB" sz="1200" kern="1200" dirty="0" smtClean="0">
                <a:solidFill>
                  <a:schemeClr val="tx1"/>
                </a:solidFill>
                <a:effectLst/>
                <a:latin typeface="+mn-lt"/>
                <a:ea typeface="+mn-ea"/>
                <a:cs typeface="+mn-cs"/>
              </a:rPr>
              <a:t>, D. (2011), 'Does Perceived Support in Employee Development Affect Personnel Turnover?,' </a:t>
            </a:r>
            <a:r>
              <a:rPr lang="en-GB" sz="1200" i="1" kern="1200" dirty="0" smtClean="0">
                <a:solidFill>
                  <a:schemeClr val="tx1"/>
                </a:solidFill>
                <a:effectLst/>
                <a:latin typeface="+mn-lt"/>
                <a:ea typeface="+mn-ea"/>
                <a:cs typeface="+mn-cs"/>
              </a:rPr>
              <a:t>The International Journal of Human Resource Management</a:t>
            </a:r>
            <a:r>
              <a:rPr lang="en-GB" sz="1200" kern="1200" dirty="0" smtClean="0">
                <a:solidFill>
                  <a:schemeClr val="tx1"/>
                </a:solidFill>
                <a:effectLst/>
                <a:latin typeface="+mn-lt"/>
                <a:ea typeface="+mn-ea"/>
                <a:cs typeface="+mn-cs"/>
              </a:rPr>
              <a:t>, 22 (11), 2403-2418.</a:t>
            </a:r>
          </a:p>
          <a:p>
            <a:r>
              <a:rPr lang="en-GB" sz="1200" kern="1200" dirty="0" smtClean="0">
                <a:solidFill>
                  <a:schemeClr val="tx1"/>
                </a:solidFill>
                <a:effectLst/>
                <a:latin typeface="+mn-lt"/>
                <a:ea typeface="+mn-ea"/>
                <a:cs typeface="+mn-cs"/>
              </a:rPr>
              <a:t>Latham, G. P., Almost, J., Mann, S. &amp; Moore, C. (2005). ‘New developments in performance management’, </a:t>
            </a:r>
            <a:r>
              <a:rPr lang="en-GB" sz="1200" i="1" kern="1200" dirty="0" smtClean="0">
                <a:solidFill>
                  <a:schemeClr val="tx1"/>
                </a:solidFill>
                <a:effectLst/>
                <a:latin typeface="+mn-lt"/>
                <a:ea typeface="+mn-ea"/>
                <a:cs typeface="+mn-cs"/>
              </a:rPr>
              <a:t>Organizational Dynamics</a:t>
            </a:r>
            <a:r>
              <a:rPr lang="en-GB" sz="1200" kern="1200" dirty="0" smtClean="0">
                <a:solidFill>
                  <a:schemeClr val="tx1"/>
                </a:solidFill>
                <a:effectLst/>
                <a:latin typeface="+mn-lt"/>
                <a:ea typeface="+mn-ea"/>
                <a:cs typeface="+mn-cs"/>
              </a:rPr>
              <a:t>, Vol. 34, pp. 77-87.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Luong, M. (2012). </a:t>
            </a:r>
            <a:r>
              <a:rPr lang="en-GB" sz="1200" i="1" kern="1200" dirty="0" smtClean="0">
                <a:solidFill>
                  <a:schemeClr val="tx1"/>
                </a:solidFill>
                <a:effectLst/>
                <a:latin typeface="+mn-lt"/>
                <a:ea typeface="+mn-ea"/>
                <a:cs typeface="+mn-cs"/>
              </a:rPr>
              <a:t>Performance Management and Performance: The mediating role of engagement.</a:t>
            </a:r>
            <a:r>
              <a:rPr lang="en-GB" sz="1200" kern="1200" dirty="0" smtClean="0">
                <a:solidFill>
                  <a:schemeClr val="tx1"/>
                </a:solidFill>
                <a:effectLst/>
                <a:latin typeface="+mn-lt"/>
                <a:ea typeface="+mn-ea"/>
                <a:cs typeface="+mn-cs"/>
              </a:rPr>
              <a:t> San Jose State University.</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M., Wilkinson, A., Donnelly, R. and </a:t>
            </a:r>
            <a:r>
              <a:rPr lang="en-GB" sz="1200" kern="1200" dirty="0" err="1" smtClean="0">
                <a:solidFill>
                  <a:schemeClr val="tx1"/>
                </a:solidFill>
                <a:effectLst/>
                <a:latin typeface="+mn-lt"/>
                <a:ea typeface="+mn-ea"/>
                <a:cs typeface="+mn-cs"/>
              </a:rPr>
              <a:t>Kynighou</a:t>
            </a:r>
            <a:r>
              <a:rPr lang="en-GB" sz="1200" kern="1200" dirty="0" smtClean="0">
                <a:solidFill>
                  <a:schemeClr val="tx1"/>
                </a:solidFill>
                <a:effectLst/>
                <a:latin typeface="+mn-lt"/>
                <a:ea typeface="+mn-ea"/>
                <a:cs typeface="+mn-cs"/>
              </a:rPr>
              <a:t>, A. (2016) </a:t>
            </a:r>
            <a:r>
              <a:rPr lang="en-GB" sz="1200" i="1" kern="1200" dirty="0" smtClean="0">
                <a:solidFill>
                  <a:schemeClr val="tx1"/>
                </a:solidFill>
                <a:effectLst/>
                <a:latin typeface="+mn-lt"/>
                <a:ea typeface="+mn-ea"/>
                <a:cs typeface="+mn-cs"/>
              </a:rPr>
              <a:t>Human Resource Management at Work</a:t>
            </a:r>
            <a:r>
              <a:rPr lang="en-GB" sz="1200" kern="1200" dirty="0" smtClean="0">
                <a:solidFill>
                  <a:schemeClr val="tx1"/>
                </a:solidFill>
                <a:effectLst/>
                <a:latin typeface="+mn-lt"/>
                <a:ea typeface="+mn-ea"/>
                <a:cs typeface="+mn-cs"/>
              </a:rPr>
              <a:t>. London: CIPD.</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Messersmith</a:t>
            </a:r>
            <a:r>
              <a:rPr lang="en-GB" sz="1200" kern="1200" dirty="0" smtClean="0">
                <a:solidFill>
                  <a:schemeClr val="tx1"/>
                </a:solidFill>
                <a:effectLst/>
                <a:latin typeface="+mn-lt"/>
                <a:ea typeface="+mn-ea"/>
                <a:cs typeface="+mn-cs"/>
              </a:rPr>
              <a:t>, J.G., Patel, P.C. and </a:t>
            </a:r>
            <a:r>
              <a:rPr lang="en-GB" sz="1200" kern="1200" dirty="0" err="1" smtClean="0">
                <a:solidFill>
                  <a:schemeClr val="tx1"/>
                </a:solidFill>
                <a:effectLst/>
                <a:latin typeface="+mn-lt"/>
                <a:ea typeface="+mn-ea"/>
                <a:cs typeface="+mn-cs"/>
              </a:rPr>
              <a:t>Lepak</a:t>
            </a:r>
            <a:r>
              <a:rPr lang="en-GB" sz="1200" kern="1200" dirty="0" smtClean="0">
                <a:solidFill>
                  <a:schemeClr val="tx1"/>
                </a:solidFill>
                <a:effectLst/>
                <a:latin typeface="+mn-lt"/>
                <a:ea typeface="+mn-ea"/>
                <a:cs typeface="+mn-cs"/>
              </a:rPr>
              <a:t>, D.P. (2011). ‘Unlocking the black box: exploring the link between high-performance work systems and performance’, </a:t>
            </a:r>
            <a:r>
              <a:rPr lang="en-GB" sz="1200" i="1" kern="1200" dirty="0" smtClean="0">
                <a:solidFill>
                  <a:schemeClr val="tx1"/>
                </a:solidFill>
                <a:effectLst/>
                <a:latin typeface="+mn-lt"/>
                <a:ea typeface="+mn-ea"/>
                <a:cs typeface="+mn-cs"/>
              </a:rPr>
              <a:t>Journal of Applied Psychology</a:t>
            </a:r>
            <a:r>
              <a:rPr lang="en-GB" sz="1200" kern="1200" dirty="0" smtClean="0">
                <a:solidFill>
                  <a:schemeClr val="tx1"/>
                </a:solidFill>
                <a:effectLst/>
                <a:latin typeface="+mn-lt"/>
                <a:ea typeface="+mn-ea"/>
                <a:cs typeface="+mn-cs"/>
              </a:rPr>
              <a:t>, Vol. 96 No. 6, pp. 1105‐1118.</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Meyer, J.P. &amp; Allen, N.J. (1991). ‘A three-component conceptualization of organizational commitment’. </a:t>
            </a:r>
            <a:r>
              <a:rPr lang="en-GB" sz="1200" i="1" kern="1200" dirty="0" smtClean="0">
                <a:solidFill>
                  <a:schemeClr val="tx1"/>
                </a:solidFill>
                <a:effectLst/>
                <a:latin typeface="+mn-lt"/>
                <a:ea typeface="+mn-ea"/>
                <a:cs typeface="+mn-cs"/>
              </a:rPr>
              <a:t>Human Resource Management Review</a:t>
            </a:r>
            <a:r>
              <a:rPr lang="en-GB" sz="1200" kern="1200" dirty="0" smtClean="0">
                <a:solidFill>
                  <a:schemeClr val="tx1"/>
                </a:solidFill>
                <a:effectLst/>
                <a:latin typeface="+mn-lt"/>
                <a:ea typeface="+mn-ea"/>
                <a:cs typeface="+mn-cs"/>
              </a:rPr>
              <a:t>, Vol. 1, pp. 61-89.</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Nishii, L. H., </a:t>
            </a:r>
            <a:r>
              <a:rPr lang="en-GB" sz="1200" kern="1200" dirty="0" err="1" smtClean="0">
                <a:solidFill>
                  <a:schemeClr val="tx1"/>
                </a:solidFill>
                <a:effectLst/>
                <a:latin typeface="+mn-lt"/>
                <a:ea typeface="+mn-ea"/>
                <a:cs typeface="+mn-cs"/>
              </a:rPr>
              <a:t>Lepak</a:t>
            </a:r>
            <a:r>
              <a:rPr lang="en-GB" sz="1200" kern="1200" dirty="0" smtClean="0">
                <a:solidFill>
                  <a:schemeClr val="tx1"/>
                </a:solidFill>
                <a:effectLst/>
                <a:latin typeface="+mn-lt"/>
                <a:ea typeface="+mn-ea"/>
                <a:cs typeface="+mn-cs"/>
              </a:rPr>
              <a:t>, D .P. and Schneider, B. (2008), ‘Employee attributions of the “why” of HR practices: their effects on employee attitudes and </a:t>
            </a:r>
            <a:r>
              <a:rPr lang="en-GB" sz="1200" kern="1200" dirty="0" err="1" smtClean="0">
                <a:solidFill>
                  <a:schemeClr val="tx1"/>
                </a:solidFill>
                <a:effectLst/>
                <a:latin typeface="+mn-lt"/>
                <a:ea typeface="+mn-ea"/>
                <a:cs typeface="+mn-cs"/>
              </a:rPr>
              <a:t>behaviors</a:t>
            </a:r>
            <a:r>
              <a:rPr lang="en-GB" sz="1200" kern="1200" dirty="0" smtClean="0">
                <a:solidFill>
                  <a:schemeClr val="tx1"/>
                </a:solidFill>
                <a:effectLst/>
                <a:latin typeface="+mn-lt"/>
                <a:ea typeface="+mn-ea"/>
                <a:cs typeface="+mn-cs"/>
              </a:rPr>
              <a:t> and customer satisfaction’. </a:t>
            </a:r>
            <a:r>
              <a:rPr lang="en-GB" sz="1200" i="1" kern="1200" dirty="0" smtClean="0">
                <a:solidFill>
                  <a:schemeClr val="tx1"/>
                </a:solidFill>
                <a:effectLst/>
                <a:latin typeface="+mn-lt"/>
                <a:ea typeface="+mn-ea"/>
                <a:cs typeface="+mn-cs"/>
              </a:rPr>
              <a:t>Personnel Psychology</a:t>
            </a:r>
            <a:r>
              <a:rPr lang="en-GB" sz="1200" kern="1200" dirty="0" smtClean="0">
                <a:solidFill>
                  <a:schemeClr val="tx1"/>
                </a:solidFill>
                <a:effectLst/>
                <a:latin typeface="+mn-lt"/>
                <a:ea typeface="+mn-ea"/>
                <a:cs typeface="+mn-cs"/>
              </a:rPr>
              <a:t>, Vol. 61, No. 3, pp. 503–545.</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Pfeffer</a:t>
            </a:r>
            <a:r>
              <a:rPr lang="en-GB" sz="1200" kern="1200" dirty="0" smtClean="0">
                <a:solidFill>
                  <a:schemeClr val="tx1"/>
                </a:solidFill>
                <a:effectLst/>
                <a:latin typeface="+mn-lt"/>
                <a:ea typeface="+mn-ea"/>
                <a:cs typeface="+mn-cs"/>
              </a:rPr>
              <a:t>, J. (1998). </a:t>
            </a:r>
            <a:r>
              <a:rPr lang="en-GB" sz="1200" i="1" kern="1200" dirty="0" smtClean="0">
                <a:solidFill>
                  <a:schemeClr val="tx1"/>
                </a:solidFill>
                <a:effectLst/>
                <a:latin typeface="+mn-lt"/>
                <a:ea typeface="+mn-ea"/>
                <a:cs typeface="+mn-cs"/>
              </a:rPr>
              <a:t>The Human Equation</a:t>
            </a:r>
            <a:r>
              <a:rPr lang="en-GB" sz="1200" kern="1200" dirty="0" smtClean="0">
                <a:solidFill>
                  <a:schemeClr val="tx1"/>
                </a:solidFill>
                <a:effectLst/>
                <a:latin typeface="+mn-lt"/>
                <a:ea typeface="+mn-ea"/>
                <a:cs typeface="+mn-cs"/>
              </a:rPr>
              <a:t>. Boston MA: Harvard Business Press. </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Pulakos</a:t>
            </a:r>
            <a:r>
              <a:rPr lang="en-GB" sz="1200" kern="1200" dirty="0" smtClean="0">
                <a:solidFill>
                  <a:schemeClr val="tx1"/>
                </a:solidFill>
                <a:effectLst/>
                <a:latin typeface="+mn-lt"/>
                <a:ea typeface="+mn-ea"/>
                <a:cs typeface="+mn-cs"/>
              </a:rPr>
              <a:t>, E.D., Mueller-Hanson, R.A. and O’Leary, R.S. (2008), ‘Performance management in the United States’, in Varma, A., </a:t>
            </a:r>
            <a:r>
              <a:rPr lang="en-GB" sz="1200" kern="1200" dirty="0" err="1" smtClean="0">
                <a:solidFill>
                  <a:schemeClr val="tx1"/>
                </a:solidFill>
                <a:effectLst/>
                <a:latin typeface="+mn-lt"/>
                <a:ea typeface="+mn-ea"/>
                <a:cs typeface="+mn-cs"/>
              </a:rPr>
              <a:t>Budhwar</a:t>
            </a:r>
            <a:r>
              <a:rPr lang="en-GB" sz="1200" kern="1200" dirty="0" smtClean="0">
                <a:solidFill>
                  <a:schemeClr val="tx1"/>
                </a:solidFill>
                <a:effectLst/>
                <a:latin typeface="+mn-lt"/>
                <a:ea typeface="+mn-ea"/>
                <a:cs typeface="+mn-cs"/>
              </a:rPr>
              <a:t>, P.S. and </a:t>
            </a:r>
            <a:r>
              <a:rPr lang="en-GB" sz="1200" kern="1200" dirty="0" err="1" smtClean="0">
                <a:solidFill>
                  <a:schemeClr val="tx1"/>
                </a:solidFill>
                <a:effectLst/>
                <a:latin typeface="+mn-lt"/>
                <a:ea typeface="+mn-ea"/>
                <a:cs typeface="+mn-cs"/>
              </a:rPr>
              <a:t>DeNisi</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Eds</a:t>
            </a:r>
            <a:r>
              <a:rPr lang="en-GB" sz="1200" kern="1200" dirty="0" smtClean="0">
                <a:solidFill>
                  <a:schemeClr val="tx1"/>
                </a:solidFill>
                <a:effectLst/>
                <a:latin typeface="+mn-lt"/>
                <a:ea typeface="+mn-ea"/>
                <a:cs typeface="+mn-cs"/>
              </a:rPr>
              <a:t>), Performance  Management Systems: A Global Perspective, Routledge, New York, NY, pp. 97‐114.</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Purcell, J., </a:t>
            </a:r>
            <a:r>
              <a:rPr lang="en-GB" sz="1200" kern="1200" dirty="0" err="1" smtClean="0">
                <a:solidFill>
                  <a:schemeClr val="tx1"/>
                </a:solidFill>
                <a:effectLst/>
                <a:latin typeface="+mn-lt"/>
                <a:ea typeface="+mn-ea"/>
                <a:cs typeface="+mn-cs"/>
              </a:rPr>
              <a:t>Kinnie</a:t>
            </a:r>
            <a:r>
              <a:rPr lang="en-GB" sz="1200" kern="1200" dirty="0" smtClean="0">
                <a:solidFill>
                  <a:schemeClr val="tx1"/>
                </a:solidFill>
                <a:effectLst/>
                <a:latin typeface="+mn-lt"/>
                <a:ea typeface="+mn-ea"/>
                <a:cs typeface="+mn-cs"/>
              </a:rPr>
              <a:t>, N., Hutchinson, S., </a:t>
            </a:r>
            <a:r>
              <a:rPr lang="en-GB" sz="1200" kern="1200" dirty="0" err="1" smtClean="0">
                <a:solidFill>
                  <a:schemeClr val="tx1"/>
                </a:solidFill>
                <a:effectLst/>
                <a:latin typeface="+mn-lt"/>
                <a:ea typeface="+mn-ea"/>
                <a:cs typeface="+mn-cs"/>
              </a:rPr>
              <a:t>Rayton</a:t>
            </a:r>
            <a:r>
              <a:rPr lang="en-GB" sz="1200" kern="1200" dirty="0" smtClean="0">
                <a:solidFill>
                  <a:schemeClr val="tx1"/>
                </a:solidFill>
                <a:effectLst/>
                <a:latin typeface="+mn-lt"/>
                <a:ea typeface="+mn-ea"/>
                <a:cs typeface="+mn-cs"/>
              </a:rPr>
              <a:t>, B. and Swart, J. (2003). </a:t>
            </a:r>
            <a:r>
              <a:rPr lang="en-GB" sz="1200" i="1" kern="1200" dirty="0" smtClean="0">
                <a:solidFill>
                  <a:schemeClr val="tx1"/>
                </a:solidFill>
                <a:effectLst/>
                <a:latin typeface="+mn-lt"/>
                <a:ea typeface="+mn-ea"/>
                <a:cs typeface="+mn-cs"/>
              </a:rPr>
              <a:t>Understanding the People and Performance Link: Unlocking the Black Box,</a:t>
            </a:r>
            <a:r>
              <a:rPr lang="en-GB" sz="1200" kern="1200" dirty="0" smtClean="0">
                <a:solidFill>
                  <a:schemeClr val="tx1"/>
                </a:solidFill>
                <a:effectLst/>
                <a:latin typeface="+mn-lt"/>
                <a:ea typeface="+mn-ea"/>
                <a:cs typeface="+mn-cs"/>
              </a:rPr>
              <a:t> CIPD, London.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Rees G. &amp; French R.  (eds.). (2016). Leading, managing and developing people. Chartered Institute of Personnel and Development.</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Sun, L., </a:t>
            </a:r>
            <a:r>
              <a:rPr lang="en-GB" sz="1200" kern="1200" dirty="0" err="1" smtClean="0">
                <a:solidFill>
                  <a:schemeClr val="tx1"/>
                </a:solidFill>
                <a:effectLst/>
                <a:latin typeface="+mn-lt"/>
                <a:ea typeface="+mn-ea"/>
                <a:cs typeface="+mn-cs"/>
              </a:rPr>
              <a:t>Aryee</a:t>
            </a:r>
            <a:r>
              <a:rPr lang="en-GB" sz="1200" kern="1200" dirty="0" smtClean="0">
                <a:solidFill>
                  <a:schemeClr val="tx1"/>
                </a:solidFill>
                <a:effectLst/>
                <a:latin typeface="+mn-lt"/>
                <a:ea typeface="+mn-ea"/>
                <a:cs typeface="+mn-cs"/>
              </a:rPr>
              <a:t>, S. and Law, K. (2007). ‘High performance human resource practices, citizenship </a:t>
            </a:r>
            <a:r>
              <a:rPr lang="en-GB" sz="1200"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 and organizational performance: a relational perspective’, </a:t>
            </a:r>
            <a:r>
              <a:rPr lang="en-GB" sz="1200" i="1" kern="1200" dirty="0" smtClean="0">
                <a:solidFill>
                  <a:schemeClr val="tx1"/>
                </a:solidFill>
                <a:effectLst/>
                <a:latin typeface="+mn-lt"/>
                <a:ea typeface="+mn-ea"/>
                <a:cs typeface="+mn-cs"/>
              </a:rPr>
              <a:t>Academy of Management Journal,</a:t>
            </a:r>
            <a:r>
              <a:rPr lang="en-GB" sz="1200" kern="1200" dirty="0" smtClean="0">
                <a:solidFill>
                  <a:schemeClr val="tx1"/>
                </a:solidFill>
                <a:effectLst/>
                <a:latin typeface="+mn-lt"/>
                <a:ea typeface="+mn-ea"/>
                <a:cs typeface="+mn-cs"/>
              </a:rPr>
              <a:t> Vol. 50 No. 3, pp. 558-577</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Takeuchi, R., </a:t>
            </a:r>
            <a:r>
              <a:rPr lang="en-GB" sz="1200" kern="1200" dirty="0" err="1" smtClean="0">
                <a:solidFill>
                  <a:schemeClr val="tx1"/>
                </a:solidFill>
                <a:effectLst/>
                <a:latin typeface="+mn-lt"/>
                <a:ea typeface="+mn-ea"/>
                <a:cs typeface="+mn-cs"/>
              </a:rPr>
              <a:t>Lepak</a:t>
            </a:r>
            <a:r>
              <a:rPr lang="en-GB" sz="1200" kern="1200" dirty="0" smtClean="0">
                <a:solidFill>
                  <a:schemeClr val="tx1"/>
                </a:solidFill>
                <a:effectLst/>
                <a:latin typeface="+mn-lt"/>
                <a:ea typeface="+mn-ea"/>
                <a:cs typeface="+mn-cs"/>
              </a:rPr>
              <a:t>, D. P., Wang, H., &amp; Takeuchi, K. (2007). ‘An empirical examination of the mechanisms mediating between high-performance work systems and the performance of Japanese organizations’. </a:t>
            </a:r>
            <a:r>
              <a:rPr lang="en-GB" sz="1200" i="1" kern="1200" dirty="0" smtClean="0">
                <a:solidFill>
                  <a:schemeClr val="tx1"/>
                </a:solidFill>
                <a:effectLst/>
                <a:latin typeface="+mn-lt"/>
                <a:ea typeface="+mn-ea"/>
                <a:cs typeface="+mn-cs"/>
              </a:rPr>
              <a:t>Journal of Applied Psychology</a:t>
            </a:r>
            <a:r>
              <a:rPr lang="en-GB" sz="1200" kern="1200" dirty="0" smtClean="0">
                <a:solidFill>
                  <a:schemeClr val="tx1"/>
                </a:solidFill>
                <a:effectLst/>
                <a:latin typeface="+mn-lt"/>
                <a:ea typeface="+mn-ea"/>
                <a:cs typeface="+mn-cs"/>
              </a:rPr>
              <a:t>, 92, 1069–1083</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Taylor, S.,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C. (2016) </a:t>
            </a:r>
            <a:r>
              <a:rPr lang="en-GB" sz="1200" i="1" kern="1200" dirty="0" smtClean="0">
                <a:solidFill>
                  <a:schemeClr val="tx1"/>
                </a:solidFill>
                <a:effectLst/>
                <a:latin typeface="+mn-lt"/>
                <a:ea typeface="+mn-ea"/>
                <a:cs typeface="+mn-cs"/>
              </a:rPr>
              <a:t>Human Resource Management: People and Organisations</a:t>
            </a:r>
            <a:r>
              <a:rPr lang="en-GB" sz="1200" kern="1200" dirty="0" smtClean="0">
                <a:solidFill>
                  <a:schemeClr val="tx1"/>
                </a:solidFill>
                <a:effectLst/>
                <a:latin typeface="+mn-lt"/>
                <a:ea typeface="+mn-ea"/>
                <a:cs typeface="+mn-cs"/>
              </a:rPr>
              <a:t>. London: CIPD.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Whitener, E. M. (2001). ‘Do ‘high commitment’ human resource practices affect employee commitment? A cross-level analysis using hierarchical linear </a:t>
            </a:r>
            <a:r>
              <a:rPr lang="en-GB" sz="1200" kern="1200" dirty="0" err="1" smtClean="0">
                <a:solidFill>
                  <a:schemeClr val="tx1"/>
                </a:solidFill>
                <a:effectLst/>
                <a:latin typeface="+mn-lt"/>
                <a:ea typeface="+mn-ea"/>
                <a:cs typeface="+mn-cs"/>
              </a:rPr>
              <a:t>modeling</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Journal of Management</a:t>
            </a:r>
            <a:r>
              <a:rPr lang="en-GB" sz="1200" kern="1200" dirty="0" smtClean="0">
                <a:solidFill>
                  <a:schemeClr val="tx1"/>
                </a:solidFill>
                <a:effectLst/>
                <a:latin typeface="+mn-lt"/>
                <a:ea typeface="+mn-ea"/>
                <a:cs typeface="+mn-cs"/>
              </a:rPr>
              <a:t>, Vol.27, pp. 515–535.</a:t>
            </a:r>
          </a:p>
          <a:p>
            <a:r>
              <a:rPr lang="en-GB" sz="1200" kern="1200" dirty="0" smtClean="0">
                <a:solidFill>
                  <a:schemeClr val="tx1"/>
                </a:solidFill>
                <a:effectLst/>
                <a:latin typeface="+mn-lt"/>
                <a:ea typeface="+mn-ea"/>
                <a:cs typeface="+mn-cs"/>
              </a:rPr>
              <a:t>Wright, T.A. and </a:t>
            </a:r>
            <a:r>
              <a:rPr lang="en-GB" sz="1200" kern="1200" dirty="0" err="1" smtClean="0">
                <a:solidFill>
                  <a:schemeClr val="tx1"/>
                </a:solidFill>
                <a:effectLst/>
                <a:latin typeface="+mn-lt"/>
                <a:ea typeface="+mn-ea"/>
                <a:cs typeface="+mn-cs"/>
              </a:rPr>
              <a:t>Hobfoll</a:t>
            </a:r>
            <a:r>
              <a:rPr lang="en-GB" sz="1200" kern="1200" dirty="0" smtClean="0">
                <a:solidFill>
                  <a:schemeClr val="tx1"/>
                </a:solidFill>
                <a:effectLst/>
                <a:latin typeface="+mn-lt"/>
                <a:ea typeface="+mn-ea"/>
                <a:cs typeface="+mn-cs"/>
              </a:rPr>
              <a:t>, S.E. (2004). ‘Commitment, psychological well-being and job performance: an examination of conservation of resources (COR) theory and job burnout’, Journal of Business and Management, Vol. 9 No. 4, pp. 389-406</a:t>
            </a:r>
          </a:p>
          <a:p>
            <a:r>
              <a:rPr lang="en-GB" sz="1200" kern="1200" dirty="0" smtClean="0">
                <a:solidFill>
                  <a:schemeClr val="tx1"/>
                </a:solidFill>
                <a:effectLst/>
                <a:latin typeface="+mn-lt"/>
                <a:ea typeface="+mn-ea"/>
                <a:cs typeface="+mn-cs"/>
              </a:rPr>
              <a:t> </a:t>
            </a:r>
          </a:p>
          <a:p>
            <a:r>
              <a:rPr lang="en-GB" sz="1200" kern="1200" smtClean="0">
                <a:solidFill>
                  <a:schemeClr val="tx1"/>
                </a:solidFill>
                <a:effectLst/>
                <a:latin typeface="+mn-lt"/>
                <a:ea typeface="+mn-ea"/>
                <a:cs typeface="+mn-cs"/>
              </a:rPr>
              <a:t> </a:t>
            </a:r>
          </a:p>
          <a:p>
            <a:endParaRPr lang="en-GB"/>
          </a:p>
        </p:txBody>
      </p:sp>
      <p:sp>
        <p:nvSpPr>
          <p:cNvPr id="4" name="Slide Number Placeholder 3"/>
          <p:cNvSpPr>
            <a:spLocks noGrp="1"/>
          </p:cNvSpPr>
          <p:nvPr>
            <p:ph type="sldNum" sz="quarter" idx="10"/>
          </p:nvPr>
        </p:nvSpPr>
        <p:spPr/>
        <p:txBody>
          <a:bodyPr/>
          <a:lstStyle/>
          <a:p>
            <a:fld id="{7874C5F7-1527-47BC-A4C4-34A35C146FDD}" type="slidenum">
              <a:rPr lang="en-GB" smtClean="0"/>
              <a:t>20</a:t>
            </a:fld>
            <a:endParaRPr lang="en-GB"/>
          </a:p>
        </p:txBody>
      </p:sp>
    </p:spTree>
    <p:extLst>
      <p:ext uri="{BB962C8B-B14F-4D97-AF65-F5344CB8AC3E}">
        <p14:creationId xmlns:p14="http://schemas.microsoft.com/office/powerpoint/2010/main" val="1033182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grpSp>
        <p:nvGrpSpPr>
          <p:cNvPr id="5" name="Group 4"/>
          <p:cNvGrpSpPr/>
          <p:nvPr/>
        </p:nvGrpSpPr>
        <p:grpSpPr>
          <a:xfrm>
            <a:off x="691742" y="1827847"/>
            <a:ext cx="10808517" cy="4351841"/>
            <a:chOff x="0" y="0"/>
            <a:chExt cx="5724000" cy="2867025"/>
          </a:xfrm>
        </p:grpSpPr>
        <p:grpSp>
          <p:nvGrpSpPr>
            <p:cNvPr id="7" name="Group 6"/>
            <p:cNvGrpSpPr/>
            <p:nvPr/>
          </p:nvGrpSpPr>
          <p:grpSpPr>
            <a:xfrm>
              <a:off x="0" y="0"/>
              <a:ext cx="5724000" cy="2867025"/>
              <a:chOff x="0" y="0"/>
              <a:chExt cx="6477000" cy="2867025"/>
            </a:xfrm>
          </p:grpSpPr>
          <p:sp>
            <p:nvSpPr>
              <p:cNvPr id="12" name="Rounded Rectangle 11"/>
              <p:cNvSpPr/>
              <p:nvPr/>
            </p:nvSpPr>
            <p:spPr>
              <a:xfrm>
                <a:off x="0" y="0"/>
                <a:ext cx="6477000" cy="2867025"/>
              </a:xfrm>
              <a:prstGeom prst="roundRect">
                <a:avLst/>
              </a:prstGeom>
              <a:solidFill>
                <a:srgbClr val="88BF5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Times New Roman" panose="02020603050405020304" pitchFamily="18" charset="0"/>
                    <a:cs typeface="Times New Roman" panose="02020603050405020304" pitchFamily="18" charset="0"/>
                  </a:rPr>
                  <a:t>­­</a:t>
                </a:r>
              </a:p>
            </p:txBody>
          </p:sp>
          <p:sp>
            <p:nvSpPr>
              <p:cNvPr id="13" name="Text Box 2"/>
              <p:cNvSpPr txBox="1">
                <a:spLocks noChangeArrowheads="1"/>
              </p:cNvSpPr>
              <p:nvPr/>
            </p:nvSpPr>
            <p:spPr bwMode="auto">
              <a:xfrm>
                <a:off x="533390" y="1819275"/>
                <a:ext cx="5399406" cy="1047750"/>
              </a:xfrm>
              <a:prstGeom prst="rect">
                <a:avLst/>
              </a:prstGeom>
              <a:noFill/>
              <a:ln w="9525">
                <a:noFill/>
                <a:miter lim="800000"/>
                <a:headEnd/>
                <a:tailEnd/>
              </a:ln>
            </p:spPr>
            <p:txBody>
              <a:bodyPr rot="0" vert="horz" wrap="square" lIns="91440" tIns="45720" rIns="91440" bIns="45720" anchor="ctr" anchorCtr="0">
                <a:noAutofit/>
              </a:bodyPr>
              <a:lstStyle/>
              <a:p>
                <a:pPr algn="ctr">
                  <a:lnSpc>
                    <a:spcPct val="107000"/>
                  </a:lnSpc>
                  <a:spcAft>
                    <a:spcPts val="800"/>
                  </a:spcAft>
                </a:pPr>
                <a:r>
                  <a:rPr lang="en-GB" sz="4000" dirty="0" smtClean="0">
                    <a:solidFill>
                      <a:srgbClr val="FFFFFF"/>
                    </a:solidFill>
                    <a:effectLst/>
                    <a:latin typeface="Futura PT Book"/>
                    <a:ea typeface="Times New Roman" panose="02020603050405020304" pitchFamily="18" charset="0"/>
                    <a:cs typeface="Times New Roman" panose="02020603050405020304" pitchFamily="18" charset="0"/>
                  </a:rPr>
                  <a:t>Rhodri Packman</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p:txBody>
          </p:sp>
        </p:grpSp>
        <p:grpSp>
          <p:nvGrpSpPr>
            <p:cNvPr id="8" name="Group 7"/>
            <p:cNvGrpSpPr/>
            <p:nvPr/>
          </p:nvGrpSpPr>
          <p:grpSpPr>
            <a:xfrm>
              <a:off x="1180214" y="1818168"/>
              <a:ext cx="3370521" cy="0"/>
              <a:chOff x="0" y="372140"/>
              <a:chExt cx="3370521" cy="0"/>
            </a:xfrm>
          </p:grpSpPr>
          <p:cxnSp>
            <p:nvCxnSpPr>
              <p:cNvPr id="10" name="Straight Connector 9"/>
              <p:cNvCxnSpPr/>
              <p:nvPr/>
            </p:nvCxnSpPr>
            <p:spPr>
              <a:xfrm>
                <a:off x="0"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232837"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5" name="Content Placeholder 14"/>
          <p:cNvSpPr>
            <a:spLocks noGrp="1"/>
          </p:cNvSpPr>
          <p:nvPr>
            <p:ph sz="quarter" idx="10" hasCustomPrompt="1"/>
          </p:nvPr>
        </p:nvSpPr>
        <p:spPr>
          <a:xfrm>
            <a:off x="1581150" y="1919288"/>
            <a:ext cx="9010650" cy="2524125"/>
          </a:xfrm>
          <a:prstGeom prst="rect">
            <a:avLst/>
          </a:prstGeom>
          <a:noFill/>
          <a:ln>
            <a:noFill/>
          </a:ln>
        </p:spPr>
        <p:txBody>
          <a:bodyPr anchor="ctr"/>
          <a:lstStyle>
            <a:lvl1pPr marL="0" indent="0" algn="ctr">
              <a:buNone/>
              <a:defRPr sz="6000" b="1">
                <a:solidFill>
                  <a:schemeClr val="bg1"/>
                </a:solidFill>
              </a:defRPr>
            </a:lvl1pPr>
          </a:lstStyle>
          <a:p>
            <a:pPr lvl="0"/>
            <a:r>
              <a:rPr lang="en-GB" sz="5500" dirty="0" smtClean="0"/>
              <a:t>WORKSHOP TITLE</a:t>
            </a:r>
            <a:endParaRPr lang="en-GB" dirty="0"/>
          </a:p>
        </p:txBody>
      </p:sp>
    </p:spTree>
    <p:extLst>
      <p:ext uri="{BB962C8B-B14F-4D97-AF65-F5344CB8AC3E}">
        <p14:creationId xmlns:p14="http://schemas.microsoft.com/office/powerpoint/2010/main" val="4011169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eneral slide">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505200" y="0"/>
            <a:ext cx="5181600" cy="1627632"/>
          </a:xfrm>
          <a:prstGeom prst="rect">
            <a:avLst/>
          </a:prstGeom>
        </p:spPr>
      </p:pic>
      <p:grpSp>
        <p:nvGrpSpPr>
          <p:cNvPr id="5" name="Group 4"/>
          <p:cNvGrpSpPr/>
          <p:nvPr/>
        </p:nvGrpSpPr>
        <p:grpSpPr>
          <a:xfrm>
            <a:off x="691742" y="1827847"/>
            <a:ext cx="10808517" cy="4351841"/>
            <a:chOff x="0" y="0"/>
            <a:chExt cx="5724000" cy="2867025"/>
          </a:xfrm>
        </p:grpSpPr>
        <p:sp>
          <p:nvSpPr>
            <p:cNvPr id="12" name="Rounded Rectangle 11"/>
            <p:cNvSpPr/>
            <p:nvPr/>
          </p:nvSpPr>
          <p:spPr>
            <a:xfrm>
              <a:off x="0" y="0"/>
              <a:ext cx="5724000" cy="2867025"/>
            </a:xfrm>
            <a:prstGeom prst="roundRect">
              <a:avLst/>
            </a:prstGeom>
            <a:solidFill>
              <a:srgbClr val="88BF5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Times New Roman" panose="02020603050405020304" pitchFamily="18" charset="0"/>
                  <a:cs typeface="Times New Roman" panose="02020603050405020304" pitchFamily="18" charset="0"/>
                </a:rPr>
                <a:t>­­</a:t>
              </a:r>
            </a:p>
          </p:txBody>
        </p:sp>
        <p:grpSp>
          <p:nvGrpSpPr>
            <p:cNvPr id="8" name="Group 7"/>
            <p:cNvGrpSpPr/>
            <p:nvPr/>
          </p:nvGrpSpPr>
          <p:grpSpPr>
            <a:xfrm>
              <a:off x="1180214" y="1446028"/>
              <a:ext cx="3370521" cy="719455"/>
              <a:chOff x="0" y="0"/>
              <a:chExt cx="3370521" cy="719455"/>
            </a:xfrm>
          </p:grpSpPr>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75907" y="0"/>
                <a:ext cx="822325" cy="719455"/>
              </a:xfrm>
              <a:prstGeom prst="rect">
                <a:avLst/>
              </a:prstGeom>
            </p:spPr>
          </p:pic>
          <p:cxnSp>
            <p:nvCxnSpPr>
              <p:cNvPr id="10" name="Straight Connector 9"/>
              <p:cNvCxnSpPr/>
              <p:nvPr/>
            </p:nvCxnSpPr>
            <p:spPr>
              <a:xfrm>
                <a:off x="0"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232837"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5" name="Content Placeholder 14"/>
          <p:cNvSpPr>
            <a:spLocks noGrp="1"/>
          </p:cNvSpPr>
          <p:nvPr>
            <p:ph sz="quarter" idx="10" hasCustomPrompt="1"/>
          </p:nvPr>
        </p:nvSpPr>
        <p:spPr>
          <a:xfrm>
            <a:off x="1590675" y="2063509"/>
            <a:ext cx="9010650" cy="2524125"/>
          </a:xfrm>
          <a:prstGeom prst="rect">
            <a:avLst/>
          </a:prstGeom>
          <a:noFill/>
          <a:ln>
            <a:noFill/>
          </a:ln>
        </p:spPr>
        <p:txBody>
          <a:bodyPr anchor="ctr"/>
          <a:lstStyle>
            <a:lvl1pPr marL="0" indent="0" algn="ctr">
              <a:buNone/>
              <a:defRPr sz="6000" b="1">
                <a:solidFill>
                  <a:schemeClr val="bg1"/>
                </a:solidFill>
              </a:defRPr>
            </a:lvl1pPr>
          </a:lstStyle>
          <a:p>
            <a:pPr lvl="0"/>
            <a:r>
              <a:rPr lang="en-GB" sz="5500" dirty="0" smtClean="0"/>
              <a:t>INSERT TEXT</a:t>
            </a:r>
            <a:endParaRPr lang="en-GB" dirty="0"/>
          </a:p>
        </p:txBody>
      </p:sp>
    </p:spTree>
    <p:extLst>
      <p:ext uri="{BB962C8B-B14F-4D97-AF65-F5344CB8AC3E}">
        <p14:creationId xmlns:p14="http://schemas.microsoft.com/office/powerpoint/2010/main" val="1066697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grpSp>
        <p:nvGrpSpPr>
          <p:cNvPr id="5" name="Group 4"/>
          <p:cNvGrpSpPr/>
          <p:nvPr/>
        </p:nvGrpSpPr>
        <p:grpSpPr>
          <a:xfrm>
            <a:off x="691742" y="1827847"/>
            <a:ext cx="10808517" cy="4351841"/>
            <a:chOff x="0" y="0"/>
            <a:chExt cx="5724000" cy="2867025"/>
          </a:xfrm>
        </p:grpSpPr>
        <p:sp>
          <p:nvSpPr>
            <p:cNvPr id="12" name="Rounded Rectangle 11"/>
            <p:cNvSpPr/>
            <p:nvPr/>
          </p:nvSpPr>
          <p:spPr>
            <a:xfrm>
              <a:off x="0" y="0"/>
              <a:ext cx="5724000" cy="2867025"/>
            </a:xfrm>
            <a:prstGeom prst="roundRect">
              <a:avLst/>
            </a:prstGeom>
            <a:solidFill>
              <a:srgbClr val="88BF57"/>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Times New Roman" panose="02020603050405020304" pitchFamily="18" charset="0"/>
                  <a:cs typeface="Times New Roman" panose="02020603050405020304" pitchFamily="18" charset="0"/>
                </a:rPr>
                <a:t>­­</a:t>
              </a:r>
            </a:p>
          </p:txBody>
        </p:sp>
        <p:grpSp>
          <p:nvGrpSpPr>
            <p:cNvPr id="8" name="Group 7"/>
            <p:cNvGrpSpPr/>
            <p:nvPr/>
          </p:nvGrpSpPr>
          <p:grpSpPr>
            <a:xfrm>
              <a:off x="1180214" y="1446028"/>
              <a:ext cx="3370521" cy="719455"/>
              <a:chOff x="0" y="0"/>
              <a:chExt cx="3370521" cy="719455"/>
            </a:xfrm>
          </p:grpSpPr>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75907" y="0"/>
                <a:ext cx="822325" cy="719455"/>
              </a:xfrm>
              <a:prstGeom prst="rect">
                <a:avLst/>
              </a:prstGeom>
            </p:spPr>
          </p:pic>
          <p:cxnSp>
            <p:nvCxnSpPr>
              <p:cNvPr id="10" name="Straight Connector 9"/>
              <p:cNvCxnSpPr/>
              <p:nvPr/>
            </p:nvCxnSpPr>
            <p:spPr>
              <a:xfrm>
                <a:off x="0"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2232837" y="372140"/>
                <a:ext cx="1137684"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15" name="Content Placeholder 14"/>
          <p:cNvSpPr>
            <a:spLocks noGrp="1"/>
          </p:cNvSpPr>
          <p:nvPr>
            <p:ph sz="quarter" idx="10" hasCustomPrompt="1"/>
          </p:nvPr>
        </p:nvSpPr>
        <p:spPr>
          <a:xfrm>
            <a:off x="1590675" y="2044668"/>
            <a:ext cx="9010650" cy="2524125"/>
          </a:xfrm>
          <a:prstGeom prst="rect">
            <a:avLst/>
          </a:prstGeom>
          <a:noFill/>
          <a:ln>
            <a:noFill/>
          </a:ln>
        </p:spPr>
        <p:txBody>
          <a:bodyPr anchor="ctr"/>
          <a:lstStyle>
            <a:lvl1pPr marL="0" indent="0" algn="ctr">
              <a:buNone/>
              <a:defRPr sz="6000" b="1" baseline="0">
                <a:solidFill>
                  <a:schemeClr val="bg1"/>
                </a:solidFill>
              </a:defRPr>
            </a:lvl1pPr>
          </a:lstStyle>
          <a:p>
            <a:pPr lvl="0"/>
            <a:r>
              <a:rPr lang="en-GB" sz="5500" dirty="0" smtClean="0"/>
              <a:t>THANK YOU</a:t>
            </a:r>
            <a:endParaRPr lang="en-GB" dirty="0"/>
          </a:p>
        </p:txBody>
      </p:sp>
    </p:spTree>
    <p:extLst>
      <p:ext uri="{BB962C8B-B14F-4D97-AF65-F5344CB8AC3E}">
        <p14:creationId xmlns:p14="http://schemas.microsoft.com/office/powerpoint/2010/main" val="2474234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684421"/>
            <a:ext cx="10515600" cy="3783688"/>
          </a:xfrm>
          <a:prstGeom prst="rect">
            <a:avLst/>
          </a:prstGeom>
        </p:spPr>
        <p:txBody>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cxnSp>
        <p:nvCxnSpPr>
          <p:cNvPr id="9" name="Straight Connector 8"/>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sp>
        <p:nvSpPr>
          <p:cNvPr id="12"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Tree>
    <p:extLst>
      <p:ext uri="{BB962C8B-B14F-4D97-AF65-F5344CB8AC3E}">
        <p14:creationId xmlns:p14="http://schemas.microsoft.com/office/powerpoint/2010/main" val="289216759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lain">
    <p:spTree>
      <p:nvGrpSpPr>
        <p:cNvPr id="1" name=""/>
        <p:cNvGrpSpPr/>
        <p:nvPr/>
      </p:nvGrpSpPr>
      <p:grpSpPr>
        <a:xfrm>
          <a:off x="0" y="0"/>
          <a:ext cx="0" cy="0"/>
          <a:chOff x="0" y="0"/>
          <a:chExt cx="0" cy="0"/>
        </a:xfrm>
      </p:grpSpPr>
    </p:spTree>
    <p:extLst>
      <p:ext uri="{BB962C8B-B14F-4D97-AF65-F5344CB8AC3E}">
        <p14:creationId xmlns:p14="http://schemas.microsoft.com/office/powerpoint/2010/main" val="650488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12" name="Straight Connector 11"/>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18" name="Group 17"/>
          <p:cNvGrpSpPr/>
          <p:nvPr userDrawn="1"/>
        </p:nvGrpSpPr>
        <p:grpSpPr>
          <a:xfrm>
            <a:off x="696000" y="2476300"/>
            <a:ext cx="10800000" cy="2740826"/>
            <a:chOff x="304800" y="2476300"/>
            <a:chExt cx="8566485" cy="2740826"/>
          </a:xfrm>
        </p:grpSpPr>
        <p:sp>
          <p:nvSpPr>
            <p:cNvPr id="14" name="Rounded Rectangle 13"/>
            <p:cNvSpPr/>
            <p:nvPr userDrawn="1"/>
          </p:nvSpPr>
          <p:spPr>
            <a:xfrm>
              <a:off x="2277980" y="2512707"/>
              <a:ext cx="6593302" cy="1291390"/>
            </a:xfrm>
            <a:prstGeom prst="roundRect">
              <a:avLst/>
            </a:prstGeom>
            <a:solidFill>
              <a:srgbClr val="777777">
                <a:alpha val="50196"/>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sp>
          <p:nvSpPr>
            <p:cNvPr id="15" name="Rounded Rectangle 14"/>
            <p:cNvSpPr/>
            <p:nvPr userDrawn="1"/>
          </p:nvSpPr>
          <p:spPr>
            <a:xfrm>
              <a:off x="2277983" y="3900221"/>
              <a:ext cx="6593302" cy="1291390"/>
            </a:xfrm>
            <a:prstGeom prst="roundRect">
              <a:avLst/>
            </a:prstGeom>
            <a:solidFill>
              <a:srgbClr val="BBBBB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sp>
          <p:nvSpPr>
            <p:cNvPr id="16" name="Rounded Rectangle 15"/>
            <p:cNvSpPr/>
            <p:nvPr userDrawn="1"/>
          </p:nvSpPr>
          <p:spPr>
            <a:xfrm>
              <a:off x="304800" y="2476300"/>
              <a:ext cx="1860884" cy="1291390"/>
            </a:xfrm>
            <a:prstGeom prst="roundRect">
              <a:avLst/>
            </a:prstGeom>
            <a:solidFill>
              <a:srgbClr val="6E368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sp>
          <p:nvSpPr>
            <p:cNvPr id="17" name="Rounded Rectangle 16"/>
            <p:cNvSpPr/>
            <p:nvPr userDrawn="1"/>
          </p:nvSpPr>
          <p:spPr>
            <a:xfrm>
              <a:off x="304800" y="3925736"/>
              <a:ext cx="1860884" cy="1291390"/>
            </a:xfrm>
            <a:prstGeom prst="roundRect">
              <a:avLst/>
            </a:prstGeom>
            <a:solidFill>
              <a:srgbClr val="6E368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grpSp>
      <p:sp>
        <p:nvSpPr>
          <p:cNvPr id="19"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20" name="Text Placeholder 11"/>
          <p:cNvSpPr>
            <a:spLocks noGrp="1"/>
          </p:cNvSpPr>
          <p:nvPr>
            <p:ph type="body" sz="quarter" idx="11" hasCustomPrompt="1"/>
          </p:nvPr>
        </p:nvSpPr>
        <p:spPr>
          <a:xfrm>
            <a:off x="694647" y="1358632"/>
            <a:ext cx="10801350" cy="969962"/>
          </a:xfrm>
          <a:prstGeom prst="rect">
            <a:avLst/>
          </a:prstGeom>
        </p:spPr>
        <p:txBody>
          <a:bodyPr>
            <a:normAutofit/>
          </a:bodyPr>
          <a:lstStyle>
            <a:lvl1pPr marL="0" indent="0" algn="ctr">
              <a:buNone/>
              <a:defRPr sz="2800">
                <a:solidFill>
                  <a:schemeClr val="tx1">
                    <a:lumMod val="50000"/>
                    <a:lumOff val="50000"/>
                  </a:schemeClr>
                </a:solidFill>
              </a:defRPr>
            </a:lvl1pPr>
          </a:lstStyle>
          <a:p>
            <a:pPr lvl="0"/>
            <a:r>
              <a:rPr lang="en-GB" dirty="0" smtClean="0"/>
              <a:t>Description</a:t>
            </a:r>
            <a:endParaRPr lang="en-GB" dirty="0"/>
          </a:p>
        </p:txBody>
      </p:sp>
      <p:sp>
        <p:nvSpPr>
          <p:cNvPr id="25" name="Content Placeholder 24"/>
          <p:cNvSpPr>
            <a:spLocks noGrp="1"/>
          </p:cNvSpPr>
          <p:nvPr>
            <p:ph sz="quarter" idx="12" hasCustomPrompt="1"/>
          </p:nvPr>
        </p:nvSpPr>
        <p:spPr>
          <a:xfrm>
            <a:off x="1022350" y="2706688"/>
            <a:ext cx="1792288" cy="782637"/>
          </a:xfrm>
          <a:prstGeom prst="rect">
            <a:avLst/>
          </a:prstGeom>
        </p:spPr>
        <p:txBody>
          <a:bodyPr anchor="ctr">
            <a:normAutofit/>
          </a:bodyPr>
          <a:lstStyle>
            <a:lvl1pPr marL="0" indent="0" algn="ctr">
              <a:buNone/>
              <a:defRPr sz="2400">
                <a:solidFill>
                  <a:schemeClr val="bg1"/>
                </a:solidFill>
              </a:defRPr>
            </a:lvl1pPr>
          </a:lstStyle>
          <a:p>
            <a:pPr lvl="0"/>
            <a:r>
              <a:rPr lang="en-GB" dirty="0" smtClean="0"/>
              <a:t>Text</a:t>
            </a:r>
            <a:endParaRPr lang="en-GB" dirty="0"/>
          </a:p>
        </p:txBody>
      </p:sp>
      <p:sp>
        <p:nvSpPr>
          <p:cNvPr id="26" name="Content Placeholder 24"/>
          <p:cNvSpPr>
            <a:spLocks noGrp="1"/>
          </p:cNvSpPr>
          <p:nvPr>
            <p:ph sz="quarter" idx="13" hasCustomPrompt="1"/>
          </p:nvPr>
        </p:nvSpPr>
        <p:spPr>
          <a:xfrm>
            <a:off x="972889" y="4180112"/>
            <a:ext cx="1792288" cy="782637"/>
          </a:xfrm>
          <a:prstGeom prst="rect">
            <a:avLst/>
          </a:prstGeom>
        </p:spPr>
        <p:txBody>
          <a:bodyPr anchor="ctr">
            <a:normAutofit/>
          </a:bodyPr>
          <a:lstStyle>
            <a:lvl1pPr marL="0" indent="0" algn="ctr">
              <a:buNone/>
              <a:defRPr sz="2400">
                <a:solidFill>
                  <a:schemeClr val="bg1"/>
                </a:solidFill>
              </a:defRPr>
            </a:lvl1pPr>
          </a:lstStyle>
          <a:p>
            <a:pPr lvl="0"/>
            <a:r>
              <a:rPr lang="en-GB" dirty="0" smtClean="0"/>
              <a:t>Text</a:t>
            </a:r>
            <a:endParaRPr lang="en-GB" dirty="0"/>
          </a:p>
        </p:txBody>
      </p:sp>
      <p:sp>
        <p:nvSpPr>
          <p:cNvPr id="27" name="Content Placeholder 24"/>
          <p:cNvSpPr>
            <a:spLocks noGrp="1"/>
          </p:cNvSpPr>
          <p:nvPr>
            <p:ph sz="quarter" idx="14" hasCustomPrompt="1"/>
          </p:nvPr>
        </p:nvSpPr>
        <p:spPr>
          <a:xfrm>
            <a:off x="3472781" y="2724892"/>
            <a:ext cx="7704556" cy="782637"/>
          </a:xfrm>
          <a:prstGeom prst="rect">
            <a:avLst/>
          </a:prstGeom>
        </p:spPr>
        <p:txBody>
          <a:bodyPr anchor="ctr">
            <a:normAutofit/>
          </a:bodyPr>
          <a:lstStyle>
            <a:lvl1pPr marL="0" indent="0" algn="l">
              <a:buNone/>
              <a:defRPr sz="2400">
                <a:solidFill>
                  <a:schemeClr val="bg1"/>
                </a:solidFill>
              </a:defRPr>
            </a:lvl1pPr>
          </a:lstStyle>
          <a:p>
            <a:pPr lvl="0"/>
            <a:r>
              <a:rPr lang="en-GB" dirty="0" smtClean="0"/>
              <a:t>Text</a:t>
            </a:r>
            <a:endParaRPr lang="en-GB" dirty="0"/>
          </a:p>
        </p:txBody>
      </p:sp>
      <p:sp>
        <p:nvSpPr>
          <p:cNvPr id="28" name="Content Placeholder 24"/>
          <p:cNvSpPr>
            <a:spLocks noGrp="1"/>
          </p:cNvSpPr>
          <p:nvPr>
            <p:ph sz="quarter" idx="15" hasCustomPrompt="1"/>
          </p:nvPr>
        </p:nvSpPr>
        <p:spPr>
          <a:xfrm>
            <a:off x="3472781" y="4154597"/>
            <a:ext cx="7704556" cy="782637"/>
          </a:xfrm>
          <a:prstGeom prst="rect">
            <a:avLst/>
          </a:prstGeom>
        </p:spPr>
        <p:txBody>
          <a:bodyPr anchor="ctr">
            <a:normAutofit/>
          </a:bodyPr>
          <a:lstStyle>
            <a:lvl1pPr marL="0" indent="0" algn="l">
              <a:buNone/>
              <a:defRPr sz="2400">
                <a:solidFill>
                  <a:schemeClr val="bg1"/>
                </a:solidFill>
              </a:defRPr>
            </a:lvl1pPr>
          </a:lstStyle>
          <a:p>
            <a:pPr lvl="0"/>
            <a:r>
              <a:rPr lang="en-GB" dirty="0" smtClean="0"/>
              <a:t>Text</a:t>
            </a:r>
            <a:endParaRPr lang="en-GB" dirty="0"/>
          </a:p>
        </p:txBody>
      </p:sp>
      <p:pic>
        <p:nvPicPr>
          <p:cNvPr id="21" name="Picture 2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4084426914"/>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13" name="Straight Connector 12"/>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22" name="Group 21"/>
          <p:cNvGrpSpPr/>
          <p:nvPr userDrawn="1"/>
        </p:nvGrpSpPr>
        <p:grpSpPr>
          <a:xfrm>
            <a:off x="893032" y="1612235"/>
            <a:ext cx="10372610" cy="2807099"/>
            <a:chOff x="806775" y="2340153"/>
            <a:chExt cx="7549258" cy="2157246"/>
          </a:xfrm>
        </p:grpSpPr>
        <p:sp>
          <p:nvSpPr>
            <p:cNvPr id="16" name="Oval 15"/>
            <p:cNvSpPr/>
            <p:nvPr userDrawn="1"/>
          </p:nvSpPr>
          <p:spPr>
            <a:xfrm>
              <a:off x="806775" y="2340153"/>
              <a:ext cx="2157246" cy="2157246"/>
            </a:xfrm>
            <a:prstGeom prst="ellipse">
              <a:avLst/>
            </a:prstGeom>
            <a:solidFill>
              <a:srgbClr val="6E36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7" name="Oval 16"/>
            <p:cNvSpPr/>
            <p:nvPr userDrawn="1"/>
          </p:nvSpPr>
          <p:spPr>
            <a:xfrm>
              <a:off x="3519264" y="2340153"/>
              <a:ext cx="2157246" cy="2157246"/>
            </a:xfrm>
            <a:prstGeom prst="ellipse">
              <a:avLst/>
            </a:prstGeom>
            <a:solidFill>
              <a:srgbClr val="7777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8" name="Oval 17"/>
            <p:cNvSpPr/>
            <p:nvPr userDrawn="1"/>
          </p:nvSpPr>
          <p:spPr>
            <a:xfrm>
              <a:off x="6198787" y="2340153"/>
              <a:ext cx="2157246" cy="2157246"/>
            </a:xfrm>
            <a:prstGeom prst="ellipse">
              <a:avLst/>
            </a:prstGeom>
            <a:solidFill>
              <a:srgbClr val="88BF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23"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26" name="Text Placeholder 25"/>
          <p:cNvSpPr>
            <a:spLocks noGrp="1"/>
          </p:cNvSpPr>
          <p:nvPr>
            <p:ph type="body" sz="quarter" idx="11" hasCustomPrompt="1"/>
          </p:nvPr>
        </p:nvSpPr>
        <p:spPr>
          <a:xfrm>
            <a:off x="1069331" y="4612774"/>
            <a:ext cx="2611437" cy="455613"/>
          </a:xfrm>
          <a:prstGeom prst="rect">
            <a:avLst/>
          </a:prstGeom>
        </p:spPr>
        <p:txBody>
          <a:bodyPr anchor="ctr">
            <a:normAutofit/>
          </a:bodyPr>
          <a:lstStyle>
            <a:lvl1pPr marL="0" indent="0" algn="ctr">
              <a:buNone/>
              <a:defRPr sz="2000">
                <a:solidFill>
                  <a:schemeClr val="tx1">
                    <a:lumMod val="50000"/>
                    <a:lumOff val="50000"/>
                  </a:schemeClr>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 description</a:t>
            </a:r>
            <a:endParaRPr lang="en-GB" dirty="0"/>
          </a:p>
        </p:txBody>
      </p:sp>
      <p:sp>
        <p:nvSpPr>
          <p:cNvPr id="27" name="Text Placeholder 25"/>
          <p:cNvSpPr>
            <a:spLocks noGrp="1"/>
          </p:cNvSpPr>
          <p:nvPr>
            <p:ph type="body" sz="quarter" idx="12" hasCustomPrompt="1"/>
          </p:nvPr>
        </p:nvSpPr>
        <p:spPr>
          <a:xfrm>
            <a:off x="4790281" y="4612773"/>
            <a:ext cx="2611437" cy="455613"/>
          </a:xfrm>
          <a:prstGeom prst="rect">
            <a:avLst/>
          </a:prstGeom>
        </p:spPr>
        <p:txBody>
          <a:bodyPr anchor="ctr">
            <a:normAutofit/>
          </a:bodyPr>
          <a:lstStyle>
            <a:lvl1pPr marL="0" indent="0" algn="ctr">
              <a:buNone/>
              <a:defRPr sz="2000">
                <a:solidFill>
                  <a:schemeClr val="tx1">
                    <a:lumMod val="50000"/>
                    <a:lumOff val="50000"/>
                  </a:schemeClr>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 description</a:t>
            </a:r>
            <a:endParaRPr lang="en-GB" dirty="0"/>
          </a:p>
        </p:txBody>
      </p:sp>
      <p:sp>
        <p:nvSpPr>
          <p:cNvPr id="28" name="Text Placeholder 25"/>
          <p:cNvSpPr>
            <a:spLocks noGrp="1"/>
          </p:cNvSpPr>
          <p:nvPr>
            <p:ph type="body" sz="quarter" idx="13" hasCustomPrompt="1"/>
          </p:nvPr>
        </p:nvSpPr>
        <p:spPr>
          <a:xfrm>
            <a:off x="8522367" y="4612772"/>
            <a:ext cx="2611437" cy="455613"/>
          </a:xfrm>
          <a:prstGeom prst="rect">
            <a:avLst/>
          </a:prstGeom>
        </p:spPr>
        <p:txBody>
          <a:bodyPr anchor="ctr">
            <a:normAutofit/>
          </a:bodyPr>
          <a:lstStyle>
            <a:lvl1pPr marL="0" indent="0" algn="ctr">
              <a:buNone/>
              <a:defRPr sz="2000">
                <a:solidFill>
                  <a:schemeClr val="tx1">
                    <a:lumMod val="50000"/>
                    <a:lumOff val="50000"/>
                  </a:schemeClr>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 description</a:t>
            </a:r>
            <a:endParaRPr lang="en-GB" dirty="0"/>
          </a:p>
        </p:txBody>
      </p:sp>
      <p:sp>
        <p:nvSpPr>
          <p:cNvPr id="29" name="Text Placeholder 25"/>
          <p:cNvSpPr>
            <a:spLocks noGrp="1"/>
          </p:cNvSpPr>
          <p:nvPr>
            <p:ph type="body" sz="quarter" idx="14" hasCustomPrompt="1"/>
          </p:nvPr>
        </p:nvSpPr>
        <p:spPr>
          <a:xfrm>
            <a:off x="1069331" y="2787977"/>
            <a:ext cx="2611437" cy="455613"/>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30" name="Text Placeholder 25"/>
          <p:cNvSpPr>
            <a:spLocks noGrp="1"/>
          </p:cNvSpPr>
          <p:nvPr>
            <p:ph type="body" sz="quarter" idx="15" hasCustomPrompt="1"/>
          </p:nvPr>
        </p:nvSpPr>
        <p:spPr>
          <a:xfrm>
            <a:off x="4797991" y="2796007"/>
            <a:ext cx="2611437" cy="455613"/>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31" name="Text Placeholder 25"/>
          <p:cNvSpPr>
            <a:spLocks noGrp="1"/>
          </p:cNvSpPr>
          <p:nvPr>
            <p:ph type="body" sz="quarter" idx="16" hasCustomPrompt="1"/>
          </p:nvPr>
        </p:nvSpPr>
        <p:spPr>
          <a:xfrm>
            <a:off x="8498302" y="2787977"/>
            <a:ext cx="2611437" cy="455613"/>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3346591177"/>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8527D46A-5064-494D-AF9A-C420136633D7}" type="slidenum">
              <a:rPr lang="en-GB" smtClean="0"/>
              <a:t>‹#›</a:t>
            </a:fld>
            <a:endParaRPr lang="en-GB"/>
          </a:p>
        </p:txBody>
      </p:sp>
      <p:cxnSp>
        <p:nvCxnSpPr>
          <p:cNvPr id="10" name="Straight Connector 9"/>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13" name="Group 12"/>
          <p:cNvGrpSpPr/>
          <p:nvPr userDrawn="1"/>
        </p:nvGrpSpPr>
        <p:grpSpPr>
          <a:xfrm>
            <a:off x="696000" y="1436333"/>
            <a:ext cx="10657800" cy="3834345"/>
            <a:chOff x="346231" y="1340081"/>
            <a:chExt cx="8458215" cy="3834345"/>
          </a:xfrm>
        </p:grpSpPr>
        <p:sp>
          <p:nvSpPr>
            <p:cNvPr id="11" name="Rounded Rectangle 10"/>
            <p:cNvSpPr/>
            <p:nvPr userDrawn="1"/>
          </p:nvSpPr>
          <p:spPr>
            <a:xfrm>
              <a:off x="346231" y="1340081"/>
              <a:ext cx="4136743" cy="3834345"/>
            </a:xfrm>
            <a:prstGeom prst="roundRect">
              <a:avLst/>
            </a:prstGeom>
            <a:solidFill>
              <a:srgbClr val="BBBBB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a:p>
          </p:txBody>
        </p:sp>
        <p:sp>
          <p:nvSpPr>
            <p:cNvPr id="12" name="Rounded Rectangle 11"/>
            <p:cNvSpPr/>
            <p:nvPr userDrawn="1"/>
          </p:nvSpPr>
          <p:spPr>
            <a:xfrm>
              <a:off x="4667703" y="1368391"/>
              <a:ext cx="4136743" cy="3806035"/>
            </a:xfrm>
            <a:prstGeom prst="roundRect">
              <a:avLst/>
            </a:prstGeom>
            <a:solidFill>
              <a:srgbClr val="88BF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a:p>
          </p:txBody>
        </p:sp>
      </p:grpSp>
      <p:sp>
        <p:nvSpPr>
          <p:cNvPr id="14"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15" name="Text Placeholder 25"/>
          <p:cNvSpPr>
            <a:spLocks noGrp="1"/>
          </p:cNvSpPr>
          <p:nvPr>
            <p:ph type="body" sz="quarter" idx="15" hasCustomPrompt="1"/>
          </p:nvPr>
        </p:nvSpPr>
        <p:spPr>
          <a:xfrm>
            <a:off x="1128359" y="1845513"/>
            <a:ext cx="4346009" cy="3039308"/>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16" name="Text Placeholder 25"/>
          <p:cNvSpPr>
            <a:spLocks noGrp="1"/>
          </p:cNvSpPr>
          <p:nvPr>
            <p:ph type="body" sz="quarter" idx="16" hasCustomPrompt="1"/>
          </p:nvPr>
        </p:nvSpPr>
        <p:spPr>
          <a:xfrm>
            <a:off x="6574537" y="1830035"/>
            <a:ext cx="4346009" cy="3039308"/>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860336265"/>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cxnSp>
        <p:nvCxnSpPr>
          <p:cNvPr id="9" name="Straight Connector 8"/>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12" name="Group 11"/>
          <p:cNvGrpSpPr/>
          <p:nvPr userDrawn="1"/>
        </p:nvGrpSpPr>
        <p:grpSpPr>
          <a:xfrm>
            <a:off x="696000" y="1636295"/>
            <a:ext cx="10799998" cy="3780860"/>
            <a:chOff x="304800" y="1353652"/>
            <a:chExt cx="8566483" cy="4087566"/>
          </a:xfrm>
        </p:grpSpPr>
        <p:sp>
          <p:nvSpPr>
            <p:cNvPr id="10" name="Rounded Rectangle 9"/>
            <p:cNvSpPr/>
            <p:nvPr userDrawn="1"/>
          </p:nvSpPr>
          <p:spPr>
            <a:xfrm>
              <a:off x="304800" y="3851871"/>
              <a:ext cx="8525053" cy="1589347"/>
            </a:xfrm>
            <a:prstGeom prst="roundRect">
              <a:avLst/>
            </a:prstGeom>
            <a:solidFill>
              <a:srgbClr val="88BF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sp>
          <p:nvSpPr>
            <p:cNvPr id="11" name="Rounded Rectangle 10"/>
            <p:cNvSpPr/>
            <p:nvPr userDrawn="1"/>
          </p:nvSpPr>
          <p:spPr>
            <a:xfrm>
              <a:off x="346230" y="1353652"/>
              <a:ext cx="8525053" cy="2303239"/>
            </a:xfrm>
            <a:prstGeom prst="roundRect">
              <a:avLst/>
            </a:prstGeom>
            <a:solidFill>
              <a:srgbClr val="BBBBB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grpSp>
      <p:sp>
        <p:nvSpPr>
          <p:cNvPr id="13"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14" name="Text Placeholder 25"/>
          <p:cNvSpPr>
            <a:spLocks noGrp="1"/>
          </p:cNvSpPr>
          <p:nvPr>
            <p:ph type="body" sz="quarter" idx="15" hasCustomPrompt="1"/>
          </p:nvPr>
        </p:nvSpPr>
        <p:spPr>
          <a:xfrm>
            <a:off x="1128359" y="1845513"/>
            <a:ext cx="10024915" cy="1703803"/>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15" name="Text Placeholder 25"/>
          <p:cNvSpPr>
            <a:spLocks noGrp="1"/>
          </p:cNvSpPr>
          <p:nvPr>
            <p:ph type="body" sz="quarter" idx="16" hasCustomPrompt="1"/>
          </p:nvPr>
        </p:nvSpPr>
        <p:spPr>
          <a:xfrm>
            <a:off x="1057425" y="4119639"/>
            <a:ext cx="10024915" cy="1131073"/>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pic>
        <p:nvPicPr>
          <p:cNvPr id="16" name="Picture 1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1476488188"/>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cxnSp>
        <p:nvCxnSpPr>
          <p:cNvPr id="12" name="Straight Connector 11"/>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16" name="Group 15"/>
          <p:cNvGrpSpPr/>
          <p:nvPr userDrawn="1"/>
        </p:nvGrpSpPr>
        <p:grpSpPr>
          <a:xfrm>
            <a:off x="696000" y="1415123"/>
            <a:ext cx="10799999" cy="3816952"/>
            <a:chOff x="355301" y="1415123"/>
            <a:chExt cx="8357775" cy="3816952"/>
          </a:xfrm>
        </p:grpSpPr>
        <p:sp>
          <p:nvSpPr>
            <p:cNvPr id="13" name="Rounded Rectangle 12"/>
            <p:cNvSpPr/>
            <p:nvPr userDrawn="1"/>
          </p:nvSpPr>
          <p:spPr>
            <a:xfrm>
              <a:off x="2080780" y="1415123"/>
              <a:ext cx="3486249" cy="3816952"/>
            </a:xfrm>
            <a:prstGeom prst="roundRect">
              <a:avLst/>
            </a:prstGeom>
            <a:solidFill>
              <a:srgbClr val="BBBBB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900" dirty="0"/>
            </a:p>
          </p:txBody>
        </p:sp>
        <p:sp>
          <p:nvSpPr>
            <p:cNvPr id="14" name="Rounded Rectangle 13"/>
            <p:cNvSpPr/>
            <p:nvPr userDrawn="1"/>
          </p:nvSpPr>
          <p:spPr>
            <a:xfrm>
              <a:off x="355301" y="1415123"/>
              <a:ext cx="1547279" cy="3816952"/>
            </a:xfrm>
            <a:prstGeom prst="roundRect">
              <a:avLst/>
            </a:prstGeom>
            <a:solidFill>
              <a:srgbClr val="6E368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dirty="0"/>
            </a:p>
          </p:txBody>
        </p:sp>
        <p:sp>
          <p:nvSpPr>
            <p:cNvPr id="15" name="Rounded Rectangle 14"/>
            <p:cNvSpPr/>
            <p:nvPr userDrawn="1"/>
          </p:nvSpPr>
          <p:spPr>
            <a:xfrm>
              <a:off x="5791200" y="1415123"/>
              <a:ext cx="2921876" cy="3816952"/>
            </a:xfrm>
            <a:prstGeom prst="roundRect">
              <a:avLst/>
            </a:prstGeom>
            <a:noFill/>
            <a:ln>
              <a:solidFill>
                <a:srgbClr val="77777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solidFill>
                  <a:schemeClr val="tx1"/>
                </a:solidFill>
              </a:endParaRPr>
            </a:p>
          </p:txBody>
        </p:sp>
      </p:grpSp>
      <p:sp>
        <p:nvSpPr>
          <p:cNvPr id="17"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18" name="Text Placeholder 25"/>
          <p:cNvSpPr>
            <a:spLocks noGrp="1"/>
          </p:cNvSpPr>
          <p:nvPr>
            <p:ph type="body" sz="quarter" idx="15" hasCustomPrompt="1"/>
          </p:nvPr>
        </p:nvSpPr>
        <p:spPr>
          <a:xfrm>
            <a:off x="950495" y="1845513"/>
            <a:ext cx="1479885" cy="3039308"/>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19" name="Text Placeholder 25"/>
          <p:cNvSpPr>
            <a:spLocks noGrp="1"/>
          </p:cNvSpPr>
          <p:nvPr>
            <p:ph type="body" sz="quarter" idx="16" hasCustomPrompt="1"/>
          </p:nvPr>
        </p:nvSpPr>
        <p:spPr>
          <a:xfrm>
            <a:off x="3256548" y="1803945"/>
            <a:ext cx="3866147" cy="3039308"/>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20" name="Text Placeholder 25"/>
          <p:cNvSpPr>
            <a:spLocks noGrp="1"/>
          </p:cNvSpPr>
          <p:nvPr>
            <p:ph type="body" sz="quarter" idx="17" hasCustomPrompt="1"/>
          </p:nvPr>
        </p:nvSpPr>
        <p:spPr>
          <a:xfrm>
            <a:off x="8101266" y="1803945"/>
            <a:ext cx="2991852" cy="3039308"/>
          </a:xfrm>
          <a:prstGeom prst="rect">
            <a:avLst/>
          </a:prstGeom>
        </p:spPr>
        <p:txBody>
          <a:bodyPr anchor="ctr">
            <a:normAutofit/>
          </a:bodyPr>
          <a:lstStyle>
            <a:lvl1pPr marL="0" indent="0" algn="ctr">
              <a:buNone/>
              <a:defRPr sz="2000" baseline="0">
                <a:solidFill>
                  <a:schemeClr val="tx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Image </a:t>
            </a:r>
            <a:endParaRPr lang="en-GB" dirty="0"/>
          </a:p>
        </p:txBody>
      </p:sp>
      <p:pic>
        <p:nvPicPr>
          <p:cNvPr id="21" name="Picture 2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2669106693"/>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8527D46A-5064-494D-AF9A-C420136633D7}" type="slidenum">
              <a:rPr lang="en-GB" smtClean="0"/>
              <a:t>‹#›</a:t>
            </a:fld>
            <a:endParaRPr lang="en-GB"/>
          </a:p>
        </p:txBody>
      </p:sp>
      <p:cxnSp>
        <p:nvCxnSpPr>
          <p:cNvPr id="11" name="Straight Connector 10"/>
          <p:cNvCxnSpPr/>
          <p:nvPr userDrawn="1"/>
        </p:nvCxnSpPr>
        <p:spPr>
          <a:xfrm>
            <a:off x="696000" y="1283368"/>
            <a:ext cx="10800000" cy="0"/>
          </a:xfrm>
          <a:prstGeom prst="line">
            <a:avLst/>
          </a:prstGeom>
          <a:ln w="38100">
            <a:solidFill>
              <a:srgbClr val="777777"/>
            </a:solidFill>
          </a:ln>
          <a:effectLst/>
        </p:spPr>
        <p:style>
          <a:lnRef idx="2">
            <a:schemeClr val="accent1"/>
          </a:lnRef>
          <a:fillRef idx="0">
            <a:schemeClr val="accent1"/>
          </a:fillRef>
          <a:effectRef idx="1">
            <a:schemeClr val="accent1"/>
          </a:effectRef>
          <a:fontRef idx="minor">
            <a:schemeClr val="tx1"/>
          </a:fontRef>
        </p:style>
      </p:cxnSp>
      <p:grpSp>
        <p:nvGrpSpPr>
          <p:cNvPr id="16" name="Group 15"/>
          <p:cNvGrpSpPr/>
          <p:nvPr userDrawn="1"/>
        </p:nvGrpSpPr>
        <p:grpSpPr>
          <a:xfrm>
            <a:off x="696000" y="1579540"/>
            <a:ext cx="10800000" cy="2163400"/>
            <a:chOff x="516083" y="1411099"/>
            <a:chExt cx="8355201" cy="1305081"/>
          </a:xfrm>
        </p:grpSpPr>
        <p:sp>
          <p:nvSpPr>
            <p:cNvPr id="13" name="Rounded Rectangle 12"/>
            <p:cNvSpPr/>
            <p:nvPr userDrawn="1"/>
          </p:nvSpPr>
          <p:spPr>
            <a:xfrm>
              <a:off x="4799326" y="1432008"/>
              <a:ext cx="4071958" cy="1284172"/>
            </a:xfrm>
            <a:prstGeom prst="roundRect">
              <a:avLst/>
            </a:prstGeom>
            <a:solidFill>
              <a:srgbClr val="88BF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1100"/>
            </a:p>
          </p:txBody>
        </p:sp>
        <p:sp>
          <p:nvSpPr>
            <p:cNvPr id="15" name="Rounded Rectangle 14"/>
            <p:cNvSpPr/>
            <p:nvPr userDrawn="1"/>
          </p:nvSpPr>
          <p:spPr>
            <a:xfrm>
              <a:off x="516083" y="1411099"/>
              <a:ext cx="4071958" cy="1284172"/>
            </a:xfrm>
            <a:prstGeom prst="roundRect">
              <a:avLst/>
            </a:prstGeom>
            <a:solidFill>
              <a:srgbClr val="6E368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sz="900"/>
            </a:p>
          </p:txBody>
        </p:sp>
      </p:grpSp>
      <p:sp>
        <p:nvSpPr>
          <p:cNvPr id="17" name="Text Placeholder 11"/>
          <p:cNvSpPr>
            <a:spLocks noGrp="1"/>
          </p:cNvSpPr>
          <p:nvPr>
            <p:ph type="body" sz="quarter" idx="10" hasCustomPrompt="1"/>
          </p:nvPr>
        </p:nvSpPr>
        <p:spPr>
          <a:xfrm>
            <a:off x="695325" y="312738"/>
            <a:ext cx="10801350" cy="969962"/>
          </a:xfrm>
          <a:prstGeom prst="rect">
            <a:avLst/>
          </a:prstGeom>
        </p:spPr>
        <p:txBody>
          <a:bodyPr>
            <a:normAutofit/>
          </a:bodyPr>
          <a:lstStyle>
            <a:lvl1pPr marL="0" indent="0" algn="ctr">
              <a:buNone/>
              <a:defRPr sz="4400">
                <a:solidFill>
                  <a:schemeClr val="tx1">
                    <a:lumMod val="50000"/>
                    <a:lumOff val="50000"/>
                  </a:schemeClr>
                </a:solidFill>
              </a:defRPr>
            </a:lvl1pPr>
          </a:lstStyle>
          <a:p>
            <a:pPr lvl="0"/>
            <a:r>
              <a:rPr lang="en-GB" dirty="0" smtClean="0"/>
              <a:t>Title</a:t>
            </a:r>
            <a:endParaRPr lang="en-GB" dirty="0"/>
          </a:p>
        </p:txBody>
      </p:sp>
      <p:sp>
        <p:nvSpPr>
          <p:cNvPr id="18" name="Text Placeholder 25"/>
          <p:cNvSpPr>
            <a:spLocks noGrp="1"/>
          </p:cNvSpPr>
          <p:nvPr>
            <p:ph type="body" sz="quarter" idx="16" hasCustomPrompt="1"/>
          </p:nvPr>
        </p:nvSpPr>
        <p:spPr>
          <a:xfrm>
            <a:off x="1036554" y="1857285"/>
            <a:ext cx="4582337" cy="1573250"/>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19" name="Text Placeholder 25"/>
          <p:cNvSpPr>
            <a:spLocks noGrp="1"/>
          </p:cNvSpPr>
          <p:nvPr>
            <p:ph type="body" sz="quarter" idx="17" hasCustomPrompt="1"/>
          </p:nvPr>
        </p:nvSpPr>
        <p:spPr>
          <a:xfrm>
            <a:off x="6573108" y="1891945"/>
            <a:ext cx="4582337" cy="1573250"/>
          </a:xfrm>
          <a:prstGeom prst="rect">
            <a:avLst/>
          </a:prstGeom>
        </p:spPr>
        <p:txBody>
          <a:bodyPr anchor="ctr">
            <a:normAutofit/>
          </a:bodyPr>
          <a:lstStyle>
            <a:lvl1pPr marL="0" indent="0" algn="ctr">
              <a:buNone/>
              <a:defRPr sz="2000">
                <a:solidFill>
                  <a:schemeClr val="bg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20" name="Text Placeholder 25"/>
          <p:cNvSpPr>
            <a:spLocks noGrp="1"/>
          </p:cNvSpPr>
          <p:nvPr>
            <p:ph type="body" sz="quarter" idx="18" hasCustomPrompt="1"/>
          </p:nvPr>
        </p:nvSpPr>
        <p:spPr>
          <a:xfrm>
            <a:off x="1036554" y="3894859"/>
            <a:ext cx="4582337" cy="1573250"/>
          </a:xfrm>
          <a:prstGeom prst="rect">
            <a:avLst/>
          </a:prstGeom>
        </p:spPr>
        <p:txBody>
          <a:bodyPr anchor="ctr">
            <a:normAutofit/>
          </a:bodyPr>
          <a:lstStyle>
            <a:lvl1pPr marL="342900" indent="-342900" algn="l">
              <a:buFont typeface="Arial" panose="020B0604020202020204" pitchFamily="34" charset="0"/>
              <a:buChar char="•"/>
              <a:defRPr sz="2000">
                <a:solidFill>
                  <a:schemeClr val="tx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sp>
        <p:nvSpPr>
          <p:cNvPr id="21" name="Text Placeholder 25"/>
          <p:cNvSpPr>
            <a:spLocks noGrp="1"/>
          </p:cNvSpPr>
          <p:nvPr>
            <p:ph type="body" sz="quarter" idx="19" hasCustomPrompt="1"/>
          </p:nvPr>
        </p:nvSpPr>
        <p:spPr>
          <a:xfrm>
            <a:off x="6573108" y="3920516"/>
            <a:ext cx="4582337" cy="1573250"/>
          </a:xfrm>
          <a:prstGeom prst="rect">
            <a:avLst/>
          </a:prstGeom>
        </p:spPr>
        <p:txBody>
          <a:bodyPr anchor="ctr">
            <a:normAutofit/>
          </a:bodyPr>
          <a:lstStyle>
            <a:lvl1pPr marL="342900" indent="-342900" algn="l">
              <a:buFont typeface="Arial" panose="020B0604020202020204" pitchFamily="34" charset="0"/>
              <a:buChar char="•"/>
              <a:defRPr sz="2000">
                <a:solidFill>
                  <a:schemeClr val="tx1"/>
                </a:solidFill>
              </a:defRPr>
            </a:lvl1pPr>
            <a:lvl5pPr marL="1828800" indent="0" algn="l">
              <a:buFont typeface="Arial" panose="020B0604020202020204" pitchFamily="34" charset="0"/>
              <a:buNone/>
              <a:defRPr>
                <a:solidFill>
                  <a:schemeClr val="tx1">
                    <a:lumMod val="50000"/>
                    <a:lumOff val="50000"/>
                  </a:schemeClr>
                </a:solidFill>
              </a:defRPr>
            </a:lvl5pPr>
          </a:lstStyle>
          <a:p>
            <a:pPr lvl="0"/>
            <a:r>
              <a:rPr lang="en-GB" dirty="0" smtClean="0"/>
              <a:t>Text</a:t>
            </a:r>
            <a:endParaRPr lang="en-GB" dirty="0"/>
          </a:p>
        </p:txBody>
      </p:sp>
      <p:pic>
        <p:nvPicPr>
          <p:cNvPr id="14" name="Picture 1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8466474" y="5778000"/>
            <a:ext cx="3725526" cy="1080000"/>
          </a:xfrm>
          <a:prstGeom prst="rect">
            <a:avLst/>
          </a:prstGeom>
        </p:spPr>
      </p:pic>
    </p:spTree>
    <p:extLst>
      <p:ext uri="{BB962C8B-B14F-4D97-AF65-F5344CB8AC3E}">
        <p14:creationId xmlns:p14="http://schemas.microsoft.com/office/powerpoint/2010/main" val="1061901008"/>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0152008"/>
      </p:ext>
    </p:extLst>
  </p:cSld>
  <p:clrMap bg1="lt1" tx1="dk1" bg2="lt2" tx2="dk2" accent1="accent1" accent2="accent2" accent3="accent3" accent4="accent4" accent5="accent5" accent6="accent6" hlink="hlink" folHlink="folHlink"/>
  <p:sldLayoutIdLst>
    <p:sldLayoutId id="2147483651" r:id="rId1"/>
    <p:sldLayoutId id="2147483660" r:id="rId2"/>
    <p:sldLayoutId id="2147483661" r:id="rId3"/>
    <p:sldLayoutId id="2147483650" r:id="rId4"/>
    <p:sldLayoutId id="2147483659" r:id="rId5"/>
    <p:sldLayoutId id="2147483652" r:id="rId6"/>
    <p:sldLayoutId id="2147483653" r:id="rId7"/>
    <p:sldLayoutId id="2147483654" r:id="rId8"/>
    <p:sldLayoutId id="2147483655" r:id="rId9"/>
    <p:sldLayoutId id="2147483657" r:id="rId10"/>
    <p:sldLayoutId id="214748365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a:xfrm>
            <a:off x="1028700" y="1919288"/>
            <a:ext cx="10149840" cy="2524125"/>
          </a:xfrm>
        </p:spPr>
        <p:txBody>
          <a:bodyPr/>
          <a:lstStyle/>
          <a:p>
            <a:r>
              <a:rPr lang="en-GB" sz="5400" dirty="0" smtClean="0"/>
              <a:t>Understanding the link between individual and organisational performance</a:t>
            </a:r>
            <a:endParaRPr lang="en-GB" sz="5400" dirty="0"/>
          </a:p>
        </p:txBody>
      </p:sp>
    </p:spTree>
    <p:extLst>
      <p:ext uri="{BB962C8B-B14F-4D97-AF65-F5344CB8AC3E}">
        <p14:creationId xmlns:p14="http://schemas.microsoft.com/office/powerpoint/2010/main" val="41213528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nSpc>
                <a:spcPct val="100000"/>
              </a:lnSpc>
              <a:buNone/>
            </a:pPr>
            <a:r>
              <a:rPr lang="en-GB" i="1" dirty="0"/>
              <a:t>The most successful organisations not only manage and improve individual performance but also create and sustain ‘high performance’ working across the </a:t>
            </a:r>
            <a:r>
              <a:rPr lang="en-GB" i="1" dirty="0" smtClean="0"/>
              <a:t>organisation. </a:t>
            </a:r>
            <a:r>
              <a:rPr lang="en-GB" sz="1800" i="1" dirty="0"/>
              <a:t> (</a:t>
            </a:r>
            <a:r>
              <a:rPr lang="en-GB" sz="1800" i="1" dirty="0" smtClean="0"/>
              <a:t>Source: Boon </a:t>
            </a:r>
            <a:r>
              <a:rPr lang="en-GB" sz="1800" i="1" dirty="0"/>
              <a:t>&amp; </a:t>
            </a:r>
            <a:r>
              <a:rPr lang="en-GB" sz="1800" i="1" dirty="0" err="1"/>
              <a:t>Kalshoven</a:t>
            </a:r>
            <a:r>
              <a:rPr lang="en-GB" sz="1800" i="1" dirty="0"/>
              <a:t>, 2014</a:t>
            </a:r>
            <a:r>
              <a:rPr lang="en-GB" sz="1800" i="1" dirty="0" smtClean="0"/>
              <a:t>).</a:t>
            </a:r>
          </a:p>
          <a:p>
            <a:pPr marL="0" indent="0">
              <a:lnSpc>
                <a:spcPct val="100000"/>
              </a:lnSpc>
              <a:buNone/>
            </a:pPr>
            <a:endParaRPr lang="en-GB" sz="1800" i="1" dirty="0"/>
          </a:p>
          <a:p>
            <a:pPr marL="0" indent="0">
              <a:lnSpc>
                <a:spcPct val="100000"/>
              </a:lnSpc>
              <a:buNone/>
            </a:pPr>
            <a:r>
              <a:rPr lang="en-GB" dirty="0" smtClean="0"/>
              <a:t>Evolution from c</a:t>
            </a:r>
            <a:r>
              <a:rPr lang="en-GB" dirty="0" smtClean="0"/>
              <a:t>ontrol of costs &amp; people to creating committed employees.</a:t>
            </a:r>
          </a:p>
          <a:p>
            <a:pPr marL="0" indent="0">
              <a:lnSpc>
                <a:spcPct val="100000"/>
              </a:lnSpc>
              <a:buNone/>
            </a:pPr>
            <a:endParaRPr lang="en-GB" dirty="0"/>
          </a:p>
          <a:p>
            <a:pPr marL="0" indent="0">
              <a:lnSpc>
                <a:spcPct val="100000"/>
              </a:lnSpc>
              <a:buNone/>
            </a:pPr>
            <a:r>
              <a:rPr lang="en-GB" dirty="0" smtClean="0"/>
              <a:t>Commitment comes from embracing High Performance Work Systems (HPSW).</a:t>
            </a:r>
            <a:endParaRPr lang="en-GB" dirty="0"/>
          </a:p>
        </p:txBody>
      </p:sp>
      <p:sp>
        <p:nvSpPr>
          <p:cNvPr id="3" name="Text Placeholder 2"/>
          <p:cNvSpPr>
            <a:spLocks noGrp="1"/>
          </p:cNvSpPr>
          <p:nvPr>
            <p:ph type="body" sz="quarter" idx="10"/>
          </p:nvPr>
        </p:nvSpPr>
        <p:spPr/>
        <p:txBody>
          <a:bodyPr/>
          <a:lstStyle/>
          <a:p>
            <a:r>
              <a:rPr lang="en-GB" b="1" dirty="0"/>
              <a:t>High Performance Work Systems</a:t>
            </a:r>
            <a:endParaRPr lang="en-GB" dirty="0"/>
          </a:p>
        </p:txBody>
      </p:sp>
    </p:spTree>
    <p:extLst>
      <p:ext uri="{BB962C8B-B14F-4D97-AF65-F5344CB8AC3E}">
        <p14:creationId xmlns:p14="http://schemas.microsoft.com/office/powerpoint/2010/main" val="36736181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How do organisations shape HRM to provide commitment? Via the use of High Performance Work Systems (HPSW). </a:t>
            </a:r>
            <a:endParaRPr lang="en-GB" dirty="0" smtClean="0"/>
          </a:p>
          <a:p>
            <a:endParaRPr lang="en-GB" dirty="0"/>
          </a:p>
          <a:p>
            <a:pPr marL="0" indent="0">
              <a:buNone/>
            </a:pPr>
            <a:endParaRPr lang="en-GB" dirty="0" smtClean="0"/>
          </a:p>
          <a:p>
            <a:pPr marL="0" indent="0">
              <a:buNone/>
            </a:pPr>
            <a:r>
              <a:rPr lang="en-GB" dirty="0" smtClean="0"/>
              <a:t>“</a:t>
            </a:r>
            <a:r>
              <a:rPr lang="en-GB" dirty="0"/>
              <a:t>S</a:t>
            </a:r>
            <a:r>
              <a:rPr lang="en-GB" dirty="0" smtClean="0"/>
              <a:t>trategic </a:t>
            </a:r>
            <a:r>
              <a:rPr lang="en-GB" dirty="0"/>
              <a:t>HRM scholars have consistently found a positive relationship between a variety of measures of high-investment, high-involvement, or high-performance work systems and various firm performance outcomes</a:t>
            </a:r>
            <a:r>
              <a:rPr lang="en-GB" dirty="0" smtClean="0"/>
              <a:t>”.</a:t>
            </a:r>
            <a:r>
              <a:rPr lang="en-GB" dirty="0"/>
              <a:t> </a:t>
            </a:r>
            <a:r>
              <a:rPr lang="en-GB" sz="1800" dirty="0" err="1"/>
              <a:t>Messersmith</a:t>
            </a:r>
            <a:r>
              <a:rPr lang="en-GB" sz="1800" dirty="0"/>
              <a:t> et al (2011) </a:t>
            </a:r>
            <a:endParaRPr lang="en-GB" dirty="0"/>
          </a:p>
          <a:p>
            <a:pPr marL="0" indent="0">
              <a:buNone/>
            </a:pPr>
            <a:endParaRPr lang="en-GB" dirty="0"/>
          </a:p>
        </p:txBody>
      </p:sp>
      <p:sp>
        <p:nvSpPr>
          <p:cNvPr id="3" name="Text Placeholder 2"/>
          <p:cNvSpPr>
            <a:spLocks noGrp="1"/>
          </p:cNvSpPr>
          <p:nvPr>
            <p:ph type="body" sz="quarter" idx="10"/>
          </p:nvPr>
        </p:nvSpPr>
        <p:spPr/>
        <p:txBody>
          <a:bodyPr/>
          <a:lstStyle/>
          <a:p>
            <a:r>
              <a:rPr lang="en-GB" b="1" dirty="0"/>
              <a:t>High Performance Work Systems</a:t>
            </a:r>
            <a:endParaRPr lang="en-GB" dirty="0"/>
          </a:p>
        </p:txBody>
      </p:sp>
    </p:spTree>
    <p:extLst>
      <p:ext uri="{BB962C8B-B14F-4D97-AF65-F5344CB8AC3E}">
        <p14:creationId xmlns:p14="http://schemas.microsoft.com/office/powerpoint/2010/main" val="35211459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bundle of HR policies and Practices. </a:t>
            </a:r>
          </a:p>
          <a:p>
            <a:r>
              <a:rPr lang="en-GB" dirty="0" smtClean="0"/>
              <a:t>Best practice.</a:t>
            </a:r>
          </a:p>
          <a:p>
            <a:endParaRPr lang="en-GB" dirty="0"/>
          </a:p>
          <a:p>
            <a:endParaRPr lang="en-GB" dirty="0" smtClean="0"/>
          </a:p>
          <a:p>
            <a:r>
              <a:rPr lang="en-GB" dirty="0" smtClean="0"/>
              <a:t>Designed to enhance commitment from employees. </a:t>
            </a:r>
          </a:p>
          <a:p>
            <a:endParaRPr lang="en-GB" dirty="0"/>
          </a:p>
          <a:p>
            <a:pPr marL="0" indent="0">
              <a:buNone/>
            </a:pPr>
            <a:endParaRPr lang="en-GB" dirty="0"/>
          </a:p>
        </p:txBody>
      </p:sp>
      <p:sp>
        <p:nvSpPr>
          <p:cNvPr id="3" name="Text Placeholder 2"/>
          <p:cNvSpPr>
            <a:spLocks noGrp="1"/>
          </p:cNvSpPr>
          <p:nvPr>
            <p:ph type="body" sz="quarter" idx="10"/>
          </p:nvPr>
        </p:nvSpPr>
        <p:spPr/>
        <p:txBody>
          <a:bodyPr>
            <a:normAutofit fontScale="92500" lnSpcReduction="20000"/>
          </a:bodyPr>
          <a:lstStyle/>
          <a:p>
            <a:r>
              <a:rPr lang="en-GB" b="1" dirty="0" smtClean="0"/>
              <a:t>What does High </a:t>
            </a:r>
            <a:r>
              <a:rPr lang="en-GB" b="1" dirty="0"/>
              <a:t>Performance </a:t>
            </a:r>
            <a:r>
              <a:rPr lang="en-GB" b="1" dirty="0" smtClean="0"/>
              <a:t>Management look like?</a:t>
            </a:r>
            <a:endParaRPr lang="en-GB" dirty="0"/>
          </a:p>
        </p:txBody>
      </p:sp>
    </p:spTree>
    <p:extLst>
      <p:ext uri="{BB962C8B-B14F-4D97-AF65-F5344CB8AC3E}">
        <p14:creationId xmlns:p14="http://schemas.microsoft.com/office/powerpoint/2010/main" val="3869726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Rigorous and sophisticated recruitment and selection. </a:t>
            </a:r>
            <a:endParaRPr lang="en-GB" dirty="0" smtClean="0"/>
          </a:p>
          <a:p>
            <a:r>
              <a:rPr lang="en-GB" dirty="0" smtClean="0"/>
              <a:t>Investment in training and development.</a:t>
            </a:r>
          </a:p>
          <a:p>
            <a:r>
              <a:rPr lang="en-GB" dirty="0" smtClean="0"/>
              <a:t>High pay based on performance.</a:t>
            </a:r>
          </a:p>
          <a:p>
            <a:r>
              <a:rPr lang="en-GB" dirty="0" smtClean="0"/>
              <a:t>Internal promotion. </a:t>
            </a:r>
          </a:p>
          <a:p>
            <a:r>
              <a:rPr lang="en-GB" dirty="0" smtClean="0"/>
              <a:t>Team-based approach. </a:t>
            </a:r>
          </a:p>
          <a:p>
            <a:r>
              <a:rPr lang="en-GB" dirty="0" smtClean="0"/>
              <a:t>Grievance systems.</a:t>
            </a:r>
          </a:p>
          <a:p>
            <a:r>
              <a:rPr lang="en-GB" dirty="0" smtClean="0"/>
              <a:t>Employee participation. </a:t>
            </a:r>
          </a:p>
          <a:p>
            <a:endParaRPr lang="en-GB" dirty="0" smtClean="0"/>
          </a:p>
          <a:p>
            <a:endParaRPr lang="en-GB" dirty="0"/>
          </a:p>
          <a:p>
            <a:pPr marL="0" indent="0">
              <a:buNone/>
            </a:pPr>
            <a:endParaRPr lang="en-GB" dirty="0"/>
          </a:p>
        </p:txBody>
      </p:sp>
      <p:sp>
        <p:nvSpPr>
          <p:cNvPr id="3" name="Text Placeholder 2"/>
          <p:cNvSpPr>
            <a:spLocks noGrp="1"/>
          </p:cNvSpPr>
          <p:nvPr>
            <p:ph type="body" sz="quarter" idx="10"/>
          </p:nvPr>
        </p:nvSpPr>
        <p:spPr/>
        <p:txBody>
          <a:bodyPr>
            <a:normAutofit/>
          </a:bodyPr>
          <a:lstStyle/>
          <a:p>
            <a:r>
              <a:rPr lang="en-GB" b="1" dirty="0" smtClean="0"/>
              <a:t>What does HPWS contain:</a:t>
            </a:r>
            <a:endParaRPr lang="en-GB" dirty="0"/>
          </a:p>
        </p:txBody>
      </p:sp>
    </p:spTree>
    <p:extLst>
      <p:ext uri="{BB962C8B-B14F-4D97-AF65-F5344CB8AC3E}">
        <p14:creationId xmlns:p14="http://schemas.microsoft.com/office/powerpoint/2010/main" val="37197196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Information sharing.</a:t>
            </a:r>
          </a:p>
          <a:p>
            <a:r>
              <a:rPr lang="en-GB" dirty="0" smtClean="0"/>
              <a:t>Performance Appraisal.</a:t>
            </a:r>
          </a:p>
          <a:p>
            <a:r>
              <a:rPr lang="en-GB" dirty="0" smtClean="0"/>
              <a:t>Flexible working.</a:t>
            </a:r>
          </a:p>
          <a:p>
            <a:r>
              <a:rPr lang="en-GB" dirty="0" smtClean="0"/>
              <a:t>Job security.</a:t>
            </a:r>
          </a:p>
          <a:p>
            <a:r>
              <a:rPr lang="en-GB" dirty="0" smtClean="0"/>
              <a:t>Provision of good work / life balance.</a:t>
            </a:r>
          </a:p>
          <a:p>
            <a:r>
              <a:rPr lang="en-GB" dirty="0" smtClean="0"/>
              <a:t>Harmonisation of terms and conditions.</a:t>
            </a:r>
          </a:p>
          <a:p>
            <a:endParaRPr lang="en-GB" dirty="0" smtClean="0"/>
          </a:p>
          <a:p>
            <a:endParaRPr lang="en-GB" dirty="0"/>
          </a:p>
          <a:p>
            <a:pPr marL="0" indent="0">
              <a:buNone/>
            </a:pPr>
            <a:endParaRPr lang="en-GB" dirty="0"/>
          </a:p>
        </p:txBody>
      </p:sp>
      <p:sp>
        <p:nvSpPr>
          <p:cNvPr id="3" name="Text Placeholder 2"/>
          <p:cNvSpPr>
            <a:spLocks noGrp="1"/>
          </p:cNvSpPr>
          <p:nvPr>
            <p:ph type="body" sz="quarter" idx="10"/>
          </p:nvPr>
        </p:nvSpPr>
        <p:spPr/>
        <p:txBody>
          <a:bodyPr>
            <a:normAutofit/>
          </a:bodyPr>
          <a:lstStyle/>
          <a:p>
            <a:r>
              <a:rPr lang="en-GB" b="1" dirty="0" smtClean="0"/>
              <a:t>What does HPWS contain:</a:t>
            </a:r>
            <a:endParaRPr lang="en-GB" dirty="0"/>
          </a:p>
        </p:txBody>
      </p:sp>
    </p:spTree>
    <p:extLst>
      <p:ext uri="{BB962C8B-B14F-4D97-AF65-F5344CB8AC3E}">
        <p14:creationId xmlns:p14="http://schemas.microsoft.com/office/powerpoint/2010/main" val="758178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Lots of studies show a link : e.g. </a:t>
            </a:r>
            <a:r>
              <a:rPr lang="en-GB" dirty="0" err="1" smtClean="0"/>
              <a:t>Huselid</a:t>
            </a:r>
            <a:r>
              <a:rPr lang="en-GB" dirty="0" smtClean="0"/>
              <a:t> (1995), Wright et al (2005)</a:t>
            </a:r>
          </a:p>
          <a:p>
            <a:r>
              <a:rPr lang="en-GB" dirty="0" smtClean="0"/>
              <a:t>Empirical studies – with measureable financial outcomes. </a:t>
            </a:r>
          </a:p>
          <a:p>
            <a:r>
              <a:rPr lang="en-GB" dirty="0" smtClean="0"/>
              <a:t>Personal motivation can improved to improve business performance.</a:t>
            </a:r>
          </a:p>
          <a:p>
            <a:r>
              <a:rPr lang="en-GB" dirty="0" smtClean="0"/>
              <a:t>‘Black box’ study -  discretionary effort</a:t>
            </a:r>
          </a:p>
          <a:p>
            <a:r>
              <a:rPr lang="en-GB" dirty="0" smtClean="0"/>
              <a:t>AMO framework (Purcell et al 2003). </a:t>
            </a:r>
          </a:p>
          <a:p>
            <a:r>
              <a:rPr lang="en-GB" dirty="0" smtClean="0"/>
              <a:t>Gallup studies</a:t>
            </a:r>
          </a:p>
          <a:p>
            <a:r>
              <a:rPr lang="en-GB" dirty="0" smtClean="0"/>
              <a:t>But we are dealing with people and not all PM practices go according to plan!</a:t>
            </a:r>
          </a:p>
          <a:p>
            <a:endParaRPr lang="en-GB" dirty="0" smtClean="0"/>
          </a:p>
          <a:p>
            <a:endParaRPr lang="en-GB" dirty="0"/>
          </a:p>
          <a:p>
            <a:pPr marL="0" indent="0">
              <a:buNone/>
            </a:pPr>
            <a:endParaRPr lang="en-GB" dirty="0"/>
          </a:p>
        </p:txBody>
      </p:sp>
      <p:sp>
        <p:nvSpPr>
          <p:cNvPr id="3" name="Text Placeholder 2"/>
          <p:cNvSpPr>
            <a:spLocks noGrp="1"/>
          </p:cNvSpPr>
          <p:nvPr>
            <p:ph type="body" sz="quarter" idx="10"/>
          </p:nvPr>
        </p:nvSpPr>
        <p:spPr/>
        <p:txBody>
          <a:bodyPr>
            <a:normAutofit fontScale="85000" lnSpcReduction="20000"/>
          </a:bodyPr>
          <a:lstStyle/>
          <a:p>
            <a:r>
              <a:rPr lang="en-GB" b="1" dirty="0"/>
              <a:t>Link between HPW and performance and competitive advantage</a:t>
            </a:r>
            <a:endParaRPr lang="en-GB" dirty="0"/>
          </a:p>
        </p:txBody>
      </p:sp>
    </p:spTree>
    <p:extLst>
      <p:ext uri="{BB962C8B-B14F-4D97-AF65-F5344CB8AC3E}">
        <p14:creationId xmlns:p14="http://schemas.microsoft.com/office/powerpoint/2010/main" val="2938143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Numerous studies show a link:</a:t>
            </a:r>
          </a:p>
          <a:p>
            <a:r>
              <a:rPr lang="en-GB" dirty="0" smtClean="0"/>
              <a:t>Creating the correct environment improved well-being. </a:t>
            </a:r>
          </a:p>
          <a:p>
            <a:r>
              <a:rPr lang="en-GB" dirty="0" smtClean="0"/>
              <a:t>Improve job involvement. </a:t>
            </a:r>
          </a:p>
          <a:p>
            <a:r>
              <a:rPr lang="en-GB" dirty="0" smtClean="0"/>
              <a:t>Job satisfaction is key to workplace happiness. </a:t>
            </a:r>
          </a:p>
          <a:p>
            <a:r>
              <a:rPr lang="en-GB" dirty="0" smtClean="0"/>
              <a:t>But – job stress, competition, a drive to success – can also increase. </a:t>
            </a:r>
          </a:p>
          <a:p>
            <a:endParaRPr lang="en-GB" dirty="0"/>
          </a:p>
          <a:p>
            <a:pPr marL="0" indent="0">
              <a:buNone/>
            </a:pPr>
            <a:r>
              <a:rPr lang="en-GB" dirty="0" smtClean="0"/>
              <a:t>“performance and wellbeing are not independent  - but complimentary” (Harter et al, 2002). </a:t>
            </a:r>
          </a:p>
          <a:p>
            <a:endParaRPr lang="en-GB" dirty="0"/>
          </a:p>
          <a:p>
            <a:pPr marL="0" indent="0">
              <a:buNone/>
            </a:pPr>
            <a:endParaRPr lang="en-GB" dirty="0"/>
          </a:p>
        </p:txBody>
      </p:sp>
      <p:sp>
        <p:nvSpPr>
          <p:cNvPr id="3" name="Text Placeholder 2"/>
          <p:cNvSpPr>
            <a:spLocks noGrp="1"/>
          </p:cNvSpPr>
          <p:nvPr>
            <p:ph type="body" sz="quarter" idx="10"/>
          </p:nvPr>
        </p:nvSpPr>
        <p:spPr/>
        <p:txBody>
          <a:bodyPr>
            <a:normAutofit/>
          </a:bodyPr>
          <a:lstStyle/>
          <a:p>
            <a:r>
              <a:rPr lang="en-GB" b="1" dirty="0"/>
              <a:t>Link between HPW and employee well-being</a:t>
            </a:r>
            <a:endParaRPr lang="en-GB" dirty="0"/>
          </a:p>
        </p:txBody>
      </p:sp>
    </p:spTree>
    <p:extLst>
      <p:ext uri="{BB962C8B-B14F-4D97-AF65-F5344CB8AC3E}">
        <p14:creationId xmlns:p14="http://schemas.microsoft.com/office/powerpoint/2010/main" val="37945779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872661520"/>
              </p:ext>
            </p:extLst>
          </p:nvPr>
        </p:nvGraphicFramePr>
        <p:xfrm>
          <a:off x="1005840" y="577662"/>
          <a:ext cx="10012679" cy="5400000"/>
        </p:xfrm>
        <a:graphic>
          <a:graphicData uri="http://schemas.openxmlformats.org/drawingml/2006/table">
            <a:tbl>
              <a:tblPr firstRow="1" firstCol="1" bandRow="1">
                <a:tableStyleId>{5C22544A-7EE6-4342-B048-85BDC9FD1C3A}</a:tableStyleId>
              </a:tblPr>
              <a:tblGrid>
                <a:gridCol w="10012679">
                  <a:extLst>
                    <a:ext uri="{9D8B030D-6E8A-4147-A177-3AD203B41FA5}">
                      <a16:colId xmlns:a16="http://schemas.microsoft.com/office/drawing/2014/main" val="1651998069"/>
                    </a:ext>
                  </a:extLst>
                </a:gridCol>
              </a:tblGrid>
              <a:tr h="5400000">
                <a:tc>
                  <a:txBody>
                    <a:bodyPr/>
                    <a:lstStyle/>
                    <a:p>
                      <a:pPr algn="l">
                        <a:lnSpc>
                          <a:spcPct val="115000"/>
                        </a:lnSpc>
                        <a:spcAft>
                          <a:spcPts val="0"/>
                        </a:spcAft>
                      </a:pPr>
                      <a:r>
                        <a:rPr lang="en-GB" sz="2800" b="0" i="1" dirty="0">
                          <a:solidFill>
                            <a:srgbClr val="575756"/>
                          </a:solidFill>
                          <a:effectLst/>
                        </a:rPr>
                        <a:t>“</a:t>
                      </a:r>
                      <a:r>
                        <a:rPr lang="en-GB" sz="2800" b="1" i="1" dirty="0">
                          <a:solidFill>
                            <a:srgbClr val="575756"/>
                          </a:solidFill>
                          <a:effectLst/>
                        </a:rPr>
                        <a:t>Performance management </a:t>
                      </a:r>
                      <a:r>
                        <a:rPr lang="en-GB" sz="2800" b="0" i="1" dirty="0">
                          <a:solidFill>
                            <a:srgbClr val="575756"/>
                          </a:solidFill>
                          <a:effectLst/>
                        </a:rPr>
                        <a:t>is the activity and set of processes that aim to </a:t>
                      </a:r>
                      <a:r>
                        <a:rPr lang="en-GB" sz="2800" b="1" i="1" dirty="0">
                          <a:solidFill>
                            <a:srgbClr val="575756"/>
                          </a:solidFill>
                          <a:effectLst/>
                        </a:rPr>
                        <a:t>maintain</a:t>
                      </a:r>
                      <a:r>
                        <a:rPr lang="en-GB" sz="2800" b="0" i="1" dirty="0">
                          <a:solidFill>
                            <a:srgbClr val="575756"/>
                          </a:solidFill>
                          <a:effectLst/>
                        </a:rPr>
                        <a:t> and </a:t>
                      </a:r>
                      <a:r>
                        <a:rPr lang="en-GB" sz="2800" b="1" i="1" dirty="0">
                          <a:solidFill>
                            <a:srgbClr val="575756"/>
                          </a:solidFill>
                          <a:effectLst/>
                        </a:rPr>
                        <a:t>improve</a:t>
                      </a:r>
                      <a:r>
                        <a:rPr lang="en-GB" sz="2800" b="0" i="1" dirty="0">
                          <a:solidFill>
                            <a:srgbClr val="575756"/>
                          </a:solidFill>
                          <a:effectLst/>
                        </a:rPr>
                        <a:t> employee performance in line with an organisation's objectives. </a:t>
                      </a:r>
                      <a:endParaRPr lang="en-GB" sz="2800" b="0" i="1" dirty="0" smtClean="0">
                        <a:solidFill>
                          <a:srgbClr val="575756"/>
                        </a:solidFill>
                        <a:effectLst/>
                      </a:endParaRPr>
                    </a:p>
                    <a:p>
                      <a:pPr algn="l">
                        <a:lnSpc>
                          <a:spcPct val="115000"/>
                        </a:lnSpc>
                        <a:spcAft>
                          <a:spcPts val="0"/>
                        </a:spcAft>
                      </a:pPr>
                      <a:endParaRPr lang="en-GB" sz="2800" b="0" i="1" dirty="0" smtClean="0">
                        <a:solidFill>
                          <a:srgbClr val="575756"/>
                        </a:solidFill>
                        <a:effectLst/>
                      </a:endParaRPr>
                    </a:p>
                    <a:p>
                      <a:pPr algn="l">
                        <a:lnSpc>
                          <a:spcPct val="115000"/>
                        </a:lnSpc>
                        <a:spcAft>
                          <a:spcPts val="0"/>
                        </a:spcAft>
                      </a:pPr>
                      <a:r>
                        <a:rPr lang="en-GB" sz="2800" b="0" i="1" dirty="0" smtClean="0">
                          <a:solidFill>
                            <a:srgbClr val="575756"/>
                          </a:solidFill>
                          <a:effectLst/>
                        </a:rPr>
                        <a:t>It</a:t>
                      </a:r>
                      <a:r>
                        <a:rPr lang="en-GB" sz="2800" b="0" i="1" baseline="0" dirty="0" smtClean="0">
                          <a:solidFill>
                            <a:srgbClr val="575756"/>
                          </a:solidFill>
                          <a:effectLst/>
                        </a:rPr>
                        <a:t> i</a:t>
                      </a:r>
                      <a:r>
                        <a:rPr lang="en-GB" sz="2800" b="0" i="1" dirty="0" smtClean="0">
                          <a:solidFill>
                            <a:srgbClr val="575756"/>
                          </a:solidFill>
                          <a:effectLst/>
                        </a:rPr>
                        <a:t>s </a:t>
                      </a:r>
                      <a:r>
                        <a:rPr lang="en-GB" sz="2800" b="1" i="1" dirty="0">
                          <a:solidFill>
                            <a:srgbClr val="575756"/>
                          </a:solidFill>
                          <a:effectLst/>
                        </a:rPr>
                        <a:t>strategic</a:t>
                      </a:r>
                      <a:r>
                        <a:rPr lang="en-GB" sz="2800" b="0" i="1" dirty="0">
                          <a:solidFill>
                            <a:srgbClr val="575756"/>
                          </a:solidFill>
                          <a:effectLst/>
                        </a:rPr>
                        <a:t> as well as </a:t>
                      </a:r>
                      <a:r>
                        <a:rPr lang="en-GB" sz="2800" b="1" i="1" dirty="0" smtClean="0">
                          <a:solidFill>
                            <a:srgbClr val="575756"/>
                          </a:solidFill>
                          <a:effectLst/>
                        </a:rPr>
                        <a:t>operational,</a:t>
                      </a:r>
                      <a:r>
                        <a:rPr lang="en-GB" sz="2800" b="0" i="1" dirty="0" smtClean="0">
                          <a:solidFill>
                            <a:srgbClr val="575756"/>
                          </a:solidFill>
                          <a:effectLst/>
                        </a:rPr>
                        <a:t> </a:t>
                      </a:r>
                      <a:r>
                        <a:rPr lang="en-GB" sz="2800" b="0" i="1" dirty="0">
                          <a:solidFill>
                            <a:srgbClr val="575756"/>
                          </a:solidFill>
                          <a:effectLst/>
                        </a:rPr>
                        <a:t>as </a:t>
                      </a:r>
                      <a:r>
                        <a:rPr lang="en-GB" sz="2800" b="0" i="1" dirty="0" smtClean="0">
                          <a:solidFill>
                            <a:srgbClr val="575756"/>
                          </a:solidFill>
                          <a:effectLst/>
                        </a:rPr>
                        <a:t>it’s </a:t>
                      </a:r>
                      <a:r>
                        <a:rPr lang="en-GB" sz="2800" b="0" i="1" dirty="0">
                          <a:solidFill>
                            <a:srgbClr val="575756"/>
                          </a:solidFill>
                          <a:effectLst/>
                        </a:rPr>
                        <a:t>aim is to ensure that employees contribute positively to business objectives.”</a:t>
                      </a:r>
                    </a:p>
                    <a:p>
                      <a:pPr algn="r">
                        <a:lnSpc>
                          <a:spcPct val="115000"/>
                        </a:lnSpc>
                        <a:spcAft>
                          <a:spcPts val="0"/>
                        </a:spcAft>
                      </a:pPr>
                      <a:r>
                        <a:rPr lang="en-GB" sz="1800" b="0" i="1" dirty="0">
                          <a:solidFill>
                            <a:srgbClr val="575756"/>
                          </a:solidFill>
                          <a:effectLst/>
                        </a:rPr>
                        <a:t> </a:t>
                      </a:r>
                      <a:r>
                        <a:rPr lang="en-GB" sz="1800" b="0" i="1" dirty="0" smtClean="0">
                          <a:solidFill>
                            <a:srgbClr val="575756"/>
                          </a:solidFill>
                          <a:effectLst/>
                        </a:rPr>
                        <a:t>(Source: CIPD</a:t>
                      </a:r>
                      <a:r>
                        <a:rPr lang="en-GB" sz="1800" b="0" i="1" dirty="0">
                          <a:solidFill>
                            <a:srgbClr val="575756"/>
                          </a:solidFill>
                          <a:effectLst/>
                        </a:rPr>
                        <a:t>)</a:t>
                      </a:r>
                      <a:endParaRPr lang="en-GB" sz="1800" b="0" i="1" dirty="0">
                        <a:solidFill>
                          <a:srgbClr val="575756"/>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98412571"/>
                  </a:ext>
                </a:extLst>
              </a:tr>
            </a:tbl>
          </a:graphicData>
        </a:graphic>
      </p:graphicFrame>
    </p:spTree>
    <p:extLst>
      <p:ext uri="{BB962C8B-B14F-4D97-AF65-F5344CB8AC3E}">
        <p14:creationId xmlns:p14="http://schemas.microsoft.com/office/powerpoint/2010/main" val="2933776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Several definitions but we know that </a:t>
            </a:r>
          </a:p>
          <a:p>
            <a:pPr marL="0" indent="0">
              <a:buNone/>
            </a:pPr>
            <a:endParaRPr lang="en-GB" dirty="0" smtClean="0"/>
          </a:p>
          <a:p>
            <a:pPr marL="0" indent="0">
              <a:buNone/>
            </a:pPr>
            <a:r>
              <a:rPr lang="en-GB" dirty="0"/>
              <a:t> </a:t>
            </a:r>
            <a:r>
              <a:rPr lang="en-GB" dirty="0" smtClean="0"/>
              <a:t>  performance </a:t>
            </a:r>
            <a:r>
              <a:rPr lang="en-GB" dirty="0"/>
              <a:t>management is a cyclical process</a:t>
            </a:r>
            <a:r>
              <a:rPr lang="en-GB" dirty="0" smtClean="0"/>
              <a:t> </a:t>
            </a:r>
          </a:p>
          <a:p>
            <a:pPr marL="0" indent="0">
              <a:buNone/>
            </a:pPr>
            <a:endParaRPr lang="en-GB" dirty="0"/>
          </a:p>
          <a:p>
            <a:r>
              <a:rPr lang="en-GB" dirty="0" smtClean="0"/>
              <a:t>Based on PDCA Model. </a:t>
            </a:r>
            <a:endParaRPr lang="en-GB" dirty="0"/>
          </a:p>
          <a:p>
            <a:pPr marL="0" indent="0">
              <a:buNone/>
            </a:pPr>
            <a:endParaRPr lang="en-GB" dirty="0"/>
          </a:p>
        </p:txBody>
      </p:sp>
      <p:sp>
        <p:nvSpPr>
          <p:cNvPr id="3" name="Text Placeholder 2"/>
          <p:cNvSpPr>
            <a:spLocks noGrp="1"/>
          </p:cNvSpPr>
          <p:nvPr>
            <p:ph type="body" sz="quarter" idx="10"/>
          </p:nvPr>
        </p:nvSpPr>
        <p:spPr/>
        <p:txBody>
          <a:bodyPr>
            <a:normAutofit/>
          </a:bodyPr>
          <a:lstStyle/>
          <a:p>
            <a:r>
              <a:rPr lang="en-GB" b="1" dirty="0" smtClean="0"/>
              <a:t>Performance Management</a:t>
            </a:r>
            <a:endParaRPr lang="en-GB" dirty="0"/>
          </a:p>
        </p:txBody>
      </p:sp>
    </p:spTree>
    <p:extLst>
      <p:ext uri="{BB962C8B-B14F-4D97-AF65-F5344CB8AC3E}">
        <p14:creationId xmlns:p14="http://schemas.microsoft.com/office/powerpoint/2010/main" val="17386130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GB" dirty="0" smtClean="0"/>
              <a:t>Performance Management</a:t>
            </a:r>
            <a:endParaRPr lang="en-GB" dirty="0"/>
          </a:p>
        </p:txBody>
      </p:sp>
      <p:sp>
        <p:nvSpPr>
          <p:cNvPr id="5" name="Content Placeholder 2"/>
          <p:cNvSpPr>
            <a:spLocks noGrp="1"/>
          </p:cNvSpPr>
          <p:nvPr>
            <p:ph idx="1"/>
          </p:nvPr>
        </p:nvSpPr>
        <p:spPr>
          <a:xfrm>
            <a:off x="695325" y="1771906"/>
            <a:ext cx="10801350" cy="3783073"/>
          </a:xfrm>
        </p:spPr>
        <p:txBody>
          <a:bodyPr>
            <a:normAutofit lnSpcReduction="10000"/>
          </a:bodyPr>
          <a:lstStyle/>
          <a:p>
            <a:pPr>
              <a:buFont typeface="Webdings" panose="05030102010509060703" pitchFamily="18" charset="2"/>
              <a:buChar char="r"/>
            </a:pPr>
            <a:r>
              <a:rPr lang="en-GB" dirty="0" smtClean="0"/>
              <a:t> Is not a method to exit someone from the organisation</a:t>
            </a:r>
          </a:p>
          <a:p>
            <a:pPr>
              <a:buFont typeface="Webdings" panose="05030102010509060703" pitchFamily="18" charset="2"/>
              <a:buChar char="r"/>
            </a:pPr>
            <a:r>
              <a:rPr lang="en-GB" dirty="0" smtClean="0"/>
              <a:t> Is not a punishment</a:t>
            </a:r>
          </a:p>
          <a:p>
            <a:pPr>
              <a:buFont typeface="Webdings" panose="05030102010509060703" pitchFamily="18" charset="2"/>
              <a:buChar char="r"/>
            </a:pPr>
            <a:r>
              <a:rPr lang="en-GB" dirty="0" smtClean="0"/>
              <a:t> Is not one event in the calendar</a:t>
            </a:r>
            <a:br>
              <a:rPr lang="en-GB" dirty="0" smtClean="0"/>
            </a:br>
            <a:endParaRPr lang="en-GB" dirty="0" smtClean="0"/>
          </a:p>
          <a:p>
            <a:pPr>
              <a:buFont typeface="Webdings" panose="05030102010509060703" pitchFamily="18" charset="2"/>
              <a:buChar char="a"/>
            </a:pPr>
            <a:r>
              <a:rPr lang="en-GB" dirty="0" smtClean="0"/>
              <a:t> It is a way of maintaining or improving service</a:t>
            </a:r>
          </a:p>
          <a:p>
            <a:pPr>
              <a:buFont typeface="Webdings" panose="05030102010509060703" pitchFamily="18" charset="2"/>
              <a:buChar char="a"/>
            </a:pPr>
            <a:r>
              <a:rPr lang="en-GB" dirty="0" smtClean="0"/>
              <a:t> It is a way of developing capacity and ability of individuals</a:t>
            </a:r>
          </a:p>
          <a:p>
            <a:pPr>
              <a:buFont typeface="Webdings" panose="05030102010509060703" pitchFamily="18" charset="2"/>
              <a:buChar char="a"/>
            </a:pPr>
            <a:r>
              <a:rPr lang="en-GB" dirty="0" smtClean="0"/>
              <a:t> It is a way of formally acknowledging effort and attainment</a:t>
            </a:r>
          </a:p>
          <a:p>
            <a:pPr>
              <a:buFont typeface="Webdings" panose="05030102010509060703" pitchFamily="18" charset="2"/>
              <a:buChar char="a"/>
            </a:pPr>
            <a:r>
              <a:rPr lang="en-GB" dirty="0" smtClean="0"/>
              <a:t> It is a way of growing/maintaining a viable business</a:t>
            </a:r>
            <a:endParaRPr lang="en-GB" dirty="0"/>
          </a:p>
        </p:txBody>
      </p:sp>
    </p:spTree>
    <p:extLst>
      <p:ext uri="{BB962C8B-B14F-4D97-AF65-F5344CB8AC3E}">
        <p14:creationId xmlns:p14="http://schemas.microsoft.com/office/powerpoint/2010/main" val="26284176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81075" y="2073041"/>
            <a:ext cx="10681536" cy="3783688"/>
          </a:xfrm>
        </p:spPr>
        <p:txBody>
          <a:bodyPr numCol="2"/>
          <a:lstStyle/>
          <a:p>
            <a:pPr marL="0" indent="0">
              <a:buNone/>
            </a:pPr>
            <a:r>
              <a:rPr lang="en-GB" b="1" dirty="0" smtClean="0"/>
              <a:t>Individual</a:t>
            </a:r>
          </a:p>
          <a:p>
            <a:r>
              <a:rPr lang="en-GB" dirty="0" smtClean="0"/>
              <a:t>Increased motivation</a:t>
            </a:r>
          </a:p>
          <a:p>
            <a:r>
              <a:rPr lang="en-GB" dirty="0" smtClean="0"/>
              <a:t>Increased self-awareness</a:t>
            </a:r>
          </a:p>
          <a:p>
            <a:r>
              <a:rPr lang="en-GB" dirty="0" smtClean="0"/>
              <a:t>Improved sense of loyalty</a:t>
            </a:r>
          </a:p>
          <a:p>
            <a:r>
              <a:rPr lang="en-GB" dirty="0" smtClean="0"/>
              <a:t>Development opportunities</a:t>
            </a:r>
          </a:p>
          <a:p>
            <a:r>
              <a:rPr lang="en-GB" dirty="0" smtClean="0"/>
              <a:t>Feel rewarded/invested in</a:t>
            </a:r>
          </a:p>
          <a:p>
            <a:endParaRPr lang="en-GB" dirty="0"/>
          </a:p>
          <a:p>
            <a:pPr marL="0" indent="0">
              <a:buNone/>
            </a:pPr>
            <a:r>
              <a:rPr lang="en-GB" b="1" dirty="0" smtClean="0"/>
              <a:t>Team/Wider Organisation</a:t>
            </a:r>
          </a:p>
          <a:p>
            <a:r>
              <a:rPr lang="en-GB" dirty="0" smtClean="0"/>
              <a:t>Improved staff retention rates</a:t>
            </a:r>
          </a:p>
          <a:p>
            <a:r>
              <a:rPr lang="en-GB" dirty="0" smtClean="0"/>
              <a:t>Reduced stress/absenteeism</a:t>
            </a:r>
          </a:p>
          <a:p>
            <a:r>
              <a:rPr lang="en-GB" dirty="0" smtClean="0"/>
              <a:t>Ability to respond to changes in customer/business needs</a:t>
            </a:r>
          </a:p>
          <a:p>
            <a:r>
              <a:rPr lang="en-GB" dirty="0" smtClean="0"/>
              <a:t>Ability to remain competitive</a:t>
            </a:r>
          </a:p>
        </p:txBody>
      </p:sp>
      <p:sp>
        <p:nvSpPr>
          <p:cNvPr id="3" name="Text Placeholder 2"/>
          <p:cNvSpPr>
            <a:spLocks noGrp="1"/>
          </p:cNvSpPr>
          <p:nvPr>
            <p:ph type="body" sz="quarter" idx="10"/>
          </p:nvPr>
        </p:nvSpPr>
        <p:spPr/>
        <p:txBody>
          <a:bodyPr/>
          <a:lstStyle/>
          <a:p>
            <a:r>
              <a:rPr lang="en-GB" dirty="0" smtClean="0"/>
              <a:t>Benefits of Effective PM</a:t>
            </a:r>
            <a:endParaRPr lang="en-GB" dirty="0"/>
          </a:p>
        </p:txBody>
      </p:sp>
    </p:spTree>
    <p:extLst>
      <p:ext uri="{BB962C8B-B14F-4D97-AF65-F5344CB8AC3E}">
        <p14:creationId xmlns:p14="http://schemas.microsoft.com/office/powerpoint/2010/main" val="31277984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Communication of organisational value, vision and objectives.</a:t>
            </a:r>
          </a:p>
          <a:p>
            <a:r>
              <a:rPr lang="en-GB" dirty="0" smtClean="0"/>
              <a:t>Setting </a:t>
            </a:r>
            <a:r>
              <a:rPr lang="en-GB" dirty="0"/>
              <a:t>of departmental and individual </a:t>
            </a:r>
            <a:r>
              <a:rPr lang="en-GB" dirty="0" smtClean="0"/>
              <a:t>objectives.</a:t>
            </a:r>
          </a:p>
          <a:p>
            <a:r>
              <a:rPr lang="en-GB" dirty="0" smtClean="0"/>
              <a:t>Measuring performance. </a:t>
            </a:r>
          </a:p>
          <a:p>
            <a:r>
              <a:rPr lang="en-GB" dirty="0" smtClean="0"/>
              <a:t>Reviewing performance. </a:t>
            </a:r>
          </a:p>
          <a:p>
            <a:r>
              <a:rPr lang="en-GB" dirty="0" smtClean="0"/>
              <a:t>Identifying training and development needs. </a:t>
            </a:r>
          </a:p>
          <a:p>
            <a:r>
              <a:rPr lang="en-GB" dirty="0" smtClean="0"/>
              <a:t>Evaluation. </a:t>
            </a:r>
            <a:endParaRPr lang="en-GB" dirty="0"/>
          </a:p>
        </p:txBody>
      </p:sp>
      <p:sp>
        <p:nvSpPr>
          <p:cNvPr id="3" name="Text Placeholder 2"/>
          <p:cNvSpPr>
            <a:spLocks noGrp="1"/>
          </p:cNvSpPr>
          <p:nvPr>
            <p:ph type="body" sz="quarter" idx="10"/>
          </p:nvPr>
        </p:nvSpPr>
        <p:spPr/>
        <p:txBody>
          <a:bodyPr>
            <a:normAutofit/>
          </a:bodyPr>
          <a:lstStyle/>
          <a:p>
            <a:r>
              <a:rPr lang="en-GB" b="1" dirty="0" smtClean="0"/>
              <a:t>Stages of the PM cycle</a:t>
            </a:r>
            <a:endParaRPr lang="en-GB" dirty="0"/>
          </a:p>
        </p:txBody>
      </p:sp>
    </p:spTree>
    <p:extLst>
      <p:ext uri="{BB962C8B-B14F-4D97-AF65-F5344CB8AC3E}">
        <p14:creationId xmlns:p14="http://schemas.microsoft.com/office/powerpoint/2010/main" val="11392160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Revolves around setting objectives - Goal theory (Latham and Locke, 1979).</a:t>
            </a:r>
          </a:p>
          <a:p>
            <a:endParaRPr lang="en-GB" dirty="0"/>
          </a:p>
          <a:p>
            <a:r>
              <a:rPr lang="en-GB" dirty="0" smtClean="0"/>
              <a:t>Not a straightforward process – lots of tools that can complicate the process. </a:t>
            </a:r>
          </a:p>
          <a:p>
            <a:endParaRPr lang="en-GB" dirty="0"/>
          </a:p>
          <a:p>
            <a:r>
              <a:rPr lang="en-GB" dirty="0" smtClean="0"/>
              <a:t>Again with processes in place and a human element – means can have a negative impact. </a:t>
            </a:r>
            <a:endParaRPr lang="en-GB" dirty="0"/>
          </a:p>
        </p:txBody>
      </p:sp>
      <p:sp>
        <p:nvSpPr>
          <p:cNvPr id="3" name="Text Placeholder 2"/>
          <p:cNvSpPr>
            <a:spLocks noGrp="1"/>
          </p:cNvSpPr>
          <p:nvPr>
            <p:ph type="body" sz="quarter" idx="10"/>
          </p:nvPr>
        </p:nvSpPr>
        <p:spPr/>
        <p:txBody>
          <a:bodyPr>
            <a:normAutofit/>
          </a:bodyPr>
          <a:lstStyle/>
          <a:p>
            <a:r>
              <a:rPr lang="en-GB" b="1" dirty="0" smtClean="0"/>
              <a:t>The PM process. </a:t>
            </a:r>
            <a:endParaRPr lang="en-GB" dirty="0"/>
          </a:p>
        </p:txBody>
      </p:sp>
    </p:spTree>
    <p:extLst>
      <p:ext uri="{BB962C8B-B14F-4D97-AF65-F5344CB8AC3E}">
        <p14:creationId xmlns:p14="http://schemas.microsoft.com/office/powerpoint/2010/main" val="35412721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improves satisfaction but it is a blend of: </a:t>
            </a:r>
          </a:p>
          <a:p>
            <a:r>
              <a:rPr lang="en-GB" dirty="0" smtClean="0"/>
              <a:t>Job demands </a:t>
            </a:r>
          </a:p>
          <a:p>
            <a:r>
              <a:rPr lang="en-GB" dirty="0" smtClean="0"/>
              <a:t>Job resources</a:t>
            </a:r>
          </a:p>
          <a:p>
            <a:r>
              <a:rPr lang="en-GB" dirty="0" smtClean="0"/>
              <a:t>The organisation at work.</a:t>
            </a:r>
          </a:p>
          <a:p>
            <a:r>
              <a:rPr lang="en-GB" dirty="0" smtClean="0"/>
              <a:t>Role itself. </a:t>
            </a:r>
          </a:p>
          <a:p>
            <a:endParaRPr lang="en-GB" dirty="0"/>
          </a:p>
          <a:p>
            <a:r>
              <a:rPr lang="en-GB" dirty="0" smtClean="0"/>
              <a:t>Individual, the manager, the organisation and the role provide process, physical and psychological issues. </a:t>
            </a:r>
          </a:p>
          <a:p>
            <a:endParaRPr lang="en-GB" dirty="0"/>
          </a:p>
        </p:txBody>
      </p:sp>
      <p:sp>
        <p:nvSpPr>
          <p:cNvPr id="3" name="Text Placeholder 2"/>
          <p:cNvSpPr>
            <a:spLocks noGrp="1"/>
          </p:cNvSpPr>
          <p:nvPr>
            <p:ph type="body" sz="quarter" idx="10"/>
          </p:nvPr>
        </p:nvSpPr>
        <p:spPr/>
        <p:txBody>
          <a:bodyPr>
            <a:normAutofit fontScale="85000" lnSpcReduction="20000"/>
          </a:bodyPr>
          <a:lstStyle/>
          <a:p>
            <a:r>
              <a:rPr lang="en-GB" b="1" dirty="0" smtClean="0"/>
              <a:t>Evaluate the contribution of PM activities on Employees</a:t>
            </a:r>
            <a:endParaRPr lang="en-GB" dirty="0"/>
          </a:p>
        </p:txBody>
      </p:sp>
    </p:spTree>
    <p:extLst>
      <p:ext uri="{BB962C8B-B14F-4D97-AF65-F5344CB8AC3E}">
        <p14:creationId xmlns:p14="http://schemas.microsoft.com/office/powerpoint/2010/main" val="34112672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Can do attitude needs to be instilled but cannot be left to the individual alone (Kahn, 1992). </a:t>
            </a:r>
          </a:p>
          <a:p>
            <a:pPr marL="0" indent="0">
              <a:buNone/>
            </a:pPr>
            <a:endParaRPr lang="en-GB" dirty="0" smtClean="0"/>
          </a:p>
          <a:p>
            <a:r>
              <a:rPr lang="en-GB" dirty="0" smtClean="0"/>
              <a:t>There is </a:t>
            </a:r>
            <a:r>
              <a:rPr lang="en-GB" dirty="0"/>
              <a:t>a performance relationship between employee and manager/ organisation. Incentives are necessary, for job roles to be meaningful and suggested that formal and informal reward systems must support the psychological conditions that produce commitment. </a:t>
            </a:r>
            <a:endParaRPr lang="en-GB" dirty="0" smtClean="0"/>
          </a:p>
          <a:p>
            <a:endParaRPr lang="en-GB" dirty="0"/>
          </a:p>
          <a:p>
            <a:r>
              <a:rPr lang="en-GB" dirty="0" smtClean="0"/>
              <a:t>Managers have an important role. </a:t>
            </a:r>
            <a:endParaRPr lang="en-GB" dirty="0"/>
          </a:p>
          <a:p>
            <a:endParaRPr lang="en-GB" dirty="0"/>
          </a:p>
        </p:txBody>
      </p:sp>
      <p:sp>
        <p:nvSpPr>
          <p:cNvPr id="3" name="Text Placeholder 2"/>
          <p:cNvSpPr>
            <a:spLocks noGrp="1"/>
          </p:cNvSpPr>
          <p:nvPr>
            <p:ph type="body" sz="quarter" idx="10"/>
          </p:nvPr>
        </p:nvSpPr>
        <p:spPr/>
        <p:txBody>
          <a:bodyPr>
            <a:normAutofit fontScale="85000" lnSpcReduction="20000"/>
          </a:bodyPr>
          <a:lstStyle/>
          <a:p>
            <a:r>
              <a:rPr lang="en-GB" b="1" dirty="0" smtClean="0"/>
              <a:t>Evaluate the contribution of PM activities on Employees</a:t>
            </a:r>
            <a:endParaRPr lang="en-GB" dirty="0"/>
          </a:p>
        </p:txBody>
      </p:sp>
    </p:spTree>
    <p:extLst>
      <p:ext uri="{BB962C8B-B14F-4D97-AF65-F5344CB8AC3E}">
        <p14:creationId xmlns:p14="http://schemas.microsoft.com/office/powerpoint/2010/main" val="4601949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Multi-faceted role: </a:t>
            </a:r>
          </a:p>
          <a:p>
            <a:r>
              <a:rPr lang="en-GB" dirty="0" smtClean="0"/>
              <a:t>Be aware of that objectives can be challenging. </a:t>
            </a:r>
          </a:p>
          <a:p>
            <a:r>
              <a:rPr lang="en-GB" dirty="0" smtClean="0"/>
              <a:t>Performance can be used for pay/learning.</a:t>
            </a:r>
          </a:p>
          <a:p>
            <a:r>
              <a:rPr lang="en-GB" dirty="0" smtClean="0"/>
              <a:t>Bias in the process.</a:t>
            </a:r>
          </a:p>
          <a:p>
            <a:r>
              <a:rPr lang="en-GB" dirty="0" smtClean="0"/>
              <a:t>Employees reaction to feedback. </a:t>
            </a:r>
          </a:p>
          <a:p>
            <a:endParaRPr lang="en-GB" dirty="0"/>
          </a:p>
          <a:p>
            <a:r>
              <a:rPr lang="en-GB" dirty="0" smtClean="0"/>
              <a:t>Managers need help and support – training!!!</a:t>
            </a:r>
          </a:p>
          <a:p>
            <a:endParaRPr lang="en-GB" dirty="0"/>
          </a:p>
          <a:p>
            <a:endParaRPr lang="en-GB" dirty="0"/>
          </a:p>
        </p:txBody>
      </p:sp>
      <p:sp>
        <p:nvSpPr>
          <p:cNvPr id="3" name="Text Placeholder 2"/>
          <p:cNvSpPr>
            <a:spLocks noGrp="1"/>
          </p:cNvSpPr>
          <p:nvPr>
            <p:ph type="body" sz="quarter" idx="10"/>
          </p:nvPr>
        </p:nvSpPr>
        <p:spPr/>
        <p:txBody>
          <a:bodyPr>
            <a:normAutofit/>
          </a:bodyPr>
          <a:lstStyle/>
          <a:p>
            <a:r>
              <a:rPr lang="en-GB" b="1" dirty="0" smtClean="0"/>
              <a:t>The role of line managers</a:t>
            </a:r>
            <a:endParaRPr lang="en-GB" dirty="0"/>
          </a:p>
        </p:txBody>
      </p:sp>
    </p:spTree>
    <p:extLst>
      <p:ext uri="{BB962C8B-B14F-4D97-AF65-F5344CB8AC3E}">
        <p14:creationId xmlns:p14="http://schemas.microsoft.com/office/powerpoint/2010/main" val="38213574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HR’s role </a:t>
            </a:r>
            <a:r>
              <a:rPr lang="en-GB" dirty="0"/>
              <a:t>is largely restricted to policy making and the giving </a:t>
            </a:r>
            <a:r>
              <a:rPr lang="en-GB" dirty="0" smtClean="0"/>
              <a:t>of advice. </a:t>
            </a:r>
          </a:p>
          <a:p>
            <a:pPr marL="0" indent="0">
              <a:buNone/>
            </a:pPr>
            <a:r>
              <a:rPr lang="en-GB" dirty="0" smtClean="0"/>
              <a:t>CIPD suggest the following: </a:t>
            </a:r>
          </a:p>
          <a:p>
            <a:r>
              <a:rPr lang="en-GB" dirty="0" smtClean="0"/>
              <a:t>Role during recruitment</a:t>
            </a:r>
          </a:p>
          <a:p>
            <a:r>
              <a:rPr lang="en-GB" dirty="0" smtClean="0"/>
              <a:t>Induction </a:t>
            </a:r>
          </a:p>
          <a:p>
            <a:r>
              <a:rPr lang="en-GB" dirty="0" smtClean="0"/>
              <a:t>Documentation </a:t>
            </a:r>
          </a:p>
          <a:p>
            <a:r>
              <a:rPr lang="en-GB" dirty="0" smtClean="0"/>
              <a:t>L&amp;D activities</a:t>
            </a:r>
          </a:p>
          <a:p>
            <a:r>
              <a:rPr lang="en-GB" dirty="0" smtClean="0"/>
              <a:t>Career support</a:t>
            </a:r>
          </a:p>
          <a:p>
            <a:endParaRPr lang="en-GB" dirty="0" smtClean="0"/>
          </a:p>
          <a:p>
            <a:endParaRPr lang="en-GB" dirty="0"/>
          </a:p>
          <a:p>
            <a:endParaRPr lang="en-GB" dirty="0"/>
          </a:p>
        </p:txBody>
      </p:sp>
      <p:sp>
        <p:nvSpPr>
          <p:cNvPr id="3" name="Text Placeholder 2"/>
          <p:cNvSpPr>
            <a:spLocks noGrp="1"/>
          </p:cNvSpPr>
          <p:nvPr>
            <p:ph type="body" sz="quarter" idx="10"/>
          </p:nvPr>
        </p:nvSpPr>
        <p:spPr/>
        <p:txBody>
          <a:bodyPr>
            <a:normAutofit/>
          </a:bodyPr>
          <a:lstStyle/>
          <a:p>
            <a:r>
              <a:rPr lang="en-GB" b="1" dirty="0" smtClean="0"/>
              <a:t>How can HR and line managers work together</a:t>
            </a:r>
            <a:endParaRPr lang="en-GB" dirty="0"/>
          </a:p>
        </p:txBody>
      </p:sp>
    </p:spTree>
    <p:extLst>
      <p:ext uri="{BB962C8B-B14F-4D97-AF65-F5344CB8AC3E}">
        <p14:creationId xmlns:p14="http://schemas.microsoft.com/office/powerpoint/2010/main" val="25551534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a:t>Providing policies/training/opportunities for recognition and reward</a:t>
            </a:r>
          </a:p>
          <a:p>
            <a:pPr lvl="0"/>
            <a:r>
              <a:rPr lang="en-GB" dirty="0"/>
              <a:t>Giving advice on performance issues</a:t>
            </a:r>
          </a:p>
          <a:p>
            <a:pPr lvl="0"/>
            <a:r>
              <a:rPr lang="en-GB" dirty="0"/>
              <a:t>Helping line managers identify and address training needs and their own training. </a:t>
            </a:r>
          </a:p>
          <a:p>
            <a:pPr lvl="0"/>
            <a:r>
              <a:rPr lang="en-GB" dirty="0"/>
              <a:t>Acting as co-ordinator of the process</a:t>
            </a:r>
            <a:r>
              <a:rPr lang="en-GB" dirty="0" smtClean="0"/>
              <a:t>.</a:t>
            </a:r>
          </a:p>
          <a:p>
            <a:pPr marL="0" lvl="0" indent="0">
              <a:buNone/>
            </a:pPr>
            <a:endParaRPr lang="en-GB" dirty="0" smtClean="0"/>
          </a:p>
          <a:p>
            <a:pPr marL="0" indent="0">
              <a:buNone/>
            </a:pPr>
            <a:r>
              <a:rPr lang="en-GB" dirty="0" smtClean="0"/>
              <a:t>With </a:t>
            </a:r>
            <a:r>
              <a:rPr lang="en-GB" dirty="0"/>
              <a:t>PM being not just about accountability, but rather growth and improvement it is not a process that can be imposed by HR, rather it should be driven across the organisation by business </a:t>
            </a:r>
            <a:r>
              <a:rPr lang="en-GB" dirty="0" smtClean="0"/>
              <a:t>needs </a:t>
            </a:r>
            <a:r>
              <a:rPr lang="en-GB" sz="1800" dirty="0" smtClean="0"/>
              <a:t>(</a:t>
            </a:r>
            <a:r>
              <a:rPr lang="en-GB" sz="1800" dirty="0" err="1" smtClean="0"/>
              <a:t>Capelli</a:t>
            </a:r>
            <a:r>
              <a:rPr lang="en-GB" sz="1800" dirty="0" smtClean="0"/>
              <a:t> </a:t>
            </a:r>
            <a:r>
              <a:rPr lang="en-GB" sz="1800" dirty="0"/>
              <a:t>and </a:t>
            </a:r>
            <a:r>
              <a:rPr lang="en-GB" sz="1800" dirty="0" err="1"/>
              <a:t>Tavis</a:t>
            </a:r>
            <a:r>
              <a:rPr lang="en-GB" sz="1800" dirty="0"/>
              <a:t> </a:t>
            </a:r>
            <a:r>
              <a:rPr lang="en-GB" sz="1800" dirty="0" smtClean="0"/>
              <a:t>2016</a:t>
            </a:r>
            <a:r>
              <a:rPr lang="en-GB" sz="1800" dirty="0"/>
              <a:t>) </a:t>
            </a:r>
            <a:r>
              <a:rPr lang="en-GB" sz="1800" dirty="0" smtClean="0"/>
              <a:t>.</a:t>
            </a:r>
            <a:endParaRPr lang="en-GB" dirty="0" smtClean="0"/>
          </a:p>
          <a:p>
            <a:pPr lvl="0"/>
            <a:endParaRPr lang="en-GB" dirty="0"/>
          </a:p>
          <a:p>
            <a:pPr lvl="0"/>
            <a:endParaRPr lang="en-GB" dirty="0"/>
          </a:p>
          <a:p>
            <a:endParaRPr lang="en-GB" dirty="0" smtClean="0"/>
          </a:p>
          <a:p>
            <a:endParaRPr lang="en-GB" dirty="0"/>
          </a:p>
          <a:p>
            <a:endParaRPr lang="en-GB" dirty="0"/>
          </a:p>
        </p:txBody>
      </p:sp>
      <p:sp>
        <p:nvSpPr>
          <p:cNvPr id="3" name="Text Placeholder 2"/>
          <p:cNvSpPr>
            <a:spLocks noGrp="1"/>
          </p:cNvSpPr>
          <p:nvPr>
            <p:ph type="body" sz="quarter" idx="10"/>
          </p:nvPr>
        </p:nvSpPr>
        <p:spPr/>
        <p:txBody>
          <a:bodyPr>
            <a:normAutofit/>
          </a:bodyPr>
          <a:lstStyle/>
          <a:p>
            <a:r>
              <a:rPr lang="en-GB" b="1" dirty="0" smtClean="0"/>
              <a:t>How can HR and line managers work together</a:t>
            </a:r>
            <a:endParaRPr lang="en-GB" dirty="0"/>
          </a:p>
        </p:txBody>
      </p:sp>
    </p:spTree>
    <p:extLst>
      <p:ext uri="{BB962C8B-B14F-4D97-AF65-F5344CB8AC3E}">
        <p14:creationId xmlns:p14="http://schemas.microsoft.com/office/powerpoint/2010/main" val="28237328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0"/>
          </p:nvPr>
        </p:nvSpPr>
        <p:spPr/>
        <p:txBody>
          <a:bodyPr/>
          <a:lstStyle/>
          <a:p>
            <a:r>
              <a:rPr lang="en-GB" dirty="0" smtClean="0"/>
              <a:t>References</a:t>
            </a:r>
            <a:endParaRPr lang="en-GB" dirty="0"/>
          </a:p>
        </p:txBody>
      </p:sp>
    </p:spTree>
    <p:extLst>
      <p:ext uri="{BB962C8B-B14F-4D97-AF65-F5344CB8AC3E}">
        <p14:creationId xmlns:p14="http://schemas.microsoft.com/office/powerpoint/2010/main" val="3793341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0"/>
          </p:nvPr>
        </p:nvSpPr>
        <p:spPr/>
        <p:txBody>
          <a:bodyPr/>
          <a:lstStyle/>
          <a:p>
            <a:r>
              <a:rPr lang="en-GB" dirty="0" smtClean="0"/>
              <a:t>THANK YOU</a:t>
            </a:r>
            <a:endParaRPr lang="en-GB" dirty="0"/>
          </a:p>
        </p:txBody>
      </p:sp>
    </p:spTree>
    <p:extLst>
      <p:ext uri="{BB962C8B-B14F-4D97-AF65-F5344CB8AC3E}">
        <p14:creationId xmlns:p14="http://schemas.microsoft.com/office/powerpoint/2010/main" val="15908435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5615EE8D7DAF49AFD629C08FA5C027" ma:contentTypeVersion="8" ma:contentTypeDescription="Create a new document." ma:contentTypeScope="" ma:versionID="ccd35fdac813a5c6c43b15f9bfdb0dfc">
  <xsd:schema xmlns:xsd="http://www.w3.org/2001/XMLSchema" xmlns:xs="http://www.w3.org/2001/XMLSchema" xmlns:p="http://schemas.microsoft.com/office/2006/metadata/properties" xmlns:ns2="0cbf9376-0d1b-4d85-8e3c-fe8b14bfc734" xmlns:ns3="7a69cd40-cf3c-4976-a3b0-45d05c4d4b8c" xmlns:ns4="caa41a82-5b1f-4e73-a18e-def9fbf120b5" targetNamespace="http://schemas.microsoft.com/office/2006/metadata/properties" ma:root="true" ma:fieldsID="3dff724bd248fd4ab6d7afb72e832de5" ns2:_="" ns3:_="" ns4:_="">
    <xsd:import namespace="0cbf9376-0d1b-4d85-8e3c-fe8b14bfc734"/>
    <xsd:import namespace="7a69cd40-cf3c-4976-a3b0-45d05c4d4b8c"/>
    <xsd:import namespace="caa41a82-5b1f-4e73-a18e-def9fbf120b5"/>
    <xsd:element name="properties">
      <xsd:complexType>
        <xsd:sequence>
          <xsd:element name="documentManagement">
            <xsd:complexType>
              <xsd:all>
                <xsd:element ref="ns2:SharedWithUsers" minOccurs="0"/>
                <xsd:element ref="ns2:SharedWithDetails" minOccurs="0"/>
                <xsd:element ref="ns3:LastSharedByUser" minOccurs="0"/>
                <xsd:element ref="ns3:LastSharedByTime" minOccurs="0"/>
                <xsd:element ref="ns4:MediaServiceMetadata" minOccurs="0"/>
                <xsd:element ref="ns4:MediaServiceFastMetadata"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bf9376-0d1b-4d85-8e3c-fe8b14bfc734"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a69cd40-cf3c-4976-a3b0-45d05c4d4b8c" elementFormDefault="qualified">
    <xsd:import namespace="http://schemas.microsoft.com/office/2006/documentManagement/types"/>
    <xsd:import namespace="http://schemas.microsoft.com/office/infopath/2007/PartnerControls"/>
    <xsd:element name="LastSharedByUser" ma:index="10" nillable="true" ma:displayName="Last Shared By User" ma:description="" ma:internalName="LastSharedByUser" ma:readOnly="true">
      <xsd:simpleType>
        <xsd:restriction base="dms:Note">
          <xsd:maxLength value="255"/>
        </xsd:restriction>
      </xsd:simpleType>
    </xsd:element>
    <xsd:element name="LastSharedByTime" ma:index="11"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caa41a82-5b1f-4e73-a18e-def9fbf120b5" elementFormDefault="qualified">
    <xsd:import namespace="http://schemas.microsoft.com/office/2006/documentManagement/types"/>
    <xsd:import namespace="http://schemas.microsoft.com/office/infopath/2007/PartnerControls"/>
    <xsd:element name="MediaServiceMetadata" ma:index="12" nillable="true" ma:displayName="MediaServiceMetadata" ma:description="" ma:hidden="true" ma:internalName="MediaServiceMetadata" ma:readOnly="true">
      <xsd:simpleType>
        <xsd:restriction base="dms:Note"/>
      </xsd:simpleType>
    </xsd:element>
    <xsd:element name="MediaServiceFastMetadata" ma:index="13" nillable="true" ma:displayName="MediaServiceFastMetadata" ma:description="" ma:hidden="true" ma:internalName="MediaServiceFastMetadata" ma:readOnly="true">
      <xsd:simpleType>
        <xsd:restriction base="dms:Note"/>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71BCC29-C3E9-4FD3-A4D9-F074D35C2B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bf9376-0d1b-4d85-8e3c-fe8b14bfc734"/>
    <ds:schemaRef ds:uri="7a69cd40-cf3c-4976-a3b0-45d05c4d4b8c"/>
    <ds:schemaRef ds:uri="caa41a82-5b1f-4e73-a18e-def9fbf120b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E05151-7FB7-45E1-9D9D-A1260788B518}">
  <ds:schemaRefs>
    <ds:schemaRef ds:uri="http://schemas.microsoft.com/sharepoint/v3/contenttype/forms"/>
  </ds:schemaRefs>
</ds:datastoreItem>
</file>

<file path=customXml/itemProps3.xml><?xml version="1.0" encoding="utf-8"?>
<ds:datastoreItem xmlns:ds="http://schemas.openxmlformats.org/officeDocument/2006/customXml" ds:itemID="{AA5DE9A9-6076-4F25-A788-920CB3176EBA}">
  <ds:schemaRefs>
    <ds:schemaRef ds:uri="http://schemas.openxmlformats.org/package/2006/metadata/core-properties"/>
    <ds:schemaRef ds:uri="http://schemas.microsoft.com/office/2006/documentManagement/types"/>
    <ds:schemaRef ds:uri="http://schemas.microsoft.com/office/infopath/2007/PartnerControls"/>
    <ds:schemaRef ds:uri="0cbf9376-0d1b-4d85-8e3c-fe8b14bfc734"/>
    <ds:schemaRef ds:uri="http://purl.org/dc/elements/1.1/"/>
    <ds:schemaRef ds:uri="http://schemas.microsoft.com/office/2006/metadata/properties"/>
    <ds:schemaRef ds:uri="caa41a82-5b1f-4e73-a18e-def9fbf120b5"/>
    <ds:schemaRef ds:uri="http://purl.org/dc/terms/"/>
    <ds:schemaRef ds:uri="7a69cd40-cf3c-4976-a3b0-45d05c4d4b8c"/>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6215</TotalTime>
  <Words>3610</Words>
  <Application>Microsoft Office PowerPoint</Application>
  <PresentationFormat>Widescreen</PresentationFormat>
  <Paragraphs>342</Paragraphs>
  <Slides>21</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Futura PT Book</vt:lpstr>
      <vt:lpstr>Times New Roman</vt:lpstr>
      <vt:lpstr>Webdings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Littlejohns</dc:creator>
  <cp:lastModifiedBy>Rhodri Packman</cp:lastModifiedBy>
  <cp:revision>87</cp:revision>
  <dcterms:created xsi:type="dcterms:W3CDTF">2018-08-30T11:00:11Z</dcterms:created>
  <dcterms:modified xsi:type="dcterms:W3CDTF">2019-06-30T13:51:44Z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0x010100385615EE8D7DAF49AFD629C08FA5C027</vt:lpwstr>
  </property>
</Properties>
</file>