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365" r:id="rId7"/>
    <p:sldId id="368" r:id="rId8"/>
    <p:sldId id="336" r:id="rId9"/>
    <p:sldId id="369" r:id="rId10"/>
    <p:sldId id="261" r:id="rId11"/>
    <p:sldId id="337" r:id="rId12"/>
    <p:sldId id="363" r:id="rId13"/>
    <p:sldId id="265" r:id="rId14"/>
    <p:sldId id="370" r:id="rId15"/>
    <p:sldId id="266"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1F5293-8BF8-4142-8D6F-D5868AF52A80}" v="65" dt="2026-02-16T09:10:25.3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2" d="100"/>
          <a:sy n="102" d="100"/>
        </p:scale>
        <p:origin x="894" y="3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jid Ahmed" userId="74298add62cd6819" providerId="LiveId" clId="{129E7237-2A96-4DD2-840E-1F514A81FBEA}"/>
    <pc:docChg chg="undo redo custSel addSld delSld modSld">
      <pc:chgData name="Sajid Ahmed" userId="74298add62cd6819" providerId="LiveId" clId="{129E7237-2A96-4DD2-840E-1F514A81FBEA}" dt="2026-02-16T09:25:35.410" v="879" actId="20577"/>
      <pc:docMkLst>
        <pc:docMk/>
      </pc:docMkLst>
      <pc:sldChg chg="addSp delSp modSp mod">
        <pc:chgData name="Sajid Ahmed" userId="74298add62cd6819" providerId="LiveId" clId="{129E7237-2A96-4DD2-840E-1F514A81FBEA}" dt="2026-02-16T09:14:41.979" v="806" actId="403"/>
        <pc:sldMkLst>
          <pc:docMk/>
          <pc:sldMk cId="764605052" sldId="261"/>
        </pc:sldMkLst>
        <pc:spChg chg="del">
          <ac:chgData name="Sajid Ahmed" userId="74298add62cd6819" providerId="LiveId" clId="{129E7237-2A96-4DD2-840E-1F514A81FBEA}" dt="2026-02-15T13:11:13.446" v="360" actId="478"/>
          <ac:spMkLst>
            <pc:docMk/>
            <pc:sldMk cId="764605052" sldId="261"/>
            <ac:spMk id="2" creationId="{68A8AF1C-86E0-7043-44A2-DA950ED42D52}"/>
          </ac:spMkLst>
        </pc:spChg>
        <pc:spChg chg="add mod">
          <ac:chgData name="Sajid Ahmed" userId="74298add62cd6819" providerId="LiveId" clId="{129E7237-2A96-4DD2-840E-1F514A81FBEA}" dt="2026-02-16T09:04:08.449" v="677" actId="20577"/>
          <ac:spMkLst>
            <pc:docMk/>
            <pc:sldMk cId="764605052" sldId="261"/>
            <ac:spMk id="2" creationId="{A98932E7-DDE6-8ED9-4F70-08392401294F}"/>
          </ac:spMkLst>
        </pc:spChg>
        <pc:spChg chg="add mod">
          <ac:chgData name="Sajid Ahmed" userId="74298add62cd6819" providerId="LiveId" clId="{129E7237-2A96-4DD2-840E-1F514A81FBEA}" dt="2026-02-15T22:15:38.378" v="559" actId="20577"/>
          <ac:spMkLst>
            <pc:docMk/>
            <pc:sldMk cId="764605052" sldId="261"/>
            <ac:spMk id="3" creationId="{8E4330CB-C494-F305-1F02-2F444B195D50}"/>
          </ac:spMkLst>
        </pc:spChg>
        <pc:spChg chg="add del mod">
          <ac:chgData name="Sajid Ahmed" userId="74298add62cd6819" providerId="LiveId" clId="{129E7237-2A96-4DD2-840E-1F514A81FBEA}" dt="2026-02-15T13:11:14.384" v="361" actId="478"/>
          <ac:spMkLst>
            <pc:docMk/>
            <pc:sldMk cId="764605052" sldId="261"/>
            <ac:spMk id="5" creationId="{AB49A691-2D35-59BD-76D8-9A25D5966014}"/>
          </ac:spMkLst>
        </pc:spChg>
        <pc:graphicFrameChg chg="mod modGraphic">
          <ac:chgData name="Sajid Ahmed" userId="74298add62cd6819" providerId="LiveId" clId="{129E7237-2A96-4DD2-840E-1F514A81FBEA}" dt="2026-02-16T09:14:41.979" v="806" actId="403"/>
          <ac:graphicFrameMkLst>
            <pc:docMk/>
            <pc:sldMk cId="764605052" sldId="261"/>
            <ac:graphicFrameMk id="7" creationId="{108D2D3F-BBD3-F859-AF29-5BEF174F1637}"/>
          </ac:graphicFrameMkLst>
        </pc:graphicFrameChg>
      </pc:sldChg>
      <pc:sldChg chg="del">
        <pc:chgData name="Sajid Ahmed" userId="74298add62cd6819" providerId="LiveId" clId="{129E7237-2A96-4DD2-840E-1F514A81FBEA}" dt="2026-02-15T12:58:48.175" v="37" actId="47"/>
        <pc:sldMkLst>
          <pc:docMk/>
          <pc:sldMk cId="2451324015" sldId="263"/>
        </pc:sldMkLst>
      </pc:sldChg>
      <pc:sldChg chg="addSp delSp modSp mod">
        <pc:chgData name="Sajid Ahmed" userId="74298add62cd6819" providerId="LiveId" clId="{129E7237-2A96-4DD2-840E-1F514A81FBEA}" dt="2026-02-15T22:16:01.255" v="573" actId="20577"/>
        <pc:sldMkLst>
          <pc:docMk/>
          <pc:sldMk cId="1037257886" sldId="265"/>
        </pc:sldMkLst>
        <pc:spChg chg="del mod">
          <ac:chgData name="Sajid Ahmed" userId="74298add62cd6819" providerId="LiveId" clId="{129E7237-2A96-4DD2-840E-1F514A81FBEA}" dt="2026-02-15T13:12:32.555" v="399" actId="478"/>
          <ac:spMkLst>
            <pc:docMk/>
            <pc:sldMk cId="1037257886" sldId="265"/>
            <ac:spMk id="2" creationId="{68A8AF1C-86E0-7043-44A2-DA950ED42D52}"/>
          </ac:spMkLst>
        </pc:spChg>
        <pc:spChg chg="mod">
          <ac:chgData name="Sajid Ahmed" userId="74298add62cd6819" providerId="LiveId" clId="{129E7237-2A96-4DD2-840E-1F514A81FBEA}" dt="2026-02-15T13:18:20.110" v="539" actId="14100"/>
          <ac:spMkLst>
            <pc:docMk/>
            <pc:sldMk cId="1037257886" sldId="265"/>
            <ac:spMk id="4" creationId="{2A37C0E1-A192-AB3A-37FA-36644D2779E8}"/>
          </ac:spMkLst>
        </pc:spChg>
        <pc:spChg chg="add del">
          <ac:chgData name="Sajid Ahmed" userId="74298add62cd6819" providerId="LiveId" clId="{129E7237-2A96-4DD2-840E-1F514A81FBEA}" dt="2026-02-15T12:58:33.518" v="35" actId="22"/>
          <ac:spMkLst>
            <pc:docMk/>
            <pc:sldMk cId="1037257886" sldId="265"/>
            <ac:spMk id="5" creationId="{1FCF7C45-F4E3-0E1F-92DC-540629C208F3}"/>
          </ac:spMkLst>
        </pc:spChg>
        <pc:spChg chg="add mod">
          <ac:chgData name="Sajid Ahmed" userId="74298add62cd6819" providerId="LiveId" clId="{129E7237-2A96-4DD2-840E-1F514A81FBEA}" dt="2026-02-15T22:16:01.255" v="573" actId="20577"/>
          <ac:spMkLst>
            <pc:docMk/>
            <pc:sldMk cId="1037257886" sldId="265"/>
            <ac:spMk id="6" creationId="{7F6E5389-36E8-A9F4-2B0F-CCAFD24C442C}"/>
          </ac:spMkLst>
        </pc:spChg>
        <pc:spChg chg="add del mod">
          <ac:chgData name="Sajid Ahmed" userId="74298add62cd6819" providerId="LiveId" clId="{129E7237-2A96-4DD2-840E-1F514A81FBEA}" dt="2026-02-15T13:12:33.626" v="400" actId="478"/>
          <ac:spMkLst>
            <pc:docMk/>
            <pc:sldMk cId="1037257886" sldId="265"/>
            <ac:spMk id="8" creationId="{126BBEC0-1128-C4BE-2C79-19F959346F9D}"/>
          </ac:spMkLst>
        </pc:spChg>
      </pc:sldChg>
      <pc:sldChg chg="modSp mod">
        <pc:chgData name="Sajid Ahmed" userId="74298add62cd6819" providerId="LiveId" clId="{129E7237-2A96-4DD2-840E-1F514A81FBEA}" dt="2026-02-16T09:14:04.089" v="803" actId="20577"/>
        <pc:sldMkLst>
          <pc:docMk/>
          <pc:sldMk cId="702059637" sldId="270"/>
        </pc:sldMkLst>
        <pc:spChg chg="mod">
          <ac:chgData name="Sajid Ahmed" userId="74298add62cd6819" providerId="LiveId" clId="{129E7237-2A96-4DD2-840E-1F514A81FBEA}" dt="2026-02-16T09:14:04.089" v="803" actId="20577"/>
          <ac:spMkLst>
            <pc:docMk/>
            <pc:sldMk cId="702059637" sldId="270"/>
            <ac:spMk id="4" creationId="{0275301B-F9FE-639C-99FA-5A78A9B0F8AC}"/>
          </ac:spMkLst>
        </pc:spChg>
      </pc:sldChg>
      <pc:sldChg chg="modSp mod">
        <pc:chgData name="Sajid Ahmed" userId="74298add62cd6819" providerId="LiveId" clId="{129E7237-2A96-4DD2-840E-1F514A81FBEA}" dt="2026-02-16T09:20:32.059" v="851" actId="20577"/>
        <pc:sldMkLst>
          <pc:docMk/>
          <pc:sldMk cId="3321023050" sldId="271"/>
        </pc:sldMkLst>
        <pc:spChg chg="mod">
          <ac:chgData name="Sajid Ahmed" userId="74298add62cd6819" providerId="LiveId" clId="{129E7237-2A96-4DD2-840E-1F514A81FBEA}" dt="2026-02-15T22:15:16.507" v="546" actId="20577"/>
          <ac:spMkLst>
            <pc:docMk/>
            <pc:sldMk cId="3321023050" sldId="271"/>
            <ac:spMk id="2" creationId="{23379A11-1CF0-5125-F775-02C08085203B}"/>
          </ac:spMkLst>
        </pc:spChg>
        <pc:spChg chg="mod">
          <ac:chgData name="Sajid Ahmed" userId="74298add62cd6819" providerId="LiveId" clId="{129E7237-2A96-4DD2-840E-1F514A81FBEA}" dt="2026-02-16T09:20:32.059" v="851" actId="20577"/>
          <ac:spMkLst>
            <pc:docMk/>
            <pc:sldMk cId="3321023050" sldId="271"/>
            <ac:spMk id="3" creationId="{04A3744F-9B08-5DB9-23DC-76B7A65F7E67}"/>
          </ac:spMkLst>
        </pc:spChg>
      </pc:sldChg>
      <pc:sldChg chg="addSp delSp modSp mod">
        <pc:chgData name="Sajid Ahmed" userId="74298add62cd6819" providerId="LiveId" clId="{129E7237-2A96-4DD2-840E-1F514A81FBEA}" dt="2026-02-15T22:15:29.490" v="555" actId="20577"/>
        <pc:sldMkLst>
          <pc:docMk/>
          <pc:sldMk cId="2496961718" sldId="336"/>
        </pc:sldMkLst>
        <pc:spChg chg="mod">
          <ac:chgData name="Sajid Ahmed" userId="74298add62cd6819" providerId="LiveId" clId="{129E7237-2A96-4DD2-840E-1F514A81FBEA}" dt="2026-02-15T13:17:27.427" v="524" actId="6549"/>
          <ac:spMkLst>
            <pc:docMk/>
            <pc:sldMk cId="2496961718" sldId="336"/>
            <ac:spMk id="2" creationId="{0E2C4CAA-556C-3868-A50D-CD451ED8165A}"/>
          </ac:spMkLst>
        </pc:spChg>
        <pc:spChg chg="add mod">
          <ac:chgData name="Sajid Ahmed" userId="74298add62cd6819" providerId="LiveId" clId="{129E7237-2A96-4DD2-840E-1F514A81FBEA}" dt="2026-02-15T13:10:29.021" v="344"/>
          <ac:spMkLst>
            <pc:docMk/>
            <pc:sldMk cId="2496961718" sldId="336"/>
            <ac:spMk id="3" creationId="{82967B71-3968-79BF-45CA-764DDBA537D8}"/>
          </ac:spMkLst>
        </pc:spChg>
        <pc:spChg chg="add mod">
          <ac:chgData name="Sajid Ahmed" userId="74298add62cd6819" providerId="LiveId" clId="{129E7237-2A96-4DD2-840E-1F514A81FBEA}" dt="2026-02-15T13:10:40.244" v="346"/>
          <ac:spMkLst>
            <pc:docMk/>
            <pc:sldMk cId="2496961718" sldId="336"/>
            <ac:spMk id="5" creationId="{717A4D42-9A27-584F-6848-78DD12B2781D}"/>
          </ac:spMkLst>
        </pc:spChg>
        <pc:spChg chg="del mod">
          <ac:chgData name="Sajid Ahmed" userId="74298add62cd6819" providerId="LiveId" clId="{129E7237-2A96-4DD2-840E-1F514A81FBEA}" dt="2026-02-15T13:10:50.237" v="351" actId="478"/>
          <ac:spMkLst>
            <pc:docMk/>
            <pc:sldMk cId="2496961718" sldId="336"/>
            <ac:spMk id="6" creationId="{BF06D522-2E79-CDE6-025D-40436EF041A1}"/>
          </ac:spMkLst>
        </pc:spChg>
        <pc:spChg chg="add mod">
          <ac:chgData name="Sajid Ahmed" userId="74298add62cd6819" providerId="LiveId" clId="{129E7237-2A96-4DD2-840E-1F514A81FBEA}" dt="2026-02-15T22:15:29.490" v="555" actId="20577"/>
          <ac:spMkLst>
            <pc:docMk/>
            <pc:sldMk cId="2496961718" sldId="336"/>
            <ac:spMk id="7" creationId="{BD6ADEDA-0F95-1654-8C25-88675AF754CB}"/>
          </ac:spMkLst>
        </pc:spChg>
      </pc:sldChg>
      <pc:sldChg chg="addSp delSp modSp mod">
        <pc:chgData name="Sajid Ahmed" userId="74298add62cd6819" providerId="LiveId" clId="{129E7237-2A96-4DD2-840E-1F514A81FBEA}" dt="2026-02-16T09:18:05.667" v="823" actId="20577"/>
        <pc:sldMkLst>
          <pc:docMk/>
          <pc:sldMk cId="2319079123" sldId="337"/>
        </pc:sldMkLst>
        <pc:spChg chg="del">
          <ac:chgData name="Sajid Ahmed" userId="74298add62cd6819" providerId="LiveId" clId="{129E7237-2A96-4DD2-840E-1F514A81FBEA}" dt="2026-02-15T13:11:28.178" v="374" actId="478"/>
          <ac:spMkLst>
            <pc:docMk/>
            <pc:sldMk cId="2319079123" sldId="337"/>
            <ac:spMk id="2" creationId="{F6A380E8-2AC0-F0B7-9432-FB8903B92FD6}"/>
          </ac:spMkLst>
        </pc:spChg>
        <pc:spChg chg="mod">
          <ac:chgData name="Sajid Ahmed" userId="74298add62cd6819" providerId="LiveId" clId="{129E7237-2A96-4DD2-840E-1F514A81FBEA}" dt="2026-02-16T09:18:05.667" v="823" actId="20577"/>
          <ac:spMkLst>
            <pc:docMk/>
            <pc:sldMk cId="2319079123" sldId="337"/>
            <ac:spMk id="3" creationId="{1B4D8426-20C5-630E-80E5-EAB06B11CCD5}"/>
          </ac:spMkLst>
        </pc:spChg>
        <pc:spChg chg="mod">
          <ac:chgData name="Sajid Ahmed" userId="74298add62cd6819" providerId="LiveId" clId="{129E7237-2A96-4DD2-840E-1F514A81FBEA}" dt="2026-02-15T13:17:55.036" v="530" actId="1076"/>
          <ac:spMkLst>
            <pc:docMk/>
            <pc:sldMk cId="2319079123" sldId="337"/>
            <ac:spMk id="4" creationId="{A5821C25-6685-FEF0-BC2B-15C9AC1F53A8}"/>
          </ac:spMkLst>
        </pc:spChg>
        <pc:spChg chg="add del mod">
          <ac:chgData name="Sajid Ahmed" userId="74298add62cd6819" providerId="LiveId" clId="{129E7237-2A96-4DD2-840E-1F514A81FBEA}" dt="2026-02-15T13:16:00.347" v="482" actId="478"/>
          <ac:spMkLst>
            <pc:docMk/>
            <pc:sldMk cId="2319079123" sldId="337"/>
            <ac:spMk id="5" creationId="{136451AA-CB96-F30B-E020-89CE04FD6665}"/>
          </ac:spMkLst>
        </pc:spChg>
        <pc:spChg chg="mod">
          <ac:chgData name="Sajid Ahmed" userId="74298add62cd6819" providerId="LiveId" clId="{129E7237-2A96-4DD2-840E-1F514A81FBEA}" dt="2026-02-15T13:17:57.788" v="531" actId="1076"/>
          <ac:spMkLst>
            <pc:docMk/>
            <pc:sldMk cId="2319079123" sldId="337"/>
            <ac:spMk id="7" creationId="{2323D149-C000-D2CD-3460-DBDA7332C7F9}"/>
          </ac:spMkLst>
        </pc:spChg>
        <pc:spChg chg="mod">
          <ac:chgData name="Sajid Ahmed" userId="74298add62cd6819" providerId="LiveId" clId="{129E7237-2A96-4DD2-840E-1F514A81FBEA}" dt="2026-02-16T09:09:52.371" v="751" actId="6549"/>
          <ac:spMkLst>
            <pc:docMk/>
            <pc:sldMk cId="2319079123" sldId="337"/>
            <ac:spMk id="8" creationId="{D9F9A1F4-D874-99D7-9693-FA2428FC261D}"/>
          </ac:spMkLst>
        </pc:spChg>
        <pc:spChg chg="add del mod">
          <ac:chgData name="Sajid Ahmed" userId="74298add62cd6819" providerId="LiveId" clId="{129E7237-2A96-4DD2-840E-1F514A81FBEA}" dt="2026-02-15T13:11:29.665" v="375" actId="478"/>
          <ac:spMkLst>
            <pc:docMk/>
            <pc:sldMk cId="2319079123" sldId="337"/>
            <ac:spMk id="9" creationId="{E518F719-8C42-D7D0-0876-ACC8E43A7ED0}"/>
          </ac:spMkLst>
        </pc:spChg>
        <pc:spChg chg="add del mod">
          <ac:chgData name="Sajid Ahmed" userId="74298add62cd6819" providerId="LiveId" clId="{129E7237-2A96-4DD2-840E-1F514A81FBEA}" dt="2026-02-15T13:14:29.866" v="463"/>
          <ac:spMkLst>
            <pc:docMk/>
            <pc:sldMk cId="2319079123" sldId="337"/>
            <ac:spMk id="10" creationId="{3D53604F-37E1-2C50-8A86-1F6DFB34D1A4}"/>
          </ac:spMkLst>
        </pc:spChg>
        <pc:spChg chg="add mod">
          <ac:chgData name="Sajid Ahmed" userId="74298add62cd6819" providerId="LiveId" clId="{129E7237-2A96-4DD2-840E-1F514A81FBEA}" dt="2026-02-15T13:14:13.638" v="440" actId="113"/>
          <ac:spMkLst>
            <pc:docMk/>
            <pc:sldMk cId="2319079123" sldId="337"/>
            <ac:spMk id="11" creationId="{3F46210B-CC90-953D-725A-374D044EC989}"/>
          </ac:spMkLst>
        </pc:spChg>
        <pc:spChg chg="add mod">
          <ac:chgData name="Sajid Ahmed" userId="74298add62cd6819" providerId="LiveId" clId="{129E7237-2A96-4DD2-840E-1F514A81FBEA}" dt="2026-02-15T13:15:51.326" v="477"/>
          <ac:spMkLst>
            <pc:docMk/>
            <pc:sldMk cId="2319079123" sldId="337"/>
            <ac:spMk id="12" creationId="{E2F313AC-317E-D5AB-FA02-264428379D28}"/>
          </ac:spMkLst>
        </pc:spChg>
        <pc:spChg chg="add mod">
          <ac:chgData name="Sajid Ahmed" userId="74298add62cd6819" providerId="LiveId" clId="{129E7237-2A96-4DD2-840E-1F514A81FBEA}" dt="2026-02-15T22:15:49.896" v="567" actId="20577"/>
          <ac:spMkLst>
            <pc:docMk/>
            <pc:sldMk cId="2319079123" sldId="337"/>
            <ac:spMk id="13" creationId="{64FA4198-4AAD-F109-7A06-E6E80639964B}"/>
          </ac:spMkLst>
        </pc:spChg>
      </pc:sldChg>
      <pc:sldChg chg="addSp delSp modSp mod">
        <pc:chgData name="Sajid Ahmed" userId="74298add62cd6819" providerId="LiveId" clId="{129E7237-2A96-4DD2-840E-1F514A81FBEA}" dt="2026-02-16T09:25:35.410" v="879" actId="20577"/>
        <pc:sldMkLst>
          <pc:docMk/>
          <pc:sldMk cId="642852813" sldId="363"/>
        </pc:sldMkLst>
        <pc:spChg chg="del">
          <ac:chgData name="Sajid Ahmed" userId="74298add62cd6819" providerId="LiveId" clId="{129E7237-2A96-4DD2-840E-1F514A81FBEA}" dt="2026-02-15T13:11:40.935" v="379" actId="478"/>
          <ac:spMkLst>
            <pc:docMk/>
            <pc:sldMk cId="642852813" sldId="363"/>
            <ac:spMk id="5" creationId="{180A04F2-4F22-A08C-F5B4-F30F002E227B}"/>
          </ac:spMkLst>
        </pc:spChg>
        <pc:spChg chg="mod">
          <ac:chgData name="Sajid Ahmed" userId="74298add62cd6819" providerId="LiveId" clId="{129E7237-2A96-4DD2-840E-1F514A81FBEA}" dt="2026-02-16T09:25:35.410" v="879" actId="20577"/>
          <ac:spMkLst>
            <pc:docMk/>
            <pc:sldMk cId="642852813" sldId="363"/>
            <ac:spMk id="7" creationId="{B2F2CDD5-F14B-1B40-B9A7-A3150E6EEFB2}"/>
          </ac:spMkLst>
        </pc:spChg>
        <pc:spChg chg="add del mod">
          <ac:chgData name="Sajid Ahmed" userId="74298add62cd6819" providerId="LiveId" clId="{129E7237-2A96-4DD2-840E-1F514A81FBEA}" dt="2026-02-15T13:12:07.523" v="387" actId="478"/>
          <ac:spMkLst>
            <pc:docMk/>
            <pc:sldMk cId="642852813" sldId="363"/>
            <ac:spMk id="10" creationId="{167B23D4-76F9-293F-88DF-40AB92B9F814}"/>
          </ac:spMkLst>
        </pc:spChg>
        <pc:spChg chg="add del mod">
          <ac:chgData name="Sajid Ahmed" userId="74298add62cd6819" providerId="LiveId" clId="{129E7237-2A96-4DD2-840E-1F514A81FBEA}" dt="2026-02-15T13:12:24.267" v="395" actId="478"/>
          <ac:spMkLst>
            <pc:docMk/>
            <pc:sldMk cId="642852813" sldId="363"/>
            <ac:spMk id="11" creationId="{403F9E1E-FACE-D39D-0629-3611F8174A6F}"/>
          </ac:spMkLst>
        </pc:spChg>
        <pc:spChg chg="add mod">
          <ac:chgData name="Sajid Ahmed" userId="74298add62cd6819" providerId="LiveId" clId="{129E7237-2A96-4DD2-840E-1F514A81FBEA}" dt="2026-02-15T13:12:12.122" v="388"/>
          <ac:spMkLst>
            <pc:docMk/>
            <pc:sldMk cId="642852813" sldId="363"/>
            <ac:spMk id="14" creationId="{E8C37286-D789-8662-481D-2FFA7FDED28E}"/>
          </ac:spMkLst>
        </pc:spChg>
        <pc:spChg chg="add del mod">
          <ac:chgData name="Sajid Ahmed" userId="74298add62cd6819" providerId="LiveId" clId="{129E7237-2A96-4DD2-840E-1F514A81FBEA}" dt="2026-02-15T22:15:55.478" v="570" actId="20577"/>
          <ac:spMkLst>
            <pc:docMk/>
            <pc:sldMk cId="642852813" sldId="363"/>
            <ac:spMk id="17" creationId="{0220694C-7E66-75E8-E981-109469DDD153}"/>
          </ac:spMkLst>
        </pc:spChg>
        <pc:spChg chg="add mod">
          <ac:chgData name="Sajid Ahmed" userId="74298add62cd6819" providerId="LiveId" clId="{129E7237-2A96-4DD2-840E-1F514A81FBEA}" dt="2026-02-15T13:13:28.178" v="415"/>
          <ac:spMkLst>
            <pc:docMk/>
            <pc:sldMk cId="642852813" sldId="363"/>
            <ac:spMk id="18" creationId="{181466AC-22B0-1CCF-15D7-D2CA4C1EF89A}"/>
          </ac:spMkLst>
        </pc:spChg>
        <pc:spChg chg="add mod">
          <ac:chgData name="Sajid Ahmed" userId="74298add62cd6819" providerId="LiveId" clId="{129E7237-2A96-4DD2-840E-1F514A81FBEA}" dt="2026-02-15T13:14:14.408" v="445"/>
          <ac:spMkLst>
            <pc:docMk/>
            <pc:sldMk cId="642852813" sldId="363"/>
            <ac:spMk id="19" creationId="{676C34C2-1DAD-E707-2BFE-BB97805A9A9D}"/>
          </ac:spMkLst>
        </pc:spChg>
        <pc:spChg chg="add del">
          <ac:chgData name="Sajid Ahmed" userId="74298add62cd6819" providerId="LiveId" clId="{129E7237-2A96-4DD2-840E-1F514A81FBEA}" dt="2026-02-15T13:13:38.831" v="421" actId="478"/>
          <ac:spMkLst>
            <pc:docMk/>
            <pc:sldMk cId="642852813" sldId="363"/>
            <ac:spMk id="39" creationId="{D9B946EB-160F-14E8-6E65-A3ACFE53BA8E}"/>
          </ac:spMkLst>
        </pc:spChg>
      </pc:sldChg>
      <pc:sldChg chg="addSp delSp modSp mod">
        <pc:chgData name="Sajid Ahmed" userId="74298add62cd6819" providerId="LiveId" clId="{129E7237-2A96-4DD2-840E-1F514A81FBEA}" dt="2026-02-15T22:15:21.523" v="551" actId="20577"/>
        <pc:sldMkLst>
          <pc:docMk/>
          <pc:sldMk cId="2099143131" sldId="365"/>
        </pc:sldMkLst>
        <pc:spChg chg="del">
          <ac:chgData name="Sajid Ahmed" userId="74298add62cd6819" providerId="LiveId" clId="{129E7237-2A96-4DD2-840E-1F514A81FBEA}" dt="2026-02-15T13:09:59.578" v="337" actId="478"/>
          <ac:spMkLst>
            <pc:docMk/>
            <pc:sldMk cId="2099143131" sldId="365"/>
            <ac:spMk id="2" creationId="{8A50C2D0-4F0F-32FA-368C-29CAACE5786E}"/>
          </ac:spMkLst>
        </pc:spChg>
        <pc:spChg chg="mod">
          <ac:chgData name="Sajid Ahmed" userId="74298add62cd6819" providerId="LiveId" clId="{129E7237-2A96-4DD2-840E-1F514A81FBEA}" dt="2026-02-15T13:17:02.220" v="503" actId="20577"/>
          <ac:spMkLst>
            <pc:docMk/>
            <pc:sldMk cId="2099143131" sldId="365"/>
            <ac:spMk id="3" creationId="{E292113E-450D-CB08-601E-E45AB99509E7}"/>
          </ac:spMkLst>
        </pc:spChg>
        <pc:spChg chg="add mod">
          <ac:chgData name="Sajid Ahmed" userId="74298add62cd6819" providerId="LiveId" clId="{129E7237-2A96-4DD2-840E-1F514A81FBEA}" dt="2026-02-15T22:15:21.523" v="551" actId="20577"/>
          <ac:spMkLst>
            <pc:docMk/>
            <pc:sldMk cId="2099143131" sldId="365"/>
            <ac:spMk id="4" creationId="{1287908A-8167-7D2F-1E9A-3CC556C68B67}"/>
          </ac:spMkLst>
        </pc:spChg>
        <pc:spChg chg="add del mod">
          <ac:chgData name="Sajid Ahmed" userId="74298add62cd6819" providerId="LiveId" clId="{129E7237-2A96-4DD2-840E-1F514A81FBEA}" dt="2026-02-15T13:10:01.040" v="338" actId="478"/>
          <ac:spMkLst>
            <pc:docMk/>
            <pc:sldMk cId="2099143131" sldId="365"/>
            <ac:spMk id="6" creationId="{EE072AD0-FB39-A243-8B50-C8931FD95884}"/>
          </ac:spMkLst>
        </pc:spChg>
      </pc:sldChg>
      <pc:sldChg chg="addSp delSp modSp mod">
        <pc:chgData name="Sajid Ahmed" userId="74298add62cd6819" providerId="LiveId" clId="{129E7237-2A96-4DD2-840E-1F514A81FBEA}" dt="2026-02-15T22:15:24.262" v="552" actId="6549"/>
        <pc:sldMkLst>
          <pc:docMk/>
          <pc:sldMk cId="1187565230" sldId="368"/>
        </pc:sldMkLst>
        <pc:spChg chg="del">
          <ac:chgData name="Sajid Ahmed" userId="74298add62cd6819" providerId="LiveId" clId="{129E7237-2A96-4DD2-840E-1F514A81FBEA}" dt="2026-02-15T13:10:18.931" v="341" actId="478"/>
          <ac:spMkLst>
            <pc:docMk/>
            <pc:sldMk cId="1187565230" sldId="368"/>
            <ac:spMk id="2" creationId="{44EA3751-FE78-DC30-3303-D730037CE8C1}"/>
          </ac:spMkLst>
        </pc:spChg>
        <pc:spChg chg="mod">
          <ac:chgData name="Sajid Ahmed" userId="74298add62cd6819" providerId="LiveId" clId="{129E7237-2A96-4DD2-840E-1F514A81FBEA}" dt="2026-02-15T13:17:07.684" v="508" actId="20577"/>
          <ac:spMkLst>
            <pc:docMk/>
            <pc:sldMk cId="1187565230" sldId="368"/>
            <ac:spMk id="3" creationId="{586EFD9F-DC17-69EE-BAED-5CD9CD567B05}"/>
          </ac:spMkLst>
        </pc:spChg>
        <pc:spChg chg="add mod">
          <ac:chgData name="Sajid Ahmed" userId="74298add62cd6819" providerId="LiveId" clId="{129E7237-2A96-4DD2-840E-1F514A81FBEA}" dt="2026-02-15T22:15:24.262" v="552" actId="6549"/>
          <ac:spMkLst>
            <pc:docMk/>
            <pc:sldMk cId="1187565230" sldId="368"/>
            <ac:spMk id="4" creationId="{B96770AF-8D68-8A4B-6965-84D7788467F6}"/>
          </ac:spMkLst>
        </pc:spChg>
        <pc:spChg chg="mod">
          <ac:chgData name="Sajid Ahmed" userId="74298add62cd6819" providerId="LiveId" clId="{129E7237-2A96-4DD2-840E-1F514A81FBEA}" dt="2026-02-15T13:17:14.166" v="516" actId="20577"/>
          <ac:spMkLst>
            <pc:docMk/>
            <pc:sldMk cId="1187565230" sldId="368"/>
            <ac:spMk id="5" creationId="{4BF6C801-B9E3-7E1F-C62D-99B068BBE1EA}"/>
          </ac:spMkLst>
        </pc:spChg>
        <pc:spChg chg="mod">
          <ac:chgData name="Sajid Ahmed" userId="74298add62cd6819" providerId="LiveId" clId="{129E7237-2A96-4DD2-840E-1F514A81FBEA}" dt="2026-02-15T13:17:18.080" v="521" actId="20577"/>
          <ac:spMkLst>
            <pc:docMk/>
            <pc:sldMk cId="1187565230" sldId="368"/>
            <ac:spMk id="6" creationId="{68F901B8-6CA1-7A38-DF0B-CFA5995106A0}"/>
          </ac:spMkLst>
        </pc:spChg>
        <pc:spChg chg="add del mod">
          <ac:chgData name="Sajid Ahmed" userId="74298add62cd6819" providerId="LiveId" clId="{129E7237-2A96-4DD2-840E-1F514A81FBEA}" dt="2026-02-15T13:10:20.613" v="342" actId="478"/>
          <ac:spMkLst>
            <pc:docMk/>
            <pc:sldMk cId="1187565230" sldId="368"/>
            <ac:spMk id="8" creationId="{A761E36C-A4E3-B2D8-A491-BC6949855CE1}"/>
          </ac:spMkLst>
        </pc:spChg>
      </pc:sldChg>
      <pc:sldChg chg="addSp delSp modSp mod">
        <pc:chgData name="Sajid Ahmed" userId="74298add62cd6819" providerId="LiveId" clId="{129E7237-2A96-4DD2-840E-1F514A81FBEA}" dt="2026-02-16T09:23:54.676" v="869" actId="6549"/>
        <pc:sldMkLst>
          <pc:docMk/>
          <pc:sldMk cId="1807733872" sldId="369"/>
        </pc:sldMkLst>
        <pc:spChg chg="del mod">
          <ac:chgData name="Sajid Ahmed" userId="74298add62cd6819" providerId="LiveId" clId="{129E7237-2A96-4DD2-840E-1F514A81FBEA}" dt="2026-02-15T13:11:01.505" v="355" actId="478"/>
          <ac:spMkLst>
            <pc:docMk/>
            <pc:sldMk cId="1807733872" sldId="369"/>
            <ac:spMk id="2" creationId="{D23E083C-97FD-6004-5B6D-7EC0179262D1}"/>
          </ac:spMkLst>
        </pc:spChg>
        <pc:spChg chg="mod">
          <ac:chgData name="Sajid Ahmed" userId="74298add62cd6819" providerId="LiveId" clId="{129E7237-2A96-4DD2-840E-1F514A81FBEA}" dt="2026-02-15T13:00:36.427" v="42" actId="20577"/>
          <ac:spMkLst>
            <pc:docMk/>
            <pc:sldMk cId="1807733872" sldId="369"/>
            <ac:spMk id="3" creationId="{7CB8E3CB-7DD6-41B8-0925-AE74806C62B3}"/>
          </ac:spMkLst>
        </pc:spChg>
        <pc:spChg chg="add mod">
          <ac:chgData name="Sajid Ahmed" userId="74298add62cd6819" providerId="LiveId" clId="{129E7237-2A96-4DD2-840E-1F514A81FBEA}" dt="2026-02-15T22:15:33.331" v="556" actId="20577"/>
          <ac:spMkLst>
            <pc:docMk/>
            <pc:sldMk cId="1807733872" sldId="369"/>
            <ac:spMk id="4" creationId="{4EE78933-C85C-2CCE-A32A-7A0E16262D34}"/>
          </ac:spMkLst>
        </pc:spChg>
        <pc:spChg chg="mod">
          <ac:chgData name="Sajid Ahmed" userId="74298add62cd6819" providerId="LiveId" clId="{129E7237-2A96-4DD2-840E-1F514A81FBEA}" dt="2026-02-15T12:55:24.844" v="18" actId="20577"/>
          <ac:spMkLst>
            <pc:docMk/>
            <pc:sldMk cId="1807733872" sldId="369"/>
            <ac:spMk id="5" creationId="{302BFDCC-F6A9-99F9-41D0-9EEC21EF03D1}"/>
          </ac:spMkLst>
        </pc:spChg>
        <pc:spChg chg="mod">
          <ac:chgData name="Sajid Ahmed" userId="74298add62cd6819" providerId="LiveId" clId="{129E7237-2A96-4DD2-840E-1F514A81FBEA}" dt="2026-02-15T13:00:39.688" v="45" actId="20577"/>
          <ac:spMkLst>
            <pc:docMk/>
            <pc:sldMk cId="1807733872" sldId="369"/>
            <ac:spMk id="6" creationId="{D763FF08-8C4B-5A97-B6B5-EB6F0BDB7BA6}"/>
          </ac:spMkLst>
        </pc:spChg>
        <pc:spChg chg="mod">
          <ac:chgData name="Sajid Ahmed" userId="74298add62cd6819" providerId="LiveId" clId="{129E7237-2A96-4DD2-840E-1F514A81FBEA}" dt="2026-02-16T09:23:54.676" v="869" actId="6549"/>
          <ac:spMkLst>
            <pc:docMk/>
            <pc:sldMk cId="1807733872" sldId="369"/>
            <ac:spMk id="7" creationId="{88C8D503-F47A-1C68-F1E4-C5BA4EADEF3D}"/>
          </ac:spMkLst>
        </pc:spChg>
        <pc:spChg chg="add del mod">
          <ac:chgData name="Sajid Ahmed" userId="74298add62cd6819" providerId="LiveId" clId="{129E7237-2A96-4DD2-840E-1F514A81FBEA}" dt="2026-02-15T13:11:03.401" v="356" actId="478"/>
          <ac:spMkLst>
            <pc:docMk/>
            <pc:sldMk cId="1807733872" sldId="369"/>
            <ac:spMk id="9" creationId="{C82E7C82-E060-879B-5781-525A24A7A4FA}"/>
          </ac:spMkLst>
        </pc:spChg>
      </pc:sldChg>
      <pc:sldChg chg="addSp delSp modSp add mod">
        <pc:chgData name="Sajid Ahmed" userId="74298add62cd6819" providerId="LiveId" clId="{129E7237-2A96-4DD2-840E-1F514A81FBEA}" dt="2026-02-16T09:19:07.659" v="848" actId="20577"/>
        <pc:sldMkLst>
          <pc:docMk/>
          <pc:sldMk cId="3701495435" sldId="370"/>
        </pc:sldMkLst>
        <pc:spChg chg="add del">
          <ac:chgData name="Sajid Ahmed" userId="74298add62cd6819" providerId="LiveId" clId="{129E7237-2A96-4DD2-840E-1F514A81FBEA}" dt="2026-02-15T13:14:27.095" v="455" actId="478"/>
          <ac:spMkLst>
            <pc:docMk/>
            <pc:sldMk cId="3701495435" sldId="370"/>
            <ac:spMk id="2" creationId="{68A8AF1C-86E0-7043-44A2-DA950ED42D52}"/>
          </ac:spMkLst>
        </pc:spChg>
        <pc:spChg chg="mod">
          <ac:chgData name="Sajid Ahmed" userId="74298add62cd6819" providerId="LiveId" clId="{129E7237-2A96-4DD2-840E-1F514A81FBEA}" dt="2026-02-16T09:19:07.659" v="848" actId="20577"/>
          <ac:spMkLst>
            <pc:docMk/>
            <pc:sldMk cId="3701495435" sldId="370"/>
            <ac:spMk id="3" creationId="{E04C29E1-0FF6-7114-4118-5B68E71110F6}"/>
          </ac:spMkLst>
        </pc:spChg>
        <pc:spChg chg="add mod">
          <ac:chgData name="Sajid Ahmed" userId="74298add62cd6819" providerId="LiveId" clId="{129E7237-2A96-4DD2-840E-1F514A81FBEA}" dt="2026-02-15T13:14:54.309" v="475" actId="115"/>
          <ac:spMkLst>
            <pc:docMk/>
            <pc:sldMk cId="3701495435" sldId="370"/>
            <ac:spMk id="4" creationId="{DDADD6E1-23D4-4E6E-F83D-2D3A356AA3C7}"/>
          </ac:spMkLst>
        </pc:spChg>
        <pc:spChg chg="add del mod">
          <ac:chgData name="Sajid Ahmed" userId="74298add62cd6819" providerId="LiveId" clId="{129E7237-2A96-4DD2-840E-1F514A81FBEA}" dt="2026-02-15T13:14:27.200" v="456" actId="478"/>
          <ac:spMkLst>
            <pc:docMk/>
            <pc:sldMk cId="3701495435" sldId="370"/>
            <ac:spMk id="6" creationId="{27AEBB14-C265-4839-468C-7B6ACDC49DC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16/02/2026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freshproduce.com/siteassets/files/floral/2025-floral-consumer-trends-mid-year-update.pdf"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a:t>
            </a:r>
            <a:r>
              <a:rPr lang="en-GB" sz="3200" dirty="0">
                <a:latin typeface="Arial" panose="020B0604020202020204" pitchFamily="34" charset="0"/>
                <a:cs typeface="Arial" panose="020B0604020202020204" pitchFamily="34" charset="0"/>
              </a:rPr>
              <a:t>Kamal Ahmed</a:t>
            </a: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a:t>
            </a:r>
            <a:r>
              <a:rPr lang="en-GB" sz="3200" dirty="0">
                <a:latin typeface="Arial" panose="020B0604020202020204" pitchFamily="34" charset="0"/>
                <a:cs typeface="Arial" panose="020B0604020202020204" pitchFamily="34" charset="0"/>
              </a:rPr>
              <a:t>2408742</a:t>
            </a: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a:t>
            </a:r>
            <a:r>
              <a:rPr lang="en-GB" sz="3200" dirty="0">
                <a:latin typeface="Arial" panose="020B0604020202020204" pitchFamily="34" charset="0"/>
                <a:cs typeface="Arial" panose="020B0604020202020204" pitchFamily="34" charset="0"/>
              </a:rPr>
              <a:t>Annamarie Dufficy</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Green Haven Florists</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526211" y="227104"/>
            <a:ext cx="11326483" cy="747682"/>
          </a:xfrm>
        </p:spPr>
        <p:txBody>
          <a:bodyPr>
            <a:normAutofit/>
          </a:bodyPr>
          <a:lstStyle/>
          <a:p>
            <a:r>
              <a:rPr lang="en-GB" sz="3200" b="1" u="sng" dirty="0">
                <a:latin typeface="Arial" panose="020B0604020202020204" pitchFamily="34" charset="0"/>
                <a:cs typeface="Arial" panose="020B0604020202020204" pitchFamily="34" charset="0"/>
              </a:rPr>
              <a:t>Overview</a:t>
            </a: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26211" y="1161751"/>
            <a:ext cx="11446714" cy="5451893"/>
          </a:xfrm>
        </p:spPr>
        <p:txBody>
          <a:bodyPr>
            <a:normAutofit/>
          </a:bodyPr>
          <a:lstStyle/>
          <a:p>
            <a:pPr>
              <a:lnSpc>
                <a:spcPct val="120000"/>
              </a:lnSpc>
            </a:pPr>
            <a:r>
              <a:rPr lang="en-GB" dirty="0">
                <a:latin typeface="Arial" panose="020B0604020202020204" pitchFamily="34" charset="0"/>
                <a:cs typeface="Arial" panose="020B0604020202020204" pitchFamily="34" charset="0"/>
              </a:rPr>
              <a:t>Good morning/afternoon. My name is Kamal Ahmed.</a:t>
            </a:r>
          </a:p>
          <a:p>
            <a:pPr marL="0" indent="0">
              <a:lnSpc>
                <a:spcPct val="120000"/>
              </a:lnSpc>
              <a:buNone/>
            </a:pPr>
            <a:endParaRPr lang="en-GB" sz="900"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In my presentation I will:</a:t>
            </a:r>
          </a:p>
          <a:p>
            <a:pPr lvl="1">
              <a:lnSpc>
                <a:spcPct val="120000"/>
              </a:lnSpc>
            </a:pPr>
            <a:r>
              <a:rPr lang="en-GB" dirty="0">
                <a:latin typeface="Arial" panose="020B0604020202020204" pitchFamily="34" charset="0"/>
                <a:cs typeface="Arial" panose="020B0604020202020204" pitchFamily="34" charset="0"/>
              </a:rPr>
              <a:t>Give background of Green Havan Florists and nature and scope of problems.</a:t>
            </a:r>
          </a:p>
          <a:p>
            <a:pPr lvl="1">
              <a:lnSpc>
                <a:spcPct val="120000"/>
              </a:lnSpc>
            </a:pPr>
            <a:r>
              <a:rPr lang="en-GB" dirty="0">
                <a:latin typeface="Arial" panose="020B0604020202020204" pitchFamily="34" charset="0"/>
                <a:cs typeface="Arial" panose="020B0604020202020204" pitchFamily="34" charset="0"/>
              </a:rPr>
              <a:t>Use 5W2H model to look at issues.</a:t>
            </a:r>
          </a:p>
          <a:p>
            <a:pPr lvl="1">
              <a:lnSpc>
                <a:spcPct val="120000"/>
              </a:lnSpc>
            </a:pPr>
            <a:r>
              <a:rPr lang="en-GB" dirty="0">
                <a:latin typeface="Arial" panose="020B0604020202020204" pitchFamily="34" charset="0"/>
                <a:cs typeface="Arial" panose="020B0604020202020204" pitchFamily="34" charset="0"/>
              </a:rPr>
              <a:t>Look at PESTEL framework.</a:t>
            </a:r>
          </a:p>
          <a:p>
            <a:pPr lvl="1">
              <a:lnSpc>
                <a:spcPct val="120000"/>
              </a:lnSpc>
            </a:pPr>
            <a:r>
              <a:rPr lang="en-GB" dirty="0">
                <a:latin typeface="Arial" panose="020B0604020202020204" pitchFamily="34" charset="0"/>
                <a:cs typeface="Arial" panose="020B0604020202020204" pitchFamily="34" charset="0"/>
              </a:rPr>
              <a:t>Look at Cause-and-Effect model.</a:t>
            </a:r>
          </a:p>
          <a:p>
            <a:pPr lvl="1">
              <a:lnSpc>
                <a:spcPct val="120000"/>
              </a:lnSpc>
            </a:pPr>
            <a:r>
              <a:rPr lang="en-GB" dirty="0">
                <a:latin typeface="Arial" panose="020B0604020202020204" pitchFamily="34" charset="0"/>
                <a:cs typeface="Arial" panose="020B0604020202020204" pitchFamily="34" charset="0"/>
              </a:rPr>
              <a:t>Key findings.</a:t>
            </a:r>
          </a:p>
          <a:p>
            <a:endParaRPr lang="en-GB"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640237" y="1207103"/>
            <a:ext cx="10515600" cy="3531379"/>
          </a:xfrm>
        </p:spPr>
        <p:txBody>
          <a:bodyPr>
            <a:normAutofit fontScale="85000" lnSpcReduction="20000"/>
          </a:bodyPr>
          <a:lstStyle/>
          <a:p>
            <a:r>
              <a:rPr lang="en-GB" dirty="0"/>
              <a:t>This presentation is about Green Haven Florists.</a:t>
            </a:r>
          </a:p>
          <a:p>
            <a:r>
              <a:rPr lang="en-GB" dirty="0"/>
              <a:t>Green Haven Florists is a small independent flower shop in Norwich, UK.</a:t>
            </a:r>
          </a:p>
          <a:p>
            <a:r>
              <a:rPr lang="en-GB" dirty="0"/>
              <a:t>Founded in 2016 by owners by Liam and Priya Patel.</a:t>
            </a:r>
          </a:p>
          <a:p>
            <a:pPr marL="0" indent="0">
              <a:buNone/>
            </a:pPr>
            <a:endParaRPr lang="en-GB" dirty="0"/>
          </a:p>
          <a:p>
            <a:pPr marL="0" indent="0">
              <a:buNone/>
            </a:pPr>
            <a:r>
              <a:rPr lang="en-GB" dirty="0"/>
              <a:t>The shop is known for:</a:t>
            </a:r>
          </a:p>
          <a:p>
            <a:r>
              <a:rPr lang="en-GB" dirty="0"/>
              <a:t>Bespoke flower arrangements.</a:t>
            </a:r>
          </a:p>
          <a:p>
            <a:r>
              <a:rPr lang="en-GB" dirty="0"/>
              <a:t>Eco-friendly packaging.</a:t>
            </a:r>
          </a:p>
          <a:p>
            <a:r>
              <a:rPr lang="en-GB" dirty="0"/>
              <a:t>Strong community ties.</a:t>
            </a:r>
          </a:p>
          <a:p>
            <a:r>
              <a:rPr lang="en-GB" dirty="0"/>
              <a:t>But the shop is now having problems.</a:t>
            </a:r>
          </a:p>
        </p:txBody>
      </p:sp>
      <p:sp>
        <p:nvSpPr>
          <p:cNvPr id="4" name="Title 1">
            <a:extLst>
              <a:ext uri="{FF2B5EF4-FFF2-40B4-BE49-F238E27FC236}">
                <a16:creationId xmlns:a16="http://schemas.microsoft.com/office/drawing/2014/main" id="{1287908A-8167-7D2F-1E9A-3CC556C68B67}"/>
              </a:ext>
            </a:extLst>
          </p:cNvPr>
          <p:cNvSpPr txBox="1">
            <a:spLocks/>
          </p:cNvSpPr>
          <p:nvPr/>
        </p:nvSpPr>
        <p:spPr>
          <a:xfrm>
            <a:off x="526211" y="227104"/>
            <a:ext cx="11326483" cy="74768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u="sng" dirty="0">
                <a:latin typeface="Arial" panose="020B0604020202020204" pitchFamily="34" charset="0"/>
                <a:cs typeface="Arial" panose="020B0604020202020204" pitchFamily="34" charset="0"/>
              </a:rPr>
              <a:t>Overview of Green Havan Florists</a:t>
            </a:r>
          </a:p>
        </p:txBody>
      </p:sp>
    </p:spTree>
    <p:extLst>
      <p:ext uri="{BB962C8B-B14F-4D97-AF65-F5344CB8AC3E}">
        <p14:creationId xmlns:p14="http://schemas.microsoft.com/office/powerpoint/2010/main" val="20991431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B24AB5-617C-D82F-E2D0-27F6982ABED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6EFD9F-DC17-69EE-BAED-5CD9CD567B05}"/>
              </a:ext>
            </a:extLst>
          </p:cNvPr>
          <p:cNvSpPr>
            <a:spLocks noGrp="1"/>
          </p:cNvSpPr>
          <p:nvPr>
            <p:ph idx="1"/>
          </p:nvPr>
        </p:nvSpPr>
        <p:spPr>
          <a:xfrm>
            <a:off x="579136" y="1091032"/>
            <a:ext cx="10497769" cy="1802998"/>
          </a:xfrm>
        </p:spPr>
        <p:txBody>
          <a:bodyPr>
            <a:normAutofit/>
          </a:bodyPr>
          <a:lstStyle/>
          <a:p>
            <a:pPr>
              <a:lnSpc>
                <a:spcPct val="120000"/>
              </a:lnSpc>
            </a:pPr>
            <a:r>
              <a:rPr lang="en-GB" sz="1200" b="1" dirty="0">
                <a:latin typeface="Arial" panose="020B0604020202020204" pitchFamily="34" charset="0"/>
                <a:cs typeface="Arial" panose="020B0604020202020204" pitchFamily="34" charset="0"/>
              </a:rPr>
              <a:t>Root Problem = 30% decline in in-store sales.</a:t>
            </a:r>
          </a:p>
          <a:p>
            <a:pPr>
              <a:lnSpc>
                <a:spcPct val="120000"/>
              </a:lnSpc>
            </a:pPr>
            <a:r>
              <a:rPr lang="en-GB" sz="1200" dirty="0">
                <a:latin typeface="Arial" panose="020B0604020202020204" pitchFamily="34" charset="0"/>
                <a:cs typeface="Arial" panose="020B0604020202020204" pitchFamily="34" charset="0"/>
              </a:rPr>
              <a:t>Not good because:</a:t>
            </a:r>
          </a:p>
          <a:p>
            <a:pPr lvl="1">
              <a:lnSpc>
                <a:spcPct val="120000"/>
              </a:lnSpc>
            </a:pPr>
            <a:r>
              <a:rPr lang="en-GB" sz="1100" dirty="0">
                <a:latin typeface="Arial" panose="020B0604020202020204" pitchFamily="34" charset="0"/>
                <a:cs typeface="Arial" panose="020B0604020202020204" pitchFamily="34" charset="0"/>
              </a:rPr>
              <a:t>Less people are coming into the shop and more people shopping online.</a:t>
            </a:r>
          </a:p>
          <a:p>
            <a:pPr lvl="1">
              <a:lnSpc>
                <a:spcPct val="120000"/>
              </a:lnSpc>
            </a:pPr>
            <a:r>
              <a:rPr lang="en-GB" sz="1100" dirty="0">
                <a:latin typeface="Arial" panose="020B0604020202020204" pitchFamily="34" charset="0"/>
                <a:cs typeface="Arial" panose="020B0604020202020204" pitchFamily="34" charset="0"/>
              </a:rPr>
              <a:t>Less money is being made from walk-in customers.</a:t>
            </a:r>
          </a:p>
          <a:p>
            <a:pPr lvl="1">
              <a:lnSpc>
                <a:spcPct val="120000"/>
              </a:lnSpc>
            </a:pPr>
            <a:r>
              <a:rPr lang="en-GB" sz="1100" dirty="0">
                <a:latin typeface="Arial" panose="020B0604020202020204" pitchFamily="34" charset="0"/>
                <a:cs typeface="Arial" panose="020B0604020202020204" pitchFamily="34" charset="0"/>
              </a:rPr>
              <a:t>The business is under financial pressure.</a:t>
            </a:r>
          </a:p>
          <a:p>
            <a:pPr lvl="1">
              <a:lnSpc>
                <a:spcPct val="120000"/>
              </a:lnSpc>
            </a:pPr>
            <a:r>
              <a:rPr lang="en-GB" sz="1100" dirty="0">
                <a:latin typeface="Arial" panose="020B0604020202020204" pitchFamily="34" charset="0"/>
                <a:cs typeface="Arial" panose="020B0604020202020204" pitchFamily="34" charset="0"/>
              </a:rPr>
              <a:t>This problem is serious because the shop depends a lot on in-store sales.</a:t>
            </a:r>
          </a:p>
        </p:txBody>
      </p:sp>
      <p:sp>
        <p:nvSpPr>
          <p:cNvPr id="5" name="Content Placeholder 2">
            <a:extLst>
              <a:ext uri="{FF2B5EF4-FFF2-40B4-BE49-F238E27FC236}">
                <a16:creationId xmlns:a16="http://schemas.microsoft.com/office/drawing/2014/main" id="{4BF6C801-B9E3-7E1F-C62D-99B068BBE1EA}"/>
              </a:ext>
            </a:extLst>
          </p:cNvPr>
          <p:cNvSpPr txBox="1">
            <a:spLocks/>
          </p:cNvSpPr>
          <p:nvPr/>
        </p:nvSpPr>
        <p:spPr>
          <a:xfrm>
            <a:off x="259805" y="3025650"/>
            <a:ext cx="7913234" cy="353065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200" b="1" dirty="0">
                <a:latin typeface="Arial" panose="020B0604020202020204" pitchFamily="34" charset="0"/>
                <a:cs typeface="Arial" panose="020B0604020202020204" pitchFamily="34" charset="0"/>
              </a:rPr>
              <a:t>Nature of the issues (external/internal and control)</a:t>
            </a:r>
          </a:p>
          <a:p>
            <a:r>
              <a:rPr lang="en-GB" sz="1200" dirty="0">
                <a:latin typeface="Arial" panose="020B0604020202020204" pitchFamily="34" charset="0"/>
                <a:cs typeface="Arial" panose="020B0604020202020204" pitchFamily="34" charset="0"/>
              </a:rPr>
              <a:t>External - Fewer people visit the high street (LOW CONTROL).</a:t>
            </a:r>
          </a:p>
          <a:p>
            <a:r>
              <a:rPr lang="en-GB" sz="1200" dirty="0">
                <a:latin typeface="Arial" panose="020B0604020202020204" pitchFamily="34" charset="0"/>
                <a:cs typeface="Arial" panose="020B0604020202020204" pitchFamily="34" charset="0"/>
              </a:rPr>
              <a:t>External – More customers are buying flowers online (LOW CONTROL).</a:t>
            </a:r>
          </a:p>
          <a:p>
            <a:r>
              <a:rPr lang="en-GB" sz="1200" dirty="0">
                <a:latin typeface="Arial" panose="020B0604020202020204" pitchFamily="34" charset="0"/>
                <a:cs typeface="Arial" panose="020B0604020202020204" pitchFamily="34" charset="0"/>
              </a:rPr>
              <a:t>External - Online flower shops are cheaper and faster (LOW CONTROL).</a:t>
            </a:r>
          </a:p>
          <a:p>
            <a:r>
              <a:rPr lang="en-GB" sz="1200" dirty="0">
                <a:latin typeface="Arial" panose="020B0604020202020204" pitchFamily="34" charset="0"/>
                <a:cs typeface="Arial" panose="020B0604020202020204" pitchFamily="34" charset="0"/>
              </a:rPr>
              <a:t>External – Everything cost more like flower prices, eco-packaging (LOW CONTROL).</a:t>
            </a:r>
          </a:p>
          <a:p>
            <a:r>
              <a:rPr lang="en-GB" sz="1200" dirty="0">
                <a:latin typeface="Arial" panose="020B0604020202020204" pitchFamily="34" charset="0"/>
                <a:cs typeface="Arial" panose="020B0604020202020204" pitchFamily="34" charset="0"/>
              </a:rPr>
              <a:t>External – More competition and they have better social media, like boutique florist and big companies give lower prices (NO CONTROL).</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Internal - The website is old and hard to use (SOMECONTROL).</a:t>
            </a:r>
          </a:p>
          <a:p>
            <a:r>
              <a:rPr lang="en-GB" sz="1200" dirty="0">
                <a:latin typeface="Arial" panose="020B0604020202020204" pitchFamily="34" charset="0"/>
                <a:cs typeface="Arial" panose="020B0604020202020204" pitchFamily="34" charset="0"/>
              </a:rPr>
              <a:t>Internal - The shop does not use social media much (SOME CONTROL).</a:t>
            </a:r>
          </a:p>
          <a:p>
            <a:r>
              <a:rPr lang="en-GB" sz="1200" dirty="0">
                <a:latin typeface="Arial" panose="020B0604020202020204" pitchFamily="34" charset="0"/>
                <a:cs typeface="Arial" panose="020B0604020202020204" pitchFamily="34" charset="0"/>
              </a:rPr>
              <a:t>Internal - Limited services as not a lot of delivery options, no flower subscription service, depend mainly on walk in customers (SOME CONTROL).</a:t>
            </a:r>
          </a:p>
          <a:p>
            <a:pPr marL="0" indent="0">
              <a:buNone/>
            </a:pPr>
            <a:endParaRPr lang="en-GB" sz="1200" dirty="0">
              <a:latin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68F901B8-6CA1-7A38-DF0B-CFA5995106A0}"/>
              </a:ext>
            </a:extLst>
          </p:cNvPr>
          <p:cNvSpPr txBox="1">
            <a:spLocks/>
          </p:cNvSpPr>
          <p:nvPr/>
        </p:nvSpPr>
        <p:spPr>
          <a:xfrm>
            <a:off x="8270156" y="3025650"/>
            <a:ext cx="3569911" cy="345978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200" b="1" dirty="0">
                <a:latin typeface="Arial" panose="020B0604020202020204" pitchFamily="34" charset="0"/>
                <a:cs typeface="Arial" panose="020B0604020202020204" pitchFamily="34" charset="0"/>
              </a:rPr>
              <a:t>Scope of the impact</a:t>
            </a:r>
          </a:p>
          <a:p>
            <a:r>
              <a:rPr lang="en-GB" sz="1200" dirty="0">
                <a:latin typeface="Arial" panose="020B0604020202020204" pitchFamily="34" charset="0"/>
                <a:cs typeface="Arial" panose="020B0604020202020204" pitchFamily="34" charset="0"/>
              </a:rPr>
              <a:t>In 12months in-store sales down by 30%.</a:t>
            </a:r>
          </a:p>
          <a:p>
            <a:r>
              <a:rPr lang="en-GB" sz="1200" dirty="0">
                <a:latin typeface="Arial" panose="020B0604020202020204" pitchFamily="34" charset="0"/>
                <a:cs typeface="Arial" panose="020B0604020202020204" pitchFamily="34" charset="0"/>
              </a:rPr>
              <a:t>Less money coming into the shop.</a:t>
            </a:r>
          </a:p>
          <a:p>
            <a:r>
              <a:rPr lang="en-GB" sz="1200" dirty="0">
                <a:latin typeface="Arial" panose="020B0604020202020204" pitchFamily="34" charset="0"/>
                <a:cs typeface="Arial" panose="020B0604020202020204" pitchFamily="34" charset="0"/>
              </a:rPr>
              <a:t>Online sales are not enough to help.</a:t>
            </a:r>
          </a:p>
          <a:p>
            <a:r>
              <a:rPr lang="en-GB" sz="1200" dirty="0">
                <a:latin typeface="Arial" panose="020B0604020202020204" pitchFamily="34" charset="0"/>
                <a:cs typeface="Arial" panose="020B0604020202020204" pitchFamily="34" charset="0"/>
              </a:rPr>
              <a:t>More stress for the owners.</a:t>
            </a:r>
          </a:p>
          <a:p>
            <a:r>
              <a:rPr lang="en-GB" sz="1200" dirty="0">
                <a:latin typeface="Arial" panose="020B0604020202020204" pitchFamily="34" charset="0"/>
                <a:cs typeface="Arial" panose="020B0604020202020204" pitchFamily="34" charset="0"/>
              </a:rPr>
              <a:t>Risk of losing more customers in the future.</a:t>
            </a:r>
          </a:p>
        </p:txBody>
      </p:sp>
      <p:sp>
        <p:nvSpPr>
          <p:cNvPr id="4" name="Title 1">
            <a:extLst>
              <a:ext uri="{FF2B5EF4-FFF2-40B4-BE49-F238E27FC236}">
                <a16:creationId xmlns:a16="http://schemas.microsoft.com/office/drawing/2014/main" id="{B96770AF-8D68-8A4B-6965-84D7788467F6}"/>
              </a:ext>
            </a:extLst>
          </p:cNvPr>
          <p:cNvSpPr txBox="1">
            <a:spLocks/>
          </p:cNvSpPr>
          <p:nvPr/>
        </p:nvSpPr>
        <p:spPr>
          <a:xfrm>
            <a:off x="526211" y="227104"/>
            <a:ext cx="11326483" cy="74768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u="sng" dirty="0">
                <a:latin typeface="Arial" panose="020B0604020202020204" pitchFamily="34" charset="0"/>
                <a:cs typeface="Arial" panose="020B0604020202020204" pitchFamily="34" charset="0"/>
              </a:rPr>
              <a:t>Problems of Green Haven Florists</a:t>
            </a:r>
          </a:p>
        </p:txBody>
      </p:sp>
    </p:spTree>
    <p:extLst>
      <p:ext uri="{BB962C8B-B14F-4D97-AF65-F5344CB8AC3E}">
        <p14:creationId xmlns:p14="http://schemas.microsoft.com/office/powerpoint/2010/main" val="11875652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6552ED45-AC2F-AF7A-46CC-D6B9ED3395F3}"/>
              </a:ext>
            </a:extLst>
          </p:cNvPr>
          <p:cNvSpPr txBox="1">
            <a:spLocks/>
          </p:cNvSpPr>
          <p:nvPr/>
        </p:nvSpPr>
        <p:spPr>
          <a:xfrm>
            <a:off x="554477" y="890414"/>
            <a:ext cx="11408135" cy="1155596"/>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20000"/>
              </a:lnSpc>
            </a:pPr>
            <a:r>
              <a:rPr lang="en-GB" sz="1100" dirty="0">
                <a:latin typeface="Arial" panose="020B0604020202020204" pitchFamily="34" charset="0"/>
                <a:cs typeface="Arial" panose="020B0604020202020204" pitchFamily="34" charset="0"/>
              </a:rPr>
              <a:t>The 5W2H Model is an example of a problem statement grid that breaks down issues to give better understanding of problem by looking at the 5 W’s: What, Where, When, Who, Why and 2 H’s: How and How Much.</a:t>
            </a:r>
          </a:p>
          <a:p>
            <a:pPr>
              <a:lnSpc>
                <a:spcPct val="120000"/>
              </a:lnSpc>
            </a:pPr>
            <a:r>
              <a:rPr lang="en-GB" sz="1100" dirty="0">
                <a:latin typeface="Arial" panose="020B0604020202020204" pitchFamily="34" charset="0"/>
                <a:cs typeface="Arial" panose="020B0604020202020204" pitchFamily="34" charset="0"/>
              </a:rPr>
              <a:t>Useful model because clear structure and better planning (Luo, L., Hong, Q. and Zhong, M., 2024).</a:t>
            </a:r>
          </a:p>
          <a:p>
            <a:pPr>
              <a:lnSpc>
                <a:spcPct val="120000"/>
              </a:lnSpc>
            </a:pPr>
            <a:r>
              <a:rPr lang="en-US" sz="1100" dirty="0">
                <a:latin typeface="Arial" panose="020B0604020202020204" pitchFamily="34" charset="0"/>
                <a:cs typeface="Arial" panose="020B0604020202020204" pitchFamily="34" charset="0"/>
              </a:rPr>
              <a:t>It helps you think about all parts of the problem, not just one bit and this helps make a better decision.</a:t>
            </a:r>
            <a:endParaRPr lang="en-GB" sz="1050" dirty="0">
              <a:latin typeface="Arial" panose="020B0604020202020204" pitchFamily="34" charset="0"/>
              <a:cs typeface="Arial" panose="020B0604020202020204" pitchFamily="34" charset="0"/>
            </a:endParaRPr>
          </a:p>
        </p:txBody>
      </p:sp>
      <p:graphicFrame>
        <p:nvGraphicFramePr>
          <p:cNvPr id="9" name="Table 8">
            <a:extLst>
              <a:ext uri="{FF2B5EF4-FFF2-40B4-BE49-F238E27FC236}">
                <a16:creationId xmlns:a16="http://schemas.microsoft.com/office/drawing/2014/main" id="{0A6FA9A4-CCA3-69B8-1850-E5687ECD1B72}"/>
              </a:ext>
            </a:extLst>
          </p:cNvPr>
          <p:cNvGraphicFramePr>
            <a:graphicFrameLocks noGrp="1"/>
          </p:cNvGraphicFramePr>
          <p:nvPr>
            <p:extLst>
              <p:ext uri="{D42A27DB-BD31-4B8C-83A1-F6EECF244321}">
                <p14:modId xmlns:p14="http://schemas.microsoft.com/office/powerpoint/2010/main" val="2213481924"/>
              </p:ext>
            </p:extLst>
          </p:nvPr>
        </p:nvGraphicFramePr>
        <p:xfrm>
          <a:off x="446811" y="2046010"/>
          <a:ext cx="11298378" cy="3627120"/>
        </p:xfrm>
        <a:graphic>
          <a:graphicData uri="http://schemas.openxmlformats.org/drawingml/2006/table">
            <a:tbl>
              <a:tblPr firstRow="1" bandRow="1">
                <a:tableStyleId>{93296810-A885-4BE3-A3E7-6D5BEEA58F35}</a:tableStyleId>
              </a:tblPr>
              <a:tblGrid>
                <a:gridCol w="1614054">
                  <a:extLst>
                    <a:ext uri="{9D8B030D-6E8A-4147-A177-3AD203B41FA5}">
                      <a16:colId xmlns:a16="http://schemas.microsoft.com/office/drawing/2014/main" val="516700139"/>
                    </a:ext>
                  </a:extLst>
                </a:gridCol>
                <a:gridCol w="1614054">
                  <a:extLst>
                    <a:ext uri="{9D8B030D-6E8A-4147-A177-3AD203B41FA5}">
                      <a16:colId xmlns:a16="http://schemas.microsoft.com/office/drawing/2014/main" val="1482979515"/>
                    </a:ext>
                  </a:extLst>
                </a:gridCol>
                <a:gridCol w="1614054">
                  <a:extLst>
                    <a:ext uri="{9D8B030D-6E8A-4147-A177-3AD203B41FA5}">
                      <a16:colId xmlns:a16="http://schemas.microsoft.com/office/drawing/2014/main" val="1537974666"/>
                    </a:ext>
                  </a:extLst>
                </a:gridCol>
                <a:gridCol w="1614054">
                  <a:extLst>
                    <a:ext uri="{9D8B030D-6E8A-4147-A177-3AD203B41FA5}">
                      <a16:colId xmlns:a16="http://schemas.microsoft.com/office/drawing/2014/main" val="2616223528"/>
                    </a:ext>
                  </a:extLst>
                </a:gridCol>
                <a:gridCol w="1614054">
                  <a:extLst>
                    <a:ext uri="{9D8B030D-6E8A-4147-A177-3AD203B41FA5}">
                      <a16:colId xmlns:a16="http://schemas.microsoft.com/office/drawing/2014/main" val="3425015451"/>
                    </a:ext>
                  </a:extLst>
                </a:gridCol>
                <a:gridCol w="1614054">
                  <a:extLst>
                    <a:ext uri="{9D8B030D-6E8A-4147-A177-3AD203B41FA5}">
                      <a16:colId xmlns:a16="http://schemas.microsoft.com/office/drawing/2014/main" val="1430925739"/>
                    </a:ext>
                  </a:extLst>
                </a:gridCol>
                <a:gridCol w="1614054">
                  <a:extLst>
                    <a:ext uri="{9D8B030D-6E8A-4147-A177-3AD203B41FA5}">
                      <a16:colId xmlns:a16="http://schemas.microsoft.com/office/drawing/2014/main" val="283900714"/>
                    </a:ext>
                  </a:extLst>
                </a:gridCol>
              </a:tblGrid>
              <a:tr h="182572">
                <a:tc gridSpan="7">
                  <a:txBody>
                    <a:bodyPr/>
                    <a:lstStyle/>
                    <a:p>
                      <a:pPr algn="ctr"/>
                      <a:r>
                        <a:rPr lang="en-GB" sz="2400" dirty="0">
                          <a:solidFill>
                            <a:schemeClr val="tx1"/>
                          </a:solidFill>
                        </a:rPr>
                        <a:t>Identifying the Root Problem of Green Haven Florists</a:t>
                      </a:r>
                    </a:p>
                  </a:txBody>
                  <a:tcPr>
                    <a:solidFill>
                      <a:schemeClr val="bg2"/>
                    </a:solidFill>
                  </a:tcPr>
                </a:tc>
                <a:tc hMerge="1">
                  <a:txBody>
                    <a:bodyPr/>
                    <a:lstStyle/>
                    <a:p>
                      <a:pPr algn="ctr"/>
                      <a:endParaRPr lang="en-GB" sz="2400" dirty="0">
                        <a:solidFill>
                          <a:schemeClr val="tx1"/>
                        </a:solidFill>
                      </a:endParaRPr>
                    </a:p>
                  </a:txBody>
                  <a:tcPr>
                    <a:solidFill>
                      <a:srgbClr val="FFC000"/>
                    </a:solidFill>
                  </a:tcPr>
                </a:tc>
                <a:tc hMerge="1">
                  <a:txBody>
                    <a:bodyPr/>
                    <a:lstStyle/>
                    <a:p>
                      <a:pPr algn="ctr"/>
                      <a:endParaRPr lang="en-GB" sz="2400" dirty="0">
                        <a:solidFill>
                          <a:schemeClr val="tx1"/>
                        </a:solidFill>
                      </a:endParaRPr>
                    </a:p>
                  </a:txBody>
                  <a:tcPr>
                    <a:solidFill>
                      <a:srgbClr val="FFFF00"/>
                    </a:solidFill>
                  </a:tcPr>
                </a:tc>
                <a:tc hMerge="1">
                  <a:txBody>
                    <a:bodyPr/>
                    <a:lstStyle/>
                    <a:p>
                      <a:pPr algn="ctr"/>
                      <a:endParaRPr lang="en-GB" sz="2400" dirty="0">
                        <a:solidFill>
                          <a:schemeClr val="tx1"/>
                        </a:solidFill>
                      </a:endParaRPr>
                    </a:p>
                  </a:txBody>
                  <a:tcPr>
                    <a:solidFill>
                      <a:srgbClr val="92D050"/>
                    </a:solidFill>
                  </a:tcPr>
                </a:tc>
                <a:tc hMerge="1">
                  <a:txBody>
                    <a:bodyPr/>
                    <a:lstStyle/>
                    <a:p>
                      <a:pPr algn="ctr"/>
                      <a:endParaRPr lang="en-GB" sz="2400" dirty="0">
                        <a:solidFill>
                          <a:schemeClr val="tx1"/>
                        </a:solidFill>
                      </a:endParaRPr>
                    </a:p>
                  </a:txBody>
                  <a:tcPr>
                    <a:solidFill>
                      <a:srgbClr val="00B0F0"/>
                    </a:solidFill>
                  </a:tcPr>
                </a:tc>
                <a:tc hMerge="1">
                  <a:txBody>
                    <a:bodyPr/>
                    <a:lstStyle/>
                    <a:p>
                      <a:pPr algn="ctr"/>
                      <a:endParaRPr lang="en-GB" sz="2400" dirty="0">
                        <a:solidFill>
                          <a:schemeClr val="tx1"/>
                        </a:solidFill>
                      </a:endParaRPr>
                    </a:p>
                  </a:txBody>
                  <a:tcPr>
                    <a:solidFill>
                      <a:srgbClr val="0070C0"/>
                    </a:solidFill>
                  </a:tcPr>
                </a:tc>
                <a:tc hMerge="1">
                  <a:txBody>
                    <a:bodyPr/>
                    <a:lstStyle/>
                    <a:p>
                      <a:pPr algn="ctr"/>
                      <a:endParaRPr lang="en-GB" sz="2400" dirty="0">
                        <a:solidFill>
                          <a:schemeClr val="tx1"/>
                        </a:solidFill>
                      </a:endParaRPr>
                    </a:p>
                  </a:txBody>
                  <a:tcPr>
                    <a:solidFill>
                      <a:srgbClr val="7030A0"/>
                    </a:solidFill>
                  </a:tcPr>
                </a:tc>
                <a:extLst>
                  <a:ext uri="{0D108BD9-81ED-4DB2-BD59-A6C34878D82A}">
                    <a16:rowId xmlns:a16="http://schemas.microsoft.com/office/drawing/2014/main" val="680339614"/>
                  </a:ext>
                </a:extLst>
              </a:tr>
              <a:tr h="186306">
                <a:tc>
                  <a:txBody>
                    <a:bodyPr/>
                    <a:lstStyle/>
                    <a:p>
                      <a:pPr algn="ctr"/>
                      <a:r>
                        <a:rPr lang="en-GB" sz="1100" dirty="0">
                          <a:solidFill>
                            <a:schemeClr val="tx1"/>
                          </a:solidFill>
                        </a:rPr>
                        <a:t>What?</a:t>
                      </a:r>
                    </a:p>
                  </a:txBody>
                  <a:tcPr>
                    <a:solidFill>
                      <a:srgbClr val="FF0000"/>
                    </a:solidFill>
                  </a:tcPr>
                </a:tc>
                <a:tc>
                  <a:txBody>
                    <a:bodyPr/>
                    <a:lstStyle/>
                    <a:p>
                      <a:pPr algn="ctr"/>
                      <a:r>
                        <a:rPr lang="en-GB" sz="1400" dirty="0">
                          <a:solidFill>
                            <a:schemeClr val="tx1"/>
                          </a:solidFill>
                        </a:rPr>
                        <a:t>Where? </a:t>
                      </a:r>
                    </a:p>
                  </a:txBody>
                  <a:tcPr>
                    <a:solidFill>
                      <a:srgbClr val="FFC000"/>
                    </a:solidFill>
                  </a:tcPr>
                </a:tc>
                <a:tc>
                  <a:txBody>
                    <a:bodyPr/>
                    <a:lstStyle/>
                    <a:p>
                      <a:pPr algn="ctr"/>
                      <a:r>
                        <a:rPr lang="en-GB" sz="1400" dirty="0">
                          <a:solidFill>
                            <a:schemeClr val="tx1"/>
                          </a:solidFill>
                        </a:rPr>
                        <a:t>When?</a:t>
                      </a:r>
                    </a:p>
                  </a:txBody>
                  <a:tcPr>
                    <a:solidFill>
                      <a:srgbClr val="FFFF00"/>
                    </a:solidFill>
                  </a:tcPr>
                </a:tc>
                <a:tc>
                  <a:txBody>
                    <a:bodyPr/>
                    <a:lstStyle/>
                    <a:p>
                      <a:pPr algn="ctr"/>
                      <a:r>
                        <a:rPr lang="en-GB" sz="1400" dirty="0">
                          <a:solidFill>
                            <a:schemeClr val="tx1"/>
                          </a:solidFill>
                        </a:rPr>
                        <a:t>Who?</a:t>
                      </a:r>
                    </a:p>
                  </a:txBody>
                  <a:tcPr>
                    <a:solidFill>
                      <a:srgbClr val="92D050"/>
                    </a:solidFill>
                  </a:tcPr>
                </a:tc>
                <a:tc>
                  <a:txBody>
                    <a:bodyPr/>
                    <a:lstStyle/>
                    <a:p>
                      <a:pPr algn="ctr"/>
                      <a:r>
                        <a:rPr lang="en-GB" sz="1400" dirty="0">
                          <a:solidFill>
                            <a:schemeClr val="tx1"/>
                          </a:solidFill>
                        </a:rPr>
                        <a:t>Why?</a:t>
                      </a:r>
                    </a:p>
                  </a:txBody>
                  <a:tcPr>
                    <a:solidFill>
                      <a:srgbClr val="00B0F0"/>
                    </a:solidFill>
                  </a:tcPr>
                </a:tc>
                <a:tc>
                  <a:txBody>
                    <a:bodyPr/>
                    <a:lstStyle/>
                    <a:p>
                      <a:pPr algn="ctr"/>
                      <a:r>
                        <a:rPr lang="en-GB" sz="1400" dirty="0">
                          <a:solidFill>
                            <a:schemeClr val="tx1"/>
                          </a:solidFill>
                        </a:rPr>
                        <a:t>How?</a:t>
                      </a:r>
                    </a:p>
                  </a:txBody>
                  <a:tcPr>
                    <a:solidFill>
                      <a:srgbClr val="0070C0"/>
                    </a:solidFill>
                  </a:tcPr>
                </a:tc>
                <a:tc>
                  <a:txBody>
                    <a:bodyPr/>
                    <a:lstStyle/>
                    <a:p>
                      <a:pPr algn="ctr"/>
                      <a:r>
                        <a:rPr lang="en-GB" sz="1400" dirty="0">
                          <a:solidFill>
                            <a:schemeClr val="tx1"/>
                          </a:solidFill>
                        </a:rPr>
                        <a:t>How much?</a:t>
                      </a:r>
                    </a:p>
                  </a:txBody>
                  <a:tcPr>
                    <a:solidFill>
                      <a:srgbClr val="7030A0"/>
                    </a:solidFill>
                  </a:tcPr>
                </a:tc>
                <a:extLst>
                  <a:ext uri="{0D108BD9-81ED-4DB2-BD59-A6C34878D82A}">
                    <a16:rowId xmlns:a16="http://schemas.microsoft.com/office/drawing/2014/main" val="1480788629"/>
                  </a:ext>
                </a:extLst>
              </a:tr>
              <a:tr h="327784">
                <a:tc>
                  <a:txBody>
                    <a:bodyPr/>
                    <a:lstStyle/>
                    <a:p>
                      <a:r>
                        <a:rPr lang="en-GB" sz="1000" dirty="0"/>
                        <a:t>What effect is it having?</a:t>
                      </a:r>
                    </a:p>
                  </a:txBody>
                  <a:tcPr>
                    <a:solidFill>
                      <a:srgbClr val="FF0000"/>
                    </a:solidFill>
                  </a:tcPr>
                </a:tc>
                <a:tc>
                  <a:txBody>
                    <a:bodyPr/>
                    <a:lstStyle/>
                    <a:p>
                      <a:r>
                        <a:rPr lang="en-GB" sz="1100" dirty="0"/>
                        <a:t>Where is the problem occurring?</a:t>
                      </a:r>
                    </a:p>
                  </a:txBody>
                  <a:tcPr>
                    <a:solidFill>
                      <a:srgbClr val="FFC000"/>
                    </a:solidFill>
                  </a:tcPr>
                </a:tc>
                <a:tc>
                  <a:txBody>
                    <a:bodyPr/>
                    <a:lstStyle/>
                    <a:p>
                      <a:r>
                        <a:rPr lang="en-GB" sz="1100" dirty="0"/>
                        <a:t>When was the problem first noticed?</a:t>
                      </a:r>
                    </a:p>
                  </a:txBody>
                  <a:tcPr>
                    <a:solidFill>
                      <a:srgbClr val="FFFF00"/>
                    </a:solidFill>
                  </a:tcPr>
                </a:tc>
                <a:tc>
                  <a:txBody>
                    <a:bodyPr/>
                    <a:lstStyle/>
                    <a:p>
                      <a:r>
                        <a:rPr lang="en-GB" sz="1100" dirty="0"/>
                        <a:t>Who is impacted by the problem?</a:t>
                      </a:r>
                    </a:p>
                  </a:txBody>
                  <a:tcPr>
                    <a:solidFill>
                      <a:srgbClr val="92D050"/>
                    </a:solidFill>
                  </a:tcPr>
                </a:tc>
                <a:tc>
                  <a:txBody>
                    <a:bodyPr/>
                    <a:lstStyle/>
                    <a:p>
                      <a:r>
                        <a:rPr lang="en-GB" sz="1100" dirty="0"/>
                        <a:t>Why is the problem happening?</a:t>
                      </a:r>
                    </a:p>
                  </a:txBody>
                  <a:tcPr>
                    <a:solidFill>
                      <a:srgbClr val="00B0F0"/>
                    </a:solidFill>
                  </a:tcPr>
                </a:tc>
                <a:tc>
                  <a:txBody>
                    <a:bodyPr/>
                    <a:lstStyle/>
                    <a:p>
                      <a:r>
                        <a:rPr lang="en-GB" sz="1100" dirty="0"/>
                        <a:t>How serious is the problem?</a:t>
                      </a:r>
                    </a:p>
                  </a:txBody>
                  <a:tcPr>
                    <a:solidFill>
                      <a:srgbClr val="0070C0"/>
                    </a:solidFill>
                  </a:tcPr>
                </a:tc>
                <a:tc>
                  <a:txBody>
                    <a:bodyPr/>
                    <a:lstStyle/>
                    <a:p>
                      <a:r>
                        <a:rPr lang="en-GB" sz="1100" dirty="0"/>
                        <a:t>How much money is being lost?</a:t>
                      </a:r>
                    </a:p>
                  </a:txBody>
                  <a:tcPr>
                    <a:solidFill>
                      <a:srgbClr val="7030A0"/>
                    </a:solidFill>
                  </a:tcPr>
                </a:tc>
                <a:extLst>
                  <a:ext uri="{0D108BD9-81ED-4DB2-BD59-A6C34878D82A}">
                    <a16:rowId xmlns:a16="http://schemas.microsoft.com/office/drawing/2014/main" val="2046650194"/>
                  </a:ext>
                </a:extLst>
              </a:tr>
              <a:tr h="1262787">
                <a:tc>
                  <a:txBody>
                    <a:bodyPr/>
                    <a:lstStyle/>
                    <a:p>
                      <a:pPr marL="285750" indent="-285750">
                        <a:buFont typeface="Arial" panose="020B0604020202020204" pitchFamily="34" charset="0"/>
                        <a:buChar char="•"/>
                      </a:pPr>
                      <a:r>
                        <a:rPr lang="en-GB" sz="1000" dirty="0"/>
                        <a:t>In-store sales down</a:t>
                      </a:r>
                    </a:p>
                    <a:p>
                      <a:pPr marL="285750" indent="-285750">
                        <a:buFont typeface="Arial" panose="020B0604020202020204" pitchFamily="34" charset="0"/>
                        <a:buChar char="•"/>
                      </a:pPr>
                      <a:r>
                        <a:rPr lang="en-GB" sz="1000" dirty="0"/>
                        <a:t>In-store foot traffic down</a:t>
                      </a:r>
                    </a:p>
                    <a:p>
                      <a:pPr marL="285750" indent="-285750">
                        <a:buFont typeface="Arial" panose="020B0604020202020204" pitchFamily="34" charset="0"/>
                        <a:buChar char="•"/>
                      </a:pPr>
                      <a:r>
                        <a:rPr lang="en-GB" sz="1000" dirty="0"/>
                        <a:t>Losing customers</a:t>
                      </a:r>
                    </a:p>
                    <a:p>
                      <a:pPr marL="285750" indent="-285750">
                        <a:buFont typeface="Arial" panose="020B0604020202020204" pitchFamily="34" charset="0"/>
                        <a:buChar char="•"/>
                      </a:pPr>
                      <a:r>
                        <a:rPr lang="en-GB" sz="1000" dirty="0"/>
                        <a:t>Competition is more</a:t>
                      </a:r>
                    </a:p>
                  </a:txBody>
                  <a:tcPr>
                    <a:solidFill>
                      <a:srgbClr val="FF0000"/>
                    </a:solidFill>
                  </a:tcPr>
                </a:tc>
                <a:tc>
                  <a:txBody>
                    <a:bodyPr/>
                    <a:lstStyle/>
                    <a:p>
                      <a:pPr marL="285750" indent="-285750">
                        <a:buFont typeface="Arial" panose="020B0604020202020204" pitchFamily="34" charset="0"/>
                        <a:buChar char="•"/>
                      </a:pPr>
                      <a:r>
                        <a:rPr lang="en-GB" sz="1100" dirty="0"/>
                        <a:t>At Norwich store mainly</a:t>
                      </a:r>
                    </a:p>
                    <a:p>
                      <a:pPr marL="285750" indent="-285750">
                        <a:buFont typeface="Arial" panose="020B0604020202020204" pitchFamily="34" charset="0"/>
                        <a:buChar char="•"/>
                      </a:pPr>
                      <a:r>
                        <a:rPr lang="en-GB" sz="1100" dirty="0"/>
                        <a:t>Online – poor website and lack of social media</a:t>
                      </a:r>
                    </a:p>
                  </a:txBody>
                  <a:tcPr>
                    <a:solidFill>
                      <a:srgbClr val="FFC000"/>
                    </a:solidFill>
                  </a:tcPr>
                </a:tc>
                <a:tc>
                  <a:txBody>
                    <a:bodyPr/>
                    <a:lstStyle/>
                    <a:p>
                      <a:pPr marL="285750" indent="-285750">
                        <a:buFont typeface="Arial" panose="020B0604020202020204" pitchFamily="34" charset="0"/>
                        <a:buChar char="•"/>
                      </a:pPr>
                      <a:r>
                        <a:rPr lang="en-GB" sz="1100" dirty="0"/>
                        <a:t>Past 12 months</a:t>
                      </a:r>
                    </a:p>
                  </a:txBody>
                  <a:tcPr>
                    <a:solidFill>
                      <a:srgbClr val="FFFF00"/>
                    </a:solidFill>
                  </a:tcPr>
                </a:tc>
                <a:tc>
                  <a:txBody>
                    <a:bodyPr/>
                    <a:lstStyle/>
                    <a:p>
                      <a:pPr marL="285750" indent="-285750">
                        <a:buFont typeface="Arial" panose="020B0604020202020204" pitchFamily="34" charset="0"/>
                        <a:buChar char="•"/>
                      </a:pPr>
                      <a:r>
                        <a:rPr lang="en-GB" sz="1100" dirty="0"/>
                        <a:t>Owners</a:t>
                      </a:r>
                    </a:p>
                    <a:p>
                      <a:pPr marL="285750" indent="-285750">
                        <a:buFont typeface="Arial" panose="020B0604020202020204" pitchFamily="34" charset="0"/>
                        <a:buChar char="•"/>
                      </a:pPr>
                      <a:r>
                        <a:rPr lang="en-GB" sz="1100" dirty="0"/>
                        <a:t>Customers</a:t>
                      </a:r>
                    </a:p>
                    <a:p>
                      <a:pPr marL="285750" indent="-285750">
                        <a:buFont typeface="Arial" panose="020B0604020202020204" pitchFamily="34" charset="0"/>
                        <a:buChar char="•"/>
                      </a:pPr>
                      <a:r>
                        <a:rPr lang="en-GB" sz="1100" dirty="0"/>
                        <a:t>Staff</a:t>
                      </a:r>
                    </a:p>
                    <a:p>
                      <a:pPr marL="285750" indent="-285750">
                        <a:buFont typeface="Arial" panose="020B0604020202020204" pitchFamily="34" charset="0"/>
                        <a:buChar char="•"/>
                      </a:pPr>
                      <a:r>
                        <a:rPr lang="en-GB" sz="1100" dirty="0"/>
                        <a:t>Suppliers</a:t>
                      </a:r>
                    </a:p>
                  </a:txBody>
                  <a:tcPr>
                    <a:solidFill>
                      <a:srgbClr val="92D050"/>
                    </a:solidFill>
                  </a:tcPr>
                </a:tc>
                <a:tc>
                  <a:txBody>
                    <a:bodyPr/>
                    <a:lstStyle/>
                    <a:p>
                      <a:pPr marL="285750" indent="-285750">
                        <a:buFont typeface="Arial" panose="020B0604020202020204" pitchFamily="34" charset="0"/>
                        <a:buChar char="•"/>
                      </a:pPr>
                      <a:r>
                        <a:rPr lang="en-GB" sz="1100" dirty="0"/>
                        <a:t>Highstreet foot traffic down</a:t>
                      </a:r>
                    </a:p>
                    <a:p>
                      <a:pPr marL="285750" indent="-285750">
                        <a:buFont typeface="Arial" panose="020B0604020202020204" pitchFamily="34" charset="0"/>
                        <a:buChar char="•"/>
                      </a:pPr>
                      <a:r>
                        <a:rPr lang="en-GB" sz="1100" dirty="0"/>
                        <a:t>2 new competitors</a:t>
                      </a:r>
                    </a:p>
                    <a:p>
                      <a:pPr marL="285750" indent="-285750">
                        <a:buFont typeface="Arial" panose="020B0604020202020204" pitchFamily="34" charset="0"/>
                        <a:buChar char="•"/>
                      </a:pPr>
                      <a:r>
                        <a:rPr lang="en-GB" sz="1100" dirty="0"/>
                        <a:t>Higher costs and prices </a:t>
                      </a:r>
                    </a:p>
                    <a:p>
                      <a:pPr marL="285750" indent="-285750">
                        <a:buFont typeface="Arial" panose="020B0604020202020204" pitchFamily="34" charset="0"/>
                        <a:buChar char="•"/>
                      </a:pPr>
                      <a:r>
                        <a:rPr lang="en-GB" sz="1100" dirty="0"/>
                        <a:t>Website outdated, difficult to use</a:t>
                      </a:r>
                    </a:p>
                    <a:p>
                      <a:pPr marL="285750" indent="-285750">
                        <a:buFont typeface="Arial" panose="020B0604020202020204" pitchFamily="34" charset="0"/>
                        <a:buChar char="•"/>
                      </a:pPr>
                      <a:r>
                        <a:rPr lang="en-GB" sz="1100" dirty="0"/>
                        <a:t>More customers moving to online has better delivery options</a:t>
                      </a:r>
                    </a:p>
                    <a:p>
                      <a:pPr marL="285750" indent="-285750">
                        <a:buFont typeface="Arial" panose="020B0604020202020204" pitchFamily="34" charset="0"/>
                        <a:buChar char="•"/>
                      </a:pPr>
                      <a:r>
                        <a:rPr lang="en-GB" sz="1100" dirty="0"/>
                        <a:t>Weak digital marketing and limited social media</a:t>
                      </a:r>
                    </a:p>
                  </a:txBody>
                  <a:tcPr>
                    <a:solidFill>
                      <a:srgbClr val="00B0F0"/>
                    </a:solidFill>
                  </a:tcPr>
                </a:tc>
                <a:tc>
                  <a:txBody>
                    <a:bodyPr/>
                    <a:lstStyle/>
                    <a:p>
                      <a:pPr marL="285750" indent="-285750">
                        <a:buFont typeface="Arial" panose="020B0604020202020204" pitchFamily="34" charset="0"/>
                        <a:buChar char="•"/>
                      </a:pPr>
                      <a:r>
                        <a:rPr lang="en-US" sz="1100" dirty="0"/>
                        <a:t>Very serious issue and need to adapt</a:t>
                      </a:r>
                    </a:p>
                    <a:p>
                      <a:pPr marL="285750" indent="-285750">
                        <a:buFont typeface="Arial" panose="020B0604020202020204" pitchFamily="34" charset="0"/>
                        <a:buChar char="•"/>
                      </a:pPr>
                      <a:r>
                        <a:rPr lang="en-US" sz="1100" dirty="0"/>
                        <a:t>Sales have dropped a lot</a:t>
                      </a:r>
                    </a:p>
                    <a:p>
                      <a:pPr marL="285750" indent="-285750">
                        <a:buFont typeface="Arial" panose="020B0604020202020204" pitchFamily="34" charset="0"/>
                        <a:buChar char="•"/>
                      </a:pPr>
                      <a:r>
                        <a:rPr lang="en-US" sz="1100" dirty="0"/>
                        <a:t>Costs continue to rise</a:t>
                      </a:r>
                    </a:p>
                    <a:p>
                      <a:pPr marL="285750" indent="-285750">
                        <a:buFont typeface="Arial" panose="020B0604020202020204" pitchFamily="34" charset="0"/>
                        <a:buChar char="•"/>
                      </a:pPr>
                      <a:r>
                        <a:rPr lang="en-US" sz="1100" dirty="0"/>
                        <a:t>Competitors are taking customers</a:t>
                      </a:r>
                    </a:p>
                    <a:p>
                      <a:pPr marL="285750" indent="-285750">
                        <a:buFont typeface="Arial" panose="020B0604020202020204" pitchFamily="34" charset="0"/>
                        <a:buChar char="•"/>
                      </a:pPr>
                      <a:r>
                        <a:rPr lang="en-US" sz="1100" dirty="0"/>
                        <a:t>The business go down more and maybe close</a:t>
                      </a:r>
                      <a:endParaRPr lang="en-GB" sz="1100" dirty="0"/>
                    </a:p>
                  </a:txBody>
                  <a:tcPr>
                    <a:solidFill>
                      <a:srgbClr val="0070C0"/>
                    </a:solidFill>
                  </a:tcPr>
                </a:tc>
                <a:tc>
                  <a:txBody>
                    <a:bodyPr/>
                    <a:lstStyle/>
                    <a:p>
                      <a:pPr marL="285750" indent="-285750">
                        <a:buFont typeface="Arial" panose="020B0604020202020204" pitchFamily="34" charset="0"/>
                        <a:buChar char="•"/>
                      </a:pPr>
                      <a:r>
                        <a:rPr lang="en-GB" sz="1100" dirty="0"/>
                        <a:t>30% in-store sales drop</a:t>
                      </a:r>
                    </a:p>
                  </a:txBody>
                  <a:tcPr>
                    <a:solidFill>
                      <a:srgbClr val="7030A0"/>
                    </a:solidFill>
                  </a:tcPr>
                </a:tc>
                <a:extLst>
                  <a:ext uri="{0D108BD9-81ED-4DB2-BD59-A6C34878D82A}">
                    <a16:rowId xmlns:a16="http://schemas.microsoft.com/office/drawing/2014/main" val="886584623"/>
                  </a:ext>
                </a:extLst>
              </a:tr>
            </a:tbl>
          </a:graphicData>
        </a:graphic>
      </p:graphicFrame>
      <p:sp>
        <p:nvSpPr>
          <p:cNvPr id="2" name="Content Placeholder 2">
            <a:extLst>
              <a:ext uri="{FF2B5EF4-FFF2-40B4-BE49-F238E27FC236}">
                <a16:creationId xmlns:a16="http://schemas.microsoft.com/office/drawing/2014/main" id="{0E2C4CAA-556C-3868-A50D-CD451ED8165A}"/>
              </a:ext>
            </a:extLst>
          </p:cNvPr>
          <p:cNvSpPr txBox="1">
            <a:spLocks/>
          </p:cNvSpPr>
          <p:nvPr/>
        </p:nvSpPr>
        <p:spPr>
          <a:xfrm>
            <a:off x="2058283" y="5854046"/>
            <a:ext cx="9686906" cy="837511"/>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GB" sz="1100" b="1" u="sng" dirty="0">
                <a:latin typeface="Arial" panose="020B0604020202020204" pitchFamily="34" charset="0"/>
                <a:cs typeface="Arial" panose="020B0604020202020204" pitchFamily="34" charset="0"/>
              </a:rPr>
              <a:t>References used in this slide:</a:t>
            </a:r>
            <a:r>
              <a:rPr lang="en-GB" sz="1100" dirty="0">
                <a:latin typeface="Arial" panose="020B0604020202020204" pitchFamily="34" charset="0"/>
                <a:cs typeface="Arial" panose="020B0604020202020204" pitchFamily="34" charset="0"/>
              </a:rPr>
              <a:t> </a:t>
            </a:r>
          </a:p>
          <a:p>
            <a:pPr marL="0" indent="0">
              <a:lnSpc>
                <a:spcPct val="100000"/>
              </a:lnSpc>
              <a:buNone/>
            </a:pPr>
            <a:r>
              <a:rPr lang="en-GB" sz="1100" dirty="0">
                <a:latin typeface="Arial" panose="020B0604020202020204" pitchFamily="34" charset="0"/>
                <a:cs typeface="Arial" panose="020B0604020202020204" pitchFamily="34" charset="0"/>
              </a:rPr>
              <a:t>Luo, L., Hong, Q. and Zhong, M., (2024)</a:t>
            </a:r>
          </a:p>
          <a:p>
            <a:pPr marL="0" indent="0">
              <a:lnSpc>
                <a:spcPct val="100000"/>
              </a:lnSpc>
              <a:buNone/>
            </a:pPr>
            <a:r>
              <a:rPr lang="en-US" sz="1100" dirty="0">
                <a:latin typeface="Arial" panose="020B0604020202020204" pitchFamily="34" charset="0"/>
                <a:ea typeface="DengXian" panose="02010600030101010101" pitchFamily="2" charset="-122"/>
                <a:cs typeface="Arial" panose="020B0604020202020204" pitchFamily="34" charset="0"/>
              </a:rPr>
              <a:t>Institute of Leadership &amp; Management (2013)</a:t>
            </a:r>
          </a:p>
          <a:p>
            <a:pPr marL="0" indent="0">
              <a:lnSpc>
                <a:spcPct val="100000"/>
              </a:lnSpc>
              <a:buNone/>
            </a:pPr>
            <a:endParaRPr lang="en-US" sz="1100" dirty="0">
              <a:latin typeface="Arial" panose="020B0604020202020204" pitchFamily="34" charset="0"/>
              <a:cs typeface="Arial" panose="020B0604020202020204" pitchFamily="34" charset="0"/>
            </a:endParaRPr>
          </a:p>
        </p:txBody>
      </p:sp>
      <p:sp>
        <p:nvSpPr>
          <p:cNvPr id="7" name="Title 1">
            <a:extLst>
              <a:ext uri="{FF2B5EF4-FFF2-40B4-BE49-F238E27FC236}">
                <a16:creationId xmlns:a16="http://schemas.microsoft.com/office/drawing/2014/main" id="{BD6ADEDA-0F95-1654-8C25-88675AF754CB}"/>
              </a:ext>
            </a:extLst>
          </p:cNvPr>
          <p:cNvSpPr txBox="1">
            <a:spLocks/>
          </p:cNvSpPr>
          <p:nvPr/>
        </p:nvSpPr>
        <p:spPr>
          <a:xfrm>
            <a:off x="526211" y="227104"/>
            <a:ext cx="11326483" cy="74768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u="sng" dirty="0">
                <a:latin typeface="Arial" panose="020B0604020202020204" pitchFamily="34" charset="0"/>
                <a:cs typeface="Arial" panose="020B0604020202020204" pitchFamily="34" charset="0"/>
              </a:rPr>
              <a:t>5W2H Model of Root Problem</a:t>
            </a:r>
          </a:p>
        </p:txBody>
      </p:sp>
    </p:spTree>
    <p:extLst>
      <p:ext uri="{BB962C8B-B14F-4D97-AF65-F5344CB8AC3E}">
        <p14:creationId xmlns:p14="http://schemas.microsoft.com/office/powerpoint/2010/main" val="2496961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D603FB-13C6-0F36-D2F2-E073490049C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B8E3CB-7DD6-41B8-0925-AE74806C62B3}"/>
              </a:ext>
            </a:extLst>
          </p:cNvPr>
          <p:cNvSpPr>
            <a:spLocks noGrp="1"/>
          </p:cNvSpPr>
          <p:nvPr>
            <p:ph idx="1"/>
          </p:nvPr>
        </p:nvSpPr>
        <p:spPr>
          <a:xfrm>
            <a:off x="838200" y="1024133"/>
            <a:ext cx="10515600" cy="1634028"/>
          </a:xfrm>
        </p:spPr>
        <p:txBody>
          <a:bodyPr>
            <a:normAutofit/>
          </a:bodyPr>
          <a:lstStyle/>
          <a:p>
            <a:pPr>
              <a:lnSpc>
                <a:spcPct val="100000"/>
              </a:lnSpc>
            </a:pPr>
            <a:r>
              <a:rPr lang="en-GB" sz="1400" dirty="0">
                <a:latin typeface="Arial" panose="020B0604020202020204" pitchFamily="34" charset="0"/>
                <a:cs typeface="Arial" panose="020B0604020202020204" pitchFamily="34" charset="0"/>
              </a:rPr>
              <a:t>PESTEL framework </a:t>
            </a:r>
            <a:r>
              <a:rPr lang="en-US" sz="1400" dirty="0">
                <a:latin typeface="Arial" panose="020B0604020202020204" pitchFamily="34" charset="0"/>
                <a:cs typeface="Arial" panose="020B0604020202020204" pitchFamily="34" charset="0"/>
              </a:rPr>
              <a:t>is a model that helps you understand actual or potential issues that occur outside of the organisation.​</a:t>
            </a:r>
          </a:p>
          <a:p>
            <a:pPr>
              <a:lnSpc>
                <a:spcPct val="100000"/>
              </a:lnSpc>
            </a:pPr>
            <a:r>
              <a:rPr lang="en-GB" sz="1400" dirty="0">
                <a:latin typeface="Arial" panose="020B0604020202020204" pitchFamily="34" charset="0"/>
                <a:cs typeface="Arial" panose="020B0604020202020204" pitchFamily="34" charset="0"/>
              </a:rPr>
              <a:t>It is used by </a:t>
            </a:r>
            <a:r>
              <a:rPr lang="en-US" sz="1400" dirty="0">
                <a:latin typeface="Arial" panose="020B0604020202020204" pitchFamily="34" charset="0"/>
                <a:cs typeface="Arial" panose="020B0604020202020204" pitchFamily="34" charset="0"/>
              </a:rPr>
              <a:t>studying the key external factors (Political, Economic, Social, Technological, Environmental and Legal) that impacts on an organisation.</a:t>
            </a:r>
            <a:endParaRPr lang="en-GB" sz="1400" dirty="0">
              <a:latin typeface="Arial" panose="020B0604020202020204" pitchFamily="34" charset="0"/>
              <a:cs typeface="Arial" panose="020B0604020202020204" pitchFamily="34" charset="0"/>
            </a:endParaRPr>
          </a:p>
          <a:p>
            <a:pPr>
              <a:lnSpc>
                <a:spcPct val="100000"/>
              </a:lnSpc>
            </a:pPr>
            <a:r>
              <a:rPr lang="en-GB" sz="1400" dirty="0">
                <a:latin typeface="Arial" panose="020B0604020202020204" pitchFamily="34" charset="0"/>
                <a:cs typeface="Arial" panose="020B0604020202020204" pitchFamily="34" charset="0"/>
              </a:rPr>
              <a:t>It helps organisations identify external opportunities and threats and </a:t>
            </a:r>
            <a:r>
              <a:rPr lang="en-US" sz="1400" dirty="0">
                <a:latin typeface="Arial" panose="020B0604020202020204" pitchFamily="34" charset="0"/>
                <a:cs typeface="Arial" panose="020B0604020202020204" pitchFamily="34" charset="0"/>
              </a:rPr>
              <a:t>help in strategic decision making (</a:t>
            </a:r>
            <a:r>
              <a:rPr lang="en-GB" sz="1400" dirty="0">
                <a:latin typeface="Arial" panose="020B0604020202020204" pitchFamily="34" charset="0"/>
                <a:cs typeface="Arial" panose="020B0604020202020204" pitchFamily="34" charset="0"/>
              </a:rPr>
              <a:t>50Minutes.com, 2015).</a:t>
            </a:r>
          </a:p>
        </p:txBody>
      </p:sp>
      <p:sp>
        <p:nvSpPr>
          <p:cNvPr id="6" name="Content Placeholder 2">
            <a:extLst>
              <a:ext uri="{FF2B5EF4-FFF2-40B4-BE49-F238E27FC236}">
                <a16:creationId xmlns:a16="http://schemas.microsoft.com/office/drawing/2014/main" id="{D763FF08-8C4B-5A97-B6B5-EB6F0BDB7BA6}"/>
              </a:ext>
            </a:extLst>
          </p:cNvPr>
          <p:cNvSpPr txBox="1">
            <a:spLocks/>
          </p:cNvSpPr>
          <p:nvPr/>
        </p:nvSpPr>
        <p:spPr>
          <a:xfrm>
            <a:off x="418020" y="2968304"/>
            <a:ext cx="4848322" cy="291382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GB" sz="1400" b="1" u="sng" dirty="0">
                <a:latin typeface="Arial" panose="020B0604020202020204" pitchFamily="34" charset="0"/>
                <a:cs typeface="Arial" panose="020B0604020202020204" pitchFamily="34" charset="0"/>
              </a:rPr>
              <a:t>Benefits of this framework</a:t>
            </a:r>
            <a:endParaRPr lang="en-US" sz="1400" b="1" u="sng" dirty="0">
              <a:latin typeface="Arial" panose="020B0604020202020204" pitchFamily="34" charset="0"/>
              <a:cs typeface="Arial" panose="020B0604020202020204" pitchFamily="34" charset="0"/>
            </a:endParaRPr>
          </a:p>
          <a:p>
            <a:pPr marL="0" indent="0">
              <a:lnSpc>
                <a:spcPct val="100000"/>
              </a:lnSpc>
              <a:buNone/>
            </a:pPr>
            <a:r>
              <a:rPr lang="en-US" sz="1400" dirty="0">
                <a:latin typeface="Arial" panose="020B0604020202020204" pitchFamily="34" charset="0"/>
                <a:cs typeface="Arial" panose="020B0604020202020204" pitchFamily="34" charset="0"/>
              </a:rPr>
              <a:t>Clear and simple structure to understand.</a:t>
            </a:r>
          </a:p>
          <a:p>
            <a:pPr marL="0" indent="0">
              <a:lnSpc>
                <a:spcPct val="100000"/>
              </a:lnSpc>
              <a:buNone/>
            </a:pPr>
            <a:r>
              <a:rPr lang="en-US" sz="1400" dirty="0">
                <a:latin typeface="Arial" panose="020B0604020202020204" pitchFamily="34" charset="0"/>
                <a:cs typeface="Arial" panose="020B0604020202020204" pitchFamily="34" charset="0"/>
              </a:rPr>
              <a:t>Useful for understanding broad environmental change and business environment.</a:t>
            </a:r>
          </a:p>
          <a:p>
            <a:pPr marL="0" indent="0">
              <a:lnSpc>
                <a:spcPct val="100000"/>
              </a:lnSpc>
              <a:buNone/>
            </a:pPr>
            <a:r>
              <a:rPr lang="en-US" sz="1400" dirty="0">
                <a:latin typeface="Arial" panose="020B0604020202020204" pitchFamily="34" charset="0"/>
                <a:cs typeface="Arial" panose="020B0604020202020204" pitchFamily="34" charset="0"/>
              </a:rPr>
              <a:t>Think about potential business threats and to take action to avoid or minimise their impact.​ ​ </a:t>
            </a:r>
          </a:p>
          <a:p>
            <a:pPr marL="0" indent="0">
              <a:lnSpc>
                <a:spcPct val="100000"/>
              </a:lnSpc>
              <a:buNone/>
            </a:pPr>
            <a:r>
              <a:rPr lang="en-US" sz="1400" dirty="0">
                <a:latin typeface="Arial" panose="020B0604020202020204" pitchFamily="34" charset="0"/>
                <a:cs typeface="Arial" panose="020B0604020202020204" pitchFamily="34" charset="0"/>
              </a:rPr>
              <a:t>Think about potential business opportunities​.</a:t>
            </a:r>
            <a:endParaRPr lang="en-GB" sz="1400" dirty="0">
              <a:latin typeface="Arial" panose="020B0604020202020204" pitchFamily="34" charset="0"/>
              <a:cs typeface="Arial" panose="020B0604020202020204" pitchFamily="34" charset="0"/>
            </a:endParaRPr>
          </a:p>
        </p:txBody>
      </p:sp>
      <p:sp>
        <p:nvSpPr>
          <p:cNvPr id="7" name="Content Placeholder 2">
            <a:extLst>
              <a:ext uri="{FF2B5EF4-FFF2-40B4-BE49-F238E27FC236}">
                <a16:creationId xmlns:a16="http://schemas.microsoft.com/office/drawing/2014/main" id="{88C8D503-F47A-1C68-F1E4-C5BA4EADEF3D}"/>
              </a:ext>
            </a:extLst>
          </p:cNvPr>
          <p:cNvSpPr txBox="1">
            <a:spLocks/>
          </p:cNvSpPr>
          <p:nvPr/>
        </p:nvSpPr>
        <p:spPr>
          <a:xfrm>
            <a:off x="6744923" y="2968305"/>
            <a:ext cx="5029057" cy="29138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GB" sz="1400" b="1" u="sng" dirty="0">
                <a:latin typeface="Arial" panose="020B0604020202020204" pitchFamily="34" charset="0"/>
                <a:cs typeface="Arial" panose="020B0604020202020204" pitchFamily="34" charset="0"/>
              </a:rPr>
              <a:t>Criticisms of this framework</a:t>
            </a:r>
          </a:p>
          <a:p>
            <a:pPr marL="0" indent="0">
              <a:lnSpc>
                <a:spcPct val="100000"/>
              </a:lnSpc>
              <a:buNone/>
            </a:pPr>
            <a:r>
              <a:rPr lang="en-US" sz="1400" dirty="0">
                <a:latin typeface="Arial" panose="020B0604020202020204" pitchFamily="34" charset="0"/>
                <a:cs typeface="Arial" panose="020B0604020202020204" pitchFamily="34" charset="0"/>
              </a:rPr>
              <a:t>Oversimplify, too general and high level.</a:t>
            </a:r>
          </a:p>
          <a:p>
            <a:pPr marL="0" indent="0">
              <a:lnSpc>
                <a:spcPct val="100000"/>
              </a:lnSpc>
              <a:buNone/>
            </a:pPr>
            <a:r>
              <a:rPr lang="en-US" sz="1400" dirty="0">
                <a:latin typeface="Arial" panose="020B0604020202020204" pitchFamily="34" charset="0"/>
                <a:cs typeface="Arial" panose="020B0604020202020204" pitchFamily="34" charset="0"/>
              </a:rPr>
              <a:t>Factors can overlap and difficult to </a:t>
            </a:r>
            <a:r>
              <a:rPr lang="en-US" sz="1400" dirty="0" err="1">
                <a:latin typeface="Arial" panose="020B0604020202020204" pitchFamily="34" charset="0"/>
                <a:cs typeface="Arial" panose="020B0604020202020204" pitchFamily="34" charset="0"/>
              </a:rPr>
              <a:t>categorise</a:t>
            </a:r>
            <a:r>
              <a:rPr lang="en-US" sz="1400" dirty="0">
                <a:latin typeface="Arial" panose="020B0604020202020204" pitchFamily="34" charset="0"/>
                <a:cs typeface="Arial" panose="020B0604020202020204" pitchFamily="34" charset="0"/>
              </a:rPr>
              <a:t> some factors.</a:t>
            </a:r>
          </a:p>
          <a:p>
            <a:pPr marL="0" indent="0">
              <a:lnSpc>
                <a:spcPct val="100000"/>
              </a:lnSpc>
              <a:buNone/>
            </a:pPr>
            <a:r>
              <a:rPr lang="en-US" sz="1400" dirty="0">
                <a:latin typeface="Arial" panose="020B0604020202020204" pitchFamily="34" charset="0"/>
                <a:cs typeface="Arial" panose="020B0604020202020204" pitchFamily="34" charset="0"/>
              </a:rPr>
              <a:t>Analysis can become outdated quickly.</a:t>
            </a:r>
          </a:p>
          <a:p>
            <a:pPr marL="0" indent="0">
              <a:lnSpc>
                <a:spcPct val="100000"/>
              </a:lnSpc>
              <a:buNone/>
            </a:pPr>
            <a:r>
              <a:rPr lang="en-US" sz="1400" dirty="0">
                <a:latin typeface="Arial" panose="020B0604020202020204" pitchFamily="34" charset="0"/>
                <a:cs typeface="Arial" panose="020B0604020202020204" pitchFamily="34" charset="0"/>
              </a:rPr>
              <a:t>Does not provide solution.</a:t>
            </a:r>
          </a:p>
          <a:p>
            <a:pPr marL="0" indent="0">
              <a:lnSpc>
                <a:spcPct val="100000"/>
              </a:lnSpc>
              <a:buNone/>
            </a:pPr>
            <a:r>
              <a:rPr lang="en-US" sz="1400" dirty="0">
                <a:latin typeface="Arial" panose="020B0604020202020204" pitchFamily="34" charset="0"/>
                <a:cs typeface="Arial" panose="020B0604020202020204" pitchFamily="34" charset="0"/>
              </a:rPr>
              <a:t>No weightings are allocated to the factors identified.​ ​</a:t>
            </a:r>
          </a:p>
        </p:txBody>
      </p:sp>
      <p:sp>
        <p:nvSpPr>
          <p:cNvPr id="5" name="Content Placeholder 2">
            <a:extLst>
              <a:ext uri="{FF2B5EF4-FFF2-40B4-BE49-F238E27FC236}">
                <a16:creationId xmlns:a16="http://schemas.microsoft.com/office/drawing/2014/main" id="{302BFDCC-F6A9-99F9-41D0-9EEC21EF03D1}"/>
              </a:ext>
            </a:extLst>
          </p:cNvPr>
          <p:cNvSpPr txBox="1">
            <a:spLocks/>
          </p:cNvSpPr>
          <p:nvPr/>
        </p:nvSpPr>
        <p:spPr>
          <a:xfrm>
            <a:off x="418020" y="6033155"/>
            <a:ext cx="6161889" cy="678729"/>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GB" sz="800" b="1" u="sng" dirty="0">
                <a:latin typeface="Arial" panose="020B0604020202020204" pitchFamily="34" charset="0"/>
                <a:cs typeface="Arial" panose="020B0604020202020204" pitchFamily="34" charset="0"/>
              </a:rPr>
              <a:t>References used in this slide:</a:t>
            </a:r>
            <a:r>
              <a:rPr lang="en-GB" sz="800" dirty="0">
                <a:latin typeface="Arial" panose="020B0604020202020204" pitchFamily="34" charset="0"/>
                <a:cs typeface="Arial" panose="020B0604020202020204" pitchFamily="34" charset="0"/>
              </a:rPr>
              <a:t> </a:t>
            </a:r>
          </a:p>
          <a:p>
            <a:pPr marL="0" indent="0">
              <a:lnSpc>
                <a:spcPct val="100000"/>
              </a:lnSpc>
              <a:buNone/>
            </a:pPr>
            <a:r>
              <a:rPr lang="en-US" sz="800" dirty="0">
                <a:latin typeface="Arial" panose="020B0604020202020204" pitchFamily="34" charset="0"/>
                <a:cs typeface="Arial" panose="020B0604020202020204" pitchFamily="34" charset="0"/>
              </a:rPr>
              <a:t>Chartered Institute of Personnel and Development (2025)</a:t>
            </a:r>
          </a:p>
          <a:p>
            <a:pPr marL="0" indent="0">
              <a:lnSpc>
                <a:spcPct val="100000"/>
              </a:lnSpc>
              <a:buNone/>
            </a:pPr>
            <a:r>
              <a:rPr lang="en-GB" sz="800" dirty="0">
                <a:latin typeface="Arial" panose="020B0604020202020204" pitchFamily="34" charset="0"/>
                <a:cs typeface="Arial" panose="020B0604020202020204" pitchFamily="34" charset="0"/>
              </a:rPr>
              <a:t>50Minutes.com (2015)</a:t>
            </a:r>
          </a:p>
        </p:txBody>
      </p:sp>
      <p:sp>
        <p:nvSpPr>
          <p:cNvPr id="4" name="Title 1">
            <a:extLst>
              <a:ext uri="{FF2B5EF4-FFF2-40B4-BE49-F238E27FC236}">
                <a16:creationId xmlns:a16="http://schemas.microsoft.com/office/drawing/2014/main" id="{4EE78933-C85C-2CCE-A32A-7A0E16262D34}"/>
              </a:ext>
            </a:extLst>
          </p:cNvPr>
          <p:cNvSpPr txBox="1">
            <a:spLocks/>
          </p:cNvSpPr>
          <p:nvPr/>
        </p:nvSpPr>
        <p:spPr>
          <a:xfrm>
            <a:off x="526211" y="227104"/>
            <a:ext cx="11326483" cy="74768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u="sng" dirty="0">
                <a:latin typeface="Arial" panose="020B0604020202020204" pitchFamily="34" charset="0"/>
                <a:cs typeface="Arial" panose="020B0604020202020204" pitchFamily="34" charset="0"/>
              </a:rPr>
              <a:t>PESTEL Framework</a:t>
            </a:r>
          </a:p>
        </p:txBody>
      </p:sp>
    </p:spTree>
    <p:extLst>
      <p:ext uri="{BB962C8B-B14F-4D97-AF65-F5344CB8AC3E}">
        <p14:creationId xmlns:p14="http://schemas.microsoft.com/office/powerpoint/2010/main" val="18077338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1351653816"/>
              </p:ext>
            </p:extLst>
          </p:nvPr>
        </p:nvGraphicFramePr>
        <p:xfrm>
          <a:off x="367646" y="1340961"/>
          <a:ext cx="11283883" cy="4580303"/>
        </p:xfrm>
        <a:graphic>
          <a:graphicData uri="http://schemas.openxmlformats.org/drawingml/2006/table">
            <a:tbl>
              <a:tblPr firstRow="1" bandRow="1">
                <a:tableStyleId>{5C22544A-7EE6-4342-B048-85BDC9FD1C3A}</a:tableStyleId>
              </a:tblPr>
              <a:tblGrid>
                <a:gridCol w="1839626">
                  <a:extLst>
                    <a:ext uri="{9D8B030D-6E8A-4147-A177-3AD203B41FA5}">
                      <a16:colId xmlns:a16="http://schemas.microsoft.com/office/drawing/2014/main" val="1284065850"/>
                    </a:ext>
                  </a:extLst>
                </a:gridCol>
                <a:gridCol w="1931485">
                  <a:extLst>
                    <a:ext uri="{9D8B030D-6E8A-4147-A177-3AD203B41FA5}">
                      <a16:colId xmlns:a16="http://schemas.microsoft.com/office/drawing/2014/main" val="1858564028"/>
                    </a:ext>
                  </a:extLst>
                </a:gridCol>
                <a:gridCol w="1916047">
                  <a:extLst>
                    <a:ext uri="{9D8B030D-6E8A-4147-A177-3AD203B41FA5}">
                      <a16:colId xmlns:a16="http://schemas.microsoft.com/office/drawing/2014/main" val="1949424782"/>
                    </a:ext>
                  </a:extLst>
                </a:gridCol>
                <a:gridCol w="1919165">
                  <a:extLst>
                    <a:ext uri="{9D8B030D-6E8A-4147-A177-3AD203B41FA5}">
                      <a16:colId xmlns:a16="http://schemas.microsoft.com/office/drawing/2014/main" val="446382655"/>
                    </a:ext>
                  </a:extLst>
                </a:gridCol>
                <a:gridCol w="1587954">
                  <a:extLst>
                    <a:ext uri="{9D8B030D-6E8A-4147-A177-3AD203B41FA5}">
                      <a16:colId xmlns:a16="http://schemas.microsoft.com/office/drawing/2014/main" val="3644160467"/>
                    </a:ext>
                  </a:extLst>
                </a:gridCol>
                <a:gridCol w="2089606">
                  <a:extLst>
                    <a:ext uri="{9D8B030D-6E8A-4147-A177-3AD203B41FA5}">
                      <a16:colId xmlns:a16="http://schemas.microsoft.com/office/drawing/2014/main" val="66830876"/>
                    </a:ext>
                  </a:extLst>
                </a:gridCol>
              </a:tblGrid>
              <a:tr h="1471343">
                <a:tc>
                  <a:txBody>
                    <a:bodyPr/>
                    <a:lstStyle/>
                    <a:p>
                      <a:endParaRPr lang="en-GB" sz="1600" dirty="0"/>
                    </a:p>
                    <a:p>
                      <a:pPr algn="ct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000" dirty="0">
                          <a:solidFill>
                            <a:schemeClr val="tx1"/>
                          </a:solidFill>
                        </a:rPr>
                        <a:t>Technological </a:t>
                      </a:r>
                    </a:p>
                    <a:p>
                      <a:pPr algn="ctr"/>
                      <a:r>
                        <a:rPr lang="en-GB" sz="20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Legal Factors</a:t>
                      </a:r>
                    </a:p>
                  </a:txBody>
                  <a:tcPr>
                    <a:pattFill prst="pct40">
                      <a:fgClr>
                        <a:srgbClr val="00B0F0"/>
                      </a:fgClr>
                      <a:bgClr>
                        <a:schemeClr val="bg1"/>
                      </a:bgClr>
                    </a:pattFill>
                  </a:tcPr>
                </a:tc>
                <a:tc>
                  <a:txBody>
                    <a:bodyPr/>
                    <a:lstStyle/>
                    <a:p>
                      <a:endParaRPr lang="en-GB" sz="1600" dirty="0"/>
                    </a:p>
                    <a:p>
                      <a:pPr algn="ctr"/>
                      <a:r>
                        <a:rPr lang="en-GB" sz="20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2070780">
                <a:tc>
                  <a:txBody>
                    <a:bodyPr/>
                    <a:lstStyle/>
                    <a:p>
                      <a:pPr marL="285750" indent="-285750">
                        <a:buFont typeface="Wingdings" panose="05000000000000000000" pitchFamily="2" charset="2"/>
                        <a:buChar char="§"/>
                      </a:pPr>
                      <a:r>
                        <a:rPr lang="en-GB" sz="1800" b="1" dirty="0"/>
                        <a:t>Fresh flower imports costs rising</a:t>
                      </a:r>
                    </a:p>
                    <a:p>
                      <a:pPr marL="285750" indent="-285750">
                        <a:buFont typeface="Wingdings" panose="05000000000000000000" pitchFamily="2" charset="2"/>
                        <a:buChar char="§"/>
                      </a:pPr>
                      <a:endParaRPr lang="en-GB" sz="1800" b="1" dirty="0"/>
                    </a:p>
                    <a:p>
                      <a:pPr marL="285750" indent="-285750">
                        <a:buFont typeface="Wingdings" panose="05000000000000000000" pitchFamily="2" charset="2"/>
                        <a:buChar char="§"/>
                      </a:pPr>
                      <a:endParaRPr lang="en-GB" sz="1800" b="1" dirty="0"/>
                    </a:p>
                  </a:txBody>
                  <a:tcPr>
                    <a:pattFill prst="pct40">
                      <a:fgClr>
                        <a:srgbClr val="FF0000"/>
                      </a:fgClr>
                      <a:bgClr>
                        <a:schemeClr val="bg1"/>
                      </a:bgClr>
                    </a:pattFill>
                  </a:tcPr>
                </a:tc>
                <a:tc>
                  <a:txBody>
                    <a:bodyPr/>
                    <a:lstStyle/>
                    <a:p>
                      <a:pPr marL="285750" indent="-285750">
                        <a:buFont typeface="Wingdings" panose="05000000000000000000" pitchFamily="2" charset="2"/>
                        <a:buChar char="§"/>
                      </a:pPr>
                      <a:r>
                        <a:rPr lang="en-GB" sz="1800" b="1" dirty="0"/>
                        <a:t>Inflation increasing prices </a:t>
                      </a:r>
                    </a:p>
                    <a:p>
                      <a:pPr marL="285750" indent="-285750">
                        <a:buFont typeface="Wingdings" panose="05000000000000000000" pitchFamily="2" charset="2"/>
                        <a:buChar char="§"/>
                      </a:pPr>
                      <a:r>
                        <a:rPr lang="en-GB" sz="1800" b="1" dirty="0"/>
                        <a:t>Supply chain disruptions</a:t>
                      </a:r>
                    </a:p>
                  </a:txBody>
                  <a:tcPr>
                    <a:pattFill prst="pct40">
                      <a:fgClr>
                        <a:srgbClr val="FFC000"/>
                      </a:fgClr>
                      <a:bgClr>
                        <a:schemeClr val="bg1"/>
                      </a:bgClr>
                    </a:pattFill>
                  </a:tcPr>
                </a:tc>
                <a:tc>
                  <a:txBody>
                    <a:bodyPr/>
                    <a:lstStyle/>
                    <a:p>
                      <a:pPr marL="285750" indent="-285750">
                        <a:buFont typeface="Wingdings" panose="05000000000000000000" pitchFamily="2" charset="2"/>
                        <a:buChar char="§"/>
                      </a:pPr>
                      <a:r>
                        <a:rPr lang="en-GB" sz="1800" b="1" dirty="0"/>
                        <a:t>Customers moving to online shopping</a:t>
                      </a:r>
                    </a:p>
                    <a:p>
                      <a:pPr marL="285750" indent="-285750">
                        <a:buFont typeface="Wingdings" panose="05000000000000000000" pitchFamily="2" charset="2"/>
                        <a:buChar char="§"/>
                      </a:pPr>
                      <a:endParaRPr lang="en-GB" sz="1800" b="1" dirty="0"/>
                    </a:p>
                    <a:p>
                      <a:endParaRPr lang="en-GB" sz="1800" b="1" dirty="0"/>
                    </a:p>
                  </a:txBody>
                  <a:tcPr>
                    <a:pattFill prst="pct40">
                      <a:fgClr>
                        <a:srgbClr val="FFFF00"/>
                      </a:fgClr>
                      <a:bgClr>
                        <a:schemeClr val="bg1"/>
                      </a:bgClr>
                    </a:pattFill>
                  </a:tcPr>
                </a:tc>
                <a:tc>
                  <a:txBody>
                    <a:bodyPr/>
                    <a:lstStyle/>
                    <a:p>
                      <a:pPr marL="285750" indent="-285750">
                        <a:buFont typeface="Wingdings" panose="05000000000000000000" pitchFamily="2" charset="2"/>
                        <a:buChar char="§"/>
                      </a:pPr>
                      <a:r>
                        <a:rPr lang="en-GB" sz="1800" b="1" dirty="0"/>
                        <a:t>Outdated website</a:t>
                      </a:r>
                    </a:p>
                    <a:p>
                      <a:pPr marL="285750" indent="-285750">
                        <a:buFont typeface="Wingdings" panose="05000000000000000000" pitchFamily="2" charset="2"/>
                        <a:buChar char="§"/>
                      </a:pPr>
                      <a:r>
                        <a:rPr lang="en-GB" sz="1800" b="1" dirty="0"/>
                        <a:t>Poor social media</a:t>
                      </a:r>
                    </a:p>
                    <a:p>
                      <a:endParaRPr lang="en-GB" sz="1800" b="1" dirty="0"/>
                    </a:p>
                  </a:txBody>
                  <a:tcPr>
                    <a:pattFill prst="pct40">
                      <a:fgClr>
                        <a:srgbClr val="92D050"/>
                      </a:fgClr>
                      <a:bgClr>
                        <a:schemeClr val="bg1"/>
                      </a:bgClr>
                    </a:pattFill>
                  </a:tcPr>
                </a:tc>
                <a:tc>
                  <a:txBody>
                    <a:bodyPr/>
                    <a:lstStyle/>
                    <a:p>
                      <a:pPr marL="285750" indent="-285750">
                        <a:buFont typeface="Wingdings" panose="05000000000000000000" pitchFamily="2" charset="2"/>
                        <a:buChar char="§"/>
                      </a:pPr>
                      <a:r>
                        <a:rPr lang="en-GB" sz="1800" b="1" dirty="0"/>
                        <a:t>Compliance with trading laws (business licence etc.)</a:t>
                      </a:r>
                    </a:p>
                    <a:p>
                      <a:pPr marL="285750" indent="-285750">
                        <a:buFont typeface="Wingdings" panose="05000000000000000000" pitchFamily="2" charset="2"/>
                        <a:buChar char="§"/>
                      </a:pPr>
                      <a:r>
                        <a:rPr lang="en-GB" sz="1800" b="1" dirty="0"/>
                        <a:t>Employment law</a:t>
                      </a:r>
                    </a:p>
                    <a:p>
                      <a:endParaRPr lang="en-GB" sz="1800" b="1" dirty="0"/>
                    </a:p>
                  </a:txBody>
                  <a:tcPr>
                    <a:pattFill prst="pct40">
                      <a:fgClr>
                        <a:srgbClr val="00B0F0"/>
                      </a:fgClr>
                      <a:bgClr>
                        <a:schemeClr val="bg1"/>
                      </a:bgClr>
                    </a:pattFill>
                  </a:tcPr>
                </a:tc>
                <a:tc>
                  <a:txBody>
                    <a:bodyPr/>
                    <a:lstStyle/>
                    <a:p>
                      <a:pPr marL="285750" indent="-285750">
                        <a:buFont typeface="Wingdings" panose="05000000000000000000" pitchFamily="2" charset="2"/>
                        <a:buChar char="§"/>
                      </a:pPr>
                      <a:r>
                        <a:rPr lang="en-GB" sz="1800" b="1" dirty="0"/>
                        <a:t>Sustainable materials more expensive</a:t>
                      </a:r>
                    </a:p>
                    <a:p>
                      <a:pPr marL="285750" indent="-285750">
                        <a:buFont typeface="Wingdings" panose="05000000000000000000" pitchFamily="2" charset="2"/>
                        <a:buChar char="§"/>
                      </a:pPr>
                      <a:r>
                        <a:rPr lang="en-GB" sz="1800" b="1" dirty="0"/>
                        <a:t>Customers want eco-friendly packaging (International Fresh Produce Association, 2025)</a:t>
                      </a:r>
                    </a:p>
                    <a:p>
                      <a:endParaRPr lang="en-GB" sz="1800" b="1" dirty="0"/>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
        <p:nvSpPr>
          <p:cNvPr id="3" name="Title 1">
            <a:extLst>
              <a:ext uri="{FF2B5EF4-FFF2-40B4-BE49-F238E27FC236}">
                <a16:creationId xmlns:a16="http://schemas.microsoft.com/office/drawing/2014/main" id="{8E4330CB-C494-F305-1F02-2F444B195D50}"/>
              </a:ext>
            </a:extLst>
          </p:cNvPr>
          <p:cNvSpPr txBox="1">
            <a:spLocks/>
          </p:cNvSpPr>
          <p:nvPr/>
        </p:nvSpPr>
        <p:spPr>
          <a:xfrm>
            <a:off x="526211" y="227104"/>
            <a:ext cx="11326483" cy="74768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u="sng" dirty="0">
                <a:latin typeface="Arial" panose="020B0604020202020204" pitchFamily="34" charset="0"/>
                <a:cs typeface="Arial" panose="020B0604020202020204" pitchFamily="34" charset="0"/>
              </a:rPr>
              <a:t>Application of PESTEL Framework</a:t>
            </a:r>
          </a:p>
        </p:txBody>
      </p:sp>
      <p:sp>
        <p:nvSpPr>
          <p:cNvPr id="2" name="Content Placeholder 2">
            <a:extLst>
              <a:ext uri="{FF2B5EF4-FFF2-40B4-BE49-F238E27FC236}">
                <a16:creationId xmlns:a16="http://schemas.microsoft.com/office/drawing/2014/main" id="{A98932E7-DDE6-8ED9-4F70-08392401294F}"/>
              </a:ext>
            </a:extLst>
          </p:cNvPr>
          <p:cNvSpPr txBox="1">
            <a:spLocks/>
          </p:cNvSpPr>
          <p:nvPr/>
        </p:nvSpPr>
        <p:spPr>
          <a:xfrm>
            <a:off x="532419" y="5995447"/>
            <a:ext cx="11251086" cy="74726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GB" sz="900" b="1" u="sng" dirty="0">
                <a:latin typeface="Arial" panose="020B0604020202020204" pitchFamily="34" charset="0"/>
                <a:cs typeface="Arial" panose="020B0604020202020204" pitchFamily="34" charset="0"/>
              </a:rPr>
              <a:t>References used in this slide:</a:t>
            </a:r>
            <a:r>
              <a:rPr lang="en-GB" sz="900" dirty="0">
                <a:latin typeface="Arial" panose="020B0604020202020204" pitchFamily="34" charset="0"/>
                <a:cs typeface="Arial" panose="020B0604020202020204" pitchFamily="34" charset="0"/>
              </a:rPr>
              <a:t> </a:t>
            </a:r>
          </a:p>
          <a:p>
            <a:pPr marL="0" indent="0">
              <a:buNone/>
            </a:pPr>
            <a:r>
              <a:rPr lang="en-GB" sz="900" b="1" dirty="0">
                <a:latin typeface="Arial" panose="020B0604020202020204" pitchFamily="34" charset="0"/>
                <a:cs typeface="Arial" panose="020B0604020202020204" pitchFamily="34" charset="0"/>
              </a:rPr>
              <a:t>International Fresh Produce Association (2025) Floral Consumer Trends Mid-Year Update 2025. International Fresh Produce Association. Available at: </a:t>
            </a:r>
            <a:r>
              <a:rPr lang="en-GB" sz="900" b="1" dirty="0">
                <a:latin typeface="Arial" panose="020B0604020202020204" pitchFamily="34" charset="0"/>
                <a:cs typeface="Arial" panose="020B0604020202020204" pitchFamily="34" charset="0"/>
                <a:hlinkClick r:id="rId2"/>
              </a:rPr>
              <a:t>https://www.freshproduce.com/siteassets/files/floral/2025-floral-consumer-trends-mid-year-update.pdf</a:t>
            </a:r>
            <a:r>
              <a:rPr lang="en-GB" sz="900" b="1" dirty="0">
                <a:latin typeface="Arial" panose="020B0604020202020204" pitchFamily="34" charset="0"/>
                <a:cs typeface="Arial" panose="020B0604020202020204" pitchFamily="34" charset="0"/>
              </a:rPr>
              <a:t> (Accessed: 15/02/2026).</a:t>
            </a:r>
          </a:p>
        </p:txBody>
      </p:sp>
    </p:spTree>
    <p:extLst>
      <p:ext uri="{BB962C8B-B14F-4D97-AF65-F5344CB8AC3E}">
        <p14:creationId xmlns:p14="http://schemas.microsoft.com/office/powerpoint/2010/main" val="764605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619126" y="974786"/>
            <a:ext cx="10515600" cy="2599336"/>
          </a:xfrm>
        </p:spPr>
        <p:txBody>
          <a:bodyPr>
            <a:normAutofit/>
          </a:bodyPr>
          <a:lstStyle/>
          <a:p>
            <a:pPr>
              <a:lnSpc>
                <a:spcPct val="100000"/>
              </a:lnSpc>
            </a:pPr>
            <a:r>
              <a:rPr lang="en-GB" sz="1200" dirty="0">
                <a:latin typeface="Arial" panose="020B0604020202020204" pitchFamily="34" charset="0"/>
                <a:cs typeface="Arial" panose="020B0604020202020204" pitchFamily="34" charset="0"/>
              </a:rPr>
              <a:t>The Cause-and-Effect Model is a root-cause analysis tool developed by a Japanese Consultant called Dr. Kaoru Ishikawa and model is also referred to as the Ishikawa diagram or Fishbone Diagram (Sproull, 2018)</a:t>
            </a:r>
          </a:p>
          <a:p>
            <a:pPr>
              <a:lnSpc>
                <a:spcPct val="100000"/>
              </a:lnSpc>
            </a:pPr>
            <a:r>
              <a:rPr lang="en-GB" sz="1200" dirty="0">
                <a:latin typeface="Arial" panose="020B0604020202020204" pitchFamily="34" charset="0"/>
                <a:cs typeface="Arial" panose="020B0604020202020204" pitchFamily="34" charset="0"/>
              </a:rPr>
              <a:t>The diagram shows possible or factors relating to a problem or concept (Proctor, 2014).</a:t>
            </a:r>
          </a:p>
          <a:p>
            <a:pPr>
              <a:lnSpc>
                <a:spcPct val="100000"/>
              </a:lnSpc>
            </a:pPr>
            <a:r>
              <a:rPr lang="en-GB" sz="1200" dirty="0">
                <a:latin typeface="Arial" panose="020B0604020202020204" pitchFamily="34" charset="0"/>
                <a:cs typeface="Arial" panose="020B0604020202020204" pitchFamily="34" charset="0"/>
              </a:rPr>
              <a:t>To use  the model you first identify the problem or effect, then relate it to the relevant categories (such as method, machines, etc.). Within each category has different factors that could be the causes of the effect or problem.</a:t>
            </a:r>
          </a:p>
          <a:p>
            <a:pPr>
              <a:lnSpc>
                <a:spcPct val="100000"/>
              </a:lnSpc>
            </a:pPr>
            <a:r>
              <a:rPr lang="en-GB" sz="1200" dirty="0">
                <a:latin typeface="Arial" panose="020B0604020202020204" pitchFamily="34" charset="0"/>
                <a:cs typeface="Arial" panose="020B0604020202020204" pitchFamily="34" charset="0"/>
              </a:rPr>
              <a:t>It is used because:</a:t>
            </a:r>
          </a:p>
          <a:p>
            <a:pPr lvl="1">
              <a:lnSpc>
                <a:spcPct val="100000"/>
              </a:lnSpc>
            </a:pPr>
            <a:r>
              <a:rPr lang="en-GB" sz="1200" dirty="0">
                <a:latin typeface="Arial" panose="020B0604020202020204" pitchFamily="34" charset="0"/>
                <a:cs typeface="Arial" panose="020B0604020202020204" pitchFamily="34" charset="0"/>
              </a:rPr>
              <a:t>It encourages creative and insightful thinking during the brainstorming session.</a:t>
            </a:r>
          </a:p>
          <a:p>
            <a:pPr lvl="1">
              <a:lnSpc>
                <a:spcPct val="100000"/>
              </a:lnSpc>
            </a:pPr>
            <a:r>
              <a:rPr lang="en-GB" sz="1200" dirty="0">
                <a:latin typeface="Arial" panose="020B0604020202020204" pitchFamily="34" charset="0"/>
                <a:cs typeface="Arial" panose="020B0604020202020204" pitchFamily="34" charset="0"/>
              </a:rPr>
              <a:t>It helps the team members communicates with the team and with the rest of the organisation.</a:t>
            </a:r>
          </a:p>
          <a:p>
            <a:pPr lvl="1">
              <a:lnSpc>
                <a:spcPct val="100000"/>
              </a:lnSpc>
            </a:pPr>
            <a:r>
              <a:rPr lang="en-GB" sz="1200" dirty="0">
                <a:latin typeface="Arial" panose="020B0604020202020204" pitchFamily="34" charset="0"/>
                <a:cs typeface="Arial" panose="020B0604020202020204" pitchFamily="34" charset="0"/>
              </a:rPr>
              <a:t>It provides a structure to understanding the relationship between many causes of a problem.</a:t>
            </a:r>
          </a:p>
          <a:p>
            <a:pPr lvl="1">
              <a:lnSpc>
                <a:spcPct val="100000"/>
              </a:lnSpc>
            </a:pPr>
            <a:r>
              <a:rPr lang="en-GB" sz="1200" dirty="0">
                <a:latin typeface="Arial" panose="020B0604020202020204" pitchFamily="34" charset="0"/>
                <a:cs typeface="Arial" panose="020B0604020202020204" pitchFamily="34" charset="0"/>
              </a:rPr>
              <a:t>It provides a visual display of the causes that have been identified by the team.</a:t>
            </a:r>
          </a:p>
        </p:txBody>
      </p:sp>
      <p:sp>
        <p:nvSpPr>
          <p:cNvPr id="4" name="Content Placeholder 2">
            <a:extLst>
              <a:ext uri="{FF2B5EF4-FFF2-40B4-BE49-F238E27FC236}">
                <a16:creationId xmlns:a16="http://schemas.microsoft.com/office/drawing/2014/main" id="{A5821C25-6685-FEF0-BC2B-15C9AC1F53A8}"/>
              </a:ext>
            </a:extLst>
          </p:cNvPr>
          <p:cNvSpPr txBox="1">
            <a:spLocks/>
          </p:cNvSpPr>
          <p:nvPr/>
        </p:nvSpPr>
        <p:spPr>
          <a:xfrm>
            <a:off x="438151" y="3826343"/>
            <a:ext cx="5438775" cy="1916882"/>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GB" sz="1100" b="1" dirty="0">
                <a:latin typeface="Arial" panose="020B0604020202020204" pitchFamily="34" charset="0"/>
                <a:cs typeface="Arial" panose="020B0604020202020204" pitchFamily="34" charset="0"/>
              </a:rPr>
              <a:t>Benefits of this model</a:t>
            </a:r>
          </a:p>
          <a:p>
            <a:pPr>
              <a:lnSpc>
                <a:spcPct val="100000"/>
              </a:lnSpc>
            </a:pPr>
            <a:r>
              <a:rPr lang="en-GB" sz="1100" dirty="0">
                <a:latin typeface="Arial" panose="020B0604020202020204" pitchFamily="34" charset="0"/>
                <a:cs typeface="Arial" panose="020B0604020202020204" pitchFamily="34" charset="0"/>
              </a:rPr>
              <a:t>Helps structure complex problems. </a:t>
            </a:r>
          </a:p>
          <a:p>
            <a:pPr>
              <a:lnSpc>
                <a:spcPct val="100000"/>
              </a:lnSpc>
            </a:pPr>
            <a:r>
              <a:rPr lang="en-GB" sz="1100" dirty="0">
                <a:latin typeface="Arial" panose="020B0604020202020204" pitchFamily="34" charset="0"/>
                <a:cs typeface="Arial" panose="020B0604020202020204" pitchFamily="34" charset="0"/>
              </a:rPr>
              <a:t>Useful for group brainstorming.</a:t>
            </a:r>
          </a:p>
          <a:p>
            <a:pPr>
              <a:lnSpc>
                <a:spcPct val="100000"/>
              </a:lnSpc>
            </a:pPr>
            <a:r>
              <a:rPr lang="en-GB" sz="1100" dirty="0">
                <a:latin typeface="Arial" panose="020B0604020202020204" pitchFamily="34" charset="0"/>
                <a:cs typeface="Arial" panose="020B0604020202020204" pitchFamily="34" charset="0"/>
              </a:rPr>
              <a:t>It encourages employees to contribute ideas.</a:t>
            </a:r>
          </a:p>
          <a:p>
            <a:pPr>
              <a:lnSpc>
                <a:spcPct val="100000"/>
              </a:lnSpc>
            </a:pPr>
            <a:r>
              <a:rPr lang="en-GB" sz="1100" dirty="0">
                <a:latin typeface="Arial" panose="020B0604020202020204" pitchFamily="34" charset="0"/>
                <a:cs typeface="Arial" panose="020B0604020202020204" pitchFamily="34" charset="0"/>
              </a:rPr>
              <a:t>It visually represents complex relationships and correlation between factors. </a:t>
            </a:r>
          </a:p>
          <a:p>
            <a:pPr>
              <a:lnSpc>
                <a:spcPct val="100000"/>
              </a:lnSpc>
            </a:pPr>
            <a:r>
              <a:rPr lang="en-GB" sz="1100" dirty="0">
                <a:latin typeface="Arial" panose="020B0604020202020204" pitchFamily="34" charset="0"/>
                <a:cs typeface="Arial" panose="020B0604020202020204" pitchFamily="34" charset="0"/>
              </a:rPr>
              <a:t>It categorises possible causes and provides structure.</a:t>
            </a:r>
          </a:p>
          <a:p>
            <a:pPr>
              <a:lnSpc>
                <a:spcPct val="100000"/>
              </a:lnSpc>
            </a:pPr>
            <a:r>
              <a:rPr lang="en-GB" sz="1100" dirty="0">
                <a:latin typeface="Arial" panose="020B0604020202020204" pitchFamily="34" charset="0"/>
                <a:cs typeface="Arial" panose="020B0604020202020204" pitchFamily="34" charset="0"/>
              </a:rPr>
              <a:t>It simplifies the problem. It is easy to use and understand.</a:t>
            </a:r>
          </a:p>
        </p:txBody>
      </p:sp>
      <p:sp>
        <p:nvSpPr>
          <p:cNvPr id="7" name="Content Placeholder 2">
            <a:extLst>
              <a:ext uri="{FF2B5EF4-FFF2-40B4-BE49-F238E27FC236}">
                <a16:creationId xmlns:a16="http://schemas.microsoft.com/office/drawing/2014/main" id="{2323D149-C000-D2CD-3460-DBDA7332C7F9}"/>
              </a:ext>
            </a:extLst>
          </p:cNvPr>
          <p:cNvSpPr txBox="1">
            <a:spLocks/>
          </p:cNvSpPr>
          <p:nvPr/>
        </p:nvSpPr>
        <p:spPr>
          <a:xfrm>
            <a:off x="5876926" y="3805888"/>
            <a:ext cx="5676900" cy="218955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GB" sz="1100" b="1" dirty="0">
                <a:latin typeface="Arial" panose="020B0604020202020204" pitchFamily="34" charset="0"/>
                <a:cs typeface="Arial" panose="020B0604020202020204" pitchFamily="34" charset="0"/>
              </a:rPr>
              <a:t>Criticisms of this model</a:t>
            </a:r>
          </a:p>
          <a:p>
            <a:pPr>
              <a:lnSpc>
                <a:spcPct val="100000"/>
              </a:lnSpc>
            </a:pPr>
            <a:r>
              <a:rPr lang="en-GB" sz="1100" dirty="0">
                <a:latin typeface="Arial" panose="020B0604020202020204" pitchFamily="34" charset="0"/>
                <a:cs typeface="Arial" panose="020B0604020202020204" pitchFamily="34" charset="0"/>
              </a:rPr>
              <a:t>Can be too simple but real world can be more complex.</a:t>
            </a:r>
          </a:p>
          <a:p>
            <a:pPr>
              <a:lnSpc>
                <a:spcPct val="100000"/>
              </a:lnSpc>
            </a:pPr>
            <a:r>
              <a:rPr lang="en-GB" sz="1100" dirty="0">
                <a:latin typeface="Arial" panose="020B0604020202020204" pitchFamily="34" charset="0"/>
                <a:cs typeface="Arial" panose="020B0604020202020204" pitchFamily="34" charset="0"/>
              </a:rPr>
              <a:t>Diagram depends on quality of input.</a:t>
            </a:r>
          </a:p>
          <a:p>
            <a:pPr>
              <a:lnSpc>
                <a:spcPct val="100000"/>
              </a:lnSpc>
            </a:pPr>
            <a:r>
              <a:rPr lang="en-GB" sz="1100" dirty="0">
                <a:latin typeface="Arial" panose="020B0604020202020204" pitchFamily="34" charset="0"/>
                <a:cs typeface="Arial" panose="020B0604020202020204" pitchFamily="34" charset="0"/>
              </a:rPr>
              <a:t>It can result in a loss of focus if the process is not managed effectively.</a:t>
            </a:r>
          </a:p>
          <a:p>
            <a:pPr>
              <a:lnSpc>
                <a:spcPct val="100000"/>
              </a:lnSpc>
            </a:pPr>
            <a:r>
              <a:rPr lang="en-GB" sz="1100" dirty="0">
                <a:latin typeface="Arial" panose="020B0604020202020204" pitchFamily="34" charset="0"/>
                <a:cs typeface="Arial" panose="020B0604020202020204" pitchFamily="34" charset="0"/>
              </a:rPr>
              <a:t>It requires discipline and skill in order to create a useful diagram.</a:t>
            </a:r>
          </a:p>
          <a:p>
            <a:pPr>
              <a:lnSpc>
                <a:spcPct val="100000"/>
              </a:lnSpc>
            </a:pPr>
            <a:r>
              <a:rPr lang="en-GB" sz="1100" dirty="0">
                <a:latin typeface="Arial" panose="020B0604020202020204" pitchFamily="34" charset="0"/>
                <a:cs typeface="Arial" panose="020B0604020202020204" pitchFamily="34" charset="0"/>
              </a:rPr>
              <a:t>It does not provide measurable impacts of the causes or ranking of causes.</a:t>
            </a:r>
          </a:p>
        </p:txBody>
      </p:sp>
      <p:sp>
        <p:nvSpPr>
          <p:cNvPr id="8" name="Content Placeholder 2">
            <a:extLst>
              <a:ext uri="{FF2B5EF4-FFF2-40B4-BE49-F238E27FC236}">
                <a16:creationId xmlns:a16="http://schemas.microsoft.com/office/drawing/2014/main" id="{D9F9A1F4-D874-99D7-9693-FA2428FC261D}"/>
              </a:ext>
            </a:extLst>
          </p:cNvPr>
          <p:cNvSpPr txBox="1">
            <a:spLocks/>
          </p:cNvSpPr>
          <p:nvPr/>
        </p:nvSpPr>
        <p:spPr>
          <a:xfrm>
            <a:off x="532419" y="5995447"/>
            <a:ext cx="11251086" cy="74726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GB" sz="900" b="1" u="sng" dirty="0">
                <a:latin typeface="Arial" panose="020B0604020202020204" pitchFamily="34" charset="0"/>
                <a:cs typeface="Arial" panose="020B0604020202020204" pitchFamily="34" charset="0"/>
              </a:rPr>
              <a:t>References used in this slide:</a:t>
            </a:r>
            <a:r>
              <a:rPr lang="en-GB" sz="900" dirty="0">
                <a:latin typeface="Arial" panose="020B0604020202020204" pitchFamily="34" charset="0"/>
                <a:cs typeface="Arial" panose="020B0604020202020204" pitchFamily="34" charset="0"/>
              </a:rPr>
              <a:t> </a:t>
            </a:r>
          </a:p>
          <a:p>
            <a:pPr marL="0" indent="0">
              <a:buNone/>
            </a:pPr>
            <a:r>
              <a:rPr lang="en-GB" sz="900" b="1" dirty="0">
                <a:latin typeface="Arial" panose="020B0604020202020204" pitchFamily="34" charset="0"/>
                <a:cs typeface="Arial" panose="020B0604020202020204" pitchFamily="34" charset="0"/>
              </a:rPr>
              <a:t>Sproull, B. (2018)</a:t>
            </a:r>
          </a:p>
          <a:p>
            <a:pPr marL="0" indent="0">
              <a:buNone/>
            </a:pPr>
            <a:r>
              <a:rPr lang="en-GB" sz="900" b="1" dirty="0">
                <a:latin typeface="Arial" panose="020B0604020202020204" pitchFamily="34" charset="0"/>
                <a:cs typeface="Arial" panose="020B0604020202020204" pitchFamily="34" charset="0"/>
              </a:rPr>
              <a:t>Proctor, T. (2014)</a:t>
            </a:r>
          </a:p>
        </p:txBody>
      </p:sp>
      <p:sp>
        <p:nvSpPr>
          <p:cNvPr id="13" name="Title 1">
            <a:extLst>
              <a:ext uri="{FF2B5EF4-FFF2-40B4-BE49-F238E27FC236}">
                <a16:creationId xmlns:a16="http://schemas.microsoft.com/office/drawing/2014/main" id="{64FA4198-4AAD-F109-7A06-E6E80639964B}"/>
              </a:ext>
            </a:extLst>
          </p:cNvPr>
          <p:cNvSpPr txBox="1">
            <a:spLocks/>
          </p:cNvSpPr>
          <p:nvPr/>
        </p:nvSpPr>
        <p:spPr>
          <a:xfrm>
            <a:off x="526211" y="227104"/>
            <a:ext cx="11326483" cy="74768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u="sng" dirty="0">
                <a:latin typeface="Arial" panose="020B0604020202020204" pitchFamily="34" charset="0"/>
                <a:cs typeface="Arial" panose="020B0604020202020204" pitchFamily="34" charset="0"/>
              </a:rPr>
              <a:t>Critique of the Cause-and-Effect Model</a:t>
            </a:r>
          </a:p>
        </p:txBody>
      </p:sp>
    </p:spTree>
    <p:extLst>
      <p:ext uri="{BB962C8B-B14F-4D97-AF65-F5344CB8AC3E}">
        <p14:creationId xmlns:p14="http://schemas.microsoft.com/office/powerpoint/2010/main" val="2319079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461665"/>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30% decline in in-store sales</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High street decline</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Competition</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Staff skills</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Limited digital skills</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Slow online process</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Poor tracking</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Expensive imports</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Costly sustainable stock</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276999"/>
          </a:xfrm>
          <a:prstGeom prst="rect">
            <a:avLst/>
          </a:prstGeom>
          <a:noFill/>
          <a:ln w="12700">
            <a:solidFill>
              <a:schemeClr val="tx1"/>
            </a:solidFill>
          </a:ln>
        </p:spPr>
        <p:txBody>
          <a:bodyPr wrap="square" rtlCol="0">
            <a:spAutoFit/>
          </a:bodyPr>
          <a:lstStyle/>
          <a:p>
            <a:endParaRPr lang="en-GB" sz="1200" dirty="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Outdated website</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Weak digital presence</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Weak marketing</a:t>
            </a:r>
          </a:p>
        </p:txBody>
      </p:sp>
      <p:sp>
        <p:nvSpPr>
          <p:cNvPr id="7" name="Content Placeholder 2">
            <a:extLst>
              <a:ext uri="{FF2B5EF4-FFF2-40B4-BE49-F238E27FC236}">
                <a16:creationId xmlns:a16="http://schemas.microsoft.com/office/drawing/2014/main" id="{B2F2CDD5-F14B-1B40-B9A7-A3150E6EEFB2}"/>
              </a:ext>
            </a:extLst>
          </p:cNvPr>
          <p:cNvSpPr txBox="1">
            <a:spLocks/>
          </p:cNvSpPr>
          <p:nvPr/>
        </p:nvSpPr>
        <p:spPr>
          <a:xfrm>
            <a:off x="2085093" y="5940182"/>
            <a:ext cx="9802108" cy="74726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GB" sz="900" b="1" u="sng" dirty="0">
                <a:latin typeface="Arial" panose="020B0604020202020204" pitchFamily="34" charset="0"/>
                <a:cs typeface="Arial" panose="020B0604020202020204" pitchFamily="34" charset="0"/>
              </a:rPr>
              <a:t>References used in this slide:</a:t>
            </a:r>
            <a:r>
              <a:rPr lang="en-GB" sz="900" dirty="0">
                <a:latin typeface="Arial" panose="020B0604020202020204" pitchFamily="34" charset="0"/>
                <a:cs typeface="Arial" panose="020B0604020202020204" pitchFamily="34" charset="0"/>
              </a:rPr>
              <a:t> </a:t>
            </a:r>
          </a:p>
          <a:p>
            <a:pPr marL="0" indent="0">
              <a:buNone/>
            </a:pPr>
            <a:r>
              <a:rPr lang="en-GB" sz="900" b="1" dirty="0">
                <a:latin typeface="Arial" panose="020B0604020202020204" pitchFamily="34" charset="0"/>
                <a:cs typeface="Arial" panose="020B0604020202020204" pitchFamily="34" charset="0"/>
              </a:rPr>
              <a:t>Sproull, B. (2018)</a:t>
            </a:r>
            <a:endParaRPr lang="fr-FR" sz="900" b="1" dirty="0">
              <a:solidFill>
                <a:srgbClr val="FF0000"/>
              </a:solidFill>
              <a:latin typeface="Arial" panose="020B0604020202020204" pitchFamily="34" charset="0"/>
              <a:cs typeface="Arial" panose="020B0604020202020204" pitchFamily="34" charset="0"/>
            </a:endParaRPr>
          </a:p>
          <a:p>
            <a:pPr marL="0" indent="0">
              <a:buNone/>
            </a:pPr>
            <a:r>
              <a:rPr lang="en-GB" sz="900" b="1" dirty="0">
                <a:latin typeface="Arial" panose="020B0604020202020204" pitchFamily="34" charset="0"/>
                <a:cs typeface="Arial" panose="020B0604020202020204" pitchFamily="34" charset="0"/>
              </a:rPr>
              <a:t>Proctor, T. (2014)</a:t>
            </a:r>
          </a:p>
        </p:txBody>
      </p:sp>
      <p:sp>
        <p:nvSpPr>
          <p:cNvPr id="17" name="Title 1">
            <a:extLst>
              <a:ext uri="{FF2B5EF4-FFF2-40B4-BE49-F238E27FC236}">
                <a16:creationId xmlns:a16="http://schemas.microsoft.com/office/drawing/2014/main" id="{0220694C-7E66-75E8-E981-109469DDD153}"/>
              </a:ext>
            </a:extLst>
          </p:cNvPr>
          <p:cNvSpPr txBox="1">
            <a:spLocks/>
          </p:cNvSpPr>
          <p:nvPr/>
        </p:nvSpPr>
        <p:spPr>
          <a:xfrm>
            <a:off x="526211" y="227104"/>
            <a:ext cx="11326483" cy="74768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u="sng" dirty="0">
                <a:latin typeface="Arial" panose="020B0604020202020204" pitchFamily="34" charset="0"/>
                <a:cs typeface="Arial" panose="020B0604020202020204" pitchFamily="34" charset="0"/>
              </a:rPr>
              <a:t>Cause-and-Effect Diagram</a:t>
            </a:r>
          </a:p>
        </p:txBody>
      </p:sp>
    </p:spTree>
    <p:extLst>
      <p:ext uri="{BB962C8B-B14F-4D97-AF65-F5344CB8AC3E}">
        <p14:creationId xmlns:p14="http://schemas.microsoft.com/office/powerpoint/2010/main" val="642852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2A37C0E1-A192-AB3A-37FA-36644D2779E8}"/>
              </a:ext>
            </a:extLst>
          </p:cNvPr>
          <p:cNvSpPr txBox="1">
            <a:spLocks/>
          </p:cNvSpPr>
          <p:nvPr/>
        </p:nvSpPr>
        <p:spPr>
          <a:xfrm>
            <a:off x="526211" y="1093510"/>
            <a:ext cx="11417549" cy="483595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GB" sz="1600" b="1" dirty="0">
                <a:latin typeface="Arial" panose="020B0604020202020204" pitchFamily="34" charset="0"/>
                <a:cs typeface="Arial" panose="020B0604020202020204" pitchFamily="34" charset="0"/>
              </a:rPr>
              <a:t>Key Finding 1: </a:t>
            </a:r>
          </a:p>
          <a:p>
            <a:pPr marL="0" indent="0">
              <a:lnSpc>
                <a:spcPct val="100000"/>
              </a:lnSpc>
              <a:buNone/>
            </a:pPr>
            <a:r>
              <a:rPr lang="en-GB" sz="1600" dirty="0">
                <a:latin typeface="Arial" panose="020B0604020202020204" pitchFamily="34" charset="0"/>
                <a:cs typeface="Arial" panose="020B0604020202020204" pitchFamily="34" charset="0"/>
              </a:rPr>
              <a:t>Sales decline driven by many factors, internal and external issues. Main issue is declining footfall combined with rising costs.</a:t>
            </a:r>
          </a:p>
          <a:p>
            <a:pPr marL="0" indent="0">
              <a:lnSpc>
                <a:spcPct val="100000"/>
              </a:lnSpc>
              <a:buNone/>
            </a:pPr>
            <a:endParaRPr lang="en-GB" sz="1600" dirty="0">
              <a:latin typeface="Arial" panose="020B0604020202020204" pitchFamily="34" charset="0"/>
              <a:cs typeface="Arial" panose="020B0604020202020204" pitchFamily="34" charset="0"/>
            </a:endParaRPr>
          </a:p>
          <a:p>
            <a:pPr marL="0" indent="0">
              <a:lnSpc>
                <a:spcPct val="100000"/>
              </a:lnSpc>
              <a:buNone/>
            </a:pPr>
            <a:r>
              <a:rPr lang="en-GB" sz="1600" b="1" dirty="0">
                <a:latin typeface="Arial" panose="020B0604020202020204" pitchFamily="34" charset="0"/>
                <a:cs typeface="Arial" panose="020B0604020202020204" pitchFamily="34" charset="0"/>
              </a:rPr>
              <a:t>Key Finding 2: </a:t>
            </a:r>
          </a:p>
          <a:p>
            <a:pPr marL="0" indent="0">
              <a:lnSpc>
                <a:spcPct val="100000"/>
              </a:lnSpc>
              <a:buNone/>
            </a:pPr>
            <a:r>
              <a:rPr lang="en-GB" sz="1600" dirty="0">
                <a:latin typeface="Arial" panose="020B0604020202020204" pitchFamily="34" charset="0"/>
                <a:cs typeface="Arial" panose="020B0604020202020204" pitchFamily="34" charset="0"/>
              </a:rPr>
              <a:t>Weak online presence puts them at disadvantage. Opportunity to modernise digitally. Need for digital upgrade.</a:t>
            </a:r>
          </a:p>
          <a:p>
            <a:pPr marL="0" indent="0">
              <a:lnSpc>
                <a:spcPct val="100000"/>
              </a:lnSpc>
              <a:buNone/>
            </a:pPr>
            <a:endParaRPr lang="en-GB" sz="1600" dirty="0">
              <a:latin typeface="Arial" panose="020B0604020202020204" pitchFamily="34" charset="0"/>
              <a:cs typeface="Arial" panose="020B0604020202020204" pitchFamily="34" charset="0"/>
            </a:endParaRPr>
          </a:p>
          <a:p>
            <a:pPr marL="0" indent="0">
              <a:lnSpc>
                <a:spcPct val="100000"/>
              </a:lnSpc>
              <a:buNone/>
            </a:pPr>
            <a:r>
              <a:rPr lang="en-GB" sz="1600" b="1" dirty="0">
                <a:latin typeface="Arial" panose="020B0604020202020204" pitchFamily="34" charset="0"/>
                <a:cs typeface="Arial" panose="020B0604020202020204" pitchFamily="34" charset="0"/>
              </a:rPr>
              <a:t>Key Finding 3: </a:t>
            </a:r>
          </a:p>
          <a:p>
            <a:pPr marL="0" indent="0">
              <a:lnSpc>
                <a:spcPct val="100000"/>
              </a:lnSpc>
              <a:buNone/>
            </a:pPr>
            <a:r>
              <a:rPr lang="en-GB" sz="1600" dirty="0">
                <a:latin typeface="Arial" panose="020B0604020202020204" pitchFamily="34" charset="0"/>
                <a:cs typeface="Arial" panose="020B0604020202020204" pitchFamily="34" charset="0"/>
              </a:rPr>
              <a:t>Competition increasing meaning better service providers out there who deliver quicker, cheaper and more convenient.</a:t>
            </a:r>
          </a:p>
          <a:p>
            <a:pPr marL="0" indent="0">
              <a:lnSpc>
                <a:spcPct val="100000"/>
              </a:lnSpc>
              <a:buNone/>
            </a:pPr>
            <a:endParaRPr lang="en-GB" sz="1600" dirty="0">
              <a:latin typeface="Arial" panose="020B0604020202020204" pitchFamily="34" charset="0"/>
              <a:cs typeface="Arial" panose="020B0604020202020204" pitchFamily="34" charset="0"/>
            </a:endParaRPr>
          </a:p>
          <a:p>
            <a:pPr marL="0" indent="0">
              <a:lnSpc>
                <a:spcPct val="100000"/>
              </a:lnSpc>
              <a:buNone/>
            </a:pPr>
            <a:r>
              <a:rPr lang="en-GB" sz="1600" b="1" dirty="0">
                <a:latin typeface="Arial" panose="020B0604020202020204" pitchFamily="34" charset="0"/>
                <a:cs typeface="Arial" panose="020B0604020202020204" pitchFamily="34" charset="0"/>
              </a:rPr>
              <a:t>Key Finding 4:</a:t>
            </a:r>
          </a:p>
          <a:p>
            <a:pPr marL="0" indent="0">
              <a:lnSpc>
                <a:spcPct val="100000"/>
              </a:lnSpc>
              <a:buNone/>
            </a:pPr>
            <a:r>
              <a:rPr lang="en-GB" sz="1600" dirty="0">
                <a:latin typeface="Arial" panose="020B0604020202020204" pitchFamily="34" charset="0"/>
                <a:cs typeface="Arial" panose="020B0604020202020204" pitchFamily="34" charset="0"/>
              </a:rPr>
              <a:t>Many costs increasing because of external issues such as rise in flower imports, sustainable materials, inflation.</a:t>
            </a:r>
          </a:p>
          <a:p>
            <a:pPr marL="0" indent="0">
              <a:lnSpc>
                <a:spcPct val="100000"/>
              </a:lnSpc>
              <a:buNone/>
            </a:pPr>
            <a:endParaRPr lang="en-GB" sz="1600" dirty="0">
              <a:latin typeface="Arial" panose="020B0604020202020204" pitchFamily="34" charset="0"/>
              <a:cs typeface="Arial" panose="020B0604020202020204" pitchFamily="34" charset="0"/>
            </a:endParaRPr>
          </a:p>
          <a:p>
            <a:pPr marL="0" indent="0">
              <a:lnSpc>
                <a:spcPct val="100000"/>
              </a:lnSpc>
              <a:buNone/>
            </a:pPr>
            <a:endParaRPr lang="en-GB" sz="1600" dirty="0">
              <a:latin typeface="Arial" panose="020B0604020202020204" pitchFamily="34" charset="0"/>
              <a:cs typeface="Arial" panose="020B0604020202020204" pitchFamily="34" charset="0"/>
            </a:endParaRPr>
          </a:p>
          <a:p>
            <a:pPr>
              <a:lnSpc>
                <a:spcPct val="100000"/>
              </a:lnSpc>
            </a:pPr>
            <a:endParaRPr lang="en-GB" sz="1600" dirty="0">
              <a:latin typeface="Arial" panose="020B0604020202020204" pitchFamily="34" charset="0"/>
              <a:cs typeface="Arial" panose="020B0604020202020204" pitchFamily="34" charset="0"/>
            </a:endParaRPr>
          </a:p>
        </p:txBody>
      </p:sp>
      <p:sp>
        <p:nvSpPr>
          <p:cNvPr id="6" name="Title 1">
            <a:extLst>
              <a:ext uri="{FF2B5EF4-FFF2-40B4-BE49-F238E27FC236}">
                <a16:creationId xmlns:a16="http://schemas.microsoft.com/office/drawing/2014/main" id="{7F6E5389-36E8-A9F4-2B0F-CCAFD24C442C}"/>
              </a:ext>
            </a:extLst>
          </p:cNvPr>
          <p:cNvSpPr txBox="1">
            <a:spLocks/>
          </p:cNvSpPr>
          <p:nvPr/>
        </p:nvSpPr>
        <p:spPr>
          <a:xfrm>
            <a:off x="526211" y="227104"/>
            <a:ext cx="11326483" cy="74768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u="sng" dirty="0">
                <a:latin typeface="Arial" panose="020B0604020202020204" pitchFamily="34" charset="0"/>
                <a:cs typeface="Arial" panose="020B0604020202020204" pitchFamily="34" charset="0"/>
              </a:rPr>
              <a:t>Summary of Key Findings</a:t>
            </a:r>
            <a:endParaRPr lang="en-GB" sz="3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7257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526211" y="974786"/>
            <a:ext cx="10515600" cy="4351338"/>
          </a:xfrm>
        </p:spPr>
        <p:txBody>
          <a:bodyPr>
            <a:normAutofit/>
          </a:bodyPr>
          <a:lstStyle/>
          <a:p>
            <a:r>
              <a:rPr lang="en-GB" sz="1200" dirty="0">
                <a:latin typeface="Arial" panose="020B0604020202020204" pitchFamily="34" charset="0"/>
                <a:cs typeface="Arial" panose="020B0604020202020204" pitchFamily="34" charset="0"/>
              </a:rPr>
              <a:t>50Minutes.com (2015) PESTLE Analysis: Understand and plan for your business environment. Great Britain: 50Minutes.com.</a:t>
            </a:r>
          </a:p>
          <a:p>
            <a:r>
              <a:rPr lang="en-US" sz="1200" dirty="0">
                <a:latin typeface="Arial" panose="020B0604020202020204" pitchFamily="34" charset="0"/>
                <a:ea typeface="DengXian" panose="02010600030101010101" pitchFamily="2" charset="-122"/>
                <a:cs typeface="Arial" panose="020B0604020202020204" pitchFamily="34" charset="0"/>
              </a:rPr>
              <a:t>Chartered Institute of Personnel and Development (2025) PESTLE analysis: factsheet. Available at: https://www.cipd.org/en/knowledge/factsheets/pestle-analysis-factsheet/ (Accessed: 15/02/2026). [cipd.org]</a:t>
            </a:r>
          </a:p>
          <a:p>
            <a:r>
              <a:rPr lang="en-US" sz="1200" dirty="0">
                <a:latin typeface="Arial" panose="020B0604020202020204" pitchFamily="34" charset="0"/>
                <a:ea typeface="DengXian" panose="02010600030101010101" pitchFamily="2" charset="-122"/>
                <a:cs typeface="Arial" panose="020B0604020202020204" pitchFamily="34" charset="0"/>
              </a:rPr>
              <a:t>Institute of Leadership &amp; Management (2013). Super Series Solving Problems and Making decisions. 5th </a:t>
            </a:r>
            <a:r>
              <a:rPr lang="en-US" sz="1200" dirty="0" err="1">
                <a:latin typeface="Arial" panose="020B0604020202020204" pitchFamily="34" charset="0"/>
                <a:ea typeface="DengXian" panose="02010600030101010101" pitchFamily="2" charset="-122"/>
                <a:cs typeface="Arial" panose="020B0604020202020204" pitchFamily="34" charset="0"/>
              </a:rPr>
              <a:t>edn</a:t>
            </a:r>
            <a:r>
              <a:rPr lang="en-US" sz="1200" dirty="0">
                <a:latin typeface="Arial" panose="020B0604020202020204" pitchFamily="34" charset="0"/>
                <a:ea typeface="DengXian" panose="02010600030101010101" pitchFamily="2" charset="-122"/>
                <a:cs typeface="Arial" panose="020B0604020202020204" pitchFamily="34" charset="0"/>
              </a:rPr>
              <a:t>. London: Routledge, London</a:t>
            </a:r>
          </a:p>
          <a:p>
            <a:r>
              <a:rPr lang="en-GB" sz="1200" dirty="0">
                <a:latin typeface="Arial" panose="020B0604020202020204" pitchFamily="34" charset="0"/>
                <a:ea typeface="DengXian" panose="02010600030101010101" pitchFamily="2" charset="-122"/>
                <a:cs typeface="Arial" panose="020B0604020202020204" pitchFamily="34" charset="0"/>
              </a:rPr>
              <a:t>International Fresh Produce Association (2025) Floral Consumer Trends Mid-Year Update 2025. International Fresh Produce Association. Available at: https://www.freshproduce.com/siteassets/files/floral/2025-floral-consumer-trends-mid-year-update.pdf (Accessed: 15/02/2026).</a:t>
            </a:r>
          </a:p>
          <a:p>
            <a:r>
              <a:rPr lang="en-GB" sz="1200" dirty="0">
                <a:latin typeface="Arial" panose="020B0604020202020204" pitchFamily="34" charset="0"/>
                <a:cs typeface="Arial" panose="020B0604020202020204" pitchFamily="34" charset="0"/>
              </a:rPr>
              <a:t>Luo, L., Hong, Q. and Zhong, M., (2024). The application of 5W2H management model in the construction of enterprise economic and strategic management system. Applied Mathematics and Nonlinear Sciences, 9(1),.)</a:t>
            </a:r>
          </a:p>
          <a:p>
            <a:r>
              <a:rPr lang="en-GB" sz="1200" dirty="0">
                <a:latin typeface="Arial" panose="020B0604020202020204" pitchFamily="34" charset="0"/>
                <a:ea typeface="DengXian" panose="02010600030101010101" pitchFamily="2" charset="-122"/>
                <a:cs typeface="Arial" panose="020B0604020202020204" pitchFamily="34" charset="0"/>
              </a:rPr>
              <a:t>Proctor, T. (2014). Creative Problem Solving for Managers: Developing Skills for Decision Making and Innovation (5th ed.). Routledge.</a:t>
            </a:r>
          </a:p>
          <a:p>
            <a:r>
              <a:rPr lang="en-GB" sz="1200" dirty="0">
                <a:latin typeface="Arial" panose="020B0604020202020204" pitchFamily="34" charset="0"/>
                <a:ea typeface="DengXian" panose="02010600030101010101" pitchFamily="2" charset="-122"/>
                <a:cs typeface="Arial" panose="020B0604020202020204" pitchFamily="34" charset="0"/>
              </a:rPr>
              <a:t>Sproull, B. (2018). The Problem-Solving, Problem-Prevention, and Decision-Making Guide: Organized and Systematic Roadmaps for Managers (1st ed.). Productivity Press.</a:t>
            </a:r>
          </a:p>
          <a:p>
            <a:endParaRPr lang="en-GB" sz="1200" dirty="0">
              <a:latin typeface="Arial" panose="020B0604020202020204" pitchFamily="34" charset="0"/>
              <a:ea typeface="DengXian" panose="02010600030101010101" pitchFamily="2" charset="-122"/>
              <a:cs typeface="Arial" panose="020B0604020202020204" pitchFamily="34" charset="0"/>
            </a:endParaRPr>
          </a:p>
          <a:p>
            <a:endParaRPr lang="en-GB" sz="1200" dirty="0">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US" sz="1200" dirty="0">
              <a:latin typeface="Arial" panose="020B0604020202020204" pitchFamily="34" charset="0"/>
              <a:ea typeface="DengXian" panose="02010600030101010101" pitchFamily="2" charset="-122"/>
              <a:cs typeface="Arial" panose="020B0604020202020204" pitchFamily="34" charset="0"/>
            </a:endParaRPr>
          </a:p>
        </p:txBody>
      </p:sp>
      <p:sp>
        <p:nvSpPr>
          <p:cNvPr id="4" name="Title 1">
            <a:extLst>
              <a:ext uri="{FF2B5EF4-FFF2-40B4-BE49-F238E27FC236}">
                <a16:creationId xmlns:a16="http://schemas.microsoft.com/office/drawing/2014/main" id="{DDADD6E1-23D4-4E6E-F83D-2D3A356AA3C7}"/>
              </a:ext>
            </a:extLst>
          </p:cNvPr>
          <p:cNvSpPr txBox="1">
            <a:spLocks/>
          </p:cNvSpPr>
          <p:nvPr/>
        </p:nvSpPr>
        <p:spPr>
          <a:xfrm>
            <a:off x="526211" y="227104"/>
            <a:ext cx="11326483" cy="74768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u="sng" dirty="0">
                <a:latin typeface="Arial" panose="020B0604020202020204" pitchFamily="34" charset="0"/>
                <a:cs typeface="Arial" panose="020B0604020202020204" pitchFamily="34" charset="0"/>
              </a:rPr>
              <a:t>Reference List:</a:t>
            </a:r>
          </a:p>
        </p:txBody>
      </p:sp>
    </p:spTree>
    <p:extLst>
      <p:ext uri="{BB962C8B-B14F-4D97-AF65-F5344CB8AC3E}">
        <p14:creationId xmlns:p14="http://schemas.microsoft.com/office/powerpoint/2010/main" val="37014954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2.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docMetadata/LabelInfo.xml><?xml version="1.0" encoding="utf-8"?>
<clbl:labelList xmlns:clbl="http://schemas.microsoft.com/office/2020/mipLabelMetadata">
  <clbl:label id="{acff5881-7115-48df-9cd6-e99e771d283f}" enabled="1" method="Privileged" siteId="{28b782fb-41e1-48ea-bfc3-ad7558ce7136}" contentBits="0" removed="0"/>
</clbl:labelList>
</file>

<file path=docProps/app.xml><?xml version="1.0" encoding="utf-8"?>
<Properties xmlns="http://schemas.openxmlformats.org/officeDocument/2006/extended-properties" xmlns:vt="http://schemas.openxmlformats.org/officeDocument/2006/docPropsVTypes">
  <TotalTime>2329</TotalTime>
  <Words>1689</Words>
  <Application>Microsoft Office PowerPoint</Application>
  <PresentationFormat>Widescreen</PresentationFormat>
  <Paragraphs>216</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Wingdings</vt:lpstr>
      <vt:lpstr>Office Theme</vt:lpstr>
      <vt:lpstr>PowerPoint Presentation</vt:lpstr>
      <vt:lpstr>Overview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Sajid Ahmed</cp:lastModifiedBy>
  <cp:revision>115</cp:revision>
  <dcterms:created xsi:type="dcterms:W3CDTF">2024-01-29T11:42:05Z</dcterms:created>
  <dcterms:modified xsi:type="dcterms:W3CDTF">2026-02-16T09:25:37Z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