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5.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6.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9.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7.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48.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9.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50.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51.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52.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55.xml" ContentType="application/vnd.openxmlformats-officedocument.presentationml.notesSlid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notesSlides/notesSlide56.xml" ContentType="application/vnd.openxmlformats-officedocument.presentationml.notesSlide+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5"/>
  </p:notesMasterIdLst>
  <p:sldIdLst>
    <p:sldId id="256" r:id="rId2"/>
    <p:sldId id="719" r:id="rId3"/>
    <p:sldId id="713" r:id="rId4"/>
    <p:sldId id="714" r:id="rId5"/>
    <p:sldId id="449" r:id="rId6"/>
    <p:sldId id="716" r:id="rId7"/>
    <p:sldId id="299" r:id="rId8"/>
    <p:sldId id="717" r:id="rId9"/>
    <p:sldId id="718" r:id="rId10"/>
    <p:sldId id="601" r:id="rId11"/>
    <p:sldId id="274" r:id="rId12"/>
    <p:sldId id="372" r:id="rId13"/>
    <p:sldId id="603" r:id="rId14"/>
    <p:sldId id="720" r:id="rId15"/>
    <p:sldId id="377" r:id="rId16"/>
    <p:sldId id="604" r:id="rId17"/>
    <p:sldId id="397" r:id="rId18"/>
    <p:sldId id="400" r:id="rId19"/>
    <p:sldId id="588" r:id="rId20"/>
    <p:sldId id="300" r:id="rId21"/>
    <p:sldId id="589" r:id="rId22"/>
    <p:sldId id="586" r:id="rId23"/>
    <p:sldId id="259" r:id="rId24"/>
    <p:sldId id="454" r:id="rId25"/>
    <p:sldId id="612" r:id="rId26"/>
    <p:sldId id="613" r:id="rId27"/>
    <p:sldId id="630" r:id="rId28"/>
    <p:sldId id="614" r:id="rId29"/>
    <p:sldId id="615" r:id="rId30"/>
    <p:sldId id="599" r:id="rId31"/>
    <p:sldId id="632" r:id="rId32"/>
    <p:sldId id="640" r:id="rId33"/>
    <p:sldId id="264" r:id="rId34"/>
    <p:sldId id="691" r:id="rId35"/>
    <p:sldId id="711" r:id="rId36"/>
    <p:sldId id="587" r:id="rId37"/>
    <p:sldId id="721" r:id="rId38"/>
    <p:sldId id="722" r:id="rId39"/>
    <p:sldId id="522" r:id="rId40"/>
    <p:sldId id="523" r:id="rId41"/>
    <p:sldId id="723" r:id="rId42"/>
    <p:sldId id="527" r:id="rId43"/>
    <p:sldId id="528" r:id="rId44"/>
    <p:sldId id="529" r:id="rId45"/>
    <p:sldId id="530" r:id="rId46"/>
    <p:sldId id="531" r:id="rId47"/>
    <p:sldId id="532" r:id="rId48"/>
    <p:sldId id="724" r:id="rId49"/>
    <p:sldId id="533" r:id="rId50"/>
    <p:sldId id="534" r:id="rId51"/>
    <p:sldId id="536" r:id="rId52"/>
    <p:sldId id="535" r:id="rId53"/>
    <p:sldId id="538" r:id="rId54"/>
    <p:sldId id="539" r:id="rId55"/>
    <p:sldId id="540" r:id="rId56"/>
    <p:sldId id="541" r:id="rId57"/>
    <p:sldId id="542" r:id="rId58"/>
    <p:sldId id="544" r:id="rId59"/>
    <p:sldId id="547" r:id="rId60"/>
    <p:sldId id="551" r:id="rId61"/>
    <p:sldId id="552" r:id="rId62"/>
    <p:sldId id="553" r:id="rId63"/>
    <p:sldId id="554" r:id="rId64"/>
    <p:sldId id="555" r:id="rId65"/>
    <p:sldId id="568" r:id="rId66"/>
    <p:sldId id="569" r:id="rId67"/>
    <p:sldId id="573" r:id="rId68"/>
    <p:sldId id="290" r:id="rId69"/>
    <p:sldId id="258" r:id="rId70"/>
    <p:sldId id="699" r:id="rId71"/>
    <p:sldId id="260" r:id="rId72"/>
    <p:sldId id="261" r:id="rId73"/>
    <p:sldId id="262" r:id="rId74"/>
    <p:sldId id="266" r:id="rId75"/>
    <p:sldId id="267" r:id="rId76"/>
    <p:sldId id="269" r:id="rId77"/>
    <p:sldId id="268" r:id="rId78"/>
    <p:sldId id="270" r:id="rId79"/>
    <p:sldId id="700" r:id="rId80"/>
    <p:sldId id="701" r:id="rId81"/>
    <p:sldId id="702" r:id="rId82"/>
    <p:sldId id="703" r:id="rId83"/>
    <p:sldId id="276" r:id="rId84"/>
    <p:sldId id="277" r:id="rId85"/>
    <p:sldId id="278" r:id="rId86"/>
    <p:sldId id="279" r:id="rId87"/>
    <p:sldId id="280" r:id="rId88"/>
    <p:sldId id="281" r:id="rId89"/>
    <p:sldId id="282" r:id="rId90"/>
    <p:sldId id="283" r:id="rId91"/>
    <p:sldId id="704" r:id="rId92"/>
    <p:sldId id="285" r:id="rId93"/>
    <p:sldId id="591" r:id="rId94"/>
    <p:sldId id="592" r:id="rId95"/>
    <p:sldId id="593" r:id="rId96"/>
    <p:sldId id="595" r:id="rId97"/>
    <p:sldId id="705" r:id="rId98"/>
    <p:sldId id="286" r:id="rId99"/>
    <p:sldId id="287" r:id="rId100"/>
    <p:sldId id="706" r:id="rId101"/>
    <p:sldId id="289" r:id="rId102"/>
    <p:sldId id="707" r:id="rId103"/>
    <p:sldId id="291" r:id="rId104"/>
    <p:sldId id="596" r:id="rId105"/>
    <p:sldId id="307" r:id="rId106"/>
    <p:sldId id="296" r:id="rId107"/>
    <p:sldId id="556" r:id="rId108"/>
    <p:sldId id="563" r:id="rId109"/>
    <p:sldId id="602" r:id="rId110"/>
    <p:sldId id="708" r:id="rId111"/>
    <p:sldId id="564" r:id="rId112"/>
    <p:sldId id="571" r:id="rId113"/>
    <p:sldId id="709" r:id="rId1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P4wCslWiKNsnbUFnAYoQg==" hashData="x5FoaoIAUqF0aoXK1sIPLtKz6PpHRhE+rJkvHMnPE4LuWCAIdEw6ii+eEa5Cz206yXNe7xmefGJlqSyGSkUkN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445"/>
    <p:restoredTop sz="96327"/>
  </p:normalViewPr>
  <p:slideViewPr>
    <p:cSldViewPr snapToGrid="0">
      <p:cViewPr varScale="1">
        <p:scale>
          <a:sx n="60" d="100"/>
          <a:sy n="60" d="100"/>
        </p:scale>
        <p:origin x="192" y="1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viewProps" Target="viewProp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theme" Target="theme/theme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5" Type="http://schemas.openxmlformats.org/officeDocument/2006/relationships/image" Target="../media/image17.png"/><Relationship Id="rId4" Type="http://schemas.openxmlformats.org/officeDocument/2006/relationships/image" Target="../media/image16.png"/></Relationships>
</file>

<file path=ppt/diagrams/_rels/data14.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5" Type="http://schemas.openxmlformats.org/officeDocument/2006/relationships/image" Target="../media/image17.png"/><Relationship Id="rId4" Type="http://schemas.openxmlformats.org/officeDocument/2006/relationships/image" Target="../media/image16.png"/></Relationships>
</file>

<file path=ppt/diagrams/_rels/drawing14.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B3CD8B-A156-4775-A70B-49E969614A3D}"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1C881C78-D60A-4B53-B10A-CEDDA9929720}">
      <dgm:prSet/>
      <dgm:spPr/>
      <dgm:t>
        <a:bodyPr/>
        <a:lstStyle/>
        <a:p>
          <a:r>
            <a:rPr lang="en-US" dirty="0"/>
            <a:t>Part 1 – Recap of W1 &amp; W2</a:t>
          </a:r>
        </a:p>
      </dgm:t>
    </dgm:pt>
    <dgm:pt modelId="{F0CC3D47-076E-4852-A645-DDF171B2D652}" type="parTrans" cxnId="{46768992-DF18-4D8E-AE3C-F5239855D4C6}">
      <dgm:prSet/>
      <dgm:spPr/>
      <dgm:t>
        <a:bodyPr/>
        <a:lstStyle/>
        <a:p>
          <a:endParaRPr lang="en-US"/>
        </a:p>
      </dgm:t>
    </dgm:pt>
    <dgm:pt modelId="{11144B7D-D386-4396-A255-49DFF79DD37B}" type="sibTrans" cxnId="{46768992-DF18-4D8E-AE3C-F5239855D4C6}">
      <dgm:prSet/>
      <dgm:spPr/>
      <dgm:t>
        <a:bodyPr/>
        <a:lstStyle/>
        <a:p>
          <a:endParaRPr lang="en-US"/>
        </a:p>
      </dgm:t>
    </dgm:pt>
    <dgm:pt modelId="{754C89DE-EE9A-430E-A967-07DE8FED1404}">
      <dgm:prSet/>
      <dgm:spPr/>
      <dgm:t>
        <a:bodyPr/>
        <a:lstStyle/>
        <a:p>
          <a:r>
            <a:rPr lang="en-US" dirty="0"/>
            <a:t>Part 2 – Powers of Entry, Search, and Seize </a:t>
          </a:r>
        </a:p>
      </dgm:t>
    </dgm:pt>
    <dgm:pt modelId="{8E3657EB-95BC-49E2-806B-F0B1ED787B18}" type="parTrans" cxnId="{44FC663D-68D6-494C-934A-EC4BF23B477B}">
      <dgm:prSet/>
      <dgm:spPr/>
      <dgm:t>
        <a:bodyPr/>
        <a:lstStyle/>
        <a:p>
          <a:endParaRPr lang="en-US"/>
        </a:p>
      </dgm:t>
    </dgm:pt>
    <dgm:pt modelId="{613E508A-D742-4C1C-83E8-25B3A07E9C6B}" type="sibTrans" cxnId="{44FC663D-68D6-494C-934A-EC4BF23B477B}">
      <dgm:prSet/>
      <dgm:spPr/>
      <dgm:t>
        <a:bodyPr/>
        <a:lstStyle/>
        <a:p>
          <a:endParaRPr lang="en-US"/>
        </a:p>
      </dgm:t>
    </dgm:pt>
    <dgm:pt modelId="{17924FE7-B792-4925-A202-8D540E5FB5AD}">
      <dgm:prSet/>
      <dgm:spPr/>
      <dgm:t>
        <a:bodyPr/>
        <a:lstStyle/>
        <a:p>
          <a:r>
            <a:rPr lang="en-US"/>
            <a:t>Part 3 – Theft, Burglary &amp; Robbery </a:t>
          </a:r>
        </a:p>
      </dgm:t>
    </dgm:pt>
    <dgm:pt modelId="{F86A896C-6768-4DC3-B0EC-F3531F6713DF}" type="parTrans" cxnId="{96767420-85D5-48B8-9778-322422DA5FA1}">
      <dgm:prSet/>
      <dgm:spPr/>
      <dgm:t>
        <a:bodyPr/>
        <a:lstStyle/>
        <a:p>
          <a:endParaRPr lang="en-US"/>
        </a:p>
      </dgm:t>
    </dgm:pt>
    <dgm:pt modelId="{5363376C-9BEE-4B62-A612-240A811A9607}" type="sibTrans" cxnId="{96767420-85D5-48B8-9778-322422DA5FA1}">
      <dgm:prSet/>
      <dgm:spPr/>
      <dgm:t>
        <a:bodyPr/>
        <a:lstStyle/>
        <a:p>
          <a:endParaRPr lang="en-US"/>
        </a:p>
      </dgm:t>
    </dgm:pt>
    <dgm:pt modelId="{117EE47B-BDA0-4849-BBC8-E983B69EA82C}" type="pres">
      <dgm:prSet presAssocID="{0BB3CD8B-A156-4775-A70B-49E969614A3D}" presName="vert0" presStyleCnt="0">
        <dgm:presLayoutVars>
          <dgm:dir/>
          <dgm:animOne val="branch"/>
          <dgm:animLvl val="lvl"/>
        </dgm:presLayoutVars>
      </dgm:prSet>
      <dgm:spPr/>
    </dgm:pt>
    <dgm:pt modelId="{BBC61BB7-8698-9B43-9351-C324371415FD}" type="pres">
      <dgm:prSet presAssocID="{1C881C78-D60A-4B53-B10A-CEDDA9929720}" presName="thickLine" presStyleLbl="alignNode1" presStyleIdx="0" presStyleCnt="3"/>
      <dgm:spPr/>
    </dgm:pt>
    <dgm:pt modelId="{D2FDF11E-0266-C545-9164-7E17D4796338}" type="pres">
      <dgm:prSet presAssocID="{1C881C78-D60A-4B53-B10A-CEDDA9929720}" presName="horz1" presStyleCnt="0"/>
      <dgm:spPr/>
    </dgm:pt>
    <dgm:pt modelId="{DA5B4E9D-F77C-4C4C-BA8E-29E1604DBAEB}" type="pres">
      <dgm:prSet presAssocID="{1C881C78-D60A-4B53-B10A-CEDDA9929720}" presName="tx1" presStyleLbl="revTx" presStyleIdx="0" presStyleCnt="3"/>
      <dgm:spPr/>
    </dgm:pt>
    <dgm:pt modelId="{6CCD101C-21D6-5A4E-9CF1-FE39570F5D8B}" type="pres">
      <dgm:prSet presAssocID="{1C881C78-D60A-4B53-B10A-CEDDA9929720}" presName="vert1" presStyleCnt="0"/>
      <dgm:spPr/>
    </dgm:pt>
    <dgm:pt modelId="{515CB733-9EB0-C144-B9ED-29BA979005E4}" type="pres">
      <dgm:prSet presAssocID="{754C89DE-EE9A-430E-A967-07DE8FED1404}" presName="thickLine" presStyleLbl="alignNode1" presStyleIdx="1" presStyleCnt="3"/>
      <dgm:spPr/>
    </dgm:pt>
    <dgm:pt modelId="{CFED954F-967D-D141-82BA-2AF845583700}" type="pres">
      <dgm:prSet presAssocID="{754C89DE-EE9A-430E-A967-07DE8FED1404}" presName="horz1" presStyleCnt="0"/>
      <dgm:spPr/>
    </dgm:pt>
    <dgm:pt modelId="{BAEE59D9-7D1B-214D-9091-8241B99BAD5C}" type="pres">
      <dgm:prSet presAssocID="{754C89DE-EE9A-430E-A967-07DE8FED1404}" presName="tx1" presStyleLbl="revTx" presStyleIdx="1" presStyleCnt="3"/>
      <dgm:spPr/>
    </dgm:pt>
    <dgm:pt modelId="{8DC1916C-5C2F-0A4E-ABEB-8C5C49AD3578}" type="pres">
      <dgm:prSet presAssocID="{754C89DE-EE9A-430E-A967-07DE8FED1404}" presName="vert1" presStyleCnt="0"/>
      <dgm:spPr/>
    </dgm:pt>
    <dgm:pt modelId="{D9CE4E69-8854-BF49-BB9F-F9C384CED8D7}" type="pres">
      <dgm:prSet presAssocID="{17924FE7-B792-4925-A202-8D540E5FB5AD}" presName="thickLine" presStyleLbl="alignNode1" presStyleIdx="2" presStyleCnt="3"/>
      <dgm:spPr/>
    </dgm:pt>
    <dgm:pt modelId="{3C915E62-01D5-1F47-A207-0C13B32C4586}" type="pres">
      <dgm:prSet presAssocID="{17924FE7-B792-4925-A202-8D540E5FB5AD}" presName="horz1" presStyleCnt="0"/>
      <dgm:spPr/>
    </dgm:pt>
    <dgm:pt modelId="{BAFD1D27-459B-7640-BA80-9EBD4588A5BB}" type="pres">
      <dgm:prSet presAssocID="{17924FE7-B792-4925-A202-8D540E5FB5AD}" presName="tx1" presStyleLbl="revTx" presStyleIdx="2" presStyleCnt="3"/>
      <dgm:spPr/>
    </dgm:pt>
    <dgm:pt modelId="{CDE332D7-28C5-1049-9A99-CDB2B5F6E6A5}" type="pres">
      <dgm:prSet presAssocID="{17924FE7-B792-4925-A202-8D540E5FB5AD}" presName="vert1" presStyleCnt="0"/>
      <dgm:spPr/>
    </dgm:pt>
  </dgm:ptLst>
  <dgm:cxnLst>
    <dgm:cxn modelId="{96767420-85D5-48B8-9778-322422DA5FA1}" srcId="{0BB3CD8B-A156-4775-A70B-49E969614A3D}" destId="{17924FE7-B792-4925-A202-8D540E5FB5AD}" srcOrd="2" destOrd="0" parTransId="{F86A896C-6768-4DC3-B0EC-F3531F6713DF}" sibTransId="{5363376C-9BEE-4B62-A612-240A811A9607}"/>
    <dgm:cxn modelId="{44FC663D-68D6-494C-934A-EC4BF23B477B}" srcId="{0BB3CD8B-A156-4775-A70B-49E969614A3D}" destId="{754C89DE-EE9A-430E-A967-07DE8FED1404}" srcOrd="1" destOrd="0" parTransId="{8E3657EB-95BC-49E2-806B-F0B1ED787B18}" sibTransId="{613E508A-D742-4C1C-83E8-25B3A07E9C6B}"/>
    <dgm:cxn modelId="{C5F35458-9B25-B34F-AE8A-C2C22EF48D41}" type="presOf" srcId="{1C881C78-D60A-4B53-B10A-CEDDA9929720}" destId="{DA5B4E9D-F77C-4C4C-BA8E-29E1604DBAEB}" srcOrd="0" destOrd="0" presId="urn:microsoft.com/office/officeart/2008/layout/LinedList"/>
    <dgm:cxn modelId="{2D4E935E-7203-7840-89A6-B74525E6646A}" type="presOf" srcId="{0BB3CD8B-A156-4775-A70B-49E969614A3D}" destId="{117EE47B-BDA0-4849-BBC8-E983B69EA82C}" srcOrd="0" destOrd="0" presId="urn:microsoft.com/office/officeart/2008/layout/LinedList"/>
    <dgm:cxn modelId="{46768992-DF18-4D8E-AE3C-F5239855D4C6}" srcId="{0BB3CD8B-A156-4775-A70B-49E969614A3D}" destId="{1C881C78-D60A-4B53-B10A-CEDDA9929720}" srcOrd="0" destOrd="0" parTransId="{F0CC3D47-076E-4852-A645-DDF171B2D652}" sibTransId="{11144B7D-D386-4396-A255-49DFF79DD37B}"/>
    <dgm:cxn modelId="{A8B49FAF-C178-DC48-AAB2-F13AFC33F7DE}" type="presOf" srcId="{754C89DE-EE9A-430E-A967-07DE8FED1404}" destId="{BAEE59D9-7D1B-214D-9091-8241B99BAD5C}" srcOrd="0" destOrd="0" presId="urn:microsoft.com/office/officeart/2008/layout/LinedList"/>
    <dgm:cxn modelId="{1DA3C4B3-6E99-3C44-BB9E-80EEBDCAE38A}" type="presOf" srcId="{17924FE7-B792-4925-A202-8D540E5FB5AD}" destId="{BAFD1D27-459B-7640-BA80-9EBD4588A5BB}" srcOrd="0" destOrd="0" presId="urn:microsoft.com/office/officeart/2008/layout/LinedList"/>
    <dgm:cxn modelId="{54AA5832-0710-3342-8D23-DCED8B0422D9}" type="presParOf" srcId="{117EE47B-BDA0-4849-BBC8-E983B69EA82C}" destId="{BBC61BB7-8698-9B43-9351-C324371415FD}" srcOrd="0" destOrd="0" presId="urn:microsoft.com/office/officeart/2008/layout/LinedList"/>
    <dgm:cxn modelId="{3174084C-2ABC-9B4B-A79B-91937B4F95C5}" type="presParOf" srcId="{117EE47B-BDA0-4849-BBC8-E983B69EA82C}" destId="{D2FDF11E-0266-C545-9164-7E17D4796338}" srcOrd="1" destOrd="0" presId="urn:microsoft.com/office/officeart/2008/layout/LinedList"/>
    <dgm:cxn modelId="{0008744D-8FB8-5646-96AE-87E4F0BF0072}" type="presParOf" srcId="{D2FDF11E-0266-C545-9164-7E17D4796338}" destId="{DA5B4E9D-F77C-4C4C-BA8E-29E1604DBAEB}" srcOrd="0" destOrd="0" presId="urn:microsoft.com/office/officeart/2008/layout/LinedList"/>
    <dgm:cxn modelId="{DF6EF5FA-7478-174B-ABB9-BF2F85180A15}" type="presParOf" srcId="{D2FDF11E-0266-C545-9164-7E17D4796338}" destId="{6CCD101C-21D6-5A4E-9CF1-FE39570F5D8B}" srcOrd="1" destOrd="0" presId="urn:microsoft.com/office/officeart/2008/layout/LinedList"/>
    <dgm:cxn modelId="{65E2812C-EEB2-514A-9AA7-D85527BFD7CC}" type="presParOf" srcId="{117EE47B-BDA0-4849-BBC8-E983B69EA82C}" destId="{515CB733-9EB0-C144-B9ED-29BA979005E4}" srcOrd="2" destOrd="0" presId="urn:microsoft.com/office/officeart/2008/layout/LinedList"/>
    <dgm:cxn modelId="{C0881FFB-A413-EA4E-9137-6FCD93C2573B}" type="presParOf" srcId="{117EE47B-BDA0-4849-BBC8-E983B69EA82C}" destId="{CFED954F-967D-D141-82BA-2AF845583700}" srcOrd="3" destOrd="0" presId="urn:microsoft.com/office/officeart/2008/layout/LinedList"/>
    <dgm:cxn modelId="{142E7FBB-3201-3549-A4E4-0E0CD824506E}" type="presParOf" srcId="{CFED954F-967D-D141-82BA-2AF845583700}" destId="{BAEE59D9-7D1B-214D-9091-8241B99BAD5C}" srcOrd="0" destOrd="0" presId="urn:microsoft.com/office/officeart/2008/layout/LinedList"/>
    <dgm:cxn modelId="{8702B250-FFDD-E04C-8915-099305091134}" type="presParOf" srcId="{CFED954F-967D-D141-82BA-2AF845583700}" destId="{8DC1916C-5C2F-0A4E-ABEB-8C5C49AD3578}" srcOrd="1" destOrd="0" presId="urn:microsoft.com/office/officeart/2008/layout/LinedList"/>
    <dgm:cxn modelId="{75846369-C663-974F-A52A-C0B7E7E1C07E}" type="presParOf" srcId="{117EE47B-BDA0-4849-BBC8-E983B69EA82C}" destId="{D9CE4E69-8854-BF49-BB9F-F9C384CED8D7}" srcOrd="4" destOrd="0" presId="urn:microsoft.com/office/officeart/2008/layout/LinedList"/>
    <dgm:cxn modelId="{95E63CD9-D4D3-4B46-9B75-522079C1F0C6}" type="presParOf" srcId="{117EE47B-BDA0-4849-BBC8-E983B69EA82C}" destId="{3C915E62-01D5-1F47-A207-0C13B32C4586}" srcOrd="5" destOrd="0" presId="urn:microsoft.com/office/officeart/2008/layout/LinedList"/>
    <dgm:cxn modelId="{4E91E3A3-4869-9444-B1F8-9194ADAC800A}" type="presParOf" srcId="{3C915E62-01D5-1F47-A207-0C13B32C4586}" destId="{BAFD1D27-459B-7640-BA80-9EBD4588A5BB}" srcOrd="0" destOrd="0" presId="urn:microsoft.com/office/officeart/2008/layout/LinedList"/>
    <dgm:cxn modelId="{08FA03B0-1F4F-3943-9B18-8BD799D56BD4}" type="presParOf" srcId="{3C915E62-01D5-1F47-A207-0C13B32C4586}" destId="{CDE332D7-28C5-1049-9A99-CDB2B5F6E6A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D4A36941-DD2B-45CD-BAC3-E92EEFB55745}" type="presOf" srcId="{811A9619-F649-4F40-8ADB-E0EF70AD5B5A}" destId="{6C3FCC8B-6215-4939-BC87-A0F94AB00C16}" srcOrd="0" destOrd="0" presId="urn:microsoft.com/office/officeart/2005/8/layout/pList1"/>
    <dgm:cxn modelId="{6890C360-D67B-4373-A5FF-8D4F4269E1D1}" type="presOf" srcId="{0C41E064-745B-4293-ADEF-2D888ACC4868}" destId="{AFE78CB9-4027-48CB-B4A9-4578DEA652D1}"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E581D2-3663-47F9-B58C-A0C121688EDC}"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69018470-C4FC-4BBE-9BCC-6AB921BD0F36}">
      <dgm:prSet/>
      <dgm:spPr/>
      <dgm:t>
        <a:bodyPr/>
        <a:lstStyle/>
        <a:p>
          <a:r>
            <a:rPr lang="en-GB"/>
            <a:t>Secure/Arrest suspect if still at scene. </a:t>
          </a:r>
          <a:endParaRPr lang="en-US"/>
        </a:p>
      </dgm:t>
    </dgm:pt>
    <dgm:pt modelId="{DE224A1F-F348-490A-8976-97E3605B219D}" type="parTrans" cxnId="{48CDCE79-8C11-44B2-B953-1306022BA1BE}">
      <dgm:prSet/>
      <dgm:spPr/>
      <dgm:t>
        <a:bodyPr/>
        <a:lstStyle/>
        <a:p>
          <a:endParaRPr lang="en-US"/>
        </a:p>
      </dgm:t>
    </dgm:pt>
    <dgm:pt modelId="{94A32882-B821-4D56-8DB9-E22D2F4FCC9A}" type="sibTrans" cxnId="{48CDCE79-8C11-44B2-B953-1306022BA1BE}">
      <dgm:prSet/>
      <dgm:spPr/>
      <dgm:t>
        <a:bodyPr/>
        <a:lstStyle/>
        <a:p>
          <a:endParaRPr lang="en-US"/>
        </a:p>
      </dgm:t>
    </dgm:pt>
    <dgm:pt modelId="{A7EBE2B2-8DC2-4202-B974-B95AA26CDE60}">
      <dgm:prSet/>
      <dgm:spPr/>
      <dgm:t>
        <a:bodyPr/>
        <a:lstStyle/>
        <a:p>
          <a:r>
            <a:rPr lang="en-GB"/>
            <a:t>This may take place earlier or later. </a:t>
          </a:r>
          <a:endParaRPr lang="en-US"/>
        </a:p>
      </dgm:t>
    </dgm:pt>
    <dgm:pt modelId="{BF9CC258-4B4C-45DD-80C4-127CF1A01213}" type="parTrans" cxnId="{BB03224B-FF7D-4FEA-8CE5-75B73BFB95AA}">
      <dgm:prSet/>
      <dgm:spPr/>
      <dgm:t>
        <a:bodyPr/>
        <a:lstStyle/>
        <a:p>
          <a:endParaRPr lang="en-US"/>
        </a:p>
      </dgm:t>
    </dgm:pt>
    <dgm:pt modelId="{797427D0-3CCF-4616-8A5A-84F8CDDD9AC5}" type="sibTrans" cxnId="{BB03224B-FF7D-4FEA-8CE5-75B73BFB95AA}">
      <dgm:prSet/>
      <dgm:spPr/>
      <dgm:t>
        <a:bodyPr/>
        <a:lstStyle/>
        <a:p>
          <a:endParaRPr lang="en-US"/>
        </a:p>
      </dgm:t>
    </dgm:pt>
    <dgm:pt modelId="{54C04041-2836-2D42-949E-964120DA2B8E}" type="pres">
      <dgm:prSet presAssocID="{07E581D2-3663-47F9-B58C-A0C121688EDC}" presName="hierChild1" presStyleCnt="0">
        <dgm:presLayoutVars>
          <dgm:chPref val="1"/>
          <dgm:dir/>
          <dgm:animOne val="branch"/>
          <dgm:animLvl val="lvl"/>
          <dgm:resizeHandles/>
        </dgm:presLayoutVars>
      </dgm:prSet>
      <dgm:spPr/>
    </dgm:pt>
    <dgm:pt modelId="{AC2FCAAF-E1BE-0D49-97B2-592A021A76A2}" type="pres">
      <dgm:prSet presAssocID="{69018470-C4FC-4BBE-9BCC-6AB921BD0F36}" presName="hierRoot1" presStyleCnt="0"/>
      <dgm:spPr/>
    </dgm:pt>
    <dgm:pt modelId="{72367883-6124-1E42-AFC6-DD9E61AFF018}" type="pres">
      <dgm:prSet presAssocID="{69018470-C4FC-4BBE-9BCC-6AB921BD0F36}" presName="composite" presStyleCnt="0"/>
      <dgm:spPr/>
    </dgm:pt>
    <dgm:pt modelId="{A9D575E6-37FF-954A-87DA-6C18C3AFBFA3}" type="pres">
      <dgm:prSet presAssocID="{69018470-C4FC-4BBE-9BCC-6AB921BD0F36}" presName="background" presStyleLbl="node0" presStyleIdx="0" presStyleCnt="2"/>
      <dgm:spPr/>
    </dgm:pt>
    <dgm:pt modelId="{A96518B6-8B67-4E41-8EC6-CFBB5B306B8B}" type="pres">
      <dgm:prSet presAssocID="{69018470-C4FC-4BBE-9BCC-6AB921BD0F36}" presName="text" presStyleLbl="fgAcc0" presStyleIdx="0" presStyleCnt="2">
        <dgm:presLayoutVars>
          <dgm:chPref val="3"/>
        </dgm:presLayoutVars>
      </dgm:prSet>
      <dgm:spPr/>
    </dgm:pt>
    <dgm:pt modelId="{01FA7535-3E17-AD45-9E67-708643884D64}" type="pres">
      <dgm:prSet presAssocID="{69018470-C4FC-4BBE-9BCC-6AB921BD0F36}" presName="hierChild2" presStyleCnt="0"/>
      <dgm:spPr/>
    </dgm:pt>
    <dgm:pt modelId="{51FA010D-ADCB-124A-B1FE-076D87E1880B}" type="pres">
      <dgm:prSet presAssocID="{A7EBE2B2-8DC2-4202-B974-B95AA26CDE60}" presName="hierRoot1" presStyleCnt="0"/>
      <dgm:spPr/>
    </dgm:pt>
    <dgm:pt modelId="{31BB7310-FB50-604D-A5A9-643A9AC7662C}" type="pres">
      <dgm:prSet presAssocID="{A7EBE2B2-8DC2-4202-B974-B95AA26CDE60}" presName="composite" presStyleCnt="0"/>
      <dgm:spPr/>
    </dgm:pt>
    <dgm:pt modelId="{5D33E276-4E5F-DA4E-854E-370208923D60}" type="pres">
      <dgm:prSet presAssocID="{A7EBE2B2-8DC2-4202-B974-B95AA26CDE60}" presName="background" presStyleLbl="node0" presStyleIdx="1" presStyleCnt="2"/>
      <dgm:spPr/>
    </dgm:pt>
    <dgm:pt modelId="{81341715-30EE-5F45-8DC3-D5ACC2FFF289}" type="pres">
      <dgm:prSet presAssocID="{A7EBE2B2-8DC2-4202-B974-B95AA26CDE60}" presName="text" presStyleLbl="fgAcc0" presStyleIdx="1" presStyleCnt="2">
        <dgm:presLayoutVars>
          <dgm:chPref val="3"/>
        </dgm:presLayoutVars>
      </dgm:prSet>
      <dgm:spPr/>
    </dgm:pt>
    <dgm:pt modelId="{57825FCD-BD5B-154A-BFE3-9D94C693DEBD}" type="pres">
      <dgm:prSet presAssocID="{A7EBE2B2-8DC2-4202-B974-B95AA26CDE60}" presName="hierChild2" presStyleCnt="0"/>
      <dgm:spPr/>
    </dgm:pt>
  </dgm:ptLst>
  <dgm:cxnLst>
    <dgm:cxn modelId="{E3AE2345-6D33-4949-BB24-130B9EF3760B}" type="presOf" srcId="{07E581D2-3663-47F9-B58C-A0C121688EDC}" destId="{54C04041-2836-2D42-949E-964120DA2B8E}" srcOrd="0" destOrd="0" presId="urn:microsoft.com/office/officeart/2005/8/layout/hierarchy1"/>
    <dgm:cxn modelId="{BB03224B-FF7D-4FEA-8CE5-75B73BFB95AA}" srcId="{07E581D2-3663-47F9-B58C-A0C121688EDC}" destId="{A7EBE2B2-8DC2-4202-B974-B95AA26CDE60}" srcOrd="1" destOrd="0" parTransId="{BF9CC258-4B4C-45DD-80C4-127CF1A01213}" sibTransId="{797427D0-3CCF-4616-8A5A-84F8CDDD9AC5}"/>
    <dgm:cxn modelId="{7218B567-306E-FB43-B745-124B12025FDB}" type="presOf" srcId="{69018470-C4FC-4BBE-9BCC-6AB921BD0F36}" destId="{A96518B6-8B67-4E41-8EC6-CFBB5B306B8B}" srcOrd="0" destOrd="0" presId="urn:microsoft.com/office/officeart/2005/8/layout/hierarchy1"/>
    <dgm:cxn modelId="{48CDCE79-8C11-44B2-B953-1306022BA1BE}" srcId="{07E581D2-3663-47F9-B58C-A0C121688EDC}" destId="{69018470-C4FC-4BBE-9BCC-6AB921BD0F36}" srcOrd="0" destOrd="0" parTransId="{DE224A1F-F348-490A-8976-97E3605B219D}" sibTransId="{94A32882-B821-4D56-8DB9-E22D2F4FCC9A}"/>
    <dgm:cxn modelId="{9805DEC5-69E3-7A41-81C5-1A58FE61999C}" type="presOf" srcId="{A7EBE2B2-8DC2-4202-B974-B95AA26CDE60}" destId="{81341715-30EE-5F45-8DC3-D5ACC2FFF289}" srcOrd="0" destOrd="0" presId="urn:microsoft.com/office/officeart/2005/8/layout/hierarchy1"/>
    <dgm:cxn modelId="{C8EAB430-8BFA-974C-B8AB-BAAA9F83E681}" type="presParOf" srcId="{54C04041-2836-2D42-949E-964120DA2B8E}" destId="{AC2FCAAF-E1BE-0D49-97B2-592A021A76A2}" srcOrd="0" destOrd="0" presId="urn:microsoft.com/office/officeart/2005/8/layout/hierarchy1"/>
    <dgm:cxn modelId="{CECFAEC9-FF75-F04B-92E3-B458B1EDD6D5}" type="presParOf" srcId="{AC2FCAAF-E1BE-0D49-97B2-592A021A76A2}" destId="{72367883-6124-1E42-AFC6-DD9E61AFF018}" srcOrd="0" destOrd="0" presId="urn:microsoft.com/office/officeart/2005/8/layout/hierarchy1"/>
    <dgm:cxn modelId="{E0E43D46-8287-184C-8738-BA71052BC910}" type="presParOf" srcId="{72367883-6124-1E42-AFC6-DD9E61AFF018}" destId="{A9D575E6-37FF-954A-87DA-6C18C3AFBFA3}" srcOrd="0" destOrd="0" presId="urn:microsoft.com/office/officeart/2005/8/layout/hierarchy1"/>
    <dgm:cxn modelId="{4BEB014E-25F0-594F-A34E-3EADC1BEDE32}" type="presParOf" srcId="{72367883-6124-1E42-AFC6-DD9E61AFF018}" destId="{A96518B6-8B67-4E41-8EC6-CFBB5B306B8B}" srcOrd="1" destOrd="0" presId="urn:microsoft.com/office/officeart/2005/8/layout/hierarchy1"/>
    <dgm:cxn modelId="{645F2CF0-2627-B943-B6A5-9F927812B318}" type="presParOf" srcId="{AC2FCAAF-E1BE-0D49-97B2-592A021A76A2}" destId="{01FA7535-3E17-AD45-9E67-708643884D64}" srcOrd="1" destOrd="0" presId="urn:microsoft.com/office/officeart/2005/8/layout/hierarchy1"/>
    <dgm:cxn modelId="{50DD1A6F-B424-CD4B-802B-72CE61809554}" type="presParOf" srcId="{54C04041-2836-2D42-949E-964120DA2B8E}" destId="{51FA010D-ADCB-124A-B1FE-076D87E1880B}" srcOrd="1" destOrd="0" presId="urn:microsoft.com/office/officeart/2005/8/layout/hierarchy1"/>
    <dgm:cxn modelId="{F483276B-CC66-274F-959A-C2321C31F245}" type="presParOf" srcId="{51FA010D-ADCB-124A-B1FE-076D87E1880B}" destId="{31BB7310-FB50-604D-A5A9-643A9AC7662C}" srcOrd="0" destOrd="0" presId="urn:microsoft.com/office/officeart/2005/8/layout/hierarchy1"/>
    <dgm:cxn modelId="{7815AB70-9FF9-F34E-98CD-E72DC099A8CB}" type="presParOf" srcId="{31BB7310-FB50-604D-A5A9-643A9AC7662C}" destId="{5D33E276-4E5F-DA4E-854E-370208923D60}" srcOrd="0" destOrd="0" presId="urn:microsoft.com/office/officeart/2005/8/layout/hierarchy1"/>
    <dgm:cxn modelId="{0C125497-F463-EE43-9286-16F15E98A843}" type="presParOf" srcId="{31BB7310-FB50-604D-A5A9-643A9AC7662C}" destId="{81341715-30EE-5F45-8DC3-D5ACC2FFF289}" srcOrd="1" destOrd="0" presId="urn:microsoft.com/office/officeart/2005/8/layout/hierarchy1"/>
    <dgm:cxn modelId="{079FFEA9-D18B-8B45-BEF1-E7A008E58A4B}" type="presParOf" srcId="{51FA010D-ADCB-124A-B1FE-076D87E1880B}" destId="{57825FCD-BD5B-154A-BFE3-9D94C693DEB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590084C-2EF5-5A48-8B09-A8A56A40DD8A}" type="presOf" srcId="{57292EEF-48EF-496E-BD78-0EA853FAE164}" destId="{FA342497-336A-F447-A3B9-27FD20687706}" srcOrd="0" destOrd="0" presId="urn:microsoft.com/office/officeart/2008/layout/LinedList"/>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5056F56C-1F52-44F8-A405-A60F26643A5D}" srcId="{8F9E19B7-0927-42FE-92CF-4C62300D5C98}" destId="{929E7228-8DDE-4CB0-B1DC-7F11D3A8BF04}" srcOrd="2" destOrd="0" parTransId="{C3454E51-3836-4022-97BC-D23B63C5164B}" sibTransId="{B21FAAA4-CEE2-41B5-9A2B-120D88781E73}"/>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FAD1A4A-34FE-48D4-A190-BB20F2037643}"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1F1F64-C511-4F42-8034-355F9C47BFF4}">
      <dgm:prSet/>
      <dgm:spPr/>
      <dgm:t>
        <a:bodyPr/>
        <a:lstStyle/>
        <a:p>
          <a:r>
            <a:rPr lang="en-GB" dirty="0"/>
            <a:t>‘’The objective of taking samples from suspects, victims and crime scenes is to demonstrate a link between them…’’</a:t>
          </a:r>
          <a:endParaRPr lang="en-US" dirty="0"/>
        </a:p>
      </dgm:t>
    </dgm:pt>
    <dgm:pt modelId="{8AFED5BF-F2E1-403B-8BFE-033B06B53F39}" type="parTrans" cxnId="{4977C42C-6E29-4B75-89A8-B14E3122C7E1}">
      <dgm:prSet/>
      <dgm:spPr/>
      <dgm:t>
        <a:bodyPr/>
        <a:lstStyle/>
        <a:p>
          <a:endParaRPr lang="en-US"/>
        </a:p>
      </dgm:t>
    </dgm:pt>
    <dgm:pt modelId="{219E162C-808B-4939-9FD5-B103F58EBB79}" type="sibTrans" cxnId="{4977C42C-6E29-4B75-89A8-B14E3122C7E1}">
      <dgm:prSet/>
      <dgm:spPr/>
      <dgm:t>
        <a:bodyPr/>
        <a:lstStyle/>
        <a:p>
          <a:endParaRPr lang="en-US"/>
        </a:p>
      </dgm:t>
    </dgm:pt>
    <dgm:pt modelId="{81CDC9F4-D654-40AF-AA58-1D2D54E45237}">
      <dgm:prSet/>
      <dgm:spPr/>
      <dgm:t>
        <a:bodyPr/>
        <a:lstStyle/>
        <a:p>
          <a:r>
            <a:rPr lang="en-GB" dirty="0"/>
            <a:t>‘’Forensic evidence has the potential to produce powerful forms of evidence…’’</a:t>
          </a:r>
          <a:endParaRPr lang="en-US" dirty="0"/>
        </a:p>
      </dgm:t>
    </dgm:pt>
    <dgm:pt modelId="{3DE96F64-FBC0-4870-9EF1-BB7707AFD33E}" type="parTrans" cxnId="{5E748396-5474-45E7-80A3-876AE37F9F11}">
      <dgm:prSet/>
      <dgm:spPr/>
      <dgm:t>
        <a:bodyPr/>
        <a:lstStyle/>
        <a:p>
          <a:endParaRPr lang="en-US"/>
        </a:p>
      </dgm:t>
    </dgm:pt>
    <dgm:pt modelId="{E05E6C60-0D98-4C9D-8B73-9E93401353C0}" type="sibTrans" cxnId="{5E748396-5474-45E7-80A3-876AE37F9F11}">
      <dgm:prSet/>
      <dgm:spPr/>
      <dgm:t>
        <a:bodyPr/>
        <a:lstStyle/>
        <a:p>
          <a:endParaRPr lang="en-US"/>
        </a:p>
      </dgm:t>
    </dgm:pt>
    <dgm:pt modelId="{A7EC45FD-2E25-44DC-AD05-C7F66D8203CC}">
      <dgm:prSet/>
      <dgm:spPr/>
      <dgm:t>
        <a:bodyPr/>
        <a:lstStyle/>
        <a:p>
          <a:r>
            <a:rPr lang="en-GB" dirty="0"/>
            <a:t>‘’Typically the sample is taken from one person or place then a corresponding sample should be recovered from elsewhere for comparison’’.</a:t>
          </a:r>
          <a:br>
            <a:rPr lang="en-GB" dirty="0"/>
          </a:br>
          <a:r>
            <a:rPr lang="en-GB" dirty="0"/>
            <a:t>				(Bryant and Bryant, 2021, p. 620)</a:t>
          </a:r>
          <a:endParaRPr lang="en-US" dirty="0"/>
        </a:p>
      </dgm:t>
    </dgm:pt>
    <dgm:pt modelId="{A92A4849-6B5E-449B-8B9A-7B17C8B298FA}" type="sibTrans" cxnId="{F2CAF4CF-24E4-4F41-8FFD-4602CDC3C8C1}">
      <dgm:prSet/>
      <dgm:spPr/>
      <dgm:t>
        <a:bodyPr/>
        <a:lstStyle/>
        <a:p>
          <a:endParaRPr lang="en-US"/>
        </a:p>
      </dgm:t>
    </dgm:pt>
    <dgm:pt modelId="{78D6479A-77F1-449F-9FE2-1D462B9FB816}" type="parTrans" cxnId="{F2CAF4CF-24E4-4F41-8FFD-4602CDC3C8C1}">
      <dgm:prSet/>
      <dgm:spPr/>
      <dgm:t>
        <a:bodyPr/>
        <a:lstStyle/>
        <a:p>
          <a:endParaRPr lang="en-US"/>
        </a:p>
      </dgm:t>
    </dgm:pt>
    <dgm:pt modelId="{00CCD4A6-0618-B646-9D8E-C52E1A7C95D9}" type="pres">
      <dgm:prSet presAssocID="{CFAD1A4A-34FE-48D4-A190-BB20F2037643}" presName="linear" presStyleCnt="0">
        <dgm:presLayoutVars>
          <dgm:animLvl val="lvl"/>
          <dgm:resizeHandles val="exact"/>
        </dgm:presLayoutVars>
      </dgm:prSet>
      <dgm:spPr/>
    </dgm:pt>
    <dgm:pt modelId="{BA42E50C-6379-A44C-B22D-65AEE1538964}" type="pres">
      <dgm:prSet presAssocID="{9E1F1F64-C511-4F42-8034-355F9C47BFF4}" presName="parentText" presStyleLbl="node1" presStyleIdx="0" presStyleCnt="3">
        <dgm:presLayoutVars>
          <dgm:chMax val="0"/>
          <dgm:bulletEnabled val="1"/>
        </dgm:presLayoutVars>
      </dgm:prSet>
      <dgm:spPr/>
    </dgm:pt>
    <dgm:pt modelId="{C986D0AB-8402-C24E-8EF9-643237706663}" type="pres">
      <dgm:prSet presAssocID="{219E162C-808B-4939-9FD5-B103F58EBB79}" presName="spacer" presStyleCnt="0"/>
      <dgm:spPr/>
    </dgm:pt>
    <dgm:pt modelId="{2563B2D7-D1FE-6C4B-B46E-C973786A6128}" type="pres">
      <dgm:prSet presAssocID="{81CDC9F4-D654-40AF-AA58-1D2D54E45237}" presName="parentText" presStyleLbl="node1" presStyleIdx="1" presStyleCnt="3">
        <dgm:presLayoutVars>
          <dgm:chMax val="0"/>
          <dgm:bulletEnabled val="1"/>
        </dgm:presLayoutVars>
      </dgm:prSet>
      <dgm:spPr/>
    </dgm:pt>
    <dgm:pt modelId="{E83B535F-F16F-E94A-8ACF-D20A4E217A00}" type="pres">
      <dgm:prSet presAssocID="{E05E6C60-0D98-4C9D-8B73-9E93401353C0}" presName="spacer" presStyleCnt="0"/>
      <dgm:spPr/>
    </dgm:pt>
    <dgm:pt modelId="{E0442FE5-280C-A248-9542-A2EA99539BBD}" type="pres">
      <dgm:prSet presAssocID="{A7EC45FD-2E25-44DC-AD05-C7F66D8203CC}" presName="parentText" presStyleLbl="node1" presStyleIdx="2" presStyleCnt="3">
        <dgm:presLayoutVars>
          <dgm:chMax val="0"/>
          <dgm:bulletEnabled val="1"/>
        </dgm:presLayoutVars>
      </dgm:prSet>
      <dgm:spPr/>
    </dgm:pt>
  </dgm:ptLst>
  <dgm:cxnLst>
    <dgm:cxn modelId="{4977C42C-6E29-4B75-89A8-B14E3122C7E1}" srcId="{CFAD1A4A-34FE-48D4-A190-BB20F2037643}" destId="{9E1F1F64-C511-4F42-8034-355F9C47BFF4}" srcOrd="0" destOrd="0" parTransId="{8AFED5BF-F2E1-403B-8BFE-033B06B53F39}" sibTransId="{219E162C-808B-4939-9FD5-B103F58EBB79}"/>
    <dgm:cxn modelId="{94FFEC75-0FBB-C949-9EE8-EB11A3BA5B38}" type="presOf" srcId="{A7EC45FD-2E25-44DC-AD05-C7F66D8203CC}" destId="{E0442FE5-280C-A248-9542-A2EA99539BBD}" srcOrd="0" destOrd="0" presId="urn:microsoft.com/office/officeart/2005/8/layout/vList2"/>
    <dgm:cxn modelId="{169AEA8A-A381-784D-BDB6-94FD95EA8330}" type="presOf" srcId="{9E1F1F64-C511-4F42-8034-355F9C47BFF4}" destId="{BA42E50C-6379-A44C-B22D-65AEE1538964}" srcOrd="0" destOrd="0" presId="urn:microsoft.com/office/officeart/2005/8/layout/vList2"/>
    <dgm:cxn modelId="{5E748396-5474-45E7-80A3-876AE37F9F11}" srcId="{CFAD1A4A-34FE-48D4-A190-BB20F2037643}" destId="{81CDC9F4-D654-40AF-AA58-1D2D54E45237}" srcOrd="1" destOrd="0" parTransId="{3DE96F64-FBC0-4870-9EF1-BB7707AFD33E}" sibTransId="{E05E6C60-0D98-4C9D-8B73-9E93401353C0}"/>
    <dgm:cxn modelId="{F2CAF4CF-24E4-4F41-8FFD-4602CDC3C8C1}" srcId="{CFAD1A4A-34FE-48D4-A190-BB20F2037643}" destId="{A7EC45FD-2E25-44DC-AD05-C7F66D8203CC}" srcOrd="2" destOrd="0" parTransId="{78D6479A-77F1-449F-9FE2-1D462B9FB816}" sibTransId="{A92A4849-6B5E-449B-8B9A-7B17C8B298FA}"/>
    <dgm:cxn modelId="{4D93D4ED-7B05-384B-B160-ED25AEA2A83E}" type="presOf" srcId="{81CDC9F4-D654-40AF-AA58-1D2D54E45237}" destId="{2563B2D7-D1FE-6C4B-B46E-C973786A6128}" srcOrd="0" destOrd="0" presId="urn:microsoft.com/office/officeart/2005/8/layout/vList2"/>
    <dgm:cxn modelId="{2CEE72F6-9398-FF42-A0BC-21197213116B}" type="presOf" srcId="{CFAD1A4A-34FE-48D4-A190-BB20F2037643}" destId="{00CCD4A6-0618-B646-9D8E-C52E1A7C95D9}" srcOrd="0" destOrd="0" presId="urn:microsoft.com/office/officeart/2005/8/layout/vList2"/>
    <dgm:cxn modelId="{562ADDB6-E89B-4441-B1E7-F934C1F558A1}" type="presParOf" srcId="{00CCD4A6-0618-B646-9D8E-C52E1A7C95D9}" destId="{BA42E50C-6379-A44C-B22D-65AEE1538964}" srcOrd="0" destOrd="0" presId="urn:microsoft.com/office/officeart/2005/8/layout/vList2"/>
    <dgm:cxn modelId="{D0220301-46B4-9E48-9938-646DD76B14E0}" type="presParOf" srcId="{00CCD4A6-0618-B646-9D8E-C52E1A7C95D9}" destId="{C986D0AB-8402-C24E-8EF9-643237706663}" srcOrd="1" destOrd="0" presId="urn:microsoft.com/office/officeart/2005/8/layout/vList2"/>
    <dgm:cxn modelId="{002F7A7A-C7A6-8845-A31A-C63C85AE7518}" type="presParOf" srcId="{00CCD4A6-0618-B646-9D8E-C52E1A7C95D9}" destId="{2563B2D7-D1FE-6C4B-B46E-C973786A6128}" srcOrd="2" destOrd="0" presId="urn:microsoft.com/office/officeart/2005/8/layout/vList2"/>
    <dgm:cxn modelId="{AEBAE77C-B015-824D-A808-1A79E7255DA3}" type="presParOf" srcId="{00CCD4A6-0618-B646-9D8E-C52E1A7C95D9}" destId="{E83B535F-F16F-E94A-8ACF-D20A4E217A00}" srcOrd="3" destOrd="0" presId="urn:microsoft.com/office/officeart/2005/8/layout/vList2"/>
    <dgm:cxn modelId="{771CA4E4-2CE8-B845-8B31-4EFC34B952B8}" type="presParOf" srcId="{00CCD4A6-0618-B646-9D8E-C52E1A7C95D9}" destId="{E0442FE5-280C-A248-9542-A2EA99539BB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B8CB2CB-3D84-45D9-A7BA-A02B85EEBB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605E19-5115-42EF-928E-D6705378A4A6}">
      <dgm:prSet custT="1"/>
      <dgm:spPr/>
      <dgm:t>
        <a:bodyPr/>
        <a:lstStyle/>
        <a:p>
          <a:br>
            <a:rPr lang="en-GB" sz="3200" u="sng" dirty="0"/>
          </a:br>
          <a:r>
            <a:rPr lang="en-GB" sz="3200" u="sng" dirty="0"/>
            <a:t>Samples from a person can be used to:</a:t>
          </a:r>
          <a:br>
            <a:rPr lang="en-GB" sz="3200" u="sng" dirty="0"/>
          </a:br>
          <a:endParaRPr lang="en-US" sz="3200" dirty="0"/>
        </a:p>
      </dgm:t>
    </dgm:pt>
    <dgm:pt modelId="{327DA4BB-F540-4A71-B2A3-699162903EDB}" type="parTrans" cxnId="{D4357814-945D-459D-BB1B-BCCBA623A82F}">
      <dgm:prSet/>
      <dgm:spPr/>
      <dgm:t>
        <a:bodyPr/>
        <a:lstStyle/>
        <a:p>
          <a:endParaRPr lang="en-US"/>
        </a:p>
      </dgm:t>
    </dgm:pt>
    <dgm:pt modelId="{BCD49A8F-3446-460C-B1C4-4624B66EB1B2}" type="sibTrans" cxnId="{D4357814-945D-459D-BB1B-BCCBA623A82F}">
      <dgm:prSet/>
      <dgm:spPr/>
      <dgm:t>
        <a:bodyPr/>
        <a:lstStyle/>
        <a:p>
          <a:endParaRPr lang="en-US"/>
        </a:p>
      </dgm:t>
    </dgm:pt>
    <dgm:pt modelId="{C0ACE733-F2FF-4CCE-BBAA-00DB8C41FE93}">
      <dgm:prSet custT="1"/>
      <dgm:spPr/>
      <dgm:t>
        <a:bodyPr/>
        <a:lstStyle/>
        <a:p>
          <a:r>
            <a:rPr lang="en-GB" sz="2000" dirty="0"/>
            <a:t>Prove or disprove his/her involvement</a:t>
          </a:r>
          <a:endParaRPr lang="en-US" sz="2000" dirty="0"/>
        </a:p>
      </dgm:t>
    </dgm:pt>
    <dgm:pt modelId="{7360E9E9-5E8A-49D5-AC9B-12274451F7B2}" type="parTrans" cxnId="{FC45B7C7-CE78-497F-BBEE-0CDCFFE0D24B}">
      <dgm:prSet/>
      <dgm:spPr/>
      <dgm:t>
        <a:bodyPr/>
        <a:lstStyle/>
        <a:p>
          <a:endParaRPr lang="en-US"/>
        </a:p>
      </dgm:t>
    </dgm:pt>
    <dgm:pt modelId="{FCC66981-304F-444A-BF23-2E6A3A86A312}" type="sibTrans" cxnId="{FC45B7C7-CE78-497F-BBEE-0CDCFFE0D24B}">
      <dgm:prSet/>
      <dgm:spPr/>
      <dgm:t>
        <a:bodyPr/>
        <a:lstStyle/>
        <a:p>
          <a:endParaRPr lang="en-US"/>
        </a:p>
      </dgm:t>
    </dgm:pt>
    <dgm:pt modelId="{5FBB789B-F3D0-41B9-9D1C-40A1DDF3FD73}">
      <dgm:prSet custT="1"/>
      <dgm:spPr/>
      <dgm:t>
        <a:bodyPr/>
        <a:lstStyle/>
        <a:p>
          <a:r>
            <a:rPr lang="en-GB" sz="2000" dirty="0"/>
            <a:t>Corroborate or refute statements</a:t>
          </a:r>
          <a:endParaRPr lang="en-US" sz="2000" dirty="0"/>
        </a:p>
      </dgm:t>
    </dgm:pt>
    <dgm:pt modelId="{2C3DDB0D-8392-4B2C-A706-1269412C6DDA}" type="parTrans" cxnId="{B142146A-939A-4D04-A37B-F804EF491385}">
      <dgm:prSet/>
      <dgm:spPr/>
      <dgm:t>
        <a:bodyPr/>
        <a:lstStyle/>
        <a:p>
          <a:endParaRPr lang="en-US"/>
        </a:p>
      </dgm:t>
    </dgm:pt>
    <dgm:pt modelId="{A50FA295-2FD3-4352-92F7-394C73198171}" type="sibTrans" cxnId="{B142146A-939A-4D04-A37B-F804EF491385}">
      <dgm:prSet/>
      <dgm:spPr/>
      <dgm:t>
        <a:bodyPr/>
        <a:lstStyle/>
        <a:p>
          <a:endParaRPr lang="en-US"/>
        </a:p>
      </dgm:t>
    </dgm:pt>
    <dgm:pt modelId="{5EFC62CA-17E2-4C7F-9B69-789BF96D77C4}">
      <dgm:prSet custT="1"/>
      <dgm:spPr/>
      <dgm:t>
        <a:bodyPr/>
        <a:lstStyle/>
        <a:p>
          <a:r>
            <a:rPr lang="en-GB" sz="2000" dirty="0"/>
            <a:t>Show link between the offender, victim and the scene/location</a:t>
          </a:r>
          <a:endParaRPr lang="en-US" sz="2000" dirty="0"/>
        </a:p>
      </dgm:t>
    </dgm:pt>
    <dgm:pt modelId="{F0F4089C-BFBD-40EE-A4A8-1427EE98E368}" type="parTrans" cxnId="{AB36C9FD-458C-43B7-94A3-3B4241BB2173}">
      <dgm:prSet/>
      <dgm:spPr/>
      <dgm:t>
        <a:bodyPr/>
        <a:lstStyle/>
        <a:p>
          <a:endParaRPr lang="en-US"/>
        </a:p>
      </dgm:t>
    </dgm:pt>
    <dgm:pt modelId="{5187345A-D0F1-4C02-9B48-B2441893FDCD}" type="sibTrans" cxnId="{AB36C9FD-458C-43B7-94A3-3B4241BB2173}">
      <dgm:prSet/>
      <dgm:spPr/>
      <dgm:t>
        <a:bodyPr/>
        <a:lstStyle/>
        <a:p>
          <a:endParaRPr lang="en-US"/>
        </a:p>
      </dgm:t>
    </dgm:pt>
    <dgm:pt modelId="{FCE9D030-1756-4059-923A-DF885E1722D5}">
      <dgm:prSet custT="1"/>
      <dgm:spPr/>
      <dgm:t>
        <a:bodyPr/>
        <a:lstStyle/>
        <a:p>
          <a:r>
            <a:rPr lang="en-GB" sz="2000" dirty="0"/>
            <a:t>Establish drug, toxin, or alcohol levels</a:t>
          </a:r>
          <a:endParaRPr lang="en-US" sz="2000" dirty="0"/>
        </a:p>
      </dgm:t>
    </dgm:pt>
    <dgm:pt modelId="{2B17C797-F17D-4FE1-A209-3D74EE43784E}" type="parTrans" cxnId="{EDBB3AC3-354A-4151-BE75-EFDD77EA3291}">
      <dgm:prSet/>
      <dgm:spPr/>
      <dgm:t>
        <a:bodyPr/>
        <a:lstStyle/>
        <a:p>
          <a:endParaRPr lang="en-US"/>
        </a:p>
      </dgm:t>
    </dgm:pt>
    <dgm:pt modelId="{BA82A064-C047-4F89-9AA2-31E6FC09E2AE}" type="sibTrans" cxnId="{EDBB3AC3-354A-4151-BE75-EFDD77EA3291}">
      <dgm:prSet/>
      <dgm:spPr/>
      <dgm:t>
        <a:bodyPr/>
        <a:lstStyle/>
        <a:p>
          <a:endParaRPr lang="en-US"/>
        </a:p>
      </dgm:t>
    </dgm:pt>
    <dgm:pt modelId="{8493187C-B4AD-4845-A871-DE1D40AF3060}">
      <dgm:prSet custT="1"/>
      <dgm:spPr/>
      <dgm:t>
        <a:bodyPr/>
        <a:lstStyle/>
        <a:p>
          <a:r>
            <a:rPr lang="en-GB" sz="2000" dirty="0"/>
            <a:t>Provide a reference sample for direct comparison or elimination or database</a:t>
          </a:r>
          <a:endParaRPr lang="en-US" sz="2000" dirty="0"/>
        </a:p>
      </dgm:t>
    </dgm:pt>
    <dgm:pt modelId="{DDA1C4EF-DEC8-4CEA-947F-8ADAC3B6FBFF}" type="parTrans" cxnId="{4CB044A3-98F2-4192-8D97-8535BFB38ABC}">
      <dgm:prSet/>
      <dgm:spPr/>
      <dgm:t>
        <a:bodyPr/>
        <a:lstStyle/>
        <a:p>
          <a:endParaRPr lang="en-US"/>
        </a:p>
      </dgm:t>
    </dgm:pt>
    <dgm:pt modelId="{ABD39E72-155D-4445-B5A8-74E5AB627F94}" type="sibTrans" cxnId="{4CB044A3-98F2-4192-8D97-8535BFB38ABC}">
      <dgm:prSet/>
      <dgm:spPr/>
      <dgm:t>
        <a:bodyPr/>
        <a:lstStyle/>
        <a:p>
          <a:endParaRPr lang="en-US"/>
        </a:p>
      </dgm:t>
    </dgm:pt>
    <dgm:pt modelId="{E005CEE5-587F-E642-8047-AC9DD3188422}">
      <dgm:prSet custT="1"/>
      <dgm:spPr/>
      <dgm:t>
        <a:bodyPr/>
        <a:lstStyle/>
        <a:p>
          <a:endParaRPr lang="en-US" sz="2000" dirty="0"/>
        </a:p>
      </dgm:t>
    </dgm:pt>
    <dgm:pt modelId="{C08025C6-258A-0D41-ACC7-DF2C1A2A56A9}" type="parTrans" cxnId="{7F6686C3-D4F6-8F4C-8131-F540D465AEE7}">
      <dgm:prSet/>
      <dgm:spPr/>
      <dgm:t>
        <a:bodyPr/>
        <a:lstStyle/>
        <a:p>
          <a:endParaRPr lang="en-GB"/>
        </a:p>
      </dgm:t>
    </dgm:pt>
    <dgm:pt modelId="{A01FACAE-0BDB-CC4A-A68C-52AC189D178C}" type="sibTrans" cxnId="{7F6686C3-D4F6-8F4C-8131-F540D465AEE7}">
      <dgm:prSet/>
      <dgm:spPr/>
      <dgm:t>
        <a:bodyPr/>
        <a:lstStyle/>
        <a:p>
          <a:endParaRPr lang="en-GB"/>
        </a:p>
      </dgm:t>
    </dgm:pt>
    <dgm:pt modelId="{0B149143-A668-3240-B7EB-B98FAB00F0FF}">
      <dgm:prSet custT="1"/>
      <dgm:spPr/>
      <dgm:t>
        <a:bodyPr/>
        <a:lstStyle/>
        <a:p>
          <a:endParaRPr lang="en-US" sz="2000" dirty="0"/>
        </a:p>
      </dgm:t>
    </dgm:pt>
    <dgm:pt modelId="{186680E5-55A2-8742-B593-4AF36051A5B2}" type="parTrans" cxnId="{BD90CC61-FBA9-6349-BAFC-54CF39EC3648}">
      <dgm:prSet/>
      <dgm:spPr/>
      <dgm:t>
        <a:bodyPr/>
        <a:lstStyle/>
        <a:p>
          <a:endParaRPr lang="en-GB"/>
        </a:p>
      </dgm:t>
    </dgm:pt>
    <dgm:pt modelId="{6482BC0E-2F86-864F-9970-6DC40C5F670C}" type="sibTrans" cxnId="{BD90CC61-FBA9-6349-BAFC-54CF39EC3648}">
      <dgm:prSet/>
      <dgm:spPr/>
      <dgm:t>
        <a:bodyPr/>
        <a:lstStyle/>
        <a:p>
          <a:endParaRPr lang="en-GB"/>
        </a:p>
      </dgm:t>
    </dgm:pt>
    <dgm:pt modelId="{7518451C-30B1-794E-A8A0-282F04BE5BA7}" type="pres">
      <dgm:prSet presAssocID="{7B8CB2CB-3D84-45D9-A7BA-A02B85EEBB26}" presName="linear" presStyleCnt="0">
        <dgm:presLayoutVars>
          <dgm:animLvl val="lvl"/>
          <dgm:resizeHandles val="exact"/>
        </dgm:presLayoutVars>
      </dgm:prSet>
      <dgm:spPr/>
    </dgm:pt>
    <dgm:pt modelId="{A7F7AD73-5EE2-1D49-9A43-C579433608B0}" type="pres">
      <dgm:prSet presAssocID="{47605E19-5115-42EF-928E-D6705378A4A6}" presName="parentText" presStyleLbl="node1" presStyleIdx="0" presStyleCnt="1" custScaleY="76034">
        <dgm:presLayoutVars>
          <dgm:chMax val="0"/>
          <dgm:bulletEnabled val="1"/>
        </dgm:presLayoutVars>
      </dgm:prSet>
      <dgm:spPr/>
    </dgm:pt>
    <dgm:pt modelId="{79D7AA8C-1A1D-6646-8949-B8FD50217E2B}" type="pres">
      <dgm:prSet presAssocID="{47605E19-5115-42EF-928E-D6705378A4A6}" presName="childText" presStyleLbl="revTx" presStyleIdx="0" presStyleCnt="1">
        <dgm:presLayoutVars>
          <dgm:bulletEnabled val="1"/>
        </dgm:presLayoutVars>
      </dgm:prSet>
      <dgm:spPr/>
    </dgm:pt>
  </dgm:ptLst>
  <dgm:cxnLst>
    <dgm:cxn modelId="{9CEF2807-9476-DF41-8C4E-CA83FA3ED9EF}" type="presOf" srcId="{47605E19-5115-42EF-928E-D6705378A4A6}" destId="{A7F7AD73-5EE2-1D49-9A43-C579433608B0}" srcOrd="0" destOrd="0" presId="urn:microsoft.com/office/officeart/2005/8/layout/vList2"/>
    <dgm:cxn modelId="{D4357814-945D-459D-BB1B-BCCBA623A82F}" srcId="{7B8CB2CB-3D84-45D9-A7BA-A02B85EEBB26}" destId="{47605E19-5115-42EF-928E-D6705378A4A6}" srcOrd="0" destOrd="0" parTransId="{327DA4BB-F540-4A71-B2A3-699162903EDB}" sibTransId="{BCD49A8F-3446-460C-B1C4-4624B66EB1B2}"/>
    <dgm:cxn modelId="{830BD53D-4A76-1F49-BD7C-C334E84E3B76}" type="presOf" srcId="{7B8CB2CB-3D84-45D9-A7BA-A02B85EEBB26}" destId="{7518451C-30B1-794E-A8A0-282F04BE5BA7}" srcOrd="0" destOrd="0" presId="urn:microsoft.com/office/officeart/2005/8/layout/vList2"/>
    <dgm:cxn modelId="{F853C448-BAD1-D34E-A269-FB58EB3A982A}" type="presOf" srcId="{0B149143-A668-3240-B7EB-B98FAB00F0FF}" destId="{79D7AA8C-1A1D-6646-8949-B8FD50217E2B}" srcOrd="0" destOrd="1" presId="urn:microsoft.com/office/officeart/2005/8/layout/vList2"/>
    <dgm:cxn modelId="{3A154358-51E0-F045-8996-AB50A111CDD6}" type="presOf" srcId="{5FBB789B-F3D0-41B9-9D1C-40A1DDF3FD73}" destId="{79D7AA8C-1A1D-6646-8949-B8FD50217E2B}" srcOrd="0" destOrd="3" presId="urn:microsoft.com/office/officeart/2005/8/layout/vList2"/>
    <dgm:cxn modelId="{BD90CC61-FBA9-6349-BAFC-54CF39EC3648}" srcId="{47605E19-5115-42EF-928E-D6705378A4A6}" destId="{0B149143-A668-3240-B7EB-B98FAB00F0FF}" srcOrd="1" destOrd="0" parTransId="{186680E5-55A2-8742-B593-4AF36051A5B2}" sibTransId="{6482BC0E-2F86-864F-9970-6DC40C5F670C}"/>
    <dgm:cxn modelId="{B142146A-939A-4D04-A37B-F804EF491385}" srcId="{47605E19-5115-42EF-928E-D6705378A4A6}" destId="{5FBB789B-F3D0-41B9-9D1C-40A1DDF3FD73}" srcOrd="3" destOrd="0" parTransId="{2C3DDB0D-8392-4B2C-A706-1269412C6DDA}" sibTransId="{A50FA295-2FD3-4352-92F7-394C73198171}"/>
    <dgm:cxn modelId="{DE68D377-171C-2C40-87A8-264BFD5B2107}" type="presOf" srcId="{C0ACE733-F2FF-4CCE-BBAA-00DB8C41FE93}" destId="{79D7AA8C-1A1D-6646-8949-B8FD50217E2B}" srcOrd="0" destOrd="2" presId="urn:microsoft.com/office/officeart/2005/8/layout/vList2"/>
    <dgm:cxn modelId="{EF33C58D-00D1-5449-91A9-9925BB49E9C0}" type="presOf" srcId="{E005CEE5-587F-E642-8047-AC9DD3188422}" destId="{79D7AA8C-1A1D-6646-8949-B8FD50217E2B}" srcOrd="0" destOrd="0" presId="urn:microsoft.com/office/officeart/2005/8/layout/vList2"/>
    <dgm:cxn modelId="{57156EA1-4E1C-8148-A238-C6A1C6EC8ABE}" type="presOf" srcId="{5EFC62CA-17E2-4C7F-9B69-789BF96D77C4}" destId="{79D7AA8C-1A1D-6646-8949-B8FD50217E2B}" srcOrd="0" destOrd="4" presId="urn:microsoft.com/office/officeart/2005/8/layout/vList2"/>
    <dgm:cxn modelId="{4CB044A3-98F2-4192-8D97-8535BFB38ABC}" srcId="{47605E19-5115-42EF-928E-D6705378A4A6}" destId="{8493187C-B4AD-4845-A871-DE1D40AF3060}" srcOrd="6" destOrd="0" parTransId="{DDA1C4EF-DEC8-4CEA-947F-8ADAC3B6FBFF}" sibTransId="{ABD39E72-155D-4445-B5A8-74E5AB627F94}"/>
    <dgm:cxn modelId="{EDBB3AC3-354A-4151-BE75-EFDD77EA3291}" srcId="{47605E19-5115-42EF-928E-D6705378A4A6}" destId="{FCE9D030-1756-4059-923A-DF885E1722D5}" srcOrd="5" destOrd="0" parTransId="{2B17C797-F17D-4FE1-A209-3D74EE43784E}" sibTransId="{BA82A064-C047-4F89-9AA2-31E6FC09E2AE}"/>
    <dgm:cxn modelId="{7F6686C3-D4F6-8F4C-8131-F540D465AEE7}" srcId="{47605E19-5115-42EF-928E-D6705378A4A6}" destId="{E005CEE5-587F-E642-8047-AC9DD3188422}" srcOrd="0" destOrd="0" parTransId="{C08025C6-258A-0D41-ACC7-DF2C1A2A56A9}" sibTransId="{A01FACAE-0BDB-CC4A-A68C-52AC189D178C}"/>
    <dgm:cxn modelId="{FC45B7C7-CE78-497F-BBEE-0CDCFFE0D24B}" srcId="{47605E19-5115-42EF-928E-D6705378A4A6}" destId="{C0ACE733-F2FF-4CCE-BBAA-00DB8C41FE93}" srcOrd="2" destOrd="0" parTransId="{7360E9E9-5E8A-49D5-AC9B-12274451F7B2}" sibTransId="{FCC66981-304F-444A-BF23-2E6A3A86A312}"/>
    <dgm:cxn modelId="{02C1CDCD-CB84-6743-ADCE-8BF8317EF393}" type="presOf" srcId="{8493187C-B4AD-4845-A871-DE1D40AF3060}" destId="{79D7AA8C-1A1D-6646-8949-B8FD50217E2B}" srcOrd="0" destOrd="6" presId="urn:microsoft.com/office/officeart/2005/8/layout/vList2"/>
    <dgm:cxn modelId="{0A6B30E6-A375-9049-A2B4-3C1EA495BDFA}" type="presOf" srcId="{FCE9D030-1756-4059-923A-DF885E1722D5}" destId="{79D7AA8C-1A1D-6646-8949-B8FD50217E2B}" srcOrd="0" destOrd="5" presId="urn:microsoft.com/office/officeart/2005/8/layout/vList2"/>
    <dgm:cxn modelId="{AB36C9FD-458C-43B7-94A3-3B4241BB2173}" srcId="{47605E19-5115-42EF-928E-D6705378A4A6}" destId="{5EFC62CA-17E2-4C7F-9B69-789BF96D77C4}" srcOrd="4" destOrd="0" parTransId="{F0F4089C-BFBD-40EE-A4A8-1427EE98E368}" sibTransId="{5187345A-D0F1-4C02-9B48-B2441893FDCD}"/>
    <dgm:cxn modelId="{86E42EEF-59D1-6741-9505-5513BBBAF768}" type="presParOf" srcId="{7518451C-30B1-794E-A8A0-282F04BE5BA7}" destId="{A7F7AD73-5EE2-1D49-9A43-C579433608B0}" srcOrd="0" destOrd="0" presId="urn:microsoft.com/office/officeart/2005/8/layout/vList2"/>
    <dgm:cxn modelId="{49E4B046-BBB0-9D4D-B4E1-C01CD1CCC1F7}" type="presParOf" srcId="{7518451C-30B1-794E-A8A0-282F04BE5BA7}" destId="{79D7AA8C-1A1D-6646-8949-B8FD50217E2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D1C8CA4D-E02F-4EE6-B347-BC29FF533C6A}" type="presOf" srcId="{92CD8DA3-330C-4FC4-B6A7-2EB102AA4F1C}" destId="{1B9E751B-8298-4E74-A1A1-311C9EC298D2}"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1FCD1072-9C04-4041-9F2A-7B7EFCE55E5E}" type="presOf" srcId="{B548F435-A7DC-46B8-8BA8-CF863B4206E3}" destId="{024EFAC4-4D99-4A1E-BF15-C25D5F8FED6E}"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773CFC-528C-44B6-896E-089DFAAC2390}"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A0EEE050-6042-4AD5-825E-2C07C248531E}">
      <dgm:prSet phldrT="[Text]" custT="1"/>
      <dgm:spPr/>
      <dgm:t>
        <a:bodyPr/>
        <a:lstStyle/>
        <a:p>
          <a:r>
            <a:rPr lang="en-US" sz="2400"/>
            <a:t>Reduce time spent by Police Officers &amp; PCSO’s at police stations</a:t>
          </a:r>
          <a:endParaRPr lang="en-US" sz="2400" dirty="0"/>
        </a:p>
      </dgm:t>
    </dgm:pt>
    <dgm:pt modelId="{AE1162ED-160A-48D8-90DE-6FB3B0CDF28C}" type="parTrans" cxnId="{EC267321-A538-4975-B518-3765AAC4095A}">
      <dgm:prSet/>
      <dgm:spPr/>
      <dgm:t>
        <a:bodyPr/>
        <a:lstStyle/>
        <a:p>
          <a:endParaRPr lang="en-US"/>
        </a:p>
      </dgm:t>
    </dgm:pt>
    <dgm:pt modelId="{CBFE73D6-5264-41E0-A5B2-E55291158FA2}" type="sibTrans" cxnId="{EC267321-A538-4975-B518-3765AAC4095A}">
      <dgm:prSet/>
      <dgm:spPr/>
      <dgm:t>
        <a:bodyPr/>
        <a:lstStyle/>
        <a:p>
          <a:endParaRPr lang="en-US"/>
        </a:p>
      </dgm:t>
    </dgm:pt>
    <dgm:pt modelId="{4A61721A-9605-46F9-AFDF-6020F6AF7650}">
      <dgm:prSet phldrT="[Text]" custT="1"/>
      <dgm:spPr/>
      <dgm:t>
        <a:bodyPr/>
        <a:lstStyle/>
        <a:p>
          <a:r>
            <a:rPr lang="en-US" sz="2400"/>
            <a:t>Increased visibility of policing teams</a:t>
          </a:r>
          <a:endParaRPr lang="en-US" sz="2400" dirty="0"/>
        </a:p>
      </dgm:t>
    </dgm:pt>
    <dgm:pt modelId="{B8D9DC7A-E512-42B9-82DE-6FBE06E1E93F}" type="parTrans" cxnId="{5A4515DA-97CD-4BD8-BFD8-65C798EC3FB1}">
      <dgm:prSet/>
      <dgm:spPr/>
      <dgm:t>
        <a:bodyPr/>
        <a:lstStyle/>
        <a:p>
          <a:endParaRPr lang="en-US"/>
        </a:p>
      </dgm:t>
    </dgm:pt>
    <dgm:pt modelId="{38B96AE1-79A5-4838-A26A-170AC9475C01}" type="sibTrans" cxnId="{5A4515DA-97CD-4BD8-BFD8-65C798EC3FB1}">
      <dgm:prSet/>
      <dgm:spPr/>
      <dgm:t>
        <a:bodyPr/>
        <a:lstStyle/>
        <a:p>
          <a:endParaRPr lang="en-US"/>
        </a:p>
      </dgm:t>
    </dgm:pt>
    <dgm:pt modelId="{E4574B42-BC4A-4F9E-9331-DA2B65B90BE8}">
      <dgm:prSet phldrT="[Text]" custT="1"/>
      <dgm:spPr/>
      <dgm:t>
        <a:bodyPr/>
        <a:lstStyle/>
        <a:p>
          <a:r>
            <a:rPr lang="en-US" sz="2400"/>
            <a:t>Ease of contact between the community &amp; policing teams</a:t>
          </a:r>
          <a:endParaRPr lang="en-US" sz="2400" dirty="0"/>
        </a:p>
      </dgm:t>
    </dgm:pt>
    <dgm:pt modelId="{DF316062-D122-4E9F-83E2-5BEC0263B478}" type="parTrans" cxnId="{53ABE421-CBAF-45B6-88D1-8CE9AC61689C}">
      <dgm:prSet/>
      <dgm:spPr/>
      <dgm:t>
        <a:bodyPr/>
        <a:lstStyle/>
        <a:p>
          <a:endParaRPr lang="en-US"/>
        </a:p>
      </dgm:t>
    </dgm:pt>
    <dgm:pt modelId="{334E0E79-7A1A-4AE1-921D-73C1FB0E8BC7}" type="sibTrans" cxnId="{53ABE421-CBAF-45B6-88D1-8CE9AC61689C}">
      <dgm:prSet/>
      <dgm:spPr/>
      <dgm:t>
        <a:bodyPr/>
        <a:lstStyle/>
        <a:p>
          <a:endParaRPr lang="en-US"/>
        </a:p>
      </dgm:t>
    </dgm:pt>
    <dgm:pt modelId="{E0091071-F355-491F-848A-5FADD80F8EE4}">
      <dgm:prSet phldrT="[Text]" custT="1"/>
      <dgm:spPr/>
      <dgm:t>
        <a:bodyPr/>
        <a:lstStyle/>
        <a:p>
          <a:r>
            <a:rPr lang="en-US" sz="2400"/>
            <a:t>Increased effectiveness by improved access to policing info &amp; intel</a:t>
          </a:r>
          <a:endParaRPr lang="en-US" sz="2400" dirty="0"/>
        </a:p>
      </dgm:t>
    </dgm:pt>
    <dgm:pt modelId="{FF8781CF-A6EA-4F07-910F-5BF0D9DB596B}" type="parTrans" cxnId="{ECB209F8-9097-4851-9AFC-1B3536942A6E}">
      <dgm:prSet/>
      <dgm:spPr/>
      <dgm:t>
        <a:bodyPr/>
        <a:lstStyle/>
        <a:p>
          <a:endParaRPr lang="en-US"/>
        </a:p>
      </dgm:t>
    </dgm:pt>
    <dgm:pt modelId="{CB9F8BE5-980A-4DD8-9A2C-799A68A92786}" type="sibTrans" cxnId="{ECB209F8-9097-4851-9AFC-1B3536942A6E}">
      <dgm:prSet/>
      <dgm:spPr/>
      <dgm:t>
        <a:bodyPr/>
        <a:lstStyle/>
        <a:p>
          <a:endParaRPr lang="en-US"/>
        </a:p>
      </dgm:t>
    </dgm:pt>
    <dgm:pt modelId="{D958EADC-4A1D-4D3D-B028-1B37C4301B40}">
      <dgm:prSet phldrT="[Text]" custT="1"/>
      <dgm:spPr/>
      <dgm:t>
        <a:bodyPr/>
        <a:lstStyle/>
        <a:p>
          <a:r>
            <a:rPr lang="en-US" sz="2300" dirty="0"/>
            <a:t>Ability to record details at the scene of an incident &amp; update systems </a:t>
          </a:r>
          <a:br>
            <a:rPr lang="en-US" sz="2300" dirty="0"/>
          </a:br>
          <a:r>
            <a:rPr lang="en-US" sz="2300" dirty="0"/>
            <a:t>‘live time’</a:t>
          </a:r>
        </a:p>
      </dgm:t>
    </dgm:pt>
    <dgm:pt modelId="{1F33D124-FE28-4C84-9386-0E8E9BE8F2DA}" type="parTrans" cxnId="{8E1C576D-A8C1-4D28-BD05-2254870574C5}">
      <dgm:prSet/>
      <dgm:spPr/>
      <dgm:t>
        <a:bodyPr/>
        <a:lstStyle/>
        <a:p>
          <a:endParaRPr lang="en-US"/>
        </a:p>
      </dgm:t>
    </dgm:pt>
    <dgm:pt modelId="{C004B961-04AF-47FB-9CFA-7AE53E51EC39}" type="sibTrans" cxnId="{8E1C576D-A8C1-4D28-BD05-2254870574C5}">
      <dgm:prSet/>
      <dgm:spPr/>
      <dgm:t>
        <a:bodyPr/>
        <a:lstStyle/>
        <a:p>
          <a:endParaRPr lang="en-US"/>
        </a:p>
      </dgm:t>
    </dgm:pt>
    <dgm:pt modelId="{382B824F-4A67-4BC5-9A77-E36AE24151FB}">
      <dgm:prSet phldrT="[Text]" custT="1"/>
      <dgm:spPr/>
      <dgm:t>
        <a:bodyPr/>
        <a:lstStyle/>
        <a:p>
          <a:r>
            <a:rPr lang="en-US" sz="2400"/>
            <a:t>Professionalise the delivery of what we do</a:t>
          </a:r>
          <a:endParaRPr lang="en-US" sz="2400" dirty="0"/>
        </a:p>
      </dgm:t>
    </dgm:pt>
    <dgm:pt modelId="{C6C976DF-BD1F-4D91-AD7F-EC6999A60175}" type="parTrans" cxnId="{495BA307-BF87-4C77-A7DE-E78D98D85352}">
      <dgm:prSet/>
      <dgm:spPr/>
      <dgm:t>
        <a:bodyPr/>
        <a:lstStyle/>
        <a:p>
          <a:endParaRPr lang="en-US"/>
        </a:p>
      </dgm:t>
    </dgm:pt>
    <dgm:pt modelId="{9BC24163-F084-4ADE-9D73-A76C922ECE75}" type="sibTrans" cxnId="{495BA307-BF87-4C77-A7DE-E78D98D85352}">
      <dgm:prSet/>
      <dgm:spPr/>
      <dgm:t>
        <a:bodyPr/>
        <a:lstStyle/>
        <a:p>
          <a:endParaRPr lang="en-US"/>
        </a:p>
      </dgm:t>
    </dgm:pt>
    <dgm:pt modelId="{6DB4078F-C0AD-4000-AA2D-5BE132A7CAD8}">
      <dgm:prSet phldrT="[Text]" custT="1"/>
      <dgm:spPr/>
      <dgm:t>
        <a:bodyPr/>
        <a:lstStyle/>
        <a:p>
          <a:r>
            <a:rPr lang="en-US" sz="2400"/>
            <a:t>Increase public confidence &amp; satisfaction</a:t>
          </a:r>
          <a:endParaRPr lang="en-US" sz="2400" dirty="0"/>
        </a:p>
      </dgm:t>
    </dgm:pt>
    <dgm:pt modelId="{4429BD0F-5C99-4365-A764-380A4C117B66}" type="parTrans" cxnId="{326EA374-6A35-49D4-A50E-93E0D70BE4D9}">
      <dgm:prSet/>
      <dgm:spPr/>
      <dgm:t>
        <a:bodyPr/>
        <a:lstStyle/>
        <a:p>
          <a:endParaRPr lang="en-US"/>
        </a:p>
      </dgm:t>
    </dgm:pt>
    <dgm:pt modelId="{18756FCF-2059-4B89-BAA0-AEB9731F9B83}" type="sibTrans" cxnId="{326EA374-6A35-49D4-A50E-93E0D70BE4D9}">
      <dgm:prSet/>
      <dgm:spPr/>
      <dgm:t>
        <a:bodyPr/>
        <a:lstStyle/>
        <a:p>
          <a:endParaRPr lang="en-US"/>
        </a:p>
      </dgm:t>
    </dgm:pt>
    <dgm:pt modelId="{B05FFC22-2662-C440-AA55-5FEC14CFDEFC}" type="pres">
      <dgm:prSet presAssocID="{BA773CFC-528C-44B6-896E-089DFAAC2390}" presName="vert0" presStyleCnt="0">
        <dgm:presLayoutVars>
          <dgm:dir/>
          <dgm:animOne val="branch"/>
          <dgm:animLvl val="lvl"/>
        </dgm:presLayoutVars>
      </dgm:prSet>
      <dgm:spPr/>
    </dgm:pt>
    <dgm:pt modelId="{D1FABA42-504C-374D-BC0C-0DF0FA316040}" type="pres">
      <dgm:prSet presAssocID="{A0EEE050-6042-4AD5-825E-2C07C248531E}" presName="thickLine" presStyleLbl="alignNode1" presStyleIdx="0" presStyleCnt="7"/>
      <dgm:spPr/>
    </dgm:pt>
    <dgm:pt modelId="{53D4EEBF-400A-944A-B2C3-3F5BDADEEFB5}" type="pres">
      <dgm:prSet presAssocID="{A0EEE050-6042-4AD5-825E-2C07C248531E}" presName="horz1" presStyleCnt="0"/>
      <dgm:spPr/>
    </dgm:pt>
    <dgm:pt modelId="{6707CA98-3250-5240-9DB4-F2C9BC44558A}" type="pres">
      <dgm:prSet presAssocID="{A0EEE050-6042-4AD5-825E-2C07C248531E}" presName="tx1" presStyleLbl="revTx" presStyleIdx="0" presStyleCnt="7"/>
      <dgm:spPr/>
    </dgm:pt>
    <dgm:pt modelId="{7D14E12E-2936-254F-9B81-19283B076EDC}" type="pres">
      <dgm:prSet presAssocID="{A0EEE050-6042-4AD5-825E-2C07C248531E}" presName="vert1" presStyleCnt="0"/>
      <dgm:spPr/>
    </dgm:pt>
    <dgm:pt modelId="{F78541D1-5827-0449-8E0C-D4D8F99A5E24}" type="pres">
      <dgm:prSet presAssocID="{4A61721A-9605-46F9-AFDF-6020F6AF7650}" presName="thickLine" presStyleLbl="alignNode1" presStyleIdx="1" presStyleCnt="7"/>
      <dgm:spPr/>
    </dgm:pt>
    <dgm:pt modelId="{8BAA557B-A560-0448-843D-188928D57927}" type="pres">
      <dgm:prSet presAssocID="{4A61721A-9605-46F9-AFDF-6020F6AF7650}" presName="horz1" presStyleCnt="0"/>
      <dgm:spPr/>
    </dgm:pt>
    <dgm:pt modelId="{2C103EE3-CB28-9B4A-905A-7A4A05D1284D}" type="pres">
      <dgm:prSet presAssocID="{4A61721A-9605-46F9-AFDF-6020F6AF7650}" presName="tx1" presStyleLbl="revTx" presStyleIdx="1" presStyleCnt="7"/>
      <dgm:spPr/>
    </dgm:pt>
    <dgm:pt modelId="{25679D94-8B14-3746-B89B-13EC9A22ABEA}" type="pres">
      <dgm:prSet presAssocID="{4A61721A-9605-46F9-AFDF-6020F6AF7650}" presName="vert1" presStyleCnt="0"/>
      <dgm:spPr/>
    </dgm:pt>
    <dgm:pt modelId="{988E9945-6C7D-A841-81E6-98325EDCD436}" type="pres">
      <dgm:prSet presAssocID="{E4574B42-BC4A-4F9E-9331-DA2B65B90BE8}" presName="thickLine" presStyleLbl="alignNode1" presStyleIdx="2" presStyleCnt="7"/>
      <dgm:spPr/>
    </dgm:pt>
    <dgm:pt modelId="{DD3EB6A2-98E9-454D-B0FB-9F73FDC57744}" type="pres">
      <dgm:prSet presAssocID="{E4574B42-BC4A-4F9E-9331-DA2B65B90BE8}" presName="horz1" presStyleCnt="0"/>
      <dgm:spPr/>
    </dgm:pt>
    <dgm:pt modelId="{67EBFDCE-FB15-064E-AB19-4A902B2488C6}" type="pres">
      <dgm:prSet presAssocID="{E4574B42-BC4A-4F9E-9331-DA2B65B90BE8}" presName="tx1" presStyleLbl="revTx" presStyleIdx="2" presStyleCnt="7"/>
      <dgm:spPr/>
    </dgm:pt>
    <dgm:pt modelId="{EC70C507-66AD-144A-A0EF-E54BDA114058}" type="pres">
      <dgm:prSet presAssocID="{E4574B42-BC4A-4F9E-9331-DA2B65B90BE8}" presName="vert1" presStyleCnt="0"/>
      <dgm:spPr/>
    </dgm:pt>
    <dgm:pt modelId="{BDC46C4C-6882-AB4E-8884-3F048669B802}" type="pres">
      <dgm:prSet presAssocID="{E0091071-F355-491F-848A-5FADD80F8EE4}" presName="thickLine" presStyleLbl="alignNode1" presStyleIdx="3" presStyleCnt="7"/>
      <dgm:spPr/>
    </dgm:pt>
    <dgm:pt modelId="{AC074E8E-925C-4944-9698-4425F2C9631D}" type="pres">
      <dgm:prSet presAssocID="{E0091071-F355-491F-848A-5FADD80F8EE4}" presName="horz1" presStyleCnt="0"/>
      <dgm:spPr/>
    </dgm:pt>
    <dgm:pt modelId="{C1E93063-9EA1-1B44-B51D-DC6DAF8842A8}" type="pres">
      <dgm:prSet presAssocID="{E0091071-F355-491F-848A-5FADD80F8EE4}" presName="tx1" presStyleLbl="revTx" presStyleIdx="3" presStyleCnt="7"/>
      <dgm:spPr/>
    </dgm:pt>
    <dgm:pt modelId="{925FD5EA-6BD9-E745-9636-F7974A447657}" type="pres">
      <dgm:prSet presAssocID="{E0091071-F355-491F-848A-5FADD80F8EE4}" presName="vert1" presStyleCnt="0"/>
      <dgm:spPr/>
    </dgm:pt>
    <dgm:pt modelId="{8CCE898D-3A8A-E04D-A346-2D47FAE9CED8}" type="pres">
      <dgm:prSet presAssocID="{D958EADC-4A1D-4D3D-B028-1B37C4301B40}" presName="thickLine" presStyleLbl="alignNode1" presStyleIdx="4" presStyleCnt="7"/>
      <dgm:spPr/>
    </dgm:pt>
    <dgm:pt modelId="{133B99E6-DDA9-1E49-9DE6-F8AFDB2EDA66}" type="pres">
      <dgm:prSet presAssocID="{D958EADC-4A1D-4D3D-B028-1B37C4301B40}" presName="horz1" presStyleCnt="0"/>
      <dgm:spPr/>
    </dgm:pt>
    <dgm:pt modelId="{2179CCAE-7AC5-7047-BAD5-144D32E4AB88}" type="pres">
      <dgm:prSet presAssocID="{D958EADC-4A1D-4D3D-B028-1B37C4301B40}" presName="tx1" presStyleLbl="revTx" presStyleIdx="4" presStyleCnt="7"/>
      <dgm:spPr/>
    </dgm:pt>
    <dgm:pt modelId="{97A1CE73-A96A-544F-8C9D-B9677D5A1673}" type="pres">
      <dgm:prSet presAssocID="{D958EADC-4A1D-4D3D-B028-1B37C4301B40}" presName="vert1" presStyleCnt="0"/>
      <dgm:spPr/>
    </dgm:pt>
    <dgm:pt modelId="{0A63F0F7-7745-D344-87DE-FEB427985BE1}" type="pres">
      <dgm:prSet presAssocID="{382B824F-4A67-4BC5-9A77-E36AE24151FB}" presName="thickLine" presStyleLbl="alignNode1" presStyleIdx="5" presStyleCnt="7"/>
      <dgm:spPr/>
    </dgm:pt>
    <dgm:pt modelId="{09A14B44-4E23-164E-9C7B-EC3E87576F06}" type="pres">
      <dgm:prSet presAssocID="{382B824F-4A67-4BC5-9A77-E36AE24151FB}" presName="horz1" presStyleCnt="0"/>
      <dgm:spPr/>
    </dgm:pt>
    <dgm:pt modelId="{6FAE1DD6-275E-6546-87C6-C0572C07E985}" type="pres">
      <dgm:prSet presAssocID="{382B824F-4A67-4BC5-9A77-E36AE24151FB}" presName="tx1" presStyleLbl="revTx" presStyleIdx="5" presStyleCnt="7"/>
      <dgm:spPr/>
    </dgm:pt>
    <dgm:pt modelId="{6F34D0A4-CDF7-0C4A-80A5-641AD829C292}" type="pres">
      <dgm:prSet presAssocID="{382B824F-4A67-4BC5-9A77-E36AE24151FB}" presName="vert1" presStyleCnt="0"/>
      <dgm:spPr/>
    </dgm:pt>
    <dgm:pt modelId="{665E866C-88A8-1A4A-AB49-019824FEF049}" type="pres">
      <dgm:prSet presAssocID="{6DB4078F-C0AD-4000-AA2D-5BE132A7CAD8}" presName="thickLine" presStyleLbl="alignNode1" presStyleIdx="6" presStyleCnt="7"/>
      <dgm:spPr/>
    </dgm:pt>
    <dgm:pt modelId="{585FC6C6-8F14-5248-9896-4D7049AB6D58}" type="pres">
      <dgm:prSet presAssocID="{6DB4078F-C0AD-4000-AA2D-5BE132A7CAD8}" presName="horz1" presStyleCnt="0"/>
      <dgm:spPr/>
    </dgm:pt>
    <dgm:pt modelId="{27CAD0E4-BDFA-9B4A-A010-6917DD47A2F1}" type="pres">
      <dgm:prSet presAssocID="{6DB4078F-C0AD-4000-AA2D-5BE132A7CAD8}" presName="tx1" presStyleLbl="revTx" presStyleIdx="6" presStyleCnt="7"/>
      <dgm:spPr/>
    </dgm:pt>
    <dgm:pt modelId="{DFA44518-4170-EF47-AC03-6F8C27A07031}" type="pres">
      <dgm:prSet presAssocID="{6DB4078F-C0AD-4000-AA2D-5BE132A7CAD8}" presName="vert1" presStyleCnt="0"/>
      <dgm:spPr/>
    </dgm:pt>
  </dgm:ptLst>
  <dgm:cxnLst>
    <dgm:cxn modelId="{495BA307-BF87-4C77-A7DE-E78D98D85352}" srcId="{BA773CFC-528C-44B6-896E-089DFAAC2390}" destId="{382B824F-4A67-4BC5-9A77-E36AE24151FB}" srcOrd="5" destOrd="0" parTransId="{C6C976DF-BD1F-4D91-AD7F-EC6999A60175}" sibTransId="{9BC24163-F084-4ADE-9D73-A76C922ECE75}"/>
    <dgm:cxn modelId="{A883EB12-1B13-E44A-8B2B-17C1EA562D6F}" type="presOf" srcId="{E0091071-F355-491F-848A-5FADD80F8EE4}" destId="{C1E93063-9EA1-1B44-B51D-DC6DAF8842A8}" srcOrd="0" destOrd="0" presId="urn:microsoft.com/office/officeart/2008/layout/LinedList"/>
    <dgm:cxn modelId="{C4540014-3FCB-5241-A3DF-1A5E03FC15F9}" type="presOf" srcId="{382B824F-4A67-4BC5-9A77-E36AE24151FB}" destId="{6FAE1DD6-275E-6546-87C6-C0572C07E985}" srcOrd="0" destOrd="0" presId="urn:microsoft.com/office/officeart/2008/layout/LinedList"/>
    <dgm:cxn modelId="{2E12A718-D289-454B-AAF3-DF12BA8299DF}" type="presOf" srcId="{D958EADC-4A1D-4D3D-B028-1B37C4301B40}" destId="{2179CCAE-7AC5-7047-BAD5-144D32E4AB88}" srcOrd="0" destOrd="0" presId="urn:microsoft.com/office/officeart/2008/layout/LinedList"/>
    <dgm:cxn modelId="{EC267321-A538-4975-B518-3765AAC4095A}" srcId="{BA773CFC-528C-44B6-896E-089DFAAC2390}" destId="{A0EEE050-6042-4AD5-825E-2C07C248531E}" srcOrd="0" destOrd="0" parTransId="{AE1162ED-160A-48D8-90DE-6FB3B0CDF28C}" sibTransId="{CBFE73D6-5264-41E0-A5B2-E55291158FA2}"/>
    <dgm:cxn modelId="{53ABE421-CBAF-45B6-88D1-8CE9AC61689C}" srcId="{BA773CFC-528C-44B6-896E-089DFAAC2390}" destId="{E4574B42-BC4A-4F9E-9331-DA2B65B90BE8}" srcOrd="2" destOrd="0" parTransId="{DF316062-D122-4E9F-83E2-5BEC0263B478}" sibTransId="{334E0E79-7A1A-4AE1-921D-73C1FB0E8BC7}"/>
    <dgm:cxn modelId="{70F62235-7821-8549-BCA7-764C86436D80}" type="presOf" srcId="{6DB4078F-C0AD-4000-AA2D-5BE132A7CAD8}" destId="{27CAD0E4-BDFA-9B4A-A010-6917DD47A2F1}" srcOrd="0" destOrd="0" presId="urn:microsoft.com/office/officeart/2008/layout/LinedList"/>
    <dgm:cxn modelId="{C0B47240-2475-244D-A0C9-99EC4A4569AD}" type="presOf" srcId="{A0EEE050-6042-4AD5-825E-2C07C248531E}" destId="{6707CA98-3250-5240-9DB4-F2C9BC44558A}" srcOrd="0" destOrd="0" presId="urn:microsoft.com/office/officeart/2008/layout/LinedList"/>
    <dgm:cxn modelId="{8E1C576D-A8C1-4D28-BD05-2254870574C5}" srcId="{BA773CFC-528C-44B6-896E-089DFAAC2390}" destId="{D958EADC-4A1D-4D3D-B028-1B37C4301B40}" srcOrd="4" destOrd="0" parTransId="{1F33D124-FE28-4C84-9386-0E8E9BE8F2DA}" sibTransId="{C004B961-04AF-47FB-9CFA-7AE53E51EC39}"/>
    <dgm:cxn modelId="{326EA374-6A35-49D4-A50E-93E0D70BE4D9}" srcId="{BA773CFC-528C-44B6-896E-089DFAAC2390}" destId="{6DB4078F-C0AD-4000-AA2D-5BE132A7CAD8}" srcOrd="6" destOrd="0" parTransId="{4429BD0F-5C99-4365-A764-380A4C117B66}" sibTransId="{18756FCF-2059-4B89-BAA0-AEB9731F9B83}"/>
    <dgm:cxn modelId="{ED13537B-0877-CC4F-A375-DCD290BB50F8}" type="presOf" srcId="{BA773CFC-528C-44B6-896E-089DFAAC2390}" destId="{B05FFC22-2662-C440-AA55-5FEC14CFDEFC}" srcOrd="0" destOrd="0" presId="urn:microsoft.com/office/officeart/2008/layout/LinedList"/>
    <dgm:cxn modelId="{65EC5C7F-F887-CC4B-9B5B-EF62D7CEB228}" type="presOf" srcId="{E4574B42-BC4A-4F9E-9331-DA2B65B90BE8}" destId="{67EBFDCE-FB15-064E-AB19-4A902B2488C6}" srcOrd="0" destOrd="0" presId="urn:microsoft.com/office/officeart/2008/layout/LinedList"/>
    <dgm:cxn modelId="{095E76D2-E561-ED45-B07F-37BE55BCB3DE}" type="presOf" srcId="{4A61721A-9605-46F9-AFDF-6020F6AF7650}" destId="{2C103EE3-CB28-9B4A-905A-7A4A05D1284D}" srcOrd="0" destOrd="0" presId="urn:microsoft.com/office/officeart/2008/layout/LinedList"/>
    <dgm:cxn modelId="{5A4515DA-97CD-4BD8-BFD8-65C798EC3FB1}" srcId="{BA773CFC-528C-44B6-896E-089DFAAC2390}" destId="{4A61721A-9605-46F9-AFDF-6020F6AF7650}" srcOrd="1" destOrd="0" parTransId="{B8D9DC7A-E512-42B9-82DE-6FBE06E1E93F}" sibTransId="{38B96AE1-79A5-4838-A26A-170AC9475C01}"/>
    <dgm:cxn modelId="{ECB209F8-9097-4851-9AFC-1B3536942A6E}" srcId="{BA773CFC-528C-44B6-896E-089DFAAC2390}" destId="{E0091071-F355-491F-848A-5FADD80F8EE4}" srcOrd="3" destOrd="0" parTransId="{FF8781CF-A6EA-4F07-910F-5BF0D9DB596B}" sibTransId="{CB9F8BE5-980A-4DD8-9A2C-799A68A92786}"/>
    <dgm:cxn modelId="{E17C118F-4A03-0A45-B5CD-5988DECA7CD1}" type="presParOf" srcId="{B05FFC22-2662-C440-AA55-5FEC14CFDEFC}" destId="{D1FABA42-504C-374D-BC0C-0DF0FA316040}" srcOrd="0" destOrd="0" presId="urn:microsoft.com/office/officeart/2008/layout/LinedList"/>
    <dgm:cxn modelId="{C47569F2-76B3-1347-B330-68EB8C660141}" type="presParOf" srcId="{B05FFC22-2662-C440-AA55-5FEC14CFDEFC}" destId="{53D4EEBF-400A-944A-B2C3-3F5BDADEEFB5}" srcOrd="1" destOrd="0" presId="urn:microsoft.com/office/officeart/2008/layout/LinedList"/>
    <dgm:cxn modelId="{66ABDE77-5550-D448-99DA-3A9FF6B4E2BA}" type="presParOf" srcId="{53D4EEBF-400A-944A-B2C3-3F5BDADEEFB5}" destId="{6707CA98-3250-5240-9DB4-F2C9BC44558A}" srcOrd="0" destOrd="0" presId="urn:microsoft.com/office/officeart/2008/layout/LinedList"/>
    <dgm:cxn modelId="{3C4711C2-58F8-0A4B-9F5B-810B8DE72C16}" type="presParOf" srcId="{53D4EEBF-400A-944A-B2C3-3F5BDADEEFB5}" destId="{7D14E12E-2936-254F-9B81-19283B076EDC}" srcOrd="1" destOrd="0" presId="urn:microsoft.com/office/officeart/2008/layout/LinedList"/>
    <dgm:cxn modelId="{A1926BDA-019D-404D-87AE-3784A30099DB}" type="presParOf" srcId="{B05FFC22-2662-C440-AA55-5FEC14CFDEFC}" destId="{F78541D1-5827-0449-8E0C-D4D8F99A5E24}" srcOrd="2" destOrd="0" presId="urn:microsoft.com/office/officeart/2008/layout/LinedList"/>
    <dgm:cxn modelId="{A12AC322-86BB-A84C-AF29-AC3AEC0750EC}" type="presParOf" srcId="{B05FFC22-2662-C440-AA55-5FEC14CFDEFC}" destId="{8BAA557B-A560-0448-843D-188928D57927}" srcOrd="3" destOrd="0" presId="urn:microsoft.com/office/officeart/2008/layout/LinedList"/>
    <dgm:cxn modelId="{E95D09B6-ECE3-C249-A364-9F53C92154B1}" type="presParOf" srcId="{8BAA557B-A560-0448-843D-188928D57927}" destId="{2C103EE3-CB28-9B4A-905A-7A4A05D1284D}" srcOrd="0" destOrd="0" presId="urn:microsoft.com/office/officeart/2008/layout/LinedList"/>
    <dgm:cxn modelId="{991E902F-5517-8348-82F2-E71335A76406}" type="presParOf" srcId="{8BAA557B-A560-0448-843D-188928D57927}" destId="{25679D94-8B14-3746-B89B-13EC9A22ABEA}" srcOrd="1" destOrd="0" presId="urn:microsoft.com/office/officeart/2008/layout/LinedList"/>
    <dgm:cxn modelId="{52806330-0DE5-5947-8CFF-C0FA6EC8BD79}" type="presParOf" srcId="{B05FFC22-2662-C440-AA55-5FEC14CFDEFC}" destId="{988E9945-6C7D-A841-81E6-98325EDCD436}" srcOrd="4" destOrd="0" presId="urn:microsoft.com/office/officeart/2008/layout/LinedList"/>
    <dgm:cxn modelId="{395F6B1B-3584-8B45-BAE6-E6ECC36507D8}" type="presParOf" srcId="{B05FFC22-2662-C440-AA55-5FEC14CFDEFC}" destId="{DD3EB6A2-98E9-454D-B0FB-9F73FDC57744}" srcOrd="5" destOrd="0" presId="urn:microsoft.com/office/officeart/2008/layout/LinedList"/>
    <dgm:cxn modelId="{CF1A2A63-EEE2-B04E-8C2A-2418D881C3A9}" type="presParOf" srcId="{DD3EB6A2-98E9-454D-B0FB-9F73FDC57744}" destId="{67EBFDCE-FB15-064E-AB19-4A902B2488C6}" srcOrd="0" destOrd="0" presId="urn:microsoft.com/office/officeart/2008/layout/LinedList"/>
    <dgm:cxn modelId="{FD9D2B4C-58D5-1248-A426-2D2440653DD8}" type="presParOf" srcId="{DD3EB6A2-98E9-454D-B0FB-9F73FDC57744}" destId="{EC70C507-66AD-144A-A0EF-E54BDA114058}" srcOrd="1" destOrd="0" presId="urn:microsoft.com/office/officeart/2008/layout/LinedList"/>
    <dgm:cxn modelId="{AB97E7A7-2EF8-6541-B347-8ED3151570CB}" type="presParOf" srcId="{B05FFC22-2662-C440-AA55-5FEC14CFDEFC}" destId="{BDC46C4C-6882-AB4E-8884-3F048669B802}" srcOrd="6" destOrd="0" presId="urn:microsoft.com/office/officeart/2008/layout/LinedList"/>
    <dgm:cxn modelId="{204DB764-BD17-FB4C-8A76-309632A3AED9}" type="presParOf" srcId="{B05FFC22-2662-C440-AA55-5FEC14CFDEFC}" destId="{AC074E8E-925C-4944-9698-4425F2C9631D}" srcOrd="7" destOrd="0" presId="urn:microsoft.com/office/officeart/2008/layout/LinedList"/>
    <dgm:cxn modelId="{5E6CA8D9-A914-2E42-8392-79A4C9A4554C}" type="presParOf" srcId="{AC074E8E-925C-4944-9698-4425F2C9631D}" destId="{C1E93063-9EA1-1B44-B51D-DC6DAF8842A8}" srcOrd="0" destOrd="0" presId="urn:microsoft.com/office/officeart/2008/layout/LinedList"/>
    <dgm:cxn modelId="{FC6A7163-451A-0C40-8550-267BC5336F10}" type="presParOf" srcId="{AC074E8E-925C-4944-9698-4425F2C9631D}" destId="{925FD5EA-6BD9-E745-9636-F7974A447657}" srcOrd="1" destOrd="0" presId="urn:microsoft.com/office/officeart/2008/layout/LinedList"/>
    <dgm:cxn modelId="{8A1B9EE3-E925-594F-A357-7D5840077886}" type="presParOf" srcId="{B05FFC22-2662-C440-AA55-5FEC14CFDEFC}" destId="{8CCE898D-3A8A-E04D-A346-2D47FAE9CED8}" srcOrd="8" destOrd="0" presId="urn:microsoft.com/office/officeart/2008/layout/LinedList"/>
    <dgm:cxn modelId="{1BCD0705-AD8F-464B-BE2E-38502140D87D}" type="presParOf" srcId="{B05FFC22-2662-C440-AA55-5FEC14CFDEFC}" destId="{133B99E6-DDA9-1E49-9DE6-F8AFDB2EDA66}" srcOrd="9" destOrd="0" presId="urn:microsoft.com/office/officeart/2008/layout/LinedList"/>
    <dgm:cxn modelId="{49DB03EA-CA43-E24C-A527-F445CB1BC6A0}" type="presParOf" srcId="{133B99E6-DDA9-1E49-9DE6-F8AFDB2EDA66}" destId="{2179CCAE-7AC5-7047-BAD5-144D32E4AB88}" srcOrd="0" destOrd="0" presId="urn:microsoft.com/office/officeart/2008/layout/LinedList"/>
    <dgm:cxn modelId="{EDB587FC-32DB-D348-B55E-29D1BB25290B}" type="presParOf" srcId="{133B99E6-DDA9-1E49-9DE6-F8AFDB2EDA66}" destId="{97A1CE73-A96A-544F-8C9D-B9677D5A1673}" srcOrd="1" destOrd="0" presId="urn:microsoft.com/office/officeart/2008/layout/LinedList"/>
    <dgm:cxn modelId="{190D7689-E58F-4E49-8FEB-128B54BFD050}" type="presParOf" srcId="{B05FFC22-2662-C440-AA55-5FEC14CFDEFC}" destId="{0A63F0F7-7745-D344-87DE-FEB427985BE1}" srcOrd="10" destOrd="0" presId="urn:microsoft.com/office/officeart/2008/layout/LinedList"/>
    <dgm:cxn modelId="{C2B5DC5E-1300-3940-B17E-BC91AEBD16CA}" type="presParOf" srcId="{B05FFC22-2662-C440-AA55-5FEC14CFDEFC}" destId="{09A14B44-4E23-164E-9C7B-EC3E87576F06}" srcOrd="11" destOrd="0" presId="urn:microsoft.com/office/officeart/2008/layout/LinedList"/>
    <dgm:cxn modelId="{8D7E497D-1D75-5247-AFAD-E22FCA5941B9}" type="presParOf" srcId="{09A14B44-4E23-164E-9C7B-EC3E87576F06}" destId="{6FAE1DD6-275E-6546-87C6-C0572C07E985}" srcOrd="0" destOrd="0" presId="urn:microsoft.com/office/officeart/2008/layout/LinedList"/>
    <dgm:cxn modelId="{F1619EB6-FCD4-E44F-92AB-29220771D099}" type="presParOf" srcId="{09A14B44-4E23-164E-9C7B-EC3E87576F06}" destId="{6F34D0A4-CDF7-0C4A-80A5-641AD829C292}" srcOrd="1" destOrd="0" presId="urn:microsoft.com/office/officeart/2008/layout/LinedList"/>
    <dgm:cxn modelId="{707463B2-6A6D-D949-8343-9362D52C44E4}" type="presParOf" srcId="{B05FFC22-2662-C440-AA55-5FEC14CFDEFC}" destId="{665E866C-88A8-1A4A-AB49-019824FEF049}" srcOrd="12" destOrd="0" presId="urn:microsoft.com/office/officeart/2008/layout/LinedList"/>
    <dgm:cxn modelId="{3A353DF7-3610-4545-B7FA-0A081377FB88}" type="presParOf" srcId="{B05FFC22-2662-C440-AA55-5FEC14CFDEFC}" destId="{585FC6C6-8F14-5248-9896-4D7049AB6D58}" srcOrd="13" destOrd="0" presId="urn:microsoft.com/office/officeart/2008/layout/LinedList"/>
    <dgm:cxn modelId="{240F0321-69C5-884B-8ABA-8D30FE390322}" type="presParOf" srcId="{585FC6C6-8F14-5248-9896-4D7049AB6D58}" destId="{27CAD0E4-BDFA-9B4A-A010-6917DD47A2F1}" srcOrd="0" destOrd="0" presId="urn:microsoft.com/office/officeart/2008/layout/LinedList"/>
    <dgm:cxn modelId="{CB581CBF-C961-634A-B137-35D71587A4BE}" type="presParOf" srcId="{585FC6C6-8F14-5248-9896-4D7049AB6D58}" destId="{DFA44518-4170-EF47-AC03-6F8C27A070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FDB11D0-09AC-4D79-827B-E3816A7A1FB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A4B927F-D426-461F-BB9E-0CDA0D64B29C}">
      <dgm:prSet phldrT="[Text]" custT="1"/>
      <dgm:spPr/>
      <dgm:t>
        <a:bodyPr/>
        <a:lstStyle/>
        <a:p>
          <a:r>
            <a:rPr lang="en-US" sz="2400"/>
            <a:t>Search</a:t>
          </a:r>
          <a:endParaRPr lang="en-US" sz="2400" dirty="0"/>
        </a:p>
      </dgm:t>
    </dgm:pt>
    <dgm:pt modelId="{BE7401EC-C59E-4E61-AD63-EAFF4E5AF9A1}" type="parTrans" cxnId="{8B7E0A72-BED5-4BEC-887D-B94E8F0A54F1}">
      <dgm:prSet/>
      <dgm:spPr/>
      <dgm:t>
        <a:bodyPr/>
        <a:lstStyle/>
        <a:p>
          <a:endParaRPr lang="en-US"/>
        </a:p>
      </dgm:t>
    </dgm:pt>
    <dgm:pt modelId="{63A378E3-9F8F-4529-A8B8-3B690FF6A48B}" type="sibTrans" cxnId="{8B7E0A72-BED5-4BEC-887D-B94E8F0A54F1}">
      <dgm:prSet/>
      <dgm:spPr/>
      <dgm:t>
        <a:bodyPr/>
        <a:lstStyle/>
        <a:p>
          <a:endParaRPr lang="en-US"/>
        </a:p>
      </dgm:t>
    </dgm:pt>
    <dgm:pt modelId="{6E3A879F-05D2-4346-B67D-E79CBBE339AA}">
      <dgm:prSet phldrT="[Text]" custT="1"/>
      <dgm:spPr/>
      <dgm:t>
        <a:bodyPr/>
        <a:lstStyle/>
        <a:p>
          <a:r>
            <a:rPr lang="en-US" sz="2400" dirty="0"/>
            <a:t>House to house enquiries/CCTV</a:t>
          </a:r>
        </a:p>
      </dgm:t>
    </dgm:pt>
    <dgm:pt modelId="{CA1F952B-3411-404A-9D9A-04C93357ED06}" type="parTrans" cxnId="{68E12EEA-BC5C-46A6-9FE6-75B84049D853}">
      <dgm:prSet/>
      <dgm:spPr/>
      <dgm:t>
        <a:bodyPr/>
        <a:lstStyle/>
        <a:p>
          <a:endParaRPr lang="en-US"/>
        </a:p>
      </dgm:t>
    </dgm:pt>
    <dgm:pt modelId="{0E645452-F758-4722-A4C1-9363B8AA4723}" type="sibTrans" cxnId="{68E12EEA-BC5C-46A6-9FE6-75B84049D853}">
      <dgm:prSet/>
      <dgm:spPr/>
      <dgm:t>
        <a:bodyPr/>
        <a:lstStyle/>
        <a:p>
          <a:endParaRPr lang="en-US"/>
        </a:p>
      </dgm:t>
    </dgm:pt>
    <dgm:pt modelId="{CF95268B-6002-4A0C-B902-5E96D341BEF7}">
      <dgm:prSet phldrT="[Text]" custT="1"/>
      <dgm:spPr/>
      <dgm:t>
        <a:bodyPr/>
        <a:lstStyle/>
        <a:p>
          <a:r>
            <a:rPr lang="en-US" sz="2400"/>
            <a:t>Intelligence strategy</a:t>
          </a:r>
          <a:endParaRPr lang="en-US" sz="2400" dirty="0"/>
        </a:p>
      </dgm:t>
    </dgm:pt>
    <dgm:pt modelId="{8627C704-C0B7-4CD3-91C0-0CC38898A7A6}" type="parTrans" cxnId="{79064C24-F586-47E7-AAF4-0C684F0CBE5A}">
      <dgm:prSet/>
      <dgm:spPr/>
      <dgm:t>
        <a:bodyPr/>
        <a:lstStyle/>
        <a:p>
          <a:endParaRPr lang="en-US"/>
        </a:p>
      </dgm:t>
    </dgm:pt>
    <dgm:pt modelId="{7FD44FCF-7C07-4CDD-A763-F464F3016869}" type="sibTrans" cxnId="{79064C24-F586-47E7-AAF4-0C684F0CBE5A}">
      <dgm:prSet/>
      <dgm:spPr/>
      <dgm:t>
        <a:bodyPr/>
        <a:lstStyle/>
        <a:p>
          <a:endParaRPr lang="en-US"/>
        </a:p>
      </dgm:t>
    </dgm:pt>
    <dgm:pt modelId="{0CFEAF33-FE21-4104-AC86-2438B102651D}">
      <dgm:prSet phldrT="[Text]" custT="1"/>
      <dgm:spPr/>
      <dgm:t>
        <a:bodyPr/>
        <a:lstStyle/>
        <a:p>
          <a:endParaRPr lang="en-US" sz="2400" dirty="0"/>
        </a:p>
        <a:p>
          <a:r>
            <a:rPr lang="en-US" sz="2400" dirty="0"/>
            <a:t>Passive data generators</a:t>
          </a:r>
        </a:p>
        <a:p>
          <a:endParaRPr lang="en-US" sz="2400" dirty="0"/>
        </a:p>
      </dgm:t>
    </dgm:pt>
    <dgm:pt modelId="{BE2D4B01-3067-4BEA-AD88-067EEEA87F0D}" type="parTrans" cxnId="{BE2F4511-624F-4CD2-AC98-9BFA1FB25DEB}">
      <dgm:prSet/>
      <dgm:spPr/>
      <dgm:t>
        <a:bodyPr/>
        <a:lstStyle/>
        <a:p>
          <a:endParaRPr lang="en-US"/>
        </a:p>
      </dgm:t>
    </dgm:pt>
    <dgm:pt modelId="{EDDA50DF-B284-4B34-9C4C-5B02B273775C}" type="sibTrans" cxnId="{BE2F4511-624F-4CD2-AC98-9BFA1FB25DEB}">
      <dgm:prSet/>
      <dgm:spPr/>
      <dgm:t>
        <a:bodyPr/>
        <a:lstStyle/>
        <a:p>
          <a:endParaRPr lang="en-US"/>
        </a:p>
      </dgm:t>
    </dgm:pt>
    <dgm:pt modelId="{4E4A9046-D77E-4421-9D87-C1CC17285202}">
      <dgm:prSet phldrT="[Text]" custT="1"/>
      <dgm:spPr/>
      <dgm:t>
        <a:bodyPr/>
        <a:lstStyle/>
        <a:p>
          <a:r>
            <a:rPr lang="en-US" sz="2400"/>
            <a:t>Financial investigation</a:t>
          </a:r>
          <a:endParaRPr lang="en-US" sz="2400" dirty="0"/>
        </a:p>
      </dgm:t>
    </dgm:pt>
    <dgm:pt modelId="{BD2836A8-B999-45E5-81F9-DAE6EF5BB671}" type="parTrans" cxnId="{87FCB37B-9042-411D-8883-77C45D2C35EF}">
      <dgm:prSet/>
      <dgm:spPr/>
      <dgm:t>
        <a:bodyPr/>
        <a:lstStyle/>
        <a:p>
          <a:endParaRPr lang="en-US"/>
        </a:p>
      </dgm:t>
    </dgm:pt>
    <dgm:pt modelId="{88B91C72-A4CE-4294-A931-2E65063B187A}" type="sibTrans" cxnId="{87FCB37B-9042-411D-8883-77C45D2C35EF}">
      <dgm:prSet/>
      <dgm:spPr/>
      <dgm:t>
        <a:bodyPr/>
        <a:lstStyle/>
        <a:p>
          <a:endParaRPr lang="en-US"/>
        </a:p>
      </dgm:t>
    </dgm:pt>
    <dgm:pt modelId="{130CC052-0022-4364-9C13-792A45BDFED4}">
      <dgm:prSet phldrT="[Text]" custT="1"/>
      <dgm:spPr/>
      <dgm:t>
        <a:bodyPr/>
        <a:lstStyle/>
        <a:p>
          <a:r>
            <a:rPr lang="en-US" sz="2400"/>
            <a:t>Communications strategy</a:t>
          </a:r>
          <a:endParaRPr lang="en-US" sz="2400" dirty="0"/>
        </a:p>
      </dgm:t>
    </dgm:pt>
    <dgm:pt modelId="{9342B88B-8F2B-4049-94AD-DAD85E43CBBF}" type="parTrans" cxnId="{99D873F4-5DD8-4D13-84CD-E9560EEA1F81}">
      <dgm:prSet/>
      <dgm:spPr/>
      <dgm:t>
        <a:bodyPr/>
        <a:lstStyle/>
        <a:p>
          <a:endParaRPr lang="en-US"/>
        </a:p>
      </dgm:t>
    </dgm:pt>
    <dgm:pt modelId="{4FF269EE-42AE-4688-A3D8-637C62650F89}" type="sibTrans" cxnId="{99D873F4-5DD8-4D13-84CD-E9560EEA1F81}">
      <dgm:prSet/>
      <dgm:spPr/>
      <dgm:t>
        <a:bodyPr/>
        <a:lstStyle/>
        <a:p>
          <a:endParaRPr lang="en-US"/>
        </a:p>
      </dgm:t>
    </dgm:pt>
    <dgm:pt modelId="{055FDF81-54B3-4160-93EA-573C87D080D2}">
      <dgm:prSet phldrT="[Text]" custT="1"/>
      <dgm:spPr/>
      <dgm:t>
        <a:bodyPr/>
        <a:lstStyle/>
        <a:p>
          <a:r>
            <a:rPr lang="en-US" sz="2400"/>
            <a:t>Physical evidence</a:t>
          </a:r>
          <a:endParaRPr lang="en-US" sz="2400" dirty="0"/>
        </a:p>
      </dgm:t>
    </dgm:pt>
    <dgm:pt modelId="{B0130565-4C09-45D9-AEF2-9E931CB58F99}" type="parTrans" cxnId="{41622C06-34A6-4DB5-BD63-52ECF601614C}">
      <dgm:prSet/>
      <dgm:spPr/>
      <dgm:t>
        <a:bodyPr/>
        <a:lstStyle/>
        <a:p>
          <a:endParaRPr lang="en-US"/>
        </a:p>
      </dgm:t>
    </dgm:pt>
    <dgm:pt modelId="{D9459102-DBE8-44F7-95B0-E8B09FC6647F}" type="sibTrans" cxnId="{41622C06-34A6-4DB5-BD63-52ECF601614C}">
      <dgm:prSet/>
      <dgm:spPr/>
      <dgm:t>
        <a:bodyPr/>
        <a:lstStyle/>
        <a:p>
          <a:endParaRPr lang="en-US"/>
        </a:p>
      </dgm:t>
    </dgm:pt>
    <dgm:pt modelId="{6CA4A7BC-0230-4E39-ABB3-AF3D16DC3B8A}">
      <dgm:prSet phldrT="[Text]" custT="1"/>
      <dgm:spPr/>
      <dgm:t>
        <a:bodyPr/>
        <a:lstStyle/>
        <a:p>
          <a:r>
            <a:rPr lang="en-US" sz="2400"/>
            <a:t>ANPR</a:t>
          </a:r>
          <a:endParaRPr lang="en-US" sz="2400" dirty="0"/>
        </a:p>
      </dgm:t>
    </dgm:pt>
    <dgm:pt modelId="{4D875709-1691-4F36-B46F-E42957AAE543}" type="parTrans" cxnId="{F31AA857-B148-416D-939E-2296D5F62FE8}">
      <dgm:prSet/>
      <dgm:spPr/>
      <dgm:t>
        <a:bodyPr/>
        <a:lstStyle/>
        <a:p>
          <a:endParaRPr lang="en-US"/>
        </a:p>
      </dgm:t>
    </dgm:pt>
    <dgm:pt modelId="{795E64EE-C53F-4627-A7A0-4483DB2C4E7F}" type="sibTrans" cxnId="{F31AA857-B148-416D-939E-2296D5F62FE8}">
      <dgm:prSet/>
      <dgm:spPr/>
      <dgm:t>
        <a:bodyPr/>
        <a:lstStyle/>
        <a:p>
          <a:endParaRPr lang="en-US"/>
        </a:p>
      </dgm:t>
    </dgm:pt>
    <dgm:pt modelId="{1F1899E1-E3CB-45D9-8DBF-EBD0E97DF3DE}" type="pres">
      <dgm:prSet presAssocID="{CFDB11D0-09AC-4D79-827B-E3816A7A1FBE}" presName="diagram" presStyleCnt="0">
        <dgm:presLayoutVars>
          <dgm:dir/>
          <dgm:resizeHandles val="exact"/>
        </dgm:presLayoutVars>
      </dgm:prSet>
      <dgm:spPr/>
    </dgm:pt>
    <dgm:pt modelId="{82CE8AF5-699B-40D3-94D2-A8D630B02EF1}" type="pres">
      <dgm:prSet presAssocID="{1A4B927F-D426-461F-BB9E-0CDA0D64B29C}" presName="node" presStyleLbl="node1" presStyleIdx="0" presStyleCnt="8">
        <dgm:presLayoutVars>
          <dgm:bulletEnabled val="1"/>
        </dgm:presLayoutVars>
      </dgm:prSet>
      <dgm:spPr/>
    </dgm:pt>
    <dgm:pt modelId="{A9B722A8-2639-41D9-AE66-723998734656}" type="pres">
      <dgm:prSet presAssocID="{63A378E3-9F8F-4529-A8B8-3B690FF6A48B}" presName="sibTrans" presStyleCnt="0"/>
      <dgm:spPr/>
    </dgm:pt>
    <dgm:pt modelId="{1D28D47F-9CAE-4264-A384-A1B967D8899D}" type="pres">
      <dgm:prSet presAssocID="{6E3A879F-05D2-4346-B67D-E79CBBE339AA}" presName="node" presStyleLbl="node1" presStyleIdx="1" presStyleCnt="8">
        <dgm:presLayoutVars>
          <dgm:bulletEnabled val="1"/>
        </dgm:presLayoutVars>
      </dgm:prSet>
      <dgm:spPr/>
    </dgm:pt>
    <dgm:pt modelId="{443209BF-17DA-4B85-9A29-A578E57EE6C5}" type="pres">
      <dgm:prSet presAssocID="{0E645452-F758-4722-A4C1-9363B8AA4723}" presName="sibTrans" presStyleCnt="0"/>
      <dgm:spPr/>
    </dgm:pt>
    <dgm:pt modelId="{8C8920E0-6AE9-4C90-B305-14C5360A34DD}" type="pres">
      <dgm:prSet presAssocID="{CF95268B-6002-4A0C-B902-5E96D341BEF7}" presName="node" presStyleLbl="node1" presStyleIdx="2" presStyleCnt="8">
        <dgm:presLayoutVars>
          <dgm:bulletEnabled val="1"/>
        </dgm:presLayoutVars>
      </dgm:prSet>
      <dgm:spPr/>
    </dgm:pt>
    <dgm:pt modelId="{F8740CB4-6D37-48E9-BBC6-18D6205955C8}" type="pres">
      <dgm:prSet presAssocID="{7FD44FCF-7C07-4CDD-A763-F464F3016869}" presName="sibTrans" presStyleCnt="0"/>
      <dgm:spPr/>
    </dgm:pt>
    <dgm:pt modelId="{7DEF32F6-2783-4A51-8961-9AA06C0D00E6}" type="pres">
      <dgm:prSet presAssocID="{0CFEAF33-FE21-4104-AC86-2438B102651D}" presName="node" presStyleLbl="node1" presStyleIdx="3" presStyleCnt="8">
        <dgm:presLayoutVars>
          <dgm:bulletEnabled val="1"/>
        </dgm:presLayoutVars>
      </dgm:prSet>
      <dgm:spPr/>
    </dgm:pt>
    <dgm:pt modelId="{7555CED8-6B8A-497C-ACC5-D2EFD63CEBE8}" type="pres">
      <dgm:prSet presAssocID="{EDDA50DF-B284-4B34-9C4C-5B02B273775C}" presName="sibTrans" presStyleCnt="0"/>
      <dgm:spPr/>
    </dgm:pt>
    <dgm:pt modelId="{89FE702F-09B0-4D60-AF04-FFFBC6E6E72E}" type="pres">
      <dgm:prSet presAssocID="{4E4A9046-D77E-4421-9D87-C1CC17285202}" presName="node" presStyleLbl="node1" presStyleIdx="4" presStyleCnt="8">
        <dgm:presLayoutVars>
          <dgm:bulletEnabled val="1"/>
        </dgm:presLayoutVars>
      </dgm:prSet>
      <dgm:spPr/>
    </dgm:pt>
    <dgm:pt modelId="{F20F5B30-5010-483F-86E5-8F24CF6E997B}" type="pres">
      <dgm:prSet presAssocID="{88B91C72-A4CE-4294-A931-2E65063B187A}" presName="sibTrans" presStyleCnt="0"/>
      <dgm:spPr/>
    </dgm:pt>
    <dgm:pt modelId="{DBB2FD86-2415-4348-B7F0-7D5BD54B79E1}" type="pres">
      <dgm:prSet presAssocID="{130CC052-0022-4364-9C13-792A45BDFED4}" presName="node" presStyleLbl="node1" presStyleIdx="5" presStyleCnt="8">
        <dgm:presLayoutVars>
          <dgm:bulletEnabled val="1"/>
        </dgm:presLayoutVars>
      </dgm:prSet>
      <dgm:spPr/>
    </dgm:pt>
    <dgm:pt modelId="{5D01B380-248B-4F33-B189-E27586DEAB8D}" type="pres">
      <dgm:prSet presAssocID="{4FF269EE-42AE-4688-A3D8-637C62650F89}" presName="sibTrans" presStyleCnt="0"/>
      <dgm:spPr/>
    </dgm:pt>
    <dgm:pt modelId="{811C3273-80A0-4380-BB5B-D736EC619B1D}" type="pres">
      <dgm:prSet presAssocID="{055FDF81-54B3-4160-93EA-573C87D080D2}" presName="node" presStyleLbl="node1" presStyleIdx="6" presStyleCnt="8">
        <dgm:presLayoutVars>
          <dgm:bulletEnabled val="1"/>
        </dgm:presLayoutVars>
      </dgm:prSet>
      <dgm:spPr/>
    </dgm:pt>
    <dgm:pt modelId="{E2EE30CD-3EBE-42A2-A043-DC4A7DEFEF59}" type="pres">
      <dgm:prSet presAssocID="{D9459102-DBE8-44F7-95B0-E8B09FC6647F}" presName="sibTrans" presStyleCnt="0"/>
      <dgm:spPr/>
    </dgm:pt>
    <dgm:pt modelId="{80941EE7-3C9E-48ED-A688-3761D8223661}" type="pres">
      <dgm:prSet presAssocID="{6CA4A7BC-0230-4E39-ABB3-AF3D16DC3B8A}" presName="node" presStyleLbl="node1" presStyleIdx="7" presStyleCnt="8">
        <dgm:presLayoutVars>
          <dgm:bulletEnabled val="1"/>
        </dgm:presLayoutVars>
      </dgm:prSet>
      <dgm:spPr/>
    </dgm:pt>
  </dgm:ptLst>
  <dgm:cxnLst>
    <dgm:cxn modelId="{41622C06-34A6-4DB5-BD63-52ECF601614C}" srcId="{CFDB11D0-09AC-4D79-827B-E3816A7A1FBE}" destId="{055FDF81-54B3-4160-93EA-573C87D080D2}" srcOrd="6" destOrd="0" parTransId="{B0130565-4C09-45D9-AEF2-9E931CB58F99}" sibTransId="{D9459102-DBE8-44F7-95B0-E8B09FC6647F}"/>
    <dgm:cxn modelId="{5B8B1B0F-627E-45D9-B79B-A04C2DD7130B}" type="presOf" srcId="{055FDF81-54B3-4160-93EA-573C87D080D2}" destId="{811C3273-80A0-4380-BB5B-D736EC619B1D}" srcOrd="0" destOrd="0" presId="urn:microsoft.com/office/officeart/2005/8/layout/default"/>
    <dgm:cxn modelId="{BE2F4511-624F-4CD2-AC98-9BFA1FB25DEB}" srcId="{CFDB11D0-09AC-4D79-827B-E3816A7A1FBE}" destId="{0CFEAF33-FE21-4104-AC86-2438B102651D}" srcOrd="3" destOrd="0" parTransId="{BE2D4B01-3067-4BEA-AD88-067EEEA87F0D}" sibTransId="{EDDA50DF-B284-4B34-9C4C-5B02B273775C}"/>
    <dgm:cxn modelId="{312EE711-A246-485D-A4B8-9C984FCFC3B4}" type="presOf" srcId="{4E4A9046-D77E-4421-9D87-C1CC17285202}" destId="{89FE702F-09B0-4D60-AF04-FFFBC6E6E72E}" srcOrd="0" destOrd="0" presId="urn:microsoft.com/office/officeart/2005/8/layout/default"/>
    <dgm:cxn modelId="{79064C24-F586-47E7-AAF4-0C684F0CBE5A}" srcId="{CFDB11D0-09AC-4D79-827B-E3816A7A1FBE}" destId="{CF95268B-6002-4A0C-B902-5E96D341BEF7}" srcOrd="2" destOrd="0" parTransId="{8627C704-C0B7-4CD3-91C0-0CC38898A7A6}" sibTransId="{7FD44FCF-7C07-4CDD-A763-F464F3016869}"/>
    <dgm:cxn modelId="{35839E31-56A8-44E1-9879-FEF129115726}" type="presOf" srcId="{130CC052-0022-4364-9C13-792A45BDFED4}" destId="{DBB2FD86-2415-4348-B7F0-7D5BD54B79E1}" srcOrd="0" destOrd="0" presId="urn:microsoft.com/office/officeart/2005/8/layout/default"/>
    <dgm:cxn modelId="{F31AA857-B148-416D-939E-2296D5F62FE8}" srcId="{CFDB11D0-09AC-4D79-827B-E3816A7A1FBE}" destId="{6CA4A7BC-0230-4E39-ABB3-AF3D16DC3B8A}" srcOrd="7" destOrd="0" parTransId="{4D875709-1691-4F36-B46F-E42957AAE543}" sibTransId="{795E64EE-C53F-4627-A7A0-4483DB2C4E7F}"/>
    <dgm:cxn modelId="{92C76C5B-17C0-420A-AA3E-6EA46EB4D94D}" type="presOf" srcId="{6CA4A7BC-0230-4E39-ABB3-AF3D16DC3B8A}" destId="{80941EE7-3C9E-48ED-A688-3761D8223661}" srcOrd="0" destOrd="0" presId="urn:microsoft.com/office/officeart/2005/8/layout/default"/>
    <dgm:cxn modelId="{E83B0E5C-2EF2-4AF1-A163-4F96162D05C2}" type="presOf" srcId="{0CFEAF33-FE21-4104-AC86-2438B102651D}" destId="{7DEF32F6-2783-4A51-8961-9AA06C0D00E6}" srcOrd="0" destOrd="0" presId="urn:microsoft.com/office/officeart/2005/8/layout/default"/>
    <dgm:cxn modelId="{8B7E0A72-BED5-4BEC-887D-B94E8F0A54F1}" srcId="{CFDB11D0-09AC-4D79-827B-E3816A7A1FBE}" destId="{1A4B927F-D426-461F-BB9E-0CDA0D64B29C}" srcOrd="0" destOrd="0" parTransId="{BE7401EC-C59E-4E61-AD63-EAFF4E5AF9A1}" sibTransId="{63A378E3-9F8F-4529-A8B8-3B690FF6A48B}"/>
    <dgm:cxn modelId="{87FCB37B-9042-411D-8883-77C45D2C35EF}" srcId="{CFDB11D0-09AC-4D79-827B-E3816A7A1FBE}" destId="{4E4A9046-D77E-4421-9D87-C1CC17285202}" srcOrd="4" destOrd="0" parTransId="{BD2836A8-B999-45E5-81F9-DAE6EF5BB671}" sibTransId="{88B91C72-A4CE-4294-A931-2E65063B187A}"/>
    <dgm:cxn modelId="{F81C1A7C-2419-4D61-926F-C33179B05A83}" type="presOf" srcId="{CFDB11D0-09AC-4D79-827B-E3816A7A1FBE}" destId="{1F1899E1-E3CB-45D9-8DBF-EBD0E97DF3DE}" srcOrd="0" destOrd="0" presId="urn:microsoft.com/office/officeart/2005/8/layout/default"/>
    <dgm:cxn modelId="{35C5EC95-32FC-46DF-8F63-2FE6B4291707}" type="presOf" srcId="{6E3A879F-05D2-4346-B67D-E79CBBE339AA}" destId="{1D28D47F-9CAE-4264-A384-A1B967D8899D}" srcOrd="0" destOrd="0" presId="urn:microsoft.com/office/officeart/2005/8/layout/default"/>
    <dgm:cxn modelId="{68E12EEA-BC5C-46A6-9FE6-75B84049D853}" srcId="{CFDB11D0-09AC-4D79-827B-E3816A7A1FBE}" destId="{6E3A879F-05D2-4346-B67D-E79CBBE339AA}" srcOrd="1" destOrd="0" parTransId="{CA1F952B-3411-404A-9D9A-04C93357ED06}" sibTransId="{0E645452-F758-4722-A4C1-9363B8AA4723}"/>
    <dgm:cxn modelId="{D70A6EF1-DAA4-4D62-9D29-1A7878A636B7}" type="presOf" srcId="{CF95268B-6002-4A0C-B902-5E96D341BEF7}" destId="{8C8920E0-6AE9-4C90-B305-14C5360A34DD}" srcOrd="0" destOrd="0" presId="urn:microsoft.com/office/officeart/2005/8/layout/default"/>
    <dgm:cxn modelId="{99D873F4-5DD8-4D13-84CD-E9560EEA1F81}" srcId="{CFDB11D0-09AC-4D79-827B-E3816A7A1FBE}" destId="{130CC052-0022-4364-9C13-792A45BDFED4}" srcOrd="5" destOrd="0" parTransId="{9342B88B-8F2B-4049-94AD-DAD85E43CBBF}" sibTransId="{4FF269EE-42AE-4688-A3D8-637C62650F89}"/>
    <dgm:cxn modelId="{895AA6F7-F7D7-4CDF-90D1-971A9595E3FB}" type="presOf" srcId="{1A4B927F-D426-461F-BB9E-0CDA0D64B29C}" destId="{82CE8AF5-699B-40D3-94D2-A8D630B02EF1}" srcOrd="0" destOrd="0" presId="urn:microsoft.com/office/officeart/2005/8/layout/default"/>
    <dgm:cxn modelId="{DF21078C-4056-4BB1-9CA4-CBCCB94B1346}" type="presParOf" srcId="{1F1899E1-E3CB-45D9-8DBF-EBD0E97DF3DE}" destId="{82CE8AF5-699B-40D3-94D2-A8D630B02EF1}" srcOrd="0" destOrd="0" presId="urn:microsoft.com/office/officeart/2005/8/layout/default"/>
    <dgm:cxn modelId="{B0FE6436-C2CF-40AA-9147-5DE1D754D4EA}" type="presParOf" srcId="{1F1899E1-E3CB-45D9-8DBF-EBD0E97DF3DE}" destId="{A9B722A8-2639-41D9-AE66-723998734656}" srcOrd="1" destOrd="0" presId="urn:microsoft.com/office/officeart/2005/8/layout/default"/>
    <dgm:cxn modelId="{756C61D4-C4C0-496E-B42F-09DC61E5098C}" type="presParOf" srcId="{1F1899E1-E3CB-45D9-8DBF-EBD0E97DF3DE}" destId="{1D28D47F-9CAE-4264-A384-A1B967D8899D}" srcOrd="2" destOrd="0" presId="urn:microsoft.com/office/officeart/2005/8/layout/default"/>
    <dgm:cxn modelId="{0C911F87-849C-4E79-BDCC-B432C0129DBE}" type="presParOf" srcId="{1F1899E1-E3CB-45D9-8DBF-EBD0E97DF3DE}" destId="{443209BF-17DA-4B85-9A29-A578E57EE6C5}" srcOrd="3" destOrd="0" presId="urn:microsoft.com/office/officeart/2005/8/layout/default"/>
    <dgm:cxn modelId="{66A1C2C1-4C7F-4366-BAC3-AF0EB51CE930}" type="presParOf" srcId="{1F1899E1-E3CB-45D9-8DBF-EBD0E97DF3DE}" destId="{8C8920E0-6AE9-4C90-B305-14C5360A34DD}" srcOrd="4" destOrd="0" presId="urn:microsoft.com/office/officeart/2005/8/layout/default"/>
    <dgm:cxn modelId="{E838566E-AF77-4312-A9CE-AA887E670E48}" type="presParOf" srcId="{1F1899E1-E3CB-45D9-8DBF-EBD0E97DF3DE}" destId="{F8740CB4-6D37-48E9-BBC6-18D6205955C8}" srcOrd="5" destOrd="0" presId="urn:microsoft.com/office/officeart/2005/8/layout/default"/>
    <dgm:cxn modelId="{1571C6B7-863A-4C0B-9D66-19C0E5C8B543}" type="presParOf" srcId="{1F1899E1-E3CB-45D9-8DBF-EBD0E97DF3DE}" destId="{7DEF32F6-2783-4A51-8961-9AA06C0D00E6}" srcOrd="6" destOrd="0" presId="urn:microsoft.com/office/officeart/2005/8/layout/default"/>
    <dgm:cxn modelId="{9B544639-540E-4FEA-9197-0AF8DA269E9D}" type="presParOf" srcId="{1F1899E1-E3CB-45D9-8DBF-EBD0E97DF3DE}" destId="{7555CED8-6B8A-497C-ACC5-D2EFD63CEBE8}" srcOrd="7" destOrd="0" presId="urn:microsoft.com/office/officeart/2005/8/layout/default"/>
    <dgm:cxn modelId="{82190CD6-CA04-4083-A39D-73F765E5295C}" type="presParOf" srcId="{1F1899E1-E3CB-45D9-8DBF-EBD0E97DF3DE}" destId="{89FE702F-09B0-4D60-AF04-FFFBC6E6E72E}" srcOrd="8" destOrd="0" presId="urn:microsoft.com/office/officeart/2005/8/layout/default"/>
    <dgm:cxn modelId="{461FACEC-97DF-42F8-8F16-CFF0F91DE9F3}" type="presParOf" srcId="{1F1899E1-E3CB-45D9-8DBF-EBD0E97DF3DE}" destId="{F20F5B30-5010-483F-86E5-8F24CF6E997B}" srcOrd="9" destOrd="0" presId="urn:microsoft.com/office/officeart/2005/8/layout/default"/>
    <dgm:cxn modelId="{25A58DC4-821C-4A76-A8CB-86B9E1FD0B26}" type="presParOf" srcId="{1F1899E1-E3CB-45D9-8DBF-EBD0E97DF3DE}" destId="{DBB2FD86-2415-4348-B7F0-7D5BD54B79E1}" srcOrd="10" destOrd="0" presId="urn:microsoft.com/office/officeart/2005/8/layout/default"/>
    <dgm:cxn modelId="{727D145E-AAB3-4006-B04F-CE1D5ADC628A}" type="presParOf" srcId="{1F1899E1-E3CB-45D9-8DBF-EBD0E97DF3DE}" destId="{5D01B380-248B-4F33-B189-E27586DEAB8D}" srcOrd="11" destOrd="0" presId="urn:microsoft.com/office/officeart/2005/8/layout/default"/>
    <dgm:cxn modelId="{C84855DD-A362-45E5-A7BD-8F81C11F79C6}" type="presParOf" srcId="{1F1899E1-E3CB-45D9-8DBF-EBD0E97DF3DE}" destId="{811C3273-80A0-4380-BB5B-D736EC619B1D}" srcOrd="12" destOrd="0" presId="urn:microsoft.com/office/officeart/2005/8/layout/default"/>
    <dgm:cxn modelId="{65A6F19C-5C88-418A-91D2-6B95F7D6F845}" type="presParOf" srcId="{1F1899E1-E3CB-45D9-8DBF-EBD0E97DF3DE}" destId="{E2EE30CD-3EBE-42A2-A043-DC4A7DEFEF59}" srcOrd="13" destOrd="0" presId="urn:microsoft.com/office/officeart/2005/8/layout/default"/>
    <dgm:cxn modelId="{48A283A8-A7D8-4722-86B4-20AE557AFA05}" type="presParOf" srcId="{1F1899E1-E3CB-45D9-8DBF-EBD0E97DF3DE}" destId="{80941EE7-3C9E-48ED-A688-3761D822366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20C18A9-B0AE-4B7B-91E4-A6B51AB9BBBC}" type="doc">
      <dgm:prSet loTypeId="urn:microsoft.com/office/officeart/2005/8/layout/default" loCatId="list" qsTypeId="urn:microsoft.com/office/officeart/2005/8/quickstyle/simple1" qsCatId="simple" csTypeId="urn:microsoft.com/office/officeart/2005/8/colors/accent6_4" csCatId="accent6" phldr="1"/>
      <dgm:spPr/>
      <dgm:t>
        <a:bodyPr/>
        <a:lstStyle/>
        <a:p>
          <a:endParaRPr lang="en-US"/>
        </a:p>
      </dgm:t>
    </dgm:pt>
    <dgm:pt modelId="{1B9715FE-0952-41F7-ADF0-E92BEBDE93B0}">
      <dgm:prSet phldrT="[Text]" custT="1"/>
      <dgm:spPr/>
      <dgm:t>
        <a:bodyPr/>
        <a:lstStyle/>
        <a:p>
          <a:r>
            <a:rPr lang="en-US" sz="2400" dirty="0"/>
            <a:t>Have significant dramatic impact</a:t>
          </a:r>
        </a:p>
      </dgm:t>
    </dgm:pt>
    <dgm:pt modelId="{47A41417-864A-4964-B2B5-BC75D8C71C81}" type="parTrans" cxnId="{1925E37E-C3F9-4107-BCE1-C7A2C40A7ED7}">
      <dgm:prSet/>
      <dgm:spPr/>
      <dgm:t>
        <a:bodyPr/>
        <a:lstStyle/>
        <a:p>
          <a:endParaRPr lang="en-US"/>
        </a:p>
      </dgm:t>
    </dgm:pt>
    <dgm:pt modelId="{C7248109-5AE3-4FC1-8F70-099604315453}" type="sibTrans" cxnId="{1925E37E-C3F9-4107-BCE1-C7A2C40A7ED7}">
      <dgm:prSet/>
      <dgm:spPr/>
      <dgm:t>
        <a:bodyPr/>
        <a:lstStyle/>
        <a:p>
          <a:endParaRPr lang="en-US"/>
        </a:p>
      </dgm:t>
    </dgm:pt>
    <dgm:pt modelId="{EFDEB850-81A4-4CDC-A02B-76D48CA5C15E}">
      <dgm:prSet phldrT="[Text]" custT="1"/>
      <dgm:spPr/>
      <dgm:t>
        <a:bodyPr/>
        <a:lstStyle/>
        <a:p>
          <a:r>
            <a:rPr lang="en-US" sz="2400"/>
            <a:t>Record the scene exactly</a:t>
          </a:r>
          <a:endParaRPr lang="en-US" sz="2400" dirty="0"/>
        </a:p>
      </dgm:t>
    </dgm:pt>
    <dgm:pt modelId="{4983D084-C6E8-4ED0-A927-6840CEF66914}" type="parTrans" cxnId="{59D73E02-B956-4DD7-8854-A96BF60E1DC4}">
      <dgm:prSet/>
      <dgm:spPr/>
      <dgm:t>
        <a:bodyPr/>
        <a:lstStyle/>
        <a:p>
          <a:endParaRPr lang="en-US"/>
        </a:p>
      </dgm:t>
    </dgm:pt>
    <dgm:pt modelId="{3FE48102-54A4-42B6-B89A-CC2827D5E3BD}" type="sibTrans" cxnId="{59D73E02-B956-4DD7-8854-A96BF60E1DC4}">
      <dgm:prSet/>
      <dgm:spPr/>
      <dgm:t>
        <a:bodyPr/>
        <a:lstStyle/>
        <a:p>
          <a:endParaRPr lang="en-US"/>
        </a:p>
      </dgm:t>
    </dgm:pt>
    <dgm:pt modelId="{44D3666E-5902-4192-983F-61CDF4B532B7}">
      <dgm:prSet phldrT="[Text]" custT="1"/>
      <dgm:spPr/>
      <dgm:t>
        <a:bodyPr/>
        <a:lstStyle/>
        <a:p>
          <a:r>
            <a:rPr lang="en-US" sz="2400"/>
            <a:t>Record the demeanour of the parties</a:t>
          </a:r>
          <a:endParaRPr lang="en-US" sz="2400" dirty="0"/>
        </a:p>
      </dgm:t>
    </dgm:pt>
    <dgm:pt modelId="{AF802BBC-CAAB-4404-A823-4CFB487738C8}" type="parTrans" cxnId="{F8A49F5C-C45A-4A53-B814-CA0CCB4DC780}">
      <dgm:prSet/>
      <dgm:spPr/>
      <dgm:t>
        <a:bodyPr/>
        <a:lstStyle/>
        <a:p>
          <a:endParaRPr lang="en-US"/>
        </a:p>
      </dgm:t>
    </dgm:pt>
    <dgm:pt modelId="{A5787F26-7FFF-4225-B09F-A0AA3CF9FFDE}" type="sibTrans" cxnId="{F8A49F5C-C45A-4A53-B814-CA0CCB4DC780}">
      <dgm:prSet/>
      <dgm:spPr/>
      <dgm:t>
        <a:bodyPr/>
        <a:lstStyle/>
        <a:p>
          <a:endParaRPr lang="en-US"/>
        </a:p>
      </dgm:t>
    </dgm:pt>
    <dgm:pt modelId="{AF86193B-2F4A-464F-9691-8BA20C648F0A}">
      <dgm:prSet phldrT="[Text]" custT="1"/>
      <dgm:spPr/>
      <dgm:t>
        <a:bodyPr/>
        <a:lstStyle/>
        <a:p>
          <a:r>
            <a:rPr lang="en-US" sz="2400"/>
            <a:t>Accurately record significant comments at the scene</a:t>
          </a:r>
          <a:endParaRPr lang="en-US" sz="2400" dirty="0"/>
        </a:p>
      </dgm:t>
    </dgm:pt>
    <dgm:pt modelId="{79001911-8457-4C22-AC08-BEDC02B2AA8B}" type="parTrans" cxnId="{CCFF735F-3F6C-4C0C-8AAF-B766554BECB9}">
      <dgm:prSet/>
      <dgm:spPr/>
      <dgm:t>
        <a:bodyPr/>
        <a:lstStyle/>
        <a:p>
          <a:endParaRPr lang="en-US"/>
        </a:p>
      </dgm:t>
    </dgm:pt>
    <dgm:pt modelId="{C8D8244E-15E9-492D-885D-0937E9DDF34B}" type="sibTrans" cxnId="{CCFF735F-3F6C-4C0C-8AAF-B766554BECB9}">
      <dgm:prSet/>
      <dgm:spPr/>
      <dgm:t>
        <a:bodyPr/>
        <a:lstStyle/>
        <a:p>
          <a:endParaRPr lang="en-US"/>
        </a:p>
      </dgm:t>
    </dgm:pt>
    <dgm:pt modelId="{9D3E8BDA-4047-4EE1-97B6-1880F0A95289}" type="pres">
      <dgm:prSet presAssocID="{920C18A9-B0AE-4B7B-91E4-A6B51AB9BBBC}" presName="diagram" presStyleCnt="0">
        <dgm:presLayoutVars>
          <dgm:dir/>
          <dgm:resizeHandles val="exact"/>
        </dgm:presLayoutVars>
      </dgm:prSet>
      <dgm:spPr/>
    </dgm:pt>
    <dgm:pt modelId="{C2026AED-2E55-4EF5-8325-5CB899648520}" type="pres">
      <dgm:prSet presAssocID="{1B9715FE-0952-41F7-ADF0-E92BEBDE93B0}" presName="node" presStyleLbl="node1" presStyleIdx="0" presStyleCnt="4">
        <dgm:presLayoutVars>
          <dgm:bulletEnabled val="1"/>
        </dgm:presLayoutVars>
      </dgm:prSet>
      <dgm:spPr/>
    </dgm:pt>
    <dgm:pt modelId="{1A4D74C2-E5C0-475D-899A-527129E3BD3D}" type="pres">
      <dgm:prSet presAssocID="{C7248109-5AE3-4FC1-8F70-099604315453}" presName="sibTrans" presStyleCnt="0"/>
      <dgm:spPr/>
    </dgm:pt>
    <dgm:pt modelId="{290DF20A-5D76-4225-AF50-5BD8A10D1E48}" type="pres">
      <dgm:prSet presAssocID="{EFDEB850-81A4-4CDC-A02B-76D48CA5C15E}" presName="node" presStyleLbl="node1" presStyleIdx="1" presStyleCnt="4">
        <dgm:presLayoutVars>
          <dgm:bulletEnabled val="1"/>
        </dgm:presLayoutVars>
      </dgm:prSet>
      <dgm:spPr/>
    </dgm:pt>
    <dgm:pt modelId="{24B889B4-DDF6-47FC-8C12-9DC335DE16FC}" type="pres">
      <dgm:prSet presAssocID="{3FE48102-54A4-42B6-B89A-CC2827D5E3BD}" presName="sibTrans" presStyleCnt="0"/>
      <dgm:spPr/>
    </dgm:pt>
    <dgm:pt modelId="{4116BB7C-6A2F-4701-835A-971FC9C008CE}" type="pres">
      <dgm:prSet presAssocID="{44D3666E-5902-4192-983F-61CDF4B532B7}" presName="node" presStyleLbl="node1" presStyleIdx="2" presStyleCnt="4">
        <dgm:presLayoutVars>
          <dgm:bulletEnabled val="1"/>
        </dgm:presLayoutVars>
      </dgm:prSet>
      <dgm:spPr/>
    </dgm:pt>
    <dgm:pt modelId="{FCCC6492-EBDB-4086-A40C-6DE051A788A8}" type="pres">
      <dgm:prSet presAssocID="{A5787F26-7FFF-4225-B09F-A0AA3CF9FFDE}" presName="sibTrans" presStyleCnt="0"/>
      <dgm:spPr/>
    </dgm:pt>
    <dgm:pt modelId="{1BC5AAEF-4E33-4998-8C1B-62767EC7A760}" type="pres">
      <dgm:prSet presAssocID="{AF86193B-2F4A-464F-9691-8BA20C648F0A}" presName="node" presStyleLbl="node1" presStyleIdx="3" presStyleCnt="4" custScaleX="136030">
        <dgm:presLayoutVars>
          <dgm:bulletEnabled val="1"/>
        </dgm:presLayoutVars>
      </dgm:prSet>
      <dgm:spPr/>
    </dgm:pt>
  </dgm:ptLst>
  <dgm:cxnLst>
    <dgm:cxn modelId="{59D73E02-B956-4DD7-8854-A96BF60E1DC4}" srcId="{920C18A9-B0AE-4B7B-91E4-A6B51AB9BBBC}" destId="{EFDEB850-81A4-4CDC-A02B-76D48CA5C15E}" srcOrd="1" destOrd="0" parTransId="{4983D084-C6E8-4ED0-A927-6840CEF66914}" sibTransId="{3FE48102-54A4-42B6-B89A-CC2827D5E3BD}"/>
    <dgm:cxn modelId="{F6CC4308-CCB5-4FD1-8DF7-197887454FF4}" type="presOf" srcId="{44D3666E-5902-4192-983F-61CDF4B532B7}" destId="{4116BB7C-6A2F-4701-835A-971FC9C008CE}" srcOrd="0" destOrd="0" presId="urn:microsoft.com/office/officeart/2005/8/layout/default"/>
    <dgm:cxn modelId="{76B4933A-FA77-4B33-A7A5-8C022F0C8617}" type="presOf" srcId="{AF86193B-2F4A-464F-9691-8BA20C648F0A}" destId="{1BC5AAEF-4E33-4998-8C1B-62767EC7A760}" srcOrd="0" destOrd="0" presId="urn:microsoft.com/office/officeart/2005/8/layout/default"/>
    <dgm:cxn modelId="{B623BC43-A6E8-44C4-9DEE-4E42CB98E994}" type="presOf" srcId="{920C18A9-B0AE-4B7B-91E4-A6B51AB9BBBC}" destId="{9D3E8BDA-4047-4EE1-97B6-1880F0A95289}" srcOrd="0" destOrd="0" presId="urn:microsoft.com/office/officeart/2005/8/layout/default"/>
    <dgm:cxn modelId="{F8A49F5C-C45A-4A53-B814-CA0CCB4DC780}" srcId="{920C18A9-B0AE-4B7B-91E4-A6B51AB9BBBC}" destId="{44D3666E-5902-4192-983F-61CDF4B532B7}" srcOrd="2" destOrd="0" parTransId="{AF802BBC-CAAB-4404-A823-4CFB487738C8}" sibTransId="{A5787F26-7FFF-4225-B09F-A0AA3CF9FFDE}"/>
    <dgm:cxn modelId="{CCFF735F-3F6C-4C0C-8AAF-B766554BECB9}" srcId="{920C18A9-B0AE-4B7B-91E4-A6B51AB9BBBC}" destId="{AF86193B-2F4A-464F-9691-8BA20C648F0A}" srcOrd="3" destOrd="0" parTransId="{79001911-8457-4C22-AC08-BEDC02B2AA8B}" sibTransId="{C8D8244E-15E9-492D-885D-0937E9DDF34B}"/>
    <dgm:cxn modelId="{A526077B-C227-4BEB-8471-206288BE4266}" type="presOf" srcId="{EFDEB850-81A4-4CDC-A02B-76D48CA5C15E}" destId="{290DF20A-5D76-4225-AF50-5BD8A10D1E48}" srcOrd="0" destOrd="0" presId="urn:microsoft.com/office/officeart/2005/8/layout/default"/>
    <dgm:cxn modelId="{1925E37E-C3F9-4107-BCE1-C7A2C40A7ED7}" srcId="{920C18A9-B0AE-4B7B-91E4-A6B51AB9BBBC}" destId="{1B9715FE-0952-41F7-ADF0-E92BEBDE93B0}" srcOrd="0" destOrd="0" parTransId="{47A41417-864A-4964-B2B5-BC75D8C71C81}" sibTransId="{C7248109-5AE3-4FC1-8F70-099604315453}"/>
    <dgm:cxn modelId="{2F186F8D-BACF-4991-A5E1-0B54392BB889}" type="presOf" srcId="{1B9715FE-0952-41F7-ADF0-E92BEBDE93B0}" destId="{C2026AED-2E55-4EF5-8325-5CB899648520}" srcOrd="0" destOrd="0" presId="urn:microsoft.com/office/officeart/2005/8/layout/default"/>
    <dgm:cxn modelId="{DDF5C96F-9111-4B5F-83D7-504CA411BE0E}" type="presParOf" srcId="{9D3E8BDA-4047-4EE1-97B6-1880F0A95289}" destId="{C2026AED-2E55-4EF5-8325-5CB899648520}" srcOrd="0" destOrd="0" presId="urn:microsoft.com/office/officeart/2005/8/layout/default"/>
    <dgm:cxn modelId="{8DF2F8CA-ADB8-49A9-97D1-628684555BBC}" type="presParOf" srcId="{9D3E8BDA-4047-4EE1-97B6-1880F0A95289}" destId="{1A4D74C2-E5C0-475D-899A-527129E3BD3D}" srcOrd="1" destOrd="0" presId="urn:microsoft.com/office/officeart/2005/8/layout/default"/>
    <dgm:cxn modelId="{0AC204EF-E522-4603-B5AD-80A1BC886D99}" type="presParOf" srcId="{9D3E8BDA-4047-4EE1-97B6-1880F0A95289}" destId="{290DF20A-5D76-4225-AF50-5BD8A10D1E48}" srcOrd="2" destOrd="0" presId="urn:microsoft.com/office/officeart/2005/8/layout/default"/>
    <dgm:cxn modelId="{957270C9-E6B1-486A-8336-42127E7BB029}" type="presParOf" srcId="{9D3E8BDA-4047-4EE1-97B6-1880F0A95289}" destId="{24B889B4-DDF6-47FC-8C12-9DC335DE16FC}" srcOrd="3" destOrd="0" presId="urn:microsoft.com/office/officeart/2005/8/layout/default"/>
    <dgm:cxn modelId="{5810DB15-FC04-416D-B9BA-ACCA386FE25C}" type="presParOf" srcId="{9D3E8BDA-4047-4EE1-97B6-1880F0A95289}" destId="{4116BB7C-6A2F-4701-835A-971FC9C008CE}" srcOrd="4" destOrd="0" presId="urn:microsoft.com/office/officeart/2005/8/layout/default"/>
    <dgm:cxn modelId="{072E919C-6A43-4992-96F1-29000230DFB0}" type="presParOf" srcId="{9D3E8BDA-4047-4EE1-97B6-1880F0A95289}" destId="{FCCC6492-EBDB-4086-A40C-6DE051A788A8}" srcOrd="5" destOrd="0" presId="urn:microsoft.com/office/officeart/2005/8/layout/default"/>
    <dgm:cxn modelId="{A7B4CFCC-D28A-4CEB-A558-6C14571C2F61}" type="presParOf" srcId="{9D3E8BDA-4047-4EE1-97B6-1880F0A95289}" destId="{1BC5AAEF-4E33-4998-8C1B-62767EC7A760}"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4B625A63-0D68-4541-98F4-D1362E7BC3BA}" type="presOf" srcId="{5656653B-1639-4875-A1BB-7DC2DA67835A}" destId="{7CF7A3E4-50D0-4550-BC98-F9397E9D9FF6}" srcOrd="0" destOrd="0" presId="urn:microsoft.com/office/officeart/2005/8/layout/matrix1"/>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7783D9C-914A-4FF9-B4D0-AF22893EB0B3}" type="doc">
      <dgm:prSet loTypeId="urn:microsoft.com/office/officeart/2018/2/layout/IconVerticalSolidList" loCatId="icon" qsTypeId="urn:microsoft.com/office/officeart/2005/8/quickstyle/simple3" qsCatId="simple" csTypeId="urn:microsoft.com/office/officeart/2005/8/colors/colorful5" csCatId="colorful" phldr="1"/>
      <dgm:spPr/>
      <dgm:t>
        <a:bodyPr/>
        <a:lstStyle/>
        <a:p>
          <a:endParaRPr lang="en-US"/>
        </a:p>
      </dgm:t>
    </dgm:pt>
    <dgm:pt modelId="{15AFEFD8-BB2B-462A-8AEA-D998B5F92E2C}">
      <dgm:prSet phldrT="[Text]"/>
      <dgm:spPr>
        <a:xfrm>
          <a:off x="2721144" y="530"/>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Establish current position</a:t>
          </a:r>
        </a:p>
      </dgm:t>
    </dgm:pt>
    <dgm:pt modelId="{CA957027-E62A-4386-8671-FCE36F455F6E}" type="parTrans" cxnId="{E17051DA-29C4-4773-A91C-D510845C9B2A}">
      <dgm:prSet/>
      <dgm:spPr/>
      <dgm:t>
        <a:bodyPr/>
        <a:lstStyle/>
        <a:p>
          <a:endParaRPr lang="en-US"/>
        </a:p>
      </dgm:t>
    </dgm:pt>
    <dgm:pt modelId="{33D2F85F-8994-4A45-9C9C-DDE5D8D5ECB2}" type="sibTrans" cxnId="{E17051DA-29C4-4773-A91C-D510845C9B2A}">
      <dgm:prSet/>
      <dgm:spPr>
        <a:xfrm>
          <a:off x="1843753" y="497194"/>
          <a:ext cx="3282979" cy="3282979"/>
        </a:xfrm>
        <a:custGeom>
          <a:avLst/>
          <a:gdLst/>
          <a:ahLst/>
          <a:cxnLst/>
          <a:rect l="0" t="0" r="0" b="0"/>
          <a:pathLst>
            <a:path>
              <a:moveTo>
                <a:pt x="2616664" y="321064"/>
              </a:moveTo>
              <a:arcTo wR="1641489" hR="1641489" stAng="18386821" swAng="1634160"/>
            </a:path>
          </a:pathLst>
        </a:custGeom>
      </dgm:spPr>
      <dgm:t>
        <a:bodyPr/>
        <a:lstStyle/>
        <a:p>
          <a:endParaRPr lang="en-US"/>
        </a:p>
      </dgm:t>
    </dgm:pt>
    <dgm:pt modelId="{D8C427D8-29D7-481E-856C-77E46C12C4FA}">
      <dgm:prSet phldrT="[Text]"/>
      <dgm:spPr>
        <a:xfrm>
          <a:off x="4362633" y="1642020"/>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Analyse</a:t>
          </a:r>
        </a:p>
      </dgm:t>
    </dgm:pt>
    <dgm:pt modelId="{2A0566FD-C814-4309-86A0-B890C8564A08}" type="parTrans" cxnId="{2690934A-45CF-4808-9727-96808F4064D7}">
      <dgm:prSet/>
      <dgm:spPr/>
      <dgm:t>
        <a:bodyPr/>
        <a:lstStyle/>
        <a:p>
          <a:endParaRPr lang="en-US"/>
        </a:p>
      </dgm:t>
    </dgm:pt>
    <dgm:pt modelId="{4542EDC0-7799-41CE-A515-B835C7219539}" type="sibTrans" cxnId="{2690934A-45CF-4808-9727-96808F4064D7}">
      <dgm:prSet/>
      <dgm:spPr>
        <a:xfrm>
          <a:off x="1843753" y="497194"/>
          <a:ext cx="3282979" cy="3282979"/>
        </a:xfrm>
        <a:custGeom>
          <a:avLst/>
          <a:gdLst/>
          <a:ahLst/>
          <a:cxnLst/>
          <a:rect l="0" t="0" r="0" b="0"/>
          <a:pathLst>
            <a:path>
              <a:moveTo>
                <a:pt x="3112846" y="2369222"/>
              </a:moveTo>
              <a:arcTo wR="1641489" hR="1641489" stAng="1579019" swAng="1634160"/>
            </a:path>
          </a:pathLst>
        </a:custGeom>
      </dgm:spPr>
      <dgm:t>
        <a:bodyPr/>
        <a:lstStyle/>
        <a:p>
          <a:endParaRPr lang="en-US"/>
        </a:p>
      </dgm:t>
    </dgm:pt>
    <dgm:pt modelId="{E89E4F20-B487-43E5-94F2-55725FF8C98E}">
      <dgm:prSet phldrT="[Text]"/>
      <dgm:spPr>
        <a:xfrm>
          <a:off x="2721144" y="3283509"/>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Identify actions</a:t>
          </a:r>
        </a:p>
      </dgm:t>
    </dgm:pt>
    <dgm:pt modelId="{B734AFFD-457E-40F4-A6F9-CBCC6A0F886B}" type="parTrans" cxnId="{ACA8959A-ACCD-4F24-8E78-0147DBA80983}">
      <dgm:prSet/>
      <dgm:spPr/>
      <dgm:t>
        <a:bodyPr/>
        <a:lstStyle/>
        <a:p>
          <a:endParaRPr lang="en-US"/>
        </a:p>
      </dgm:t>
    </dgm:pt>
    <dgm:pt modelId="{680E0139-FFD4-4185-AA19-E9DC8F14322E}" type="sibTrans" cxnId="{ACA8959A-ACCD-4F24-8E78-0147DBA80983}">
      <dgm:prSet/>
      <dgm:spPr>
        <a:xfrm>
          <a:off x="1843753" y="497194"/>
          <a:ext cx="3282979" cy="3282979"/>
        </a:xfrm>
        <a:custGeom>
          <a:avLst/>
          <a:gdLst/>
          <a:ahLst/>
          <a:cxnLst/>
          <a:rect l="0" t="0" r="0" b="0"/>
          <a:pathLst>
            <a:path>
              <a:moveTo>
                <a:pt x="666314" y="2961914"/>
              </a:moveTo>
              <a:arcTo wR="1641489" hR="1641489" stAng="7586821" swAng="1634160"/>
            </a:path>
          </a:pathLst>
        </a:custGeom>
      </dgm:spPr>
      <dgm:t>
        <a:bodyPr/>
        <a:lstStyle/>
        <a:p>
          <a:endParaRPr lang="en-US"/>
        </a:p>
      </dgm:t>
    </dgm:pt>
    <dgm:pt modelId="{8C6A97B5-EF7F-436D-B31E-7AA8B2C28DA8}">
      <dgm:prSet phldrT="[Text]"/>
      <dgm:spPr>
        <a:xfrm>
          <a:off x="1079654" y="1642020"/>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Take action</a:t>
          </a:r>
        </a:p>
      </dgm:t>
    </dgm:pt>
    <dgm:pt modelId="{09F5BF85-9809-48B0-9A17-B9B0855EA424}" type="parTrans" cxnId="{0FBD7809-D53D-4627-B38C-72DD0030CBA0}">
      <dgm:prSet/>
      <dgm:spPr/>
      <dgm:t>
        <a:bodyPr/>
        <a:lstStyle/>
        <a:p>
          <a:endParaRPr lang="en-US"/>
        </a:p>
      </dgm:t>
    </dgm:pt>
    <dgm:pt modelId="{398A0762-90D6-4617-8CB9-A16ADCBB1B2F}" type="sibTrans" cxnId="{0FBD7809-D53D-4627-B38C-72DD0030CBA0}">
      <dgm:prSet/>
      <dgm:spPr>
        <a:xfrm>
          <a:off x="1843753" y="497194"/>
          <a:ext cx="3282979" cy="3282979"/>
        </a:xfrm>
        <a:custGeom>
          <a:avLst/>
          <a:gdLst/>
          <a:ahLst/>
          <a:cxnLst/>
          <a:rect l="0" t="0" r="0" b="0"/>
          <a:pathLst>
            <a:path>
              <a:moveTo>
                <a:pt x="170132" y="913756"/>
              </a:moveTo>
              <a:arcTo wR="1641489" hR="1641489" stAng="12379019" swAng="1634160"/>
            </a:path>
          </a:pathLst>
        </a:custGeom>
      </dgm:spPr>
      <dgm:t>
        <a:bodyPr/>
        <a:lstStyle/>
        <a:p>
          <a:endParaRPr lang="en-US"/>
        </a:p>
      </dgm:t>
    </dgm:pt>
    <dgm:pt modelId="{B91A888D-B332-4DE9-ABDE-1367493943AE}" type="pres">
      <dgm:prSet presAssocID="{F7783D9C-914A-4FF9-B4D0-AF22893EB0B3}" presName="root" presStyleCnt="0">
        <dgm:presLayoutVars>
          <dgm:dir/>
          <dgm:resizeHandles val="exact"/>
        </dgm:presLayoutVars>
      </dgm:prSet>
      <dgm:spPr/>
    </dgm:pt>
    <dgm:pt modelId="{AD167458-2614-4EE9-A323-A476D1BCB1AC}" type="pres">
      <dgm:prSet presAssocID="{15AFEFD8-BB2B-462A-8AEA-D998B5F92E2C}" presName="compNode" presStyleCnt="0"/>
      <dgm:spPr/>
    </dgm:pt>
    <dgm:pt modelId="{41CEB00A-25BF-4A95-889D-23F02E90AE64}" type="pres">
      <dgm:prSet presAssocID="{15AFEFD8-BB2B-462A-8AEA-D998B5F92E2C}" presName="bgRect" presStyleLbl="bgShp" presStyleIdx="0" presStyleCnt="4"/>
      <dgm:spPr/>
    </dgm:pt>
    <dgm:pt modelId="{31AB2DA7-AE89-46BC-8794-DF27F8BD18E5}" type="pres">
      <dgm:prSet presAssocID="{15AFEFD8-BB2B-462A-8AEA-D998B5F92E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92277ABD-74E5-4F66-BC39-CCA4A1846C57}" type="pres">
      <dgm:prSet presAssocID="{15AFEFD8-BB2B-462A-8AEA-D998B5F92E2C}" presName="spaceRect" presStyleCnt="0"/>
      <dgm:spPr/>
    </dgm:pt>
    <dgm:pt modelId="{617E1857-03CD-49EF-872E-523E2601F6F4}" type="pres">
      <dgm:prSet presAssocID="{15AFEFD8-BB2B-462A-8AEA-D998B5F92E2C}" presName="parTx" presStyleLbl="revTx" presStyleIdx="0" presStyleCnt="4">
        <dgm:presLayoutVars>
          <dgm:chMax val="0"/>
          <dgm:chPref val="0"/>
        </dgm:presLayoutVars>
      </dgm:prSet>
      <dgm:spPr>
        <a:prstGeom prst="roundRect">
          <a:avLst/>
        </a:prstGeom>
      </dgm:spPr>
    </dgm:pt>
    <dgm:pt modelId="{065344B7-93F4-450D-9D8D-E1A0B657CEA9}" type="pres">
      <dgm:prSet presAssocID="{33D2F85F-8994-4A45-9C9C-DDE5D8D5ECB2}" presName="sibTrans" presStyleCnt="0"/>
      <dgm:spPr/>
    </dgm:pt>
    <dgm:pt modelId="{710584B5-ABB7-4698-8DB6-3B9DCD4BD8DC}" type="pres">
      <dgm:prSet presAssocID="{D8C427D8-29D7-481E-856C-77E46C12C4FA}" presName="compNode" presStyleCnt="0"/>
      <dgm:spPr/>
    </dgm:pt>
    <dgm:pt modelId="{26DEE241-20AC-4F94-A70B-7D09812D4BD2}" type="pres">
      <dgm:prSet presAssocID="{D8C427D8-29D7-481E-856C-77E46C12C4FA}" presName="bgRect" presStyleLbl="bgShp" presStyleIdx="1" presStyleCnt="4"/>
      <dgm:spPr/>
    </dgm:pt>
    <dgm:pt modelId="{53E9350C-1DFE-4309-9776-BAF9ECC6AA47}" type="pres">
      <dgm:prSet presAssocID="{D8C427D8-29D7-481E-856C-77E46C12C4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19CC7757-9523-4E61-B79D-F0F8B26A88B6}" type="pres">
      <dgm:prSet presAssocID="{D8C427D8-29D7-481E-856C-77E46C12C4FA}" presName="spaceRect" presStyleCnt="0"/>
      <dgm:spPr/>
    </dgm:pt>
    <dgm:pt modelId="{23689384-9776-4F5E-B45A-75273FC94AD0}" type="pres">
      <dgm:prSet presAssocID="{D8C427D8-29D7-481E-856C-77E46C12C4FA}" presName="parTx" presStyleLbl="revTx" presStyleIdx="1" presStyleCnt="4">
        <dgm:presLayoutVars>
          <dgm:chMax val="0"/>
          <dgm:chPref val="0"/>
        </dgm:presLayoutVars>
      </dgm:prSet>
      <dgm:spPr>
        <a:prstGeom prst="roundRect">
          <a:avLst/>
        </a:prstGeom>
      </dgm:spPr>
    </dgm:pt>
    <dgm:pt modelId="{8B866FC8-8FA6-4E83-8039-4619CE2858DE}" type="pres">
      <dgm:prSet presAssocID="{4542EDC0-7799-41CE-A515-B835C7219539}" presName="sibTrans" presStyleCnt="0"/>
      <dgm:spPr/>
    </dgm:pt>
    <dgm:pt modelId="{94693CF4-C925-470C-A400-E853461DCD60}" type="pres">
      <dgm:prSet presAssocID="{E89E4F20-B487-43E5-94F2-55725FF8C98E}" presName="compNode" presStyleCnt="0"/>
      <dgm:spPr/>
    </dgm:pt>
    <dgm:pt modelId="{3CC7739F-1321-41D6-B651-D1CD389E9CC1}" type="pres">
      <dgm:prSet presAssocID="{E89E4F20-B487-43E5-94F2-55725FF8C98E}" presName="bgRect" presStyleLbl="bgShp" presStyleIdx="2" presStyleCnt="4"/>
      <dgm:spPr/>
    </dgm:pt>
    <dgm:pt modelId="{F6DB8BD0-5168-4D86-AC40-007C4C8D5258}" type="pres">
      <dgm:prSet presAssocID="{E89E4F20-B487-43E5-94F2-55725FF8C98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E11D5C55-564A-4C79-9476-20020AE948B8}" type="pres">
      <dgm:prSet presAssocID="{E89E4F20-B487-43E5-94F2-55725FF8C98E}" presName="spaceRect" presStyleCnt="0"/>
      <dgm:spPr/>
    </dgm:pt>
    <dgm:pt modelId="{4BEBA88F-2F31-40ED-A552-731649097EE1}" type="pres">
      <dgm:prSet presAssocID="{E89E4F20-B487-43E5-94F2-55725FF8C98E}" presName="parTx" presStyleLbl="revTx" presStyleIdx="2" presStyleCnt="4">
        <dgm:presLayoutVars>
          <dgm:chMax val="0"/>
          <dgm:chPref val="0"/>
        </dgm:presLayoutVars>
      </dgm:prSet>
      <dgm:spPr>
        <a:prstGeom prst="roundRect">
          <a:avLst/>
        </a:prstGeom>
      </dgm:spPr>
    </dgm:pt>
    <dgm:pt modelId="{25AB7368-484E-4F98-98EE-7790988213D9}" type="pres">
      <dgm:prSet presAssocID="{680E0139-FFD4-4185-AA19-E9DC8F14322E}" presName="sibTrans" presStyleCnt="0"/>
      <dgm:spPr/>
    </dgm:pt>
    <dgm:pt modelId="{2E459DC0-4B59-4D99-BC09-E22DFCF333F3}" type="pres">
      <dgm:prSet presAssocID="{8C6A97B5-EF7F-436D-B31E-7AA8B2C28DA8}" presName="compNode" presStyleCnt="0"/>
      <dgm:spPr/>
    </dgm:pt>
    <dgm:pt modelId="{C16444EA-D8CE-4360-BDC5-43676100CBA1}" type="pres">
      <dgm:prSet presAssocID="{8C6A97B5-EF7F-436D-B31E-7AA8B2C28DA8}" presName="bgRect" presStyleLbl="bgShp" presStyleIdx="3" presStyleCnt="4"/>
      <dgm:spPr/>
    </dgm:pt>
    <dgm:pt modelId="{D07C398F-F817-425F-AD17-55FE7A1512D4}" type="pres">
      <dgm:prSet presAssocID="{8C6A97B5-EF7F-436D-B31E-7AA8B2C28DA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un"/>
        </a:ext>
      </dgm:extLst>
    </dgm:pt>
    <dgm:pt modelId="{59D3E636-B789-4CED-AE5D-DE178DECCEFF}" type="pres">
      <dgm:prSet presAssocID="{8C6A97B5-EF7F-436D-B31E-7AA8B2C28DA8}" presName="spaceRect" presStyleCnt="0"/>
      <dgm:spPr/>
    </dgm:pt>
    <dgm:pt modelId="{1903BA10-EF6A-4BF1-9789-4E7E6B2EDA47}" type="pres">
      <dgm:prSet presAssocID="{8C6A97B5-EF7F-436D-B31E-7AA8B2C28DA8}" presName="parTx" presStyleLbl="revTx" presStyleIdx="3" presStyleCnt="4">
        <dgm:presLayoutVars>
          <dgm:chMax val="0"/>
          <dgm:chPref val="0"/>
        </dgm:presLayoutVars>
      </dgm:prSet>
      <dgm:spPr>
        <a:prstGeom prst="roundRect">
          <a:avLst/>
        </a:prstGeom>
      </dgm:spPr>
    </dgm:pt>
  </dgm:ptLst>
  <dgm:cxnLst>
    <dgm:cxn modelId="{0FBD7809-D53D-4627-B38C-72DD0030CBA0}" srcId="{F7783D9C-914A-4FF9-B4D0-AF22893EB0B3}" destId="{8C6A97B5-EF7F-436D-B31E-7AA8B2C28DA8}" srcOrd="3" destOrd="0" parTransId="{09F5BF85-9809-48B0-9A17-B9B0855EA424}" sibTransId="{398A0762-90D6-4617-8CB9-A16ADCBB1B2F}"/>
    <dgm:cxn modelId="{86CA7934-C0D1-EE44-B269-B8C6B8A8C3CC}" type="presOf" srcId="{F7783D9C-914A-4FF9-B4D0-AF22893EB0B3}" destId="{B91A888D-B332-4DE9-ABDE-1367493943AE}" srcOrd="0" destOrd="0" presId="urn:microsoft.com/office/officeart/2018/2/layout/IconVerticalSolidList"/>
    <dgm:cxn modelId="{64751E42-9B68-494B-B982-52A54C5945A0}" type="presOf" srcId="{E89E4F20-B487-43E5-94F2-55725FF8C98E}" destId="{4BEBA88F-2F31-40ED-A552-731649097EE1}" srcOrd="0" destOrd="0" presId="urn:microsoft.com/office/officeart/2018/2/layout/IconVerticalSolidList"/>
    <dgm:cxn modelId="{2690934A-45CF-4808-9727-96808F4064D7}" srcId="{F7783D9C-914A-4FF9-B4D0-AF22893EB0B3}" destId="{D8C427D8-29D7-481E-856C-77E46C12C4FA}" srcOrd="1" destOrd="0" parTransId="{2A0566FD-C814-4309-86A0-B890C8564A08}" sibTransId="{4542EDC0-7799-41CE-A515-B835C7219539}"/>
    <dgm:cxn modelId="{66703C4C-202A-144B-A369-953783F63FB9}" type="presOf" srcId="{D8C427D8-29D7-481E-856C-77E46C12C4FA}" destId="{23689384-9776-4F5E-B45A-75273FC94AD0}" srcOrd="0" destOrd="0" presId="urn:microsoft.com/office/officeart/2018/2/layout/IconVerticalSolidList"/>
    <dgm:cxn modelId="{3D9A3666-EC46-2747-9ABD-05B4FCF4E816}" type="presOf" srcId="{15AFEFD8-BB2B-462A-8AEA-D998B5F92E2C}" destId="{617E1857-03CD-49EF-872E-523E2601F6F4}" srcOrd="0" destOrd="0" presId="urn:microsoft.com/office/officeart/2018/2/layout/IconVerticalSolidList"/>
    <dgm:cxn modelId="{ACA8959A-ACCD-4F24-8E78-0147DBA80983}" srcId="{F7783D9C-914A-4FF9-B4D0-AF22893EB0B3}" destId="{E89E4F20-B487-43E5-94F2-55725FF8C98E}" srcOrd="2" destOrd="0" parTransId="{B734AFFD-457E-40F4-A6F9-CBCC6A0F886B}" sibTransId="{680E0139-FFD4-4185-AA19-E9DC8F14322E}"/>
    <dgm:cxn modelId="{1458DAB4-2915-D841-A62B-55D51D8D3671}" type="presOf" srcId="{8C6A97B5-EF7F-436D-B31E-7AA8B2C28DA8}" destId="{1903BA10-EF6A-4BF1-9789-4E7E6B2EDA47}" srcOrd="0" destOrd="0" presId="urn:microsoft.com/office/officeart/2018/2/layout/IconVerticalSolidList"/>
    <dgm:cxn modelId="{E17051DA-29C4-4773-A91C-D510845C9B2A}" srcId="{F7783D9C-914A-4FF9-B4D0-AF22893EB0B3}" destId="{15AFEFD8-BB2B-462A-8AEA-D998B5F92E2C}" srcOrd="0" destOrd="0" parTransId="{CA957027-E62A-4386-8671-FCE36F455F6E}" sibTransId="{33D2F85F-8994-4A45-9C9C-DDE5D8D5ECB2}"/>
    <dgm:cxn modelId="{BBB82286-9445-3845-A82F-0B0A14E8FEEE}" type="presParOf" srcId="{B91A888D-B332-4DE9-ABDE-1367493943AE}" destId="{AD167458-2614-4EE9-A323-A476D1BCB1AC}" srcOrd="0" destOrd="0" presId="urn:microsoft.com/office/officeart/2018/2/layout/IconVerticalSolidList"/>
    <dgm:cxn modelId="{020998DF-BEA0-EF44-9104-2615FFB236E3}" type="presParOf" srcId="{AD167458-2614-4EE9-A323-A476D1BCB1AC}" destId="{41CEB00A-25BF-4A95-889D-23F02E90AE64}" srcOrd="0" destOrd="0" presId="urn:microsoft.com/office/officeart/2018/2/layout/IconVerticalSolidList"/>
    <dgm:cxn modelId="{7CC34027-29AC-5D45-B6B3-6BE314CCF4AA}" type="presParOf" srcId="{AD167458-2614-4EE9-A323-A476D1BCB1AC}" destId="{31AB2DA7-AE89-46BC-8794-DF27F8BD18E5}" srcOrd="1" destOrd="0" presId="urn:microsoft.com/office/officeart/2018/2/layout/IconVerticalSolidList"/>
    <dgm:cxn modelId="{7A603C66-6E91-074B-B4D1-10BE14BA7049}" type="presParOf" srcId="{AD167458-2614-4EE9-A323-A476D1BCB1AC}" destId="{92277ABD-74E5-4F66-BC39-CCA4A1846C57}" srcOrd="2" destOrd="0" presId="urn:microsoft.com/office/officeart/2018/2/layout/IconVerticalSolidList"/>
    <dgm:cxn modelId="{76695869-318A-304C-95D3-FFA721CF8C68}" type="presParOf" srcId="{AD167458-2614-4EE9-A323-A476D1BCB1AC}" destId="{617E1857-03CD-49EF-872E-523E2601F6F4}" srcOrd="3" destOrd="0" presId="urn:microsoft.com/office/officeart/2018/2/layout/IconVerticalSolidList"/>
    <dgm:cxn modelId="{4902DA08-169E-7E4B-AD1A-7B55F84ED0D5}" type="presParOf" srcId="{B91A888D-B332-4DE9-ABDE-1367493943AE}" destId="{065344B7-93F4-450D-9D8D-E1A0B657CEA9}" srcOrd="1" destOrd="0" presId="urn:microsoft.com/office/officeart/2018/2/layout/IconVerticalSolidList"/>
    <dgm:cxn modelId="{58E0C385-844D-274A-832C-4E0A108ABDDE}" type="presParOf" srcId="{B91A888D-B332-4DE9-ABDE-1367493943AE}" destId="{710584B5-ABB7-4698-8DB6-3B9DCD4BD8DC}" srcOrd="2" destOrd="0" presId="urn:microsoft.com/office/officeart/2018/2/layout/IconVerticalSolidList"/>
    <dgm:cxn modelId="{C666FB6B-3A46-2E4C-851C-4FF54F6E680A}" type="presParOf" srcId="{710584B5-ABB7-4698-8DB6-3B9DCD4BD8DC}" destId="{26DEE241-20AC-4F94-A70B-7D09812D4BD2}" srcOrd="0" destOrd="0" presId="urn:microsoft.com/office/officeart/2018/2/layout/IconVerticalSolidList"/>
    <dgm:cxn modelId="{C1677FEA-B5F1-C842-9171-AEF7314A2D78}" type="presParOf" srcId="{710584B5-ABB7-4698-8DB6-3B9DCD4BD8DC}" destId="{53E9350C-1DFE-4309-9776-BAF9ECC6AA47}" srcOrd="1" destOrd="0" presId="urn:microsoft.com/office/officeart/2018/2/layout/IconVerticalSolidList"/>
    <dgm:cxn modelId="{B0674922-ABA0-E845-B48B-FCEB498C7229}" type="presParOf" srcId="{710584B5-ABB7-4698-8DB6-3B9DCD4BD8DC}" destId="{19CC7757-9523-4E61-B79D-F0F8B26A88B6}" srcOrd="2" destOrd="0" presId="urn:microsoft.com/office/officeart/2018/2/layout/IconVerticalSolidList"/>
    <dgm:cxn modelId="{2C13328B-E1D8-FC43-8BC0-6833DF118D37}" type="presParOf" srcId="{710584B5-ABB7-4698-8DB6-3B9DCD4BD8DC}" destId="{23689384-9776-4F5E-B45A-75273FC94AD0}" srcOrd="3" destOrd="0" presId="urn:microsoft.com/office/officeart/2018/2/layout/IconVerticalSolidList"/>
    <dgm:cxn modelId="{9BCF744D-9603-234D-8C56-7D30978EA89A}" type="presParOf" srcId="{B91A888D-B332-4DE9-ABDE-1367493943AE}" destId="{8B866FC8-8FA6-4E83-8039-4619CE2858DE}" srcOrd="3" destOrd="0" presId="urn:microsoft.com/office/officeart/2018/2/layout/IconVerticalSolidList"/>
    <dgm:cxn modelId="{D9A7620B-FEC7-4745-A882-1E3302D42CC7}" type="presParOf" srcId="{B91A888D-B332-4DE9-ABDE-1367493943AE}" destId="{94693CF4-C925-470C-A400-E853461DCD60}" srcOrd="4" destOrd="0" presId="urn:microsoft.com/office/officeart/2018/2/layout/IconVerticalSolidList"/>
    <dgm:cxn modelId="{1452D5AF-9E6C-274E-A620-DF9A0C986240}" type="presParOf" srcId="{94693CF4-C925-470C-A400-E853461DCD60}" destId="{3CC7739F-1321-41D6-B651-D1CD389E9CC1}" srcOrd="0" destOrd="0" presId="urn:microsoft.com/office/officeart/2018/2/layout/IconVerticalSolidList"/>
    <dgm:cxn modelId="{4D5EAFC4-3B5B-BB41-8620-62FB60AA1322}" type="presParOf" srcId="{94693CF4-C925-470C-A400-E853461DCD60}" destId="{F6DB8BD0-5168-4D86-AC40-007C4C8D5258}" srcOrd="1" destOrd="0" presId="urn:microsoft.com/office/officeart/2018/2/layout/IconVerticalSolidList"/>
    <dgm:cxn modelId="{F8D2AEDB-149E-AB4F-9A4D-4528417C398B}" type="presParOf" srcId="{94693CF4-C925-470C-A400-E853461DCD60}" destId="{E11D5C55-564A-4C79-9476-20020AE948B8}" srcOrd="2" destOrd="0" presId="urn:microsoft.com/office/officeart/2018/2/layout/IconVerticalSolidList"/>
    <dgm:cxn modelId="{73D99D9F-E94F-0045-BE03-324C8F6294B3}" type="presParOf" srcId="{94693CF4-C925-470C-A400-E853461DCD60}" destId="{4BEBA88F-2F31-40ED-A552-731649097EE1}" srcOrd="3" destOrd="0" presId="urn:microsoft.com/office/officeart/2018/2/layout/IconVerticalSolidList"/>
    <dgm:cxn modelId="{34349A2C-E2B5-384E-851F-8EFA7B494D6E}" type="presParOf" srcId="{B91A888D-B332-4DE9-ABDE-1367493943AE}" destId="{25AB7368-484E-4F98-98EE-7790988213D9}" srcOrd="5" destOrd="0" presId="urn:microsoft.com/office/officeart/2018/2/layout/IconVerticalSolidList"/>
    <dgm:cxn modelId="{42EF6CC5-8086-7C4C-81D4-533106A43A8A}" type="presParOf" srcId="{B91A888D-B332-4DE9-ABDE-1367493943AE}" destId="{2E459DC0-4B59-4D99-BC09-E22DFCF333F3}" srcOrd="6" destOrd="0" presId="urn:microsoft.com/office/officeart/2018/2/layout/IconVerticalSolidList"/>
    <dgm:cxn modelId="{53398EE5-434A-1B45-9F5E-3B0F6E1827BE}" type="presParOf" srcId="{2E459DC0-4B59-4D99-BC09-E22DFCF333F3}" destId="{C16444EA-D8CE-4360-BDC5-43676100CBA1}" srcOrd="0" destOrd="0" presId="urn:microsoft.com/office/officeart/2018/2/layout/IconVerticalSolidList"/>
    <dgm:cxn modelId="{8D5CE263-DD6A-F84F-A9FE-3A78AB1F5D21}" type="presParOf" srcId="{2E459DC0-4B59-4D99-BC09-E22DFCF333F3}" destId="{D07C398F-F817-425F-AD17-55FE7A1512D4}" srcOrd="1" destOrd="0" presId="urn:microsoft.com/office/officeart/2018/2/layout/IconVerticalSolidList"/>
    <dgm:cxn modelId="{49A55274-55D3-AC4D-96DC-E74ECF7AAAA0}" type="presParOf" srcId="{2E459DC0-4B59-4D99-BC09-E22DFCF333F3}" destId="{59D3E636-B789-4CED-AE5D-DE178DECCEFF}" srcOrd="2" destOrd="0" presId="urn:microsoft.com/office/officeart/2018/2/layout/IconVerticalSolidList"/>
    <dgm:cxn modelId="{1CDBB808-01D5-B94F-9AA9-563A579349D4}" type="presParOf" srcId="{2E459DC0-4B59-4D99-BC09-E22DFCF333F3}" destId="{1903BA10-EF6A-4BF1-9789-4E7E6B2EDA4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POA 1936</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59CEB755-BA6E-4143-B357-F814E9B3AD07}" type="presOf" srcId="{8C630581-2DB5-477E-AABB-72C4086C8A72}" destId="{9164DFD1-CD4D-2B41-A267-0E1FDA8B7BAF}" srcOrd="0"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6A886B10-9E53-41C0-8565-7B06552AD3DF}">
      <dgm:prSet phldrT="[Text]" custT="1"/>
      <dgm:spPr>
        <a:solidFill>
          <a:schemeClr val="accent2">
            <a:lumMod val="60000"/>
            <a:lumOff val="40000"/>
          </a:schemeClr>
        </a:solidFill>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dgm:t>
        <a:bodyPr/>
        <a:lstStyle/>
        <a:p>
          <a:r>
            <a:rPr lang="en-US" sz="2400"/>
            <a:t>Do not eat, drink, smoke or touch your face whilst handling exhibits</a:t>
          </a:r>
          <a:endParaRPr lang="en-US" sz="2400" dirty="0"/>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dgm:t>
        <a:bodyPr/>
        <a:lstStyle/>
        <a:p>
          <a:r>
            <a:rPr lang="en-US" sz="2400"/>
            <a:t>All body fluid examples should be regarded as potentially infectious</a:t>
          </a:r>
          <a:endParaRPr lang="en-US" sz="2400" dirty="0"/>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dgm:t>
        <a:bodyPr/>
        <a:lstStyle/>
        <a:p>
          <a:r>
            <a:rPr lang="en-US" sz="2400"/>
            <a:t>Protect all cuts and grazes with waterproof dressings</a:t>
          </a:r>
          <a:endParaRPr lang="en-US" sz="2400" dirty="0"/>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dgm:t>
        <a:bodyPr/>
        <a:lstStyle/>
        <a:p>
          <a:r>
            <a:rPr lang="en-US" sz="2400"/>
            <a:t>Handle all items as little as possible</a:t>
          </a:r>
          <a:endParaRPr lang="en-US" sz="2400" dirty="0"/>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3832A25A-0B2A-4750-BC3B-F12F5193092A}" type="presOf" srcId="{312CF958-8FF1-44C6-8A86-B5E162E9D1ED}" destId="{C5A639A5-822A-4DCB-8140-6E690755D1C8}" srcOrd="1"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32527A69-E5C0-4EF8-92AF-DE4725A4F0F4}" srcId="{1EC73F7E-8E5C-47F9-8FAC-A2FC4B07B423}" destId="{5F0F58B2-F71C-4116-8313-E51C8094FC03}" srcOrd="3" destOrd="0" parTransId="{ACC483F2-3A07-4271-BF39-158B8185AF12}" sibTransId="{91213BF9-9E52-4AA7-AECD-8BF89BFB02CF}"/>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3514F59-57D3-4FB5-9E39-910ACC103A6A}" srcId="{827840F3-2802-4A47-8E52-3056301BC5D7}" destId="{E5F8132A-093D-4721-9204-D01628C75626}" srcOrd="0" destOrd="0" parTransId="{A520D06F-9DE3-4BC9-9FAE-82B0B1953FC1}" sibTransId="{0F89AAD1-C8F9-40F8-B96D-C2E50B36D7AD}"/>
    <dgm:cxn modelId="{3574A870-2B73-4F8C-9399-141E12BEA1C9}" srcId="{827840F3-2802-4A47-8E52-3056301BC5D7}" destId="{9CC189E3-D828-48AE-8D5C-330D508DCDD7}" srcOrd="3" destOrd="0" parTransId="{6141A0A0-7283-4E05-9DF0-ABA04AABC9E7}" sibTransId="{2BA3712E-5F9D-4E39-BAF6-D6FC8D10E035}"/>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E5C349B4-31EB-4735-820E-337A7E1335AB}" type="presOf" srcId="{F6247D88-3A7B-465D-BEFE-FB946EB9CB3A}" destId="{4DFCCC5F-4F4D-4511-BF11-4C5AC3F0583B}" srcOrd="0" destOrd="0" presId="urn:microsoft.com/office/officeart/2005/8/layout/process5"/>
    <dgm:cxn modelId="{F55D60B4-534B-41ED-AE88-2CF56A735CCA}" type="presOf" srcId="{7D2E19FF-52F3-482E-A26F-9FA0B9C32E6B}" destId="{12C362C5-1EE2-4F77-994F-563E85F9231D}" srcOrd="1"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927D1706-A636-4416-8629-AB3A5F1373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5453F79-60AF-4311-8439-3936AD97B143}">
      <dgm:prSet/>
      <dgm:spPr/>
      <dgm:t>
        <a:bodyPr/>
        <a:lstStyle/>
        <a:p>
          <a:r>
            <a:rPr lang="en-US" dirty="0"/>
            <a:t>To understand </a:t>
          </a:r>
          <a:r>
            <a:rPr lang="en-US"/>
            <a:t>section 1 </a:t>
          </a:r>
          <a:r>
            <a:rPr lang="en-US" dirty="0"/>
            <a:t>Theft Act 1968 (Theft) </a:t>
          </a:r>
        </a:p>
      </dgm:t>
    </dgm:pt>
    <dgm:pt modelId="{D94E51DD-A9A5-49C8-B03C-ACB314748CAC}" type="parTrans" cxnId="{BE899AB9-0084-4F54-86B0-75E4693200A8}">
      <dgm:prSet/>
      <dgm:spPr/>
      <dgm:t>
        <a:bodyPr/>
        <a:lstStyle/>
        <a:p>
          <a:endParaRPr lang="en-US"/>
        </a:p>
      </dgm:t>
    </dgm:pt>
    <dgm:pt modelId="{469AAC53-594E-43A9-982A-64808B83065D}" type="sibTrans" cxnId="{BE899AB9-0084-4F54-86B0-75E4693200A8}">
      <dgm:prSet/>
      <dgm:spPr/>
      <dgm:t>
        <a:bodyPr/>
        <a:lstStyle/>
        <a:p>
          <a:endParaRPr lang="en-US"/>
        </a:p>
      </dgm:t>
    </dgm:pt>
    <dgm:pt modelId="{1DDEE32F-E6F0-4D45-A343-E41072940A66}">
      <dgm:prSet/>
      <dgm:spPr/>
      <dgm:t>
        <a:bodyPr/>
        <a:lstStyle/>
        <a:p>
          <a:r>
            <a:rPr lang="en-US"/>
            <a:t>To analyse each of the 5 ‘points to prove’ of theft </a:t>
          </a:r>
        </a:p>
      </dgm:t>
    </dgm:pt>
    <dgm:pt modelId="{E210E9B3-E5E2-437D-B15A-03E90E63D3A9}" type="parTrans" cxnId="{B96373BF-7C8A-4808-A003-0B05FBD585C1}">
      <dgm:prSet/>
      <dgm:spPr/>
      <dgm:t>
        <a:bodyPr/>
        <a:lstStyle/>
        <a:p>
          <a:endParaRPr lang="en-US"/>
        </a:p>
      </dgm:t>
    </dgm:pt>
    <dgm:pt modelId="{8C0FF716-7B3E-43C8-855D-76F7D3E5D771}" type="sibTrans" cxnId="{B96373BF-7C8A-4808-A003-0B05FBD585C1}">
      <dgm:prSet/>
      <dgm:spPr/>
      <dgm:t>
        <a:bodyPr/>
        <a:lstStyle/>
        <a:p>
          <a:endParaRPr lang="en-US"/>
        </a:p>
      </dgm:t>
    </dgm:pt>
    <dgm:pt modelId="{97F8AB42-92D8-4C36-BEC2-FB2423215111}">
      <dgm:prSet/>
      <dgm:spPr/>
      <dgm:t>
        <a:bodyPr/>
        <a:lstStyle/>
        <a:p>
          <a:r>
            <a:rPr lang="en-US" dirty="0"/>
            <a:t>To understand section 13 Theft Act 1968 (Abstracting Electricity)</a:t>
          </a:r>
        </a:p>
      </dgm:t>
    </dgm:pt>
    <dgm:pt modelId="{86BD9E4F-B665-4F05-8A75-02600663CB58}" type="parTrans" cxnId="{CF9B0771-EB43-43A3-8248-B4115403B522}">
      <dgm:prSet/>
      <dgm:spPr/>
      <dgm:t>
        <a:bodyPr/>
        <a:lstStyle/>
        <a:p>
          <a:endParaRPr lang="en-US"/>
        </a:p>
      </dgm:t>
    </dgm:pt>
    <dgm:pt modelId="{3A479325-1CBF-46DB-ABF7-5D13FDF35716}" type="sibTrans" cxnId="{CF9B0771-EB43-43A3-8248-B4115403B522}">
      <dgm:prSet/>
      <dgm:spPr/>
      <dgm:t>
        <a:bodyPr/>
        <a:lstStyle/>
        <a:p>
          <a:endParaRPr lang="en-US"/>
        </a:p>
      </dgm:t>
    </dgm:pt>
    <dgm:pt modelId="{AC3EB962-A67F-3A42-A36B-4466016CC2CE}" type="pres">
      <dgm:prSet presAssocID="{927D1706-A636-4416-8629-AB3A5F13732A}" presName="vert0" presStyleCnt="0">
        <dgm:presLayoutVars>
          <dgm:dir/>
          <dgm:animOne val="branch"/>
          <dgm:animLvl val="lvl"/>
        </dgm:presLayoutVars>
      </dgm:prSet>
      <dgm:spPr/>
    </dgm:pt>
    <dgm:pt modelId="{6FBCC4EE-AC59-C34C-8BE0-CA7BC7EACD95}" type="pres">
      <dgm:prSet presAssocID="{75453F79-60AF-4311-8439-3936AD97B143}" presName="thickLine" presStyleLbl="alignNode1" presStyleIdx="0" presStyleCnt="3"/>
      <dgm:spPr/>
    </dgm:pt>
    <dgm:pt modelId="{79813F0C-1ECA-D645-95C6-BFF69D2B7F10}" type="pres">
      <dgm:prSet presAssocID="{75453F79-60AF-4311-8439-3936AD97B143}" presName="horz1" presStyleCnt="0"/>
      <dgm:spPr/>
    </dgm:pt>
    <dgm:pt modelId="{4B8AB4FD-E162-5C4C-A8AB-83552838C593}" type="pres">
      <dgm:prSet presAssocID="{75453F79-60AF-4311-8439-3936AD97B143}" presName="tx1" presStyleLbl="revTx" presStyleIdx="0" presStyleCnt="3"/>
      <dgm:spPr/>
    </dgm:pt>
    <dgm:pt modelId="{BA55FAD0-7D85-A04D-B53D-30A56262C30D}" type="pres">
      <dgm:prSet presAssocID="{75453F79-60AF-4311-8439-3936AD97B143}" presName="vert1" presStyleCnt="0"/>
      <dgm:spPr/>
    </dgm:pt>
    <dgm:pt modelId="{8857FBA7-634D-D94E-A134-73D7E2DE1BB4}" type="pres">
      <dgm:prSet presAssocID="{1DDEE32F-E6F0-4D45-A343-E41072940A66}" presName="thickLine" presStyleLbl="alignNode1" presStyleIdx="1" presStyleCnt="3"/>
      <dgm:spPr/>
    </dgm:pt>
    <dgm:pt modelId="{E246D9C1-0EEB-2B43-BD55-B5FBB45E878D}" type="pres">
      <dgm:prSet presAssocID="{1DDEE32F-E6F0-4D45-A343-E41072940A66}" presName="horz1" presStyleCnt="0"/>
      <dgm:spPr/>
    </dgm:pt>
    <dgm:pt modelId="{AA7FBA42-2D48-DC4A-A9C0-36F9B3A37EB4}" type="pres">
      <dgm:prSet presAssocID="{1DDEE32F-E6F0-4D45-A343-E41072940A66}" presName="tx1" presStyleLbl="revTx" presStyleIdx="1" presStyleCnt="3"/>
      <dgm:spPr/>
    </dgm:pt>
    <dgm:pt modelId="{C7F4A94E-C8BB-8348-A83D-2FBCEC823837}" type="pres">
      <dgm:prSet presAssocID="{1DDEE32F-E6F0-4D45-A343-E41072940A66}" presName="vert1" presStyleCnt="0"/>
      <dgm:spPr/>
    </dgm:pt>
    <dgm:pt modelId="{D3F38CD9-94C1-F64C-9410-9C300D07C021}" type="pres">
      <dgm:prSet presAssocID="{97F8AB42-92D8-4C36-BEC2-FB2423215111}" presName="thickLine" presStyleLbl="alignNode1" presStyleIdx="2" presStyleCnt="3"/>
      <dgm:spPr/>
    </dgm:pt>
    <dgm:pt modelId="{C716FEA8-CF1B-6C4E-B2CD-07A030DD6897}" type="pres">
      <dgm:prSet presAssocID="{97F8AB42-92D8-4C36-BEC2-FB2423215111}" presName="horz1" presStyleCnt="0"/>
      <dgm:spPr/>
    </dgm:pt>
    <dgm:pt modelId="{0827EF96-4F8A-A04A-B103-BDE0711119F2}" type="pres">
      <dgm:prSet presAssocID="{97F8AB42-92D8-4C36-BEC2-FB2423215111}" presName="tx1" presStyleLbl="revTx" presStyleIdx="2" presStyleCnt="3"/>
      <dgm:spPr/>
    </dgm:pt>
    <dgm:pt modelId="{7F873CE4-6E71-B74C-BC62-87AD147AB948}" type="pres">
      <dgm:prSet presAssocID="{97F8AB42-92D8-4C36-BEC2-FB2423215111}" presName="vert1" presStyleCnt="0"/>
      <dgm:spPr/>
    </dgm:pt>
  </dgm:ptLst>
  <dgm:cxnLst>
    <dgm:cxn modelId="{CF9B0771-EB43-43A3-8248-B4115403B522}" srcId="{927D1706-A636-4416-8629-AB3A5F13732A}" destId="{97F8AB42-92D8-4C36-BEC2-FB2423215111}" srcOrd="2" destOrd="0" parTransId="{86BD9E4F-B665-4F05-8A75-02600663CB58}" sibTransId="{3A479325-1CBF-46DB-ABF7-5D13FDF35716}"/>
    <dgm:cxn modelId="{BBB1B378-2F81-3646-B115-B40652095223}" type="presOf" srcId="{75453F79-60AF-4311-8439-3936AD97B143}" destId="{4B8AB4FD-E162-5C4C-A8AB-83552838C593}" srcOrd="0" destOrd="0" presId="urn:microsoft.com/office/officeart/2008/layout/LinedList"/>
    <dgm:cxn modelId="{51E828AD-0432-274C-AF69-D4E0F1598AEF}" type="presOf" srcId="{927D1706-A636-4416-8629-AB3A5F13732A}" destId="{AC3EB962-A67F-3A42-A36B-4466016CC2CE}" srcOrd="0" destOrd="0" presId="urn:microsoft.com/office/officeart/2008/layout/LinedList"/>
    <dgm:cxn modelId="{BE899AB9-0084-4F54-86B0-75E4693200A8}" srcId="{927D1706-A636-4416-8629-AB3A5F13732A}" destId="{75453F79-60AF-4311-8439-3936AD97B143}" srcOrd="0" destOrd="0" parTransId="{D94E51DD-A9A5-49C8-B03C-ACB314748CAC}" sibTransId="{469AAC53-594E-43A9-982A-64808B83065D}"/>
    <dgm:cxn modelId="{07B9B9BD-F032-5647-AACC-04E6486BBA24}" type="presOf" srcId="{1DDEE32F-E6F0-4D45-A343-E41072940A66}" destId="{AA7FBA42-2D48-DC4A-A9C0-36F9B3A37EB4}" srcOrd="0" destOrd="0" presId="urn:microsoft.com/office/officeart/2008/layout/LinedList"/>
    <dgm:cxn modelId="{B96373BF-7C8A-4808-A003-0B05FBD585C1}" srcId="{927D1706-A636-4416-8629-AB3A5F13732A}" destId="{1DDEE32F-E6F0-4D45-A343-E41072940A66}" srcOrd="1" destOrd="0" parTransId="{E210E9B3-E5E2-437D-B15A-03E90E63D3A9}" sibTransId="{8C0FF716-7B3E-43C8-855D-76F7D3E5D771}"/>
    <dgm:cxn modelId="{0B2A53CF-A235-D042-B7B3-C5F2C82C8845}" type="presOf" srcId="{97F8AB42-92D8-4C36-BEC2-FB2423215111}" destId="{0827EF96-4F8A-A04A-B103-BDE0711119F2}" srcOrd="0" destOrd="0" presId="urn:microsoft.com/office/officeart/2008/layout/LinedList"/>
    <dgm:cxn modelId="{28416FEC-6418-9745-9DD3-85CC3EF0403F}" type="presParOf" srcId="{AC3EB962-A67F-3A42-A36B-4466016CC2CE}" destId="{6FBCC4EE-AC59-C34C-8BE0-CA7BC7EACD95}" srcOrd="0" destOrd="0" presId="urn:microsoft.com/office/officeart/2008/layout/LinedList"/>
    <dgm:cxn modelId="{BE7F0BF0-076D-6A4A-9F4A-7C2DD52442C5}" type="presParOf" srcId="{AC3EB962-A67F-3A42-A36B-4466016CC2CE}" destId="{79813F0C-1ECA-D645-95C6-BFF69D2B7F10}" srcOrd="1" destOrd="0" presId="urn:microsoft.com/office/officeart/2008/layout/LinedList"/>
    <dgm:cxn modelId="{5750F9CC-DD20-D54A-948B-7E9A82F7AFA2}" type="presParOf" srcId="{79813F0C-1ECA-D645-95C6-BFF69D2B7F10}" destId="{4B8AB4FD-E162-5C4C-A8AB-83552838C593}" srcOrd="0" destOrd="0" presId="urn:microsoft.com/office/officeart/2008/layout/LinedList"/>
    <dgm:cxn modelId="{4C65AC86-96E1-4E46-83C0-1462438D2156}" type="presParOf" srcId="{79813F0C-1ECA-D645-95C6-BFF69D2B7F10}" destId="{BA55FAD0-7D85-A04D-B53D-30A56262C30D}" srcOrd="1" destOrd="0" presId="urn:microsoft.com/office/officeart/2008/layout/LinedList"/>
    <dgm:cxn modelId="{E924592A-06D4-FA42-82B8-4C9568D879B2}" type="presParOf" srcId="{AC3EB962-A67F-3A42-A36B-4466016CC2CE}" destId="{8857FBA7-634D-D94E-A134-73D7E2DE1BB4}" srcOrd="2" destOrd="0" presId="urn:microsoft.com/office/officeart/2008/layout/LinedList"/>
    <dgm:cxn modelId="{6ACBC8B6-418B-FC40-86DB-5BD145002B1F}" type="presParOf" srcId="{AC3EB962-A67F-3A42-A36B-4466016CC2CE}" destId="{E246D9C1-0EEB-2B43-BD55-B5FBB45E878D}" srcOrd="3" destOrd="0" presId="urn:microsoft.com/office/officeart/2008/layout/LinedList"/>
    <dgm:cxn modelId="{99749038-4CD5-BF40-8828-9DAD4B7743FB}" type="presParOf" srcId="{E246D9C1-0EEB-2B43-BD55-B5FBB45E878D}" destId="{AA7FBA42-2D48-DC4A-A9C0-36F9B3A37EB4}" srcOrd="0" destOrd="0" presId="urn:microsoft.com/office/officeart/2008/layout/LinedList"/>
    <dgm:cxn modelId="{86862B6C-D760-BC44-968C-96B6F6998EF0}" type="presParOf" srcId="{E246D9C1-0EEB-2B43-BD55-B5FBB45E878D}" destId="{C7F4A94E-C8BB-8348-A83D-2FBCEC823837}" srcOrd="1" destOrd="0" presId="urn:microsoft.com/office/officeart/2008/layout/LinedList"/>
    <dgm:cxn modelId="{7DB78EA1-1BA1-2947-A902-EF66EE194793}" type="presParOf" srcId="{AC3EB962-A67F-3A42-A36B-4466016CC2CE}" destId="{D3F38CD9-94C1-F64C-9410-9C300D07C021}" srcOrd="4" destOrd="0" presId="urn:microsoft.com/office/officeart/2008/layout/LinedList"/>
    <dgm:cxn modelId="{5172041E-B520-1545-B072-924B59C039B9}" type="presParOf" srcId="{AC3EB962-A67F-3A42-A36B-4466016CC2CE}" destId="{C716FEA8-CF1B-6C4E-B2CD-07A030DD6897}" srcOrd="5" destOrd="0" presId="urn:microsoft.com/office/officeart/2008/layout/LinedList"/>
    <dgm:cxn modelId="{3D075F0F-50E1-CC4D-A37B-D70ACC890B9A}" type="presParOf" srcId="{C716FEA8-CF1B-6C4E-B2CD-07A030DD6897}" destId="{0827EF96-4F8A-A04A-B103-BDE0711119F2}" srcOrd="0" destOrd="0" presId="urn:microsoft.com/office/officeart/2008/layout/LinedList"/>
    <dgm:cxn modelId="{D3663E17-F86B-FC47-A63A-B13CFA254E07}" type="presParOf" srcId="{C716FEA8-CF1B-6C4E-B2CD-07A030DD6897}" destId="{7F873CE4-6E71-B74C-BC62-87AD147AB9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2ACBAF74-0A87-8F45-8ED9-6F3B77B4942D}" type="pres">
      <dgm:prSet presAssocID="{D482742C-D5D1-414A-B282-2A46FAC0ECD0}" presName="linear" presStyleCnt="0">
        <dgm:presLayoutVars>
          <dgm:animLvl val="lvl"/>
          <dgm:resizeHandles val="exact"/>
        </dgm:presLayoutVars>
      </dgm:prSet>
      <dgm:spPr/>
    </dgm:pt>
    <dgm:pt modelId="{017B6CE5-88A6-F447-8711-D1CC2CCBADB9}" type="pres">
      <dgm:prSet presAssocID="{43A8BACF-E83F-4092-B737-EFF4515CC8B1}" presName="parentText" presStyleLbl="node1" presStyleIdx="0" presStyleCnt="3">
        <dgm:presLayoutVars>
          <dgm:chMax val="0"/>
          <dgm:bulletEnabled val="1"/>
        </dgm:presLayoutVars>
      </dgm:prSet>
      <dgm:spPr/>
    </dgm:pt>
    <dgm:pt modelId="{C0A65B2E-3369-7B48-A897-236837924878}" type="pres">
      <dgm:prSet presAssocID="{4E5B7F26-EBBD-47CF-B0B3-16AF6F03CFBA}" presName="spacer" presStyleCnt="0"/>
      <dgm:spPr/>
    </dgm:pt>
    <dgm:pt modelId="{2666C3A8-3DDF-234C-9B41-27AF42DE25BF}" type="pres">
      <dgm:prSet presAssocID="{10E8F019-F136-47DA-813C-0427B9DC32DE}" presName="parentText" presStyleLbl="node1" presStyleIdx="1" presStyleCnt="3">
        <dgm:presLayoutVars>
          <dgm:chMax val="0"/>
          <dgm:bulletEnabled val="1"/>
        </dgm:presLayoutVars>
      </dgm:prSet>
      <dgm:spPr/>
    </dgm:pt>
    <dgm:pt modelId="{D18DBD41-C557-6348-BCFD-FF4C8E736AC9}" type="pres">
      <dgm:prSet presAssocID="{E62EC1FA-66E1-4351-ACEE-9E2FB96EDC24}" presName="spacer" presStyleCnt="0"/>
      <dgm:spPr/>
    </dgm:pt>
    <dgm:pt modelId="{5F8449CC-6217-A648-90CE-FA378F73B110}" type="pres">
      <dgm:prSet presAssocID="{2F784339-FBC2-451D-9AF4-B2A4FACBF07D}" presName="parentText" presStyleLbl="node1" presStyleIdx="2" presStyleCnt="3">
        <dgm:presLayoutVars>
          <dgm:chMax val="0"/>
          <dgm:bulletEnabled val="1"/>
        </dgm:presLayoutVars>
      </dgm:prSet>
      <dgm:spPr/>
    </dgm:pt>
  </dgm:ptLst>
  <dgm:cxnLst>
    <dgm:cxn modelId="{077A302A-0318-464B-BAE2-95F75F58A08C}" srcId="{D482742C-D5D1-414A-B282-2A46FAC0ECD0}" destId="{2F784339-FBC2-451D-9AF4-B2A4FACBF07D}" srcOrd="2" destOrd="0" parTransId="{332817E4-9919-4A04-95AE-94533C2DA84D}" sibTransId="{0EC51DCC-1FC5-4CD1-B3D0-E0F1BA82CC66}"/>
    <dgm:cxn modelId="{E6D27B3E-AD78-4D46-A746-A69374EAC126}" type="presOf" srcId="{D482742C-D5D1-414A-B282-2A46FAC0ECD0}" destId="{2ACBAF74-0A87-8F45-8ED9-6F3B77B4942D}" srcOrd="0" destOrd="0" presId="urn:microsoft.com/office/officeart/2005/8/layout/vList2"/>
    <dgm:cxn modelId="{492F5564-C56D-CB43-B1E9-D96F8EC31748}" type="presOf" srcId="{10E8F019-F136-47DA-813C-0427B9DC32DE}" destId="{2666C3A8-3DDF-234C-9B41-27AF42DE25BF}" srcOrd="0" destOrd="0" presId="urn:microsoft.com/office/officeart/2005/8/layout/vList2"/>
    <dgm:cxn modelId="{F4F8ED65-0978-6E43-8F69-BD9308F43842}" type="presOf" srcId="{43A8BACF-E83F-4092-B737-EFF4515CC8B1}" destId="{017B6CE5-88A6-F447-8711-D1CC2CCBADB9}" srcOrd="0" destOrd="0" presId="urn:microsoft.com/office/officeart/2005/8/layout/vList2"/>
    <dgm:cxn modelId="{712D1FCB-1A01-2D49-8DA7-38BDF4C76DFF}" type="presOf" srcId="{2F784339-FBC2-451D-9AF4-B2A4FACBF07D}" destId="{5F8449CC-6217-A648-90CE-FA378F73B110}" srcOrd="0" destOrd="0" presId="urn:microsoft.com/office/officeart/2005/8/layout/vList2"/>
    <dgm:cxn modelId="{DDE618CD-2D90-4F7F-995B-AE8CAB6280DB}" srcId="{D482742C-D5D1-414A-B282-2A46FAC0ECD0}" destId="{43A8BACF-E83F-4092-B737-EFF4515CC8B1}" srcOrd="0" destOrd="0" parTransId="{765928B2-6DD0-4B89-B1DE-1ED6FCFC5613}" sibTransId="{4E5B7F26-EBBD-47CF-B0B3-16AF6F03CFBA}"/>
    <dgm:cxn modelId="{35481EEB-2812-482A-B68F-EB294E061198}" srcId="{D482742C-D5D1-414A-B282-2A46FAC0ECD0}" destId="{10E8F019-F136-47DA-813C-0427B9DC32DE}" srcOrd="1" destOrd="0" parTransId="{A8615964-9215-40B0-B1C9-CA900FD09A72}" sibTransId="{E62EC1FA-66E1-4351-ACEE-9E2FB96EDC24}"/>
    <dgm:cxn modelId="{8AC8C8C9-8324-0743-9708-66D655BD8344}" type="presParOf" srcId="{2ACBAF74-0A87-8F45-8ED9-6F3B77B4942D}" destId="{017B6CE5-88A6-F447-8711-D1CC2CCBADB9}" srcOrd="0" destOrd="0" presId="urn:microsoft.com/office/officeart/2005/8/layout/vList2"/>
    <dgm:cxn modelId="{1F61E36E-A05A-AD4C-B389-225EC65BA288}" type="presParOf" srcId="{2ACBAF74-0A87-8F45-8ED9-6F3B77B4942D}" destId="{C0A65B2E-3369-7B48-A897-236837924878}" srcOrd="1" destOrd="0" presId="urn:microsoft.com/office/officeart/2005/8/layout/vList2"/>
    <dgm:cxn modelId="{BFB0D889-4BB0-C949-8752-7620386D7E0F}" type="presParOf" srcId="{2ACBAF74-0A87-8F45-8ED9-6F3B77B4942D}" destId="{2666C3A8-3DDF-234C-9B41-27AF42DE25BF}" srcOrd="2" destOrd="0" presId="urn:microsoft.com/office/officeart/2005/8/layout/vList2"/>
    <dgm:cxn modelId="{E427FE17-EBAA-7641-837E-08E65D7B48BC}" type="presParOf" srcId="{2ACBAF74-0A87-8F45-8ED9-6F3B77B4942D}" destId="{D18DBD41-C557-6348-BCFD-FF4C8E736AC9}" srcOrd="3" destOrd="0" presId="urn:microsoft.com/office/officeart/2005/8/layout/vList2"/>
    <dgm:cxn modelId="{A5C55A0B-B867-D349-9175-537EC0DEE377}" type="presParOf" srcId="{2ACBAF74-0A87-8F45-8ED9-6F3B77B4942D}" destId="{5F8449CC-6217-A648-90CE-FA378F73B11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61BB7-8698-9B43-9351-C324371415FD}">
      <dsp:nvSpPr>
        <dsp:cNvPr id="0" name=""/>
        <dsp:cNvSpPr/>
      </dsp:nvSpPr>
      <dsp:spPr>
        <a:xfrm>
          <a:off x="0" y="178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B4E9D-F77C-4C4C-BA8E-29E1604DBAEB}">
      <dsp:nvSpPr>
        <dsp:cNvPr id="0" name=""/>
        <dsp:cNvSpPr/>
      </dsp:nvSpPr>
      <dsp:spPr>
        <a:xfrm>
          <a:off x="0" y="178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Part 1 – Recap of W1 &amp; W2</a:t>
          </a:r>
        </a:p>
      </dsp:txBody>
      <dsp:txXfrm>
        <a:off x="0" y="1787"/>
        <a:ext cx="3803904" cy="1218870"/>
      </dsp:txXfrm>
    </dsp:sp>
    <dsp:sp modelId="{515CB733-9EB0-C144-B9ED-29BA979005E4}">
      <dsp:nvSpPr>
        <dsp:cNvPr id="0" name=""/>
        <dsp:cNvSpPr/>
      </dsp:nvSpPr>
      <dsp:spPr>
        <a:xfrm>
          <a:off x="0" y="122065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EE59D9-7D1B-214D-9091-8241B99BAD5C}">
      <dsp:nvSpPr>
        <dsp:cNvPr id="0" name=""/>
        <dsp:cNvSpPr/>
      </dsp:nvSpPr>
      <dsp:spPr>
        <a:xfrm>
          <a:off x="0" y="122065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Part 2 – Powers of Entry, Search, and Seize </a:t>
          </a:r>
        </a:p>
      </dsp:txBody>
      <dsp:txXfrm>
        <a:off x="0" y="1220657"/>
        <a:ext cx="3803904" cy="1218870"/>
      </dsp:txXfrm>
    </dsp:sp>
    <dsp:sp modelId="{D9CE4E69-8854-BF49-BB9F-F9C384CED8D7}">
      <dsp:nvSpPr>
        <dsp:cNvPr id="0" name=""/>
        <dsp:cNvSpPr/>
      </dsp:nvSpPr>
      <dsp:spPr>
        <a:xfrm>
          <a:off x="0" y="243952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FD1D27-459B-7640-BA80-9EBD4588A5BB}">
      <dsp:nvSpPr>
        <dsp:cNvPr id="0" name=""/>
        <dsp:cNvSpPr/>
      </dsp:nvSpPr>
      <dsp:spPr>
        <a:xfrm>
          <a:off x="0" y="243952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Part 3 – Theft, Burglary &amp; Robbery </a:t>
          </a:r>
        </a:p>
      </dsp:txBody>
      <dsp:txXfrm>
        <a:off x="0" y="2439527"/>
        <a:ext cx="3803904" cy="1218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75E6-37FF-954A-87DA-6C18C3AFBFA3}">
      <dsp:nvSpPr>
        <dsp:cNvPr id="0" name=""/>
        <dsp:cNvSpPr/>
      </dsp:nvSpPr>
      <dsp:spPr>
        <a:xfrm>
          <a:off x="841"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96518B6-8B67-4E41-8EC6-CFBB5B306B8B}">
      <dsp:nvSpPr>
        <dsp:cNvPr id="0" name=""/>
        <dsp:cNvSpPr/>
      </dsp:nvSpPr>
      <dsp:spPr>
        <a:xfrm>
          <a:off x="329074"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Secure/Arrest suspect if still at scene. </a:t>
          </a:r>
          <a:endParaRPr lang="en-US" sz="3500" kern="1200"/>
        </a:p>
      </dsp:txBody>
      <dsp:txXfrm>
        <a:off x="384016" y="1014858"/>
        <a:ext cx="2844212" cy="1765967"/>
      </dsp:txXfrm>
    </dsp:sp>
    <dsp:sp modelId="{5D33E276-4E5F-DA4E-854E-370208923D60}">
      <dsp:nvSpPr>
        <dsp:cNvPr id="0" name=""/>
        <dsp:cNvSpPr/>
      </dsp:nvSpPr>
      <dsp:spPr>
        <a:xfrm>
          <a:off x="3611404"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1341715-30EE-5F45-8DC3-D5ACC2FFF289}">
      <dsp:nvSpPr>
        <dsp:cNvPr id="0" name=""/>
        <dsp:cNvSpPr/>
      </dsp:nvSpPr>
      <dsp:spPr>
        <a:xfrm>
          <a:off x="3939637"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This may take place earlier or later. </a:t>
          </a:r>
          <a:endParaRPr lang="en-US" sz="3500" kern="1200"/>
        </a:p>
      </dsp:txBody>
      <dsp:txXfrm>
        <a:off x="3994579" y="1014858"/>
        <a:ext cx="2844212" cy="17659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E50C-6379-A44C-B22D-65AEE1538964}">
      <dsp:nvSpPr>
        <dsp:cNvPr id="0" name=""/>
        <dsp:cNvSpPr/>
      </dsp:nvSpPr>
      <dsp:spPr>
        <a:xfrm>
          <a:off x="0" y="79256"/>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objective of taking samples from suspects, victims and crime scenes is to demonstrate a link between them…’’</a:t>
          </a:r>
          <a:endParaRPr lang="en-US" sz="1500" kern="1200" dirty="0"/>
        </a:p>
      </dsp:txBody>
      <dsp:txXfrm>
        <a:off x="63719" y="142975"/>
        <a:ext cx="5027143" cy="1177843"/>
      </dsp:txXfrm>
    </dsp:sp>
    <dsp:sp modelId="{2563B2D7-D1FE-6C4B-B46E-C973786A6128}">
      <dsp:nvSpPr>
        <dsp:cNvPr id="0" name=""/>
        <dsp:cNvSpPr/>
      </dsp:nvSpPr>
      <dsp:spPr>
        <a:xfrm>
          <a:off x="0" y="1427737"/>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‘’Forensic evidence has the potential to produce powerful forms of evidence…’’</a:t>
          </a:r>
          <a:endParaRPr lang="en-US" sz="1500" kern="1200" dirty="0"/>
        </a:p>
      </dsp:txBody>
      <dsp:txXfrm>
        <a:off x="63719" y="1491456"/>
        <a:ext cx="5027143" cy="1177843"/>
      </dsp:txXfrm>
    </dsp:sp>
    <dsp:sp modelId="{E0442FE5-280C-A248-9542-A2EA99539BBD}">
      <dsp:nvSpPr>
        <dsp:cNvPr id="0" name=""/>
        <dsp:cNvSpPr/>
      </dsp:nvSpPr>
      <dsp:spPr>
        <a:xfrm>
          <a:off x="0" y="2776218"/>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‘’Typically the sample is taken from one person or place then a corresponding sample should be recovered from elsewhere for comparison’’.</a:t>
          </a:r>
          <a:br>
            <a:rPr lang="en-GB" sz="1500" kern="1200" dirty="0"/>
          </a:br>
          <a:r>
            <a:rPr lang="en-GB" sz="1500" kern="1200" dirty="0"/>
            <a:t>				(Bryant and Bryant, 2021, p. 620)</a:t>
          </a:r>
          <a:endParaRPr lang="en-US" sz="1500" kern="1200" dirty="0"/>
        </a:p>
      </dsp:txBody>
      <dsp:txXfrm>
        <a:off x="63719" y="2839937"/>
        <a:ext cx="5027143" cy="11778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AD73-5EE2-1D49-9A43-C579433608B0}">
      <dsp:nvSpPr>
        <dsp:cNvPr id="0" name=""/>
        <dsp:cNvSpPr/>
      </dsp:nvSpPr>
      <dsp:spPr>
        <a:xfrm>
          <a:off x="0" y="608692"/>
          <a:ext cx="6900512" cy="13379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br>
            <a:rPr lang="en-GB" sz="3200" u="sng" kern="1200" dirty="0"/>
          </a:br>
          <a:r>
            <a:rPr lang="en-GB" sz="3200" u="sng" kern="1200" dirty="0"/>
            <a:t>Samples from a person can be used to:</a:t>
          </a:r>
          <a:br>
            <a:rPr lang="en-GB" sz="3200" u="sng" kern="1200" dirty="0"/>
          </a:br>
          <a:endParaRPr lang="en-US" sz="3200" kern="1200" dirty="0"/>
        </a:p>
      </dsp:txBody>
      <dsp:txXfrm>
        <a:off x="65314" y="674006"/>
        <a:ext cx="6769884" cy="1207327"/>
      </dsp:txXfrm>
    </dsp:sp>
    <dsp:sp modelId="{79D7AA8C-1A1D-6646-8949-B8FD50217E2B}">
      <dsp:nvSpPr>
        <dsp:cNvPr id="0" name=""/>
        <dsp:cNvSpPr/>
      </dsp:nvSpPr>
      <dsp:spPr>
        <a:xfrm>
          <a:off x="0" y="1946648"/>
          <a:ext cx="6900512" cy="298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Prove or disprove his/her involvement</a:t>
          </a:r>
          <a:endParaRPr lang="en-US" sz="2000" kern="1200" dirty="0"/>
        </a:p>
        <a:p>
          <a:pPr marL="228600" lvl="1" indent="-228600" algn="l" defTabSz="889000">
            <a:lnSpc>
              <a:spcPct val="90000"/>
            </a:lnSpc>
            <a:spcBef>
              <a:spcPct val="0"/>
            </a:spcBef>
            <a:spcAft>
              <a:spcPct val="20000"/>
            </a:spcAft>
            <a:buChar char="•"/>
          </a:pPr>
          <a:r>
            <a:rPr lang="en-GB" sz="2000" kern="1200" dirty="0"/>
            <a:t>Corroborate or refute statements</a:t>
          </a:r>
          <a:endParaRPr lang="en-US" sz="2000" kern="1200" dirty="0"/>
        </a:p>
        <a:p>
          <a:pPr marL="228600" lvl="1" indent="-228600" algn="l" defTabSz="889000">
            <a:lnSpc>
              <a:spcPct val="90000"/>
            </a:lnSpc>
            <a:spcBef>
              <a:spcPct val="0"/>
            </a:spcBef>
            <a:spcAft>
              <a:spcPct val="20000"/>
            </a:spcAft>
            <a:buChar char="•"/>
          </a:pPr>
          <a:r>
            <a:rPr lang="en-GB" sz="2000" kern="1200" dirty="0"/>
            <a:t>Show link between the offender, victim and the scene/location</a:t>
          </a:r>
          <a:endParaRPr lang="en-US" sz="2000" kern="1200" dirty="0"/>
        </a:p>
        <a:p>
          <a:pPr marL="228600" lvl="1" indent="-228600" algn="l" defTabSz="889000">
            <a:lnSpc>
              <a:spcPct val="90000"/>
            </a:lnSpc>
            <a:spcBef>
              <a:spcPct val="0"/>
            </a:spcBef>
            <a:spcAft>
              <a:spcPct val="20000"/>
            </a:spcAft>
            <a:buChar char="•"/>
          </a:pPr>
          <a:r>
            <a:rPr lang="en-GB" sz="2000" kern="1200" dirty="0"/>
            <a:t>Establish drug, toxin, or alcohol levels</a:t>
          </a:r>
          <a:endParaRPr lang="en-US" sz="2000" kern="1200" dirty="0"/>
        </a:p>
        <a:p>
          <a:pPr marL="228600" lvl="1" indent="-228600" algn="l" defTabSz="889000">
            <a:lnSpc>
              <a:spcPct val="90000"/>
            </a:lnSpc>
            <a:spcBef>
              <a:spcPct val="0"/>
            </a:spcBef>
            <a:spcAft>
              <a:spcPct val="20000"/>
            </a:spcAft>
            <a:buChar char="•"/>
          </a:pPr>
          <a:r>
            <a:rPr lang="en-GB" sz="2000" kern="1200" dirty="0"/>
            <a:t>Provide a reference sample for direct comparison or elimination or database</a:t>
          </a:r>
          <a:endParaRPr lang="en-US" sz="2000" kern="1200" dirty="0"/>
        </a:p>
      </dsp:txBody>
      <dsp:txXfrm>
        <a:off x="0" y="1946648"/>
        <a:ext cx="6900512" cy="29808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597408"/>
          <a:ext cx="4953932" cy="9211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44967" y="642375"/>
        <a:ext cx="4863998" cy="831221"/>
      </dsp:txXfrm>
    </dsp:sp>
    <dsp:sp modelId="{11B25722-CF23-B24A-9618-ECDD091832E7}">
      <dsp:nvSpPr>
        <dsp:cNvPr id="0" name=""/>
        <dsp:cNvSpPr/>
      </dsp:nvSpPr>
      <dsp:spPr>
        <a:xfrm>
          <a:off x="0" y="1556004"/>
          <a:ext cx="4953932" cy="92115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44967" y="1600971"/>
        <a:ext cx="4863998" cy="831221"/>
      </dsp:txXfrm>
    </dsp:sp>
    <dsp:sp modelId="{258C7008-710C-804D-9191-6FBC0C62AE03}">
      <dsp:nvSpPr>
        <dsp:cNvPr id="0" name=""/>
        <dsp:cNvSpPr/>
      </dsp:nvSpPr>
      <dsp:spPr>
        <a:xfrm>
          <a:off x="0" y="2514600"/>
          <a:ext cx="4953932" cy="9211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44967" y="2559567"/>
        <a:ext cx="4863998" cy="831221"/>
      </dsp:txXfrm>
    </dsp:sp>
    <dsp:sp modelId="{3FF2ECC0-51F9-8A4C-BCD2-8D255872F133}">
      <dsp:nvSpPr>
        <dsp:cNvPr id="0" name=""/>
        <dsp:cNvSpPr/>
      </dsp:nvSpPr>
      <dsp:spPr>
        <a:xfrm>
          <a:off x="0" y="3473195"/>
          <a:ext cx="4953932" cy="92115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44967" y="3518162"/>
        <a:ext cx="4863998" cy="831221"/>
      </dsp:txXfrm>
    </dsp:sp>
    <dsp:sp modelId="{A83696D1-5268-9641-8427-BE1261322174}">
      <dsp:nvSpPr>
        <dsp:cNvPr id="0" name=""/>
        <dsp:cNvSpPr/>
      </dsp:nvSpPr>
      <dsp:spPr>
        <a:xfrm>
          <a:off x="0" y="4431791"/>
          <a:ext cx="4953932" cy="9211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44967" y="4476758"/>
        <a:ext cx="4863998" cy="8312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ABA42-504C-374D-BC0C-0DF0FA316040}">
      <dsp:nvSpPr>
        <dsp:cNvPr id="0" name=""/>
        <dsp:cNvSpPr/>
      </dsp:nvSpPr>
      <dsp:spPr>
        <a:xfrm>
          <a:off x="0" y="665"/>
          <a:ext cx="8912179"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7CA98-3250-5240-9DB4-F2C9BC44558A}">
      <dsp:nvSpPr>
        <dsp:cNvPr id="0" name=""/>
        <dsp:cNvSpPr/>
      </dsp:nvSpPr>
      <dsp:spPr>
        <a:xfrm>
          <a:off x="0" y="66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Reduce time spent by Police Officers &amp; PCSO’s at police stations</a:t>
          </a:r>
          <a:endParaRPr lang="en-US" sz="2400" kern="1200" dirty="0"/>
        </a:p>
      </dsp:txBody>
      <dsp:txXfrm>
        <a:off x="0" y="665"/>
        <a:ext cx="8912179" cy="778981"/>
      </dsp:txXfrm>
    </dsp:sp>
    <dsp:sp modelId="{F78541D1-5827-0449-8E0C-D4D8F99A5E24}">
      <dsp:nvSpPr>
        <dsp:cNvPr id="0" name=""/>
        <dsp:cNvSpPr/>
      </dsp:nvSpPr>
      <dsp:spPr>
        <a:xfrm>
          <a:off x="0" y="779647"/>
          <a:ext cx="8912179" cy="0"/>
        </a:xfrm>
        <a:prstGeom prst="line">
          <a:avLst/>
        </a:prstGeom>
        <a:solidFill>
          <a:schemeClr val="accent1">
            <a:shade val="80000"/>
            <a:hueOff val="58214"/>
            <a:satOff val="-1043"/>
            <a:lumOff val="4431"/>
            <a:alphaOff val="0"/>
          </a:schemeClr>
        </a:solidFill>
        <a:ln w="12700" cap="flat" cmpd="sng" algn="ctr">
          <a:solidFill>
            <a:schemeClr val="accent1">
              <a:shade val="80000"/>
              <a:hueOff val="58214"/>
              <a:satOff val="-1043"/>
              <a:lumOff val="4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103EE3-CB28-9B4A-905A-7A4A05D1284D}">
      <dsp:nvSpPr>
        <dsp:cNvPr id="0" name=""/>
        <dsp:cNvSpPr/>
      </dsp:nvSpPr>
      <dsp:spPr>
        <a:xfrm>
          <a:off x="0" y="77964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visibility of policing teams</a:t>
          </a:r>
          <a:endParaRPr lang="en-US" sz="2400" kern="1200" dirty="0"/>
        </a:p>
      </dsp:txBody>
      <dsp:txXfrm>
        <a:off x="0" y="779647"/>
        <a:ext cx="8912179" cy="778981"/>
      </dsp:txXfrm>
    </dsp:sp>
    <dsp:sp modelId="{988E9945-6C7D-A841-81E6-98325EDCD436}">
      <dsp:nvSpPr>
        <dsp:cNvPr id="0" name=""/>
        <dsp:cNvSpPr/>
      </dsp:nvSpPr>
      <dsp:spPr>
        <a:xfrm>
          <a:off x="0" y="1558629"/>
          <a:ext cx="8912179" cy="0"/>
        </a:xfrm>
        <a:prstGeom prst="line">
          <a:avLst/>
        </a:prstGeom>
        <a:solidFill>
          <a:schemeClr val="accent1">
            <a:shade val="80000"/>
            <a:hueOff val="116428"/>
            <a:satOff val="-2085"/>
            <a:lumOff val="8862"/>
            <a:alphaOff val="0"/>
          </a:schemeClr>
        </a:solidFill>
        <a:ln w="12700" cap="flat" cmpd="sng" algn="ctr">
          <a:solidFill>
            <a:schemeClr val="accent1">
              <a:shade val="80000"/>
              <a:hueOff val="116428"/>
              <a:satOff val="-2085"/>
              <a:lumOff val="88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BFDCE-FB15-064E-AB19-4A902B2488C6}">
      <dsp:nvSpPr>
        <dsp:cNvPr id="0" name=""/>
        <dsp:cNvSpPr/>
      </dsp:nvSpPr>
      <dsp:spPr>
        <a:xfrm>
          <a:off x="0" y="1558629"/>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Ease of contact between the community &amp; policing teams</a:t>
          </a:r>
          <a:endParaRPr lang="en-US" sz="2400" kern="1200" dirty="0"/>
        </a:p>
      </dsp:txBody>
      <dsp:txXfrm>
        <a:off x="0" y="1558629"/>
        <a:ext cx="8912179" cy="778981"/>
      </dsp:txXfrm>
    </dsp:sp>
    <dsp:sp modelId="{BDC46C4C-6882-AB4E-8884-3F048669B802}">
      <dsp:nvSpPr>
        <dsp:cNvPr id="0" name=""/>
        <dsp:cNvSpPr/>
      </dsp:nvSpPr>
      <dsp:spPr>
        <a:xfrm>
          <a:off x="0" y="2337611"/>
          <a:ext cx="8912179"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93063-9EA1-1B44-B51D-DC6DAF8842A8}">
      <dsp:nvSpPr>
        <dsp:cNvPr id="0" name=""/>
        <dsp:cNvSpPr/>
      </dsp:nvSpPr>
      <dsp:spPr>
        <a:xfrm>
          <a:off x="0" y="2337611"/>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effectiveness by improved access to policing info &amp; intel</a:t>
          </a:r>
          <a:endParaRPr lang="en-US" sz="2400" kern="1200" dirty="0"/>
        </a:p>
      </dsp:txBody>
      <dsp:txXfrm>
        <a:off x="0" y="2337611"/>
        <a:ext cx="8912179" cy="778981"/>
      </dsp:txXfrm>
    </dsp:sp>
    <dsp:sp modelId="{8CCE898D-3A8A-E04D-A346-2D47FAE9CED8}">
      <dsp:nvSpPr>
        <dsp:cNvPr id="0" name=""/>
        <dsp:cNvSpPr/>
      </dsp:nvSpPr>
      <dsp:spPr>
        <a:xfrm>
          <a:off x="0" y="3116593"/>
          <a:ext cx="8912179" cy="0"/>
        </a:xfrm>
        <a:prstGeom prst="line">
          <a:avLst/>
        </a:prstGeom>
        <a:solidFill>
          <a:schemeClr val="accent1">
            <a:shade val="80000"/>
            <a:hueOff val="232855"/>
            <a:satOff val="-4171"/>
            <a:lumOff val="17723"/>
            <a:alphaOff val="0"/>
          </a:schemeClr>
        </a:solidFill>
        <a:ln w="12700" cap="flat" cmpd="sng" algn="ctr">
          <a:solidFill>
            <a:schemeClr val="accent1">
              <a:shade val="80000"/>
              <a:hueOff val="232855"/>
              <a:satOff val="-4171"/>
              <a:lumOff val="17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9CCAE-7AC5-7047-BAD5-144D32E4AB88}">
      <dsp:nvSpPr>
        <dsp:cNvPr id="0" name=""/>
        <dsp:cNvSpPr/>
      </dsp:nvSpPr>
      <dsp:spPr>
        <a:xfrm>
          <a:off x="0" y="3116593"/>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Ability to record details at the scene of an incident &amp; update systems </a:t>
          </a:r>
          <a:br>
            <a:rPr lang="en-US" sz="2300" kern="1200" dirty="0"/>
          </a:br>
          <a:r>
            <a:rPr lang="en-US" sz="2300" kern="1200" dirty="0"/>
            <a:t>‘live time’</a:t>
          </a:r>
        </a:p>
      </dsp:txBody>
      <dsp:txXfrm>
        <a:off x="0" y="3116593"/>
        <a:ext cx="8912179" cy="778981"/>
      </dsp:txXfrm>
    </dsp:sp>
    <dsp:sp modelId="{0A63F0F7-7745-D344-87DE-FEB427985BE1}">
      <dsp:nvSpPr>
        <dsp:cNvPr id="0" name=""/>
        <dsp:cNvSpPr/>
      </dsp:nvSpPr>
      <dsp:spPr>
        <a:xfrm>
          <a:off x="0" y="3895575"/>
          <a:ext cx="8912179" cy="0"/>
        </a:xfrm>
        <a:prstGeom prst="line">
          <a:avLst/>
        </a:prstGeom>
        <a:solidFill>
          <a:schemeClr val="accent1">
            <a:shade val="80000"/>
            <a:hueOff val="291069"/>
            <a:satOff val="-5213"/>
            <a:lumOff val="22154"/>
            <a:alphaOff val="0"/>
          </a:schemeClr>
        </a:solidFill>
        <a:ln w="12700" cap="flat" cmpd="sng" algn="ctr">
          <a:solidFill>
            <a:schemeClr val="accent1">
              <a:shade val="80000"/>
              <a:hueOff val="291069"/>
              <a:satOff val="-5213"/>
              <a:lumOff val="221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E1DD6-275E-6546-87C6-C0572C07E985}">
      <dsp:nvSpPr>
        <dsp:cNvPr id="0" name=""/>
        <dsp:cNvSpPr/>
      </dsp:nvSpPr>
      <dsp:spPr>
        <a:xfrm>
          <a:off x="0" y="389557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Professionalise the delivery of what we do</a:t>
          </a:r>
          <a:endParaRPr lang="en-US" sz="2400" kern="1200" dirty="0"/>
        </a:p>
      </dsp:txBody>
      <dsp:txXfrm>
        <a:off x="0" y="3895575"/>
        <a:ext cx="8912179" cy="778981"/>
      </dsp:txXfrm>
    </dsp:sp>
    <dsp:sp modelId="{665E866C-88A8-1A4A-AB49-019824FEF049}">
      <dsp:nvSpPr>
        <dsp:cNvPr id="0" name=""/>
        <dsp:cNvSpPr/>
      </dsp:nvSpPr>
      <dsp:spPr>
        <a:xfrm>
          <a:off x="0" y="4674557"/>
          <a:ext cx="8912179"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CAD0E4-BDFA-9B4A-A010-6917DD47A2F1}">
      <dsp:nvSpPr>
        <dsp:cNvPr id="0" name=""/>
        <dsp:cNvSpPr/>
      </dsp:nvSpPr>
      <dsp:spPr>
        <a:xfrm>
          <a:off x="0" y="467455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 public confidence &amp; satisfaction</a:t>
          </a:r>
          <a:endParaRPr lang="en-US" sz="2400" kern="1200" dirty="0"/>
        </a:p>
      </dsp:txBody>
      <dsp:txXfrm>
        <a:off x="0" y="4674557"/>
        <a:ext cx="8912179" cy="77898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E8AF5-699B-40D3-94D2-A8D630B02EF1}">
      <dsp:nvSpPr>
        <dsp:cNvPr id="0" name=""/>
        <dsp:cNvSpPr/>
      </dsp:nvSpPr>
      <dsp:spPr>
        <a:xfrm>
          <a:off x="3146" y="315758"/>
          <a:ext cx="2496482" cy="14978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a:t>
          </a:r>
          <a:endParaRPr lang="en-US" sz="2400" kern="1200" dirty="0"/>
        </a:p>
      </dsp:txBody>
      <dsp:txXfrm>
        <a:off x="3146" y="315758"/>
        <a:ext cx="2496482" cy="1497889"/>
      </dsp:txXfrm>
    </dsp:sp>
    <dsp:sp modelId="{1D28D47F-9CAE-4264-A384-A1B967D8899D}">
      <dsp:nvSpPr>
        <dsp:cNvPr id="0" name=""/>
        <dsp:cNvSpPr/>
      </dsp:nvSpPr>
      <dsp:spPr>
        <a:xfrm>
          <a:off x="2749277" y="315758"/>
          <a:ext cx="2496482" cy="1497889"/>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House to house enquiries/CCTV</a:t>
          </a:r>
        </a:p>
      </dsp:txBody>
      <dsp:txXfrm>
        <a:off x="2749277" y="315758"/>
        <a:ext cx="2496482" cy="1497889"/>
      </dsp:txXfrm>
    </dsp:sp>
    <dsp:sp modelId="{8C8920E0-6AE9-4C90-B305-14C5360A34DD}">
      <dsp:nvSpPr>
        <dsp:cNvPr id="0" name=""/>
        <dsp:cNvSpPr/>
      </dsp:nvSpPr>
      <dsp:spPr>
        <a:xfrm>
          <a:off x="5495407" y="315758"/>
          <a:ext cx="2496482" cy="1497889"/>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Intelligence strategy</a:t>
          </a:r>
          <a:endParaRPr lang="en-US" sz="2400" kern="1200" dirty="0"/>
        </a:p>
      </dsp:txBody>
      <dsp:txXfrm>
        <a:off x="5495407" y="315758"/>
        <a:ext cx="2496482" cy="1497889"/>
      </dsp:txXfrm>
    </dsp:sp>
    <dsp:sp modelId="{7DEF32F6-2783-4A51-8961-9AA06C0D00E6}">
      <dsp:nvSpPr>
        <dsp:cNvPr id="0" name=""/>
        <dsp:cNvSpPr/>
      </dsp:nvSpPr>
      <dsp:spPr>
        <a:xfrm>
          <a:off x="8241537" y="315758"/>
          <a:ext cx="2496482" cy="1497889"/>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Passive data generators</a:t>
          </a:r>
        </a:p>
        <a:p>
          <a:pPr marL="0" lvl="0" indent="0" algn="ctr" defTabSz="1066800">
            <a:lnSpc>
              <a:spcPct val="90000"/>
            </a:lnSpc>
            <a:spcBef>
              <a:spcPct val="0"/>
            </a:spcBef>
            <a:spcAft>
              <a:spcPct val="35000"/>
            </a:spcAft>
            <a:buNone/>
          </a:pPr>
          <a:endParaRPr lang="en-US" sz="2400" kern="1200" dirty="0"/>
        </a:p>
      </dsp:txBody>
      <dsp:txXfrm>
        <a:off x="8241537" y="315758"/>
        <a:ext cx="2496482" cy="1497889"/>
      </dsp:txXfrm>
    </dsp:sp>
    <dsp:sp modelId="{89FE702F-09B0-4D60-AF04-FFFBC6E6E72E}">
      <dsp:nvSpPr>
        <dsp:cNvPr id="0" name=""/>
        <dsp:cNvSpPr/>
      </dsp:nvSpPr>
      <dsp:spPr>
        <a:xfrm>
          <a:off x="3146" y="2063296"/>
          <a:ext cx="2496482" cy="1497889"/>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Financial investigation</a:t>
          </a:r>
          <a:endParaRPr lang="en-US" sz="2400" kern="1200" dirty="0"/>
        </a:p>
      </dsp:txBody>
      <dsp:txXfrm>
        <a:off x="3146" y="2063296"/>
        <a:ext cx="2496482" cy="1497889"/>
      </dsp:txXfrm>
    </dsp:sp>
    <dsp:sp modelId="{DBB2FD86-2415-4348-B7F0-7D5BD54B79E1}">
      <dsp:nvSpPr>
        <dsp:cNvPr id="0" name=""/>
        <dsp:cNvSpPr/>
      </dsp:nvSpPr>
      <dsp:spPr>
        <a:xfrm>
          <a:off x="2749277" y="2063296"/>
          <a:ext cx="2496482" cy="1497889"/>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Communications strategy</a:t>
          </a:r>
          <a:endParaRPr lang="en-US" sz="2400" kern="1200" dirty="0"/>
        </a:p>
      </dsp:txBody>
      <dsp:txXfrm>
        <a:off x="2749277" y="2063296"/>
        <a:ext cx="2496482" cy="1497889"/>
      </dsp:txXfrm>
    </dsp:sp>
    <dsp:sp modelId="{811C3273-80A0-4380-BB5B-D736EC619B1D}">
      <dsp:nvSpPr>
        <dsp:cNvPr id="0" name=""/>
        <dsp:cNvSpPr/>
      </dsp:nvSpPr>
      <dsp:spPr>
        <a:xfrm>
          <a:off x="5495407" y="2063296"/>
          <a:ext cx="2496482" cy="1497889"/>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evidence</a:t>
          </a:r>
          <a:endParaRPr lang="en-US" sz="2400" kern="1200" dirty="0"/>
        </a:p>
      </dsp:txBody>
      <dsp:txXfrm>
        <a:off x="5495407" y="2063296"/>
        <a:ext cx="2496482" cy="1497889"/>
      </dsp:txXfrm>
    </dsp:sp>
    <dsp:sp modelId="{80941EE7-3C9E-48ED-A688-3761D8223661}">
      <dsp:nvSpPr>
        <dsp:cNvPr id="0" name=""/>
        <dsp:cNvSpPr/>
      </dsp:nvSpPr>
      <dsp:spPr>
        <a:xfrm>
          <a:off x="8241537" y="2063296"/>
          <a:ext cx="2496482" cy="14978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ANPR</a:t>
          </a:r>
          <a:endParaRPr lang="en-US" sz="2400" kern="1200" dirty="0"/>
        </a:p>
      </dsp:txBody>
      <dsp:txXfrm>
        <a:off x="8241537" y="2063296"/>
        <a:ext cx="2496482" cy="14978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26AED-2E55-4EF5-8325-5CB899648520}">
      <dsp:nvSpPr>
        <dsp:cNvPr id="0" name=""/>
        <dsp:cNvSpPr/>
      </dsp:nvSpPr>
      <dsp:spPr>
        <a:xfrm>
          <a:off x="648795" y="383"/>
          <a:ext cx="2670715" cy="1602429"/>
        </a:xfrm>
        <a:prstGeom prst="rect">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Have significant dramatic impact</a:t>
          </a:r>
        </a:p>
      </dsp:txBody>
      <dsp:txXfrm>
        <a:off x="648795" y="383"/>
        <a:ext cx="2670715" cy="1602429"/>
      </dsp:txXfrm>
    </dsp:sp>
    <dsp:sp modelId="{290DF20A-5D76-4225-AF50-5BD8A10D1E48}">
      <dsp:nvSpPr>
        <dsp:cNvPr id="0" name=""/>
        <dsp:cNvSpPr/>
      </dsp:nvSpPr>
      <dsp:spPr>
        <a:xfrm>
          <a:off x="3586582" y="383"/>
          <a:ext cx="2670715"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scene exactly</a:t>
          </a:r>
          <a:endParaRPr lang="en-US" sz="2400" kern="1200" dirty="0"/>
        </a:p>
      </dsp:txBody>
      <dsp:txXfrm>
        <a:off x="3586582" y="383"/>
        <a:ext cx="2670715" cy="1602429"/>
      </dsp:txXfrm>
    </dsp:sp>
    <dsp:sp modelId="{4116BB7C-6A2F-4701-835A-971FC9C008CE}">
      <dsp:nvSpPr>
        <dsp:cNvPr id="0" name=""/>
        <dsp:cNvSpPr/>
      </dsp:nvSpPr>
      <dsp:spPr>
        <a:xfrm>
          <a:off x="167665" y="1869884"/>
          <a:ext cx="2670715" cy="1602429"/>
        </a:xfrm>
        <a:prstGeom prst="rect">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demeanour of the parties</a:t>
          </a:r>
          <a:endParaRPr lang="en-US" sz="2400" kern="1200" dirty="0"/>
        </a:p>
      </dsp:txBody>
      <dsp:txXfrm>
        <a:off x="167665" y="1869884"/>
        <a:ext cx="2670715" cy="1602429"/>
      </dsp:txXfrm>
    </dsp:sp>
    <dsp:sp modelId="{1BC5AAEF-4E33-4998-8C1B-62767EC7A760}">
      <dsp:nvSpPr>
        <dsp:cNvPr id="0" name=""/>
        <dsp:cNvSpPr/>
      </dsp:nvSpPr>
      <dsp:spPr>
        <a:xfrm>
          <a:off x="3105452" y="1869884"/>
          <a:ext cx="3632974"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Accurately record significant comments at the scene</a:t>
          </a:r>
          <a:endParaRPr lang="en-US" sz="2400" kern="1200" dirty="0"/>
        </a:p>
      </dsp:txBody>
      <dsp:txXfrm>
        <a:off x="3105452" y="1869884"/>
        <a:ext cx="3632974" cy="160242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EB00A-25BF-4A95-889D-23F02E90AE64}">
      <dsp:nvSpPr>
        <dsp:cNvPr id="0" name=""/>
        <dsp:cNvSpPr/>
      </dsp:nvSpPr>
      <dsp:spPr>
        <a:xfrm>
          <a:off x="0" y="1775"/>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1AB2DA7-AE89-46BC-8794-DF27F8BD18E5}">
      <dsp:nvSpPr>
        <dsp:cNvPr id="0" name=""/>
        <dsp:cNvSpPr/>
      </dsp:nvSpPr>
      <dsp:spPr>
        <a:xfrm>
          <a:off x="272174" y="204219"/>
          <a:ext cx="494863" cy="494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7E1857-03CD-49EF-872E-523E2601F6F4}">
      <dsp:nvSpPr>
        <dsp:cNvPr id="0" name=""/>
        <dsp:cNvSpPr/>
      </dsp:nvSpPr>
      <dsp:spPr>
        <a:xfrm>
          <a:off x="1039212" y="1775"/>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Establish current position</a:t>
          </a:r>
        </a:p>
      </dsp:txBody>
      <dsp:txXfrm>
        <a:off x="1083134" y="45697"/>
        <a:ext cx="5843429" cy="811907"/>
      </dsp:txXfrm>
    </dsp:sp>
    <dsp:sp modelId="{26DEE241-20AC-4F94-A70B-7D09812D4BD2}">
      <dsp:nvSpPr>
        <dsp:cNvPr id="0" name=""/>
        <dsp:cNvSpPr/>
      </dsp:nvSpPr>
      <dsp:spPr>
        <a:xfrm>
          <a:off x="0" y="1126464"/>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3E9350C-1DFE-4309-9776-BAF9ECC6AA47}">
      <dsp:nvSpPr>
        <dsp:cNvPr id="0" name=""/>
        <dsp:cNvSpPr/>
      </dsp:nvSpPr>
      <dsp:spPr>
        <a:xfrm>
          <a:off x="272174" y="1328908"/>
          <a:ext cx="494863" cy="494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3689384-9776-4F5E-B45A-75273FC94AD0}">
      <dsp:nvSpPr>
        <dsp:cNvPr id="0" name=""/>
        <dsp:cNvSpPr/>
      </dsp:nvSpPr>
      <dsp:spPr>
        <a:xfrm>
          <a:off x="1039212" y="1126464"/>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Analyse</a:t>
          </a:r>
        </a:p>
      </dsp:txBody>
      <dsp:txXfrm>
        <a:off x="1083134" y="1170386"/>
        <a:ext cx="5843429" cy="811907"/>
      </dsp:txXfrm>
    </dsp:sp>
    <dsp:sp modelId="{3CC7739F-1321-41D6-B651-D1CD389E9CC1}">
      <dsp:nvSpPr>
        <dsp:cNvPr id="0" name=""/>
        <dsp:cNvSpPr/>
      </dsp:nvSpPr>
      <dsp:spPr>
        <a:xfrm>
          <a:off x="0" y="2251153"/>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6DB8BD0-5168-4D86-AC40-007C4C8D5258}">
      <dsp:nvSpPr>
        <dsp:cNvPr id="0" name=""/>
        <dsp:cNvSpPr/>
      </dsp:nvSpPr>
      <dsp:spPr>
        <a:xfrm>
          <a:off x="272174" y="2453597"/>
          <a:ext cx="494863" cy="494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BEBA88F-2F31-40ED-A552-731649097EE1}">
      <dsp:nvSpPr>
        <dsp:cNvPr id="0" name=""/>
        <dsp:cNvSpPr/>
      </dsp:nvSpPr>
      <dsp:spPr>
        <a:xfrm>
          <a:off x="1039212" y="2251153"/>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Identify actions</a:t>
          </a:r>
        </a:p>
      </dsp:txBody>
      <dsp:txXfrm>
        <a:off x="1083134" y="2295075"/>
        <a:ext cx="5843429" cy="811907"/>
      </dsp:txXfrm>
    </dsp:sp>
    <dsp:sp modelId="{C16444EA-D8CE-4360-BDC5-43676100CBA1}">
      <dsp:nvSpPr>
        <dsp:cNvPr id="0" name=""/>
        <dsp:cNvSpPr/>
      </dsp:nvSpPr>
      <dsp:spPr>
        <a:xfrm>
          <a:off x="0" y="3375842"/>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D07C398F-F817-425F-AD17-55FE7A1512D4}">
      <dsp:nvSpPr>
        <dsp:cNvPr id="0" name=""/>
        <dsp:cNvSpPr/>
      </dsp:nvSpPr>
      <dsp:spPr>
        <a:xfrm>
          <a:off x="272174" y="3578286"/>
          <a:ext cx="494863" cy="4948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903BA10-EF6A-4BF1-9789-4E7E6B2EDA47}">
      <dsp:nvSpPr>
        <dsp:cNvPr id="0" name=""/>
        <dsp:cNvSpPr/>
      </dsp:nvSpPr>
      <dsp:spPr>
        <a:xfrm>
          <a:off x="1039212" y="3375842"/>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Take action</a:t>
          </a:r>
        </a:p>
      </dsp:txBody>
      <dsp:txXfrm>
        <a:off x="1083134" y="3419764"/>
        <a:ext cx="5843429" cy="81190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POA 1936</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96075"/>
          <a:ext cx="7976284" cy="176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96075"/>
        <a:ext cx="7976284" cy="1764000"/>
      </dsp:txXfrm>
    </dsp:sp>
    <dsp:sp modelId="{D74DBF41-D813-F94C-84F2-628236625916}">
      <dsp:nvSpPr>
        <dsp:cNvPr id="0" name=""/>
        <dsp:cNvSpPr/>
      </dsp:nvSpPr>
      <dsp:spPr>
        <a:xfrm>
          <a:off x="398814" y="19862"/>
          <a:ext cx="5583398"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9163" y="60211"/>
        <a:ext cx="5502700" cy="745862"/>
      </dsp:txXfrm>
    </dsp:sp>
    <dsp:sp modelId="{56108215-3F24-524B-AD9A-A2DBB10587C6}">
      <dsp:nvSpPr>
        <dsp:cNvPr id="0" name=""/>
        <dsp:cNvSpPr/>
      </dsp:nvSpPr>
      <dsp:spPr>
        <a:xfrm>
          <a:off x="0" y="2761622"/>
          <a:ext cx="7976284" cy="211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761622"/>
        <a:ext cx="7976284" cy="2116800"/>
      </dsp:txXfrm>
    </dsp:sp>
    <dsp:sp modelId="{9F49122A-339A-8D4E-A77C-1BA42CEF37BD}">
      <dsp:nvSpPr>
        <dsp:cNvPr id="0" name=""/>
        <dsp:cNvSpPr/>
      </dsp:nvSpPr>
      <dsp:spPr>
        <a:xfrm>
          <a:off x="398814" y="2348342"/>
          <a:ext cx="5583398"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9163" y="2388691"/>
        <a:ext cx="5502700" cy="74586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Do not eat, drink, smoke or touch your face whilst handling exhibits</a:t>
          </a:r>
          <a:endParaRPr lang="en-US" sz="2400" kern="1200" dirty="0"/>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All body fluid examples should be regarded as potentially infectious</a:t>
          </a:r>
          <a:endParaRPr lang="en-US" sz="2400" kern="1200" dirty="0"/>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Protect all cuts and grazes with waterproof dressings</a:t>
          </a:r>
          <a:endParaRPr lang="en-US" sz="2400" kern="1200" dirty="0"/>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Handle all items as little as possible</a:t>
          </a:r>
          <a:endParaRPr lang="en-US" sz="2400" kern="1200" dirty="0"/>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CC4EE-AC59-C34C-8BE0-CA7BC7EACD95}">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AB4FD-E162-5C4C-A8AB-83552838C59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To understand </a:t>
          </a:r>
          <a:r>
            <a:rPr lang="en-US" sz="3900" kern="1200"/>
            <a:t>section 1 </a:t>
          </a:r>
          <a:r>
            <a:rPr lang="en-US" sz="3900" kern="1200" dirty="0"/>
            <a:t>Theft Act 1968 (Theft) </a:t>
          </a:r>
        </a:p>
      </dsp:txBody>
      <dsp:txXfrm>
        <a:off x="0" y="2703"/>
        <a:ext cx="6900512" cy="1843578"/>
      </dsp:txXfrm>
    </dsp:sp>
    <dsp:sp modelId="{8857FBA7-634D-D94E-A134-73D7E2DE1BB4}">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FBA42-2D48-DC4A-A9C0-36F9B3A37EB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To analyse each of the 5 ‘points to prove’ of theft </a:t>
          </a:r>
        </a:p>
      </dsp:txBody>
      <dsp:txXfrm>
        <a:off x="0" y="1846281"/>
        <a:ext cx="6900512" cy="1843578"/>
      </dsp:txXfrm>
    </dsp:sp>
    <dsp:sp modelId="{D3F38CD9-94C1-F64C-9410-9C300D07C021}">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7EF96-4F8A-A04A-B103-BDE0711119F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To understand section 13 Theft Act 1968 (Abstracting Electricity)</a:t>
          </a:r>
        </a:p>
      </dsp:txBody>
      <dsp:txXfrm>
        <a:off x="0" y="3689859"/>
        <a:ext cx="6900512" cy="1843578"/>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B6CE5-88A6-F447-8711-D1CC2CCBADB9}">
      <dsp:nvSpPr>
        <dsp:cNvPr id="0" name=""/>
        <dsp:cNvSpPr/>
      </dsp:nvSpPr>
      <dsp:spPr>
        <a:xfrm>
          <a:off x="0" y="31563"/>
          <a:ext cx="10515600" cy="1199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dirty="0"/>
            <a:t>To understand what amounts to:</a:t>
          </a:r>
        </a:p>
      </dsp:txBody>
      <dsp:txXfrm>
        <a:off x="58543" y="90106"/>
        <a:ext cx="10398514" cy="1082164"/>
      </dsp:txXfrm>
    </dsp:sp>
    <dsp:sp modelId="{2666C3A8-3DDF-234C-9B41-27AF42DE25BF}">
      <dsp:nvSpPr>
        <dsp:cNvPr id="0" name=""/>
        <dsp:cNvSpPr/>
      </dsp:nvSpPr>
      <dsp:spPr>
        <a:xfrm>
          <a:off x="0" y="1374813"/>
          <a:ext cx="10515600" cy="119925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-Burglary Sec. 91A/91B</a:t>
          </a:r>
        </a:p>
      </dsp:txBody>
      <dsp:txXfrm>
        <a:off x="58543" y="1433356"/>
        <a:ext cx="10398514" cy="1082164"/>
      </dsp:txXfrm>
    </dsp:sp>
    <dsp:sp modelId="{5F8449CC-6217-A648-90CE-FA378F73B110}">
      <dsp:nvSpPr>
        <dsp:cNvPr id="0" name=""/>
        <dsp:cNvSpPr/>
      </dsp:nvSpPr>
      <dsp:spPr>
        <a:xfrm>
          <a:off x="0" y="2718063"/>
          <a:ext cx="10515600" cy="11992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-Robbery Sec.8</a:t>
          </a:r>
        </a:p>
      </dsp:txBody>
      <dsp:txXfrm>
        <a:off x="58543" y="2776606"/>
        <a:ext cx="10398514" cy="1082164"/>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9E6948-73F3-044C-B7A8-FFFD18E210E6}" type="datetimeFigureOut">
              <a:rPr lang="en-US" smtClean="0"/>
              <a:t>3/24/23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8480FC-01CF-C24A-A051-142A1421AD92}" type="slidenum">
              <a:rPr lang="en-US" smtClean="0"/>
              <a:t>‹#›</a:t>
            </a:fld>
            <a:endParaRPr lang="en-US"/>
          </a:p>
        </p:txBody>
      </p:sp>
    </p:spTree>
    <p:extLst>
      <p:ext uri="{BB962C8B-B14F-4D97-AF65-F5344CB8AC3E}">
        <p14:creationId xmlns:p14="http://schemas.microsoft.com/office/powerpoint/2010/main" val="3414137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10</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16</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22</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363117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26</a:t>
            </a:fld>
            <a:endParaRPr lang="en-GB"/>
          </a:p>
        </p:txBody>
      </p:sp>
    </p:spTree>
    <p:extLst>
      <p:ext uri="{BB962C8B-B14F-4D97-AF65-F5344CB8AC3E}">
        <p14:creationId xmlns:p14="http://schemas.microsoft.com/office/powerpoint/2010/main" val="2253383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2307886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ED6478-620A-6843-8A0E-16A62874CDC9}" type="slidenum">
              <a:rPr lang="en-US" smtClean="0"/>
              <a:t>29</a:t>
            </a:fld>
            <a:endParaRPr lang="en-US"/>
          </a:p>
        </p:txBody>
      </p:sp>
    </p:spTree>
    <p:extLst>
      <p:ext uri="{BB962C8B-B14F-4D97-AF65-F5344CB8AC3E}">
        <p14:creationId xmlns:p14="http://schemas.microsoft.com/office/powerpoint/2010/main" val="211068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32</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33</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34</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35</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36</a:t>
            </a:fld>
            <a:endParaRPr lang="en-GB"/>
          </a:p>
        </p:txBody>
      </p:sp>
    </p:spTree>
    <p:extLst>
      <p:ext uri="{BB962C8B-B14F-4D97-AF65-F5344CB8AC3E}">
        <p14:creationId xmlns:p14="http://schemas.microsoft.com/office/powerpoint/2010/main" val="5422006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39</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40</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41</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42</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43</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44</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45</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46</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47</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48</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49</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50</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51</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52</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53</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54</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55</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56</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57</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58</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59</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60</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61</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62</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63</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64</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t>
            </a:r>
          </a:p>
        </p:txBody>
      </p:sp>
      <p:sp>
        <p:nvSpPr>
          <p:cNvPr id="4" name="Slide Number Placeholder 3"/>
          <p:cNvSpPr>
            <a:spLocks noGrp="1"/>
          </p:cNvSpPr>
          <p:nvPr>
            <p:ph type="sldNum" sz="quarter" idx="5"/>
          </p:nvPr>
        </p:nvSpPr>
        <p:spPr/>
        <p:txBody>
          <a:bodyPr/>
          <a:lstStyle/>
          <a:p>
            <a:fld id="{B1058F46-0651-6346-AA1F-3A948C1D4FC2}" type="slidenum">
              <a:rPr lang="en-US" smtClean="0"/>
              <a:t>65</a:t>
            </a:fld>
            <a:endParaRPr lang="en-US"/>
          </a:p>
        </p:txBody>
      </p:sp>
    </p:spTree>
    <p:extLst>
      <p:ext uri="{BB962C8B-B14F-4D97-AF65-F5344CB8AC3E}">
        <p14:creationId xmlns:p14="http://schemas.microsoft.com/office/powerpoint/2010/main" val="876870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a:t>
            </a:r>
          </a:p>
        </p:txBody>
      </p:sp>
      <p:sp>
        <p:nvSpPr>
          <p:cNvPr id="4" name="Slide Number Placeholder 3"/>
          <p:cNvSpPr>
            <a:spLocks noGrp="1"/>
          </p:cNvSpPr>
          <p:nvPr>
            <p:ph type="sldNum" sz="quarter" idx="5"/>
          </p:nvPr>
        </p:nvSpPr>
        <p:spPr/>
        <p:txBody>
          <a:bodyPr/>
          <a:lstStyle/>
          <a:p>
            <a:fld id="{B1058F46-0651-6346-AA1F-3A948C1D4FC2}" type="slidenum">
              <a:rPr lang="en-US" smtClean="0"/>
              <a:t>66</a:t>
            </a:fld>
            <a:endParaRPr lang="en-US"/>
          </a:p>
        </p:txBody>
      </p:sp>
    </p:spTree>
    <p:extLst>
      <p:ext uri="{BB962C8B-B14F-4D97-AF65-F5344CB8AC3E}">
        <p14:creationId xmlns:p14="http://schemas.microsoft.com/office/powerpoint/2010/main" val="25796564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a:t>
            </a:r>
          </a:p>
        </p:txBody>
      </p:sp>
      <p:sp>
        <p:nvSpPr>
          <p:cNvPr id="4" name="Slide Number Placeholder 3"/>
          <p:cNvSpPr>
            <a:spLocks noGrp="1"/>
          </p:cNvSpPr>
          <p:nvPr>
            <p:ph type="sldNum" sz="quarter" idx="5"/>
          </p:nvPr>
        </p:nvSpPr>
        <p:spPr/>
        <p:txBody>
          <a:bodyPr/>
          <a:lstStyle/>
          <a:p>
            <a:fld id="{80426AD5-E695-F247-B03C-5506BE45B47A}" type="slidenum">
              <a:rPr lang="en-US" smtClean="0"/>
              <a:t>67</a:t>
            </a:fld>
            <a:endParaRPr lang="en-US"/>
          </a:p>
        </p:txBody>
      </p:sp>
    </p:spTree>
    <p:extLst>
      <p:ext uri="{BB962C8B-B14F-4D97-AF65-F5344CB8AC3E}">
        <p14:creationId xmlns:p14="http://schemas.microsoft.com/office/powerpoint/2010/main" val="341536668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dirty="0">
                <a:latin typeface="Arial" charset="0"/>
              </a:rPr>
              <a:t>The offence of Burglary is contained within the Theft Act 1968</a:t>
            </a:r>
          </a:p>
          <a:p>
            <a:pPr>
              <a:lnSpc>
                <a:spcPct val="100000"/>
              </a:lnSpc>
            </a:pPr>
            <a:endParaRPr lang="en-GB" altLang="en-US" sz="1200" dirty="0">
              <a:latin typeface="Arial" charset="0"/>
            </a:endParaRPr>
          </a:p>
          <a:p>
            <a:pPr>
              <a:lnSpc>
                <a:spcPct val="100000"/>
              </a:lnSpc>
              <a:defRPr/>
            </a:pPr>
            <a:r>
              <a:rPr lang="en-GB" altLang="en-US" sz="1200" dirty="0">
                <a:latin typeface="Arial" charset="0"/>
              </a:rPr>
              <a:t>There are two types of burglary.  </a:t>
            </a:r>
          </a:p>
          <a:p>
            <a:pPr>
              <a:lnSpc>
                <a:spcPct val="100000"/>
              </a:lnSpc>
              <a:defRPr/>
            </a:pPr>
            <a:endParaRPr lang="en-GB" altLang="en-US" sz="1200" dirty="0">
              <a:latin typeface="Arial" charset="0"/>
            </a:endParaRPr>
          </a:p>
          <a:p>
            <a:pPr>
              <a:lnSpc>
                <a:spcPct val="100000"/>
              </a:lnSpc>
              <a:defRPr/>
            </a:pPr>
            <a:r>
              <a:rPr lang="en-GB" altLang="en-US" sz="1200" dirty="0">
                <a:latin typeface="Arial" charset="0"/>
              </a:rPr>
              <a:t>The first one is concerned with the defendants intentions when entering a building or part of a building.</a:t>
            </a:r>
          </a:p>
          <a:p>
            <a:pPr>
              <a:lnSpc>
                <a:spcPct val="100000"/>
              </a:lnSpc>
              <a:defRPr/>
            </a:pPr>
            <a:endParaRPr lang="en-GB" altLang="en-US" sz="1200" dirty="0">
              <a:latin typeface="Arial" charset="0"/>
            </a:endParaRPr>
          </a:p>
          <a:p>
            <a:pPr>
              <a:lnSpc>
                <a:spcPct val="100000"/>
              </a:lnSpc>
            </a:pPr>
            <a:r>
              <a:rPr lang="en-GB" altLang="en-US" sz="1200" dirty="0">
                <a:latin typeface="Arial" charset="0"/>
              </a:rPr>
              <a:t>This is commonly referred to as ‘burglary with intent’ and is covered by Section 9(1)(a) Theft Act 1968</a:t>
            </a:r>
          </a:p>
          <a:p>
            <a:pPr>
              <a:lnSpc>
                <a:spcPct val="100000"/>
              </a:lnSpc>
            </a:pPr>
            <a:endParaRPr lang="en-GB" altLang="en-US" sz="1200" dirty="0">
              <a:latin typeface="Arial" charset="0"/>
            </a:endParaRPr>
          </a:p>
          <a:p>
            <a:pPr>
              <a:lnSpc>
                <a:spcPct val="100000"/>
              </a:lnSpc>
            </a:pPr>
            <a:r>
              <a:rPr lang="en-GB" altLang="en-US" sz="1200" dirty="0">
                <a:latin typeface="Arial" charset="0"/>
              </a:rPr>
              <a:t>For an offence under this section the acts do not have to be committed, only intended.</a:t>
            </a:r>
          </a:p>
          <a:p>
            <a:pPr>
              <a:lnSpc>
                <a:spcPct val="100000"/>
              </a:lnSpc>
            </a:pPr>
            <a:endParaRPr lang="en-GB" altLang="en-US" sz="1200" dirty="0">
              <a:latin typeface="Arial" charset="0"/>
            </a:endParaRPr>
          </a:p>
          <a:p>
            <a:pPr>
              <a:lnSpc>
                <a:spcPct val="100000"/>
              </a:lnSpc>
            </a:pPr>
            <a:r>
              <a:rPr lang="en-GB" altLang="en-US" sz="12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dirty="0">
              <a:latin typeface="Arial" charset="0"/>
            </a:endParaRPr>
          </a:p>
          <a:p>
            <a:pPr>
              <a:lnSpc>
                <a:spcPct val="100000"/>
              </a:lnSpc>
            </a:pPr>
            <a:r>
              <a:rPr lang="en-GB" altLang="en-US" sz="12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96</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97</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Entry can be gained in a number of ways:</a:t>
            </a:r>
          </a:p>
          <a:p>
            <a:pPr>
              <a:spcAft>
                <a:spcPts val="1800"/>
              </a:spcAft>
            </a:pPr>
            <a:r>
              <a:rPr lang="en-GB" altLang="en-US" sz="1200" b="1" dirty="0">
                <a:latin typeface="Arial" panose="020B0604020202020204" pitchFamily="34" charset="0"/>
                <a:cs typeface="Arial" panose="020B0604020202020204" pitchFamily="34" charset="0"/>
              </a:rPr>
              <a:t>In person –</a:t>
            </a:r>
            <a:r>
              <a:rPr lang="en-GB" altLang="en-US" sz="1200" dirty="0">
                <a:latin typeface="Arial" panose="020B0604020202020204" pitchFamily="34" charset="0"/>
                <a:cs typeface="Arial" panose="020B0604020202020204" pitchFamily="34" charset="0"/>
              </a:rPr>
              <a:t> either completely or by inserting a body part e.g. arm/leg through a window or letter box.</a:t>
            </a:r>
            <a:r>
              <a:rPr lang="en-GB" sz="1200" dirty="0">
                <a:latin typeface="Arial" panose="020B0604020202020204" pitchFamily="34" charset="0"/>
                <a:cs typeface="Arial" panose="020B0604020202020204" pitchFamily="34" charset="0"/>
              </a:rPr>
              <a:t> The entry must be with intent to commit one of the offences mentioned in section 9(2). The entry must be effective otherwise it may only be an attempt.</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 tool/article – </a:t>
            </a:r>
            <a:r>
              <a:rPr lang="en-GB" altLang="en-US" sz="1200" dirty="0">
                <a:latin typeface="Arial" panose="020B0604020202020204" pitchFamily="34" charset="0"/>
                <a:cs typeface="Arial" panose="020B0604020202020204" pitchFamily="34" charset="0"/>
              </a:rPr>
              <a:t>as an extension of the </a:t>
            </a:r>
            <a:r>
              <a:rPr lang="en-GB" sz="1200" dirty="0">
                <a:latin typeface="Arial" panose="020B0604020202020204" pitchFamily="34" charset="0"/>
                <a:cs typeface="Arial" panose="020B0604020202020204" pitchFamily="34" charset="0"/>
              </a:rPr>
              <a:t> burglar, e.</a:t>
            </a:r>
            <a:r>
              <a:rPr lang="en-GB" altLang="en-US" sz="1200" dirty="0">
                <a:latin typeface="Arial" panose="020B0604020202020204" pitchFamily="34" charset="0"/>
                <a:cs typeface="Arial" panose="020B0604020202020204" pitchFamily="34" charset="0"/>
              </a:rPr>
              <a:t>g. a long stick pushed through the letter box in order to steal car keys from a table.  However, if the tool or article is put through the letterbox to get the keys to open the door it will not be classed as entry.</a:t>
            </a:r>
            <a:r>
              <a:rPr lang="en-GB" sz="1200" dirty="0">
                <a:latin typeface="Arial" panose="020B0604020202020204" pitchFamily="34" charset="0"/>
                <a:cs typeface="Arial" panose="020B0604020202020204" pitchFamily="34" charset="0"/>
              </a:rPr>
              <a:t> If the instrument is used merely to try to gain entry (e.g. a cordless drill being used to try to drill out a lock), then at that stage it may be no more than an attempted burglary.</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an innocent agent – </a:t>
            </a:r>
            <a:r>
              <a:rPr lang="en-GB" altLang="en-US" sz="1200" dirty="0">
                <a:latin typeface="Arial" panose="020B0604020202020204" pitchFamily="34" charset="0"/>
                <a:cs typeface="Arial" panose="020B0604020202020204" pitchFamily="34" charset="0"/>
              </a:rPr>
              <a:t>e.g. a child under the age of criminal responsibility (10yrs) or a trained animal e.g. a monkey, sent into a building to steal.  If the ‘agent’ is used to open doors or windows to prepare entry and nothing stolen then offence is NOT committed (but may be an attempt).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a:t>
            </a:r>
            <a:r>
              <a:rPr lang="en-GB" sz="1200" b="1" dirty="0">
                <a:latin typeface="Arial" panose="020B0604020202020204" pitchFamily="34" charset="0"/>
                <a:cs typeface="Arial" panose="020B0604020202020204" pitchFamily="34" charset="0"/>
              </a:rPr>
              <a:t> R v Brown </a:t>
            </a:r>
            <a:r>
              <a:rPr lang="en-GB" sz="1200" dirty="0">
                <a:latin typeface="Arial" panose="020B0604020202020204" pitchFamily="34" charset="0"/>
                <a:cs typeface="Arial" panose="020B0604020202020204" pitchFamily="34" charset="0"/>
              </a:rPr>
              <a:t>–  Brown had broken into a shop having smashed the bottom panel of the door.</a:t>
            </a:r>
          </a:p>
          <a:p>
            <a:r>
              <a:rPr lang="en-GB" sz="1200" dirty="0">
                <a:latin typeface="Arial" panose="020B0604020202020204" pitchFamily="34" charset="0"/>
                <a:cs typeface="Arial" panose="020B0604020202020204" pitchFamily="34" charset="0"/>
              </a:rPr>
              <a:t>He was half way in through the broken door panel when he got stuck. </a:t>
            </a:r>
          </a:p>
          <a:p>
            <a:r>
              <a:rPr lang="en-GB" sz="1200" dirty="0">
                <a:latin typeface="Arial" panose="020B0604020202020204" pitchFamily="34" charset="0"/>
                <a:cs typeface="Arial" panose="020B0604020202020204" pitchFamily="34" charset="0"/>
              </a:rPr>
              <a:t>The shop owner caught him - half of his body inside the shop and half outside</a:t>
            </a:r>
          </a:p>
          <a:p>
            <a:r>
              <a:rPr lang="en-GB" sz="1200" dirty="0">
                <a:latin typeface="Arial" panose="020B0604020202020204" pitchFamily="34" charset="0"/>
                <a:cs typeface="Arial" panose="020B0604020202020204" pitchFamily="34" charset="0"/>
              </a:rPr>
              <a:t>He argued in Court that he hadn’t actually </a:t>
            </a:r>
            <a:r>
              <a:rPr lang="en-GB" sz="1200" b="1" dirty="0">
                <a:latin typeface="Arial" panose="020B0604020202020204" pitchFamily="34" charset="0"/>
                <a:cs typeface="Arial" panose="020B0604020202020204" pitchFamily="34" charset="0"/>
              </a:rPr>
              <a:t>‘entered the building’ </a:t>
            </a:r>
          </a:p>
          <a:p>
            <a:r>
              <a:rPr lang="en-GB" sz="1200" dirty="0">
                <a:latin typeface="Arial" panose="020B0604020202020204" pitchFamily="34" charset="0"/>
                <a:cs typeface="Arial" panose="020B0604020202020204" pitchFamily="34" charset="0"/>
              </a:rPr>
              <a:t>The Court held that </a:t>
            </a:r>
            <a:r>
              <a:rPr lang="en-GB" sz="1200" b="1" dirty="0">
                <a:latin typeface="Arial" panose="020B0604020202020204" pitchFamily="34" charset="0"/>
                <a:cs typeface="Arial" panose="020B0604020202020204" pitchFamily="34" charset="0"/>
              </a:rPr>
              <a:t>yes he had </a:t>
            </a:r>
            <a:r>
              <a:rPr lang="en-GB" sz="1200" dirty="0">
                <a:latin typeface="Arial" panose="020B0604020202020204" pitchFamily="34" charset="0"/>
                <a:cs typeface="Arial" panose="020B0604020202020204" pitchFamily="34" charset="0"/>
              </a:rPr>
              <a:t>– you only have to show that entry had been </a:t>
            </a:r>
            <a:r>
              <a:rPr lang="en-GB" sz="1200" b="1" dirty="0">
                <a:latin typeface="Arial" panose="020B0604020202020204" pitchFamily="34" charset="0"/>
                <a:cs typeface="Arial" panose="020B0604020202020204" pitchFamily="34" charset="0"/>
              </a:rPr>
              <a:t>‘effected’ </a:t>
            </a:r>
            <a:r>
              <a:rPr lang="en-GB" sz="12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98</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99</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dirty="0">
                <a:latin typeface="Arial" panose="020B0604020202020204" pitchFamily="34" charset="0"/>
                <a:cs typeface="Arial" panose="020B0604020202020204" pitchFamily="34" charset="0"/>
              </a:rPr>
              <a:t>A tent, marquee, open-sided bus shelter or car port are </a:t>
            </a:r>
            <a:r>
              <a:rPr lang="en-GB" altLang="en-US" sz="1200" b="1" dirty="0">
                <a:solidFill>
                  <a:srgbClr val="FF0000"/>
                </a:solidFill>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2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dirty="0">
                <a:latin typeface="Arial" panose="020B0604020202020204" pitchFamily="34" charset="0"/>
                <a:cs typeface="Arial" panose="020B0604020202020204" pitchFamily="34" charset="0"/>
              </a:rPr>
              <a:t>Touring caravans capable of being towed will only be buildings </a:t>
            </a:r>
            <a:r>
              <a:rPr lang="en-GB" altLang="en-US" sz="1200" b="1" dirty="0">
                <a:latin typeface="Arial" panose="020B0604020202020204" pitchFamily="34" charset="0"/>
                <a:cs typeface="Arial" panose="020B0604020202020204" pitchFamily="34" charset="0"/>
              </a:rPr>
              <a:t>when occupied</a:t>
            </a:r>
            <a:r>
              <a:rPr lang="en-GB" altLang="en-US" sz="1200" dirty="0">
                <a:latin typeface="Arial" panose="020B0604020202020204" pitchFamily="34" charset="0"/>
                <a:cs typeface="Arial" panose="020B0604020202020204" pitchFamily="34" charset="0"/>
              </a:rPr>
              <a:t>.</a:t>
            </a:r>
          </a:p>
          <a:p>
            <a:pPr>
              <a:spcAft>
                <a:spcPts val="1800"/>
              </a:spcAft>
            </a:pPr>
            <a:r>
              <a:rPr lang="en-GB" sz="12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100</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pPr>
              <a:spcAft>
                <a:spcPts val="1800"/>
              </a:spcAft>
            </a:pPr>
            <a:r>
              <a:rPr lang="en-GB" altLang="en-US" sz="1200" b="1" dirty="0">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dirty="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dirty="0">
                <a:latin typeface="Arial" panose="020B0604020202020204" pitchFamily="34" charset="0"/>
                <a:cs typeface="Arial" panose="020B0604020202020204" pitchFamily="34" charset="0"/>
              </a:rPr>
              <a:t>Examples of this may include:</a:t>
            </a:r>
          </a:p>
          <a:p>
            <a:endParaRPr lang="en-GB"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A physical division in a room (</a:t>
            </a:r>
            <a:r>
              <a:rPr lang="en-GB" altLang="en-US" sz="1200" i="1" dirty="0">
                <a:latin typeface="Arial" panose="020B0604020202020204" pitchFamily="34" charset="0"/>
                <a:cs typeface="Arial" panose="020B0604020202020204" pitchFamily="34" charset="0"/>
              </a:rPr>
              <a:t>such as in example (1) above</a:t>
            </a:r>
            <a:r>
              <a:rPr lang="en-GB" altLang="en-US" sz="12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dirty="0">
                <a:latin typeface="Arial" panose="020B0604020202020204" pitchFamily="34" charset="0"/>
                <a:cs typeface="Arial" panose="020B0604020202020204" pitchFamily="34" charset="0"/>
              </a:rPr>
              <a:t>R v </a:t>
            </a:r>
            <a:r>
              <a:rPr lang="en-GB" altLang="en-US" sz="1200" b="1" dirty="0" err="1">
                <a:latin typeface="Arial" panose="020B0604020202020204" pitchFamily="34" charset="0"/>
                <a:cs typeface="Arial" panose="020B0604020202020204" pitchFamily="34" charset="0"/>
              </a:rPr>
              <a:t>Walkington</a:t>
            </a:r>
            <a:r>
              <a:rPr lang="en-GB" altLang="en-US" sz="1200" b="1" dirty="0">
                <a:latin typeface="Arial" panose="020B0604020202020204" pitchFamily="34" charset="0"/>
                <a:cs typeface="Arial" panose="020B0604020202020204" pitchFamily="34" charset="0"/>
              </a:rPr>
              <a:t> 1979   -  'Staff only' area </a:t>
            </a:r>
            <a:r>
              <a:rPr lang="en-GB" altLang="en-US" sz="12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dirty="0" err="1">
                <a:latin typeface="Arial" panose="020B0604020202020204" pitchFamily="34" charset="0"/>
                <a:cs typeface="Arial" panose="020B0604020202020204" pitchFamily="34" charset="0"/>
              </a:rPr>
              <a:t>stea</a:t>
            </a: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101</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dirty="0">
                <a:latin typeface="Arial" panose="020B0604020202020204" pitchFamily="34" charset="0"/>
                <a:cs typeface="Arial" panose="020B0604020202020204" pitchFamily="34" charset="0"/>
              </a:rPr>
              <a:t>Subjective recklessness – they foresee a risk but go on to take that risk</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 these intentions invariably form no part of the permission to enter – any entry 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difficulty is proving their intentions, but the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can sometimes help.</a:t>
            </a:r>
            <a:endParaRPr lang="en-GB" altLang="en-US"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order to prove a trespass for the criminal law, guilty state of mind, or (to use the Latin term) '</a:t>
            </a:r>
            <a:r>
              <a:rPr lang="en-GB" sz="1200" dirty="0">
                <a:latin typeface="Arial" panose="020B0604020202020204" pitchFamily="34" charset="0"/>
                <a:cs typeface="Arial" panose="020B0604020202020204" pitchFamily="34" charset="0"/>
                <a:hlinkClick r:id="rId3" action="ppaction://hlinkfile"/>
              </a:rPr>
              <a:t> </a:t>
            </a:r>
            <a:r>
              <a:rPr lang="en-GB" sz="1200" dirty="0" err="1">
                <a:latin typeface="Arial" panose="020B0604020202020204" pitchFamily="34" charset="0"/>
                <a:cs typeface="Arial" panose="020B0604020202020204" pitchFamily="34" charset="0"/>
                <a:hlinkClick r:id="rId3" action="ppaction://hlinkfile"/>
              </a:rPr>
              <a:t>mens</a:t>
            </a:r>
            <a:r>
              <a:rPr lang="en-GB" sz="1200" dirty="0">
                <a:latin typeface="Arial" panose="020B0604020202020204" pitchFamily="34" charset="0"/>
                <a:cs typeface="Arial" panose="020B0604020202020204" pitchFamily="34" charset="0"/>
                <a:hlinkClick r:id="rId3" action="ppaction://hlinkfile"/>
              </a:rPr>
              <a:t> rea</a:t>
            </a:r>
            <a:r>
              <a:rPr lang="en-GB" sz="12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dirty="0">
                <a:latin typeface="Arial" panose="020B0604020202020204" pitchFamily="34" charset="0"/>
                <a:cs typeface="Arial" panose="020B0604020202020204" pitchFamily="34" charset="0"/>
              </a:rPr>
              <a:t>t</a:t>
            </a:r>
            <a:r>
              <a:rPr lang="en-GB" altLang="en-US" sz="1200" b="1" dirty="0">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There are, however, exceptions to this rule: e.g.</a:t>
            </a:r>
          </a:p>
          <a:p>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Exceeding the scope of the consent to enter:</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 will have </a:t>
            </a:r>
            <a:r>
              <a:rPr lang="en-GB" sz="1200" b="1" dirty="0">
                <a:latin typeface="Arial" panose="020B0604020202020204" pitchFamily="34" charset="0"/>
                <a:cs typeface="Arial" panose="020B0604020202020204" pitchFamily="34" charset="0"/>
              </a:rPr>
              <a:t>entered</a:t>
            </a:r>
            <a:r>
              <a:rPr lang="en-GB" sz="1200" dirty="0">
                <a:latin typeface="Arial" panose="020B0604020202020204" pitchFamily="34" charset="0"/>
                <a:cs typeface="Arial" panose="020B0604020202020204" pitchFamily="34" charset="0"/>
              </a:rPr>
              <a:t> the building as a </a:t>
            </a:r>
            <a:r>
              <a:rPr lang="en-GB" sz="1200" b="1" dirty="0">
                <a:latin typeface="Arial" panose="020B0604020202020204" pitchFamily="34" charset="0"/>
                <a:cs typeface="Arial" panose="020B0604020202020204" pitchFamily="34" charset="0"/>
              </a:rPr>
              <a:t>trespasser</a:t>
            </a:r>
            <a:r>
              <a:rPr lang="en-GB" sz="1200" dirty="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dirty="0">
              <a:solidFill>
                <a:srgbClr val="FFFF00"/>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2) A neighbour is given house keys to check on their neighbour’s house whilst they are away.</a:t>
            </a:r>
            <a:r>
              <a:rPr lang="en-GB" sz="1200" baseline="0" dirty="0">
                <a:latin typeface="Arial" panose="020B0604020202020204" pitchFamily="34" charset="0"/>
                <a:cs typeface="Arial" panose="020B0604020202020204" pitchFamily="34" charset="0"/>
              </a:rPr>
              <a:t>  I</a:t>
            </a:r>
            <a:r>
              <a:rPr lang="en-GB" sz="1200" dirty="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 v Jones &amp; Smith 1976</a:t>
            </a:r>
          </a:p>
          <a:p>
            <a:r>
              <a:rPr lang="en-GB" sz="1200" dirty="0">
                <a:latin typeface="Arial" panose="020B0604020202020204" pitchFamily="34" charset="0"/>
                <a:cs typeface="Arial" panose="020B0604020202020204" pitchFamily="34" charset="0"/>
              </a:rPr>
              <a:t>The defendant was convicted of burglary where he took 2 TV sets from his father’s house.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had a key to the house and was free to come and go as he liked.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102</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Steals:</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commit theft, satisfying each element of the definition - The suspect commits the full offence of theft.</a:t>
            </a:r>
          </a:p>
          <a:p>
            <a:endParaRPr lang="en-GB" altLang="en-US" sz="1200" b="1" dirty="0">
              <a:solidFill>
                <a:srgbClr val="0000FF"/>
              </a:solidFill>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Inflicts GBH:</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inflict grievous bodily harm on a person therein.</a:t>
            </a:r>
          </a:p>
          <a:p>
            <a:r>
              <a:rPr lang="en-GB" altLang="en-US" sz="1200" dirty="0">
                <a:latin typeface="Arial" panose="020B0604020202020204" pitchFamily="34" charset="0"/>
                <a:cs typeface="Arial" panose="020B0604020202020204" pitchFamily="34" charset="0"/>
              </a:rPr>
              <a:t>The meaning of ‘inflict’ is not as narrow as ‘assault’ but is narrower than </a:t>
            </a:r>
            <a:r>
              <a:rPr lang="en-GB" altLang="en-US" sz="1200" dirty="0" err="1">
                <a:latin typeface="Arial" panose="020B0604020202020204" pitchFamily="34" charset="0"/>
                <a:cs typeface="Arial" panose="020B0604020202020204" pitchFamily="34" charset="0"/>
              </a:rPr>
              <a:t>‘cause</a:t>
            </a:r>
            <a:r>
              <a:rPr lang="en-GB" altLang="en-US" sz="1200" dirty="0">
                <a:latin typeface="Arial" panose="020B0604020202020204" pitchFamily="34" charset="0"/>
                <a:cs typeface="Arial" panose="020B0604020202020204" pitchFamily="34" charset="0"/>
              </a:rPr>
              <a:t>’.  It includes situations where force is applied indirectly.  </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For example, a woman in her home is frightened by a burglar and as a result falls down the stairs and breaks her leg.  Harm can be said to have been inflicted by the suspect inducing fear, even though there has been no application of force. </a:t>
            </a:r>
            <a:r>
              <a:rPr lang="en-GB" altLang="en-US" sz="1200" b="1" dirty="0">
                <a:solidFill>
                  <a:srgbClr val="FF0000"/>
                </a:solidFill>
                <a:latin typeface="Arial" panose="020B0604020202020204" pitchFamily="34" charset="0"/>
                <a:cs typeface="Arial" panose="020B0604020202020204" pitchFamily="34" charset="0"/>
              </a:rPr>
              <a:t>NOTE: </a:t>
            </a:r>
            <a:r>
              <a:rPr lang="en-GB" altLang="en-US" sz="1200" dirty="0">
                <a:latin typeface="Arial" panose="020B0604020202020204" pitchFamily="34" charset="0"/>
                <a:cs typeface="Arial" panose="020B0604020202020204" pitchFamily="34" charset="0"/>
              </a:rPr>
              <a:t>It is the </a:t>
            </a:r>
            <a:r>
              <a:rPr lang="en-GB" altLang="en-US" sz="1200" u="sng" dirty="0">
                <a:latin typeface="Arial" panose="020B0604020202020204" pitchFamily="34" charset="0"/>
                <a:cs typeface="Arial" panose="020B0604020202020204" pitchFamily="34" charset="0"/>
              </a:rPr>
              <a:t>intent</a:t>
            </a:r>
            <a:r>
              <a:rPr lang="en-GB" altLang="en-US" sz="1200" dirty="0">
                <a:latin typeface="Arial" panose="020B0604020202020204" pitchFamily="34" charset="0"/>
                <a:cs typeface="Arial" panose="020B0604020202020204" pitchFamily="34" charset="0"/>
              </a:rPr>
              <a:t> to cause GBH that is the offence here, not the actually causing of the GBH.</a:t>
            </a:r>
          </a:p>
          <a:p>
            <a:endParaRPr lang="en-GB" altLang="en-US" sz="1200" dirty="0">
              <a:latin typeface="Arial" panose="020B0604020202020204" pitchFamily="34" charset="0"/>
              <a:cs typeface="Arial" panose="020B0604020202020204" pitchFamily="34" charset="0"/>
            </a:endParaRPr>
          </a:p>
          <a:p>
            <a:r>
              <a:rPr lang="en-GB" sz="1200" b="1" dirty="0">
                <a:solidFill>
                  <a:srgbClr val="0000FF"/>
                </a:solidFill>
                <a:latin typeface="Arial" panose="020B0604020202020204" pitchFamily="34" charset="0"/>
                <a:cs typeface="Arial" panose="020B0604020202020204" pitchFamily="34" charset="0"/>
              </a:rPr>
              <a:t>Damage: </a:t>
            </a:r>
            <a:r>
              <a:rPr lang="en-GB" altLang="en-US" sz="1200" dirty="0">
                <a:latin typeface="Arial" panose="020B0604020202020204" pitchFamily="34" charset="0"/>
                <a:cs typeface="Arial" panose="020B0604020202020204" pitchFamily="34" charset="0"/>
              </a:rPr>
              <a:t>On entry the offender must have intended to destroy or damage the building or property in the building belonging to another.</a:t>
            </a:r>
          </a:p>
          <a:p>
            <a:endParaRPr lang="en-GB" sz="1200" b="1" dirty="0">
              <a:solidFill>
                <a:srgbClr val="0000FF"/>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 offence under 9(1)(a) will be complete </a:t>
            </a:r>
            <a:r>
              <a:rPr lang="en-GB" sz="1200" u="sng" dirty="0">
                <a:latin typeface="Arial" panose="020B0604020202020204" pitchFamily="34" charset="0"/>
                <a:cs typeface="Arial" panose="020B0604020202020204" pitchFamily="34" charset="0"/>
              </a:rPr>
              <a:t>as soon as</a:t>
            </a:r>
            <a:r>
              <a:rPr lang="en-GB" sz="1200" dirty="0">
                <a:latin typeface="Arial" panose="020B0604020202020204" pitchFamily="34" charset="0"/>
                <a:cs typeface="Arial" panose="020B0604020202020204" pitchFamily="34" charset="0"/>
              </a:rPr>
              <a:t> the person crosses the boundary as a trespasser with the requisite intent (</a:t>
            </a:r>
            <a:r>
              <a:rPr lang="en-GB" sz="1200" dirty="0" err="1">
                <a:latin typeface="Arial" panose="020B0604020202020204" pitchFamily="34" charset="0"/>
                <a:cs typeface="Arial" panose="020B0604020202020204" pitchFamily="34" charset="0"/>
              </a:rPr>
              <a:t>Mens</a:t>
            </a:r>
            <a:r>
              <a:rPr lang="en-GB" sz="1200" dirty="0">
                <a:latin typeface="Arial" panose="020B0604020202020204" pitchFamily="34" charset="0"/>
                <a:cs typeface="Arial" panose="020B0604020202020204" pitchFamily="34" charset="0"/>
              </a:rPr>
              <a:t> Rea)</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It </a:t>
            </a:r>
            <a:r>
              <a:rPr lang="en-GB" sz="1200" u="sng" dirty="0">
                <a:solidFill>
                  <a:srgbClr val="FF0000"/>
                </a:solidFill>
                <a:latin typeface="Arial" panose="020B0604020202020204" pitchFamily="34" charset="0"/>
                <a:cs typeface="Arial" panose="020B0604020202020204" pitchFamily="34" charset="0"/>
              </a:rPr>
              <a:t>does not matter</a:t>
            </a:r>
            <a:r>
              <a:rPr lang="en-GB" sz="120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after crossing that boundary they subsequently have a change of heart and decide against carrying out the intended act.</a:t>
            </a:r>
          </a:p>
          <a:p>
            <a:endParaRPr lang="en-GB" sz="1200" dirty="0">
              <a:latin typeface="Arial" panose="020B0604020202020204" pitchFamily="34" charset="0"/>
              <a:cs typeface="Arial" panose="020B0604020202020204" pitchFamily="34" charset="0"/>
            </a:endParaRPr>
          </a:p>
          <a:p>
            <a:r>
              <a:rPr lang="en-GB" sz="1200" b="1" dirty="0">
                <a:solidFill>
                  <a:srgbClr val="FF0000"/>
                </a:solidFill>
                <a:latin typeface="Arial" panose="020B0604020202020204" pitchFamily="34" charset="0"/>
                <a:cs typeface="Arial" panose="020B0604020202020204" pitchFamily="34" charset="0"/>
              </a:rPr>
              <a:t>Sentence:</a:t>
            </a:r>
            <a:r>
              <a:rPr lang="en-GB" sz="1200" b="1" baseline="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violence is used inside a dwelling – Indictable offence – 14yrs imprisonment</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Steals/Damage</a:t>
            </a:r>
            <a:r>
              <a:rPr lang="en-GB" sz="1200" b="0" dirty="0">
                <a:latin typeface="Arial" panose="020B0604020202020204" pitchFamily="34" charset="0"/>
                <a:cs typeface="Arial" panose="020B0604020202020204" pitchFamily="34" charset="0"/>
              </a:rPr>
              <a:t>:</a:t>
            </a:r>
            <a:r>
              <a:rPr lang="en-GB" sz="1200" b="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Either way offence – 10 years imprisonment (Crown Court); 6 months and/or fine (Magistrates)</a:t>
            </a: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103</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105</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106</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dirty="0">
              <a:latin typeface="Arial" panose="020B0604020202020204" pitchFamily="34" charset="0"/>
              <a:cs typeface="Arial" panose="020B0604020202020204" pitchFamily="34" charset="0"/>
            </a:endParaRPr>
          </a:p>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Section 8 Theft Act 1968</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Triable on Indictment – Life Imprisonment</a:t>
            </a:r>
          </a:p>
          <a:p>
            <a:endParaRPr lang="en-GB"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is an aggravated form of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A robbery </a:t>
            </a:r>
            <a:r>
              <a:rPr lang="en-GB" altLang="en-US" sz="1200" b="1" dirty="0">
                <a:latin typeface="Arial" panose="020B0604020202020204" pitchFamily="34" charset="0"/>
                <a:cs typeface="Arial" panose="020B0604020202020204" pitchFamily="34" charset="0"/>
              </a:rPr>
              <a:t>CANNOT</a:t>
            </a:r>
            <a:r>
              <a:rPr lang="en-GB" altLang="en-US" sz="1200" dirty="0">
                <a:latin typeface="Arial" panose="020B0604020202020204" pitchFamily="34" charset="0"/>
                <a:cs typeface="Arial" panose="020B0604020202020204" pitchFamily="34" charset="0"/>
              </a:rPr>
              <a:t> be committed unless there is a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recent years the term ‘mugging’ has been commonly used to describe an incident where a person has had property stolen and been assaulted in the street.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fact what has occurred is an offence of robbery.</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Other examples of robberies are when offenders take money from banks, building societies and security vehicles by threat or use of violence, including the use of firearms and other weapons such as knives.</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can be committed anywhere, for example, in a building or in the street, unlike an offence of burglary which can only be committed in a building or part of a building.</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107</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solidFill>
                  <a:schemeClr val="tx1"/>
                </a:solidFill>
                <a:latin typeface="Arial" panose="020B0604020202020204" pitchFamily="34" charset="0"/>
                <a:cs typeface="Arial" panose="020B0604020202020204" pitchFamily="34" charset="0"/>
              </a:rPr>
              <a:t>1. </a:t>
            </a:r>
            <a:r>
              <a:rPr lang="en-GB" altLang="en-US" sz="1100" b="1" dirty="0">
                <a:solidFill>
                  <a:schemeClr val="tx1"/>
                </a:solidFill>
                <a:latin typeface="Arial" panose="020B0604020202020204" pitchFamily="34" charset="0"/>
                <a:cs typeface="Arial" panose="020B0604020202020204" pitchFamily="34" charset="0"/>
              </a:rPr>
              <a:t>Steal</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Robbery cannot occur without a theft taking place.</a:t>
            </a: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Therefore, if any element of the theft cannot be proved the offence of robbery will not be made out</a:t>
            </a:r>
          </a:p>
          <a:p>
            <a:pPr algn="l">
              <a:buNone/>
              <a:defRPr/>
            </a:pPr>
            <a:endParaRPr lang="en-GB" altLang="en-US" sz="1100" b="1" dirty="0">
              <a:solidFill>
                <a:schemeClr val="tx1"/>
              </a:solidFill>
              <a:latin typeface="Arial" panose="020B0604020202020204" pitchFamily="34" charset="0"/>
              <a:cs typeface="Arial" panose="020B0604020202020204" pitchFamily="34" charset="0"/>
            </a:endParaRPr>
          </a:p>
          <a:p>
            <a:pPr algn="l">
              <a:buNone/>
              <a:defRPr/>
            </a:pPr>
            <a:r>
              <a:rPr lang="en-GB" altLang="en-US" sz="1100" b="1" dirty="0" err="1">
                <a:solidFill>
                  <a:schemeClr val="tx1"/>
                </a:solidFill>
                <a:latin typeface="Arial" panose="020B0604020202020204" pitchFamily="34" charset="0"/>
                <a:cs typeface="Arial" panose="020B0604020202020204" pitchFamily="34" charset="0"/>
              </a:rPr>
              <a:t>Mens</a:t>
            </a:r>
            <a:r>
              <a:rPr lang="en-GB" altLang="en-US" sz="1100" b="1" dirty="0">
                <a:solidFill>
                  <a:schemeClr val="tx1"/>
                </a:solidFill>
                <a:latin typeface="Arial" panose="020B0604020202020204" pitchFamily="34" charset="0"/>
                <a:cs typeface="Arial" panose="020B0604020202020204" pitchFamily="34" charset="0"/>
              </a:rPr>
              <a:t> Rea </a:t>
            </a:r>
          </a:p>
          <a:p>
            <a:pPr algn="l">
              <a:buNone/>
              <a:defRPr/>
            </a:pPr>
            <a:r>
              <a:rPr lang="en-GB" altLang="en-US" sz="1100" u="sng" dirty="0">
                <a:solidFill>
                  <a:schemeClr val="tx1"/>
                </a:solidFill>
                <a:latin typeface="Arial" panose="020B0604020202020204" pitchFamily="34" charset="0"/>
                <a:cs typeface="Arial" panose="020B0604020202020204" pitchFamily="34" charset="0"/>
              </a:rPr>
              <a:t>DISHONESTY</a:t>
            </a:r>
          </a:p>
          <a:p>
            <a:pPr algn="l">
              <a:buNone/>
              <a:defRPr/>
            </a:pPr>
            <a:r>
              <a:rPr lang="en-GB" altLang="en-US" sz="1100" dirty="0">
                <a:solidFill>
                  <a:schemeClr val="tx1"/>
                </a:solidFill>
                <a:latin typeface="Arial" panose="020B0604020202020204" pitchFamily="34" charset="0"/>
                <a:cs typeface="Arial" panose="020B0604020202020204" pitchFamily="34" charset="0"/>
              </a:rPr>
              <a:t>and:</a:t>
            </a:r>
          </a:p>
          <a:p>
            <a:pPr algn="l">
              <a:buNone/>
              <a:defRPr/>
            </a:pPr>
            <a:r>
              <a:rPr lang="en-US" altLang="en-US" sz="1100" u="sng" dirty="0">
                <a:solidFill>
                  <a:schemeClr val="tx1"/>
                </a:solidFill>
                <a:latin typeface="Arial" panose="020B0604020202020204" pitchFamily="34" charset="0"/>
                <a:cs typeface="Arial" panose="020B0604020202020204" pitchFamily="34" charset="0"/>
              </a:rPr>
              <a:t>INTENTION</a:t>
            </a:r>
            <a:r>
              <a:rPr lang="en-US" altLang="en-US" sz="1100" dirty="0">
                <a:solidFill>
                  <a:schemeClr val="tx1"/>
                </a:solidFill>
                <a:latin typeface="Arial" panose="020B0604020202020204" pitchFamily="34" charset="0"/>
                <a:cs typeface="Arial" panose="020B0604020202020204" pitchFamily="34" charset="0"/>
              </a:rPr>
              <a:t> TO PERMANENTLY DEPRIVE THE OTHER OF THE PROPERTY</a:t>
            </a:r>
          </a:p>
          <a:p>
            <a:r>
              <a:rPr lang="en-US" altLang="en-US" sz="1100" dirty="0">
                <a:solidFill>
                  <a:schemeClr val="tx1"/>
                </a:solidFill>
                <a:latin typeface="Arial" panose="020B0604020202020204" pitchFamily="34" charset="0"/>
                <a:cs typeface="Arial" panose="020B0604020202020204" pitchFamily="34" charset="0"/>
              </a:rPr>
              <a:t>(As per full Section 1 Theft offence)</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For there to be a robbery – there must be a theft.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So therefore – </a:t>
            </a:r>
            <a:r>
              <a:rPr lang="en-GB" sz="1100" b="1" dirty="0">
                <a:solidFill>
                  <a:schemeClr val="tx1"/>
                </a:solidFill>
                <a:latin typeface="Arial" panose="020B0604020202020204" pitchFamily="34" charset="0"/>
                <a:cs typeface="Arial" panose="020B0604020202020204" pitchFamily="34" charset="0"/>
              </a:rPr>
              <a:t>no theft = no robbery</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word ‘steal’ in this offence relates to the offence under Section Theft Act 1968 – therefore if any element of theft cannot be proved – the offence of robbery will not be made out</a:t>
            </a:r>
          </a:p>
          <a:p>
            <a:endParaRPr lang="en-GB"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E.g. A person needs to cross a river. They see a boat on the riverbank, and the owner is with it. The offender punches the owner of the boat and takes the boat to the other side where they tie the boat up.</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This IS </a:t>
            </a:r>
            <a:r>
              <a:rPr lang="en-GB" altLang="en-US" sz="1100" b="1" dirty="0">
                <a:solidFill>
                  <a:schemeClr val="tx1"/>
                </a:solidFill>
                <a:latin typeface="Arial" panose="020B0604020202020204" pitchFamily="34" charset="0"/>
                <a:cs typeface="Arial" panose="020B0604020202020204" pitchFamily="34" charset="0"/>
              </a:rPr>
              <a:t>NOT</a:t>
            </a:r>
            <a:r>
              <a:rPr lang="en-GB" altLang="en-US" sz="1100" dirty="0">
                <a:solidFill>
                  <a:schemeClr val="tx1"/>
                </a:solidFill>
                <a:latin typeface="Arial" panose="020B0604020202020204" pitchFamily="34" charset="0"/>
                <a:cs typeface="Arial" panose="020B0604020202020204" pitchFamily="34" charset="0"/>
              </a:rPr>
              <a:t> robbery because a theft has not taken place.</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That is not to say that there is no offence, however it is likely to be ‘taking a conveyance’ as opposed to ‘theft’</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Example – R v Robinson 1977</a:t>
            </a:r>
          </a:p>
          <a:p>
            <a:r>
              <a:rPr lang="en-GB" sz="1100" dirty="0">
                <a:solidFill>
                  <a:schemeClr val="tx1"/>
                </a:solidFill>
                <a:latin typeface="Arial" panose="020B0604020202020204" pitchFamily="34" charset="0"/>
                <a:cs typeface="Arial" panose="020B0604020202020204" pitchFamily="34" charset="0"/>
              </a:rPr>
              <a:t>Robinson was owed £7 by the victim’s wife. He approached the victim brandishing a knife. A fight ensued between them during which a £5 note was dropped by the victim.</a:t>
            </a:r>
          </a:p>
          <a:p>
            <a:pPr defTabSz="929853">
              <a:defRPr/>
            </a:pPr>
            <a:r>
              <a:rPr lang="en-GB" sz="1100" dirty="0">
                <a:solidFill>
                  <a:schemeClr val="tx1"/>
                </a:solidFill>
                <a:latin typeface="Arial" panose="020B0604020202020204" pitchFamily="34" charset="0"/>
                <a:cs typeface="Arial" panose="020B0604020202020204" pitchFamily="34" charset="0"/>
              </a:rPr>
              <a:t>Robinson picked the £5 note up and then demanded the remaining £2 owed to him  - Originally convicted of robbery.</a:t>
            </a:r>
          </a:p>
          <a:p>
            <a:pPr defTabSz="929853">
              <a:defRPr/>
            </a:pPr>
            <a:r>
              <a:rPr lang="en-GB" sz="1100" dirty="0">
                <a:solidFill>
                  <a:schemeClr val="tx1"/>
                </a:solidFill>
                <a:latin typeface="Arial" panose="020B0604020202020204" pitchFamily="34" charset="0"/>
                <a:cs typeface="Arial" panose="020B0604020202020204" pitchFamily="34" charset="0"/>
              </a:rPr>
              <a:t>On appeal it was held that Robinson could not be guilty of robbery as there had been no theft – due to the fact that he </a:t>
            </a:r>
            <a:r>
              <a:rPr lang="en-GB" sz="1100" b="1" dirty="0">
                <a:solidFill>
                  <a:schemeClr val="tx1"/>
                </a:solidFill>
                <a:latin typeface="Arial" panose="020B0604020202020204" pitchFamily="34" charset="0"/>
                <a:cs typeface="Arial" panose="020B0604020202020204" pitchFamily="34" charset="0"/>
              </a:rPr>
              <a:t>believed he had a right in law </a:t>
            </a:r>
            <a:r>
              <a:rPr lang="en-GB" sz="1100" dirty="0">
                <a:solidFill>
                  <a:schemeClr val="tx1"/>
                </a:solidFill>
                <a:latin typeface="Arial" panose="020B0604020202020204" pitchFamily="34" charset="0"/>
                <a:cs typeface="Arial" panose="020B0604020202020204" pitchFamily="34" charset="0"/>
              </a:rPr>
              <a:t>to the money he took from the victim. </a:t>
            </a:r>
            <a:r>
              <a:rPr lang="en-GB" sz="1100" b="1" dirty="0">
                <a:solidFill>
                  <a:schemeClr val="tx1"/>
                </a:solidFill>
                <a:latin typeface="Arial" panose="020B0604020202020204" pitchFamily="34" charset="0"/>
                <a:cs typeface="Arial" panose="020B0604020202020204" pitchFamily="34" charset="0"/>
              </a:rPr>
              <a:t>Therefore there was no dishonesty</a:t>
            </a:r>
            <a:r>
              <a:rPr lang="en-GB" sz="1100" dirty="0">
                <a:solidFill>
                  <a:schemeClr val="tx1"/>
                </a:solidFill>
                <a:latin typeface="Arial" panose="020B0604020202020204" pitchFamily="34" charset="0"/>
                <a:cs typeface="Arial" panose="020B0604020202020204" pitchFamily="34" charset="0"/>
              </a:rPr>
              <a:t>. Even though he knew he was not entitled to use a knife to get it. </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2. </a:t>
            </a:r>
            <a:r>
              <a:rPr lang="en-GB" altLang="en-US" sz="1100" b="1" dirty="0">
                <a:solidFill>
                  <a:schemeClr val="tx1"/>
                </a:solidFill>
                <a:latin typeface="Arial" panose="020B0604020202020204" pitchFamily="34" charset="0"/>
                <a:cs typeface="Arial" panose="020B0604020202020204" pitchFamily="34" charset="0"/>
              </a:rPr>
              <a:t>Immediately before doing so</a:t>
            </a:r>
          </a:p>
          <a:p>
            <a:pPr defTabSz="929853" eaLnBrk="0" fontAlgn="base" hangingPunct="0">
              <a:spcAft>
                <a:spcPts val="1238"/>
              </a:spcAft>
              <a:defRPr/>
            </a:pPr>
            <a:r>
              <a:rPr lang="en-GB" altLang="en-US" sz="1100" dirty="0">
                <a:solidFill>
                  <a:schemeClr val="tx1"/>
                </a:solidFill>
                <a:latin typeface="Arial" panose="020B0604020202020204" pitchFamily="34" charset="0"/>
                <a:cs typeface="Arial" panose="020B0604020202020204" pitchFamily="34" charset="0"/>
              </a:rPr>
              <a:t>Practically this means that there should be </a:t>
            </a:r>
            <a:r>
              <a:rPr lang="en-GB" altLang="en-US" sz="1100" b="1" dirty="0">
                <a:solidFill>
                  <a:schemeClr val="tx1"/>
                </a:solidFill>
                <a:latin typeface="Arial" panose="020B0604020202020204" pitchFamily="34" charset="0"/>
                <a:cs typeface="Arial" panose="020B0604020202020204" pitchFamily="34" charset="0"/>
              </a:rPr>
              <a:t>an unbroken chain of events </a:t>
            </a:r>
            <a:r>
              <a:rPr lang="en-GB" altLang="en-US" sz="1100" dirty="0">
                <a:solidFill>
                  <a:schemeClr val="tx1"/>
                </a:solidFill>
                <a:latin typeface="Arial" panose="020B0604020202020204" pitchFamily="34" charset="0"/>
                <a:cs typeface="Arial" panose="020B0604020202020204" pitchFamily="34" charset="0"/>
              </a:rPr>
              <a:t>between the force being used and the theft, even though several hours may have passed.</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Consider a person being pushed over, and then having their handbag taken.  The force was used immediately before the appropriation of the handbag.</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 v DESMOND &amp; HALL 1965 - case law that has interpreted the unbroken chain of events.</a:t>
            </a:r>
          </a:p>
          <a:p>
            <a:pPr defTabSz="929853"/>
            <a:endParaRPr lang="en-GB" sz="1100" dirty="0">
              <a:solidFill>
                <a:prstClr val="black"/>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108</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200" dirty="0">
                <a:latin typeface="Arial" panose="020B0604020202020204" pitchFamily="34" charset="0"/>
                <a:cs typeface="Arial" panose="020B0604020202020204" pitchFamily="34" charset="0"/>
              </a:rPr>
              <a:t>Force has to be used on a person to satisfy this part of the definition. An accidental use of force will not be a robbery.</a:t>
            </a:r>
          </a:p>
          <a:p>
            <a:endParaRPr lang="en-GB" sz="1200" dirty="0">
              <a:latin typeface="Arial" panose="020B0604020202020204" pitchFamily="34" charset="0"/>
              <a:cs typeface="Arial" panose="020B0604020202020204" pitchFamily="34" charset="0"/>
            </a:endParaRPr>
          </a:p>
          <a:p>
            <a:pPr defTabSz="929853"/>
            <a:r>
              <a:rPr lang="en-GB" sz="1200" b="1" dirty="0">
                <a:latin typeface="Arial" panose="020B0604020202020204" pitchFamily="34" charset="0"/>
                <a:cs typeface="Arial" panose="020B0604020202020204" pitchFamily="34" charset="0"/>
              </a:rPr>
              <a:t>Accidental use of force as when a pickpocket in the process of stealing a wallet from the victim on a train, is pushed into the victim by the train jolting on the track would </a:t>
            </a:r>
            <a:r>
              <a:rPr lang="en-GB" sz="1200" b="1" u="sng" dirty="0">
                <a:latin typeface="Arial" panose="020B0604020202020204" pitchFamily="34" charset="0"/>
                <a:cs typeface="Arial" panose="020B0604020202020204" pitchFamily="34" charset="0"/>
              </a:rPr>
              <a:t>not </a:t>
            </a:r>
            <a:r>
              <a:rPr lang="en-GB" sz="1200" b="1" dirty="0">
                <a:latin typeface="Arial" panose="020B0604020202020204" pitchFamily="34" charset="0"/>
                <a:cs typeface="Arial" panose="020B0604020202020204" pitchFamily="34" charset="0"/>
              </a:rPr>
              <a:t>amount to robbery.</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109</a:t>
            </a:fld>
            <a:endParaRPr lang="en-US"/>
          </a:p>
        </p:txBody>
      </p:sp>
    </p:spTree>
    <p:extLst>
      <p:ext uri="{BB962C8B-B14F-4D97-AF65-F5344CB8AC3E}">
        <p14:creationId xmlns:p14="http://schemas.microsoft.com/office/powerpoint/2010/main" val="377988711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200" dirty="0">
                <a:solidFill>
                  <a:prstClr val="black"/>
                </a:solidFill>
                <a:latin typeface="Arial" panose="020B0604020202020204" pitchFamily="34" charset="0"/>
                <a:cs typeface="Arial" panose="020B0604020202020204" pitchFamily="34" charset="0"/>
              </a:rPr>
              <a:t>Any threats to use force at some time in the future (even by a matter of minutes) would not amount to robbery – but would constitute blackmail</a:t>
            </a:r>
          </a:p>
          <a:p>
            <a:pPr defTabSz="929853"/>
            <a:endParaRPr lang="en-GB" sz="1200" dirty="0">
              <a:solidFill>
                <a:prstClr val="black"/>
              </a:solidFill>
              <a:latin typeface="Arial" panose="020B0604020202020204" pitchFamily="34" charset="0"/>
              <a:cs typeface="Arial" panose="020B0604020202020204" pitchFamily="34" charset="0"/>
            </a:endParaRPr>
          </a:p>
          <a:p>
            <a:pPr defTabSz="929853"/>
            <a:r>
              <a:rPr lang="en-GB" sz="1200" dirty="0">
                <a:solidFill>
                  <a:prstClr val="black"/>
                </a:solidFill>
                <a:latin typeface="Arial" panose="020B0604020202020204" pitchFamily="34" charset="0"/>
                <a:cs typeface="Arial" panose="020B0604020202020204" pitchFamily="34" charset="0"/>
              </a:rPr>
              <a:t>Threats to use force at some place other than the location of the offence fall into the same category – this effectively excludes threats made via the phone in all but the most improbable situations. </a:t>
            </a:r>
            <a:r>
              <a:rPr lang="en-GB" sz="1200" b="1" dirty="0">
                <a:solidFill>
                  <a:prstClr val="black"/>
                </a:solidFill>
                <a:latin typeface="Arial" panose="020B0604020202020204" pitchFamily="34" charset="0"/>
                <a:cs typeface="Arial" panose="020B0604020202020204" pitchFamily="34" charset="0"/>
              </a:rPr>
              <a:t>As the threats cannot be executed there and then.</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110</a:t>
            </a:fld>
            <a:endParaRPr lang="en-US"/>
          </a:p>
        </p:txBody>
      </p:sp>
    </p:spTree>
    <p:extLst>
      <p:ext uri="{BB962C8B-B14F-4D97-AF65-F5344CB8AC3E}">
        <p14:creationId xmlns:p14="http://schemas.microsoft.com/office/powerpoint/2010/main" val="18988199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111</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112</a:t>
            </a:fld>
            <a:endParaRPr lang="en-GB"/>
          </a:p>
        </p:txBody>
      </p:sp>
    </p:spTree>
    <p:extLst>
      <p:ext uri="{BB962C8B-B14F-4D97-AF65-F5344CB8AC3E}">
        <p14:creationId xmlns:p14="http://schemas.microsoft.com/office/powerpoint/2010/main" val="764254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760A9-6A43-06E3-38B0-07EE1C42201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16AF10D-421C-00A5-591C-A8D0B8203A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7B79C7-FF14-59ED-1EE6-ABA4376A51CC}"/>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0E6DDA47-30AD-DEBD-50F4-F4E01DEC3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35D4F2-77AB-42CF-044E-A5A5997BCDF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191291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965A8-2365-9224-35C7-6C15B6B988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154942-B6D6-C078-53C8-2013ADE2538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D62206-F86A-8E14-BFD3-FB88EF123C7A}"/>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11EC0625-51D7-ED3B-E10C-9E5715688D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5E7D5-AEF0-BC2A-EAE9-B4AF578E22C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1516452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60FB-D241-1D44-4EFD-D404AD5123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A3235A6-E964-B1B7-803D-A1794869E0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D939E0-9CB3-D31A-1FE5-A328DB8483F9}"/>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697F831A-F213-7B95-2689-F30441B59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1FD18E-F6E9-375E-0C2E-C321B22370E3}"/>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717226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157A2-C724-0A09-FAB6-E18A2FF1845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D84B41-029E-7298-3399-AAEA26D598F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562F47-F082-3E98-4AF6-0132BB449A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DED7EA-C90A-3C66-D7E4-976E958E51BC}"/>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6" name="Footer Placeholder 5">
            <a:extLst>
              <a:ext uri="{FF2B5EF4-FFF2-40B4-BE49-F238E27FC236}">
                <a16:creationId xmlns:a16="http://schemas.microsoft.com/office/drawing/2014/main" id="{D4F7A169-19E3-2D0E-E911-AA1673A7A6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0BE769-E004-874B-4FCC-5DE70CB6FF99}"/>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920486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DFD1-B8D8-C934-7C05-E12283841B2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02CA4A3-F6C7-23FB-2C70-E90399CAC7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C2180B-CE5E-9C78-E6A2-474A966D31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155724-7D37-EDA5-F579-EAB7986A1A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9F2332-9AF9-8A2F-B116-35F207E89F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D99B704-80D4-8C21-153E-55BE5616A153}"/>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8" name="Footer Placeholder 7">
            <a:extLst>
              <a:ext uri="{FF2B5EF4-FFF2-40B4-BE49-F238E27FC236}">
                <a16:creationId xmlns:a16="http://schemas.microsoft.com/office/drawing/2014/main" id="{D2448AD9-9FE7-34F9-B512-2C9EC4795F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91102B-E20C-31EE-FC2C-048D119B6D1C}"/>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357598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AA4AD-BB16-B145-2707-FA60152298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9B33D0-42F0-E0CF-FFBD-465218A9E7A3}"/>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4" name="Footer Placeholder 3">
            <a:extLst>
              <a:ext uri="{FF2B5EF4-FFF2-40B4-BE49-F238E27FC236}">
                <a16:creationId xmlns:a16="http://schemas.microsoft.com/office/drawing/2014/main" id="{D6D06C76-DE50-53D0-015B-9F90918745F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643DBA-EA22-271B-F742-1C8B6BD82FBF}"/>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446453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50F6A8-38D5-0129-853A-2C255CE75E22}"/>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3" name="Footer Placeholder 2">
            <a:extLst>
              <a:ext uri="{FF2B5EF4-FFF2-40B4-BE49-F238E27FC236}">
                <a16:creationId xmlns:a16="http://schemas.microsoft.com/office/drawing/2014/main" id="{A4EC84CB-CE7D-5E51-7EBD-D58249FC58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2D4927-A654-A345-4F9D-1EB905388D9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62984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486DC-74CB-6A3D-17A9-14867C4E4B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7419BE9-0CCB-0CAD-8866-8F2242002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9B6BFBF-A001-67A1-2AD9-3F08FEC30E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FAC309-AEB2-3760-BE06-09BDAD3BA4FE}"/>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6" name="Footer Placeholder 5">
            <a:extLst>
              <a:ext uri="{FF2B5EF4-FFF2-40B4-BE49-F238E27FC236}">
                <a16:creationId xmlns:a16="http://schemas.microsoft.com/office/drawing/2014/main" id="{243F1D07-317E-55FA-47E7-87E5604428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12DD48-9843-CAF5-5E5B-A6C696AE93B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59136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874DA-F1A3-4089-3578-1F82D27E6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01837CE-5557-47EC-DD30-EB2B0F7E3B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E419541-E489-1838-76AF-3D62B055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4B73B7-5D04-CB8F-8F54-B2F1AB0FD239}"/>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6" name="Footer Placeholder 5">
            <a:extLst>
              <a:ext uri="{FF2B5EF4-FFF2-40B4-BE49-F238E27FC236}">
                <a16:creationId xmlns:a16="http://schemas.microsoft.com/office/drawing/2014/main" id="{19298859-7980-9D06-F5BF-AE6CC05FB2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D0C65-91A5-B440-A5B8-FD99234A0116}"/>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811341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B705-3A49-2936-43C6-211451A209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D5A78A-E0A4-A4D1-EEFE-9FD31A766C5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3E9D2C-EF73-113A-AF72-B915AB94E88C}"/>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4C58BADF-98C5-5AF4-48DC-A2783B48D1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B0359-1F6B-5417-D4EB-77F86720BC4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671993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1F5440-7BD5-D7FA-02CB-5A6BFE94F39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C68D40-CC31-2033-8679-F0EBB4AA70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26F653-8261-4A8D-E9F3-98C22745233D}"/>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B0B39A1A-0701-A54C-7167-88B2A8C3B3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044930-C134-D8E0-E24A-FBA8B239EDE2}"/>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94059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033A95-2095-31C6-2BED-6C2D03C7A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EADBA1-10D8-2345-F4FF-8838604B63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8223C4-53A0-B499-CECE-8DD9F87BE4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30361377-3442-A22B-CDC4-979F98644B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C145BEA-7978-2DDA-3A6F-9479A16612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F174E2-A2D0-FB4C-9C47-73DBA79B9721}" type="slidenum">
              <a:rPr lang="en-US" smtClean="0"/>
              <a:t>‹#›</a:t>
            </a:fld>
            <a:endParaRPr lang="en-US"/>
          </a:p>
        </p:txBody>
      </p:sp>
    </p:spTree>
    <p:extLst>
      <p:ext uri="{BB962C8B-B14F-4D97-AF65-F5344CB8AC3E}">
        <p14:creationId xmlns:p14="http://schemas.microsoft.com/office/powerpoint/2010/main" val="3015836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9.jpeg"/><Relationship Id="rId7" Type="http://schemas.openxmlformats.org/officeDocument/2006/relationships/diagramColors" Target="../diagrams/colors3.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5.jpeg"/></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6.jpeg"/><Relationship Id="rId7" Type="http://schemas.openxmlformats.org/officeDocument/2006/relationships/diagramQuickStyle" Target="../diagrams/quickStyle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7.jpeg"/><Relationship Id="rId9" Type="http://schemas.microsoft.com/office/2007/relationships/diagramDrawing" Target="../diagrams/drawing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8.jpe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38.jpeg"/><Relationship Id="rId4" Type="http://schemas.openxmlformats.org/officeDocument/2006/relationships/diagramLayout" Target="../diagrams/layout8.xml"/><Relationship Id="rId9" Type="http://schemas.openxmlformats.org/officeDocument/2006/relationships/image" Target="../media/image37.jpe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2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6.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47.png"/><Relationship Id="rId7" Type="http://schemas.openxmlformats.org/officeDocument/2006/relationships/diagramColors" Target="../diagrams/colors1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48.jpeg"/></Relationships>
</file>

<file path=ppt/slides/_rels/slide2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52.jpeg"/></Relationships>
</file>

<file path=ppt/slides/_rels/slide30.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54.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70.jpeg"/></Relationships>
</file>

<file path=ppt/slides/_rels/slide41.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image" Target="../media/image71.jpeg"/><Relationship Id="rId7" Type="http://schemas.openxmlformats.org/officeDocument/2006/relationships/image" Target="../media/image75.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image" Target="../media/image72.jpeg"/><Relationship Id="rId9" Type="http://schemas.openxmlformats.org/officeDocument/2006/relationships/image" Target="../media/image77.jpeg"/></Relationships>
</file>

<file path=ppt/slides/_rels/slide42.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8" Type="http://schemas.openxmlformats.org/officeDocument/2006/relationships/image" Target="../media/image80.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5.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 Id="rId9" Type="http://schemas.openxmlformats.org/officeDocument/2006/relationships/image" Target="../media/image82.jpeg"/></Relationships>
</file>

<file path=ppt/slides/_rels/slide46.xml.rels><?xml version="1.0" encoding="UTF-8" standalone="yes"?>
<Relationships xmlns="http://schemas.openxmlformats.org/package/2006/relationships"><Relationship Id="rId8" Type="http://schemas.openxmlformats.org/officeDocument/2006/relationships/image" Target="../media/image83.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 Id="rId9" Type="http://schemas.openxmlformats.org/officeDocument/2006/relationships/image" Target="../media/image84.jpeg"/></Relationships>
</file>

<file path=ppt/slides/_rels/slide47.xml.rels><?xml version="1.0" encoding="UTF-8" standalone="yes"?>
<Relationships xmlns="http://schemas.openxmlformats.org/package/2006/relationships"><Relationship Id="rId8" Type="http://schemas.openxmlformats.org/officeDocument/2006/relationships/image" Target="../media/image85.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10" Type="http://schemas.openxmlformats.org/officeDocument/2006/relationships/image" Target="../media/image87.jpeg"/><Relationship Id="rId4" Type="http://schemas.openxmlformats.org/officeDocument/2006/relationships/diagramLayout" Target="../diagrams/layout19.xml"/><Relationship Id="rId9" Type="http://schemas.openxmlformats.org/officeDocument/2006/relationships/image" Target="../media/image86.jpeg"/></Relationships>
</file>

<file path=ppt/slides/_rels/slide48.xml.rels><?xml version="1.0" encoding="UTF-8" standalone="yes"?>
<Relationships xmlns="http://schemas.openxmlformats.org/package/2006/relationships"><Relationship Id="rId8" Type="http://schemas.openxmlformats.org/officeDocument/2006/relationships/image" Target="../media/image85.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10" Type="http://schemas.openxmlformats.org/officeDocument/2006/relationships/image" Target="../media/image87.jpeg"/><Relationship Id="rId4" Type="http://schemas.openxmlformats.org/officeDocument/2006/relationships/diagramLayout" Target="../diagrams/layout20.xml"/><Relationship Id="rId9" Type="http://schemas.openxmlformats.org/officeDocument/2006/relationships/image" Target="../media/image86.jpeg"/></Relationships>
</file>

<file path=ppt/slides/_rels/slide49.xml.rels><?xml version="1.0" encoding="UTF-8" standalone="yes"?>
<Relationships xmlns="http://schemas.openxmlformats.org/package/2006/relationships"><Relationship Id="rId8" Type="http://schemas.openxmlformats.org/officeDocument/2006/relationships/image" Target="../media/image88.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89.jpeg"/></Relationships>
</file>

<file path=ppt/slides/_rels/slide5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8" Type="http://schemas.openxmlformats.org/officeDocument/2006/relationships/image" Target="../media/image91.jpe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10" Type="http://schemas.openxmlformats.org/officeDocument/2006/relationships/image" Target="../media/image93.jpeg"/><Relationship Id="rId4" Type="http://schemas.openxmlformats.org/officeDocument/2006/relationships/diagramLayout" Target="../diagrams/layout22.xml"/><Relationship Id="rId9" Type="http://schemas.openxmlformats.org/officeDocument/2006/relationships/image" Target="../media/image92.jpeg"/></Relationships>
</file>

<file path=ppt/slides/_rels/slide52.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94.jpeg"/><Relationship Id="rId7" Type="http://schemas.openxmlformats.org/officeDocument/2006/relationships/diagramColors" Target="../diagrams/colors23.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 Id="rId9" Type="http://schemas.openxmlformats.org/officeDocument/2006/relationships/image" Target="../media/image95.jpeg"/></Relationships>
</file>

<file path=ppt/slides/_rels/slide53.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98.jpeg"/><Relationship Id="rId4" Type="http://schemas.openxmlformats.org/officeDocument/2006/relationships/image" Target="../media/image97.jpeg"/></Relationships>
</file>

<file path=ppt/slides/_rels/slide54.xml.rels><?xml version="1.0" encoding="UTF-8" standalone="yes"?>
<Relationships xmlns="http://schemas.openxmlformats.org/package/2006/relationships"><Relationship Id="rId8" Type="http://schemas.openxmlformats.org/officeDocument/2006/relationships/image" Target="../media/image99.jpe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10" Type="http://schemas.openxmlformats.org/officeDocument/2006/relationships/image" Target="../media/image101.jpeg"/><Relationship Id="rId4" Type="http://schemas.openxmlformats.org/officeDocument/2006/relationships/diagramLayout" Target="../diagrams/layout24.xml"/><Relationship Id="rId9" Type="http://schemas.openxmlformats.org/officeDocument/2006/relationships/image" Target="../media/image100.jpeg"/></Relationships>
</file>

<file path=ppt/slides/_rels/slide55.xml.rels><?xml version="1.0" encoding="UTF-8" standalone="yes"?>
<Relationships xmlns="http://schemas.openxmlformats.org/package/2006/relationships"><Relationship Id="rId8" Type="http://schemas.openxmlformats.org/officeDocument/2006/relationships/image" Target="../media/image102.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10" Type="http://schemas.openxmlformats.org/officeDocument/2006/relationships/image" Target="../media/image104.jpeg"/><Relationship Id="rId4" Type="http://schemas.openxmlformats.org/officeDocument/2006/relationships/diagramLayout" Target="../diagrams/layout25.xml"/><Relationship Id="rId9" Type="http://schemas.openxmlformats.org/officeDocument/2006/relationships/image" Target="../media/image103.jpeg"/></Relationships>
</file>

<file path=ppt/slides/_rels/slide56.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8" Type="http://schemas.openxmlformats.org/officeDocument/2006/relationships/image" Target="../media/image105.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 Id="rId9" Type="http://schemas.openxmlformats.org/officeDocument/2006/relationships/image" Target="../media/image106.jpeg"/></Relationships>
</file>

<file path=ppt/slides/_rels/slide58.xml.rels><?xml version="1.0" encoding="UTF-8" standalone="yes"?>
<Relationships xmlns="http://schemas.openxmlformats.org/package/2006/relationships"><Relationship Id="rId8" Type="http://schemas.openxmlformats.org/officeDocument/2006/relationships/image" Target="../media/image107.jpeg"/><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 Id="rId9" Type="http://schemas.openxmlformats.org/officeDocument/2006/relationships/image" Target="../media/image108.jpeg"/></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60.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110.jpeg"/></Relationships>
</file>

<file path=ppt/slides/_rels/slide61.xml.rels><?xml version="1.0" encoding="UTF-8" standalone="yes"?>
<Relationships xmlns="http://schemas.openxmlformats.org/package/2006/relationships"><Relationship Id="rId8" Type="http://schemas.openxmlformats.org/officeDocument/2006/relationships/diagramColors" Target="../diagrams/colors29.xml"/><Relationship Id="rId3" Type="http://schemas.openxmlformats.org/officeDocument/2006/relationships/image" Target="../media/image111.jpeg"/><Relationship Id="rId7" Type="http://schemas.openxmlformats.org/officeDocument/2006/relationships/diagramQuickStyle" Target="../diagrams/quickStyle29.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Layout" Target="../diagrams/layout29.xml"/><Relationship Id="rId5" Type="http://schemas.openxmlformats.org/officeDocument/2006/relationships/diagramData" Target="../diagrams/data29.xml"/><Relationship Id="rId4" Type="http://schemas.openxmlformats.org/officeDocument/2006/relationships/image" Target="../media/image112.jpeg"/><Relationship Id="rId9" Type="http://schemas.microsoft.com/office/2007/relationships/diagramDrawing" Target="../diagrams/drawing29.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39.xml"/><Relationship Id="rId1" Type="http://schemas.openxmlformats.org/officeDocument/2006/relationships/slideLayout" Target="../slideLayouts/slideLayout6.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63.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8" Type="http://schemas.openxmlformats.org/officeDocument/2006/relationships/image" Target="../media/image114.jpeg"/><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 Id="rId9" Type="http://schemas.openxmlformats.org/officeDocument/2006/relationships/image" Target="../media/image115.jpeg"/></Relationships>
</file>

<file path=ppt/slides/_rels/slide65.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69.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ags" Target="../tags/tag3.xml"/><Relationship Id="rId5" Type="http://schemas.openxmlformats.org/officeDocument/2006/relationships/image" Target="../media/image121.jpeg"/><Relationship Id="rId4" Type="http://schemas.openxmlformats.org/officeDocument/2006/relationships/image" Target="../media/image120.jpeg"/></Relationships>
</file>

<file path=ppt/slides/_rels/slide72.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image" Target="../media/image126.jpeg"/><Relationship Id="rId5" Type="http://schemas.openxmlformats.org/officeDocument/2006/relationships/image" Target="../media/image125.jpeg"/><Relationship Id="rId4" Type="http://schemas.openxmlformats.org/officeDocument/2006/relationships/image" Target="../media/image124.jpeg"/></Relationships>
</file>

<file path=ppt/slides/_rels/slide74.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75.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76.xml.rels><?xml version="1.0" encoding="UTF-8" standalone="yes"?>
<Relationships xmlns="http://schemas.openxmlformats.org/package/2006/relationships"><Relationship Id="rId3" Type="http://schemas.openxmlformats.org/officeDocument/2006/relationships/hyperlink" Target="https://www.youtube.com/watch?v=fixGhSsfl-Y" TargetMode="Externa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129.png"/></Relationships>
</file>

<file path=ppt/slides/_rels/slide77.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2.xml"/><Relationship Id="rId4" Type="http://schemas.openxmlformats.org/officeDocument/2006/relationships/image" Target="../media/image132.png"/></Relationships>
</file>

<file path=ppt/slides/_rels/slide78.xml.rels><?xml version="1.0" encoding="UTF-8" standalone="yes"?>
<Relationships xmlns="http://schemas.openxmlformats.org/package/2006/relationships"><Relationship Id="rId8" Type="http://schemas.openxmlformats.org/officeDocument/2006/relationships/image" Target="../media/image138.png"/><Relationship Id="rId3" Type="http://schemas.openxmlformats.org/officeDocument/2006/relationships/image" Target="../media/image133.jpeg"/><Relationship Id="rId7" Type="http://schemas.openxmlformats.org/officeDocument/2006/relationships/image" Target="../media/image137.png"/><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image" Target="../media/image136.png"/><Relationship Id="rId5" Type="http://schemas.openxmlformats.org/officeDocument/2006/relationships/image" Target="../media/image135.png"/><Relationship Id="rId10" Type="http://schemas.openxmlformats.org/officeDocument/2006/relationships/image" Target="../media/image140.jpeg"/><Relationship Id="rId4" Type="http://schemas.openxmlformats.org/officeDocument/2006/relationships/image" Target="../media/image134.png"/><Relationship Id="rId9" Type="http://schemas.openxmlformats.org/officeDocument/2006/relationships/image" Target="../media/image139.png"/></Relationships>
</file>

<file path=ppt/slides/_rels/slide79.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slideLayout" Target="../slideLayouts/slideLayout2.xml"/><Relationship Id="rId1" Type="http://schemas.openxmlformats.org/officeDocument/2006/relationships/tags" Target="../tags/tag11.xml"/><Relationship Id="rId5" Type="http://schemas.openxmlformats.org/officeDocument/2006/relationships/image" Target="../media/image143.png"/><Relationship Id="rId4" Type="http://schemas.openxmlformats.org/officeDocument/2006/relationships/image" Target="../media/image142.png"/></Relationships>
</file>

<file path=ppt/slides/_rels/slide80.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image" Target="../media/image144.jpeg"/><Relationship Id="rId1" Type="http://schemas.openxmlformats.org/officeDocument/2006/relationships/slideLayout" Target="../slideLayouts/slideLayout2.xml"/><Relationship Id="rId4" Type="http://schemas.openxmlformats.org/officeDocument/2006/relationships/image" Target="../media/image146.jpeg"/></Relationships>
</file>

<file path=ppt/slides/_rels/slide81.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49.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50.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image" Target="../media/image151.png"/><Relationship Id="rId1" Type="http://schemas.openxmlformats.org/officeDocument/2006/relationships/slideLayout" Target="../slideLayouts/slideLayout2.xml"/><Relationship Id="rId4" Type="http://schemas.openxmlformats.org/officeDocument/2006/relationships/image" Target="../media/image153.png"/></Relationships>
</file>

<file path=ppt/slides/_rels/slide86.xml.rels><?xml version="1.0" encoding="UTF-8" standalone="yes"?>
<Relationships xmlns="http://schemas.openxmlformats.org/package/2006/relationships"><Relationship Id="rId2" Type="http://schemas.openxmlformats.org/officeDocument/2006/relationships/image" Target="../media/image154.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55.jpeg"/><Relationship Id="rId1" Type="http://schemas.openxmlformats.org/officeDocument/2006/relationships/slideLayout" Target="../slideLayouts/slideLayout2.xml"/><Relationship Id="rId4" Type="http://schemas.openxmlformats.org/officeDocument/2006/relationships/image" Target="../media/image157.jpeg"/></Relationships>
</file>

<file path=ppt/slides/_rels/slide88.xml.rels><?xml version="1.0" encoding="UTF-8" standalone="yes"?>
<Relationships xmlns="http://schemas.openxmlformats.org/package/2006/relationships"><Relationship Id="rId2" Type="http://schemas.openxmlformats.org/officeDocument/2006/relationships/image" Target="../media/image158.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image" Target="../media/image159.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62.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hyperlink" Target="http://www.dreamstime.com/register?jump_to=http://www.dreamstime.com/royalty-free-stock-image-blackberries-image10872446" TargetMode="External"/><Relationship Id="rId2" Type="http://schemas.openxmlformats.org/officeDocument/2006/relationships/image" Target="../media/image163.png"/><Relationship Id="rId1" Type="http://schemas.openxmlformats.org/officeDocument/2006/relationships/slideLayout" Target="../slideLayouts/slideLayout2.xml"/><Relationship Id="rId5" Type="http://schemas.openxmlformats.org/officeDocument/2006/relationships/image" Target="../media/image165.jpeg"/><Relationship Id="rId4" Type="http://schemas.openxmlformats.org/officeDocument/2006/relationships/image" Target="../media/image164.jpeg"/></Relationships>
</file>

<file path=ppt/slides/_rels/slide93.xml.rels><?xml version="1.0" encoding="UTF-8" standalone="yes"?>
<Relationships xmlns="http://schemas.openxmlformats.org/package/2006/relationships"><Relationship Id="rId2" Type="http://schemas.openxmlformats.org/officeDocument/2006/relationships/image" Target="../media/image166.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95.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67.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8" Type="http://schemas.openxmlformats.org/officeDocument/2006/relationships/image" Target="../media/image169.jpeg"/><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10" Type="http://schemas.openxmlformats.org/officeDocument/2006/relationships/image" Target="../media/image171.jpeg"/><Relationship Id="rId4" Type="http://schemas.openxmlformats.org/officeDocument/2006/relationships/diagramLayout" Target="../diagrams/layout34.xml"/><Relationship Id="rId9" Type="http://schemas.openxmlformats.org/officeDocument/2006/relationships/image" Target="../media/image170.jpeg"/></Relationships>
</file>

<file path=ppt/slides/_rels/slide98.xml.rels><?xml version="1.0" encoding="UTF-8" standalone="yes"?>
<Relationships xmlns="http://schemas.openxmlformats.org/package/2006/relationships"><Relationship Id="rId8" Type="http://schemas.openxmlformats.org/officeDocument/2006/relationships/image" Target="../media/image172.jpeg"/><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10" Type="http://schemas.openxmlformats.org/officeDocument/2006/relationships/image" Target="../media/image174.jpeg"/><Relationship Id="rId4" Type="http://schemas.openxmlformats.org/officeDocument/2006/relationships/diagramLayout" Target="../diagrams/layout35.xml"/><Relationship Id="rId9" Type="http://schemas.openxmlformats.org/officeDocument/2006/relationships/image" Target="../media/image173.jpeg"/></Relationships>
</file>

<file path=ppt/slides/_rels/slide99.xml.rels><?xml version="1.0" encoding="UTF-8" standalone="yes"?>
<Relationships xmlns="http://schemas.openxmlformats.org/package/2006/relationships"><Relationship Id="rId8" Type="http://schemas.openxmlformats.org/officeDocument/2006/relationships/image" Target="../media/image175.jpeg"/><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10" Type="http://schemas.openxmlformats.org/officeDocument/2006/relationships/image" Target="../media/image177.jpeg"/><Relationship Id="rId4" Type="http://schemas.openxmlformats.org/officeDocument/2006/relationships/diagramLayout" Target="../diagrams/layout36.xml"/><Relationship Id="rId9" Type="http://schemas.openxmlformats.org/officeDocument/2006/relationships/image" Target="../media/image176.jpeg"/></Relationships>
</file>

<file path=ppt/slides/_rels/slide100.xml.rels><?xml version="1.0" encoding="UTF-8" standalone="yes"?>
<Relationships xmlns="http://schemas.openxmlformats.org/package/2006/relationships"><Relationship Id="rId8" Type="http://schemas.openxmlformats.org/officeDocument/2006/relationships/image" Target="../media/image178.png"/><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diagramColors" Target="../diagrams/colors37.xml"/><Relationship Id="rId5" Type="http://schemas.openxmlformats.org/officeDocument/2006/relationships/diagramQuickStyle" Target="../diagrams/quickStyle37.xml"/><Relationship Id="rId10" Type="http://schemas.openxmlformats.org/officeDocument/2006/relationships/image" Target="../media/image180.jpeg"/><Relationship Id="rId4" Type="http://schemas.openxmlformats.org/officeDocument/2006/relationships/diagramLayout" Target="../diagrams/layout37.xml"/><Relationship Id="rId9" Type="http://schemas.openxmlformats.org/officeDocument/2006/relationships/image" Target="../media/image179.jpeg"/></Relationships>
</file>

<file path=ppt/slides/_rels/slide101.xml.rels><?xml version="1.0" encoding="UTF-8" standalone="yes"?>
<Relationships xmlns="http://schemas.openxmlformats.org/package/2006/relationships"><Relationship Id="rId8" Type="http://schemas.microsoft.com/office/2007/relationships/diagramDrawing" Target="../diagrams/drawing38.xml"/><Relationship Id="rId3" Type="http://schemas.openxmlformats.org/officeDocument/2006/relationships/image" Target="../media/image181.png"/><Relationship Id="rId7" Type="http://schemas.openxmlformats.org/officeDocument/2006/relationships/diagramColors" Target="../diagrams/colors38.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QuickStyle" Target="../diagrams/quickStyle38.xml"/><Relationship Id="rId5" Type="http://schemas.openxmlformats.org/officeDocument/2006/relationships/diagramLayout" Target="../diagrams/layout38.xml"/><Relationship Id="rId4" Type="http://schemas.openxmlformats.org/officeDocument/2006/relationships/diagramData" Target="../diagrams/data38.xml"/><Relationship Id="rId9" Type="http://schemas.openxmlformats.org/officeDocument/2006/relationships/image" Target="../media/image182.png"/></Relationships>
</file>

<file path=ppt/slides/_rels/slide102.xml.rels><?xml version="1.0" encoding="UTF-8" standalone="yes"?>
<Relationships xmlns="http://schemas.openxmlformats.org/package/2006/relationships"><Relationship Id="rId8" Type="http://schemas.openxmlformats.org/officeDocument/2006/relationships/image" Target="../media/image183.jpeg"/><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_rels/slide103.xml.rels><?xml version="1.0" encoding="UTF-8" standalone="yes"?>
<Relationships xmlns="http://schemas.openxmlformats.org/package/2006/relationships"><Relationship Id="rId8" Type="http://schemas.openxmlformats.org/officeDocument/2006/relationships/image" Target="../media/image184.png"/><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diagramColors" Target="../diagrams/colors40.xml"/><Relationship Id="rId5" Type="http://schemas.openxmlformats.org/officeDocument/2006/relationships/diagramQuickStyle" Target="../diagrams/quickStyle40.xml"/><Relationship Id="rId10" Type="http://schemas.openxmlformats.org/officeDocument/2006/relationships/image" Target="../media/image186.jpeg"/><Relationship Id="rId4" Type="http://schemas.openxmlformats.org/officeDocument/2006/relationships/diagramLayout" Target="../diagrams/layout40.xml"/><Relationship Id="rId9" Type="http://schemas.openxmlformats.org/officeDocument/2006/relationships/image" Target="../media/image185.jpeg"/></Relationships>
</file>

<file path=ppt/slides/_rels/slide104.xml.rels><?xml version="1.0" encoding="UTF-8" standalone="yes"?>
<Relationships xmlns="http://schemas.openxmlformats.org/package/2006/relationships"><Relationship Id="rId3" Type="http://schemas.openxmlformats.org/officeDocument/2006/relationships/image" Target="../media/image188.jpeg"/><Relationship Id="rId2" Type="http://schemas.openxmlformats.org/officeDocument/2006/relationships/image" Target="../media/image187.jpe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image" Target="../media/image189.jpe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8" Type="http://schemas.openxmlformats.org/officeDocument/2006/relationships/image" Target="../media/image190.jpeg"/><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diagramColors" Target="../diagrams/colors41.xml"/><Relationship Id="rId11" Type="http://schemas.openxmlformats.org/officeDocument/2006/relationships/image" Target="../media/image193.jpeg"/><Relationship Id="rId5" Type="http://schemas.openxmlformats.org/officeDocument/2006/relationships/diagramQuickStyle" Target="../diagrams/quickStyle41.xml"/><Relationship Id="rId10" Type="http://schemas.openxmlformats.org/officeDocument/2006/relationships/image" Target="../media/image192.jpeg"/><Relationship Id="rId4" Type="http://schemas.openxmlformats.org/officeDocument/2006/relationships/diagramLayout" Target="../diagrams/layout41.xml"/><Relationship Id="rId9" Type="http://schemas.openxmlformats.org/officeDocument/2006/relationships/image" Target="../media/image191.jpeg"/></Relationships>
</file>

<file path=ppt/slides/_rels/slide107.xml.rels><?xml version="1.0" encoding="UTF-8" standalone="yes"?>
<Relationships xmlns="http://schemas.openxmlformats.org/package/2006/relationships"><Relationship Id="rId8" Type="http://schemas.microsoft.com/office/2007/relationships/diagramDrawing" Target="../diagrams/drawing42.xml"/><Relationship Id="rId3" Type="http://schemas.openxmlformats.org/officeDocument/2006/relationships/image" Target="../media/image194.png"/><Relationship Id="rId7" Type="http://schemas.openxmlformats.org/officeDocument/2006/relationships/diagramColors" Target="../diagrams/colors42.xml"/><Relationship Id="rId2" Type="http://schemas.openxmlformats.org/officeDocument/2006/relationships/notesSlide" Target="../notesSlides/notesSlide55.xml"/><Relationship Id="rId1" Type="http://schemas.openxmlformats.org/officeDocument/2006/relationships/slideLayout" Target="../slideLayouts/slideLayout6.xml"/><Relationship Id="rId6" Type="http://schemas.openxmlformats.org/officeDocument/2006/relationships/diagramQuickStyle" Target="../diagrams/quickStyle42.xml"/><Relationship Id="rId5" Type="http://schemas.openxmlformats.org/officeDocument/2006/relationships/diagramLayout" Target="../diagrams/layout42.xml"/><Relationship Id="rId4" Type="http://schemas.openxmlformats.org/officeDocument/2006/relationships/diagramData" Target="../diagrams/data42.xml"/><Relationship Id="rId9" Type="http://schemas.openxmlformats.org/officeDocument/2006/relationships/image" Target="../media/image195.jpeg"/></Relationships>
</file>

<file path=ppt/slides/_rels/slide108.xml.rels><?xml version="1.0" encoding="UTF-8" standalone="yes"?>
<Relationships xmlns="http://schemas.openxmlformats.org/package/2006/relationships"><Relationship Id="rId8" Type="http://schemas.openxmlformats.org/officeDocument/2006/relationships/image" Target="../media/image196.png"/><Relationship Id="rId3" Type="http://schemas.openxmlformats.org/officeDocument/2006/relationships/diagramData" Target="../diagrams/data43.xml"/><Relationship Id="rId7" Type="http://schemas.microsoft.com/office/2007/relationships/diagramDrawing" Target="../diagrams/drawing43.xml"/><Relationship Id="rId2" Type="http://schemas.openxmlformats.org/officeDocument/2006/relationships/notesSlide" Target="../notesSlides/notesSlide56.xml"/><Relationship Id="rId1" Type="http://schemas.openxmlformats.org/officeDocument/2006/relationships/slideLayout" Target="../slideLayouts/slideLayout6.xml"/><Relationship Id="rId6" Type="http://schemas.openxmlformats.org/officeDocument/2006/relationships/diagramColors" Target="../diagrams/colors43.xml"/><Relationship Id="rId5" Type="http://schemas.openxmlformats.org/officeDocument/2006/relationships/diagramQuickStyle" Target="../diagrams/quickStyle43.xml"/><Relationship Id="rId10" Type="http://schemas.openxmlformats.org/officeDocument/2006/relationships/image" Target="../media/image198.png"/><Relationship Id="rId4" Type="http://schemas.openxmlformats.org/officeDocument/2006/relationships/diagramLayout" Target="../diagrams/layout43.xml"/><Relationship Id="rId9" Type="http://schemas.openxmlformats.org/officeDocument/2006/relationships/image" Target="../media/image197.png"/></Relationships>
</file>

<file path=ppt/slides/_rels/slide109.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111.xml.rels><?xml version="1.0" encoding="UTF-8" standalone="yes"?>
<Relationships xmlns="http://schemas.openxmlformats.org/package/2006/relationships"><Relationship Id="rId8" Type="http://schemas.openxmlformats.org/officeDocument/2006/relationships/image" Target="../media/image201.jpeg"/><Relationship Id="rId3" Type="http://schemas.openxmlformats.org/officeDocument/2006/relationships/diagramData" Target="../diagrams/data44.xml"/><Relationship Id="rId7" Type="http://schemas.microsoft.com/office/2007/relationships/diagramDrawing" Target="../diagrams/drawing44.xml"/><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diagramColors" Target="../diagrams/colors44.xml"/><Relationship Id="rId5" Type="http://schemas.openxmlformats.org/officeDocument/2006/relationships/diagramQuickStyle" Target="../diagrams/quickStyle44.xml"/><Relationship Id="rId4" Type="http://schemas.openxmlformats.org/officeDocument/2006/relationships/diagramLayout" Target="../diagrams/layout44.xml"/><Relationship Id="rId9" Type="http://schemas.openxmlformats.org/officeDocument/2006/relationships/image" Target="../media/image202.png"/></Relationships>
</file>

<file path=ppt/slides/_rels/slide112.xml.rels><?xml version="1.0" encoding="UTF-8" standalone="yes"?>
<Relationships xmlns="http://schemas.openxmlformats.org/package/2006/relationships"><Relationship Id="rId3" Type="http://schemas.openxmlformats.org/officeDocument/2006/relationships/image" Target="../media/image203.jpeg"/><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2" Type="http://schemas.openxmlformats.org/officeDocument/2006/relationships/image" Target="../media/image20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111DC15-6BA8-DC7D-4311-08CC87C04FD4}"/>
              </a:ext>
            </a:extLst>
          </p:cNvPr>
          <p:cNvSpPr>
            <a:spLocks noGrp="1"/>
          </p:cNvSpPr>
          <p:nvPr>
            <p:ph type="ctrTitle"/>
          </p:nvPr>
        </p:nvSpPr>
        <p:spPr>
          <a:xfrm>
            <a:off x="8842248" y="1481328"/>
            <a:ext cx="2926080" cy="2468880"/>
          </a:xfrm>
        </p:spPr>
        <p:txBody>
          <a:bodyPr>
            <a:normAutofit/>
          </a:bodyPr>
          <a:lstStyle/>
          <a:p>
            <a:pPr algn="l"/>
            <a:r>
              <a:rPr lang="en-US" sz="3700"/>
              <a:t>Conducting Investigations </a:t>
            </a:r>
          </a:p>
        </p:txBody>
      </p:sp>
      <p:sp>
        <p:nvSpPr>
          <p:cNvPr id="3" name="Subtitle 2">
            <a:extLst>
              <a:ext uri="{FF2B5EF4-FFF2-40B4-BE49-F238E27FC236}">
                <a16:creationId xmlns:a16="http://schemas.microsoft.com/office/drawing/2014/main" id="{F9A46C30-10F5-713E-4C29-2AE70AFEAB05}"/>
              </a:ext>
            </a:extLst>
          </p:cNvPr>
          <p:cNvSpPr>
            <a:spLocks noGrp="1"/>
          </p:cNvSpPr>
          <p:nvPr>
            <p:ph type="subTitle" idx="1"/>
          </p:nvPr>
        </p:nvSpPr>
        <p:spPr>
          <a:xfrm>
            <a:off x="8842248" y="4078224"/>
            <a:ext cx="2926080" cy="1307592"/>
          </a:xfrm>
        </p:spPr>
        <p:txBody>
          <a:bodyPr>
            <a:normAutofit/>
          </a:bodyPr>
          <a:lstStyle/>
          <a:p>
            <a:pPr algn="l"/>
            <a:r>
              <a:rPr lang="en-US" sz="2000" dirty="0"/>
              <a:t>Workshop 3 </a:t>
            </a:r>
          </a:p>
        </p:txBody>
      </p:sp>
      <p:sp>
        <p:nvSpPr>
          <p:cNvPr id="105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 name="Freeform: Shape 105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026" name="Picture 2" descr="The hidden victims of home raids | Criminal Justice Alliance">
            <a:extLst>
              <a:ext uri="{FF2B5EF4-FFF2-40B4-BE49-F238E27FC236}">
                <a16:creationId xmlns:a16="http://schemas.microsoft.com/office/drawing/2014/main" id="{56670E1F-7829-0888-4730-EEF6B9C5AB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5" r="3013"/>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1987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33BE6-16A1-6DA2-51BA-5A4B13E32AA2}"/>
              </a:ext>
            </a:extLst>
          </p:cNvPr>
          <p:cNvSpPr>
            <a:spLocks noGrp="1"/>
          </p:cNvSpPr>
          <p:nvPr>
            <p:ph type="title"/>
          </p:nvPr>
        </p:nvSpPr>
        <p:spPr>
          <a:xfrm>
            <a:off x="838200" y="585216"/>
            <a:ext cx="10515600" cy="1325563"/>
          </a:xfrm>
        </p:spPr>
        <p:txBody>
          <a:bodyPr>
            <a:normAutofit/>
          </a:bodyPr>
          <a:lstStyle/>
          <a:p>
            <a:r>
              <a:rPr lang="en-US">
                <a:solidFill>
                  <a:schemeClr val="bg1"/>
                </a:solidFill>
              </a:rPr>
              <a:t>Today </a:t>
            </a:r>
          </a:p>
        </p:txBody>
      </p:sp>
      <p:pic>
        <p:nvPicPr>
          <p:cNvPr id="2050" name="Picture 2" descr="4,272 Recap Images, Stock Photos &amp; Vectors | Shutterstock">
            <a:extLst>
              <a:ext uri="{FF2B5EF4-FFF2-40B4-BE49-F238E27FC236}">
                <a16:creationId xmlns:a16="http://schemas.microsoft.com/office/drawing/2014/main" id="{532EA630-D071-400B-322A-CEC5F25038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535"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8EE336C0-9AD4-05AE-CC86-9062D2C62046}"/>
              </a:ext>
            </a:extLst>
          </p:cNvPr>
          <p:cNvGraphicFramePr>
            <a:graphicFrameLocks noGrp="1"/>
          </p:cNvGraphicFramePr>
          <p:nvPr>
            <p:ph idx="1"/>
            <p:extLst>
              <p:ext uri="{D42A27DB-BD31-4B8C-83A1-F6EECF244321}">
                <p14:modId xmlns:p14="http://schemas.microsoft.com/office/powerpoint/2010/main" val="1303868358"/>
              </p:ext>
            </p:extLst>
          </p:nvPr>
        </p:nvGraphicFramePr>
        <p:xfrm>
          <a:off x="7546848" y="2516777"/>
          <a:ext cx="3803904" cy="36601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849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6"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4CA4A24-E388-8AAD-C9B4-CA44DA44F76D}"/>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4000" dirty="0"/>
              <a:t>Part 1: </a:t>
            </a:r>
            <a:br>
              <a:rPr lang="en-US" sz="4000" dirty="0"/>
            </a:br>
            <a:r>
              <a:rPr lang="en-US" sz="4000" dirty="0"/>
              <a:t>Recap W1 and W2 </a:t>
            </a:r>
          </a:p>
        </p:txBody>
      </p:sp>
      <p:sp>
        <p:nvSpPr>
          <p:cNvPr id="3108"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 name="Freeform: Shape 3111">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074" name="Picture 2" descr="Page 2 | 300+ Recap Pictures">
            <a:extLst>
              <a:ext uri="{FF2B5EF4-FFF2-40B4-BE49-F238E27FC236}">
                <a16:creationId xmlns:a16="http://schemas.microsoft.com/office/drawing/2014/main" id="{8AF68885-1F14-62CC-E336-A6ADBE223B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93" b="-1"/>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740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sp>
        <p:nvSpPr>
          <p:cNvPr id="3" name="TextBox 2">
            <a:extLst>
              <a:ext uri="{FF2B5EF4-FFF2-40B4-BE49-F238E27FC236}">
                <a16:creationId xmlns:a16="http://schemas.microsoft.com/office/drawing/2014/main" id="{B00DBFDC-74FB-0BAA-7C36-F1B8CE02BA63}"/>
              </a:ext>
            </a:extLst>
          </p:cNvPr>
          <p:cNvSpPr txBox="1"/>
          <p:nvPr/>
        </p:nvSpPr>
        <p:spPr>
          <a:xfrm>
            <a:off x="8262257" y="1523305"/>
            <a:ext cx="3200400" cy="3877985"/>
          </a:xfrm>
          <a:prstGeom prst="rect">
            <a:avLst/>
          </a:prstGeom>
          <a:noFill/>
        </p:spPr>
        <p:txBody>
          <a:bodyPr wrap="square" rtlCol="0">
            <a:spAutoFit/>
          </a:bodyPr>
          <a:lstStyle/>
          <a:p>
            <a:pPr algn="ctr"/>
            <a:r>
              <a:rPr lang="en-US" sz="2400" dirty="0">
                <a:solidFill>
                  <a:schemeClr val="accent1">
                    <a:lumMod val="75000"/>
                  </a:schemeClr>
                </a:solidFill>
              </a:rPr>
              <a:t>Definitions: CPIA 1996</a:t>
            </a:r>
            <a:br>
              <a:rPr lang="en-US" sz="2400" dirty="0"/>
            </a:br>
            <a:br>
              <a:rPr lang="en-US" sz="2400" dirty="0"/>
            </a:br>
            <a:r>
              <a:rPr lang="en-US" sz="2400" dirty="0"/>
              <a:t>-‘Criminal Investigator’ </a:t>
            </a:r>
          </a:p>
          <a:p>
            <a:pPr algn="ctr"/>
            <a:endParaRPr lang="en-US" sz="2400" dirty="0"/>
          </a:p>
          <a:p>
            <a:pPr algn="ctr"/>
            <a:r>
              <a:rPr lang="en-US" sz="2400" dirty="0"/>
              <a:t>-‘Criminal Investigation’</a:t>
            </a:r>
          </a:p>
          <a:p>
            <a:pPr algn="ctr"/>
            <a:endParaRPr lang="en-US" sz="2400" dirty="0"/>
          </a:p>
          <a:p>
            <a:pPr algn="ctr"/>
            <a:r>
              <a:rPr lang="en-US" sz="2400" dirty="0"/>
              <a:t>-‘Material’ </a:t>
            </a:r>
          </a:p>
          <a:p>
            <a:pPr algn="ctr"/>
            <a:endParaRPr lang="en-US" sz="2400" dirty="0"/>
          </a:p>
          <a:p>
            <a:endParaRPr lang="en-US" dirty="0"/>
          </a:p>
          <a:p>
            <a:endParaRPr lang="en-US" dirty="0"/>
          </a:p>
          <a:p>
            <a:r>
              <a:rPr lang="en-US" dirty="0"/>
              <a:t> </a:t>
            </a:r>
          </a:p>
        </p:txBody>
      </p:sp>
    </p:spTree>
    <p:extLst>
      <p:ext uri="{BB962C8B-B14F-4D97-AF65-F5344CB8AC3E}">
        <p14:creationId xmlns:p14="http://schemas.microsoft.com/office/powerpoint/2010/main" val="637364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8888" y="157179"/>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774D5B6-C4FF-0D2F-59E4-BA0ADF213307}"/>
              </a:ext>
            </a:extLst>
          </p:cNvPr>
          <p:cNvSpPr txBox="1"/>
          <p:nvPr/>
        </p:nvSpPr>
        <p:spPr>
          <a:xfrm>
            <a:off x="8980714" y="2318373"/>
            <a:ext cx="2873829" cy="3662541"/>
          </a:xfrm>
          <a:prstGeom prst="rect">
            <a:avLst/>
          </a:prstGeom>
          <a:noFill/>
        </p:spPr>
        <p:txBody>
          <a:bodyPr wrap="square" rtlCol="0">
            <a:spAutoFit/>
          </a:bodyPr>
          <a:lstStyle/>
          <a:p>
            <a:r>
              <a:rPr lang="en-US" sz="2800" dirty="0"/>
              <a:t>JPLANE </a:t>
            </a:r>
          </a:p>
          <a:p>
            <a:endParaRPr lang="en-US" sz="2800" dirty="0"/>
          </a:p>
          <a:p>
            <a:r>
              <a:rPr lang="en-US" sz="2800" dirty="0"/>
              <a:t>Discretion</a:t>
            </a:r>
          </a:p>
          <a:p>
            <a:endParaRPr lang="en-US" sz="2800" dirty="0"/>
          </a:p>
          <a:p>
            <a:r>
              <a:rPr lang="en-US" sz="2800" dirty="0"/>
              <a:t>ABC Approach</a:t>
            </a:r>
          </a:p>
          <a:p>
            <a:endParaRPr lang="en-US" sz="2800" dirty="0"/>
          </a:p>
          <a:p>
            <a:r>
              <a:rPr lang="en-US" sz="2800" dirty="0"/>
              <a:t>Human Rights   </a:t>
            </a:r>
          </a:p>
          <a:p>
            <a:endParaRPr lang="en-US" dirty="0"/>
          </a:p>
          <a:p>
            <a:endParaRPr lang="en-US" dirty="0"/>
          </a:p>
        </p:txBody>
      </p:sp>
    </p:spTree>
    <p:extLst>
      <p:ext uri="{BB962C8B-B14F-4D97-AF65-F5344CB8AC3E}">
        <p14:creationId xmlns:p14="http://schemas.microsoft.com/office/powerpoint/2010/main" val="119569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solidFill>
                  <a:srgbClr val="FF0000"/>
                </a:solidFill>
              </a:rPr>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D6B35-6B71-BA36-CCB8-B56D402714B2}"/>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400" dirty="0"/>
              <a:t>Forensic Recap </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EAF20F-0AF2-0F0B-ABEF-0C80A1812038}"/>
              </a:ext>
            </a:extLst>
          </p:cNvPr>
          <p:cNvSpPr>
            <a:spLocks noGrp="1"/>
          </p:cNvSpPr>
          <p:nvPr>
            <p:ph sz="half" idx="1"/>
          </p:nvPr>
        </p:nvSpPr>
        <p:spPr>
          <a:xfrm>
            <a:off x="640080" y="2706624"/>
            <a:ext cx="6894576" cy="3483864"/>
          </a:xfrm>
        </p:spPr>
        <p:txBody>
          <a:bodyPr vert="horz" lIns="91440" tIns="45720" rIns="91440" bIns="45720" rtlCol="0">
            <a:normAutofit/>
          </a:bodyPr>
          <a:lstStyle/>
          <a:p>
            <a:r>
              <a:rPr lang="en-US" sz="2200" dirty="0"/>
              <a:t>Sources of Forensic Evidence </a:t>
            </a:r>
            <a:br>
              <a:rPr lang="en-US" sz="2200" dirty="0"/>
            </a:br>
            <a:r>
              <a:rPr lang="en-US" sz="2200" dirty="0"/>
              <a:t>(PIL Triangle)</a:t>
            </a:r>
          </a:p>
          <a:p>
            <a:r>
              <a:rPr lang="en-US" sz="2200" dirty="0"/>
              <a:t>Three main types of forensic Evidence </a:t>
            </a:r>
          </a:p>
          <a:p>
            <a:r>
              <a:rPr lang="en-US" sz="2200" dirty="0"/>
              <a:t>Role of a Crime Scene Investigator </a:t>
            </a:r>
          </a:p>
          <a:p>
            <a:r>
              <a:rPr lang="en-US" sz="2200" dirty="0"/>
              <a:t>The Golden Hour Principles </a:t>
            </a:r>
          </a:p>
          <a:p>
            <a:r>
              <a:rPr lang="en-US" sz="2200" dirty="0"/>
              <a:t>Chain of Evidence (W’s &amp; H)</a:t>
            </a:r>
          </a:p>
          <a:p>
            <a:r>
              <a:rPr lang="en-US" sz="2200" dirty="0"/>
              <a:t>Scene Log / CAP </a:t>
            </a:r>
          </a:p>
          <a:p>
            <a:r>
              <a:rPr lang="en-US" sz="2200" dirty="0"/>
              <a:t>The 4 R’s </a:t>
            </a:r>
          </a:p>
          <a:p>
            <a:endParaRPr lang="en-US" sz="2200" dirty="0"/>
          </a:p>
        </p:txBody>
      </p:sp>
      <p:pic>
        <p:nvPicPr>
          <p:cNvPr id="6" name="Content Placeholder 5" descr="Graphical user interface, application&#10;&#10;Description automatically generated">
            <a:extLst>
              <a:ext uri="{FF2B5EF4-FFF2-40B4-BE49-F238E27FC236}">
                <a16:creationId xmlns:a16="http://schemas.microsoft.com/office/drawing/2014/main" id="{18D7B152-E2E3-8563-9987-920C282403E5}"/>
              </a:ext>
            </a:extLst>
          </p:cNvPr>
          <p:cNvPicPr>
            <a:picLocks noGrp="1" noChangeAspect="1"/>
          </p:cNvPicPr>
          <p:nvPr>
            <p:ph sz="half" idx="2"/>
          </p:nvPr>
        </p:nvPicPr>
        <p:blipFill>
          <a:blip r:embed="rId2"/>
          <a:stretch>
            <a:fillRect/>
          </a:stretch>
        </p:blipFill>
        <p:spPr>
          <a:xfrm>
            <a:off x="6243484" y="284332"/>
            <a:ext cx="5644405" cy="3097109"/>
          </a:xfrm>
          <a:prstGeom prst="rect">
            <a:avLst/>
          </a:prstGeom>
        </p:spPr>
      </p:pic>
      <p:pic>
        <p:nvPicPr>
          <p:cNvPr id="8" name="Picture 7" descr="Graphical user interface, text, application&#10;&#10;Description automatically generated">
            <a:extLst>
              <a:ext uri="{FF2B5EF4-FFF2-40B4-BE49-F238E27FC236}">
                <a16:creationId xmlns:a16="http://schemas.microsoft.com/office/drawing/2014/main" id="{4FB5501B-53F4-148A-613F-13F666498FA0}"/>
              </a:ext>
            </a:extLst>
          </p:cNvPr>
          <p:cNvPicPr>
            <a:picLocks noChangeAspect="1"/>
          </p:cNvPicPr>
          <p:nvPr/>
        </p:nvPicPr>
        <p:blipFill>
          <a:blip r:embed="rId3"/>
          <a:stretch>
            <a:fillRect/>
          </a:stretch>
        </p:blipFill>
        <p:spPr>
          <a:xfrm>
            <a:off x="5407743" y="3660849"/>
            <a:ext cx="5763768" cy="3083615"/>
          </a:xfrm>
          <a:prstGeom prst="rect">
            <a:avLst/>
          </a:prstGeom>
        </p:spPr>
      </p:pic>
    </p:spTree>
    <p:extLst>
      <p:ext uri="{BB962C8B-B14F-4D97-AF65-F5344CB8AC3E}">
        <p14:creationId xmlns:p14="http://schemas.microsoft.com/office/powerpoint/2010/main" val="3951789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329184"/>
            <a:ext cx="6894576" cy="1783080"/>
          </a:xfrm>
        </p:spPr>
        <p:txBody>
          <a:bodyPr anchor="b">
            <a:normAutofit/>
          </a:bodyPr>
          <a:lstStyle/>
          <a:p>
            <a:r>
              <a:rPr lang="en-GB" sz="5400" dirty="0"/>
              <a:t>Arrest Suspect?</a:t>
            </a:r>
          </a:p>
        </p:txBody>
      </p:sp>
      <p:pic>
        <p:nvPicPr>
          <p:cNvPr id="33796" name="Picture 4" descr="What are your rights if police stop you or arrest you? | Metro News">
            <a:extLst>
              <a:ext uri="{FF2B5EF4-FFF2-40B4-BE49-F238E27FC236}">
                <a16:creationId xmlns:a16="http://schemas.microsoft.com/office/drawing/2014/main" id="{30D185FB-1736-9548-B1A7-C97D0804B5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96" r="18536" b="2"/>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pic>
        <p:nvPicPr>
          <p:cNvPr id="33794" name="Picture 2" descr="Forensic officers at an address in Aylesham, Kent following the arrest of  man in his 20s in connection with the murder of PCSO Julia James. Ms James,  a popular community support officer,">
            <a:extLst>
              <a:ext uri="{FF2B5EF4-FFF2-40B4-BE49-F238E27FC236}">
                <a16:creationId xmlns:a16="http://schemas.microsoft.com/office/drawing/2014/main" id="{97C21980-BE11-F54B-A547-C4E6A63737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02" r="-1" b="-1"/>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D9FE444-B2BA-48A9-A26A-E151B40792C1}"/>
              </a:ext>
            </a:extLst>
          </p:cNvPr>
          <p:cNvGraphicFramePr>
            <a:graphicFrameLocks noGrp="1"/>
          </p:cNvGraphicFramePr>
          <p:nvPr>
            <p:ph idx="1"/>
          </p:nvPr>
        </p:nvGraphicFramePr>
        <p:xfrm>
          <a:off x="4654296"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0B6C096-6583-9946-A3DC-5CFEEB037617}"/>
              </a:ext>
            </a:extLst>
          </p:cNvPr>
          <p:cNvSpPr txBox="1"/>
          <p:nvPr/>
        </p:nvSpPr>
        <p:spPr>
          <a:xfrm>
            <a:off x="5250157" y="5952195"/>
            <a:ext cx="6618755" cy="523220"/>
          </a:xfrm>
          <a:prstGeom prst="rect">
            <a:avLst/>
          </a:prstGeom>
          <a:noFill/>
        </p:spPr>
        <p:txBody>
          <a:bodyPr wrap="square" rtlCol="0">
            <a:spAutoFit/>
          </a:bodyPr>
          <a:lstStyle/>
          <a:p>
            <a:r>
              <a:rPr lang="en-GB" sz="2800" dirty="0">
                <a:solidFill>
                  <a:srgbClr val="FF0000"/>
                </a:solidFill>
              </a:rPr>
              <a:t>Think! Forensics Forensics Forensics!!</a:t>
            </a:r>
          </a:p>
        </p:txBody>
      </p:sp>
    </p:spTree>
    <p:extLst>
      <p:ext uri="{BB962C8B-B14F-4D97-AF65-F5344CB8AC3E}">
        <p14:creationId xmlns:p14="http://schemas.microsoft.com/office/powerpoint/2010/main" val="996669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conducting investigations?</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0AB394-F95B-7EA5-A158-0AD615BC8C23}"/>
              </a:ext>
            </a:extLst>
          </p:cNvPr>
          <p:cNvSpPr>
            <a:spLocks noGrp="1"/>
          </p:cNvSpPr>
          <p:nvPr>
            <p:ph type="title"/>
          </p:nvPr>
        </p:nvSpPr>
        <p:spPr>
          <a:xfrm>
            <a:off x="890338" y="640080"/>
            <a:ext cx="3734014" cy="3566160"/>
          </a:xfrm>
        </p:spPr>
        <p:txBody>
          <a:bodyPr vert="horz" lIns="91440" tIns="45720" rIns="91440" bIns="45720" rtlCol="0" anchor="b">
            <a:normAutofit fontScale="90000"/>
          </a:bodyPr>
          <a:lstStyle/>
          <a:p>
            <a:r>
              <a:rPr lang="en-US" sz="5000" dirty="0"/>
              <a:t>Topics discussed with:</a:t>
            </a:r>
            <a:br>
              <a:rPr lang="en-US" sz="5000" dirty="0"/>
            </a:br>
            <a:br>
              <a:rPr lang="en-US" sz="5000" dirty="0"/>
            </a:br>
            <a:r>
              <a:rPr lang="en-US" sz="5000" dirty="0"/>
              <a:t>JSIU Guest Speaker </a:t>
            </a: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 table, indoor, cluttered&#10;&#10;Description automatically generated">
            <a:extLst>
              <a:ext uri="{FF2B5EF4-FFF2-40B4-BE49-F238E27FC236}">
                <a16:creationId xmlns:a16="http://schemas.microsoft.com/office/drawing/2014/main" id="{0BE9D78C-6028-7DDC-DB70-FE54BA5F5657}"/>
              </a:ext>
            </a:extLst>
          </p:cNvPr>
          <p:cNvPicPr>
            <a:picLocks noChangeAspect="1"/>
          </p:cNvPicPr>
          <p:nvPr/>
        </p:nvPicPr>
        <p:blipFill rotWithShape="1">
          <a:blip r:embed="rId2"/>
          <a:srcRect t="11663" r="-1" b="135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27217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14691" y="567347"/>
            <a:ext cx="5027133" cy="1325563"/>
          </a:xfrm>
        </p:spPr>
        <p:txBody>
          <a:bodyPr>
            <a:normAutofit fontScale="90000"/>
          </a:bodyPr>
          <a:lstStyle/>
          <a:p>
            <a:r>
              <a:rPr lang="en-GB" dirty="0"/>
              <a:t>Purpose: </a:t>
            </a:r>
            <a:br>
              <a:rPr lang="en-GB" dirty="0"/>
            </a:br>
            <a:r>
              <a:rPr lang="en-GB" dirty="0"/>
              <a:t>Taking Samples in Investigations</a:t>
            </a:r>
          </a:p>
        </p:txBody>
      </p:sp>
      <p:pic>
        <p:nvPicPr>
          <p:cNvPr id="2050" name="Picture 2" descr="Police to use family members DNA to help trace missing relatives | UK |  News | Express.co.uk">
            <a:extLst>
              <a:ext uri="{FF2B5EF4-FFF2-40B4-BE49-F238E27FC236}">
                <a16:creationId xmlns:a16="http://schemas.microsoft.com/office/drawing/2014/main" id="{EC95FE96-EED8-A246-8735-58F5452ACB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1025"/>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Police scientist taking samples from a shoe sole in a crime lab, conceptual  image Stock Photo - Alamy">
            <a:extLst>
              <a:ext uri="{FF2B5EF4-FFF2-40B4-BE49-F238E27FC236}">
                <a16:creationId xmlns:a16="http://schemas.microsoft.com/office/drawing/2014/main" id="{F259D6F6-D120-B940-B40D-BBED0B1C35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076"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AB86911-45D1-4E18-96BE-80E6C0946CCA}"/>
              </a:ext>
            </a:extLst>
          </p:cNvPr>
          <p:cNvGraphicFramePr>
            <a:graphicFrameLocks noGrp="1"/>
          </p:cNvGraphicFramePr>
          <p:nvPr>
            <p:ph idx="1"/>
          </p:nvPr>
        </p:nvGraphicFramePr>
        <p:xfrm>
          <a:off x="350966" y="2311551"/>
          <a:ext cx="5154581" cy="416075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646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842589A1-64EE-4C89-8BBD-12B570F98F15}"/>
              </a:ext>
            </a:extLst>
          </p:cNvPr>
          <p:cNvGraphicFramePr/>
          <p:nvPr>
            <p:extLst>
              <p:ext uri="{D42A27DB-BD31-4B8C-83A1-F6EECF244321}">
                <p14:modId xmlns:p14="http://schemas.microsoft.com/office/powerpoint/2010/main" val="2074052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6E6C7A4-AA6F-6746-8300-72190064EF82}"/>
              </a:ext>
            </a:extLst>
          </p:cNvPr>
          <p:cNvSpPr txBox="1"/>
          <p:nvPr/>
        </p:nvSpPr>
        <p:spPr>
          <a:xfrm>
            <a:off x="368208" y="420141"/>
            <a:ext cx="11455584" cy="769441"/>
          </a:xfrm>
          <a:prstGeom prst="rect">
            <a:avLst/>
          </a:prstGeom>
          <a:noFill/>
        </p:spPr>
        <p:txBody>
          <a:bodyPr wrap="square" rtlCol="0">
            <a:spAutoFit/>
          </a:bodyPr>
          <a:lstStyle/>
          <a:p>
            <a:r>
              <a:rPr lang="en-US" sz="4400" dirty="0"/>
              <a:t>What can samples be used for?</a:t>
            </a:r>
          </a:p>
        </p:txBody>
      </p:sp>
      <p:pic>
        <p:nvPicPr>
          <p:cNvPr id="3078" name="Picture 6" descr="Crime Scene For Cutting Weapon, Judicial Police Takes Blood Samples In  Evidence Bag, Conceptual Image Stock Photo, Picture And Royalty Free Image.  Image 118396679.">
            <a:extLst>
              <a:ext uri="{FF2B5EF4-FFF2-40B4-BE49-F238E27FC236}">
                <a16:creationId xmlns:a16="http://schemas.microsoft.com/office/drawing/2014/main" id="{E3C1265E-4860-0844-93C2-2560A8A389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9228" y="2208742"/>
            <a:ext cx="4226664" cy="2991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17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6" grpId="1">
        <p:bldAsOne/>
      </p:bldGraphic>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C779-4C96-E345-8F34-6A1B2A474A22}"/>
              </a:ext>
            </a:extLst>
          </p:cNvPr>
          <p:cNvSpPr>
            <a:spLocks noGrp="1"/>
          </p:cNvSpPr>
          <p:nvPr>
            <p:ph type="title"/>
          </p:nvPr>
        </p:nvSpPr>
        <p:spPr>
          <a:xfrm>
            <a:off x="838200" y="557190"/>
            <a:ext cx="10515600" cy="1840010"/>
          </a:xfrm>
        </p:spPr>
        <p:txBody>
          <a:bodyPr vert="horz" lIns="91440" tIns="45720" rIns="91440" bIns="45720" rtlCol="0" anchor="ctr">
            <a:normAutofit/>
          </a:bodyPr>
          <a:lstStyle/>
          <a:p>
            <a:pPr algn="ctr"/>
            <a:r>
              <a:rPr lang="en-US" sz="4800" b="1" kern="1200" dirty="0">
                <a:solidFill>
                  <a:schemeClr val="tx1"/>
                </a:solidFill>
                <a:latin typeface="+mj-lt"/>
                <a:ea typeface="+mj-ea"/>
                <a:cs typeface="+mj-cs"/>
              </a:rPr>
              <a:t>In which incidents will you need to seize and package potential evidence? </a:t>
            </a:r>
          </a:p>
        </p:txBody>
      </p:sp>
      <p:pic>
        <p:nvPicPr>
          <p:cNvPr id="9224" name="Picture 8" descr="Evidence packaging - Wikipedia">
            <a:extLst>
              <a:ext uri="{FF2B5EF4-FFF2-40B4-BE49-F238E27FC236}">
                <a16:creationId xmlns:a16="http://schemas.microsoft.com/office/drawing/2014/main" id="{4E310724-6732-534C-B83E-BE57B4B3A3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81" r="22776" b="-1"/>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RIME SCENE INVESTIGATION DESCRIPTION OF SESSION This session provides  participants with an understanding of some of the procedu">
            <a:extLst>
              <a:ext uri="{FF2B5EF4-FFF2-40B4-BE49-F238E27FC236}">
                <a16:creationId xmlns:a16="http://schemas.microsoft.com/office/drawing/2014/main" id="{D52462BE-7119-7F46-9F36-F9A8937686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2182"/>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ylon Fire Bags - 24x24 - Crime Scene Investigation Equipment Ltd">
            <a:extLst>
              <a:ext uri="{FF2B5EF4-FFF2-40B4-BE49-F238E27FC236}">
                <a16:creationId xmlns:a16="http://schemas.microsoft.com/office/drawing/2014/main" id="{F37EAF4B-3AEE-504B-8201-AD6D072E07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964" r="16496"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rrowhead Forensics Fire and Explosion Investigation and Collection  Supplies - Arrowhead Forensics Crime Scene - Lab Supplies">
            <a:extLst>
              <a:ext uri="{FF2B5EF4-FFF2-40B4-BE49-F238E27FC236}">
                <a16:creationId xmlns:a16="http://schemas.microsoft.com/office/drawing/2014/main" id="{A482D836-2E4A-2545-8DB3-7D3F8209B8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644" r="10579" b="-1"/>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3126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378362" y="36655"/>
            <a:ext cx="9076329" cy="1064277"/>
          </a:xfrm>
        </p:spPr>
        <p:txBody>
          <a:bodyPr/>
          <a:lstStyle/>
          <a:p>
            <a:r>
              <a:rPr lang="en-GB" dirty="0">
                <a:solidFill>
                  <a:schemeClr val="accent1">
                    <a:lumMod val="75000"/>
                  </a:schemeClr>
                </a:solidFill>
              </a:rPr>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nvPr>
        </p:nvGraphicFramePr>
        <p:xfrm>
          <a:off x="378960" y="1064277"/>
          <a:ext cx="9075731" cy="524764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D412E60-C1B3-EA46-80FA-4DC029CFFF2A}"/>
              </a:ext>
            </a:extLst>
          </p:cNvPr>
          <p:cNvSpPr txBox="1"/>
          <p:nvPr/>
        </p:nvSpPr>
        <p:spPr>
          <a:xfrm>
            <a:off x="9636770" y="6349849"/>
            <a:ext cx="3260080" cy="369332"/>
          </a:xfrm>
          <a:prstGeom prst="rect">
            <a:avLst/>
          </a:prstGeom>
          <a:noFill/>
        </p:spPr>
        <p:txBody>
          <a:bodyPr wrap="square" rtlCol="0">
            <a:spAutoFit/>
          </a:bodyPr>
          <a:lstStyle/>
          <a:p>
            <a:r>
              <a:rPr lang="en-US" dirty="0"/>
              <a:t>(Blackstone’s, 2021)</a:t>
            </a:r>
          </a:p>
        </p:txBody>
      </p:sp>
    </p:spTree>
    <p:extLst>
      <p:ext uri="{BB962C8B-B14F-4D97-AF65-F5344CB8AC3E}">
        <p14:creationId xmlns:p14="http://schemas.microsoft.com/office/powerpoint/2010/main" val="26538977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317103" y="250031"/>
            <a:ext cx="5120561" cy="1325563"/>
          </a:xfrm>
        </p:spPr>
        <p:txBody>
          <a:bodyPr>
            <a:normAutofit/>
          </a:bodyPr>
          <a:lstStyle/>
          <a:p>
            <a:pPr algn="ctr"/>
            <a:r>
              <a:rPr lang="en-GB" dirty="0"/>
              <a:t>Seizure and Packaging Techniques</a:t>
            </a:r>
          </a:p>
        </p:txBody>
      </p:sp>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317104" y="1825625"/>
            <a:ext cx="5613292" cy="4351338"/>
          </a:xfrm>
        </p:spPr>
        <p:txBody>
          <a:bodyPr>
            <a:normAutofit/>
          </a:bodyPr>
          <a:lstStyle/>
          <a:p>
            <a:pPr marL="0" indent="0">
              <a:buNone/>
            </a:pPr>
            <a:r>
              <a:rPr lang="en-GB" sz="1500" dirty="0"/>
              <a:t>“Using the correct seizure procedures and methods for packaging prevents damage and contamination and is, effectively, a demonstration of care and skill that accompanied the seizure of the exhibits”.  </a:t>
            </a:r>
          </a:p>
          <a:p>
            <a:pPr marL="0" indent="0">
              <a:buNone/>
            </a:pPr>
            <a:r>
              <a:rPr lang="en-GB" sz="1500" dirty="0"/>
              <a:t>(Bryant and Bryant, 2021, p. 627)</a:t>
            </a:r>
            <a:br>
              <a:rPr lang="en-GB" sz="1500" dirty="0"/>
            </a:br>
            <a:r>
              <a:rPr lang="en-GB" sz="1500" dirty="0"/>
              <a:t>					</a:t>
            </a:r>
          </a:p>
          <a:p>
            <a:pPr marL="0" indent="0">
              <a:buNone/>
            </a:pPr>
            <a:r>
              <a:rPr lang="en-GB" sz="1500" b="1" u="sng" dirty="0"/>
              <a:t>Examples of Packaging:</a:t>
            </a:r>
          </a:p>
          <a:p>
            <a:r>
              <a:rPr lang="en-GB" sz="1500" dirty="0"/>
              <a:t>Paper bags</a:t>
            </a:r>
          </a:p>
          <a:p>
            <a:r>
              <a:rPr lang="en-GB" sz="1500" dirty="0"/>
              <a:t>Polythene bags</a:t>
            </a:r>
          </a:p>
          <a:p>
            <a:r>
              <a:rPr lang="en-GB" sz="1500" dirty="0"/>
              <a:t>Nylon Bags</a:t>
            </a:r>
          </a:p>
          <a:p>
            <a:r>
              <a:rPr lang="en-GB" sz="1500" dirty="0"/>
              <a:t>Faraday bags</a:t>
            </a:r>
          </a:p>
          <a:p>
            <a:r>
              <a:rPr lang="en-GB" sz="1500" dirty="0"/>
              <a:t>Boxes</a:t>
            </a:r>
          </a:p>
          <a:p>
            <a:r>
              <a:rPr lang="en-GB" sz="1500" dirty="0"/>
              <a:t>Paper Folds</a:t>
            </a:r>
          </a:p>
          <a:p>
            <a:r>
              <a:rPr lang="en-GB" sz="1500" dirty="0"/>
              <a:t>Plastic Tubes </a:t>
            </a:r>
          </a:p>
        </p:txBody>
      </p:sp>
      <p:sp>
        <p:nvSpPr>
          <p:cNvPr id="7179" name="Oval 717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170" name="Picture 2" descr="Guidelines for the Collection, Packaging and Submission of Forensic Evidence">
            <a:extLst>
              <a:ext uri="{FF2B5EF4-FFF2-40B4-BE49-F238E27FC236}">
                <a16:creationId xmlns:a16="http://schemas.microsoft.com/office/drawing/2014/main" id="{09CEE681-7195-2947-954E-6A0864EED5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15" r="21471" b="-2"/>
          <a:stretch/>
        </p:blipFill>
        <p:spPr bwMode="auto">
          <a:xfrm>
            <a:off x="6495709" y="2727729"/>
            <a:ext cx="5696292"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181" name="Arc 718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172" name="Picture 4" descr="Arrowhead Forensics Evidence Packaging - Faraday Products - Tablet Faraday  Storage Kit - A-4185K Crime Scene - Lab Supplies">
            <a:extLst>
              <a:ext uri="{FF2B5EF4-FFF2-40B4-BE49-F238E27FC236}">
                <a16:creationId xmlns:a16="http://schemas.microsoft.com/office/drawing/2014/main" id="{F5DFD1D5-15AA-7645-8C97-354C520664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341" r="2"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7805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echnology must be embedded into frontline policing | PublicTechnology.net">
            <a:extLst>
              <a:ext uri="{FF2B5EF4-FFF2-40B4-BE49-F238E27FC236}">
                <a16:creationId xmlns:a16="http://schemas.microsoft.com/office/drawing/2014/main" id="{31A400C0-6821-2C49-B8B7-C1FDBE2176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550" y="4634071"/>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olice Professional | Capita on &amp;#39;Cloud 9&amp;#39; with support for digital policing">
            <a:extLst>
              <a:ext uri="{FF2B5EF4-FFF2-40B4-BE49-F238E27FC236}">
                <a16:creationId xmlns:a16="http://schemas.microsoft.com/office/drawing/2014/main" id="{B97FF5FD-29AD-5D4A-AC4D-3E5C2438A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322671"/>
            <a:ext cx="7620000" cy="444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Best practices in digital policing: Wayne Parkes at the UK's PDS |  NetMotion Software">
            <a:extLst>
              <a:ext uri="{FF2B5EF4-FFF2-40B4-BE49-F238E27FC236}">
                <a16:creationId xmlns:a16="http://schemas.microsoft.com/office/drawing/2014/main" id="{13D55378-584C-0B46-A373-EC4D729027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6050" y="413560"/>
            <a:ext cx="5105400" cy="15875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CCA28D7-E968-3C48-93F1-72FF9EA3C55F}"/>
              </a:ext>
            </a:extLst>
          </p:cNvPr>
          <p:cNvSpPr>
            <a:spLocks noGrp="1"/>
          </p:cNvSpPr>
          <p:nvPr>
            <p:ph type="title"/>
          </p:nvPr>
        </p:nvSpPr>
        <p:spPr>
          <a:xfrm>
            <a:off x="127334" y="1705614"/>
            <a:ext cx="5762477" cy="1325563"/>
          </a:xfrm>
        </p:spPr>
        <p:txBody>
          <a:bodyPr>
            <a:normAutofit fontScale="90000"/>
          </a:bodyPr>
          <a:lstStyle/>
          <a:p>
            <a:r>
              <a:rPr lang="en-US" sz="4800" dirty="0">
                <a:solidFill>
                  <a:srgbClr val="002060"/>
                </a:solidFill>
                <a:latin typeface="Arial" panose="020B0604020202020204" pitchFamily="34" charset="0"/>
                <a:cs typeface="Arial" panose="020B0604020202020204" pitchFamily="34" charset="0"/>
              </a:rPr>
              <a:t>Discuss: </a:t>
            </a:r>
            <a:r>
              <a:rPr lang="en-GB" sz="4800" dirty="0">
                <a:solidFill>
                  <a:srgbClr val="002060"/>
                </a:solidFill>
                <a:latin typeface="Arial" panose="020B0604020202020204" pitchFamily="34" charset="0"/>
                <a:cs typeface="Arial" panose="020B0604020202020204" pitchFamily="34" charset="0"/>
              </a:rPr>
              <a:t>The role that technology plays in conducting investigations </a:t>
            </a:r>
            <a:br>
              <a:rPr lang="en-GB" sz="4800" dirty="0">
                <a:solidFill>
                  <a:srgbClr val="002060"/>
                </a:solidFill>
                <a:latin typeface="Arial" panose="020B0604020202020204" pitchFamily="34" charset="0"/>
                <a:cs typeface="Arial" panose="020B0604020202020204" pitchFamily="34" charset="0"/>
              </a:rPr>
            </a:br>
            <a:br>
              <a:rPr lang="en-GB" sz="4800" dirty="0">
                <a:solidFill>
                  <a:srgbClr val="002060"/>
                </a:solidFill>
                <a:latin typeface="Arial" panose="020B0604020202020204" pitchFamily="34" charset="0"/>
                <a:cs typeface="Arial" panose="020B0604020202020204" pitchFamily="34" charset="0"/>
              </a:rPr>
            </a:br>
            <a:br>
              <a:rPr lang="en-GB" sz="4800" dirty="0">
                <a:solidFill>
                  <a:srgbClr val="002060"/>
                </a:solidFill>
                <a:latin typeface="Arial" panose="020B0604020202020204" pitchFamily="34" charset="0"/>
                <a:cs typeface="Arial" panose="020B0604020202020204" pitchFamily="34" charset="0"/>
              </a:rPr>
            </a:br>
            <a:r>
              <a:rPr lang="en-GB" sz="4800" dirty="0">
                <a:solidFill>
                  <a:srgbClr val="002060"/>
                </a:solidFill>
                <a:latin typeface="Arial" panose="020B0604020202020204" pitchFamily="34" charset="0"/>
                <a:cs typeface="Arial" panose="020B0604020202020204" pitchFamily="34" charset="0"/>
              </a:rPr>
              <a:t>Positive and Negative</a:t>
            </a:r>
            <a:endParaRPr lang="en-US" sz="48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4066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8662" y="0"/>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5962" y="420353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application&#10;&#10;Description automatically generated">
            <a:extLst>
              <a:ext uri="{FF2B5EF4-FFF2-40B4-BE49-F238E27FC236}">
                <a16:creationId xmlns:a16="http://schemas.microsoft.com/office/drawing/2014/main" id="{BEED1C3E-0BC7-164F-B008-FDA4BB297896}"/>
              </a:ext>
            </a:extLst>
          </p:cNvPr>
          <p:cNvPicPr>
            <a:picLocks noChangeAspect="1"/>
          </p:cNvPicPr>
          <p:nvPr/>
        </p:nvPicPr>
        <p:blipFill>
          <a:blip r:embed="rId4"/>
          <a:stretch>
            <a:fillRect/>
          </a:stretch>
        </p:blipFill>
        <p:spPr>
          <a:xfrm>
            <a:off x="573044" y="2109677"/>
            <a:ext cx="8627057" cy="4417953"/>
          </a:xfrm>
          <a:prstGeom prst="rect">
            <a:avLst/>
          </a:prstGeom>
        </p:spPr>
      </p:pic>
      <p:sp>
        <p:nvSpPr>
          <p:cNvPr id="8" name="TextBox 7">
            <a:extLst>
              <a:ext uri="{FF2B5EF4-FFF2-40B4-BE49-F238E27FC236}">
                <a16:creationId xmlns:a16="http://schemas.microsoft.com/office/drawing/2014/main" id="{0224381C-E3FA-3C4A-A700-F41722A74253}"/>
              </a:ext>
            </a:extLst>
          </p:cNvPr>
          <p:cNvSpPr txBox="1"/>
          <p:nvPr/>
        </p:nvSpPr>
        <p:spPr>
          <a:xfrm>
            <a:off x="234778" y="398959"/>
            <a:ext cx="7253417" cy="769441"/>
          </a:xfrm>
          <a:prstGeom prst="rect">
            <a:avLst/>
          </a:prstGeom>
          <a:noFill/>
        </p:spPr>
        <p:txBody>
          <a:bodyPr wrap="square" rtlCol="0">
            <a:spAutoFit/>
          </a:bodyPr>
          <a:lstStyle/>
          <a:p>
            <a:r>
              <a:rPr lang="en-US" sz="4400" dirty="0">
                <a:solidFill>
                  <a:srgbClr val="002060"/>
                </a:solidFill>
              </a:rPr>
              <a:t>Devices of a Response Officer</a:t>
            </a:r>
          </a:p>
        </p:txBody>
      </p:sp>
    </p:spTree>
    <p:extLst>
      <p:ext uri="{BB962C8B-B14F-4D97-AF65-F5344CB8AC3E}">
        <p14:creationId xmlns:p14="http://schemas.microsoft.com/office/powerpoint/2010/main" val="287687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01350"/>
            <a:ext cx="7652084" cy="646331"/>
          </a:xfrm>
          <a:prstGeom prst="rect">
            <a:avLst/>
          </a:prstGeom>
          <a:solidFill>
            <a:schemeClr val="accent5">
              <a:lumMod val="60000"/>
              <a:lumOff val="40000"/>
            </a:schemeClr>
          </a:solidFill>
        </p:spPr>
        <p:txBody>
          <a:bodyPr wrap="square" rtlCol="0">
            <a:spAutoFit/>
          </a:bodyPr>
          <a:lstStyle/>
          <a:p>
            <a:r>
              <a:rPr lang="en-GB" sz="3600" b="1" dirty="0">
                <a:solidFill>
                  <a:schemeClr val="bg1"/>
                </a:solidFill>
              </a:rPr>
              <a:t>Recap - Mobile Data Technology</a:t>
            </a:r>
          </a:p>
        </p:txBody>
      </p:sp>
      <p:graphicFrame>
        <p:nvGraphicFramePr>
          <p:cNvPr id="5" name="Diagram 4"/>
          <p:cNvGraphicFramePr/>
          <p:nvPr/>
        </p:nvGraphicFramePr>
        <p:xfrm>
          <a:off x="90152" y="1287886"/>
          <a:ext cx="8912179" cy="5454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8229600" y="301350"/>
            <a:ext cx="3468365" cy="2587935"/>
          </a:xfrm>
          <a:prstGeom prst="rect">
            <a:avLst/>
          </a:prstGeom>
        </p:spPr>
      </p:pic>
    </p:spTree>
    <p:extLst>
      <p:ext uri="{BB962C8B-B14F-4D97-AF65-F5344CB8AC3E}">
        <p14:creationId xmlns:p14="http://schemas.microsoft.com/office/powerpoint/2010/main" val="111174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1FABA42-504C-374D-BC0C-0DF0FA316040}"/>
                                            </p:graphicEl>
                                          </p:spTgt>
                                        </p:tgtEl>
                                        <p:attrNameLst>
                                          <p:attrName>style.visibility</p:attrName>
                                        </p:attrNameLst>
                                      </p:cBhvr>
                                      <p:to>
                                        <p:strVal val="visible"/>
                                      </p:to>
                                    </p:set>
                                    <p:animEffect transition="in" filter="fade">
                                      <p:cBhvr>
                                        <p:cTn id="7" dur="500"/>
                                        <p:tgtEl>
                                          <p:spTgt spid="5">
                                            <p:graphicEl>
                                              <a:dgm id="{D1FABA42-504C-374D-BC0C-0DF0FA31604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6707CA98-3250-5240-9DB4-F2C9BC44558A}"/>
                                            </p:graphicEl>
                                          </p:spTgt>
                                        </p:tgtEl>
                                        <p:attrNameLst>
                                          <p:attrName>style.visibility</p:attrName>
                                        </p:attrNameLst>
                                      </p:cBhvr>
                                      <p:to>
                                        <p:strVal val="visible"/>
                                      </p:to>
                                    </p:set>
                                    <p:animEffect transition="in" filter="fade">
                                      <p:cBhvr>
                                        <p:cTn id="10" dur="500"/>
                                        <p:tgtEl>
                                          <p:spTgt spid="5">
                                            <p:graphicEl>
                                              <a:dgm id="{6707CA98-3250-5240-9DB4-F2C9BC44558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F78541D1-5827-0449-8E0C-D4D8F99A5E24}"/>
                                            </p:graphicEl>
                                          </p:spTgt>
                                        </p:tgtEl>
                                        <p:attrNameLst>
                                          <p:attrName>style.visibility</p:attrName>
                                        </p:attrNameLst>
                                      </p:cBhvr>
                                      <p:to>
                                        <p:strVal val="visible"/>
                                      </p:to>
                                    </p:set>
                                    <p:animEffect transition="in" filter="fade">
                                      <p:cBhvr>
                                        <p:cTn id="15" dur="500"/>
                                        <p:tgtEl>
                                          <p:spTgt spid="5">
                                            <p:graphicEl>
                                              <a:dgm id="{F78541D1-5827-0449-8E0C-D4D8F99A5E24}"/>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2C103EE3-CB28-9B4A-905A-7A4A05D1284D}"/>
                                            </p:graphicEl>
                                          </p:spTgt>
                                        </p:tgtEl>
                                        <p:attrNameLst>
                                          <p:attrName>style.visibility</p:attrName>
                                        </p:attrNameLst>
                                      </p:cBhvr>
                                      <p:to>
                                        <p:strVal val="visible"/>
                                      </p:to>
                                    </p:set>
                                    <p:animEffect transition="in" filter="fade">
                                      <p:cBhvr>
                                        <p:cTn id="18" dur="500"/>
                                        <p:tgtEl>
                                          <p:spTgt spid="5">
                                            <p:graphicEl>
                                              <a:dgm id="{2C103EE3-CB28-9B4A-905A-7A4A05D1284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988E9945-6C7D-A841-81E6-98325EDCD436}"/>
                                            </p:graphicEl>
                                          </p:spTgt>
                                        </p:tgtEl>
                                        <p:attrNameLst>
                                          <p:attrName>style.visibility</p:attrName>
                                        </p:attrNameLst>
                                      </p:cBhvr>
                                      <p:to>
                                        <p:strVal val="visible"/>
                                      </p:to>
                                    </p:set>
                                    <p:animEffect transition="in" filter="fade">
                                      <p:cBhvr>
                                        <p:cTn id="23" dur="500"/>
                                        <p:tgtEl>
                                          <p:spTgt spid="5">
                                            <p:graphicEl>
                                              <a:dgm id="{988E9945-6C7D-A841-81E6-98325EDCD436}"/>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67EBFDCE-FB15-064E-AB19-4A902B2488C6}"/>
                                            </p:graphicEl>
                                          </p:spTgt>
                                        </p:tgtEl>
                                        <p:attrNameLst>
                                          <p:attrName>style.visibility</p:attrName>
                                        </p:attrNameLst>
                                      </p:cBhvr>
                                      <p:to>
                                        <p:strVal val="visible"/>
                                      </p:to>
                                    </p:set>
                                    <p:animEffect transition="in" filter="fade">
                                      <p:cBhvr>
                                        <p:cTn id="26" dur="500"/>
                                        <p:tgtEl>
                                          <p:spTgt spid="5">
                                            <p:graphicEl>
                                              <a:dgm id="{67EBFDCE-FB15-064E-AB19-4A902B2488C6}"/>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BDC46C4C-6882-AB4E-8884-3F048669B802}"/>
                                            </p:graphicEl>
                                          </p:spTgt>
                                        </p:tgtEl>
                                        <p:attrNameLst>
                                          <p:attrName>style.visibility</p:attrName>
                                        </p:attrNameLst>
                                      </p:cBhvr>
                                      <p:to>
                                        <p:strVal val="visible"/>
                                      </p:to>
                                    </p:set>
                                    <p:animEffect transition="in" filter="fade">
                                      <p:cBhvr>
                                        <p:cTn id="31" dur="500"/>
                                        <p:tgtEl>
                                          <p:spTgt spid="5">
                                            <p:graphicEl>
                                              <a:dgm id="{BDC46C4C-6882-AB4E-8884-3F048669B802}"/>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C1E93063-9EA1-1B44-B51D-DC6DAF8842A8}"/>
                                            </p:graphicEl>
                                          </p:spTgt>
                                        </p:tgtEl>
                                        <p:attrNameLst>
                                          <p:attrName>style.visibility</p:attrName>
                                        </p:attrNameLst>
                                      </p:cBhvr>
                                      <p:to>
                                        <p:strVal val="visible"/>
                                      </p:to>
                                    </p:set>
                                    <p:animEffect transition="in" filter="fade">
                                      <p:cBhvr>
                                        <p:cTn id="34" dur="500"/>
                                        <p:tgtEl>
                                          <p:spTgt spid="5">
                                            <p:graphicEl>
                                              <a:dgm id="{C1E93063-9EA1-1B44-B51D-DC6DAF8842A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8CCE898D-3A8A-E04D-A346-2D47FAE9CED8}"/>
                                            </p:graphicEl>
                                          </p:spTgt>
                                        </p:tgtEl>
                                        <p:attrNameLst>
                                          <p:attrName>style.visibility</p:attrName>
                                        </p:attrNameLst>
                                      </p:cBhvr>
                                      <p:to>
                                        <p:strVal val="visible"/>
                                      </p:to>
                                    </p:set>
                                    <p:animEffect transition="in" filter="fade">
                                      <p:cBhvr>
                                        <p:cTn id="39" dur="500"/>
                                        <p:tgtEl>
                                          <p:spTgt spid="5">
                                            <p:graphicEl>
                                              <a:dgm id="{8CCE898D-3A8A-E04D-A346-2D47FAE9CED8}"/>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2179CCAE-7AC5-7047-BAD5-144D32E4AB88}"/>
                                            </p:graphicEl>
                                          </p:spTgt>
                                        </p:tgtEl>
                                        <p:attrNameLst>
                                          <p:attrName>style.visibility</p:attrName>
                                        </p:attrNameLst>
                                      </p:cBhvr>
                                      <p:to>
                                        <p:strVal val="visible"/>
                                      </p:to>
                                    </p:set>
                                    <p:animEffect transition="in" filter="fade">
                                      <p:cBhvr>
                                        <p:cTn id="42" dur="500"/>
                                        <p:tgtEl>
                                          <p:spTgt spid="5">
                                            <p:graphicEl>
                                              <a:dgm id="{2179CCAE-7AC5-7047-BAD5-144D32E4AB8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0A63F0F7-7745-D344-87DE-FEB427985BE1}"/>
                                            </p:graphicEl>
                                          </p:spTgt>
                                        </p:tgtEl>
                                        <p:attrNameLst>
                                          <p:attrName>style.visibility</p:attrName>
                                        </p:attrNameLst>
                                      </p:cBhvr>
                                      <p:to>
                                        <p:strVal val="visible"/>
                                      </p:to>
                                    </p:set>
                                    <p:animEffect transition="in" filter="fade">
                                      <p:cBhvr>
                                        <p:cTn id="47" dur="500"/>
                                        <p:tgtEl>
                                          <p:spTgt spid="5">
                                            <p:graphicEl>
                                              <a:dgm id="{0A63F0F7-7745-D344-87DE-FEB427985BE1}"/>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6FAE1DD6-275E-6546-87C6-C0572C07E985}"/>
                                            </p:graphicEl>
                                          </p:spTgt>
                                        </p:tgtEl>
                                        <p:attrNameLst>
                                          <p:attrName>style.visibility</p:attrName>
                                        </p:attrNameLst>
                                      </p:cBhvr>
                                      <p:to>
                                        <p:strVal val="visible"/>
                                      </p:to>
                                    </p:set>
                                    <p:animEffect transition="in" filter="fade">
                                      <p:cBhvr>
                                        <p:cTn id="50" dur="500"/>
                                        <p:tgtEl>
                                          <p:spTgt spid="5">
                                            <p:graphicEl>
                                              <a:dgm id="{6FAE1DD6-275E-6546-87C6-C0572C07E985}"/>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
                                            <p:graphicEl>
                                              <a:dgm id="{665E866C-88A8-1A4A-AB49-019824FEF049}"/>
                                            </p:graphicEl>
                                          </p:spTgt>
                                        </p:tgtEl>
                                        <p:attrNameLst>
                                          <p:attrName>style.visibility</p:attrName>
                                        </p:attrNameLst>
                                      </p:cBhvr>
                                      <p:to>
                                        <p:strVal val="visible"/>
                                      </p:to>
                                    </p:set>
                                    <p:animEffect transition="in" filter="fade">
                                      <p:cBhvr>
                                        <p:cTn id="55" dur="500"/>
                                        <p:tgtEl>
                                          <p:spTgt spid="5">
                                            <p:graphicEl>
                                              <a:dgm id="{665E866C-88A8-1A4A-AB49-019824FEF049}"/>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5">
                                            <p:graphicEl>
                                              <a:dgm id="{27CAD0E4-BDFA-9B4A-A010-6917DD47A2F1}"/>
                                            </p:graphicEl>
                                          </p:spTgt>
                                        </p:tgtEl>
                                        <p:attrNameLst>
                                          <p:attrName>style.visibility</p:attrName>
                                        </p:attrNameLst>
                                      </p:cBhvr>
                                      <p:to>
                                        <p:strVal val="visible"/>
                                      </p:to>
                                    </p:set>
                                    <p:animEffect transition="in" filter="fade">
                                      <p:cBhvr>
                                        <p:cTn id="58" dur="500"/>
                                        <p:tgtEl>
                                          <p:spTgt spid="5">
                                            <p:graphicEl>
                                              <a:dgm id="{27CAD0E4-BDFA-9B4A-A010-6917DD47A2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0659" y="350981"/>
            <a:ext cx="11243256" cy="1323439"/>
          </a:xfrm>
          <a:prstGeom prst="rect">
            <a:avLst/>
          </a:prstGeom>
          <a:solidFill>
            <a:schemeClr val="accent6">
              <a:lumMod val="60000"/>
              <a:lumOff val="40000"/>
            </a:schemeClr>
          </a:solidFill>
        </p:spPr>
        <p:txBody>
          <a:bodyPr wrap="square" rtlCol="0">
            <a:spAutoFit/>
          </a:bodyPr>
          <a:lstStyle/>
          <a:p>
            <a:pPr algn="ctr"/>
            <a:r>
              <a:rPr lang="en-GB" sz="4000" b="1" dirty="0">
                <a:solidFill>
                  <a:schemeClr val="bg1"/>
                </a:solidFill>
              </a:rPr>
              <a:t>Task: List strategies available to assist in gathering material…</a:t>
            </a:r>
          </a:p>
        </p:txBody>
      </p:sp>
      <p:graphicFrame>
        <p:nvGraphicFramePr>
          <p:cNvPr id="4" name="Diagram 3"/>
          <p:cNvGraphicFramePr/>
          <p:nvPr/>
        </p:nvGraphicFramePr>
        <p:xfrm>
          <a:off x="756868" y="1550163"/>
          <a:ext cx="10741167" cy="3876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CCTV statistics in the UK: your questions answered">
            <a:extLst>
              <a:ext uri="{FF2B5EF4-FFF2-40B4-BE49-F238E27FC236}">
                <a16:creationId xmlns:a16="http://schemas.microsoft.com/office/drawing/2014/main" id="{4DC0584A-913A-134F-ACD6-646D2724B3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3286" y="5302849"/>
            <a:ext cx="5537915" cy="1581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2CE8AF5-699B-40D3-94D2-A8D630B02EF1}"/>
                                            </p:graphicEl>
                                          </p:spTgt>
                                        </p:tgtEl>
                                        <p:attrNameLst>
                                          <p:attrName>style.visibility</p:attrName>
                                        </p:attrNameLst>
                                      </p:cBhvr>
                                      <p:to>
                                        <p:strVal val="visible"/>
                                      </p:to>
                                    </p:set>
                                    <p:animEffect transition="in" filter="fade">
                                      <p:cBhvr>
                                        <p:cTn id="7" dur="500"/>
                                        <p:tgtEl>
                                          <p:spTgt spid="4">
                                            <p:graphicEl>
                                              <a:dgm id="{82CE8AF5-699B-40D3-94D2-A8D630B02E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D28D47F-9CAE-4264-A384-A1B967D8899D}"/>
                                            </p:graphicEl>
                                          </p:spTgt>
                                        </p:tgtEl>
                                        <p:attrNameLst>
                                          <p:attrName>style.visibility</p:attrName>
                                        </p:attrNameLst>
                                      </p:cBhvr>
                                      <p:to>
                                        <p:strVal val="visible"/>
                                      </p:to>
                                    </p:set>
                                    <p:animEffect transition="in" filter="fade">
                                      <p:cBhvr>
                                        <p:cTn id="12" dur="500"/>
                                        <p:tgtEl>
                                          <p:spTgt spid="4">
                                            <p:graphicEl>
                                              <a:dgm id="{1D28D47F-9CAE-4264-A384-A1B967D889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C8920E0-6AE9-4C90-B305-14C5360A34DD}"/>
                                            </p:graphicEl>
                                          </p:spTgt>
                                        </p:tgtEl>
                                        <p:attrNameLst>
                                          <p:attrName>style.visibility</p:attrName>
                                        </p:attrNameLst>
                                      </p:cBhvr>
                                      <p:to>
                                        <p:strVal val="visible"/>
                                      </p:to>
                                    </p:set>
                                    <p:animEffect transition="in" filter="fade">
                                      <p:cBhvr>
                                        <p:cTn id="17" dur="500"/>
                                        <p:tgtEl>
                                          <p:spTgt spid="4">
                                            <p:graphicEl>
                                              <a:dgm id="{8C8920E0-6AE9-4C90-B305-14C5360A34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DEF32F6-2783-4A51-8961-9AA06C0D00E6}"/>
                                            </p:graphicEl>
                                          </p:spTgt>
                                        </p:tgtEl>
                                        <p:attrNameLst>
                                          <p:attrName>style.visibility</p:attrName>
                                        </p:attrNameLst>
                                      </p:cBhvr>
                                      <p:to>
                                        <p:strVal val="visible"/>
                                      </p:to>
                                    </p:set>
                                    <p:animEffect transition="in" filter="fade">
                                      <p:cBhvr>
                                        <p:cTn id="22" dur="500"/>
                                        <p:tgtEl>
                                          <p:spTgt spid="4">
                                            <p:graphicEl>
                                              <a:dgm id="{7DEF32F6-2783-4A51-8961-9AA06C0D00E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9FE702F-09B0-4D60-AF04-FFFBC6E6E72E}"/>
                                            </p:graphicEl>
                                          </p:spTgt>
                                        </p:tgtEl>
                                        <p:attrNameLst>
                                          <p:attrName>style.visibility</p:attrName>
                                        </p:attrNameLst>
                                      </p:cBhvr>
                                      <p:to>
                                        <p:strVal val="visible"/>
                                      </p:to>
                                    </p:set>
                                    <p:animEffect transition="in" filter="fade">
                                      <p:cBhvr>
                                        <p:cTn id="27" dur="500"/>
                                        <p:tgtEl>
                                          <p:spTgt spid="4">
                                            <p:graphicEl>
                                              <a:dgm id="{89FE702F-09B0-4D60-AF04-FFFBC6E6E72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DBB2FD86-2415-4348-B7F0-7D5BD54B79E1}"/>
                                            </p:graphicEl>
                                          </p:spTgt>
                                        </p:tgtEl>
                                        <p:attrNameLst>
                                          <p:attrName>style.visibility</p:attrName>
                                        </p:attrNameLst>
                                      </p:cBhvr>
                                      <p:to>
                                        <p:strVal val="visible"/>
                                      </p:to>
                                    </p:set>
                                    <p:animEffect transition="in" filter="fade">
                                      <p:cBhvr>
                                        <p:cTn id="32" dur="500"/>
                                        <p:tgtEl>
                                          <p:spTgt spid="4">
                                            <p:graphicEl>
                                              <a:dgm id="{DBB2FD86-2415-4348-B7F0-7D5BD54B79E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11C3273-80A0-4380-BB5B-D736EC619B1D}"/>
                                            </p:graphicEl>
                                          </p:spTgt>
                                        </p:tgtEl>
                                        <p:attrNameLst>
                                          <p:attrName>style.visibility</p:attrName>
                                        </p:attrNameLst>
                                      </p:cBhvr>
                                      <p:to>
                                        <p:strVal val="visible"/>
                                      </p:to>
                                    </p:set>
                                    <p:animEffect transition="in" filter="fade">
                                      <p:cBhvr>
                                        <p:cTn id="37" dur="500"/>
                                        <p:tgtEl>
                                          <p:spTgt spid="4">
                                            <p:graphicEl>
                                              <a:dgm id="{811C3273-80A0-4380-BB5B-D736EC619B1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80941EE7-3C9E-48ED-A688-3761D8223661}"/>
                                            </p:graphicEl>
                                          </p:spTgt>
                                        </p:tgtEl>
                                        <p:attrNameLst>
                                          <p:attrName>style.visibility</p:attrName>
                                        </p:attrNameLst>
                                      </p:cBhvr>
                                      <p:to>
                                        <p:strVal val="visible"/>
                                      </p:to>
                                    </p:set>
                                    <p:animEffect transition="in" filter="fade">
                                      <p:cBhvr>
                                        <p:cTn id="42" dur="500"/>
                                        <p:tgtEl>
                                          <p:spTgt spid="4">
                                            <p:graphicEl>
                                              <a:dgm id="{80941EE7-3C9E-48ED-A688-3761D822366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79527"/>
            <a:ext cx="8097639" cy="507831"/>
          </a:xfrm>
          <a:prstGeom prst="rect">
            <a:avLst/>
          </a:prstGeom>
          <a:solidFill>
            <a:schemeClr val="accent6">
              <a:lumMod val="60000"/>
              <a:lumOff val="40000"/>
            </a:schemeClr>
          </a:solidFill>
        </p:spPr>
        <p:txBody>
          <a:bodyPr wrap="square" rtlCol="0">
            <a:spAutoFit/>
          </a:bodyPr>
          <a:lstStyle/>
          <a:p>
            <a:r>
              <a:rPr lang="en-GB" sz="2700" b="1" dirty="0">
                <a:solidFill>
                  <a:schemeClr val="bg1"/>
                </a:solidFill>
              </a:rPr>
              <a:t>Body Worn Video (BWV)</a:t>
            </a:r>
          </a:p>
        </p:txBody>
      </p:sp>
      <p:pic>
        <p:nvPicPr>
          <p:cNvPr id="5" name="Picture 4"/>
          <p:cNvPicPr>
            <a:picLocks noChangeAspect="1"/>
          </p:cNvPicPr>
          <p:nvPr/>
        </p:nvPicPr>
        <p:blipFill rotWithShape="1">
          <a:blip r:embed="rId3"/>
          <a:srcRect l="27622"/>
          <a:stretch/>
        </p:blipFill>
        <p:spPr>
          <a:xfrm>
            <a:off x="7817476" y="422969"/>
            <a:ext cx="3954127" cy="3056331"/>
          </a:xfrm>
          <a:prstGeom prst="rect">
            <a:avLst/>
          </a:prstGeom>
        </p:spPr>
      </p:pic>
      <p:graphicFrame>
        <p:nvGraphicFramePr>
          <p:cNvPr id="6" name="Diagram 5"/>
          <p:cNvGraphicFramePr/>
          <p:nvPr/>
        </p:nvGraphicFramePr>
        <p:xfrm>
          <a:off x="306077" y="3142444"/>
          <a:ext cx="6906093" cy="34726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7252702D-69D9-F548-AC35-5AB82C38C69C}"/>
              </a:ext>
            </a:extLst>
          </p:cNvPr>
          <p:cNvSpPr txBox="1"/>
          <p:nvPr/>
        </p:nvSpPr>
        <p:spPr>
          <a:xfrm>
            <a:off x="0" y="1130843"/>
            <a:ext cx="7212170" cy="1477328"/>
          </a:xfrm>
          <a:prstGeom prst="rect">
            <a:avLst/>
          </a:prstGeom>
          <a:noFill/>
        </p:spPr>
        <p:txBody>
          <a:bodyPr wrap="square">
            <a:spAutoFit/>
          </a:bodyPr>
          <a:lstStyle/>
          <a:p>
            <a:r>
              <a:rPr lang="en-GB" dirty="0">
                <a:solidFill>
                  <a:schemeClr val="tx1"/>
                </a:solidFill>
              </a:rPr>
              <a:t>Officers should also be prepared to gather evidence as soon as they arrive at the scene. </a:t>
            </a:r>
          </a:p>
          <a:p>
            <a:br>
              <a:rPr lang="en-GB" dirty="0">
                <a:solidFill>
                  <a:schemeClr val="tx1"/>
                </a:solidFill>
              </a:rPr>
            </a:br>
            <a:r>
              <a:rPr lang="en-GB" dirty="0">
                <a:solidFill>
                  <a:schemeClr val="tx1"/>
                </a:solidFill>
              </a:rPr>
              <a:t>BWV recordings can provide excellent evidence particularly in criminal proceedings as they:</a:t>
            </a:r>
          </a:p>
        </p:txBody>
      </p:sp>
      <p:pic>
        <p:nvPicPr>
          <p:cNvPr id="12290" name="Picture 2" descr="Police body worn cameras raise security and privacy concerns | Open Rights  Group">
            <a:extLst>
              <a:ext uri="{FF2B5EF4-FFF2-40B4-BE49-F238E27FC236}">
                <a16:creationId xmlns:a16="http://schemas.microsoft.com/office/drawing/2014/main" id="{53623B10-544D-0042-B75A-4336037BFDC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17475" y="3549684"/>
            <a:ext cx="3954127" cy="3056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2716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2026AED-2E55-4EF5-8325-5CB899648520}"/>
                                            </p:graphicEl>
                                          </p:spTgt>
                                        </p:tgtEl>
                                        <p:attrNameLst>
                                          <p:attrName>style.visibility</p:attrName>
                                        </p:attrNameLst>
                                      </p:cBhvr>
                                      <p:to>
                                        <p:strVal val="visible"/>
                                      </p:to>
                                    </p:set>
                                    <p:animEffect transition="in" filter="fade">
                                      <p:cBhvr>
                                        <p:cTn id="7" dur="500"/>
                                        <p:tgtEl>
                                          <p:spTgt spid="6">
                                            <p:graphicEl>
                                              <a:dgm id="{C2026AED-2E55-4EF5-8325-5CB8996485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90DF20A-5D76-4225-AF50-5BD8A10D1E48}"/>
                                            </p:graphicEl>
                                          </p:spTgt>
                                        </p:tgtEl>
                                        <p:attrNameLst>
                                          <p:attrName>style.visibility</p:attrName>
                                        </p:attrNameLst>
                                      </p:cBhvr>
                                      <p:to>
                                        <p:strVal val="visible"/>
                                      </p:to>
                                    </p:set>
                                    <p:animEffect transition="in" filter="fade">
                                      <p:cBhvr>
                                        <p:cTn id="12" dur="500"/>
                                        <p:tgtEl>
                                          <p:spTgt spid="6">
                                            <p:graphicEl>
                                              <a:dgm id="{290DF20A-5D76-4225-AF50-5BD8A10D1E4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4116BB7C-6A2F-4701-835A-971FC9C008CE}"/>
                                            </p:graphicEl>
                                          </p:spTgt>
                                        </p:tgtEl>
                                        <p:attrNameLst>
                                          <p:attrName>style.visibility</p:attrName>
                                        </p:attrNameLst>
                                      </p:cBhvr>
                                      <p:to>
                                        <p:strVal val="visible"/>
                                      </p:to>
                                    </p:set>
                                    <p:animEffect transition="in" filter="fade">
                                      <p:cBhvr>
                                        <p:cTn id="17" dur="500"/>
                                        <p:tgtEl>
                                          <p:spTgt spid="6">
                                            <p:graphicEl>
                                              <a:dgm id="{4116BB7C-6A2F-4701-835A-971FC9C008C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BC5AAEF-4E33-4998-8C1B-62767EC7A760}"/>
                                            </p:graphicEl>
                                          </p:spTgt>
                                        </p:tgtEl>
                                        <p:attrNameLst>
                                          <p:attrName>style.visibility</p:attrName>
                                        </p:attrNameLst>
                                      </p:cBhvr>
                                      <p:to>
                                        <p:strVal val="visible"/>
                                      </p:to>
                                    </p:set>
                                    <p:animEffect transition="in" filter="fade">
                                      <p:cBhvr>
                                        <p:cTn id="22" dur="500"/>
                                        <p:tgtEl>
                                          <p:spTgt spid="6">
                                            <p:graphicEl>
                                              <a:dgm id="{1BC5AAEF-4E33-4998-8C1B-62767EC7A7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CB5C5D90-9F6C-F746-BD34-570F2A6F44D7}"/>
              </a:ext>
            </a:extLst>
          </p:cNvPr>
          <p:cNvSpPr/>
          <p:nvPr/>
        </p:nvSpPr>
        <p:spPr>
          <a:xfrm>
            <a:off x="115910" y="437882"/>
            <a:ext cx="7495504" cy="991673"/>
          </a:xfrm>
          <a:prstGeom prst="homePlat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B3A8036-F3B6-3D47-99FD-8D59B6858773}"/>
              </a:ext>
            </a:extLst>
          </p:cNvPr>
          <p:cNvSpPr txBox="1"/>
          <p:nvPr/>
        </p:nvSpPr>
        <p:spPr>
          <a:xfrm>
            <a:off x="115910" y="1886659"/>
            <a:ext cx="6102626" cy="4801314"/>
          </a:xfrm>
          <a:prstGeom prst="rect">
            <a:avLst/>
          </a:prstGeom>
          <a:noFill/>
        </p:spPr>
        <p:txBody>
          <a:bodyPr wrap="square">
            <a:spAutoFit/>
          </a:bodyPr>
          <a:lstStyle/>
          <a:p>
            <a:pPr algn="l"/>
            <a:r>
              <a:rPr lang="en-GB" b="0" i="0" dirty="0">
                <a:solidFill>
                  <a:srgbClr val="333333"/>
                </a:solidFill>
                <a:effectLst/>
                <a:latin typeface="Arial" panose="020B0604020202020204" pitchFamily="34" charset="0"/>
              </a:rPr>
              <a:t>Automated systems that gather and collate information for purposes unconnected with criminal investigation, but can be accessed by investigators. </a:t>
            </a:r>
            <a:br>
              <a:rPr lang="en-GB" b="0" i="0" dirty="0">
                <a:solidFill>
                  <a:srgbClr val="333333"/>
                </a:solidFill>
                <a:effectLst/>
                <a:latin typeface="Arial" panose="020B0604020202020204" pitchFamily="34" charset="0"/>
              </a:rPr>
            </a:br>
            <a:br>
              <a:rPr lang="en-GB" b="0" i="0" dirty="0">
                <a:solidFill>
                  <a:srgbClr val="333333"/>
                </a:solidFill>
                <a:effectLst/>
                <a:latin typeface="Arial" panose="020B0604020202020204" pitchFamily="34" charset="0"/>
              </a:rPr>
            </a:br>
            <a:r>
              <a:rPr lang="en-GB" b="0" i="0" dirty="0">
                <a:solidFill>
                  <a:srgbClr val="333333"/>
                </a:solidFill>
                <a:effectLst/>
                <a:latin typeface="Arial" panose="020B0604020202020204" pitchFamily="34" charset="0"/>
              </a:rPr>
              <a:t>Examples include: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inancial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CCTV</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O</a:t>
            </a:r>
            <a:r>
              <a:rPr lang="en-GB" b="0" i="0" dirty="0">
                <a:solidFill>
                  <a:srgbClr val="333333"/>
                </a:solidFill>
                <a:effectLst/>
                <a:latin typeface="Arial" panose="020B0604020202020204" pitchFamily="34" charset="0"/>
              </a:rPr>
              <a:t>ther digital images</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omputer-based electronic evidence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T</a:t>
            </a:r>
            <a:r>
              <a:rPr lang="en-GB" b="0" i="0" dirty="0">
                <a:solidFill>
                  <a:srgbClr val="333333"/>
                </a:solidFill>
                <a:effectLst/>
                <a:latin typeface="Arial" panose="020B0604020202020204" pitchFamily="34" charset="0"/>
              </a:rPr>
              <a:t>elecommunications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ustomer information, including subscriber information.</a:t>
            </a:r>
          </a:p>
        </p:txBody>
      </p:sp>
      <p:sp>
        <p:nvSpPr>
          <p:cNvPr id="5" name="TextBox 4">
            <a:extLst>
              <a:ext uri="{FF2B5EF4-FFF2-40B4-BE49-F238E27FC236}">
                <a16:creationId xmlns:a16="http://schemas.microsoft.com/office/drawing/2014/main" id="{042F6DC4-24E3-CD49-AAF9-AC12CABA8F44}"/>
              </a:ext>
            </a:extLst>
          </p:cNvPr>
          <p:cNvSpPr txBox="1"/>
          <p:nvPr/>
        </p:nvSpPr>
        <p:spPr>
          <a:xfrm>
            <a:off x="344509" y="529073"/>
            <a:ext cx="7099480" cy="707886"/>
          </a:xfrm>
          <a:prstGeom prst="rect">
            <a:avLst/>
          </a:prstGeom>
          <a:noFill/>
        </p:spPr>
        <p:txBody>
          <a:bodyPr wrap="square">
            <a:spAutoFit/>
          </a:bodyPr>
          <a:lstStyle/>
          <a:p>
            <a:pPr algn="l"/>
            <a:r>
              <a:rPr lang="en-GB" sz="4000" b="1" i="0" dirty="0">
                <a:effectLst/>
                <a:latin typeface="Helvetica Neue" panose="02000503000000020004" pitchFamily="2" charset="0"/>
              </a:rPr>
              <a:t>Passive </a:t>
            </a:r>
            <a:r>
              <a:rPr lang="en-GB" sz="4000" b="1" dirty="0">
                <a:latin typeface="Helvetica Neue" panose="02000503000000020004" pitchFamily="2" charset="0"/>
              </a:rPr>
              <a:t>D</a:t>
            </a:r>
            <a:r>
              <a:rPr lang="en-GB" sz="4000" b="1" i="0" dirty="0">
                <a:effectLst/>
                <a:latin typeface="Helvetica Neue" panose="02000503000000020004" pitchFamily="2" charset="0"/>
              </a:rPr>
              <a:t>ata </a:t>
            </a:r>
            <a:r>
              <a:rPr lang="en-GB" sz="4000" b="1" dirty="0">
                <a:latin typeface="Helvetica Neue" panose="02000503000000020004" pitchFamily="2" charset="0"/>
              </a:rPr>
              <a:t>G</a:t>
            </a:r>
            <a:r>
              <a:rPr lang="en-GB" sz="4000" b="1" i="0" dirty="0">
                <a:effectLst/>
                <a:latin typeface="Helvetica Neue" panose="02000503000000020004" pitchFamily="2" charset="0"/>
              </a:rPr>
              <a:t>enerators</a:t>
            </a:r>
          </a:p>
        </p:txBody>
      </p:sp>
      <p:pic>
        <p:nvPicPr>
          <p:cNvPr id="14338" name="Picture 2" descr="cctv-road | insurethebox">
            <a:extLst>
              <a:ext uri="{FF2B5EF4-FFF2-40B4-BE49-F238E27FC236}">
                <a16:creationId xmlns:a16="http://schemas.microsoft.com/office/drawing/2014/main" id="{459C8873-2223-6343-A00F-E97FDA491E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1313" y="529073"/>
            <a:ext cx="34036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Telecommunications: The pivotal avenue for communication and transmission -  ELE Times">
            <a:extLst>
              <a:ext uri="{FF2B5EF4-FFF2-40B4-BE49-F238E27FC236}">
                <a16:creationId xmlns:a16="http://schemas.microsoft.com/office/drawing/2014/main" id="{687810DB-2CDD-A548-AE6A-A58E24F99F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1713" y="3700906"/>
            <a:ext cx="4013200" cy="2387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0233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BC55C3-948D-324E-BB46-FEC293AC0989}"/>
              </a:ext>
            </a:extLst>
          </p:cNvPr>
          <p:cNvSpPr txBox="1"/>
          <p:nvPr/>
        </p:nvSpPr>
        <p:spPr>
          <a:xfrm>
            <a:off x="329110" y="692764"/>
            <a:ext cx="4397435" cy="6001643"/>
          </a:xfrm>
          <a:prstGeom prst="rect">
            <a:avLst/>
          </a:prstGeom>
          <a:solidFill>
            <a:schemeClr val="bg1"/>
          </a:solidFill>
        </p:spPr>
        <p:txBody>
          <a:bodyPr wrap="square">
            <a:spAutoFit/>
          </a:bodyPr>
          <a:lstStyle/>
          <a:p>
            <a:pPr algn="l"/>
            <a:r>
              <a:rPr lang="en-GB" sz="9600" b="1" i="0" dirty="0">
                <a:effectLst/>
                <a:latin typeface="Helvetica Neue" panose="02000503000000020004" pitchFamily="2" charset="0"/>
              </a:rPr>
              <a:t>CCTV</a:t>
            </a:r>
          </a:p>
          <a:p>
            <a:pPr algn="l"/>
            <a:endParaRPr lang="en-GB" sz="3600" b="1" i="0" dirty="0">
              <a:solidFill>
                <a:srgbClr val="282560"/>
              </a:solidFill>
              <a:effectLst/>
              <a:latin typeface="Helvetica Neue" panose="02000503000000020004" pitchFamily="2" charset="0"/>
            </a:endParaRPr>
          </a:p>
          <a:p>
            <a:pPr marL="285750" indent="-285750" algn="l">
              <a:buFont typeface="Arial" panose="020B0604020202020204" pitchFamily="34" charset="0"/>
              <a:buChar char="•"/>
            </a:pPr>
            <a:r>
              <a:rPr lang="en-GB" b="0" i="0" dirty="0">
                <a:solidFill>
                  <a:srgbClr val="333333"/>
                </a:solidFill>
                <a:effectLst/>
                <a:latin typeface="Arial" panose="020B0604020202020204" pitchFamily="34" charset="0"/>
              </a:rPr>
              <a:t>Provide compelling evidence</a:t>
            </a: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I</a:t>
            </a:r>
            <a:r>
              <a:rPr lang="en-GB" b="0" i="0" dirty="0">
                <a:solidFill>
                  <a:srgbClr val="333333"/>
                </a:solidFill>
                <a:effectLst/>
                <a:latin typeface="Arial" panose="020B0604020202020204" pitchFamily="34" charset="0"/>
              </a:rPr>
              <a:t>nvestigators should consider it in every investigation</a:t>
            </a:r>
            <a:endParaRPr lang="en-GB" dirty="0">
              <a:solidFill>
                <a:srgbClr val="333333"/>
              </a:solidFill>
              <a:latin typeface="Arial" panose="020B0604020202020204" pitchFamily="34" charset="0"/>
            </a:endParaRP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rimarily used for corroborating what is already known or suspected in volume crime incidents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owerful tool for triggering further investigative opportunities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N</a:t>
            </a:r>
            <a:r>
              <a:rPr lang="en-GB" b="0" i="0" dirty="0">
                <a:solidFill>
                  <a:srgbClr val="333333"/>
                </a:solidFill>
                <a:effectLst/>
                <a:latin typeface="Arial" panose="020B0604020202020204" pitchFamily="34" charset="0"/>
              </a:rPr>
              <a:t>umber of immediate benefits and outcomes.</a:t>
            </a:r>
          </a:p>
        </p:txBody>
      </p:sp>
      <p:pic>
        <p:nvPicPr>
          <p:cNvPr id="5" name="Picture 4">
            <a:extLst>
              <a:ext uri="{FF2B5EF4-FFF2-40B4-BE49-F238E27FC236}">
                <a16:creationId xmlns:a16="http://schemas.microsoft.com/office/drawing/2014/main" id="{9D68CF18-C275-CC4D-9B35-251A4EFBB089}"/>
              </a:ext>
            </a:extLst>
          </p:cNvPr>
          <p:cNvPicPr>
            <a:picLocks noChangeAspect="1"/>
          </p:cNvPicPr>
          <p:nvPr/>
        </p:nvPicPr>
        <p:blipFill>
          <a:blip r:embed="rId3"/>
          <a:stretch>
            <a:fillRect/>
          </a:stretch>
        </p:blipFill>
        <p:spPr>
          <a:xfrm>
            <a:off x="5042990" y="2512865"/>
            <a:ext cx="6819900" cy="4127500"/>
          </a:xfrm>
          <a:prstGeom prst="rect">
            <a:avLst/>
          </a:prstGeom>
        </p:spPr>
      </p:pic>
      <p:pic>
        <p:nvPicPr>
          <p:cNvPr id="15362" name="Picture 2" descr="CCTV Systems - CIA Alarms">
            <a:extLst>
              <a:ext uri="{FF2B5EF4-FFF2-40B4-BE49-F238E27FC236}">
                <a16:creationId xmlns:a16="http://schemas.microsoft.com/office/drawing/2014/main" id="{C6A1C661-D6EF-8440-ADF2-1B111BC2A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9437" y="0"/>
            <a:ext cx="5752563" cy="2281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414D5-5C73-8E46-87A5-E4776572C0B5}"/>
              </a:ext>
            </a:extLst>
          </p:cNvPr>
          <p:cNvSpPr txBox="1"/>
          <p:nvPr/>
        </p:nvSpPr>
        <p:spPr>
          <a:xfrm>
            <a:off x="8796270" y="5602310"/>
            <a:ext cx="267880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965677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9E1E21A-A5B0-9641-AC98-5F210ADB3582}"/>
              </a:ext>
            </a:extLst>
          </p:cNvPr>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kern="1200">
                <a:solidFill>
                  <a:schemeClr val="tx1"/>
                </a:solidFill>
                <a:latin typeface="+mj-lt"/>
                <a:ea typeface="+mj-ea"/>
                <a:cs typeface="+mj-cs"/>
              </a:rPr>
              <a:t>Arrest</a:t>
            </a:r>
          </a:p>
          <a:p>
            <a:pPr>
              <a:lnSpc>
                <a:spcPct val="90000"/>
              </a:lnSpc>
              <a:spcBef>
                <a:spcPct val="0"/>
              </a:spcBef>
              <a:spcAft>
                <a:spcPts val="600"/>
              </a:spcAft>
            </a:pPr>
            <a:br>
              <a:rPr lang="en-US" sz="4100" kern="1200">
                <a:solidFill>
                  <a:schemeClr val="tx1"/>
                </a:solidFill>
                <a:latin typeface="+mj-lt"/>
                <a:ea typeface="+mj-ea"/>
                <a:cs typeface="+mj-cs"/>
              </a:rPr>
            </a:br>
            <a:r>
              <a:rPr lang="en-US" sz="4100" kern="1200">
                <a:solidFill>
                  <a:schemeClr val="tx1"/>
                </a:solidFill>
                <a:latin typeface="+mj-lt"/>
                <a:ea typeface="+mj-ea"/>
                <a:cs typeface="+mj-cs"/>
              </a:rPr>
              <a:t>S.24 PACE 1984</a:t>
            </a:r>
          </a:p>
          <a:p>
            <a:pPr>
              <a:lnSpc>
                <a:spcPct val="90000"/>
              </a:lnSpc>
              <a:spcBef>
                <a:spcPct val="0"/>
              </a:spcBef>
              <a:spcAft>
                <a:spcPts val="600"/>
              </a:spcAft>
            </a:pPr>
            <a:r>
              <a:rPr lang="en-US" sz="4100" kern="1200">
                <a:solidFill>
                  <a:schemeClr val="tx1"/>
                </a:solidFill>
                <a:latin typeface="+mj-lt"/>
                <a:ea typeface="+mj-ea"/>
                <a:cs typeface="+mj-cs"/>
              </a:rPr>
              <a:t> </a:t>
            </a:r>
          </a:p>
          <a:p>
            <a:pPr>
              <a:lnSpc>
                <a:spcPct val="90000"/>
              </a:lnSpc>
              <a:spcBef>
                <a:spcPct val="0"/>
              </a:spcBef>
              <a:spcAft>
                <a:spcPts val="600"/>
              </a:spcAft>
            </a:pPr>
            <a:r>
              <a:rPr lang="en-US" sz="4100" kern="1200">
                <a:solidFill>
                  <a:schemeClr val="tx1"/>
                </a:solidFill>
                <a:latin typeface="+mj-lt"/>
                <a:ea typeface="+mj-ea"/>
                <a:cs typeface="+mj-cs"/>
              </a:rPr>
              <a:t>Code G </a:t>
            </a: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5160178" y="640080"/>
            <a:ext cx="6202851"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595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a:latin typeface="+mj-lt"/>
                <a:ea typeface="+mj-ea"/>
                <a:cs typeface="+mj-cs"/>
              </a:rPr>
              <a:t>What makes a </a:t>
            </a:r>
            <a:r>
              <a:rPr lang="en-US" sz="2800" b="1" i="1">
                <a:latin typeface="+mj-lt"/>
                <a:ea typeface="+mj-ea"/>
                <a:cs typeface="+mj-cs"/>
              </a:rPr>
              <a:t>‘Lawful Arrest’? </a:t>
            </a:r>
            <a:br>
              <a:rPr lang="en-US" sz="2800" b="1" i="1">
                <a:latin typeface="+mj-lt"/>
                <a:ea typeface="+mj-ea"/>
                <a:cs typeface="+mj-cs"/>
              </a:rPr>
            </a:br>
            <a:r>
              <a:rPr lang="en-US" sz="2800" b="1" i="1">
                <a:latin typeface="+mj-lt"/>
                <a:ea typeface="+mj-ea"/>
                <a:cs typeface="+mj-cs"/>
              </a:rPr>
              <a:t>(Best Practice)</a:t>
            </a:r>
          </a:p>
        </p:txBody>
      </p:sp>
      <p:grpSp>
        <p:nvGrpSpPr>
          <p:cNvPr id="4105" name="Group 410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6" name="Rectangle 410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09" name="Rectangle 410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1800"/>
              </a:spcAft>
              <a:defRPr/>
            </a:pPr>
            <a:br>
              <a:rPr lang="en-US" altLang="en-US" sz="1400" b="1" dirty="0"/>
            </a:br>
            <a:r>
              <a:rPr lang="en-US" altLang="en-US" sz="1400" b="1" dirty="0"/>
              <a:t>Information to be given:</a:t>
            </a:r>
            <a:br>
              <a:rPr lang="en-US" altLang="en-US" sz="1400" b="1" dirty="0"/>
            </a:br>
            <a:endParaRPr lang="en-US" altLang="en-US" sz="1400" b="1" dirty="0"/>
          </a:p>
          <a:p>
            <a:pPr marL="285750" indent="-228600">
              <a:lnSpc>
                <a:spcPct val="90000"/>
              </a:lnSpc>
              <a:spcAft>
                <a:spcPts val="1800"/>
              </a:spcAft>
              <a:buFont typeface="Arial" panose="020B0604020202020204" pitchFamily="34" charset="0"/>
              <a:buChar char="•"/>
              <a:defRPr/>
            </a:pPr>
            <a:r>
              <a:rPr lang="en-US" altLang="en-US" sz="1400" dirty="0"/>
              <a:t>That they </a:t>
            </a:r>
            <a:r>
              <a:rPr lang="en-US" altLang="en-US" sz="1400" u="sng" dirty="0"/>
              <a:t>are under arrest </a:t>
            </a:r>
            <a:r>
              <a:rPr lang="en-US" altLang="en-US" sz="1400" dirty="0"/>
              <a:t>(even if it is obvious)   </a:t>
            </a:r>
          </a:p>
          <a:p>
            <a:pPr marL="285750" indent="-228600">
              <a:lnSpc>
                <a:spcPct val="90000"/>
              </a:lnSpc>
              <a:spcAft>
                <a:spcPts val="1800"/>
              </a:spcAft>
              <a:buFont typeface="Arial" panose="020B0604020202020204" pitchFamily="34" charset="0"/>
              <a:buChar char="•"/>
              <a:defRPr/>
            </a:pPr>
            <a:r>
              <a:rPr lang="en-US" altLang="en-US" sz="1400" dirty="0"/>
              <a:t>The</a:t>
            </a:r>
            <a:r>
              <a:rPr lang="en-US" altLang="en-US" sz="1400" u="sng" dirty="0"/>
              <a:t> grounds </a:t>
            </a:r>
            <a:r>
              <a:rPr lang="en-US" altLang="en-US" sz="1400" dirty="0"/>
              <a:t>for the arrest </a:t>
            </a:r>
            <a:br>
              <a:rPr lang="en-US" altLang="en-US" sz="1400" dirty="0"/>
            </a:br>
            <a:r>
              <a:rPr lang="en-US" altLang="en-US" sz="1400" dirty="0"/>
              <a:t>(offence for which they have been arrested)</a:t>
            </a:r>
          </a:p>
          <a:p>
            <a:pPr marL="285750" indent="-228600">
              <a:lnSpc>
                <a:spcPct val="90000"/>
              </a:lnSpc>
              <a:spcAft>
                <a:spcPts val="1800"/>
              </a:spcAft>
              <a:buFont typeface="Arial" panose="020B0604020202020204" pitchFamily="34" charset="0"/>
              <a:buChar char="•"/>
              <a:defRPr/>
            </a:pPr>
            <a:r>
              <a:rPr lang="en-US" altLang="en-US" sz="1400" u="sng" dirty="0"/>
              <a:t>Time</a:t>
            </a:r>
            <a:br>
              <a:rPr lang="en-US" altLang="en-US" sz="1400" dirty="0"/>
            </a:br>
            <a:endParaRPr lang="en-US" altLang="en-US" sz="1400" dirty="0"/>
          </a:p>
          <a:p>
            <a:pPr indent="-228600">
              <a:lnSpc>
                <a:spcPct val="90000"/>
              </a:lnSpc>
              <a:spcAft>
                <a:spcPts val="1800"/>
              </a:spcAft>
              <a:buFont typeface="Arial" panose="020B0604020202020204" pitchFamily="34" charset="0"/>
              <a:buChar char="•"/>
              <a:defRPr/>
            </a:pPr>
            <a:r>
              <a:rPr lang="en-US" altLang="en-US" sz="1400" dirty="0"/>
              <a:t>AND</a:t>
            </a:r>
            <a:br>
              <a:rPr lang="en-US" altLang="en-US" sz="1400" dirty="0"/>
            </a:br>
            <a:endParaRPr lang="en-US" altLang="en-US" sz="1400" dirty="0"/>
          </a:p>
          <a:p>
            <a:pPr marL="285750" indent="-228600">
              <a:lnSpc>
                <a:spcPct val="90000"/>
              </a:lnSpc>
              <a:spcAft>
                <a:spcPts val="1800"/>
              </a:spcAft>
              <a:buFont typeface="Arial" panose="020B0604020202020204" pitchFamily="34" charset="0"/>
              <a:buChar char="•"/>
              <a:defRPr/>
            </a:pPr>
            <a:r>
              <a:rPr lang="en-US" altLang="en-US" sz="1400" dirty="0"/>
              <a:t>The </a:t>
            </a:r>
            <a:r>
              <a:rPr lang="en-US" altLang="en-US" sz="1400" u="sng" dirty="0"/>
              <a:t>Necessity</a:t>
            </a:r>
            <a:r>
              <a:rPr lang="en-US" altLang="en-US" sz="1400" dirty="0"/>
              <a:t> for the arrest </a:t>
            </a:r>
          </a:p>
          <a:p>
            <a:pPr marL="285750" indent="-228600">
              <a:lnSpc>
                <a:spcPct val="90000"/>
              </a:lnSpc>
              <a:spcAft>
                <a:spcPts val="1800"/>
              </a:spcAft>
              <a:buFont typeface="Arial" panose="020B0604020202020204" pitchFamily="34" charset="0"/>
              <a:buChar char="•"/>
              <a:defRPr/>
            </a:pPr>
            <a:r>
              <a:rPr lang="en-US" altLang="en-US" sz="1400" u="sng" dirty="0"/>
              <a:t>Caution</a:t>
            </a:r>
            <a:r>
              <a:rPr lang="en-US" altLang="en-US" sz="1400" dirty="0"/>
              <a:t> - </a:t>
            </a:r>
            <a:r>
              <a:rPr lang="en-US" altLang="en-US" sz="1400" i="1" dirty="0"/>
              <a:t>‘When Questioned’ </a:t>
            </a:r>
          </a:p>
        </p:txBody>
      </p:sp>
      <p:sp>
        <p:nvSpPr>
          <p:cNvPr id="4111" name="Rectangle 411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277" r="10954"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3E8A9A-6037-914A-A34F-9463698C6FEE}"/>
              </a:ext>
            </a:extLst>
          </p:cNvPr>
          <p:cNvSpPr txBox="1"/>
          <p:nvPr/>
        </p:nvSpPr>
        <p:spPr>
          <a:xfrm rot="21068639">
            <a:off x="9287661" y="5126637"/>
            <a:ext cx="2343384" cy="646331"/>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961943" y="1313295"/>
          <a:ext cx="6970486" cy="4277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0" y="189427"/>
            <a:ext cx="9397635" cy="646331"/>
          </a:xfrm>
          <a:prstGeom prst="rect">
            <a:avLst/>
          </a:prstGeom>
          <a:solidFill>
            <a:schemeClr val="accent6"/>
          </a:solidFill>
        </p:spPr>
        <p:txBody>
          <a:bodyPr wrap="square" rtlCol="0">
            <a:spAutoFit/>
          </a:bodyPr>
          <a:lstStyle/>
          <a:p>
            <a:r>
              <a:rPr lang="en-GB" sz="3600" b="1" dirty="0">
                <a:solidFill>
                  <a:schemeClr val="bg1"/>
                </a:solidFill>
              </a:rPr>
              <a:t>Investigative and Evidential Evaluation Cycle</a:t>
            </a:r>
          </a:p>
        </p:txBody>
      </p:sp>
      <p:sp>
        <p:nvSpPr>
          <p:cNvPr id="6" name="TextBox 5">
            <a:extLst>
              <a:ext uri="{FF2B5EF4-FFF2-40B4-BE49-F238E27FC236}">
                <a16:creationId xmlns:a16="http://schemas.microsoft.com/office/drawing/2014/main" id="{D961A864-A4F0-8D4C-A31E-0126B14C3681}"/>
              </a:ext>
            </a:extLst>
          </p:cNvPr>
          <p:cNvSpPr txBox="1"/>
          <p:nvPr/>
        </p:nvSpPr>
        <p:spPr>
          <a:xfrm>
            <a:off x="331191" y="1313295"/>
            <a:ext cx="4250642" cy="3046988"/>
          </a:xfrm>
          <a:prstGeom prst="rect">
            <a:avLst/>
          </a:prstGeom>
          <a:noFill/>
        </p:spPr>
        <p:txBody>
          <a:bodyPr wrap="square">
            <a:spAutoFit/>
          </a:bodyPr>
          <a:lstStyle/>
          <a:p>
            <a:pPr marL="457200" indent="-457200">
              <a:buFont typeface="Arial" panose="020B0604020202020204" pitchFamily="34" charset="0"/>
              <a:buChar char="•"/>
            </a:pPr>
            <a:r>
              <a:rPr lang="en-GB" sz="3200" dirty="0">
                <a:solidFill>
                  <a:schemeClr val="tx1"/>
                </a:solidFill>
              </a:rPr>
              <a:t>Examine existing material</a:t>
            </a:r>
          </a:p>
          <a:p>
            <a:pPr marL="457200" indent="-457200">
              <a:buFont typeface="Arial" panose="020B0604020202020204" pitchFamily="34" charset="0"/>
              <a:buChar char="•"/>
            </a:pPr>
            <a:r>
              <a:rPr lang="en-GB" sz="3200" dirty="0">
                <a:solidFill>
                  <a:schemeClr val="tx1"/>
                </a:solidFill>
              </a:rPr>
              <a:t>Analyse sufficiency</a:t>
            </a:r>
          </a:p>
          <a:p>
            <a:pPr marL="457200" indent="-457200">
              <a:buFont typeface="Arial" panose="020B0604020202020204" pitchFamily="34" charset="0"/>
              <a:buChar char="•"/>
            </a:pPr>
            <a:r>
              <a:rPr lang="en-GB" sz="3200" dirty="0">
                <a:solidFill>
                  <a:schemeClr val="tx1"/>
                </a:solidFill>
              </a:rPr>
              <a:t>Identify actions</a:t>
            </a:r>
          </a:p>
          <a:p>
            <a:pPr marL="457200" indent="-457200">
              <a:buFont typeface="Arial" panose="020B0604020202020204" pitchFamily="34" charset="0"/>
              <a:buChar char="•"/>
            </a:pPr>
            <a:r>
              <a:rPr lang="en-GB" sz="3200" dirty="0">
                <a:solidFill>
                  <a:schemeClr val="tx1"/>
                </a:solidFill>
              </a:rPr>
              <a:t>Take action</a:t>
            </a:r>
          </a:p>
          <a:p>
            <a:pPr marL="457200" indent="-457200">
              <a:buFont typeface="Arial" panose="020B0604020202020204" pitchFamily="34" charset="0"/>
              <a:buChar char="•"/>
            </a:pPr>
            <a:r>
              <a:rPr lang="en-GB" sz="3200" dirty="0">
                <a:solidFill>
                  <a:schemeClr val="tx1"/>
                </a:solidFill>
              </a:rPr>
              <a:t>Repeat the process</a:t>
            </a:r>
          </a:p>
        </p:txBody>
      </p:sp>
      <p:sp>
        <p:nvSpPr>
          <p:cNvPr id="3" name="TextBox 2">
            <a:extLst>
              <a:ext uri="{FF2B5EF4-FFF2-40B4-BE49-F238E27FC236}">
                <a16:creationId xmlns:a16="http://schemas.microsoft.com/office/drawing/2014/main" id="{8232D8A4-F8BD-7F7D-BEA3-0DA10615CDDE}"/>
              </a:ext>
            </a:extLst>
          </p:cNvPr>
          <p:cNvSpPr txBox="1"/>
          <p:nvPr/>
        </p:nvSpPr>
        <p:spPr>
          <a:xfrm>
            <a:off x="5040034" y="6068201"/>
            <a:ext cx="5470649" cy="369332"/>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40217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E614F1C-2D93-42D0-B229-768199449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403089" y="0"/>
            <a:ext cx="4788912"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3BEA103-ABD5-62C0-552C-E157D7C606CF}"/>
              </a:ext>
            </a:extLst>
          </p:cNvPr>
          <p:cNvSpPr txBox="1"/>
          <p:nvPr/>
        </p:nvSpPr>
        <p:spPr>
          <a:xfrm>
            <a:off x="8174735" y="640081"/>
            <a:ext cx="3377183" cy="3708895"/>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4400">
                <a:solidFill>
                  <a:schemeClr val="bg1"/>
                </a:solidFill>
                <a:latin typeface="+mj-lt"/>
                <a:ea typeface="+mj-ea"/>
                <a:cs typeface="+mj-cs"/>
              </a:rPr>
              <a:t>Part 2 </a:t>
            </a:r>
          </a:p>
          <a:p>
            <a:pPr>
              <a:lnSpc>
                <a:spcPct val="90000"/>
              </a:lnSpc>
              <a:spcBef>
                <a:spcPct val="0"/>
              </a:spcBef>
              <a:spcAft>
                <a:spcPts val="600"/>
              </a:spcAft>
            </a:pPr>
            <a:endParaRPr lang="en-US" sz="4400">
              <a:solidFill>
                <a:schemeClr val="bg1"/>
              </a:solidFill>
              <a:latin typeface="+mj-lt"/>
              <a:ea typeface="+mj-ea"/>
              <a:cs typeface="+mj-cs"/>
            </a:endParaRPr>
          </a:p>
          <a:p>
            <a:pPr>
              <a:lnSpc>
                <a:spcPct val="90000"/>
              </a:lnSpc>
              <a:spcBef>
                <a:spcPct val="0"/>
              </a:spcBef>
              <a:spcAft>
                <a:spcPts val="600"/>
              </a:spcAft>
            </a:pPr>
            <a:r>
              <a:rPr lang="en-US" sz="4400">
                <a:solidFill>
                  <a:schemeClr val="bg1"/>
                </a:solidFill>
                <a:latin typeface="+mj-lt"/>
                <a:ea typeface="+mj-ea"/>
                <a:cs typeface="+mj-cs"/>
              </a:rPr>
              <a:t>What’s happening here then?... </a:t>
            </a:r>
          </a:p>
        </p:txBody>
      </p:sp>
      <p:pic>
        <p:nvPicPr>
          <p:cNvPr id="3" name="Picture 2" descr="A picture containing person, outdoor&#10;&#10;Description automatically generated">
            <a:extLst>
              <a:ext uri="{FF2B5EF4-FFF2-40B4-BE49-F238E27FC236}">
                <a16:creationId xmlns:a16="http://schemas.microsoft.com/office/drawing/2014/main" id="{0DC9E60F-9899-E2A8-17DE-9AD0179ACC34}"/>
              </a:ext>
            </a:extLst>
          </p:cNvPr>
          <p:cNvPicPr>
            <a:picLocks noChangeAspect="1"/>
          </p:cNvPicPr>
          <p:nvPr/>
        </p:nvPicPr>
        <p:blipFill rotWithShape="1">
          <a:blip r:embed="rId2"/>
          <a:srcRect t="3895" r="2" b="5087"/>
          <a:stretch/>
        </p:blipFill>
        <p:spPr>
          <a:xfrm>
            <a:off x="20" y="10"/>
            <a:ext cx="7534636" cy="6857990"/>
          </a:xfrm>
          <a:prstGeom prst="rect">
            <a:avLst/>
          </a:prstGeom>
        </p:spPr>
      </p:pic>
    </p:spTree>
    <p:extLst>
      <p:ext uri="{BB962C8B-B14F-4D97-AF65-F5344CB8AC3E}">
        <p14:creationId xmlns:p14="http://schemas.microsoft.com/office/powerpoint/2010/main" val="35992451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kern="1200">
                <a:solidFill>
                  <a:schemeClr val="tx1"/>
                </a:solidFill>
                <a:latin typeface="+mj-lt"/>
                <a:ea typeface="+mj-ea"/>
                <a:cs typeface="+mj-cs"/>
              </a:rPr>
              <a:t>What is a Search?</a:t>
            </a:r>
          </a:p>
        </p:txBody>
      </p:sp>
      <p:pic>
        <p:nvPicPr>
          <p:cNvPr id="17410" name="Picture 2" descr="Police Search for Claudia Lawrence - Mirror Online">
            <a:extLst>
              <a:ext uri="{FF2B5EF4-FFF2-40B4-BE49-F238E27FC236}">
                <a16:creationId xmlns:a16="http://schemas.microsoft.com/office/drawing/2014/main" id="{9EE29B3D-8667-E643-8CE2-1E781572B8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4784"/>
            <a:ext cx="7214616" cy="4800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77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035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F02D7B-FA91-5547-99DB-7CF7F07B4DC0}"/>
              </a:ext>
            </a:extLst>
          </p:cNvPr>
          <p:cNvSpPr txBox="1"/>
          <p:nvPr/>
        </p:nvSpPr>
        <p:spPr>
          <a:xfrm>
            <a:off x="9500461" y="260210"/>
            <a:ext cx="2960175" cy="584775"/>
          </a:xfrm>
          <a:prstGeom prst="rect">
            <a:avLst/>
          </a:prstGeom>
          <a:noFill/>
        </p:spPr>
        <p:txBody>
          <a:bodyPr wrap="square" rtlCol="0">
            <a:spAutoFit/>
          </a:bodyPr>
          <a:lstStyle/>
          <a:p>
            <a:r>
              <a:rPr lang="en-US" sz="3200" dirty="0"/>
              <a:t>JOG!!</a:t>
            </a:r>
          </a:p>
        </p:txBody>
      </p:sp>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995690"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8613" y="397171"/>
            <a:ext cx="7976285"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Planning and Preparing a Search</a:t>
            </a:r>
          </a:p>
        </p:txBody>
      </p:sp>
      <p:graphicFrame>
        <p:nvGraphicFramePr>
          <p:cNvPr id="2" name="Diagram 1"/>
          <p:cNvGraphicFramePr/>
          <p:nvPr/>
        </p:nvGraphicFramePr>
        <p:xfrm>
          <a:off x="4596069" y="1806901"/>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716A589-AD2B-0345-A6C1-7168DDECBF57}"/>
              </a:ext>
            </a:extLst>
          </p:cNvPr>
          <p:cNvSpPr txBox="1"/>
          <p:nvPr/>
        </p:nvSpPr>
        <p:spPr>
          <a:xfrm>
            <a:off x="445261" y="3146403"/>
            <a:ext cx="3358666"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Considerations before conducting searches</a:t>
            </a:r>
            <a:r>
              <a:rPr lang="en-GB" sz="2800" b="1" dirty="0">
                <a:latin typeface="Arial" pitchFamily="34" charset="0"/>
                <a:ea typeface="ＭＳ Ｐゴシック" pitchFamily="-112" charset="-128"/>
                <a:cs typeface="ＭＳ Ｐゴシック" pitchFamily="-112" charset="-128"/>
              </a:rPr>
              <a:t>?</a:t>
            </a:r>
            <a:endPar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
        <p:nvSpPr>
          <p:cNvPr id="6" name="TextBox 5">
            <a:extLst>
              <a:ext uri="{FF2B5EF4-FFF2-40B4-BE49-F238E27FC236}">
                <a16:creationId xmlns:a16="http://schemas.microsoft.com/office/drawing/2014/main" id="{CFAD95EE-10B1-5A40-B051-5E9232814C19}"/>
              </a:ext>
            </a:extLst>
          </p:cNvPr>
          <p:cNvSpPr txBox="1"/>
          <p:nvPr/>
        </p:nvSpPr>
        <p:spPr>
          <a:xfrm>
            <a:off x="6080502" y="6111080"/>
            <a:ext cx="3967566" cy="523220"/>
          </a:xfrm>
          <a:prstGeom prst="rect">
            <a:avLst/>
          </a:prstGeom>
          <a:noFill/>
        </p:spPr>
        <p:txBody>
          <a:bodyPr wrap="square" rtlCol="0">
            <a:spAutoFit/>
          </a:bodyPr>
          <a:lstStyle/>
          <a:p>
            <a:r>
              <a:rPr lang="en-US" sz="2800" dirty="0"/>
              <a:t>COMMUNICATION IS KEY! </a:t>
            </a:r>
          </a:p>
        </p:txBody>
      </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93" y="174901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72" y="228700"/>
            <a:ext cx="7976285" cy="646331"/>
          </a:xfrm>
          <a:prstGeom prst="rect">
            <a:avLst/>
          </a:prstGeom>
          <a:solidFill>
            <a:schemeClr val="accent5">
              <a:lumMod val="75000"/>
            </a:schemeClr>
          </a:solidFill>
        </p:spPr>
        <p:txBody>
          <a:bodyPr wrap="square" rtlCol="0">
            <a:spAutoFit/>
          </a:bodyPr>
          <a:lstStyle/>
          <a:p>
            <a:pPr algn="ctr"/>
            <a:r>
              <a:rPr lang="en-GB" sz="3600" b="1" dirty="0">
                <a:solidFill>
                  <a:schemeClr val="bg1"/>
                </a:solidFill>
              </a:rPr>
              <a:t>Section 19 P.A.C.E (1984)</a:t>
            </a:r>
          </a:p>
        </p:txBody>
      </p:sp>
      <p:sp>
        <p:nvSpPr>
          <p:cNvPr id="5" name="TextBox 4">
            <a:extLst>
              <a:ext uri="{FF2B5EF4-FFF2-40B4-BE49-F238E27FC236}">
                <a16:creationId xmlns:a16="http://schemas.microsoft.com/office/drawing/2014/main" id="{A48E353E-3F29-2F45-9650-50F5FCC8CD26}"/>
              </a:ext>
            </a:extLst>
          </p:cNvPr>
          <p:cNvSpPr txBox="1"/>
          <p:nvPr/>
        </p:nvSpPr>
        <p:spPr>
          <a:xfrm>
            <a:off x="7746344" y="1749015"/>
            <a:ext cx="3196525" cy="2677656"/>
          </a:xfrm>
          <a:prstGeom prst="rect">
            <a:avLst/>
          </a:prstGeom>
          <a:noFill/>
        </p:spPr>
        <p:txBody>
          <a:bodyPr wrap="square">
            <a:spAutoFit/>
          </a:bodyPr>
          <a:lstStyle/>
          <a:p>
            <a:pPr algn="ctr"/>
            <a:endParaRPr lang="en-GB" sz="2800" b="1" dirty="0">
              <a:solidFill>
                <a:schemeClr val="tx1"/>
              </a:solidFill>
            </a:endParaRPr>
          </a:p>
          <a:p>
            <a:pPr algn="ctr"/>
            <a:r>
              <a:rPr lang="en-GB" sz="2800" dirty="0">
                <a:solidFill>
                  <a:schemeClr val="tx1"/>
                </a:solidFill>
              </a:rPr>
              <a:t>General power to seize and retain property under certain circumstances.</a:t>
            </a:r>
          </a:p>
        </p:txBody>
      </p:sp>
      <p:pic>
        <p:nvPicPr>
          <p:cNvPr id="10242" name="Picture 2" descr="Evidence Collection in Criminal Investigations: Cross-Border Issues and  Corporate Employee Considerations | Insights | Jones Day">
            <a:extLst>
              <a:ext uri="{FF2B5EF4-FFF2-40B4-BE49-F238E27FC236}">
                <a16:creationId xmlns:a16="http://schemas.microsoft.com/office/drawing/2014/main" id="{B4F76D96-212C-184C-9C1B-5E12F7C6A9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700" y="427363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488186" y="2133237"/>
            <a:ext cx="5607814" cy="2538462"/>
          </a:xfrm>
          <a:prstGeom prst="rect">
            <a:avLst/>
          </a:prstGeom>
          <a:effectLst>
            <a:softEdge rad="317500"/>
          </a:effectLst>
        </p:spPr>
      </p:pic>
      <p:sp>
        <p:nvSpPr>
          <p:cNvPr id="3" name="Rectangle 3"/>
          <p:cNvSpPr txBox="1">
            <a:spLocks noChangeArrowheads="1"/>
          </p:cNvSpPr>
          <p:nvPr/>
        </p:nvSpPr>
        <p:spPr>
          <a:xfrm rot="20622475">
            <a:off x="-822707"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Clr>
                <a:srgbClr val="F1F46A"/>
              </a:buClr>
              <a:buNone/>
            </a:pPr>
            <a:r>
              <a:rPr lang="en-GB" altLang="en-US" sz="4800" b="1"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b="1" dirty="0">
                <a:solidFill>
                  <a:schemeClr val="bg1"/>
                </a:solidFill>
              </a:rPr>
              <a:t>Criminal Justice and Police Act (2001)</a:t>
            </a:r>
          </a:p>
        </p:txBody>
      </p:sp>
      <p:sp>
        <p:nvSpPr>
          <p:cNvPr id="6" name="TextBox 5">
            <a:extLst>
              <a:ext uri="{FF2B5EF4-FFF2-40B4-BE49-F238E27FC236}">
                <a16:creationId xmlns:a16="http://schemas.microsoft.com/office/drawing/2014/main" id="{63669D13-72D6-744C-84C5-CCC9776DC572}"/>
              </a:ext>
            </a:extLst>
          </p:cNvPr>
          <p:cNvSpPr txBox="1"/>
          <p:nvPr/>
        </p:nvSpPr>
        <p:spPr>
          <a:xfrm>
            <a:off x="6772549" y="1547402"/>
            <a:ext cx="4931265" cy="4832092"/>
          </a:xfrm>
          <a:prstGeom prst="rect">
            <a:avLst/>
          </a:prstGeom>
          <a:noFill/>
        </p:spPr>
        <p:txBody>
          <a:bodyPr wrap="square">
            <a:spAutoFit/>
          </a:bodyPr>
          <a:lstStyle/>
          <a:p>
            <a:pPr marL="285750" indent="-285750">
              <a:buFont typeface="Arial" panose="020B0604020202020204" pitchFamily="34" charset="0"/>
              <a:buChar char="•"/>
            </a:pPr>
            <a:r>
              <a:rPr lang="en-GB" altLang="en-US" sz="2800" dirty="0">
                <a:latin typeface="Arial" pitchFamily="34" charset="0"/>
              </a:rPr>
              <a:t>R</a:t>
            </a:r>
            <a:r>
              <a:rPr lang="en-GB" altLang="en-US" sz="2800" dirty="0">
                <a:solidFill>
                  <a:schemeClr val="tx1"/>
                </a:solidFill>
                <a:latin typeface="Arial" pitchFamily="34" charset="0"/>
              </a:rPr>
              <a:t>elates to the seizure of a large quantity of property </a:t>
            </a:r>
          </a:p>
          <a:p>
            <a:pPr marL="285750" indent="-285750">
              <a:buFont typeface="Arial" panose="020B0604020202020204" pitchFamily="34" charset="0"/>
              <a:buChar char="•"/>
            </a:pPr>
            <a:endParaRPr lang="en-GB" altLang="en-US" sz="2800" dirty="0">
              <a:solidFill>
                <a:schemeClr val="tx1"/>
              </a:solidFill>
              <a:latin typeface="Arial" pitchFamily="34" charset="0"/>
            </a:endParaRPr>
          </a:p>
          <a:p>
            <a:pPr marL="285750" indent="-285750">
              <a:buFont typeface="Arial" panose="020B0604020202020204" pitchFamily="34" charset="0"/>
              <a:buChar char="•"/>
            </a:pPr>
            <a:r>
              <a:rPr lang="en-GB" altLang="en-US" sz="2800" dirty="0">
                <a:solidFill>
                  <a:schemeClr val="tx1"/>
                </a:solidFill>
                <a:latin typeface="Arial" pitchFamily="34" charset="0"/>
              </a:rPr>
              <a:t>Or where it is not reasonably practicable to separate the legally </a:t>
            </a:r>
            <a:r>
              <a:rPr lang="en-GB" altLang="en-US" sz="2800" dirty="0" err="1">
                <a:solidFill>
                  <a:schemeClr val="tx1"/>
                </a:solidFill>
                <a:latin typeface="Arial" pitchFamily="34" charset="0"/>
              </a:rPr>
              <a:t>seizable</a:t>
            </a:r>
            <a:r>
              <a:rPr lang="en-GB" altLang="en-US" sz="2800" dirty="0">
                <a:solidFill>
                  <a:schemeClr val="tx1"/>
                </a:solidFill>
                <a:latin typeface="Arial" pitchFamily="34" charset="0"/>
              </a:rPr>
              <a:t> part from the rest, e.g. where the material is in a filing cabinet, and allows officers to sift through it at another place.</a:t>
            </a:r>
          </a:p>
        </p:txBody>
      </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52" name="Rectangle 1435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7AB454-A9E1-6023-EC93-FF9A802187FE}"/>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
        <p:nvSpPr>
          <p:cNvPr id="1435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11588-3EB6-8C4B-B979-6E2DC2CD61BA}"/>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br>
              <a:rPr lang="en-US" sz="2000" dirty="0"/>
            </a:br>
            <a:br>
              <a:rPr lang="en-US" sz="2000" dirty="0"/>
            </a:br>
            <a:r>
              <a:rPr lang="en-US" sz="2000" dirty="0"/>
              <a:t>You arrest John at his friend Peter’s house on suspicion of theft. Do you have the power to search Peter’s house before leaving for the police station? </a:t>
            </a:r>
          </a:p>
          <a:p>
            <a:pPr marL="0" lvl="0"/>
            <a:endParaRPr lang="en-US" sz="2000" dirty="0"/>
          </a:p>
          <a:p>
            <a:pPr marL="0" lvl="0"/>
            <a:r>
              <a:rPr lang="en-US" sz="2000" dirty="0"/>
              <a:t>A - Yes, with Peter’s permission </a:t>
            </a:r>
          </a:p>
          <a:p>
            <a:pPr marL="0" lvl="0"/>
            <a:r>
              <a:rPr lang="en-US" sz="2000" dirty="0"/>
              <a:t>B - Yes, there is a power under Section 32 to search the house as John was in the premises when arrested.</a:t>
            </a:r>
          </a:p>
          <a:p>
            <a:pPr marL="0" lvl="0"/>
            <a:r>
              <a:rPr lang="en-US" sz="2000" dirty="0"/>
              <a:t>C - No, the property is not owned or controlled by the suspect </a:t>
            </a:r>
          </a:p>
          <a:p>
            <a:pPr marL="0" lvl="0"/>
            <a:r>
              <a:rPr lang="en-US" sz="2000" dirty="0"/>
              <a:t>D - Yes, if permission is given by an inspector. </a:t>
            </a:r>
          </a:p>
          <a:p>
            <a:endParaRPr lang="en-US" sz="2000" dirty="0"/>
          </a:p>
        </p:txBody>
      </p:sp>
      <p:pic>
        <p:nvPicPr>
          <p:cNvPr id="14340" name="Picture 4" descr="Police powers to enter your home or other private property">
            <a:extLst>
              <a:ext uri="{FF2B5EF4-FFF2-40B4-BE49-F238E27FC236}">
                <a16:creationId xmlns:a16="http://schemas.microsoft.com/office/drawing/2014/main" id="{57ABEC2D-5AD9-AF4F-A5B9-8F1E43862A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97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5827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934CAB-A9BA-C34E-B134-5E5E7B935BBB}"/>
              </a:ext>
            </a:extLst>
          </p:cNvPr>
          <p:cNvSpPr>
            <a:spLocks noGrp="1"/>
          </p:cNvSpPr>
          <p:nvPr>
            <p:ph idx="1"/>
          </p:nvPr>
        </p:nvSpPr>
        <p:spPr>
          <a:xfrm>
            <a:off x="577560" y="1083484"/>
            <a:ext cx="4559425" cy="3979585"/>
          </a:xfrm>
        </p:spPr>
        <p:txBody>
          <a:bodyPr anchor="ctr">
            <a:normAutofit fontScale="85000" lnSpcReduction="10000"/>
          </a:bodyPr>
          <a:lstStyle/>
          <a:p>
            <a:pPr marL="0" indent="0">
              <a:buNone/>
            </a:pPr>
            <a:endParaRPr lang="en-GB" sz="3200" dirty="0"/>
          </a:p>
          <a:p>
            <a:pPr marL="0" indent="0">
              <a:buNone/>
            </a:pPr>
            <a:br>
              <a:rPr lang="en-GB" sz="3200" dirty="0"/>
            </a:br>
            <a:br>
              <a:rPr lang="en-GB" sz="3200" dirty="0"/>
            </a:br>
            <a:r>
              <a:rPr lang="en-GB" sz="3200" dirty="0"/>
              <a:t>Before entering any premises under Section 17 PACE, you must seek the permission of an officer of the rank of inspector or above.  </a:t>
            </a:r>
          </a:p>
          <a:p>
            <a:pPr marL="0" indent="0">
              <a:buNone/>
            </a:pPr>
            <a:endParaRPr lang="en-GB" sz="3200" b="1" dirty="0"/>
          </a:p>
          <a:p>
            <a:pPr marL="0" indent="0">
              <a:buNone/>
            </a:pPr>
            <a:r>
              <a:rPr lang="en-GB" sz="3200" b="1" dirty="0"/>
              <a:t>True or False?</a:t>
            </a:r>
            <a:endParaRPr lang="en-GB" sz="3200" dirty="0"/>
          </a:p>
          <a:p>
            <a:pPr marL="0" indent="0">
              <a:buNone/>
            </a:pPr>
            <a:endParaRPr lang="en-US" sz="2000" dirty="0"/>
          </a:p>
        </p:txBody>
      </p:sp>
      <p:pic>
        <p:nvPicPr>
          <p:cNvPr id="15362" name="Picture 2" descr="Machete and mobile phones seized by police searching for drugs at house -  Leicestershire Live">
            <a:extLst>
              <a:ext uri="{FF2B5EF4-FFF2-40B4-BE49-F238E27FC236}">
                <a16:creationId xmlns:a16="http://schemas.microsoft.com/office/drawing/2014/main" id="{5D3F9FCB-7927-4C48-BB04-12508D9160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05" r="874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0495DAB-166A-AEB3-F44A-DCECCA7288C3}"/>
              </a:ext>
            </a:extLst>
          </p:cNvPr>
          <p:cNvSpPr txBox="1"/>
          <p:nvPr/>
        </p:nvSpPr>
        <p:spPr>
          <a:xfrm>
            <a:off x="283735" y="190413"/>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238076186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4799CE-00C7-A443-B805-556B19C9BCB3}"/>
              </a:ext>
            </a:extLst>
          </p:cNvPr>
          <p:cNvSpPr>
            <a:spLocks noGrp="1"/>
          </p:cNvSpPr>
          <p:nvPr>
            <p:ph idx="1"/>
          </p:nvPr>
        </p:nvSpPr>
        <p:spPr>
          <a:xfrm>
            <a:off x="724536" y="2281187"/>
            <a:ext cx="5085546" cy="3859412"/>
          </a:xfrm>
        </p:spPr>
        <p:txBody>
          <a:bodyPr anchor="ctr">
            <a:normAutofit/>
          </a:bodyPr>
          <a:lstStyle/>
          <a:p>
            <a:pPr marL="0" indent="0">
              <a:buNone/>
            </a:pPr>
            <a:br>
              <a:rPr lang="en-GB" sz="2000" dirty="0"/>
            </a:br>
            <a:br>
              <a:rPr lang="en-GB" sz="2000" dirty="0"/>
            </a:br>
            <a:r>
              <a:rPr lang="en-GB" sz="2000" dirty="0"/>
              <a:t>What Power of Entry can you use when recapturing an escaped prisoner whom you are pursuing? </a:t>
            </a:r>
          </a:p>
          <a:p>
            <a:pPr marL="0" indent="0">
              <a:buNone/>
            </a:pPr>
            <a:endParaRPr lang="en-GB" sz="2000" dirty="0"/>
          </a:p>
          <a:p>
            <a:pPr lvl="0"/>
            <a:r>
              <a:rPr lang="en-GB" sz="2000" dirty="0"/>
              <a:t>S17 PACE</a:t>
            </a:r>
          </a:p>
          <a:p>
            <a:pPr lvl="0"/>
            <a:r>
              <a:rPr lang="en-GB" sz="2000" dirty="0"/>
              <a:t>S18 PACE </a:t>
            </a:r>
          </a:p>
          <a:p>
            <a:pPr lvl="0"/>
            <a:r>
              <a:rPr lang="en-GB" sz="2000" dirty="0"/>
              <a:t>S32 PACE </a:t>
            </a:r>
          </a:p>
          <a:p>
            <a:pPr lvl="0"/>
            <a:r>
              <a:rPr lang="en-GB" sz="2000" dirty="0"/>
              <a:t>Common Law </a:t>
            </a:r>
          </a:p>
          <a:p>
            <a:endParaRPr lang="en-US" sz="2000" dirty="0"/>
          </a:p>
        </p:txBody>
      </p:sp>
      <p:pic>
        <p:nvPicPr>
          <p:cNvPr id="17410" name="Picture 2" descr="Dorset Police joined Blandford parkrunners for a Cops and Robbers themed  fun race | Dorset Echo">
            <a:extLst>
              <a:ext uri="{FF2B5EF4-FFF2-40B4-BE49-F238E27FC236}">
                <a16:creationId xmlns:a16="http://schemas.microsoft.com/office/drawing/2014/main" id="{720B58D9-AFA1-7943-BE4D-7406A13B1C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30" r="26870"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A9509AE-08F9-528F-ECFA-11DD4B957220}"/>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144613606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96442-DC07-0048-A4CA-F4B334F75005}"/>
              </a:ext>
            </a:extLst>
          </p:cNvPr>
          <p:cNvSpPr>
            <a:spLocks noGrp="1"/>
          </p:cNvSpPr>
          <p:nvPr>
            <p:ph type="title"/>
          </p:nvPr>
        </p:nvSpPr>
        <p:spPr>
          <a:xfrm>
            <a:off x="635000" y="640823"/>
            <a:ext cx="3418659" cy="5583148"/>
          </a:xfrm>
        </p:spPr>
        <p:txBody>
          <a:bodyPr anchor="ctr">
            <a:normAutofit/>
          </a:bodyPr>
          <a:lstStyle/>
          <a:p>
            <a:br>
              <a:rPr lang="en-US" sz="5400"/>
            </a:br>
            <a:r>
              <a:rPr lang="en-US" sz="5400"/>
              <a:t>Aims and learning outcomes </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2C6773-78E4-4E39-A4F3-50D356DDBE26}"/>
              </a:ext>
            </a:extLst>
          </p:cNvPr>
          <p:cNvGraphicFramePr>
            <a:graphicFrameLocks noGrp="1"/>
          </p:cNvGraphicFramePr>
          <p:nvPr>
            <p:ph idx="1"/>
            <p:extLst>
              <p:ext uri="{D42A27DB-BD31-4B8C-83A1-F6EECF244321}">
                <p14:modId xmlns:p14="http://schemas.microsoft.com/office/powerpoint/2010/main" val="366123210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494155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7085532" y="640080"/>
            <a:ext cx="4196932"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Discuss:</a:t>
            </a:r>
          </a:p>
          <a:p>
            <a:pPr>
              <a:lnSpc>
                <a:spcPct val="90000"/>
              </a:lnSpc>
              <a:spcBef>
                <a:spcPct val="0"/>
              </a:spcBef>
              <a:spcAft>
                <a:spcPts val="600"/>
              </a:spcAft>
            </a:pPr>
            <a:r>
              <a:rPr lang="en-US" sz="5400">
                <a:latin typeface="+mj-lt"/>
                <a:ea typeface="+mj-ea"/>
                <a:cs typeface="+mj-cs"/>
              </a:rPr>
              <a:t>What’s theft?</a:t>
            </a:r>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404" r="8744"/>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3081"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21221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3"/>
          <a:srcRect b="26034"/>
          <a:stretch/>
        </p:blipFill>
        <p:spPr>
          <a:xfrm>
            <a:off x="2489096" y="4537896"/>
            <a:ext cx="7213808" cy="1906522"/>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DCC730-91C6-0249-A021-7E8590F2A1BD}"/>
              </a:ext>
            </a:extLst>
          </p:cNvPr>
          <p:cNvSpPr txBox="1"/>
          <p:nvPr/>
        </p:nvSpPr>
        <p:spPr>
          <a:xfrm>
            <a:off x="668700" y="695194"/>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3"/>
            <a:extLst>
              <a:ext uri="{FF2B5EF4-FFF2-40B4-BE49-F238E27FC236}">
                <a16:creationId xmlns:a16="http://schemas.microsoft.com/office/drawing/2014/main" id="{FD211B1D-6079-A449-8BBE-D0C85230CD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1976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3"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4"/>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6"/>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7"/>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8"/>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9"/>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pic>
        <p:nvPicPr>
          <p:cNvPr id="19458" name="Picture 2" descr="Gas supply crunch stirs fears of winter price hike in UK and Europe | Gas |  The Guardian">
            <a:extLst>
              <a:ext uri="{FF2B5EF4-FFF2-40B4-BE49-F238E27FC236}">
                <a16:creationId xmlns:a16="http://schemas.microsoft.com/office/drawing/2014/main" id="{D618005F-A6E4-8747-8C7F-1D45E4DA820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604448" y="4937696"/>
            <a:ext cx="2647298" cy="1588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3"/>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4"/>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5"/>
          <a:stretch>
            <a:fillRect/>
          </a:stretch>
        </p:blipFill>
        <p:spPr>
          <a:xfrm>
            <a:off x="8299001" y="1508122"/>
            <a:ext cx="2282362" cy="1211656"/>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289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65633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 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1073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E09A4E9-AC3B-BB49-86EE-53FA969380FF}"/>
              </a:ext>
            </a:extLst>
          </p:cNvPr>
          <p:cNvSpPr txBox="1">
            <a:spLocks/>
          </p:cNvSpPr>
          <p:nvPr/>
        </p:nvSpPr>
        <p:spPr>
          <a:xfrm>
            <a:off x="563301" y="576889"/>
            <a:ext cx="4066572" cy="570422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Electricity does </a:t>
            </a:r>
            <a:r>
              <a:rPr lang="en-GB" altLang="en-US" sz="2400" b="1" dirty="0">
                <a:solidFill>
                  <a:schemeClr val="tx1"/>
                </a:solidFill>
                <a:latin typeface="Arial" panose="020B0604020202020204" pitchFamily="34" charset="0"/>
                <a:cs typeface="Arial" panose="020B0604020202020204" pitchFamily="34" charset="0"/>
              </a:rPr>
              <a:t>NOT</a:t>
            </a:r>
            <a:r>
              <a:rPr lang="en-GB" altLang="en-US" sz="2400" dirty="0">
                <a:solidFill>
                  <a:schemeClr val="tx1"/>
                </a:solidFill>
                <a:latin typeface="Arial" panose="020B0604020202020204" pitchFamily="34" charset="0"/>
                <a:cs typeface="Arial" panose="020B0604020202020204" pitchFamily="34" charset="0"/>
              </a:rPr>
              <a:t> have to be mains electricity</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No requirement to prove that the electricity which is diverted is for the benefit of any person</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Entry to premises to commit this offence will </a:t>
            </a:r>
            <a:r>
              <a:rPr lang="en-GB" altLang="en-US" sz="2400" b="1" dirty="0">
                <a:solidFill>
                  <a:schemeClr val="tx1"/>
                </a:solidFill>
                <a:latin typeface="Arial" panose="020B0604020202020204" pitchFamily="34" charset="0"/>
                <a:cs typeface="Arial" panose="020B0604020202020204" pitchFamily="34" charset="0"/>
              </a:rPr>
              <a:t>NOT </a:t>
            </a:r>
            <a:r>
              <a:rPr lang="en-GB" altLang="en-US" sz="2400" dirty="0">
                <a:solidFill>
                  <a:schemeClr val="tx1"/>
                </a:solidFill>
                <a:latin typeface="Arial" panose="020B0604020202020204" pitchFamily="34" charset="0"/>
                <a:cs typeface="Arial" panose="020B0604020202020204" pitchFamily="34" charset="0"/>
              </a:rPr>
              <a:t>be burglary</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384048" marR="0" lvl="1" indent="-182880" algn="l" defTabSz="914400" rtl="0" eaLnBrk="1" fontAlgn="auto" latinLnBrk="0" hangingPunct="1">
              <a:lnSpc>
                <a:spcPct val="90000"/>
              </a:lnSpc>
              <a:spcBef>
                <a:spcPts val="200"/>
              </a:spcBef>
              <a:spcAft>
                <a:spcPts val="400"/>
              </a:spcAft>
              <a:buClr>
                <a:srgbClr val="E48312"/>
              </a:buClr>
              <a:buSzTx/>
              <a:buFont typeface="Arial" charset="0"/>
              <a:buChar char="•"/>
              <a:tabLst/>
              <a:defRPr/>
            </a:pPr>
            <a:endPar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EB92EC8-3AAA-6F4A-9447-0CEF15792D09}"/>
              </a:ext>
            </a:extLst>
          </p:cNvPr>
          <p:cNvPicPr>
            <a:picLocks noChangeAspect="1"/>
          </p:cNvPicPr>
          <p:nvPr/>
        </p:nvPicPr>
        <p:blipFill>
          <a:blip r:embed="rId2"/>
          <a:stretch>
            <a:fillRect/>
          </a:stretch>
        </p:blipFill>
        <p:spPr>
          <a:xfrm>
            <a:off x="6365543" y="731302"/>
            <a:ext cx="2872892" cy="1685142"/>
          </a:xfrm>
          <a:prstGeom prst="rect">
            <a:avLst/>
          </a:prstGeom>
        </p:spPr>
      </p:pic>
      <p:pic>
        <p:nvPicPr>
          <p:cNvPr id="6" name="Picture 5">
            <a:extLst>
              <a:ext uri="{FF2B5EF4-FFF2-40B4-BE49-F238E27FC236}">
                <a16:creationId xmlns:a16="http://schemas.microsoft.com/office/drawing/2014/main" id="{D7A50DD1-4AEC-A54A-8126-6FEA7B811A55}"/>
              </a:ext>
            </a:extLst>
          </p:cNvPr>
          <p:cNvPicPr>
            <a:picLocks noChangeAspect="1"/>
          </p:cNvPicPr>
          <p:nvPr/>
        </p:nvPicPr>
        <p:blipFill>
          <a:blip r:embed="rId3"/>
          <a:stretch>
            <a:fillRect/>
          </a:stretch>
        </p:blipFill>
        <p:spPr>
          <a:xfrm>
            <a:off x="4951900" y="4236334"/>
            <a:ext cx="3974018" cy="2331025"/>
          </a:xfrm>
          <a:prstGeom prst="rect">
            <a:avLst/>
          </a:prstGeom>
        </p:spPr>
      </p:pic>
      <p:pic>
        <p:nvPicPr>
          <p:cNvPr id="7" name="Picture 6">
            <a:extLst>
              <a:ext uri="{FF2B5EF4-FFF2-40B4-BE49-F238E27FC236}">
                <a16:creationId xmlns:a16="http://schemas.microsoft.com/office/drawing/2014/main" id="{3A31573C-D289-2E48-8CF1-C9B6A288CB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32277" y="2654243"/>
            <a:ext cx="3168698" cy="213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46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2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AA5E58-3E87-6447-BBE1-EAE00465D567}"/>
              </a:ext>
            </a:extLst>
          </p:cNvPr>
          <p:cNvSpPr txBox="1"/>
          <p:nvPr/>
        </p:nvSpPr>
        <p:spPr>
          <a:xfrm>
            <a:off x="543205" y="61100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TextBox 5">
            <a:extLst>
              <a:ext uri="{FF2B5EF4-FFF2-40B4-BE49-F238E27FC236}">
                <a16:creationId xmlns:a16="http://schemas.microsoft.com/office/drawing/2014/main" id="{DC8425B9-6D0D-794F-8FCA-E4B955F7245F}"/>
              </a:ext>
            </a:extLst>
          </p:cNvPr>
          <p:cNvSpPr txBox="1">
            <a:spLocks noChangeArrowheads="1"/>
          </p:cNvSpPr>
          <p:nvPr/>
        </p:nvSpPr>
        <p:spPr bwMode="auto">
          <a:xfrm>
            <a:off x="555030" y="1886372"/>
            <a:ext cx="466208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1800" dirty="0"/>
              <a:t>A friend calls at the house one day to see your partner who is not feeling well. Whilst there she runs an errand for your partner, leaving her personal belongings including her purse at your house.   </a:t>
            </a:r>
          </a:p>
        </p:txBody>
      </p:sp>
      <p:sp>
        <p:nvSpPr>
          <p:cNvPr id="6" name="Rectangle 5">
            <a:extLst>
              <a:ext uri="{FF2B5EF4-FFF2-40B4-BE49-F238E27FC236}">
                <a16:creationId xmlns:a16="http://schemas.microsoft.com/office/drawing/2014/main" id="{2168A4FD-5048-1F45-9EE4-E6864A8F917A}"/>
              </a:ext>
            </a:extLst>
          </p:cNvPr>
          <p:cNvSpPr/>
          <p:nvPr/>
        </p:nvSpPr>
        <p:spPr>
          <a:xfrm>
            <a:off x="527720" y="4201073"/>
            <a:ext cx="8029601" cy="1287532"/>
          </a:xfrm>
          <a:prstGeom prst="rect">
            <a:avLst/>
          </a:prstGeom>
        </p:spPr>
        <p:txBody>
          <a:bodyPr wrap="square">
            <a:spAutoFit/>
          </a:bodyPr>
          <a:lstStyle/>
          <a:p>
            <a:pPr algn="l">
              <a:lnSpc>
                <a:spcPct val="150000"/>
              </a:lnSpc>
            </a:pPr>
            <a:r>
              <a:rPr lang="en-GB" altLang="en-US" sz="1800" dirty="0">
                <a:solidFill>
                  <a:schemeClr val="tx1"/>
                </a:solidFill>
                <a:latin typeface="Arial" panose="020B0604020202020204" pitchFamily="34" charset="0"/>
                <a:cs typeface="Arial" panose="020B0604020202020204" pitchFamily="34" charset="0"/>
              </a:rPr>
              <a:t>Whilst she is away your partner collapses. You panic and ring for a taxi to take you both to the hospital.  When the taxi arrives you realise you do not have any money to pay for it so you take £10 from your friends purse.</a:t>
            </a:r>
          </a:p>
        </p:txBody>
      </p:sp>
      <p:pic>
        <p:nvPicPr>
          <p:cNvPr id="20482" name="Picture 2" descr="The Average Woman Spends 81 Days Searching In Her Handbag">
            <a:extLst>
              <a:ext uri="{FF2B5EF4-FFF2-40B4-BE49-F238E27FC236}">
                <a16:creationId xmlns:a16="http://schemas.microsoft.com/office/drawing/2014/main" id="{A9131402-6D2A-294A-9FC2-0E421FA04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3997"/>
            <a:ext cx="3441700" cy="2362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F63A212-C214-FC4C-BFDA-F271F2EBCF2B}"/>
              </a:ext>
            </a:extLst>
          </p:cNvPr>
          <p:cNvSpPr txBox="1"/>
          <p:nvPr/>
        </p:nvSpPr>
        <p:spPr>
          <a:xfrm>
            <a:off x="4542521" y="5852872"/>
            <a:ext cx="9019673"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committed?</a:t>
            </a:r>
          </a:p>
        </p:txBody>
      </p:sp>
    </p:spTree>
    <p:extLst>
      <p:ext uri="{BB962C8B-B14F-4D97-AF65-F5344CB8AC3E}">
        <p14:creationId xmlns:p14="http://schemas.microsoft.com/office/powerpoint/2010/main" val="23845705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66D263-ABC6-734B-9A65-674203B643D5}"/>
              </a:ext>
            </a:extLst>
          </p:cNvPr>
          <p:cNvSpPr txBox="1"/>
          <p:nvPr/>
        </p:nvSpPr>
        <p:spPr>
          <a:xfrm>
            <a:off x="551912" y="74807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TextBox 5">
            <a:extLst>
              <a:ext uri="{FF2B5EF4-FFF2-40B4-BE49-F238E27FC236}">
                <a16:creationId xmlns:a16="http://schemas.microsoft.com/office/drawing/2014/main" id="{DC3A59F5-BC3B-2348-8933-2BC1176F217D}"/>
              </a:ext>
            </a:extLst>
          </p:cNvPr>
          <p:cNvSpPr txBox="1">
            <a:spLocks noChangeArrowheads="1"/>
          </p:cNvSpPr>
          <p:nvPr/>
        </p:nvSpPr>
        <p:spPr bwMode="auto">
          <a:xfrm>
            <a:off x="559026" y="2279610"/>
            <a:ext cx="6708048" cy="188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You pop into your local shop for a newspaper.</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shop is open but nobody is at the till</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As you are in a hurry you take the paper and</a:t>
            </a:r>
          </a:p>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leave the correct money on the counter.</a:t>
            </a:r>
          </a:p>
        </p:txBody>
      </p:sp>
      <p:sp>
        <p:nvSpPr>
          <p:cNvPr id="7" name="TextBox 6">
            <a:extLst>
              <a:ext uri="{FF2B5EF4-FFF2-40B4-BE49-F238E27FC236}">
                <a16:creationId xmlns:a16="http://schemas.microsoft.com/office/drawing/2014/main" id="{791A3296-E482-9E4B-8B9D-DF059F7DC0B3}"/>
              </a:ext>
            </a:extLst>
          </p:cNvPr>
          <p:cNvSpPr txBox="1"/>
          <p:nvPr/>
        </p:nvSpPr>
        <p:spPr>
          <a:xfrm>
            <a:off x="5784777" y="582100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1508" name="Picture 4" descr="Here's How The Newspaper Front Pages Reacted To Harry And Meghan's  Interview | HuffPost UK News">
            <a:extLst>
              <a:ext uri="{FF2B5EF4-FFF2-40B4-BE49-F238E27FC236}">
                <a16:creationId xmlns:a16="http://schemas.microsoft.com/office/drawing/2014/main" id="{47EE3B38-9349-4543-88D7-A4CAE1702A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9940" y="1964755"/>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Nisa Local Southshiled">
            <a:extLst>
              <a:ext uri="{FF2B5EF4-FFF2-40B4-BE49-F238E27FC236}">
                <a16:creationId xmlns:a16="http://schemas.microsoft.com/office/drawing/2014/main" id="{83503B1B-B07E-A948-AC04-ECAFA0844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42900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49091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8DA9C4-6A57-AA40-997A-F20E934F65C7}"/>
              </a:ext>
            </a:extLst>
          </p:cNvPr>
          <p:cNvSpPr txBox="1"/>
          <p:nvPr/>
        </p:nvSpPr>
        <p:spPr>
          <a:xfrm>
            <a:off x="559023" y="42094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5</a:t>
            </a:r>
          </a:p>
        </p:txBody>
      </p:sp>
      <p:sp>
        <p:nvSpPr>
          <p:cNvPr id="5" name="Rectangle 2">
            <a:extLst>
              <a:ext uri="{FF2B5EF4-FFF2-40B4-BE49-F238E27FC236}">
                <a16:creationId xmlns:a16="http://schemas.microsoft.com/office/drawing/2014/main" id="{441308B8-1DF1-0041-9BFB-2AC07D0644F6}"/>
              </a:ext>
            </a:extLst>
          </p:cNvPr>
          <p:cNvSpPr txBox="1">
            <a:spLocks noChangeArrowheads="1"/>
          </p:cNvSpPr>
          <p:nvPr/>
        </p:nvSpPr>
        <p:spPr bwMode="auto">
          <a:xfrm>
            <a:off x="537550" y="1182216"/>
            <a:ext cx="7416823" cy="5040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Rachel goes into a local art gallery where an artist has pictures on display that are for sale.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artist is not in the gallery, but has left a note saying “Back in 10 minutes. Wait for my return if you wish to make a purchase”.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estimates a picture for sale at £100 pounds (this is an over estimate as the</a:t>
            </a:r>
            <a:b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b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picture is only worth £50 pounds).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is in a hurry and</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so leaves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money and takes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picture.</a:t>
            </a:r>
          </a:p>
          <a:p>
            <a:pPr marL="0" marR="0" lvl="0" indent="0" algn="l" defTabSz="914400" rtl="0" eaLnBrk="1" fontAlgn="base" latinLnBrk="0" hangingPunct="1">
              <a:lnSpc>
                <a:spcPct val="150000"/>
              </a:lnSpc>
              <a:spcBef>
                <a:spcPct val="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BCF9F0-DF03-0D47-BE23-2B0500D23D19}"/>
              </a:ext>
            </a:extLst>
          </p:cNvPr>
          <p:cNvSpPr txBox="1"/>
          <p:nvPr/>
        </p:nvSpPr>
        <p:spPr>
          <a:xfrm>
            <a:off x="5554440" y="593385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2530" name="Picture 2" descr="Back in 10 minutes sorry for the inconvenience and thank you for waiting  sign - Self adhesive sticker 200mm x 150mm : Amazon.co.uk: DIY &amp; Tools">
            <a:extLst>
              <a:ext uri="{FF2B5EF4-FFF2-40B4-BE49-F238E27FC236}">
                <a16:creationId xmlns:a16="http://schemas.microsoft.com/office/drawing/2014/main" id="{746F6744-E1FE-CC45-B999-CCA644ACE3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1950" y="3205413"/>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78954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6</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68779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7</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2"/>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3"/>
            <a:extLst>
              <a:ext uri="{FF2B5EF4-FFF2-40B4-BE49-F238E27FC236}">
                <a16:creationId xmlns:a16="http://schemas.microsoft.com/office/drawing/2014/main" id="{2FA77A01-BCA2-3746-8F6C-098BFD9F74E8}"/>
              </a:ext>
            </a:extLst>
          </p:cNvPr>
          <p:cNvPicPr>
            <a:picLocks noChangeAspect="1" noChangeArrowheads="1"/>
          </p:cNvPicPr>
          <p:nvPr/>
        </p:nvPicPr>
        <p:blipFill>
          <a:blip r:embed="rId4"/>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26092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a:xfrm>
            <a:off x="7085532" y="640080"/>
            <a:ext cx="4196932" cy="3566160"/>
          </a:xfrm>
        </p:spPr>
        <p:txBody>
          <a:bodyPr vert="horz" lIns="91440" tIns="45720" rIns="91440" bIns="45720" rtlCol="0" anchor="b">
            <a:normAutofit/>
          </a:bodyPr>
          <a:lstStyle/>
          <a:p>
            <a:r>
              <a:rPr lang="en-US" sz="5400"/>
              <a:t>Burglary</a:t>
            </a:r>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01" r="17940"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031910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838200" y="365125"/>
            <a:ext cx="10515600" cy="1325563"/>
          </a:xfrm>
        </p:spPr>
        <p:txBody>
          <a:bodyPr>
            <a:normAutofit/>
          </a:bodyPr>
          <a:lstStyle/>
          <a:p>
            <a:r>
              <a:rPr lang="en-US" sz="5000"/>
              <a:t>Burglary: aims and learning outcomes…</a:t>
            </a:r>
            <a:endParaRPr lang="en-US" sz="5000" dirty="0"/>
          </a:p>
        </p:txBody>
      </p:sp>
      <p:sp>
        <p:nvSpPr>
          <p:cNvPr id="3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26297596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09606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1035"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7" dur="500"/>
                                        <p:tgtEl>
                                          <p:spTgt spid="5">
                                            <p:graphicEl>
                                              <a:dgm id="{6809CB17-0012-C64F-859F-7B9F925FA21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0" dur="500"/>
                                        <p:tgtEl>
                                          <p:spTgt spid="5">
                                            <p:graphicEl>
                                              <a:dgm id="{EDE17E3F-99BE-AC4A-9BB3-94799FEE8A3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5" dur="500"/>
                                        <p:tgtEl>
                                          <p:spTgt spid="5">
                                            <p:graphicEl>
                                              <a:dgm id="{A7A98C58-23D9-6B48-B267-15643398240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18" dur="500"/>
                                        <p:tgtEl>
                                          <p:spTgt spid="5">
                                            <p:graphicEl>
                                              <a:dgm id="{137E3EF6-23EB-3A46-B70A-7D80BEEC9A4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3" dur="500"/>
                                        <p:tgtEl>
                                          <p:spTgt spid="5">
                                            <p:graphicEl>
                                              <a:dgm id="{69A6B70A-6803-C84A-8C9B-DF3E788385C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26"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26EB7A-5224-51A4-0C10-9B43183AC223}"/>
              </a:ext>
            </a:extLst>
          </p:cNvPr>
          <p:cNvPicPr>
            <a:picLocks noChangeAspect="1"/>
          </p:cNvPicPr>
          <p:nvPr/>
        </p:nvPicPr>
        <p:blipFill>
          <a:blip r:embed="rId3"/>
          <a:stretch>
            <a:fillRect/>
          </a:stretch>
        </p:blipFill>
        <p:spPr>
          <a:xfrm>
            <a:off x="381000" y="527819"/>
            <a:ext cx="11604171" cy="5802361"/>
          </a:xfrm>
          <a:prstGeom prst="rect">
            <a:avLst/>
          </a:prstGeom>
        </p:spPr>
      </p:pic>
    </p:spTree>
    <p:extLst>
      <p:ext uri="{BB962C8B-B14F-4D97-AF65-F5344CB8AC3E}">
        <p14:creationId xmlns:p14="http://schemas.microsoft.com/office/powerpoint/2010/main" val="379887893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with low confidence">
            <a:extLst>
              <a:ext uri="{FF2B5EF4-FFF2-40B4-BE49-F238E27FC236}">
                <a16:creationId xmlns:a16="http://schemas.microsoft.com/office/drawing/2014/main" id="{E3EBA949-8956-0D80-30D7-B1C25CA53CCE}"/>
              </a:ext>
            </a:extLst>
          </p:cNvPr>
          <p:cNvPicPr>
            <a:picLocks noChangeAspect="1"/>
          </p:cNvPicPr>
          <p:nvPr/>
        </p:nvPicPr>
        <p:blipFill>
          <a:blip r:embed="rId3"/>
          <a:stretch>
            <a:fillRect/>
          </a:stretch>
        </p:blipFill>
        <p:spPr>
          <a:xfrm>
            <a:off x="457200" y="619669"/>
            <a:ext cx="11277600" cy="5618661"/>
          </a:xfrm>
          <a:prstGeom prst="rect">
            <a:avLst/>
          </a:prstGeom>
        </p:spPr>
      </p:pic>
    </p:spTree>
    <p:extLst>
      <p:ext uri="{BB962C8B-B14F-4D97-AF65-F5344CB8AC3E}">
        <p14:creationId xmlns:p14="http://schemas.microsoft.com/office/powerpoint/2010/main" val="246320182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7961-E02E-1C0D-F2EF-F1C1EEA8B550}"/>
              </a:ext>
            </a:extLst>
          </p:cNvPr>
          <p:cNvSpPr>
            <a:spLocks noGrp="1"/>
          </p:cNvSpPr>
          <p:nvPr>
            <p:ph type="ctrTitle"/>
          </p:nvPr>
        </p:nvSpPr>
        <p:spPr>
          <a:xfrm>
            <a:off x="9001523" y="-103146"/>
            <a:ext cx="2469624" cy="2846070"/>
          </a:xfrm>
        </p:spPr>
        <p:txBody>
          <a:bodyPr anchor="ctr">
            <a:normAutofit/>
          </a:bodyPr>
          <a:lstStyle/>
          <a:p>
            <a:pPr algn="l"/>
            <a:r>
              <a:rPr lang="en-US" sz="3700" dirty="0"/>
              <a:t>Next Week: </a:t>
            </a:r>
          </a:p>
        </p:txBody>
      </p:sp>
      <p:sp>
        <p:nvSpPr>
          <p:cNvPr id="3" name="Subtitle 2">
            <a:extLst>
              <a:ext uri="{FF2B5EF4-FFF2-40B4-BE49-F238E27FC236}">
                <a16:creationId xmlns:a16="http://schemas.microsoft.com/office/drawing/2014/main" id="{FAE19A9F-9C6A-6D3C-40B0-A6C4F3C86DCC}"/>
              </a:ext>
            </a:extLst>
          </p:cNvPr>
          <p:cNvSpPr>
            <a:spLocks noGrp="1"/>
          </p:cNvSpPr>
          <p:nvPr>
            <p:ph type="subTitle" idx="1"/>
          </p:nvPr>
        </p:nvSpPr>
        <p:spPr>
          <a:xfrm>
            <a:off x="9065125" y="2017589"/>
            <a:ext cx="2824122" cy="3912948"/>
          </a:xfrm>
        </p:spPr>
        <p:txBody>
          <a:bodyPr>
            <a:normAutofit/>
          </a:bodyPr>
          <a:lstStyle/>
          <a:p>
            <a:pPr algn="l"/>
            <a:r>
              <a:rPr lang="en-US" sz="2500" dirty="0"/>
              <a:t>-Finish W3 content</a:t>
            </a:r>
          </a:p>
          <a:p>
            <a:pPr algn="l"/>
            <a:r>
              <a:rPr lang="en-US" sz="2500" dirty="0"/>
              <a:t>-Volume Crime </a:t>
            </a:r>
          </a:p>
          <a:p>
            <a:pPr algn="l"/>
            <a:r>
              <a:rPr lang="en-US" sz="2500" dirty="0"/>
              <a:t>-Serious and Complex Crime </a:t>
            </a:r>
          </a:p>
          <a:p>
            <a:pPr algn="l"/>
            <a:r>
              <a:rPr lang="en-US" sz="2500" dirty="0"/>
              <a:t>-Intelligence </a:t>
            </a:r>
          </a:p>
          <a:p>
            <a:pPr algn="l"/>
            <a:endParaRPr lang="en-US" sz="1200" dirty="0"/>
          </a:p>
        </p:txBody>
      </p:sp>
      <p:pic>
        <p:nvPicPr>
          <p:cNvPr id="2050" name="Picture 2" descr="3D illustration of &quot;POLICE INTELLIGENCE&quot; title on the ground in a police  arena Stock Photo - Alamy">
            <a:extLst>
              <a:ext uri="{FF2B5EF4-FFF2-40B4-BE49-F238E27FC236}">
                <a16:creationId xmlns:a16="http://schemas.microsoft.com/office/drawing/2014/main" id="{D9278041-70BF-B27A-6AC7-1BAD947D54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652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49245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8899</Words>
  <Application>Microsoft Macintosh PowerPoint</Application>
  <PresentationFormat>Widescreen</PresentationFormat>
  <Paragraphs>1015</Paragraphs>
  <Slides>113</Slides>
  <Notes>60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113</vt:i4>
      </vt:variant>
    </vt:vector>
  </HeadingPairs>
  <TitlesOfParts>
    <vt:vector size="124" baseType="lpstr">
      <vt:lpstr>Arial</vt:lpstr>
      <vt:lpstr>Arial Rounded MT Bold</vt:lpstr>
      <vt:lpstr>Bradley Hand</vt:lpstr>
      <vt:lpstr>Calibri</vt:lpstr>
      <vt:lpstr>Calibri Light</vt:lpstr>
      <vt:lpstr>Comic Sans MS</vt:lpstr>
      <vt:lpstr>Helvetica Neue</vt:lpstr>
      <vt:lpstr>Rockwell</vt:lpstr>
      <vt:lpstr>Tahoma</vt:lpstr>
      <vt:lpstr>Verdana</vt:lpstr>
      <vt:lpstr>Office Theme</vt:lpstr>
      <vt:lpstr>Conducting Investigations </vt:lpstr>
      <vt:lpstr>Today </vt:lpstr>
      <vt:lpstr>Part 1:  Recap W1 and W2 </vt:lpstr>
      <vt:lpstr>PACE Codes of Practice </vt:lpstr>
      <vt:lpstr>The National Decision Model (NDM)</vt:lpstr>
      <vt:lpstr>PowerPoint Presentation</vt:lpstr>
      <vt:lpstr>Forensics</vt:lpstr>
      <vt:lpstr>Forensic Science</vt:lpstr>
      <vt:lpstr>Forensic Recap </vt:lpstr>
      <vt:lpstr>PowerPoint Presentation</vt:lpstr>
      <vt:lpstr>Arrest Suspect?</vt:lpstr>
      <vt:lpstr>PowerPoint Presentation</vt:lpstr>
      <vt:lpstr>The 4 R’s to Remember!  </vt:lpstr>
      <vt:lpstr>Topics discussed with:  JSIU Guest Speaker </vt:lpstr>
      <vt:lpstr>PowerPoint Presentation</vt:lpstr>
      <vt:lpstr>Purpose:  Taking Samples in Investigations</vt:lpstr>
      <vt:lpstr>PowerPoint Presentation</vt:lpstr>
      <vt:lpstr>In which incidents will you need to seize and package potential evidence? </vt:lpstr>
      <vt:lpstr>What samples should be taken?</vt:lpstr>
      <vt:lpstr>Seizure and Packaging Techniques</vt:lpstr>
      <vt:lpstr>How to use packaging?</vt:lpstr>
      <vt:lpstr>Policing Perspective: Conducting Investigations</vt:lpstr>
      <vt:lpstr>Discuss: The role that technology plays in conducting investigations    Positive and Negative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Powers of Entry,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19 - Seizing</vt:lpstr>
      <vt:lpstr>PowerPoint Presentation</vt:lpstr>
      <vt:lpstr>PowerPoint Presentation</vt:lpstr>
      <vt:lpstr>PowerPoint Presentation</vt:lpstr>
      <vt:lpstr>PowerPoint Presentation</vt:lpstr>
      <vt:lpstr>PowerPoint Presentation</vt:lpstr>
      <vt:lpstr> Aims and learning outcomes </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Burglary</vt:lpstr>
      <vt:lpstr>Burglary: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Robbery Section 8 Theft Act 1968</vt:lpstr>
      <vt:lpstr>Remember! Robbery</vt:lpstr>
      <vt:lpstr>PowerPoint Presentation</vt:lpstr>
      <vt:lpstr>PowerPoint Presentation</vt:lpstr>
      <vt:lpstr>PowerPoint Presentation</vt:lpstr>
      <vt:lpstr>PowerPoint Presentation</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 </dc:title>
  <dc:creator>Rhiannon Lloyd</dc:creator>
  <cp:lastModifiedBy>Rhiannon Lloyd</cp:lastModifiedBy>
  <cp:revision>7</cp:revision>
  <dcterms:created xsi:type="dcterms:W3CDTF">2023-02-05T18:10:35Z</dcterms:created>
  <dcterms:modified xsi:type="dcterms:W3CDTF">2023-03-24T14:51:11Z</dcterms:modified>
</cp:coreProperties>
</file>