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83BEF7-0647-4615-8DE3-9A4FD02A98A0}" type="doc">
      <dgm:prSet loTypeId="urn:microsoft.com/office/officeart/2005/8/layout/matrix1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48A09D8F-6BE5-4778-A9C8-6E029AF073D7}">
      <dgm:prSet phldrT="[Text]"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Consequences</a:t>
          </a:r>
          <a:r>
            <a:rPr lang="en-GB" sz="1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7DB300CA-71CB-4653-9163-9FB2A5165CA3}" type="parTrans" cxnId="{05581636-539D-4599-A4EA-220CE80D3D65}">
      <dgm:prSet/>
      <dgm:spPr/>
      <dgm:t>
        <a:bodyPr/>
        <a:lstStyle/>
        <a:p>
          <a:endParaRPr lang="en-GB"/>
        </a:p>
      </dgm:t>
    </dgm:pt>
    <dgm:pt modelId="{E9541E49-E406-4FC6-BBD5-7F06E326878B}" type="sibTrans" cxnId="{05581636-539D-4599-A4EA-220CE80D3D65}">
      <dgm:prSet/>
      <dgm:spPr/>
      <dgm:t>
        <a:bodyPr/>
        <a:lstStyle/>
        <a:p>
          <a:endParaRPr lang="en-GB"/>
        </a:p>
      </dgm:t>
    </dgm:pt>
    <dgm:pt modelId="{6ED65A27-9CAC-41AF-8BDD-7E52EA17BF02}">
      <dgm:prSet phldrT="[Text]" custT="1"/>
      <dgm:spPr/>
      <dgm:t>
        <a:bodyPr/>
        <a:lstStyle/>
        <a:p>
          <a:endParaRPr lang="en-GB" sz="1300" dirty="0"/>
        </a:p>
        <a:p>
          <a:r>
            <a: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You will be more likely to make mistakes, therefore affecting your grades and possibly your career </a:t>
          </a:r>
        </a:p>
      </dgm:t>
    </dgm:pt>
    <dgm:pt modelId="{BDCCFE38-A6D8-45EB-BF5B-242C39EFD63C}" type="parTrans" cxnId="{DF29EF31-4D84-42EB-9327-A1B4E754C62F}">
      <dgm:prSet/>
      <dgm:spPr/>
      <dgm:t>
        <a:bodyPr/>
        <a:lstStyle/>
        <a:p>
          <a:endParaRPr lang="en-GB"/>
        </a:p>
      </dgm:t>
    </dgm:pt>
    <dgm:pt modelId="{152BEB2C-BE86-4CC0-998A-F3F018298B33}" type="sibTrans" cxnId="{DF29EF31-4D84-42EB-9327-A1B4E754C62F}">
      <dgm:prSet/>
      <dgm:spPr/>
      <dgm:t>
        <a:bodyPr/>
        <a:lstStyle/>
        <a:p>
          <a:endParaRPr lang="en-GB"/>
        </a:p>
      </dgm:t>
    </dgm:pt>
    <dgm:pt modelId="{EB33CC1C-B44A-4526-8C9E-9F0126A37FD9}">
      <dgm:prSet phldrT="[Text]" custT="1"/>
      <dgm:spPr/>
      <dgm:t>
        <a:bodyPr/>
        <a:lstStyle/>
        <a:p>
          <a:endParaRPr lang="en-GB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Procrastination is linked to mental health problems like stress, anxiety and depression. Procrastinators are generally less happy</a:t>
          </a:r>
        </a:p>
      </dgm:t>
    </dgm:pt>
    <dgm:pt modelId="{311C2D98-365B-4038-AB91-5609C2834C2F}" type="parTrans" cxnId="{EBB4CC3B-DB27-4287-819D-C3C9DAE97323}">
      <dgm:prSet/>
      <dgm:spPr/>
      <dgm:t>
        <a:bodyPr/>
        <a:lstStyle/>
        <a:p>
          <a:endParaRPr lang="en-GB"/>
        </a:p>
      </dgm:t>
    </dgm:pt>
    <dgm:pt modelId="{FA0D2C2C-E6B2-497F-B8CD-EEB53C92BD9F}" type="sibTrans" cxnId="{EBB4CC3B-DB27-4287-819D-C3C9DAE97323}">
      <dgm:prSet/>
      <dgm:spPr/>
      <dgm:t>
        <a:bodyPr/>
        <a:lstStyle/>
        <a:p>
          <a:endParaRPr lang="en-GB"/>
        </a:p>
      </dgm:t>
    </dgm:pt>
    <dgm:pt modelId="{40929802-008F-479F-B8C6-6771FDF7AD18}">
      <dgm:prSet phldrT="[Text]" custT="1"/>
      <dgm:spPr/>
      <dgm:t>
        <a:bodyPr/>
        <a:lstStyle/>
        <a:p>
          <a:r>
            <a: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You will not be able to meet goals or deadlines</a:t>
          </a:r>
        </a:p>
      </dgm:t>
    </dgm:pt>
    <dgm:pt modelId="{A33ECF95-F05A-4AB9-A075-3D27AAF49E3F}" type="parTrans" cxnId="{BF123FCF-A887-4EBB-9C9E-710A55FF2D00}">
      <dgm:prSet/>
      <dgm:spPr/>
      <dgm:t>
        <a:bodyPr/>
        <a:lstStyle/>
        <a:p>
          <a:endParaRPr lang="en-GB"/>
        </a:p>
      </dgm:t>
    </dgm:pt>
    <dgm:pt modelId="{0FCA962D-27BD-49CD-A52C-E97CFDD8332D}" type="sibTrans" cxnId="{BF123FCF-A887-4EBB-9C9E-710A55FF2D00}">
      <dgm:prSet/>
      <dgm:spPr/>
      <dgm:t>
        <a:bodyPr/>
        <a:lstStyle/>
        <a:p>
          <a:endParaRPr lang="en-GB"/>
        </a:p>
      </dgm:t>
    </dgm:pt>
    <dgm:pt modelId="{82806792-1EAE-44EB-8F8D-C838E92CFDB4}">
      <dgm:prSet custT="1"/>
      <dgm:spPr/>
      <dgm:t>
        <a:bodyPr/>
        <a:lstStyle/>
        <a:p>
          <a:r>
            <a: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Procrastination can have a long term effect on physical health, with procrastinators being more prone to insomnia, colds </a:t>
          </a:r>
          <a:r>
            <a:rPr lang="en-GB" sz="1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and flu</a:t>
          </a:r>
          <a:endParaRPr lang="en-GB" sz="1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5F88E4D6-4A16-4B32-B7D8-661B35C6D617}" type="parTrans" cxnId="{9092AE99-6E10-4BB7-AC72-443FE356EE44}">
      <dgm:prSet/>
      <dgm:spPr/>
      <dgm:t>
        <a:bodyPr/>
        <a:lstStyle/>
        <a:p>
          <a:endParaRPr lang="en-GB"/>
        </a:p>
      </dgm:t>
    </dgm:pt>
    <dgm:pt modelId="{CB92DE96-3DAD-41FC-915F-95959288BA21}" type="sibTrans" cxnId="{9092AE99-6E10-4BB7-AC72-443FE356EE44}">
      <dgm:prSet/>
      <dgm:spPr/>
      <dgm:t>
        <a:bodyPr/>
        <a:lstStyle/>
        <a:p>
          <a:endParaRPr lang="en-GB"/>
        </a:p>
      </dgm:t>
    </dgm:pt>
    <dgm:pt modelId="{8040263B-66D2-41F3-9DBE-2EECBF9F7994}" type="pres">
      <dgm:prSet presAssocID="{B683BEF7-0647-4615-8DE3-9A4FD02A98A0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B053552-6A29-4A5C-AF15-148B738811BA}" type="pres">
      <dgm:prSet presAssocID="{B683BEF7-0647-4615-8DE3-9A4FD02A98A0}" presName="matrix" presStyleCnt="0"/>
      <dgm:spPr/>
    </dgm:pt>
    <dgm:pt modelId="{1ADE2F2F-5319-42D5-AB66-45088E2BAB1F}" type="pres">
      <dgm:prSet presAssocID="{B683BEF7-0647-4615-8DE3-9A4FD02A98A0}" presName="tile1" presStyleLbl="node1" presStyleIdx="0" presStyleCnt="4"/>
      <dgm:spPr/>
    </dgm:pt>
    <dgm:pt modelId="{F89A0CF7-D343-4422-80A4-DE23496C0F5F}" type="pres">
      <dgm:prSet presAssocID="{B683BEF7-0647-4615-8DE3-9A4FD02A98A0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E2A594F-9A20-488D-83BC-4FDD4A026355}" type="pres">
      <dgm:prSet presAssocID="{B683BEF7-0647-4615-8DE3-9A4FD02A98A0}" presName="tile2" presStyleLbl="node1" presStyleIdx="1" presStyleCnt="4" custLinFactNeighborX="16110" custLinFactNeighborY="-18409"/>
      <dgm:spPr/>
    </dgm:pt>
    <dgm:pt modelId="{4F63C41F-E547-4BAA-924D-134D5F7A6C42}" type="pres">
      <dgm:prSet presAssocID="{B683BEF7-0647-4615-8DE3-9A4FD02A98A0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7A00FFD-CF47-47B4-8CFE-FC5834B20AF4}" type="pres">
      <dgm:prSet presAssocID="{B683BEF7-0647-4615-8DE3-9A4FD02A98A0}" presName="tile3" presStyleLbl="node1" presStyleIdx="2" presStyleCnt="4"/>
      <dgm:spPr/>
    </dgm:pt>
    <dgm:pt modelId="{678F0270-21D4-457C-A116-F31A26C08F04}" type="pres">
      <dgm:prSet presAssocID="{B683BEF7-0647-4615-8DE3-9A4FD02A98A0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74B5728-6130-46BB-B36E-5A725B2CF765}" type="pres">
      <dgm:prSet presAssocID="{B683BEF7-0647-4615-8DE3-9A4FD02A98A0}" presName="tile4" presStyleLbl="node1" presStyleIdx="3" presStyleCnt="4"/>
      <dgm:spPr/>
    </dgm:pt>
    <dgm:pt modelId="{F4852715-A44F-45BB-A2DD-86C0FD295CA5}" type="pres">
      <dgm:prSet presAssocID="{B683BEF7-0647-4615-8DE3-9A4FD02A98A0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078B1658-7D99-437B-ADF9-670F45783ABF}" type="pres">
      <dgm:prSet presAssocID="{B683BEF7-0647-4615-8DE3-9A4FD02A98A0}" presName="centerTile" presStyleLbl="fgShp" presStyleIdx="0" presStyleCnt="1" custScaleX="139063" custScaleY="27888" custLinFactNeighborX="0" custLinFactNeighborY="9587">
        <dgm:presLayoutVars>
          <dgm:chMax val="0"/>
          <dgm:chPref val="0"/>
        </dgm:presLayoutVars>
      </dgm:prSet>
      <dgm:spPr/>
    </dgm:pt>
  </dgm:ptLst>
  <dgm:cxnLst>
    <dgm:cxn modelId="{E68C310F-A71A-4FA0-826F-03C090583692}" type="presOf" srcId="{6ED65A27-9CAC-41AF-8BDD-7E52EA17BF02}" destId="{F89A0CF7-D343-4422-80A4-DE23496C0F5F}" srcOrd="1" destOrd="0" presId="urn:microsoft.com/office/officeart/2005/8/layout/matrix1"/>
    <dgm:cxn modelId="{0223EF25-DA44-4A0D-9832-93E59A40616C}" type="presOf" srcId="{82806792-1EAE-44EB-8F8D-C838E92CFDB4}" destId="{B74B5728-6130-46BB-B36E-5A725B2CF765}" srcOrd="0" destOrd="0" presId="urn:microsoft.com/office/officeart/2005/8/layout/matrix1"/>
    <dgm:cxn modelId="{DF29EF31-4D84-42EB-9327-A1B4E754C62F}" srcId="{48A09D8F-6BE5-4778-A9C8-6E029AF073D7}" destId="{6ED65A27-9CAC-41AF-8BDD-7E52EA17BF02}" srcOrd="0" destOrd="0" parTransId="{BDCCFE38-A6D8-45EB-BF5B-242C39EFD63C}" sibTransId="{152BEB2C-BE86-4CC0-998A-F3F018298B33}"/>
    <dgm:cxn modelId="{05581636-539D-4599-A4EA-220CE80D3D65}" srcId="{B683BEF7-0647-4615-8DE3-9A4FD02A98A0}" destId="{48A09D8F-6BE5-4778-A9C8-6E029AF073D7}" srcOrd="0" destOrd="0" parTransId="{7DB300CA-71CB-4653-9163-9FB2A5165CA3}" sibTransId="{E9541E49-E406-4FC6-BBD5-7F06E326878B}"/>
    <dgm:cxn modelId="{65E2C336-9F4F-4732-B2C9-98667400AE74}" type="presOf" srcId="{B683BEF7-0647-4615-8DE3-9A4FD02A98A0}" destId="{8040263B-66D2-41F3-9DBE-2EECBF9F7994}" srcOrd="0" destOrd="0" presId="urn:microsoft.com/office/officeart/2005/8/layout/matrix1"/>
    <dgm:cxn modelId="{EBB4CC3B-DB27-4287-819D-C3C9DAE97323}" srcId="{48A09D8F-6BE5-4778-A9C8-6E029AF073D7}" destId="{EB33CC1C-B44A-4526-8C9E-9F0126A37FD9}" srcOrd="1" destOrd="0" parTransId="{311C2D98-365B-4038-AB91-5609C2834C2F}" sibTransId="{FA0D2C2C-E6B2-497F-B8CD-EEB53C92BD9F}"/>
    <dgm:cxn modelId="{6E656A40-C4AD-446E-B26D-DB512FD1F6E4}" type="presOf" srcId="{6ED65A27-9CAC-41AF-8BDD-7E52EA17BF02}" destId="{1ADE2F2F-5319-42D5-AB66-45088E2BAB1F}" srcOrd="0" destOrd="0" presId="urn:microsoft.com/office/officeart/2005/8/layout/matrix1"/>
    <dgm:cxn modelId="{7363975B-33A9-4F75-9A11-5AE03EEED36F}" type="presOf" srcId="{82806792-1EAE-44EB-8F8D-C838E92CFDB4}" destId="{F4852715-A44F-45BB-A2DD-86C0FD295CA5}" srcOrd="1" destOrd="0" presId="urn:microsoft.com/office/officeart/2005/8/layout/matrix1"/>
    <dgm:cxn modelId="{3F898B41-2022-42D9-9D20-1BFFC422293E}" type="presOf" srcId="{EB33CC1C-B44A-4526-8C9E-9F0126A37FD9}" destId="{6E2A594F-9A20-488D-83BC-4FDD4A026355}" srcOrd="0" destOrd="0" presId="urn:microsoft.com/office/officeart/2005/8/layout/matrix1"/>
    <dgm:cxn modelId="{9092AE99-6E10-4BB7-AC72-443FE356EE44}" srcId="{48A09D8F-6BE5-4778-A9C8-6E029AF073D7}" destId="{82806792-1EAE-44EB-8F8D-C838E92CFDB4}" srcOrd="3" destOrd="0" parTransId="{5F88E4D6-4A16-4B32-B7D8-661B35C6D617}" sibTransId="{CB92DE96-3DAD-41FC-915F-95959288BA21}"/>
    <dgm:cxn modelId="{BF123FCF-A887-4EBB-9C9E-710A55FF2D00}" srcId="{48A09D8F-6BE5-4778-A9C8-6E029AF073D7}" destId="{40929802-008F-479F-B8C6-6771FDF7AD18}" srcOrd="2" destOrd="0" parTransId="{A33ECF95-F05A-4AB9-A075-3D27AAF49E3F}" sibTransId="{0FCA962D-27BD-49CD-A52C-E97CFDD8332D}"/>
    <dgm:cxn modelId="{B59F39E0-32DD-4DD1-985A-ED33F8503F36}" type="presOf" srcId="{48A09D8F-6BE5-4778-A9C8-6E029AF073D7}" destId="{078B1658-7D99-437B-ADF9-670F45783ABF}" srcOrd="0" destOrd="0" presId="urn:microsoft.com/office/officeart/2005/8/layout/matrix1"/>
    <dgm:cxn modelId="{8ABD65F9-8F96-4F7D-8CAD-E9CDC2111658}" type="presOf" srcId="{40929802-008F-479F-B8C6-6771FDF7AD18}" destId="{E7A00FFD-CF47-47B4-8CFE-FC5834B20AF4}" srcOrd="0" destOrd="0" presId="urn:microsoft.com/office/officeart/2005/8/layout/matrix1"/>
    <dgm:cxn modelId="{3B387CFB-6C69-41A1-B633-60719A02A0A1}" type="presOf" srcId="{EB33CC1C-B44A-4526-8C9E-9F0126A37FD9}" destId="{4F63C41F-E547-4BAA-924D-134D5F7A6C42}" srcOrd="1" destOrd="0" presId="urn:microsoft.com/office/officeart/2005/8/layout/matrix1"/>
    <dgm:cxn modelId="{989862FE-F28D-4E94-8F45-14B94007C6D1}" type="presOf" srcId="{40929802-008F-479F-B8C6-6771FDF7AD18}" destId="{678F0270-21D4-457C-A116-F31A26C08F04}" srcOrd="1" destOrd="0" presId="urn:microsoft.com/office/officeart/2005/8/layout/matrix1"/>
    <dgm:cxn modelId="{6B9D8A1C-2175-4843-88CA-F12AB8E09BAF}" type="presParOf" srcId="{8040263B-66D2-41F3-9DBE-2EECBF9F7994}" destId="{4B053552-6A29-4A5C-AF15-148B738811BA}" srcOrd="0" destOrd="0" presId="urn:microsoft.com/office/officeart/2005/8/layout/matrix1"/>
    <dgm:cxn modelId="{0F3726B5-0488-47A0-8E47-F045516020C8}" type="presParOf" srcId="{4B053552-6A29-4A5C-AF15-148B738811BA}" destId="{1ADE2F2F-5319-42D5-AB66-45088E2BAB1F}" srcOrd="0" destOrd="0" presId="urn:microsoft.com/office/officeart/2005/8/layout/matrix1"/>
    <dgm:cxn modelId="{871993F7-EFB1-4B72-9C9B-27B6A62099F3}" type="presParOf" srcId="{4B053552-6A29-4A5C-AF15-148B738811BA}" destId="{F89A0CF7-D343-4422-80A4-DE23496C0F5F}" srcOrd="1" destOrd="0" presId="urn:microsoft.com/office/officeart/2005/8/layout/matrix1"/>
    <dgm:cxn modelId="{ADD7C543-2C1E-48F0-B474-DA64448CDD88}" type="presParOf" srcId="{4B053552-6A29-4A5C-AF15-148B738811BA}" destId="{6E2A594F-9A20-488D-83BC-4FDD4A026355}" srcOrd="2" destOrd="0" presId="urn:microsoft.com/office/officeart/2005/8/layout/matrix1"/>
    <dgm:cxn modelId="{5263E4DB-A430-484F-980A-73459D8FE5D9}" type="presParOf" srcId="{4B053552-6A29-4A5C-AF15-148B738811BA}" destId="{4F63C41F-E547-4BAA-924D-134D5F7A6C42}" srcOrd="3" destOrd="0" presId="urn:microsoft.com/office/officeart/2005/8/layout/matrix1"/>
    <dgm:cxn modelId="{EC51E469-099C-4641-AAF0-EB0F887B76E6}" type="presParOf" srcId="{4B053552-6A29-4A5C-AF15-148B738811BA}" destId="{E7A00FFD-CF47-47B4-8CFE-FC5834B20AF4}" srcOrd="4" destOrd="0" presId="urn:microsoft.com/office/officeart/2005/8/layout/matrix1"/>
    <dgm:cxn modelId="{4D1EED43-C304-4B6B-9006-EDB9B83CC817}" type="presParOf" srcId="{4B053552-6A29-4A5C-AF15-148B738811BA}" destId="{678F0270-21D4-457C-A116-F31A26C08F04}" srcOrd="5" destOrd="0" presId="urn:microsoft.com/office/officeart/2005/8/layout/matrix1"/>
    <dgm:cxn modelId="{2E9C6F98-2DBC-4AF4-A104-BC57A1DEC6DD}" type="presParOf" srcId="{4B053552-6A29-4A5C-AF15-148B738811BA}" destId="{B74B5728-6130-46BB-B36E-5A725B2CF765}" srcOrd="6" destOrd="0" presId="urn:microsoft.com/office/officeart/2005/8/layout/matrix1"/>
    <dgm:cxn modelId="{9D9D0E1A-85B6-4A05-97B7-955966750728}" type="presParOf" srcId="{4B053552-6A29-4A5C-AF15-148B738811BA}" destId="{F4852715-A44F-45BB-A2DD-86C0FD295CA5}" srcOrd="7" destOrd="0" presId="urn:microsoft.com/office/officeart/2005/8/layout/matrix1"/>
    <dgm:cxn modelId="{B6C4E939-9782-4D5B-8E91-56C9347D2967}" type="presParOf" srcId="{8040263B-66D2-41F3-9DBE-2EECBF9F7994}" destId="{078B1658-7D99-437B-ADF9-670F45783ABF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DE2F2F-5319-42D5-AB66-45088E2BAB1F}">
      <dsp:nvSpPr>
        <dsp:cNvPr id="0" name=""/>
        <dsp:cNvSpPr/>
      </dsp:nvSpPr>
      <dsp:spPr>
        <a:xfrm rot="16200000">
          <a:off x="479084" y="-479084"/>
          <a:ext cx="1670730" cy="26289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You will be more likely to make mistakes, therefore affecting your grades and possibly your career </a:t>
          </a:r>
        </a:p>
      </dsp:txBody>
      <dsp:txXfrm rot="5400000">
        <a:off x="0" y="0"/>
        <a:ext cx="2628900" cy="1253047"/>
      </dsp:txXfrm>
    </dsp:sp>
    <dsp:sp modelId="{6E2A594F-9A20-488D-83BC-4FDD4A026355}">
      <dsp:nvSpPr>
        <dsp:cNvPr id="0" name=""/>
        <dsp:cNvSpPr/>
      </dsp:nvSpPr>
      <dsp:spPr>
        <a:xfrm>
          <a:off x="2628900" y="0"/>
          <a:ext cx="2628900" cy="1670730"/>
        </a:xfrm>
        <a:prstGeom prst="round1Rect">
          <a:avLst/>
        </a:prstGeom>
        <a:solidFill>
          <a:schemeClr val="accent5">
            <a:hueOff val="6932061"/>
            <a:satOff val="-189"/>
            <a:lumOff val="-104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Procrastination is linked to mental health problems like stress, anxiety and depression. Procrastinators are generally less happy</a:t>
          </a:r>
        </a:p>
      </dsp:txBody>
      <dsp:txXfrm>
        <a:off x="2628900" y="0"/>
        <a:ext cx="2628900" cy="1253047"/>
      </dsp:txXfrm>
    </dsp:sp>
    <dsp:sp modelId="{E7A00FFD-CF47-47B4-8CFE-FC5834B20AF4}">
      <dsp:nvSpPr>
        <dsp:cNvPr id="0" name=""/>
        <dsp:cNvSpPr/>
      </dsp:nvSpPr>
      <dsp:spPr>
        <a:xfrm rot="10800000">
          <a:off x="0" y="1670730"/>
          <a:ext cx="2628900" cy="1670730"/>
        </a:xfrm>
        <a:prstGeom prst="round1Rect">
          <a:avLst/>
        </a:prstGeom>
        <a:solidFill>
          <a:schemeClr val="accent5">
            <a:hueOff val="13864123"/>
            <a:satOff val="-379"/>
            <a:lumOff val="-209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You will not be able to meet goals or deadlines</a:t>
          </a:r>
        </a:p>
      </dsp:txBody>
      <dsp:txXfrm rot="10800000">
        <a:off x="0" y="2088413"/>
        <a:ext cx="2628900" cy="1253047"/>
      </dsp:txXfrm>
    </dsp:sp>
    <dsp:sp modelId="{B74B5728-6130-46BB-B36E-5A725B2CF765}">
      <dsp:nvSpPr>
        <dsp:cNvPr id="0" name=""/>
        <dsp:cNvSpPr/>
      </dsp:nvSpPr>
      <dsp:spPr>
        <a:xfrm rot="5400000">
          <a:off x="3107984" y="1191645"/>
          <a:ext cx="1670730" cy="2628900"/>
        </a:xfrm>
        <a:prstGeom prst="round1Rect">
          <a:avLst/>
        </a:prstGeom>
        <a:solidFill>
          <a:schemeClr val="accent5">
            <a:hueOff val="20796183"/>
            <a:satOff val="-568"/>
            <a:lumOff val="-313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Procrastination can have a long term effect on physical health, with procrastinators being more prone to insomnia, colds </a:t>
          </a:r>
          <a:r>
            <a:rPr lang="en-GB" sz="1600" kern="1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and flu</a:t>
          </a:r>
          <a:endParaRPr lang="en-GB" sz="1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-5400000">
        <a:off x="2628900" y="2088413"/>
        <a:ext cx="2628900" cy="1253047"/>
      </dsp:txXfrm>
    </dsp:sp>
    <dsp:sp modelId="{078B1658-7D99-437B-ADF9-670F45783ABF}">
      <dsp:nvSpPr>
        <dsp:cNvPr id="0" name=""/>
        <dsp:cNvSpPr/>
      </dsp:nvSpPr>
      <dsp:spPr>
        <a:xfrm>
          <a:off x="1532151" y="1634333"/>
          <a:ext cx="2193496" cy="232966"/>
        </a:xfrm>
        <a:prstGeom prst="roundRect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Consequences</a:t>
          </a:r>
          <a:r>
            <a:rPr lang="en-GB" sz="1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1543523" y="1645705"/>
        <a:ext cx="2170752" cy="2102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BDECD-D513-4C9F-8E57-946713F04DA1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E2617E-BC05-4E4C-AA0A-EA6B22C48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32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51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19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424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391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231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198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500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940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65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487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5105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6304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353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542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4BF4776A-91E4-4529-BD8D-A1E3274A92E2}" type="datetimeFigureOut">
              <a:rPr lang="en-GB" smtClean="0"/>
              <a:t>11/01/2020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F5F3594F-FD1D-4356-BC67-929384561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5199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  <p:sldLayoutId id="2147484008" r:id="rId12"/>
    <p:sldLayoutId id="2147484009" r:id="rId13"/>
    <p:sldLayoutId id="2147484010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5.svg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llegexpress.com/articles-and-advice/majors-and-academics/blog/top-10-ways-avoid-procrastination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4930C9C-3E19-4270-8634-EBC8D4CE7E04}"/>
              </a:ext>
            </a:extLst>
          </p:cNvPr>
          <p:cNvSpPr txBox="1"/>
          <p:nvPr/>
        </p:nvSpPr>
        <p:spPr>
          <a:xfrm>
            <a:off x="1512236" y="303730"/>
            <a:ext cx="941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Procrastination in Psychology Students </a:t>
            </a:r>
          </a:p>
        </p:txBody>
      </p:sp>
      <p:pic>
        <p:nvPicPr>
          <p:cNvPr id="6" name="Graphic 5" descr="Clock">
            <a:extLst>
              <a:ext uri="{FF2B5EF4-FFF2-40B4-BE49-F238E27FC236}">
                <a16:creationId xmlns:a16="http://schemas.microsoft.com/office/drawing/2014/main" id="{2B4B2BE8-1D16-4B0F-B308-50380B0A5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5213" y="303730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64B618F-F1FB-4D4D-B5DB-3DCFC0DA251C}"/>
              </a:ext>
            </a:extLst>
          </p:cNvPr>
          <p:cNvSpPr txBox="1"/>
          <p:nvPr/>
        </p:nvSpPr>
        <p:spPr>
          <a:xfrm>
            <a:off x="2646947" y="784013"/>
            <a:ext cx="7478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“The key is not in spending time, but investing in it” – Stephen R. Covey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242C2B9-0D6B-4A1A-BADE-510293DD9B41}"/>
              </a:ext>
            </a:extLst>
          </p:cNvPr>
          <p:cNvSpPr/>
          <p:nvPr/>
        </p:nvSpPr>
        <p:spPr>
          <a:xfrm>
            <a:off x="299988" y="1540043"/>
            <a:ext cx="2559250" cy="1595243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management is the ability to invest one’s time effectively or productively. 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E125752-3F44-47A2-AC57-80DEE348A7A5}"/>
              </a:ext>
            </a:extLst>
          </p:cNvPr>
          <p:cNvSpPr/>
          <p:nvPr/>
        </p:nvSpPr>
        <p:spPr>
          <a:xfrm>
            <a:off x="3567230" y="1548949"/>
            <a:ext cx="7363326" cy="1470113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Procrastination can be defined as a voluntary delay in the completion of a task (Steel, 2007). A study by Steel and Ferrari in 2013 estimated that approximately 80% of college students are procrastinators and this was one of the most common problems requiring addressing.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252ADE0-05FD-4A9E-8CDA-B17EEB79FD3F}"/>
              </a:ext>
            </a:extLst>
          </p:cNvPr>
          <p:cNvSpPr txBox="1"/>
          <p:nvPr/>
        </p:nvSpPr>
        <p:spPr>
          <a:xfrm>
            <a:off x="1579613" y="3867629"/>
            <a:ext cx="5919536" cy="3060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20" name="Content Placeholder 3">
            <a:extLst>
              <a:ext uri="{FF2B5EF4-FFF2-40B4-BE49-F238E27FC236}">
                <a16:creationId xmlns:a16="http://schemas.microsoft.com/office/drawing/2014/main" id="{46F081E5-F76B-425B-9A56-6B69F0A3D4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8241922"/>
              </p:ext>
            </p:extLst>
          </p:nvPr>
        </p:nvGraphicFramePr>
        <p:xfrm>
          <a:off x="230338" y="3291840"/>
          <a:ext cx="5257800" cy="3341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502D4D6-6EBE-49FF-8A22-D8FBBB7263D3}"/>
              </a:ext>
            </a:extLst>
          </p:cNvPr>
          <p:cNvSpPr/>
          <p:nvPr/>
        </p:nvSpPr>
        <p:spPr>
          <a:xfrm>
            <a:off x="6304547" y="3291840"/>
            <a:ext cx="5409398" cy="334146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Tips for avoiding procrastination</a:t>
            </a:r>
          </a:p>
          <a:p>
            <a:pPr algn="ctr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 organised – set simple yet achievable goals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a deadline for yourself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Try to remove any distractions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break!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incentives or a reward system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 the hard stuff done first – it’s best to complete your most challenging assignments first (Collins, 2017).</a:t>
            </a:r>
          </a:p>
        </p:txBody>
      </p:sp>
      <p:pic>
        <p:nvPicPr>
          <p:cNvPr id="5" name="Graphic 4" descr="Hourglass">
            <a:extLst>
              <a:ext uri="{FF2B5EF4-FFF2-40B4-BE49-F238E27FC236}">
                <a16:creationId xmlns:a16="http://schemas.microsoft.com/office/drawing/2014/main" id="{9AC88AF3-0DFD-416E-B697-04D0831247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799545" y="32681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15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4930C9C-3E19-4270-8634-EBC8D4CE7E04}"/>
              </a:ext>
            </a:extLst>
          </p:cNvPr>
          <p:cNvSpPr txBox="1"/>
          <p:nvPr/>
        </p:nvSpPr>
        <p:spPr>
          <a:xfrm>
            <a:off x="999423" y="82348"/>
            <a:ext cx="9418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FB4774-B294-47B4-BF10-4D01CCC17F52}"/>
              </a:ext>
            </a:extLst>
          </p:cNvPr>
          <p:cNvSpPr txBox="1"/>
          <p:nvPr/>
        </p:nvSpPr>
        <p:spPr>
          <a:xfrm>
            <a:off x="999423" y="1020277"/>
            <a:ext cx="101931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720000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Collins, R. (2017).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 10 Ways to Avoid Procrastination.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Retrieved from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https://www.collegexpress.com/articles-and-advice/majors-and-academics/blog/top-10-ways-avoid-procrastination/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720000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720000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Covey, S. R., Merrill, R. A., &amp; Merrill, R, R. (1994).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Things First: To Live, to Love, to Learn, to Leave a Legacy.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York: Simon and Schuster. </a:t>
            </a:r>
          </a:p>
          <a:p>
            <a:pPr indent="-720000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720000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Steel, P. (2007). The nature of procrastination: A meta-analytic and theoretical review of quintessential self-regulatory failure.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 Bulletin, 133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(1), 65–94.</a:t>
            </a:r>
          </a:p>
          <a:p>
            <a:pPr indent="-720000"/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720000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Steel, P., &amp; Ferrari, J. (2013). Sex, education and procrastination: An epidemiological study of procrastinators’ characteristics from a global sample.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European Journal of Personality,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(1), 51–58.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0339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203</TotalTime>
  <Words>357</Words>
  <Application>Microsoft Office PowerPoint</Application>
  <PresentationFormat>Widescreen</PresentationFormat>
  <Paragraphs>29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Century Gothic</vt:lpstr>
      <vt:lpstr>Wingdings 2</vt:lpstr>
      <vt:lpstr>Quotable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Pugh</dc:creator>
  <cp:lastModifiedBy>Hannah Pugh</cp:lastModifiedBy>
  <cp:revision>24</cp:revision>
  <dcterms:created xsi:type="dcterms:W3CDTF">2019-12-19T11:41:07Z</dcterms:created>
  <dcterms:modified xsi:type="dcterms:W3CDTF">2020-01-11T18:25:04Z</dcterms:modified>
</cp:coreProperties>
</file>