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5" r:id="rId6"/>
    <p:sldId id="270" r:id="rId7"/>
    <p:sldId id="267" r:id="rId8"/>
    <p:sldId id="268" r:id="rId9"/>
    <p:sldId id="266" r:id="rId10"/>
    <p:sldId id="271" r:id="rId11"/>
    <p:sldId id="272"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1F6C0B-88A2-C056-D810-4CBF8B21AD38}" v="4" dt="2025-01-07T16:16:14.905"/>
    <p1510:client id="{DEE08F6F-6937-F897-D07F-23AC1B835F25}" v="148" dt="2025-01-07T15:54:18.2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S::2404141@student.uwtsd.ac.uk::16d4cb78-b6f9-4532-80a8-600cd99b3ca7" providerId="AD" clId="Web-{8D1F6C0B-88A2-C056-D810-4CBF8B21AD38}"/>
    <pc:docChg chg="addSld modSld">
      <pc:chgData name="Malachi Smith (2404141)" userId="S::2404141@student.uwtsd.ac.uk::16d4cb78-b6f9-4532-80a8-600cd99b3ca7" providerId="AD" clId="Web-{8D1F6C0B-88A2-C056-D810-4CBF8B21AD38}" dt="2025-01-07T16:16:14.905" v="3"/>
      <pc:docMkLst>
        <pc:docMk/>
      </pc:docMkLst>
      <pc:sldChg chg="delSp modSp add">
        <pc:chgData name="Malachi Smith (2404141)" userId="S::2404141@student.uwtsd.ac.uk::16d4cb78-b6f9-4532-80a8-600cd99b3ca7" providerId="AD" clId="Web-{8D1F6C0B-88A2-C056-D810-4CBF8B21AD38}" dt="2025-01-07T16:16:04.639" v="2" actId="1076"/>
        <pc:sldMkLst>
          <pc:docMk/>
          <pc:sldMk cId="1157706865" sldId="271"/>
        </pc:sldMkLst>
        <pc:spChg chg="del">
          <ac:chgData name="Malachi Smith (2404141)" userId="S::2404141@student.uwtsd.ac.uk::16d4cb78-b6f9-4532-80a8-600cd99b3ca7" providerId="AD" clId="Web-{8D1F6C0B-88A2-C056-D810-4CBF8B21AD38}" dt="2025-01-07T16:16:02.904" v="1"/>
          <ac:spMkLst>
            <pc:docMk/>
            <pc:sldMk cId="1157706865" sldId="271"/>
            <ac:spMk id="5" creationId="{D0B9AED8-EE83-C528-9483-050BD132B67C}"/>
          </ac:spMkLst>
        </pc:spChg>
        <pc:picChg chg="mod">
          <ac:chgData name="Malachi Smith (2404141)" userId="S::2404141@student.uwtsd.ac.uk::16d4cb78-b6f9-4532-80a8-600cd99b3ca7" providerId="AD" clId="Web-{8D1F6C0B-88A2-C056-D810-4CBF8B21AD38}" dt="2025-01-07T16:16:04.639" v="2" actId="1076"/>
          <ac:picMkLst>
            <pc:docMk/>
            <pc:sldMk cId="1157706865" sldId="271"/>
            <ac:picMk id="9" creationId="{8F48C278-127A-8D9F-382D-6FF69796E952}"/>
          </ac:picMkLst>
        </pc:picChg>
      </pc:sldChg>
      <pc:sldChg chg="add">
        <pc:chgData name="Malachi Smith (2404141)" userId="S::2404141@student.uwtsd.ac.uk::16d4cb78-b6f9-4532-80a8-600cd99b3ca7" providerId="AD" clId="Web-{8D1F6C0B-88A2-C056-D810-4CBF8B21AD38}" dt="2025-01-07T16:16:14.905" v="3"/>
        <pc:sldMkLst>
          <pc:docMk/>
          <pc:sldMk cId="4181481769" sldId="272"/>
        </pc:sldMkLst>
      </pc:sldChg>
    </pc:docChg>
  </pc:docChgLst>
  <pc:docChgLst>
    <pc:chgData name="Malachi Smith (2404141)" userId="16d4cb78-b6f9-4532-80a8-600cd99b3ca7" providerId="ADAL" clId="{EE43BFBF-3AAE-4C9A-8B88-316FA59AA62A}"/>
    <pc:docChg chg="custSel modSld">
      <pc:chgData name="Malachi Smith (2404141)" userId="16d4cb78-b6f9-4532-80a8-600cd99b3ca7" providerId="ADAL" clId="{EE43BFBF-3AAE-4C9A-8B88-316FA59AA62A}" dt="2025-01-03T22:59:14.982" v="634" actId="313"/>
      <pc:docMkLst>
        <pc:docMk/>
      </pc:docMkLst>
      <pc:sldChg chg="modSp mod">
        <pc:chgData name="Malachi Smith (2404141)" userId="16d4cb78-b6f9-4532-80a8-600cd99b3ca7" providerId="ADAL" clId="{EE43BFBF-3AAE-4C9A-8B88-316FA59AA62A}" dt="2025-01-03T22:59:14.982" v="634" actId="313"/>
        <pc:sldMkLst>
          <pc:docMk/>
          <pc:sldMk cId="3873552326" sldId="266"/>
        </pc:sldMkLst>
        <pc:spChg chg="mod">
          <ac:chgData name="Malachi Smith (2404141)" userId="16d4cb78-b6f9-4532-80a8-600cd99b3ca7" providerId="ADAL" clId="{EE43BFBF-3AAE-4C9A-8B88-316FA59AA62A}" dt="2025-01-03T22:59:14.982" v="634" actId="313"/>
          <ac:spMkLst>
            <pc:docMk/>
            <pc:sldMk cId="3873552326" sldId="266"/>
            <ac:spMk id="3" creationId="{4B3CE8CB-E39C-4854-08FA-D5D9855B7BB6}"/>
          </ac:spMkLst>
        </pc:spChg>
      </pc:sldChg>
    </pc:docChg>
  </pc:docChgLst>
  <pc:docChgLst>
    <pc:chgData name="Malachi Smith (2404141)" userId="S::2404141@student.uwtsd.ac.uk::16d4cb78-b6f9-4532-80a8-600cd99b3ca7" providerId="AD" clId="Web-{B608ABCA-2083-0234-9F5F-2C301170E9BD}"/>
    <pc:docChg chg="modSld">
      <pc:chgData name="Malachi Smith (2404141)" userId="S::2404141@student.uwtsd.ac.uk::16d4cb78-b6f9-4532-80a8-600cd99b3ca7" providerId="AD" clId="Web-{B608ABCA-2083-0234-9F5F-2C301170E9BD}" dt="2025-01-03T18:28:10.396" v="89" actId="20577"/>
      <pc:docMkLst>
        <pc:docMk/>
      </pc:docMkLst>
      <pc:sldChg chg="modSp">
        <pc:chgData name="Malachi Smith (2404141)" userId="S::2404141@student.uwtsd.ac.uk::16d4cb78-b6f9-4532-80a8-600cd99b3ca7" providerId="AD" clId="Web-{B608ABCA-2083-0234-9F5F-2C301170E9BD}" dt="2025-01-03T18:28:10.396" v="89" actId="20577"/>
        <pc:sldMkLst>
          <pc:docMk/>
          <pc:sldMk cId="3873552326" sldId="266"/>
        </pc:sldMkLst>
        <pc:spChg chg="mod">
          <ac:chgData name="Malachi Smith (2404141)" userId="S::2404141@student.uwtsd.ac.uk::16d4cb78-b6f9-4532-80a8-600cd99b3ca7" providerId="AD" clId="Web-{B608ABCA-2083-0234-9F5F-2C301170E9BD}" dt="2025-01-03T18:28:10.396" v="89" actId="20577"/>
          <ac:spMkLst>
            <pc:docMk/>
            <pc:sldMk cId="3873552326" sldId="266"/>
            <ac:spMk id="3" creationId="{4B3CE8CB-E39C-4854-08FA-D5D9855B7BB6}"/>
          </ac:spMkLst>
        </pc:spChg>
      </pc:sldChg>
    </pc:docChg>
  </pc:docChgLst>
  <pc:docChgLst>
    <pc:chgData name="Malachi Smith (2404141)" userId="S::2404141@student.uwtsd.ac.uk::16d4cb78-b6f9-4532-80a8-600cd99b3ca7" providerId="AD" clId="Web-{72FBAEE3-27D1-84DA-1638-BECD2B0A76FF}"/>
    <pc:docChg chg="modSld">
      <pc:chgData name="Malachi Smith (2404141)" userId="S::2404141@student.uwtsd.ac.uk::16d4cb78-b6f9-4532-80a8-600cd99b3ca7" providerId="AD" clId="Web-{72FBAEE3-27D1-84DA-1638-BECD2B0A76FF}" dt="2025-01-03T22:51:12.832" v="144" actId="20577"/>
      <pc:docMkLst>
        <pc:docMk/>
      </pc:docMkLst>
      <pc:sldChg chg="modSp">
        <pc:chgData name="Malachi Smith (2404141)" userId="S::2404141@student.uwtsd.ac.uk::16d4cb78-b6f9-4532-80a8-600cd99b3ca7" providerId="AD" clId="Web-{72FBAEE3-27D1-84DA-1638-BECD2B0A76FF}" dt="2025-01-03T22:51:12.832" v="144" actId="20577"/>
        <pc:sldMkLst>
          <pc:docMk/>
          <pc:sldMk cId="3873552326" sldId="266"/>
        </pc:sldMkLst>
        <pc:spChg chg="mod">
          <ac:chgData name="Malachi Smith (2404141)" userId="S::2404141@student.uwtsd.ac.uk::16d4cb78-b6f9-4532-80a8-600cd99b3ca7" providerId="AD" clId="Web-{72FBAEE3-27D1-84DA-1638-BECD2B0A76FF}" dt="2025-01-03T22:51:12.832" v="144" actId="20577"/>
          <ac:spMkLst>
            <pc:docMk/>
            <pc:sldMk cId="3873552326" sldId="266"/>
            <ac:spMk id="3" creationId="{4B3CE8CB-E39C-4854-08FA-D5D9855B7BB6}"/>
          </ac:spMkLst>
        </pc:spChg>
      </pc:sldChg>
    </pc:docChg>
  </pc:docChgLst>
  <pc:docChgLst>
    <pc:chgData name="Malachi Smith (2404141)" userId="S::2404141@student.uwtsd.ac.uk::16d4cb78-b6f9-4532-80a8-600cd99b3ca7" providerId="AD" clId="Web-{DEE08F6F-6937-F897-D07F-23AC1B835F25}"/>
    <pc:docChg chg="delSld modSld">
      <pc:chgData name="Malachi Smith (2404141)" userId="S::2404141@student.uwtsd.ac.uk::16d4cb78-b6f9-4532-80a8-600cd99b3ca7" providerId="AD" clId="Web-{DEE08F6F-6937-F897-D07F-23AC1B835F25}" dt="2025-01-07T15:54:18.293" v="144" actId="1076"/>
      <pc:docMkLst>
        <pc:docMk/>
      </pc:docMkLst>
      <pc:sldChg chg="del">
        <pc:chgData name="Malachi Smith (2404141)" userId="S::2404141@student.uwtsd.ac.uk::16d4cb78-b6f9-4532-80a8-600cd99b3ca7" providerId="AD" clId="Web-{DEE08F6F-6937-F897-D07F-23AC1B835F25}" dt="2025-01-07T15:47:03.221" v="0"/>
        <pc:sldMkLst>
          <pc:docMk/>
          <pc:sldMk cId="2137980883" sldId="261"/>
        </pc:sldMkLst>
      </pc:sldChg>
      <pc:sldChg chg="del">
        <pc:chgData name="Malachi Smith (2404141)" userId="S::2404141@student.uwtsd.ac.uk::16d4cb78-b6f9-4532-80a8-600cd99b3ca7" providerId="AD" clId="Web-{DEE08F6F-6937-F897-D07F-23AC1B835F25}" dt="2025-01-07T15:51:31.533" v="137"/>
        <pc:sldMkLst>
          <pc:docMk/>
          <pc:sldMk cId="4212839866" sldId="262"/>
        </pc:sldMkLst>
      </pc:sldChg>
      <pc:sldChg chg="addSp delSp modSp">
        <pc:chgData name="Malachi Smith (2404141)" userId="S::2404141@student.uwtsd.ac.uk::16d4cb78-b6f9-4532-80a8-600cd99b3ca7" providerId="AD" clId="Web-{DEE08F6F-6937-F897-D07F-23AC1B835F25}" dt="2025-01-07T15:51:27.845" v="136" actId="20577"/>
        <pc:sldMkLst>
          <pc:docMk/>
          <pc:sldMk cId="1508888008" sldId="265"/>
        </pc:sldMkLst>
        <pc:spChg chg="mod">
          <ac:chgData name="Malachi Smith (2404141)" userId="S::2404141@student.uwtsd.ac.uk::16d4cb78-b6f9-4532-80a8-600cd99b3ca7" providerId="AD" clId="Web-{DEE08F6F-6937-F897-D07F-23AC1B835F25}" dt="2025-01-07T15:51:27.845" v="136" actId="20577"/>
          <ac:spMkLst>
            <pc:docMk/>
            <pc:sldMk cId="1508888008" sldId="265"/>
            <ac:spMk id="3" creationId="{4B3CE8CB-E39C-4854-08FA-D5D9855B7BB6}"/>
          </ac:spMkLst>
        </pc:spChg>
        <pc:spChg chg="del">
          <ac:chgData name="Malachi Smith (2404141)" userId="S::2404141@student.uwtsd.ac.uk::16d4cb78-b6f9-4532-80a8-600cd99b3ca7" providerId="AD" clId="Web-{DEE08F6F-6937-F897-D07F-23AC1B835F25}" dt="2025-01-07T15:49:10.713" v="5"/>
          <ac:spMkLst>
            <pc:docMk/>
            <pc:sldMk cId="1508888008" sldId="265"/>
            <ac:spMk id="5" creationId="{D0B9AED8-EE83-C528-9483-050BD132B67C}"/>
          </ac:spMkLst>
        </pc:spChg>
        <pc:picChg chg="add mod">
          <ac:chgData name="Malachi Smith (2404141)" userId="S::2404141@student.uwtsd.ac.uk::16d4cb78-b6f9-4532-80a8-600cd99b3ca7" providerId="AD" clId="Web-{DEE08F6F-6937-F897-D07F-23AC1B835F25}" dt="2025-01-07T15:49:09.181" v="4" actId="1076"/>
          <ac:picMkLst>
            <pc:docMk/>
            <pc:sldMk cId="1508888008" sldId="265"/>
            <ac:picMk id="4" creationId="{14237D51-0271-7338-D58A-54EB31145E70}"/>
          </ac:picMkLst>
        </pc:picChg>
      </pc:sldChg>
      <pc:sldChg chg="addSp delSp modSp">
        <pc:chgData name="Malachi Smith (2404141)" userId="S::2404141@student.uwtsd.ac.uk::16d4cb78-b6f9-4532-80a8-600cd99b3ca7" providerId="AD" clId="Web-{DEE08F6F-6937-F897-D07F-23AC1B835F25}" dt="2025-01-07T15:54:18.293" v="144" actId="1076"/>
        <pc:sldMkLst>
          <pc:docMk/>
          <pc:sldMk cId="2025222914" sldId="267"/>
        </pc:sldMkLst>
        <pc:spChg chg="mod">
          <ac:chgData name="Malachi Smith (2404141)" userId="S::2404141@student.uwtsd.ac.uk::16d4cb78-b6f9-4532-80a8-600cd99b3ca7" providerId="AD" clId="Web-{DEE08F6F-6937-F897-D07F-23AC1B835F25}" dt="2025-01-07T15:54:14.011" v="140" actId="20577"/>
          <ac:spMkLst>
            <pc:docMk/>
            <pc:sldMk cId="2025222914" sldId="267"/>
            <ac:spMk id="3" creationId="{4B3CE8CB-E39C-4854-08FA-D5D9855B7BB6}"/>
          </ac:spMkLst>
        </pc:spChg>
        <pc:spChg chg="del">
          <ac:chgData name="Malachi Smith (2404141)" userId="S::2404141@student.uwtsd.ac.uk::16d4cb78-b6f9-4532-80a8-600cd99b3ca7" providerId="AD" clId="Web-{DEE08F6F-6937-F897-D07F-23AC1B835F25}" dt="2025-01-07T15:54:17.168" v="143"/>
          <ac:spMkLst>
            <pc:docMk/>
            <pc:sldMk cId="2025222914" sldId="267"/>
            <ac:spMk id="5" creationId="{D0B9AED8-EE83-C528-9483-050BD132B67C}"/>
          </ac:spMkLst>
        </pc:spChg>
        <pc:picChg chg="add mod">
          <ac:chgData name="Malachi Smith (2404141)" userId="S::2404141@student.uwtsd.ac.uk::16d4cb78-b6f9-4532-80a8-600cd99b3ca7" providerId="AD" clId="Web-{DEE08F6F-6937-F897-D07F-23AC1B835F25}" dt="2025-01-07T15:54:18.293" v="144" actId="1076"/>
          <ac:picMkLst>
            <pc:docMk/>
            <pc:sldMk cId="2025222914" sldId="267"/>
            <ac:picMk id="4" creationId="{9D144352-C412-ABD8-BC7B-0568A669D2E5}"/>
          </ac:picMkLst>
        </pc:picChg>
      </pc:sldChg>
      <pc:sldChg chg="del">
        <pc:chgData name="Malachi Smith (2404141)" userId="S::2404141@student.uwtsd.ac.uk::16d4cb78-b6f9-4532-80a8-600cd99b3ca7" providerId="AD" clId="Web-{DEE08F6F-6937-F897-D07F-23AC1B835F25}" dt="2025-01-07T15:51:38.862" v="138"/>
        <pc:sldMkLst>
          <pc:docMk/>
          <pc:sldMk cId="1167476148" sldId="26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24HRS IN PHOTO — ERIK KESSELS">
            <a:extLst>
              <a:ext uri="{FF2B5EF4-FFF2-40B4-BE49-F238E27FC236}">
                <a16:creationId xmlns:a16="http://schemas.microsoft.com/office/drawing/2014/main" id="{954AF100-7AAC-B489-50C6-26ED981CA9F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944" b="5944"/>
          <a:stretch/>
        </p:blipFill>
        <p:spPr bwMode="auto">
          <a:xfrm>
            <a:off x="0" y="1"/>
            <a:ext cx="12192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477982"/>
            <a:ext cx="10162309" cy="1018309"/>
          </a:xfrm>
          <a:solidFill>
            <a:srgbClr val="FFD5E4"/>
          </a:solidFill>
        </p:spPr>
        <p:txBody>
          <a:bodyPr lIns="72000" tIns="144000" rIns="72000" bIns="72000" anchor="ctr">
            <a:normAutofit fontScale="90000"/>
          </a:bodyPr>
          <a:lstStyle/>
          <a:p>
            <a:r>
              <a:rPr lang="en-GB">
                <a:latin typeface="Futura" pitchFamily="50" charset="0"/>
              </a:rPr>
              <a:t>IMAGE ANALYSIS 1 - CONTENT</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a:latin typeface="Futura" pitchFamily="50" charset="0"/>
              </a:rPr>
              <a:t>Visual Studies 1</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Visual studies is to be able to help us look and understand what we are seeing and explain how works could have been made, and understanding what thought has been put into art. This will then help us be able to understand how we think and create photos ourselves to be able to improve and create work with meaning.</a:t>
            </a:r>
          </a:p>
        </p:txBody>
      </p:sp>
      <p:pic>
        <p:nvPicPr>
          <p:cNvPr id="4" name="Picture 3" descr="A close-up of a plant&#10;&#10;AI-generated content may be incorrect.">
            <a:extLst>
              <a:ext uri="{FF2B5EF4-FFF2-40B4-BE49-F238E27FC236}">
                <a16:creationId xmlns:a16="http://schemas.microsoft.com/office/drawing/2014/main" id="{14237D51-0271-7338-D58A-54EB31145E70}"/>
              </a:ext>
            </a:extLst>
          </p:cNvPr>
          <p:cNvPicPr>
            <a:picLocks noChangeAspect="1"/>
          </p:cNvPicPr>
          <p:nvPr/>
        </p:nvPicPr>
        <p:blipFill>
          <a:blip r:embed="rId2"/>
          <a:stretch>
            <a:fillRect/>
          </a:stretch>
        </p:blipFill>
        <p:spPr>
          <a:xfrm>
            <a:off x="6373430" y="328900"/>
            <a:ext cx="4618942" cy="6195961"/>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Title</a:t>
            </a:r>
            <a:r>
              <a:rPr lang="en-GB" sz="4000">
                <a:latin typeface="Futura" pitchFamily="50" charset="0"/>
              </a:rPr>
              <a:t>. Author. Year.</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8675332" y="1410900"/>
            <a:ext cx="2585767" cy="2684210"/>
          </a:xfrm>
          <a:prstGeom prst="rect">
            <a:avLst/>
          </a:prstGeom>
          <a:ln>
            <a:solidFill>
              <a:schemeClr val="tx1"/>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an image of Garden Of Earthly Delights by </a:t>
            </a:r>
            <a:r>
              <a:rPr lang="en-GB" err="1"/>
              <a:t>Hieronymous</a:t>
            </a:r>
            <a:r>
              <a:rPr lang="en-GB"/>
              <a:t> Bosch.</a:t>
            </a: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a:t>Replace with the </a:t>
            </a:r>
            <a:r>
              <a:rPr lang="en-GB" err="1"/>
              <a:t>Menti</a:t>
            </a:r>
            <a:r>
              <a:rPr lang="en-GB"/>
              <a:t> “word cloud” from the session.</a:t>
            </a:r>
          </a:p>
        </p:txBody>
      </p:sp>
      <p:pic>
        <p:nvPicPr>
          <p:cNvPr id="1026" name="Picture 2" descr="A group of paintings of people and animals&#10;&#10;Description automatically generated">
            <a:extLst>
              <a:ext uri="{FF2B5EF4-FFF2-40B4-BE49-F238E27FC236}">
                <a16:creationId xmlns:a16="http://schemas.microsoft.com/office/drawing/2014/main" id="{F3A7C6CF-ED29-1E37-F265-D5EA04820FB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016004"/>
            <a:ext cx="5798849" cy="3300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806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a:latin typeface="Futura" pitchFamily="50" charset="0"/>
              </a:rPr>
              <a:t>Pinhole selfie</a:t>
            </a:r>
            <a:r>
              <a:rPr lang="en-GB" sz="4000">
                <a:latin typeface="Futura" pitchFamily="50" charset="0"/>
              </a:rPr>
              <a:t>. Me.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vert="horz" lIns="91440" tIns="45720" rIns="91440" bIns="45720" rtlCol="0" anchor="t">
            <a:normAutofit/>
          </a:bodyPr>
          <a:lstStyle/>
          <a:p>
            <a:pPr marL="0" indent="0">
              <a:buNone/>
            </a:pPr>
            <a:r>
              <a:rPr lang="en-GB" sz="1300" dirty="0"/>
              <a:t>This is a black and white inverted image taken from a makeshift camera, made from a small cardboard box.</a:t>
            </a:r>
          </a:p>
          <a:p>
            <a:pPr marL="0" indent="0">
              <a:buNone/>
            </a:pPr>
            <a:r>
              <a:rPr lang="en-GB" sz="1300" dirty="0"/>
              <a:t>Because of the lack of a camera lens, the aperture is currently unknown, but it is a </a:t>
            </a:r>
            <a:r>
              <a:rPr lang="en-GB" sz="1300"/>
              <a:t>pinhole,</a:t>
            </a:r>
            <a:r>
              <a:rPr lang="en-GB" sz="1300" dirty="0"/>
              <a:t> so the aperture is smaller showing a more detail in the whole image. You can see the background as well as the foreground in somewhat of the same amount of detail. The image is blurry however because of the time that was needed for the light sensitive paper to absorb the light. It was about 5 seconds or so which gives the image the blur.</a:t>
            </a:r>
          </a:p>
          <a:p>
            <a:pPr marL="0" indent="0">
              <a:buNone/>
            </a:pPr>
            <a:r>
              <a:rPr lang="en-GB" sz="1300" dirty="0"/>
              <a:t>The image contains a warped face, I know because that is not what I look like, I am far more handsome, in front of some flowers with building windows in the background.</a:t>
            </a:r>
          </a:p>
        </p:txBody>
      </p:sp>
      <p:pic>
        <p:nvPicPr>
          <p:cNvPr id="4" name="Picture 3" descr="A black and white photo of a person&#10;&#10;AI-generated content may be incorrect.">
            <a:extLst>
              <a:ext uri="{FF2B5EF4-FFF2-40B4-BE49-F238E27FC236}">
                <a16:creationId xmlns:a16="http://schemas.microsoft.com/office/drawing/2014/main" id="{9D144352-C412-ABD8-BC7B-0568A669D2E5}"/>
              </a:ext>
            </a:extLst>
          </p:cNvPr>
          <p:cNvPicPr>
            <a:picLocks noChangeAspect="1"/>
          </p:cNvPicPr>
          <p:nvPr/>
        </p:nvPicPr>
        <p:blipFill>
          <a:blip r:embed="rId2"/>
          <a:stretch>
            <a:fillRect/>
          </a:stretch>
        </p:blipFill>
        <p:spPr>
          <a:xfrm>
            <a:off x="7463110" y="1372306"/>
            <a:ext cx="2797838" cy="4114800"/>
          </a:xfrm>
          <a:prstGeom prst="rect">
            <a:avLst/>
          </a:prstGeom>
        </p:spPr>
      </p:pic>
    </p:spTree>
    <p:extLst>
      <p:ext uri="{BB962C8B-B14F-4D97-AF65-F5344CB8AC3E}">
        <p14:creationId xmlns:p14="http://schemas.microsoft.com/office/powerpoint/2010/main" val="2025222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US" sz="4000">
                <a:latin typeface="Futura" pitchFamily="50" charset="0"/>
              </a:rPr>
              <a:t>Hypnotic Scenes of 90s London Nightlife</a:t>
            </a:r>
            <a:r>
              <a:rPr lang="en-GB" sz="4000">
                <a:latin typeface="Futura" pitchFamily="50" charset="0"/>
              </a:rPr>
              <a:t>. Eddie </a:t>
            </a:r>
            <a:r>
              <a:rPr lang="en-GB" sz="4000" err="1">
                <a:latin typeface="Futura" pitchFamily="50" charset="0"/>
              </a:rPr>
              <a:t>Otchere</a:t>
            </a:r>
            <a:r>
              <a:rPr lang="en-GB" sz="4000">
                <a:latin typeface="Futura" pitchFamily="50" charset="0"/>
              </a:rPr>
              <a:t>.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412184"/>
            <a:ext cx="5501640" cy="5457945"/>
          </a:xfrm>
          <a:ln>
            <a:solidFill>
              <a:schemeClr val="tx1"/>
            </a:solidFill>
          </a:ln>
        </p:spPr>
        <p:txBody>
          <a:bodyPr>
            <a:normAutofit/>
          </a:bodyPr>
          <a:lstStyle/>
          <a:p>
            <a:pPr marL="0" indent="0">
              <a:buNone/>
            </a:pPr>
            <a:r>
              <a:rPr lang="en-GB" sz="1300"/>
              <a:t>This is an image of a DJ set table with wires messily connecting the equipment. The equipment appears to be older and damaged in places, the main switchboard in the middle showing this with tape over different parts that no longer work. Two vinal players are on each side of the table with flames on the disk. The person </a:t>
            </a:r>
            <a:r>
              <a:rPr lang="en-US" sz="1300"/>
              <a:t>using the equipment is wearing red, </a:t>
            </a:r>
            <a:r>
              <a:rPr lang="en-GB" sz="1300"/>
              <a:t>contrasting with the sky-blue table in front of him. The DJ is wearing chunky gold rings on his fingers. The image appears to be taken with a camera flash from the bright highlights facing the camera and the bright shine on the table under where the camera is pointing. This has also created a vignette around the edge of the image because of how low the light level of the room was compared to the iso used to be able to have the correct exposure with the flash but still have the overall image dimly lit. there could have also been editing to make the vignette stronger. The shutter speed was longer to be able to have the blur from the DJ’s arm have some movement and still be visible after the camera flash.</a:t>
            </a:r>
          </a:p>
        </p:txBody>
      </p:sp>
      <p:sp>
        <p:nvSpPr>
          <p:cNvPr id="4" name="AutoShape 2" descr="Hypnotic Scenes of 90s London Nightlife">
            <a:extLst>
              <a:ext uri="{FF2B5EF4-FFF2-40B4-BE49-F238E27FC236}">
                <a16:creationId xmlns:a16="http://schemas.microsoft.com/office/drawing/2014/main" id="{DF1D8390-EAB0-DFCA-AE3C-99A39E2E48E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a:extLst>
              <a:ext uri="{FF2B5EF4-FFF2-40B4-BE49-F238E27FC236}">
                <a16:creationId xmlns:a16="http://schemas.microsoft.com/office/drawing/2014/main" id="{533B5176-395F-5CED-7D6C-2FF4CDCB5F8F}"/>
              </a:ext>
            </a:extLst>
          </p:cNvPr>
          <p:cNvPicPr>
            <a:picLocks noChangeAspect="1"/>
          </p:cNvPicPr>
          <p:nvPr/>
        </p:nvPicPr>
        <p:blipFill>
          <a:blip r:embed="rId2"/>
          <a:stretch>
            <a:fillRect/>
          </a:stretch>
        </p:blipFill>
        <p:spPr>
          <a:xfrm>
            <a:off x="5923039" y="1016005"/>
            <a:ext cx="5909553" cy="4007252"/>
          </a:xfrm>
          <a:prstGeom prst="rect">
            <a:avLst/>
          </a:prstGeom>
        </p:spPr>
      </p:pic>
    </p:spTree>
    <p:extLst>
      <p:ext uri="{BB962C8B-B14F-4D97-AF65-F5344CB8AC3E}">
        <p14:creationId xmlns:p14="http://schemas.microsoft.com/office/powerpoint/2010/main" val="1023989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fontScale="90000"/>
          </a:bodyPr>
          <a:lstStyle/>
          <a:p>
            <a:r>
              <a:rPr lang="en-US" sz="4000">
                <a:latin typeface="Futura" pitchFamily="50" charset="0"/>
              </a:rPr>
              <a:t>Finding the harmony of gender transition in Northeastern America</a:t>
            </a:r>
            <a:r>
              <a:rPr lang="en-GB" sz="4000">
                <a:latin typeface="Futura" pitchFamily="50" charset="0"/>
              </a:rPr>
              <a:t>. Pia </a:t>
            </a:r>
            <a:r>
              <a:rPr lang="en-GB" sz="4000" err="1">
                <a:latin typeface="Futura" pitchFamily="50" charset="0"/>
              </a:rPr>
              <a:t>Guilmoth</a:t>
            </a:r>
            <a:r>
              <a:rPr lang="en-GB" sz="4000">
                <a:latin typeface="Futura" pitchFamily="50" charset="0"/>
              </a:rPr>
              <a:t>. 2024.</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488565" y="1412184"/>
            <a:ext cx="5501640" cy="4986194"/>
          </a:xfrm>
          <a:ln>
            <a:solidFill>
              <a:schemeClr val="tx1"/>
            </a:solidFill>
          </a:ln>
        </p:spPr>
        <p:txBody>
          <a:bodyPr vert="horz" lIns="91440" tIns="45720" rIns="91440" bIns="45720" rtlCol="0" anchor="t">
            <a:normAutofit/>
          </a:bodyPr>
          <a:lstStyle/>
          <a:p>
            <a:pPr marL="0" indent="0">
              <a:buNone/>
            </a:pPr>
            <a:r>
              <a:rPr lang="en-GB" sz="1300"/>
              <a:t>This is a black and white photograph showing two people holding a cobweb. They are carefully holding the web between their index and their thumbs to display the web in the middle of the frame. One of the people is in frame and is wearing a patterned dress half in the frame from the left side of the image. The photograph was taking with a flash as shown by the bright foreground and almost no foreground apart from some leaves and plants that are close enough to be seen by the light. There Shuter speed was low, shown by the split head of the person in frame, one showing when the flash was taken, being brighter, and the other frame of them being dimmer and framed over the previous</a:t>
            </a:r>
          </a:p>
        </p:txBody>
      </p:sp>
      <p:pic>
        <p:nvPicPr>
          <p:cNvPr id="2052" name="Picture 4">
            <a:extLst>
              <a:ext uri="{FF2B5EF4-FFF2-40B4-BE49-F238E27FC236}">
                <a16:creationId xmlns:a16="http://schemas.microsoft.com/office/drawing/2014/main" id="{C9E3F11C-E6E6-F54D-F5FE-AD8ACAA3D93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19643" y="1312550"/>
            <a:ext cx="4016812" cy="51614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3552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sv-SE" sz="2800" b="0" i="0" dirty="0">
                <a:solidFill>
                  <a:srgbClr val="000000"/>
                </a:solidFill>
                <a:effectLst/>
              </a:rPr>
              <a:t>Hong Kong, Thomas Hoepker 1971</a:t>
            </a:r>
            <a:r>
              <a:rPr lang="en-GB" sz="2800" dirty="0"/>
              <a:t>.</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US" sz="1300" dirty="0"/>
              <a:t>This is a portrait image of  a cityscape, next to a river. In the bottom middle of the frame is an older looking wind powered boat that contrasts the more modern buildings.</a:t>
            </a:r>
          </a:p>
          <a:p>
            <a:pPr marL="0" indent="0">
              <a:buNone/>
            </a:pPr>
            <a:r>
              <a:rPr lang="en-US" sz="1300" dirty="0"/>
              <a:t>The building that are in the background of the image are all bleak and are blue and gray tones as well as the water in the foreground. The boat however have more vivid </a:t>
            </a:r>
            <a:r>
              <a:rPr lang="en-US" sz="1300" dirty="0" err="1"/>
              <a:t>colours</a:t>
            </a:r>
            <a:r>
              <a:rPr lang="en-US" sz="1300" dirty="0"/>
              <a:t> compared to the rest of the image, with dark red and white sails and a deeper black frame and deck. This and the more interesting angles in the sale help the boat stick out in the image. </a:t>
            </a:r>
          </a:p>
          <a:p>
            <a:pPr marL="0" indent="0">
              <a:buNone/>
            </a:pPr>
            <a:r>
              <a:rPr lang="en-GB" sz="1300" dirty="0"/>
              <a:t>As you look further back in the image it becomes more fog like as the bleakness of the buildings merge them together making them look flatter behind the first buildings. Even the colours of the buildings have been bleached from the distance of then and when you compare them to the boldness of the boat.</a:t>
            </a:r>
          </a:p>
        </p:txBody>
      </p:sp>
      <p:sp>
        <p:nvSpPr>
          <p:cNvPr id="4" name="AutoShape 4">
            <a:extLst>
              <a:ext uri="{FF2B5EF4-FFF2-40B4-BE49-F238E27FC236}">
                <a16:creationId xmlns:a16="http://schemas.microsoft.com/office/drawing/2014/main" id="{E96602E6-671F-5127-DBCD-5A6E3224FB3C}"/>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6" name="AutoShape 6">
            <a:extLst>
              <a:ext uri="{FF2B5EF4-FFF2-40B4-BE49-F238E27FC236}">
                <a16:creationId xmlns:a16="http://schemas.microsoft.com/office/drawing/2014/main" id="{13E3A12F-8C9B-F16C-1FAE-79AF6E6403CC}"/>
              </a:ext>
            </a:extLst>
          </p:cNvPr>
          <p:cNvSpPr>
            <a:spLocks noChangeAspect="1" noChangeArrowheads="1"/>
          </p:cNvSpPr>
          <p:nvPr/>
        </p:nvSpPr>
        <p:spPr bwMode="auto">
          <a:xfrm>
            <a:off x="8343900" y="3429000"/>
            <a:ext cx="3897086" cy="389708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8F48C278-127A-8D9F-382D-6FF69796E952}"/>
              </a:ext>
            </a:extLst>
          </p:cNvPr>
          <p:cNvPicPr>
            <a:picLocks noChangeAspect="1"/>
          </p:cNvPicPr>
          <p:nvPr/>
        </p:nvPicPr>
        <p:blipFill>
          <a:blip r:embed="rId2"/>
          <a:stretch>
            <a:fillRect/>
          </a:stretch>
        </p:blipFill>
        <p:spPr>
          <a:xfrm>
            <a:off x="6413422" y="411192"/>
            <a:ext cx="4134427" cy="6325483"/>
          </a:xfrm>
          <a:prstGeom prst="rect">
            <a:avLst/>
          </a:prstGeom>
        </p:spPr>
      </p:pic>
    </p:spTree>
    <p:extLst>
      <p:ext uri="{BB962C8B-B14F-4D97-AF65-F5344CB8AC3E}">
        <p14:creationId xmlns:p14="http://schemas.microsoft.com/office/powerpoint/2010/main" val="11577068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929385"/>
          </a:xfrm>
        </p:spPr>
        <p:txBody>
          <a:bodyPr>
            <a:normAutofit/>
          </a:bodyPr>
          <a:lstStyle/>
          <a:p>
            <a:r>
              <a:rPr lang="en-US" sz="1600" b="0" i="0" dirty="0">
                <a:solidFill>
                  <a:srgbClr val="000000"/>
                </a:solidFill>
                <a:effectLst/>
                <a:latin typeface="__alpina_df84df"/>
              </a:rPr>
              <a:t>Anna and Stoker(My friends are cyborgs, but that’s okay, 2023)</a:t>
            </a:r>
            <a:r>
              <a:rPr lang="en-GB" sz="4000" dirty="0">
                <a:latin typeface="Futura" pitchFamily="50" charset="0"/>
              </a:rPr>
              <a:t> </a:t>
            </a:r>
            <a:r>
              <a:rPr lang="en-US" sz="1600" b="0" i="0" dirty="0">
                <a:solidFill>
                  <a:srgbClr val="000000"/>
                </a:solidFill>
                <a:effectLst/>
                <a:latin typeface="__alpina_df84df"/>
              </a:rPr>
              <a:t>Ramona Wang, 2023</a:t>
            </a:r>
            <a:endParaRPr lang="en-GB" sz="4000" dirty="0">
              <a:latin typeface="Futura" pitchFamily="50" charset="0"/>
            </a:endParaRP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This is a portrait image of two people in a room filled with different items and decorations. The room looks very lived in with different belongings spread about the room. There are some pots and plates on the window to the left of the image with a blind half put down and slanted at the bottom. There is a table below slightly out of focus with something not identifiable on it. There is a shelf with different white cups, a tea pot, some jars and other things. Below that is a doll of a baby with pink clothes on. To the left of the frame is another window with a building on the outside and a balcony frame. There are some flowers and a statue of a character. Below the window there is a bag on the floor with some fluffy brown items I can’t identify. Right on the right slightly out of frame is a fridge and an oven with the towel on the door handle. Above these is a light that is turned off.</a:t>
            </a:r>
          </a:p>
          <a:p>
            <a:pPr marL="0" indent="0">
              <a:buNone/>
            </a:pPr>
            <a:r>
              <a:rPr lang="en-GB" sz="1300" dirty="0"/>
              <a:t>The two people are in the middle of the frame on a checkered floor with a towel under a stool that one is sitting on. One of them is standing over the other giving them a haircut. They are somewhat physically close together</a:t>
            </a:r>
          </a:p>
        </p:txBody>
      </p:sp>
      <p:pic>
        <p:nvPicPr>
          <p:cNvPr id="10" name="Picture 9">
            <a:extLst>
              <a:ext uri="{FF2B5EF4-FFF2-40B4-BE49-F238E27FC236}">
                <a16:creationId xmlns:a16="http://schemas.microsoft.com/office/drawing/2014/main" id="{B943242D-70BC-CD28-12EA-BCEB9FCD1BEE}"/>
              </a:ext>
            </a:extLst>
          </p:cNvPr>
          <p:cNvPicPr>
            <a:picLocks noChangeAspect="1"/>
          </p:cNvPicPr>
          <p:nvPr/>
        </p:nvPicPr>
        <p:blipFill>
          <a:blip r:embed="rId2"/>
          <a:stretch>
            <a:fillRect/>
          </a:stretch>
        </p:blipFill>
        <p:spPr>
          <a:xfrm>
            <a:off x="6916903" y="1016006"/>
            <a:ext cx="4720162" cy="5841994"/>
          </a:xfrm>
          <a:prstGeom prst="rect">
            <a:avLst/>
          </a:prstGeom>
        </p:spPr>
      </p:pic>
    </p:spTree>
    <p:extLst>
      <p:ext uri="{BB962C8B-B14F-4D97-AF65-F5344CB8AC3E}">
        <p14:creationId xmlns:p14="http://schemas.microsoft.com/office/powerpoint/2010/main" val="41814817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2e96559cd6fd0530082404a3566cee13">
  <xsd:schema xmlns:xsd="http://www.w3.org/2001/XMLSchema" xmlns:xs="http://www.w3.org/2001/XMLSchema" xmlns:p="http://schemas.microsoft.com/office/2006/metadata/properties" xmlns:ns3="0085e1a2-9cbf-4b92-866b-21f3c89040b6" targetNamespace="http://schemas.microsoft.com/office/2006/metadata/properties" ma:root="true" ma:fieldsID="56e5ea200ed757289a4364cfd5eb28c5"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ED640FE-0DB6-437C-8509-AE3A7B4CA281}">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129B50F-254E-4B19-977E-66F1175091B5}">
  <ds:schemaRefs>
    <ds:schemaRef ds:uri="http://schemas.microsoft.com/sharepoint/v3/contenttype/forms"/>
  </ds:schemaRefs>
</ds:datastoreItem>
</file>

<file path=customXml/itemProps3.xml><?xml version="1.0" encoding="utf-8"?>
<ds:datastoreItem xmlns:ds="http://schemas.openxmlformats.org/officeDocument/2006/customXml" ds:itemID="{70C7216A-39CB-49CC-9E6F-9E704E36F41F}">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IMAGE ANALYSIS 1 - CONTENT</vt:lpstr>
      <vt:lpstr>Visual Studies 1</vt:lpstr>
      <vt:lpstr>Title. Author. Year.</vt:lpstr>
      <vt:lpstr>Pinhole selfie. Me. 2024.</vt:lpstr>
      <vt:lpstr>Hypnotic Scenes of 90s London Nightlife. Eddie Otchere. 2024.</vt:lpstr>
      <vt:lpstr>Finding the harmony of gender transition in Northeastern America. Pia Guilmoth. 2024.</vt:lpstr>
      <vt:lpstr>Hong Kong, Thomas Hoepker 1971.</vt:lpstr>
      <vt:lpstr>Anna and Stoker(My friends are cyborgs, but that’s okay, 2023) Ramona Wang, 2023</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revision>31</cp:revision>
  <dcterms:created xsi:type="dcterms:W3CDTF">2024-09-17T10:29:53Z</dcterms:created>
  <dcterms:modified xsi:type="dcterms:W3CDTF">2025-01-07T16:16:20Z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