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4.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1"/>
    <p:sldMasterId id="2147483663" r:id="rId2"/>
    <p:sldMasterId id="2147483668" r:id="rId3"/>
    <p:sldMasterId id="2147483669" r:id="rId4"/>
    <p:sldMasterId id="2147483778" r:id="rId5"/>
  </p:sldMasterIdLst>
  <p:notesMasterIdLst>
    <p:notesMasterId r:id="rId82"/>
  </p:notesMasterIdLst>
  <p:sldIdLst>
    <p:sldId id="257" r:id="rId6"/>
    <p:sldId id="258" r:id="rId7"/>
    <p:sldId id="452" r:id="rId8"/>
    <p:sldId id="285" r:id="rId9"/>
    <p:sldId id="446" r:id="rId10"/>
    <p:sldId id="315" r:id="rId11"/>
    <p:sldId id="479" r:id="rId12"/>
    <p:sldId id="472" r:id="rId13"/>
    <p:sldId id="316" r:id="rId14"/>
    <p:sldId id="480" r:id="rId15"/>
    <p:sldId id="507" r:id="rId16"/>
    <p:sldId id="481" r:id="rId17"/>
    <p:sldId id="500" r:id="rId18"/>
    <p:sldId id="326" r:id="rId19"/>
    <p:sldId id="508" r:id="rId20"/>
    <p:sldId id="499" r:id="rId21"/>
    <p:sldId id="509" r:id="rId22"/>
    <p:sldId id="474" r:id="rId23"/>
    <p:sldId id="443" r:id="rId24"/>
    <p:sldId id="473" r:id="rId25"/>
    <p:sldId id="482" r:id="rId26"/>
    <p:sldId id="510" r:id="rId27"/>
    <p:sldId id="483" r:id="rId28"/>
    <p:sldId id="484" r:id="rId29"/>
    <p:sldId id="485" r:id="rId30"/>
    <p:sldId id="511" r:id="rId31"/>
    <p:sldId id="486" r:id="rId32"/>
    <p:sldId id="487" r:id="rId33"/>
    <p:sldId id="531" r:id="rId34"/>
    <p:sldId id="512" r:id="rId35"/>
    <p:sldId id="489" r:id="rId36"/>
    <p:sldId id="490" r:id="rId37"/>
    <p:sldId id="491" r:id="rId38"/>
    <p:sldId id="328" r:id="rId39"/>
    <p:sldId id="494" r:id="rId40"/>
    <p:sldId id="330" r:id="rId41"/>
    <p:sldId id="319" r:id="rId42"/>
    <p:sldId id="475" r:id="rId43"/>
    <p:sldId id="493" r:id="rId44"/>
    <p:sldId id="496" r:id="rId45"/>
    <p:sldId id="495" r:id="rId46"/>
    <p:sldId id="444" r:id="rId47"/>
    <p:sldId id="430" r:id="rId48"/>
    <p:sldId id="324" r:id="rId49"/>
    <p:sldId id="492" r:id="rId50"/>
    <p:sldId id="497" r:id="rId51"/>
    <p:sldId id="498" r:id="rId52"/>
    <p:sldId id="477" r:id="rId53"/>
    <p:sldId id="504" r:id="rId54"/>
    <p:sldId id="505" r:id="rId55"/>
    <p:sldId id="503" r:id="rId56"/>
    <p:sldId id="436" r:id="rId57"/>
    <p:sldId id="429" r:id="rId58"/>
    <p:sldId id="515" r:id="rId59"/>
    <p:sldId id="516" r:id="rId60"/>
    <p:sldId id="513" r:id="rId61"/>
    <p:sldId id="514" r:id="rId62"/>
    <p:sldId id="478" r:id="rId63"/>
    <p:sldId id="517" r:id="rId64"/>
    <p:sldId id="519" r:id="rId65"/>
    <p:sldId id="256" r:id="rId66"/>
    <p:sldId id="506" r:id="rId67"/>
    <p:sldId id="456" r:id="rId68"/>
    <p:sldId id="520" r:id="rId69"/>
    <p:sldId id="521" r:id="rId70"/>
    <p:sldId id="522" r:id="rId71"/>
    <p:sldId id="523" r:id="rId72"/>
    <p:sldId id="524" r:id="rId73"/>
    <p:sldId id="525" r:id="rId74"/>
    <p:sldId id="526" r:id="rId75"/>
    <p:sldId id="527" r:id="rId76"/>
    <p:sldId id="528" r:id="rId77"/>
    <p:sldId id="469" r:id="rId78"/>
    <p:sldId id="297" r:id="rId79"/>
    <p:sldId id="530" r:id="rId80"/>
    <p:sldId id="529" r:id="rId81"/>
  </p:sldIdLst>
  <p:sldSz cx="9144000" cy="6858000" type="screen4x3"/>
  <p:notesSz cx="6858000" cy="9144000"/>
  <p:custDataLst>
    <p:tags r:id="rId83"/>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620640-DC70-4879-8862-C74B6076CEC2}" v="4" dt="2026-08-26T13:59:50.0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320"/>
    <p:restoredTop sz="87410" autoAdjust="0"/>
  </p:normalViewPr>
  <p:slideViewPr>
    <p:cSldViewPr snapToGrid="0" snapToObjects="1">
      <p:cViewPr varScale="1">
        <p:scale>
          <a:sx n="79" d="100"/>
          <a:sy n="79" d="100"/>
        </p:scale>
        <p:origin x="867" y="57"/>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snapToObjects="1">
      <p:cViewPr varScale="1">
        <p:scale>
          <a:sx n="85" d="100"/>
          <a:sy n="85" d="100"/>
        </p:scale>
        <p:origin x="3888"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presProps" Target="presProps.xml"/><Relationship Id="rId89" Type="http://schemas.microsoft.com/office/2015/10/relationships/revisionInfo" Target="revisionInfo.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5.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tags" Target="tags/tag1.xml"/><Relationship Id="rId88"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tableStyles" Target="tableStyles.xml"/><Relationship Id="rId61" Type="http://schemas.openxmlformats.org/officeDocument/2006/relationships/slide" Target="slides/slide56.xml"/><Relationship Id="rId82" Type="http://schemas.openxmlformats.org/officeDocument/2006/relationships/notesMaster" Target="notesMasters/notesMaster1.xml"/><Relationship Id="rId19" Type="http://schemas.openxmlformats.org/officeDocument/2006/relationships/slide" Target="slides/slide1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Rees-Edwards" userId="6ddc9a34-5fd4-438d-87b4-9c8b83b97512" providerId="ADAL" clId="{7949757A-AD69-4126-B2D1-7959911563A1}"/>
    <pc:docChg chg="custSel addSld delSld modSld">
      <pc:chgData name="Alison Rees-Edwards" userId="6ddc9a34-5fd4-438d-87b4-9c8b83b97512" providerId="ADAL" clId="{7949757A-AD69-4126-B2D1-7959911563A1}" dt="2026-08-26T13:59:58.668" v="644" actId="20577"/>
      <pc:docMkLst>
        <pc:docMk/>
      </pc:docMkLst>
      <pc:sldChg chg="modSp mod modNotesTx">
        <pc:chgData name="Alison Rees-Edwards" userId="6ddc9a34-5fd4-438d-87b4-9c8b83b97512" providerId="ADAL" clId="{7949757A-AD69-4126-B2D1-7959911563A1}" dt="2026-08-24T07:46:07.351" v="276" actId="6549"/>
        <pc:sldMkLst>
          <pc:docMk/>
          <pc:sldMk cId="1298286671" sldId="297"/>
        </pc:sldMkLst>
        <pc:spChg chg="mod">
          <ac:chgData name="Alison Rees-Edwards" userId="6ddc9a34-5fd4-438d-87b4-9c8b83b97512" providerId="ADAL" clId="{7949757A-AD69-4126-B2D1-7959911563A1}" dt="2026-08-24T07:45:54.404" v="274" actId="207"/>
          <ac:spMkLst>
            <pc:docMk/>
            <pc:sldMk cId="1298286671" sldId="297"/>
            <ac:spMk id="4099" creationId="{00000000-0000-0000-0000-000000000000}"/>
          </ac:spMkLst>
        </pc:spChg>
      </pc:sldChg>
      <pc:sldChg chg="modNotesTx">
        <pc:chgData name="Alison Rees-Edwards" userId="6ddc9a34-5fd4-438d-87b4-9c8b83b97512" providerId="ADAL" clId="{7949757A-AD69-4126-B2D1-7959911563A1}" dt="2026-08-24T07:19:40.803" v="1" actId="6549"/>
        <pc:sldMkLst>
          <pc:docMk/>
          <pc:sldMk cId="743455823" sldId="315"/>
        </pc:sldMkLst>
      </pc:sldChg>
      <pc:sldChg chg="modNotesTx">
        <pc:chgData name="Alison Rees-Edwards" userId="6ddc9a34-5fd4-438d-87b4-9c8b83b97512" providerId="ADAL" clId="{7949757A-AD69-4126-B2D1-7959911563A1}" dt="2026-08-24T07:20:57.682" v="20" actId="6549"/>
        <pc:sldMkLst>
          <pc:docMk/>
          <pc:sldMk cId="3117023597" sldId="319"/>
        </pc:sldMkLst>
      </pc:sldChg>
      <pc:sldChg chg="modSp mod">
        <pc:chgData name="Alison Rees-Edwards" userId="6ddc9a34-5fd4-438d-87b4-9c8b83b97512" providerId="ADAL" clId="{7949757A-AD69-4126-B2D1-7959911563A1}" dt="2026-08-24T07:48:59.293" v="278" actId="20577"/>
        <pc:sldMkLst>
          <pc:docMk/>
          <pc:sldMk cId="4290721994" sldId="324"/>
        </pc:sldMkLst>
        <pc:spChg chg="mod">
          <ac:chgData name="Alison Rees-Edwards" userId="6ddc9a34-5fd4-438d-87b4-9c8b83b97512" providerId="ADAL" clId="{7949757A-AD69-4126-B2D1-7959911563A1}" dt="2026-08-24T07:48:59.293" v="278" actId="20577"/>
          <ac:spMkLst>
            <pc:docMk/>
            <pc:sldMk cId="4290721994" sldId="324"/>
            <ac:spMk id="5" creationId="{D3E3BDD9-9A2A-551E-7052-A7500201A2C5}"/>
          </ac:spMkLst>
        </pc:spChg>
      </pc:sldChg>
      <pc:sldChg chg="modNotesTx">
        <pc:chgData name="Alison Rees-Edwards" userId="6ddc9a34-5fd4-438d-87b4-9c8b83b97512" providerId="ADAL" clId="{7949757A-AD69-4126-B2D1-7959911563A1}" dt="2026-08-24T07:20:04.758" v="7" actId="6549"/>
        <pc:sldMkLst>
          <pc:docMk/>
          <pc:sldMk cId="2216423131" sldId="326"/>
        </pc:sldMkLst>
      </pc:sldChg>
      <pc:sldChg chg="modNotesTx">
        <pc:chgData name="Alison Rees-Edwards" userId="6ddc9a34-5fd4-438d-87b4-9c8b83b97512" providerId="ADAL" clId="{7949757A-AD69-4126-B2D1-7959911563A1}" dt="2026-08-24T07:20:54.356" v="19" actId="6549"/>
        <pc:sldMkLst>
          <pc:docMk/>
          <pc:sldMk cId="1184760701" sldId="330"/>
        </pc:sldMkLst>
      </pc:sldChg>
      <pc:sldChg chg="modNotesTx">
        <pc:chgData name="Alison Rees-Edwards" userId="6ddc9a34-5fd4-438d-87b4-9c8b83b97512" providerId="ADAL" clId="{7949757A-AD69-4126-B2D1-7959911563A1}" dt="2026-08-24T07:21:14.572" v="25" actId="6549"/>
        <pc:sldMkLst>
          <pc:docMk/>
          <pc:sldMk cId="587673813" sldId="430"/>
        </pc:sldMkLst>
      </pc:sldChg>
      <pc:sldChg chg="modNotesTx">
        <pc:chgData name="Alison Rees-Edwards" userId="6ddc9a34-5fd4-438d-87b4-9c8b83b97512" providerId="ADAL" clId="{7949757A-AD69-4126-B2D1-7959911563A1}" dt="2026-08-24T07:20:17.858" v="10" actId="6549"/>
        <pc:sldMkLst>
          <pc:docMk/>
          <pc:sldMk cId="2467316242" sldId="443"/>
        </pc:sldMkLst>
      </pc:sldChg>
      <pc:sldChg chg="modNotesTx">
        <pc:chgData name="Alison Rees-Edwards" userId="6ddc9a34-5fd4-438d-87b4-9c8b83b97512" providerId="ADAL" clId="{7949757A-AD69-4126-B2D1-7959911563A1}" dt="2026-08-24T07:19:37.171" v="0" actId="6549"/>
        <pc:sldMkLst>
          <pc:docMk/>
          <pc:sldMk cId="375206212" sldId="446"/>
        </pc:sldMkLst>
      </pc:sldChg>
      <pc:sldChg chg="modNotesTx">
        <pc:chgData name="Alison Rees-Edwards" userId="6ddc9a34-5fd4-438d-87b4-9c8b83b97512" providerId="ADAL" clId="{7949757A-AD69-4126-B2D1-7959911563A1}" dt="2026-08-24T07:19:45.989" v="2" actId="6549"/>
        <pc:sldMkLst>
          <pc:docMk/>
          <pc:sldMk cId="2670388618" sldId="472"/>
        </pc:sldMkLst>
      </pc:sldChg>
      <pc:sldChg chg="modNotesTx">
        <pc:chgData name="Alison Rees-Edwards" userId="6ddc9a34-5fd4-438d-87b4-9c8b83b97512" providerId="ADAL" clId="{7949757A-AD69-4126-B2D1-7959911563A1}" dt="2026-08-24T07:21:00.909" v="21" actId="6549"/>
        <pc:sldMkLst>
          <pc:docMk/>
          <pc:sldMk cId="2257723686" sldId="475"/>
        </pc:sldMkLst>
      </pc:sldChg>
      <pc:sldChg chg="modNotesTx">
        <pc:chgData name="Alison Rees-Edwards" userId="6ddc9a34-5fd4-438d-87b4-9c8b83b97512" providerId="ADAL" clId="{7949757A-AD69-4126-B2D1-7959911563A1}" dt="2026-08-24T07:21:22.202" v="26" actId="6549"/>
        <pc:sldMkLst>
          <pc:docMk/>
          <pc:sldMk cId="3074980437" sldId="477"/>
        </pc:sldMkLst>
      </pc:sldChg>
      <pc:sldChg chg="modNotesTx">
        <pc:chgData name="Alison Rees-Edwards" userId="6ddc9a34-5fd4-438d-87b4-9c8b83b97512" providerId="ADAL" clId="{7949757A-AD69-4126-B2D1-7959911563A1}" dt="2026-08-24T07:21:50.567" v="35" actId="5793"/>
        <pc:sldMkLst>
          <pc:docMk/>
          <pc:sldMk cId="916814364" sldId="478"/>
        </pc:sldMkLst>
      </pc:sldChg>
      <pc:sldChg chg="modNotesTx">
        <pc:chgData name="Alison Rees-Edwards" userId="6ddc9a34-5fd4-438d-87b4-9c8b83b97512" providerId="ADAL" clId="{7949757A-AD69-4126-B2D1-7959911563A1}" dt="2026-08-24T07:19:53.223" v="4" actId="6549"/>
        <pc:sldMkLst>
          <pc:docMk/>
          <pc:sldMk cId="2384631534" sldId="480"/>
        </pc:sldMkLst>
      </pc:sldChg>
      <pc:sldChg chg="modNotesTx">
        <pc:chgData name="Alison Rees-Edwards" userId="6ddc9a34-5fd4-438d-87b4-9c8b83b97512" providerId="ADAL" clId="{7949757A-AD69-4126-B2D1-7959911563A1}" dt="2026-08-24T07:19:57.996" v="5" actId="6549"/>
        <pc:sldMkLst>
          <pc:docMk/>
          <pc:sldMk cId="1282341942" sldId="481"/>
        </pc:sldMkLst>
      </pc:sldChg>
      <pc:sldChg chg="modNotesTx">
        <pc:chgData name="Alison Rees-Edwards" userId="6ddc9a34-5fd4-438d-87b4-9c8b83b97512" providerId="ADAL" clId="{7949757A-AD69-4126-B2D1-7959911563A1}" dt="2026-08-24T07:20:22.020" v="11" actId="6549"/>
        <pc:sldMkLst>
          <pc:docMk/>
          <pc:sldMk cId="2357898586" sldId="482"/>
        </pc:sldMkLst>
      </pc:sldChg>
      <pc:sldChg chg="modNotesTx">
        <pc:chgData name="Alison Rees-Edwards" userId="6ddc9a34-5fd4-438d-87b4-9c8b83b97512" providerId="ADAL" clId="{7949757A-AD69-4126-B2D1-7959911563A1}" dt="2026-08-24T07:20:27.890" v="12" actId="6549"/>
        <pc:sldMkLst>
          <pc:docMk/>
          <pc:sldMk cId="757214706" sldId="483"/>
        </pc:sldMkLst>
      </pc:sldChg>
      <pc:sldChg chg="modNotesTx">
        <pc:chgData name="Alison Rees-Edwards" userId="6ddc9a34-5fd4-438d-87b4-9c8b83b97512" providerId="ADAL" clId="{7949757A-AD69-4126-B2D1-7959911563A1}" dt="2026-08-24T07:20:33.499" v="14" actId="6549"/>
        <pc:sldMkLst>
          <pc:docMk/>
          <pc:sldMk cId="1106571203" sldId="485"/>
        </pc:sldMkLst>
      </pc:sldChg>
      <pc:sldChg chg="modNotesTx">
        <pc:chgData name="Alison Rees-Edwards" userId="6ddc9a34-5fd4-438d-87b4-9c8b83b97512" providerId="ADAL" clId="{7949757A-AD69-4126-B2D1-7959911563A1}" dt="2026-08-24T07:20:37.548" v="15" actId="6549"/>
        <pc:sldMkLst>
          <pc:docMk/>
          <pc:sldMk cId="1492696330" sldId="486"/>
        </pc:sldMkLst>
      </pc:sldChg>
      <pc:sldChg chg="del modNotesTx">
        <pc:chgData name="Alison Rees-Edwards" userId="6ddc9a34-5fd4-438d-87b4-9c8b83b97512" providerId="ADAL" clId="{7949757A-AD69-4126-B2D1-7959911563A1}" dt="2026-08-26T13:59:53.001" v="642" actId="2696"/>
        <pc:sldMkLst>
          <pc:docMk/>
          <pc:sldMk cId="3045820963" sldId="488"/>
        </pc:sldMkLst>
      </pc:sldChg>
      <pc:sldChg chg="modNotesTx">
        <pc:chgData name="Alison Rees-Edwards" userId="6ddc9a34-5fd4-438d-87b4-9c8b83b97512" providerId="ADAL" clId="{7949757A-AD69-4126-B2D1-7959911563A1}" dt="2026-08-24T07:21:05.661" v="23" actId="6549"/>
        <pc:sldMkLst>
          <pc:docMk/>
          <pc:sldMk cId="3744047728" sldId="493"/>
        </pc:sldMkLst>
      </pc:sldChg>
      <pc:sldChg chg="modNotesTx">
        <pc:chgData name="Alison Rees-Edwards" userId="6ddc9a34-5fd4-438d-87b4-9c8b83b97512" providerId="ADAL" clId="{7949757A-AD69-4126-B2D1-7959911563A1}" dt="2026-08-24T07:20:50.379" v="17" actId="6549"/>
        <pc:sldMkLst>
          <pc:docMk/>
          <pc:sldMk cId="2959736394" sldId="494"/>
        </pc:sldMkLst>
      </pc:sldChg>
      <pc:sldChg chg="modNotesTx">
        <pc:chgData name="Alison Rees-Edwards" userId="6ddc9a34-5fd4-438d-87b4-9c8b83b97512" providerId="ADAL" clId="{7949757A-AD69-4126-B2D1-7959911563A1}" dt="2026-08-24T07:21:10.078" v="24" actId="6549"/>
        <pc:sldMkLst>
          <pc:docMk/>
          <pc:sldMk cId="3994268695" sldId="495"/>
        </pc:sldMkLst>
      </pc:sldChg>
      <pc:sldChg chg="modNotesTx">
        <pc:chgData name="Alison Rees-Edwards" userId="6ddc9a34-5fd4-438d-87b4-9c8b83b97512" providerId="ADAL" clId="{7949757A-AD69-4126-B2D1-7959911563A1}" dt="2026-08-24T07:20:09.989" v="8" actId="6549"/>
        <pc:sldMkLst>
          <pc:docMk/>
          <pc:sldMk cId="762815967" sldId="499"/>
        </pc:sldMkLst>
      </pc:sldChg>
      <pc:sldChg chg="modNotesTx">
        <pc:chgData name="Alison Rees-Edwards" userId="6ddc9a34-5fd4-438d-87b4-9c8b83b97512" providerId="ADAL" clId="{7949757A-AD69-4126-B2D1-7959911563A1}" dt="2026-08-24T07:20:01.693" v="6" actId="6549"/>
        <pc:sldMkLst>
          <pc:docMk/>
          <pc:sldMk cId="1794960405" sldId="500"/>
        </pc:sldMkLst>
      </pc:sldChg>
      <pc:sldChg chg="modNotesTx">
        <pc:chgData name="Alison Rees-Edwards" userId="6ddc9a34-5fd4-438d-87b4-9c8b83b97512" providerId="ADAL" clId="{7949757A-AD69-4126-B2D1-7959911563A1}" dt="2026-08-24T07:21:30.728" v="29" actId="6549"/>
        <pc:sldMkLst>
          <pc:docMk/>
          <pc:sldMk cId="2861350806" sldId="503"/>
        </pc:sldMkLst>
      </pc:sldChg>
      <pc:sldChg chg="modNotesTx">
        <pc:chgData name="Alison Rees-Edwards" userId="6ddc9a34-5fd4-438d-87b4-9c8b83b97512" providerId="ADAL" clId="{7949757A-AD69-4126-B2D1-7959911563A1}" dt="2026-08-24T07:21:24.418" v="27" actId="6549"/>
        <pc:sldMkLst>
          <pc:docMk/>
          <pc:sldMk cId="3386440466" sldId="504"/>
        </pc:sldMkLst>
      </pc:sldChg>
      <pc:sldChg chg="modNotesTx">
        <pc:chgData name="Alison Rees-Edwards" userId="6ddc9a34-5fd4-438d-87b4-9c8b83b97512" providerId="ADAL" clId="{7949757A-AD69-4126-B2D1-7959911563A1}" dt="2026-08-24T07:21:27.763" v="28" actId="6549"/>
        <pc:sldMkLst>
          <pc:docMk/>
          <pc:sldMk cId="1400287214" sldId="505"/>
        </pc:sldMkLst>
      </pc:sldChg>
      <pc:sldChg chg="modSp mod">
        <pc:chgData name="Alison Rees-Edwards" userId="6ddc9a34-5fd4-438d-87b4-9c8b83b97512" providerId="ADAL" clId="{7949757A-AD69-4126-B2D1-7959911563A1}" dt="2026-08-24T07:39:45.766" v="173" actId="114"/>
        <pc:sldMkLst>
          <pc:docMk/>
          <pc:sldMk cId="2925574133" sldId="507"/>
        </pc:sldMkLst>
        <pc:spChg chg="mod">
          <ac:chgData name="Alison Rees-Edwards" userId="6ddc9a34-5fd4-438d-87b4-9c8b83b97512" providerId="ADAL" clId="{7949757A-AD69-4126-B2D1-7959911563A1}" dt="2026-08-24T07:39:45.766" v="173" actId="114"/>
          <ac:spMkLst>
            <pc:docMk/>
            <pc:sldMk cId="2925574133" sldId="507"/>
            <ac:spMk id="14340" creationId="{9FDDCC2E-E856-43F2-5BA4-1AF030F17872}"/>
          </ac:spMkLst>
        </pc:spChg>
      </pc:sldChg>
      <pc:sldChg chg="modNotesTx">
        <pc:chgData name="Alison Rees-Edwards" userId="6ddc9a34-5fd4-438d-87b4-9c8b83b97512" providerId="ADAL" clId="{7949757A-AD69-4126-B2D1-7959911563A1}" dt="2026-08-24T07:20:13.904" v="9" actId="6549"/>
        <pc:sldMkLst>
          <pc:docMk/>
          <pc:sldMk cId="4049840814" sldId="509"/>
        </pc:sldMkLst>
      </pc:sldChg>
      <pc:sldChg chg="modNotesTx">
        <pc:chgData name="Alison Rees-Edwards" userId="6ddc9a34-5fd4-438d-87b4-9c8b83b97512" providerId="ADAL" clId="{7949757A-AD69-4126-B2D1-7959911563A1}" dt="2026-08-24T07:21:46.157" v="34" actId="20577"/>
        <pc:sldMkLst>
          <pc:docMk/>
          <pc:sldMk cId="3138705145" sldId="514"/>
        </pc:sldMkLst>
      </pc:sldChg>
      <pc:sldChg chg="modNotesTx">
        <pc:chgData name="Alison Rees-Edwards" userId="6ddc9a34-5fd4-438d-87b4-9c8b83b97512" providerId="ADAL" clId="{7949757A-AD69-4126-B2D1-7959911563A1}" dt="2026-08-24T07:21:36.112" v="30" actId="6549"/>
        <pc:sldMkLst>
          <pc:docMk/>
          <pc:sldMk cId="2480246954" sldId="515"/>
        </pc:sldMkLst>
      </pc:sldChg>
      <pc:sldChg chg="modNotesTx">
        <pc:chgData name="Alison Rees-Edwards" userId="6ddc9a34-5fd4-438d-87b4-9c8b83b97512" providerId="ADAL" clId="{7949757A-AD69-4126-B2D1-7959911563A1}" dt="2026-08-24T07:21:42.331" v="33" actId="5793"/>
        <pc:sldMkLst>
          <pc:docMk/>
          <pc:sldMk cId="282688879" sldId="516"/>
        </pc:sldMkLst>
      </pc:sldChg>
      <pc:sldChg chg="modNotesTx">
        <pc:chgData name="Alison Rees-Edwards" userId="6ddc9a34-5fd4-438d-87b4-9c8b83b97512" providerId="ADAL" clId="{7949757A-AD69-4126-B2D1-7959911563A1}" dt="2026-08-24T07:21:58.735" v="39" actId="5793"/>
        <pc:sldMkLst>
          <pc:docMk/>
          <pc:sldMk cId="1494089536" sldId="517"/>
        </pc:sldMkLst>
      </pc:sldChg>
      <pc:sldChg chg="modNotesTx">
        <pc:chgData name="Alison Rees-Edwards" userId="6ddc9a34-5fd4-438d-87b4-9c8b83b97512" providerId="ADAL" clId="{7949757A-AD69-4126-B2D1-7959911563A1}" dt="2026-08-24T07:22:03.952" v="40" actId="20577"/>
        <pc:sldMkLst>
          <pc:docMk/>
          <pc:sldMk cId="1219817846" sldId="519"/>
        </pc:sldMkLst>
      </pc:sldChg>
      <pc:sldChg chg="modNotesTx">
        <pc:chgData name="Alison Rees-Edwards" userId="6ddc9a34-5fd4-438d-87b4-9c8b83b97512" providerId="ADAL" clId="{7949757A-AD69-4126-B2D1-7959911563A1}" dt="2026-08-24T07:22:11.494" v="41" actId="20577"/>
        <pc:sldMkLst>
          <pc:docMk/>
          <pc:sldMk cId="116310182" sldId="522"/>
        </pc:sldMkLst>
      </pc:sldChg>
      <pc:sldChg chg="modNotesTx">
        <pc:chgData name="Alison Rees-Edwards" userId="6ddc9a34-5fd4-438d-87b4-9c8b83b97512" providerId="ADAL" clId="{7949757A-AD69-4126-B2D1-7959911563A1}" dt="2026-08-24T07:22:15.598" v="42" actId="20577"/>
        <pc:sldMkLst>
          <pc:docMk/>
          <pc:sldMk cId="2413812618" sldId="523"/>
        </pc:sldMkLst>
      </pc:sldChg>
      <pc:sldChg chg="modNotesTx">
        <pc:chgData name="Alison Rees-Edwards" userId="6ddc9a34-5fd4-438d-87b4-9c8b83b97512" providerId="ADAL" clId="{7949757A-AD69-4126-B2D1-7959911563A1}" dt="2026-08-24T07:22:21.766" v="43" actId="20577"/>
        <pc:sldMkLst>
          <pc:docMk/>
          <pc:sldMk cId="2512075386" sldId="526"/>
        </pc:sldMkLst>
      </pc:sldChg>
      <pc:sldChg chg="modNotesTx">
        <pc:chgData name="Alison Rees-Edwards" userId="6ddc9a34-5fd4-438d-87b4-9c8b83b97512" providerId="ADAL" clId="{7949757A-AD69-4126-B2D1-7959911563A1}" dt="2026-08-24T07:22:26.420" v="44" actId="20577"/>
        <pc:sldMkLst>
          <pc:docMk/>
          <pc:sldMk cId="1090590408" sldId="527"/>
        </pc:sldMkLst>
      </pc:sldChg>
      <pc:sldChg chg="modSp add mod modNotesTx">
        <pc:chgData name="Alison Rees-Edwards" userId="6ddc9a34-5fd4-438d-87b4-9c8b83b97512" providerId="ADAL" clId="{7949757A-AD69-4126-B2D1-7959911563A1}" dt="2026-08-24T07:54:36.799" v="640" actId="20577"/>
        <pc:sldMkLst>
          <pc:docMk/>
          <pc:sldMk cId="2046004032" sldId="530"/>
        </pc:sldMkLst>
        <pc:spChg chg="mod">
          <ac:chgData name="Alison Rees-Edwards" userId="6ddc9a34-5fd4-438d-87b4-9c8b83b97512" providerId="ADAL" clId="{7949757A-AD69-4126-B2D1-7959911563A1}" dt="2026-08-24T07:54:36.799" v="640" actId="20577"/>
          <ac:spMkLst>
            <pc:docMk/>
            <pc:sldMk cId="2046004032" sldId="530"/>
            <ac:spMk id="4099" creationId="{453DDF66-0BDD-FEAC-E10B-DBEF7DC2049A}"/>
          </ac:spMkLst>
        </pc:spChg>
      </pc:sldChg>
      <pc:sldChg chg="add modNotesTx">
        <pc:chgData name="Alison Rees-Edwards" userId="6ddc9a34-5fd4-438d-87b4-9c8b83b97512" providerId="ADAL" clId="{7949757A-AD69-4126-B2D1-7959911563A1}" dt="2026-08-26T13:59:58.668" v="644" actId="20577"/>
        <pc:sldMkLst>
          <pc:docMk/>
          <pc:sldMk cId="3939681691" sldId="53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8/26/2026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cy-GB" altLang="cy-GB" baseline="0"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a:t>
            </a:fld>
            <a:endParaRPr lang="en-US"/>
          </a:p>
        </p:txBody>
      </p:sp>
    </p:spTree>
    <p:extLst>
      <p:ext uri="{BB962C8B-B14F-4D97-AF65-F5344CB8AC3E}">
        <p14:creationId xmlns:p14="http://schemas.microsoft.com/office/powerpoint/2010/main" val="1115139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a:t>
            </a:fld>
            <a:endParaRPr lang="en-US"/>
          </a:p>
        </p:txBody>
      </p:sp>
    </p:spTree>
    <p:extLst>
      <p:ext uri="{BB962C8B-B14F-4D97-AF65-F5344CB8AC3E}">
        <p14:creationId xmlns:p14="http://schemas.microsoft.com/office/powerpoint/2010/main" val="4055348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a:t>
            </a:fld>
            <a:endParaRPr lang="en-US"/>
          </a:p>
        </p:txBody>
      </p:sp>
    </p:spTree>
    <p:extLst>
      <p:ext uri="{BB962C8B-B14F-4D97-AF65-F5344CB8AC3E}">
        <p14:creationId xmlns:p14="http://schemas.microsoft.com/office/powerpoint/2010/main" val="1586872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a:t>
            </a:fld>
            <a:endParaRPr lang="en-US"/>
          </a:p>
        </p:txBody>
      </p:sp>
    </p:spTree>
    <p:extLst>
      <p:ext uri="{BB962C8B-B14F-4D97-AF65-F5344CB8AC3E}">
        <p14:creationId xmlns:p14="http://schemas.microsoft.com/office/powerpoint/2010/main" val="318371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5</a:t>
            </a:fld>
            <a:endParaRPr lang="en-US"/>
          </a:p>
        </p:txBody>
      </p:sp>
    </p:spTree>
    <p:extLst>
      <p:ext uri="{BB962C8B-B14F-4D97-AF65-F5344CB8AC3E}">
        <p14:creationId xmlns:p14="http://schemas.microsoft.com/office/powerpoint/2010/main" val="3457286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txBody>
          <a:bodyPr/>
          <a:lstStyle/>
          <a:p>
            <a:endParaRPr lang="en-GB"/>
          </a:p>
        </p:txBody>
      </p:sp>
      <p:sp>
        <p:nvSpPr>
          <p:cNvPr id="13315" name="Notes Placeholder 2"/>
          <p:cNvSpPr>
            <a:spLocks noGrp="1"/>
          </p:cNvSpPr>
          <p:nvPr>
            <p:ph type="body" idx="1"/>
          </p:nvPr>
        </p:nvSpPr>
        <p:spPr>
          <a:noFill/>
        </p:spPr>
        <p:txBody>
          <a:bodyPr/>
          <a:lstStyle/>
          <a:p>
            <a:pPr eaLnBrk="1" hangingPunct="1"/>
            <a:endParaRPr lang="cy-GB" altLang="cy-GB" dirty="0">
              <a:latin typeface="Arial" panose="020B0604020202020204" pitchFamily="34" charset="0"/>
            </a:endParaRPr>
          </a:p>
        </p:txBody>
      </p:sp>
      <p:sp>
        <p:nvSpPr>
          <p:cNvPr id="13316"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341DB5C-EB30-4949-8F73-A094E8B81438}"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79830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F7EF4-1A49-72F7-A00F-308ACD8B944B}"/>
            </a:ext>
          </a:extLst>
        </p:cNvPr>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8C72C339-9EDE-CFA3-DC7B-2EA8D770E1E8}"/>
              </a:ext>
            </a:extLst>
          </p:cNvPr>
          <p:cNvSpPr>
            <a:spLocks noGrp="1" noRot="1" noChangeAspect="1" noTextEdit="1"/>
          </p:cNvSpPr>
          <p:nvPr>
            <p:ph type="sldImg"/>
          </p:nvPr>
        </p:nvSpPr>
        <p:spPr>
          <a:ln/>
        </p:spPr>
        <p:txBody>
          <a:bodyPr/>
          <a:lstStyle/>
          <a:p>
            <a:endParaRPr lang="en-GB"/>
          </a:p>
        </p:txBody>
      </p:sp>
      <p:sp>
        <p:nvSpPr>
          <p:cNvPr id="13315" name="Notes Placeholder 2">
            <a:extLst>
              <a:ext uri="{FF2B5EF4-FFF2-40B4-BE49-F238E27FC236}">
                <a16:creationId xmlns:a16="http://schemas.microsoft.com/office/drawing/2014/main" id="{9C788522-7AE9-FCB1-92D7-31DF2F129618}"/>
              </a:ext>
            </a:extLst>
          </p:cNvPr>
          <p:cNvSpPr>
            <a:spLocks noGrp="1"/>
          </p:cNvSpPr>
          <p:nvPr>
            <p:ph type="body" idx="1"/>
          </p:nvPr>
        </p:nvSpPr>
        <p:spPr>
          <a:noFill/>
        </p:spPr>
        <p:txBody>
          <a:bodyPr/>
          <a:lstStyle/>
          <a:p>
            <a:pPr eaLnBrk="1" hangingPunct="1"/>
            <a:endParaRPr lang="cy-GB" altLang="cy-GB" dirty="0">
              <a:latin typeface="Arial" panose="020B0604020202020204" pitchFamily="34" charset="0"/>
            </a:endParaRPr>
          </a:p>
        </p:txBody>
      </p:sp>
      <p:sp>
        <p:nvSpPr>
          <p:cNvPr id="13316" name="Slide Number Placeholder 3">
            <a:extLst>
              <a:ext uri="{FF2B5EF4-FFF2-40B4-BE49-F238E27FC236}">
                <a16:creationId xmlns:a16="http://schemas.microsoft.com/office/drawing/2014/main" id="{F026A41B-2AB5-1B22-8ABE-332B6E3F9E83}"/>
              </a:ext>
            </a:extLst>
          </p:cNvPr>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341DB5C-EB30-4949-8F73-A094E8B81438}"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29549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8</a:t>
            </a:fld>
            <a:endParaRPr lang="en-US"/>
          </a:p>
        </p:txBody>
      </p:sp>
    </p:spTree>
    <p:extLst>
      <p:ext uri="{BB962C8B-B14F-4D97-AF65-F5344CB8AC3E}">
        <p14:creationId xmlns:p14="http://schemas.microsoft.com/office/powerpoint/2010/main" val="2546768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txBody>
          <a:bodyPr/>
          <a:lstStyle/>
          <a:p>
            <a:endParaRPr lang="en-GB"/>
          </a:p>
        </p:txBody>
      </p:sp>
      <p:sp>
        <p:nvSpPr>
          <p:cNvPr id="13315" name="Notes Placeholder 2"/>
          <p:cNvSpPr>
            <a:spLocks noGrp="1"/>
          </p:cNvSpPr>
          <p:nvPr>
            <p:ph type="body" idx="1"/>
          </p:nvPr>
        </p:nvSpPr>
        <p:spPr>
          <a:noFill/>
        </p:spPr>
        <p:txBody>
          <a:bodyPr/>
          <a:lstStyle/>
          <a:p>
            <a:pPr eaLnBrk="1" hangingPunct="1"/>
            <a:endParaRPr lang="cy-GB" altLang="cy-GB" dirty="0">
              <a:latin typeface="Arial" panose="020B0604020202020204" pitchFamily="34" charset="0"/>
            </a:endParaRPr>
          </a:p>
        </p:txBody>
      </p:sp>
      <p:sp>
        <p:nvSpPr>
          <p:cNvPr id="13316"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341DB5C-EB30-4949-8F73-A094E8B81438}"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59998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67AA-1E2E-8B11-A0DE-92267A4B38F3}"/>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BFA28725-F534-FDCE-9583-210E237FA1BF}"/>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9CEF6706-A0C3-D407-B68C-A50AD36DD754}"/>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76D8FE8E-EC50-43A4-9976-68C3CF06C4DF}"/>
              </a:ext>
            </a:extLst>
          </p:cNvPr>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1566783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AE161-0EA0-D74D-0257-7273DCB7B579}"/>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E5461050-070F-F12E-59F2-5D12233BDB32}"/>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7009F0A2-9DF9-9B3C-4BC5-68903658825F}"/>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81696446-542B-FA40-39FF-A6BE800F2810}"/>
              </a:ext>
            </a:extLst>
          </p:cNvPr>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18933071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C0FC7-6A11-1D0D-5F8C-CA4D04AC88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D89A79-C673-1B93-251F-E87F34AFA97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C672BA5-9D6B-8B33-554C-80D0297621B3}"/>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42EF835-7209-1B2A-E949-BA8AB536FDD8}"/>
              </a:ext>
            </a:extLst>
          </p:cNvPr>
          <p:cNvSpPr>
            <a:spLocks noGrp="1"/>
          </p:cNvSpPr>
          <p:nvPr>
            <p:ph type="sldNum" sz="quarter" idx="5"/>
          </p:nvPr>
        </p:nvSpPr>
        <p:spPr/>
        <p:txBody>
          <a:bodyPr/>
          <a:lstStyle/>
          <a:p>
            <a:fld id="{05FFDD11-B3EC-214B-B984-1798BFAD033A}" type="slidenum">
              <a:rPr lang="en-US" smtClean="0"/>
              <a:t>12</a:t>
            </a:fld>
            <a:endParaRPr lang="en-US"/>
          </a:p>
        </p:txBody>
      </p:sp>
    </p:spTree>
    <p:extLst>
      <p:ext uri="{BB962C8B-B14F-4D97-AF65-F5344CB8AC3E}">
        <p14:creationId xmlns:p14="http://schemas.microsoft.com/office/powerpoint/2010/main" val="4160866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2143874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p:cNvSpPr>
            <a:spLocks noGrp="1" noRot="1" noChangeAspect="1" noChangeArrowheads="1" noTextEdit="1"/>
          </p:cNvSpPr>
          <p:nvPr>
            <p:ph type="sldImg"/>
          </p:nvPr>
        </p:nvSpPr>
        <p:spPr>
          <a:ln/>
        </p:spPr>
        <p:txBody>
          <a:bodyPr/>
          <a:lstStyle/>
          <a:p>
            <a:endParaRPr lang="en-GB"/>
          </a:p>
        </p:txBody>
      </p:sp>
      <p:sp>
        <p:nvSpPr>
          <p:cNvPr id="15364"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9728588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1E3E3-FA9A-5132-A37F-24BC3E906E63}"/>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B2C3AECF-EA46-47FD-5A30-E293B9C862C3}"/>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1A54BB46-B02E-70F7-2250-59C56A648DAF}"/>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D6061BB0-5211-ABC2-9FAD-36268677FA18}"/>
              </a:ext>
            </a:extLst>
          </p:cNvPr>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38172443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16</a:t>
            </a:fld>
            <a:endParaRPr lang="en-US"/>
          </a:p>
        </p:txBody>
      </p:sp>
    </p:spTree>
    <p:extLst>
      <p:ext uri="{BB962C8B-B14F-4D97-AF65-F5344CB8AC3E}">
        <p14:creationId xmlns:p14="http://schemas.microsoft.com/office/powerpoint/2010/main" val="4145949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538BB-7AC7-7152-6289-EC331A769B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739B94-2C5C-D51E-4E73-2184C9ED884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42AFB0E-4B8E-B6F4-DC74-BA4EAE2C883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y-GB" altLang="cy-GB" dirty="0"/>
          </a:p>
        </p:txBody>
      </p:sp>
      <p:sp>
        <p:nvSpPr>
          <p:cNvPr id="4" name="Slide Number Placeholder 3">
            <a:extLst>
              <a:ext uri="{FF2B5EF4-FFF2-40B4-BE49-F238E27FC236}">
                <a16:creationId xmlns:a16="http://schemas.microsoft.com/office/drawing/2014/main" id="{9221E5BF-971B-2AE0-BCEF-C3C54074C112}"/>
              </a:ext>
            </a:extLst>
          </p:cNvPr>
          <p:cNvSpPr>
            <a:spLocks noGrp="1"/>
          </p:cNvSpPr>
          <p:nvPr>
            <p:ph type="sldNum" sz="quarter" idx="5"/>
          </p:nvPr>
        </p:nvSpPr>
        <p:spPr/>
        <p:txBody>
          <a:bodyPr/>
          <a:lstStyle/>
          <a:p>
            <a:fld id="{05FFDD11-B3EC-214B-B984-1798BFAD033A}" type="slidenum">
              <a:rPr lang="en-US" smtClean="0"/>
              <a:t>17</a:t>
            </a:fld>
            <a:endParaRPr lang="en-US"/>
          </a:p>
        </p:txBody>
      </p:sp>
    </p:spTree>
    <p:extLst>
      <p:ext uri="{BB962C8B-B14F-4D97-AF65-F5344CB8AC3E}">
        <p14:creationId xmlns:p14="http://schemas.microsoft.com/office/powerpoint/2010/main" val="2199754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8DA32-C334-5DC0-3419-F083BAB2C2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01DA0F-15C6-F363-2B3F-AB52062DEE1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DD16087-6466-2BE7-311D-C29A7D1D7E7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cy-GB" altLang="cy-GB" dirty="0"/>
          </a:p>
        </p:txBody>
      </p:sp>
      <p:sp>
        <p:nvSpPr>
          <p:cNvPr id="4" name="Slide Number Placeholder 3">
            <a:extLst>
              <a:ext uri="{FF2B5EF4-FFF2-40B4-BE49-F238E27FC236}">
                <a16:creationId xmlns:a16="http://schemas.microsoft.com/office/drawing/2014/main" id="{B1763E9A-C830-1858-86FF-FF444FA1B142}"/>
              </a:ext>
            </a:extLst>
          </p:cNvPr>
          <p:cNvSpPr>
            <a:spLocks noGrp="1"/>
          </p:cNvSpPr>
          <p:nvPr>
            <p:ph type="sldNum" sz="quarter" idx="5"/>
          </p:nvPr>
        </p:nvSpPr>
        <p:spPr/>
        <p:txBody>
          <a:bodyPr/>
          <a:lstStyle/>
          <a:p>
            <a:fld id="{05FFDD11-B3EC-214B-B984-1798BFAD033A}" type="slidenum">
              <a:rPr lang="en-US" smtClean="0"/>
              <a:t>18</a:t>
            </a:fld>
            <a:endParaRPr lang="en-US"/>
          </a:p>
        </p:txBody>
      </p:sp>
    </p:spTree>
    <p:extLst>
      <p:ext uri="{BB962C8B-B14F-4D97-AF65-F5344CB8AC3E}">
        <p14:creationId xmlns:p14="http://schemas.microsoft.com/office/powerpoint/2010/main" val="1359718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5FFDD11-B3EC-214B-B984-1798BFAD033A}" type="slidenum">
              <a:rPr lang="en-US" smtClean="0"/>
              <a:t>19</a:t>
            </a:fld>
            <a:endParaRPr lang="en-US"/>
          </a:p>
        </p:txBody>
      </p:sp>
    </p:spTree>
    <p:extLst>
      <p:ext uri="{BB962C8B-B14F-4D97-AF65-F5344CB8AC3E}">
        <p14:creationId xmlns:p14="http://schemas.microsoft.com/office/powerpoint/2010/main" val="11766689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11C5E-B23B-6C06-DC1F-5D2FB7C2B9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240A64-49A0-2E1A-49A0-C69EA52FB66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319B5DE-28C0-58B7-FEDC-BC4B5C08990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noProof="0" dirty="0"/>
          </a:p>
        </p:txBody>
      </p:sp>
      <p:sp>
        <p:nvSpPr>
          <p:cNvPr id="4" name="Slide Number Placeholder 3">
            <a:extLst>
              <a:ext uri="{FF2B5EF4-FFF2-40B4-BE49-F238E27FC236}">
                <a16:creationId xmlns:a16="http://schemas.microsoft.com/office/drawing/2014/main" id="{192C70A6-4A96-3FE4-6218-03AD4A4507CC}"/>
              </a:ext>
            </a:extLst>
          </p:cNvPr>
          <p:cNvSpPr>
            <a:spLocks noGrp="1"/>
          </p:cNvSpPr>
          <p:nvPr>
            <p:ph type="sldNum" sz="quarter" idx="5"/>
          </p:nvPr>
        </p:nvSpPr>
        <p:spPr/>
        <p:txBody>
          <a:bodyPr/>
          <a:lstStyle/>
          <a:p>
            <a:fld id="{05FFDD11-B3EC-214B-B984-1798BFAD033A}" type="slidenum">
              <a:rPr lang="en-US" smtClean="0"/>
              <a:t>20</a:t>
            </a:fld>
            <a:endParaRPr lang="en-US"/>
          </a:p>
        </p:txBody>
      </p:sp>
    </p:spTree>
    <p:extLst>
      <p:ext uri="{BB962C8B-B14F-4D97-AF65-F5344CB8AC3E}">
        <p14:creationId xmlns:p14="http://schemas.microsoft.com/office/powerpoint/2010/main" val="18661221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F628A-6DC8-669F-DC53-0A5CC0EC3FB8}"/>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2797B2DB-35E3-1F56-CC33-F2AF4D910D62}"/>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D8C55D58-9F26-A4BB-2D30-C0B206B9F8EA}"/>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226D88D6-2996-0DE5-257A-2369E855A79E}"/>
              </a:ext>
            </a:extLst>
          </p:cNvPr>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27675671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21138-A9CB-1C55-09CA-8ABD35067002}"/>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1CBFD008-BA3C-3941-E4E6-DC66921350FB}"/>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E3DD795A-C41F-C6F8-8A41-15528490F041}"/>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7F4B25CE-9461-2B7C-30CA-9F9DE6BFCEE4}"/>
              </a:ext>
            </a:extLst>
          </p:cNvPr>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27377510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50013-9263-CD0B-75A2-A86A9374D8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0DB13-A7F2-C140-D967-B8821164D07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946BF5E-5E76-F38B-9783-B519BB8274D3}"/>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14F309A-E857-8384-1F12-97716D3605B0}"/>
              </a:ext>
            </a:extLst>
          </p:cNvPr>
          <p:cNvSpPr>
            <a:spLocks noGrp="1"/>
          </p:cNvSpPr>
          <p:nvPr>
            <p:ph type="sldNum" sz="quarter" idx="5"/>
          </p:nvPr>
        </p:nvSpPr>
        <p:spPr/>
        <p:txBody>
          <a:bodyPr/>
          <a:lstStyle/>
          <a:p>
            <a:fld id="{05FFDD11-B3EC-214B-B984-1798BFAD033A}" type="slidenum">
              <a:rPr lang="en-US" smtClean="0"/>
              <a:t>23</a:t>
            </a:fld>
            <a:endParaRPr lang="en-US"/>
          </a:p>
        </p:txBody>
      </p:sp>
    </p:spTree>
    <p:extLst>
      <p:ext uri="{BB962C8B-B14F-4D97-AF65-F5344CB8AC3E}">
        <p14:creationId xmlns:p14="http://schemas.microsoft.com/office/powerpoint/2010/main" val="28500375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6965F-F51D-ACF1-383D-04A8BA457F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CF9D1D-C265-3C0A-FD46-778469A2071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23E4970-DF6B-AB37-4E3E-F582507FE83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noProof="0" dirty="0"/>
          </a:p>
        </p:txBody>
      </p:sp>
      <p:sp>
        <p:nvSpPr>
          <p:cNvPr id="4" name="Slide Number Placeholder 3">
            <a:extLst>
              <a:ext uri="{FF2B5EF4-FFF2-40B4-BE49-F238E27FC236}">
                <a16:creationId xmlns:a16="http://schemas.microsoft.com/office/drawing/2014/main" id="{036D8966-B598-F959-49A0-452FB0BDBE00}"/>
              </a:ext>
            </a:extLst>
          </p:cNvPr>
          <p:cNvSpPr>
            <a:spLocks noGrp="1"/>
          </p:cNvSpPr>
          <p:nvPr>
            <p:ph type="sldNum" sz="quarter" idx="5"/>
          </p:nvPr>
        </p:nvSpPr>
        <p:spPr/>
        <p:txBody>
          <a:bodyPr/>
          <a:lstStyle/>
          <a:p>
            <a:fld id="{05FFDD11-B3EC-214B-B984-1798BFAD033A}" type="slidenum">
              <a:rPr lang="en-US" smtClean="0"/>
              <a:t>24</a:t>
            </a:fld>
            <a:endParaRPr lang="en-US"/>
          </a:p>
        </p:txBody>
      </p:sp>
    </p:spTree>
    <p:extLst>
      <p:ext uri="{BB962C8B-B14F-4D97-AF65-F5344CB8AC3E}">
        <p14:creationId xmlns:p14="http://schemas.microsoft.com/office/powerpoint/2010/main" val="39486898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B5A99-AD25-074D-1EEE-650BAFD5DBC8}"/>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E6A705A7-A15B-754F-A00A-060DEE869DF2}"/>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B86F4552-5A97-BFB8-28BD-37FC8BE8024D}"/>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51D110F4-A203-62B4-7BD1-4B55ECF517A0}"/>
              </a:ext>
            </a:extLst>
          </p:cNvPr>
          <p:cNvSpPr>
            <a:spLocks noGrp="1" noChangeArrowheads="1"/>
          </p:cNvSpPr>
          <p:nvPr>
            <p:ph type="body" idx="1"/>
          </p:nvPr>
        </p:nvSpPr>
        <p:spPr>
          <a:noFill/>
        </p:spPr>
        <p:txBody>
          <a:bodyPr/>
          <a:lstStyle/>
          <a:p>
            <a:pPr marL="0" indent="0" eaLnBrk="1" hangingPunct="1">
              <a:buNone/>
            </a:pPr>
            <a:endParaRPr lang="en-GB" altLang="cy-GB" dirty="0">
              <a:latin typeface="Arial" panose="020B0604020202020204" pitchFamily="34" charset="0"/>
            </a:endParaRPr>
          </a:p>
        </p:txBody>
      </p:sp>
    </p:spTree>
    <p:extLst>
      <p:ext uri="{BB962C8B-B14F-4D97-AF65-F5344CB8AC3E}">
        <p14:creationId xmlns:p14="http://schemas.microsoft.com/office/powerpoint/2010/main" val="41139127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35851-7EBE-753A-6371-F9B471402CB1}"/>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8FCA178F-232C-937A-E568-82513E58A6A7}"/>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B7C5923D-FB49-4204-6945-2C1FF74C9CA1}"/>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9265DAC9-3156-6BAF-C80D-BE4C45FF1283}"/>
              </a:ext>
            </a:extLst>
          </p:cNvPr>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8140568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99C64-EE47-34B7-1D59-2A71FA6775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D29449-DDC7-7337-C764-EDD4BD32328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27B30AA-62C3-C856-A412-DA03F79FC82F}"/>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F319684-CE3A-B7D8-3A07-97041E558C87}"/>
              </a:ext>
            </a:extLst>
          </p:cNvPr>
          <p:cNvSpPr>
            <a:spLocks noGrp="1"/>
          </p:cNvSpPr>
          <p:nvPr>
            <p:ph type="sldNum" sz="quarter" idx="5"/>
          </p:nvPr>
        </p:nvSpPr>
        <p:spPr/>
        <p:txBody>
          <a:bodyPr/>
          <a:lstStyle/>
          <a:p>
            <a:fld id="{05FFDD11-B3EC-214B-B984-1798BFAD033A}" type="slidenum">
              <a:rPr lang="en-US" smtClean="0"/>
              <a:t>27</a:t>
            </a:fld>
            <a:endParaRPr lang="en-US"/>
          </a:p>
        </p:txBody>
      </p:sp>
    </p:spTree>
    <p:extLst>
      <p:ext uri="{BB962C8B-B14F-4D97-AF65-F5344CB8AC3E}">
        <p14:creationId xmlns:p14="http://schemas.microsoft.com/office/powerpoint/2010/main" val="33357530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458AC-3654-68C2-3A1C-025F79405A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02DA1F-E181-E326-50D3-0745D2C508A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C5C168D-8B61-092D-8D56-A45D99C5647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noProof="0" dirty="0"/>
          </a:p>
        </p:txBody>
      </p:sp>
      <p:sp>
        <p:nvSpPr>
          <p:cNvPr id="4" name="Slide Number Placeholder 3">
            <a:extLst>
              <a:ext uri="{FF2B5EF4-FFF2-40B4-BE49-F238E27FC236}">
                <a16:creationId xmlns:a16="http://schemas.microsoft.com/office/drawing/2014/main" id="{5B6216A4-17B0-03EC-EF55-F103C5510F26}"/>
              </a:ext>
            </a:extLst>
          </p:cNvPr>
          <p:cNvSpPr>
            <a:spLocks noGrp="1"/>
          </p:cNvSpPr>
          <p:nvPr>
            <p:ph type="sldNum" sz="quarter" idx="5"/>
          </p:nvPr>
        </p:nvSpPr>
        <p:spPr/>
        <p:txBody>
          <a:bodyPr/>
          <a:lstStyle/>
          <a:p>
            <a:fld id="{05FFDD11-B3EC-214B-B984-1798BFAD033A}" type="slidenum">
              <a:rPr lang="en-US" smtClean="0"/>
              <a:t>28</a:t>
            </a:fld>
            <a:endParaRPr lang="en-US"/>
          </a:p>
        </p:txBody>
      </p:sp>
    </p:spTree>
    <p:extLst>
      <p:ext uri="{BB962C8B-B14F-4D97-AF65-F5344CB8AC3E}">
        <p14:creationId xmlns:p14="http://schemas.microsoft.com/office/powerpoint/2010/main" val="14320060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8BEDC-0F0A-118A-8D76-2F737D9E8822}"/>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E4377BA9-E1C4-396A-482D-20198DB80C2E}"/>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1CB86A3B-4498-07F6-DB27-DEBDEA59FF8F}"/>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53DC2A76-A82D-530B-46C5-3ACE5890567A}"/>
              </a:ext>
            </a:extLst>
          </p:cNvPr>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26966308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8F33D-EEFF-9BD8-3D4B-6E4717B98893}"/>
            </a:ext>
          </a:extLst>
        </p:cNvPr>
        <p:cNvGrpSpPr/>
        <p:nvPr/>
      </p:nvGrpSpPr>
      <p:grpSpPr>
        <a:xfrm>
          <a:off x="0" y="0"/>
          <a:ext cx="0" cy="0"/>
          <a:chOff x="0" y="0"/>
          <a:chExt cx="0" cy="0"/>
        </a:xfrm>
      </p:grpSpPr>
      <p:sp>
        <p:nvSpPr>
          <p:cNvPr id="15362" name="Rectangle 7">
            <a:extLst>
              <a:ext uri="{FF2B5EF4-FFF2-40B4-BE49-F238E27FC236}">
                <a16:creationId xmlns:a16="http://schemas.microsoft.com/office/drawing/2014/main" id="{18CFD295-8C87-C909-19C8-3FB90768335C}"/>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784874D-5CF1-445E-8B3A-3DE06A0936FB}"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A790D1CE-AD24-789C-EA73-42FDCBD4AB00}"/>
              </a:ext>
            </a:extLst>
          </p:cNvPr>
          <p:cNvSpPr>
            <a:spLocks noGrp="1" noRot="1" noChangeAspect="1" noChangeArrowheads="1" noTextEdit="1"/>
          </p:cNvSpPr>
          <p:nvPr>
            <p:ph type="sldImg"/>
          </p:nvPr>
        </p:nvSpPr>
        <p:spPr>
          <a:ln/>
        </p:spPr>
        <p:txBody>
          <a:bodyPr/>
          <a:lstStyle/>
          <a:p>
            <a:endParaRPr lang="en-GB"/>
          </a:p>
        </p:txBody>
      </p:sp>
      <p:sp>
        <p:nvSpPr>
          <p:cNvPr id="15364" name="Rectangle 3">
            <a:extLst>
              <a:ext uri="{FF2B5EF4-FFF2-40B4-BE49-F238E27FC236}">
                <a16:creationId xmlns:a16="http://schemas.microsoft.com/office/drawing/2014/main" id="{A578B9D2-B7E6-BBF0-BEDB-96D5E67FB30C}"/>
              </a:ext>
            </a:extLst>
          </p:cNvPr>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9489314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CEBE2-70EB-F1DF-C9F9-435B77118E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D2471F-5B99-CCC2-E2D0-5901139E6AA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FE887D5-DC03-95DB-5886-3225FD79DB6F}"/>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8EBCA35-E546-90F7-F095-67F5C2BF1D59}"/>
              </a:ext>
            </a:extLst>
          </p:cNvPr>
          <p:cNvSpPr>
            <a:spLocks noGrp="1"/>
          </p:cNvSpPr>
          <p:nvPr>
            <p:ph type="sldNum" sz="quarter" idx="5"/>
          </p:nvPr>
        </p:nvSpPr>
        <p:spPr/>
        <p:txBody>
          <a:bodyPr/>
          <a:lstStyle/>
          <a:p>
            <a:fld id="{05FFDD11-B3EC-214B-B984-1798BFAD033A}" type="slidenum">
              <a:rPr lang="en-US" smtClean="0"/>
              <a:t>31</a:t>
            </a:fld>
            <a:endParaRPr lang="en-US"/>
          </a:p>
        </p:txBody>
      </p:sp>
    </p:spTree>
    <p:extLst>
      <p:ext uri="{BB962C8B-B14F-4D97-AF65-F5344CB8AC3E}">
        <p14:creationId xmlns:p14="http://schemas.microsoft.com/office/powerpoint/2010/main" val="24516184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E86D4-574A-7328-670E-451244DC99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13D987-D209-B483-7ABB-7EC11EAFF96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B31BFF8-FA2A-43D0-A08B-78DBF556667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noProof="0" dirty="0"/>
          </a:p>
        </p:txBody>
      </p:sp>
      <p:sp>
        <p:nvSpPr>
          <p:cNvPr id="4" name="Slide Number Placeholder 3">
            <a:extLst>
              <a:ext uri="{FF2B5EF4-FFF2-40B4-BE49-F238E27FC236}">
                <a16:creationId xmlns:a16="http://schemas.microsoft.com/office/drawing/2014/main" id="{870FB4EC-E408-BAEC-AAB0-1FD5F8BDBFEA}"/>
              </a:ext>
            </a:extLst>
          </p:cNvPr>
          <p:cNvSpPr>
            <a:spLocks noGrp="1"/>
          </p:cNvSpPr>
          <p:nvPr>
            <p:ph type="sldNum" sz="quarter" idx="5"/>
          </p:nvPr>
        </p:nvSpPr>
        <p:spPr/>
        <p:txBody>
          <a:bodyPr/>
          <a:lstStyle/>
          <a:p>
            <a:fld id="{05FFDD11-B3EC-214B-B984-1798BFAD033A}" type="slidenum">
              <a:rPr lang="en-US" smtClean="0"/>
              <a:t>32</a:t>
            </a:fld>
            <a:endParaRPr lang="en-US"/>
          </a:p>
        </p:txBody>
      </p:sp>
    </p:spTree>
    <p:extLst>
      <p:ext uri="{BB962C8B-B14F-4D97-AF65-F5344CB8AC3E}">
        <p14:creationId xmlns:p14="http://schemas.microsoft.com/office/powerpoint/2010/main" val="25117765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60CD0-9865-2D43-A4F7-FB02069ADB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6426B8-B666-99EA-3301-34DCFCFA1CC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08F0FE7-399D-339E-0A82-E90D16887A9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noProof="0" dirty="0"/>
          </a:p>
        </p:txBody>
      </p:sp>
      <p:sp>
        <p:nvSpPr>
          <p:cNvPr id="4" name="Slide Number Placeholder 3">
            <a:extLst>
              <a:ext uri="{FF2B5EF4-FFF2-40B4-BE49-F238E27FC236}">
                <a16:creationId xmlns:a16="http://schemas.microsoft.com/office/drawing/2014/main" id="{B8FF795C-8214-7996-9065-CD43755EFA43}"/>
              </a:ext>
            </a:extLst>
          </p:cNvPr>
          <p:cNvSpPr>
            <a:spLocks noGrp="1"/>
          </p:cNvSpPr>
          <p:nvPr>
            <p:ph type="sldNum" sz="quarter" idx="5"/>
          </p:nvPr>
        </p:nvSpPr>
        <p:spPr/>
        <p:txBody>
          <a:bodyPr/>
          <a:lstStyle/>
          <a:p>
            <a:fld id="{05FFDD11-B3EC-214B-B984-1798BFAD033A}" type="slidenum">
              <a:rPr lang="en-US" smtClean="0"/>
              <a:t>33</a:t>
            </a:fld>
            <a:endParaRPr lang="en-US"/>
          </a:p>
        </p:txBody>
      </p:sp>
    </p:spTree>
    <p:extLst>
      <p:ext uri="{BB962C8B-B14F-4D97-AF65-F5344CB8AC3E}">
        <p14:creationId xmlns:p14="http://schemas.microsoft.com/office/powerpoint/2010/main" val="19802279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35</a:t>
            </a:fld>
            <a:endParaRPr lang="en-US"/>
          </a:p>
        </p:txBody>
      </p:sp>
    </p:spTree>
    <p:extLst>
      <p:ext uri="{BB962C8B-B14F-4D97-AF65-F5344CB8AC3E}">
        <p14:creationId xmlns:p14="http://schemas.microsoft.com/office/powerpoint/2010/main" val="39860572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indent="0" fontAlgn="t">
              <a:buFont typeface="Arial" panose="020B0604020202020204" pitchFamily="34" charset="0"/>
              <a:buNone/>
            </a:pP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A1E105F-8527-4319-AD10-2196F5B20ABD}" type="slidenum">
              <a:rPr lang="en-GB" smtClean="0"/>
              <a:t>36</a:t>
            </a:fld>
            <a:endParaRPr lang="en-GB"/>
          </a:p>
        </p:txBody>
      </p:sp>
    </p:spTree>
    <p:extLst>
      <p:ext uri="{BB962C8B-B14F-4D97-AF65-F5344CB8AC3E}">
        <p14:creationId xmlns:p14="http://schemas.microsoft.com/office/powerpoint/2010/main" val="36338944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A1E105F-8527-4319-AD10-2196F5B20ABD}" type="slidenum">
              <a:rPr lang="en-GB" smtClean="0"/>
              <a:t>37</a:t>
            </a:fld>
            <a:endParaRPr lang="en-GB"/>
          </a:p>
        </p:txBody>
      </p:sp>
    </p:spTree>
    <p:extLst>
      <p:ext uri="{BB962C8B-B14F-4D97-AF65-F5344CB8AC3E}">
        <p14:creationId xmlns:p14="http://schemas.microsoft.com/office/powerpoint/2010/main" val="26341059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7339D-78AE-7A20-1AC0-C858288CE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2FC45F-7381-E503-4AB9-10E5AA723E3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E418AAC-D3F8-9596-3C96-B6D180A8EAC8}"/>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5732A099-E16A-DFD7-3FFF-F43A71F55D40}"/>
              </a:ext>
            </a:extLst>
          </p:cNvPr>
          <p:cNvSpPr>
            <a:spLocks noGrp="1"/>
          </p:cNvSpPr>
          <p:nvPr>
            <p:ph type="sldNum" sz="quarter" idx="5"/>
          </p:nvPr>
        </p:nvSpPr>
        <p:spPr/>
        <p:txBody>
          <a:bodyPr/>
          <a:lstStyle/>
          <a:p>
            <a:fld id="{05FFDD11-B3EC-214B-B984-1798BFAD033A}" type="slidenum">
              <a:rPr lang="en-US" smtClean="0"/>
              <a:t>38</a:t>
            </a:fld>
            <a:endParaRPr lang="en-US"/>
          </a:p>
        </p:txBody>
      </p:sp>
    </p:spTree>
    <p:extLst>
      <p:ext uri="{BB962C8B-B14F-4D97-AF65-F5344CB8AC3E}">
        <p14:creationId xmlns:p14="http://schemas.microsoft.com/office/powerpoint/2010/main" val="23514207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B8F44D-73CC-D432-0EB7-F2EA4E46A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16CE4F-39FB-89D9-C5C6-BDF10212B7D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73F2A6C-29FF-2AD8-270E-F629E60B3F96}"/>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226FD535-D055-04EF-F970-3D3EC2D59A55}"/>
              </a:ext>
            </a:extLst>
          </p:cNvPr>
          <p:cNvSpPr>
            <a:spLocks noGrp="1"/>
          </p:cNvSpPr>
          <p:nvPr>
            <p:ph type="sldNum" sz="quarter" idx="5"/>
          </p:nvPr>
        </p:nvSpPr>
        <p:spPr/>
        <p:txBody>
          <a:bodyPr/>
          <a:lstStyle/>
          <a:p>
            <a:fld id="{05FFDD11-B3EC-214B-B984-1798BFAD033A}" type="slidenum">
              <a:rPr lang="en-US" smtClean="0"/>
              <a:t>39</a:t>
            </a:fld>
            <a:endParaRPr lang="en-US"/>
          </a:p>
        </p:txBody>
      </p:sp>
    </p:spTree>
    <p:extLst>
      <p:ext uri="{BB962C8B-B14F-4D97-AF65-F5344CB8AC3E}">
        <p14:creationId xmlns:p14="http://schemas.microsoft.com/office/powerpoint/2010/main" val="32740533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40</a:t>
            </a:fld>
            <a:endParaRPr lang="en-US"/>
          </a:p>
        </p:txBody>
      </p:sp>
    </p:spTree>
    <p:extLst>
      <p:ext uri="{BB962C8B-B14F-4D97-AF65-F5344CB8AC3E}">
        <p14:creationId xmlns:p14="http://schemas.microsoft.com/office/powerpoint/2010/main" val="21714502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41</a:t>
            </a:fld>
            <a:endParaRPr lang="en-US"/>
          </a:p>
        </p:txBody>
      </p:sp>
    </p:spTree>
    <p:extLst>
      <p:ext uri="{BB962C8B-B14F-4D97-AF65-F5344CB8AC3E}">
        <p14:creationId xmlns:p14="http://schemas.microsoft.com/office/powerpoint/2010/main" val="11631931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63CF4-EAEB-AB99-CC27-BB43D9D79B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4BAEF1-6657-4CC4-91A1-F8F3C0C33EE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0407E2D-43DD-2576-BA48-096DE4BDE4F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0C64B61-634C-3BBB-BE04-FCE14D78ABC7}"/>
              </a:ext>
            </a:extLst>
          </p:cNvPr>
          <p:cNvSpPr>
            <a:spLocks noGrp="1"/>
          </p:cNvSpPr>
          <p:nvPr>
            <p:ph type="sldNum" sz="quarter" idx="5"/>
          </p:nvPr>
        </p:nvSpPr>
        <p:spPr/>
        <p:txBody>
          <a:bodyPr/>
          <a:lstStyle/>
          <a:p>
            <a:fld id="{8A1E105F-8527-4319-AD10-2196F5B20ABD}" type="slidenum">
              <a:rPr lang="en-GB" smtClean="0"/>
              <a:t>42</a:t>
            </a:fld>
            <a:endParaRPr lang="en-GB"/>
          </a:p>
        </p:txBody>
      </p:sp>
    </p:spTree>
    <p:extLst>
      <p:ext uri="{BB962C8B-B14F-4D97-AF65-F5344CB8AC3E}">
        <p14:creationId xmlns:p14="http://schemas.microsoft.com/office/powerpoint/2010/main" val="38488555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43</a:t>
            </a:fld>
            <a:endParaRPr lang="en-US"/>
          </a:p>
        </p:txBody>
      </p:sp>
    </p:spTree>
    <p:extLst>
      <p:ext uri="{BB962C8B-B14F-4D97-AF65-F5344CB8AC3E}">
        <p14:creationId xmlns:p14="http://schemas.microsoft.com/office/powerpoint/2010/main" val="25448284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A1E105F-8527-4319-AD10-2196F5B20ABD}" type="slidenum">
              <a:rPr lang="en-GB" smtClean="0"/>
              <a:t>44</a:t>
            </a:fld>
            <a:endParaRPr lang="en-GB"/>
          </a:p>
        </p:txBody>
      </p:sp>
    </p:spTree>
    <p:extLst>
      <p:ext uri="{BB962C8B-B14F-4D97-AF65-F5344CB8AC3E}">
        <p14:creationId xmlns:p14="http://schemas.microsoft.com/office/powerpoint/2010/main" val="19440236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CDF62-790E-FFD9-7277-725585EB9F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426BE0-41CD-3F82-979E-698138B72E3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0EED75B-9FE1-FC0E-3857-E80AA2A6A0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27BB0E8-1FE2-62C5-585A-F81DF6B28EA3}"/>
              </a:ext>
            </a:extLst>
          </p:cNvPr>
          <p:cNvSpPr>
            <a:spLocks noGrp="1"/>
          </p:cNvSpPr>
          <p:nvPr>
            <p:ph type="sldNum" sz="quarter" idx="5"/>
          </p:nvPr>
        </p:nvSpPr>
        <p:spPr/>
        <p:txBody>
          <a:bodyPr/>
          <a:lstStyle/>
          <a:p>
            <a:fld id="{05FFDD11-B3EC-214B-B984-1798BFAD033A}" type="slidenum">
              <a:rPr lang="en-US" smtClean="0"/>
              <a:t>45</a:t>
            </a:fld>
            <a:endParaRPr lang="en-US"/>
          </a:p>
        </p:txBody>
      </p:sp>
    </p:spTree>
    <p:extLst>
      <p:ext uri="{BB962C8B-B14F-4D97-AF65-F5344CB8AC3E}">
        <p14:creationId xmlns:p14="http://schemas.microsoft.com/office/powerpoint/2010/main" val="405731572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46</a:t>
            </a:fld>
            <a:endParaRPr lang="en-US"/>
          </a:p>
        </p:txBody>
      </p:sp>
    </p:spTree>
    <p:extLst>
      <p:ext uri="{BB962C8B-B14F-4D97-AF65-F5344CB8AC3E}">
        <p14:creationId xmlns:p14="http://schemas.microsoft.com/office/powerpoint/2010/main" val="83473453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2AEED-2324-B4F8-C405-26A694103E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11E9B-354D-21D5-98B2-0B6A6FB5B3B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3400193-16D1-5308-213F-983877F081A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253A74C-882E-03BA-1B51-5DBD0B5104E3}"/>
              </a:ext>
            </a:extLst>
          </p:cNvPr>
          <p:cNvSpPr>
            <a:spLocks noGrp="1"/>
          </p:cNvSpPr>
          <p:nvPr>
            <p:ph type="sldNum" sz="quarter" idx="5"/>
          </p:nvPr>
        </p:nvSpPr>
        <p:spPr/>
        <p:txBody>
          <a:bodyPr/>
          <a:lstStyle/>
          <a:p>
            <a:fld id="{05FFDD11-B3EC-214B-B984-1798BFAD033A}" type="slidenum">
              <a:rPr lang="en-US" smtClean="0"/>
              <a:t>47</a:t>
            </a:fld>
            <a:endParaRPr lang="en-US"/>
          </a:p>
        </p:txBody>
      </p:sp>
    </p:spTree>
    <p:extLst>
      <p:ext uri="{BB962C8B-B14F-4D97-AF65-F5344CB8AC3E}">
        <p14:creationId xmlns:p14="http://schemas.microsoft.com/office/powerpoint/2010/main" val="58894335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28481-CCD9-BB7C-139D-259EB06BE7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04FC63-0BD5-E7AD-543E-BD1FBCECA03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10F798A-8EA5-6148-86E7-EB0B12D0A2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F7D910D-9179-9705-9659-D016C9614AD6}"/>
              </a:ext>
            </a:extLst>
          </p:cNvPr>
          <p:cNvSpPr>
            <a:spLocks noGrp="1"/>
          </p:cNvSpPr>
          <p:nvPr>
            <p:ph type="sldNum" sz="quarter" idx="5"/>
          </p:nvPr>
        </p:nvSpPr>
        <p:spPr/>
        <p:txBody>
          <a:bodyPr/>
          <a:lstStyle/>
          <a:p>
            <a:fld id="{05FFDD11-B3EC-214B-B984-1798BFAD033A}" type="slidenum">
              <a:rPr lang="en-US" smtClean="0"/>
              <a:t>48</a:t>
            </a:fld>
            <a:endParaRPr lang="en-US"/>
          </a:p>
        </p:txBody>
      </p:sp>
    </p:spTree>
    <p:extLst>
      <p:ext uri="{BB962C8B-B14F-4D97-AF65-F5344CB8AC3E}">
        <p14:creationId xmlns:p14="http://schemas.microsoft.com/office/powerpoint/2010/main" val="18202480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CA5CD-DB99-D21B-257E-06EDC0B89A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B5C252-232D-A708-D229-726B30E6BDD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DCAAF44-914F-EBF9-3406-FB1DDACB2BB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9476102-8250-1E16-1B98-14D022A36EA9}"/>
              </a:ext>
            </a:extLst>
          </p:cNvPr>
          <p:cNvSpPr>
            <a:spLocks noGrp="1"/>
          </p:cNvSpPr>
          <p:nvPr>
            <p:ph type="sldNum" sz="quarter" idx="5"/>
          </p:nvPr>
        </p:nvSpPr>
        <p:spPr/>
        <p:txBody>
          <a:bodyPr/>
          <a:lstStyle/>
          <a:p>
            <a:fld id="{05FFDD11-B3EC-214B-B984-1798BFAD033A}" type="slidenum">
              <a:rPr lang="en-US" smtClean="0"/>
              <a:t>49</a:t>
            </a:fld>
            <a:endParaRPr lang="en-US"/>
          </a:p>
        </p:txBody>
      </p:sp>
    </p:spTree>
    <p:extLst>
      <p:ext uri="{BB962C8B-B14F-4D97-AF65-F5344CB8AC3E}">
        <p14:creationId xmlns:p14="http://schemas.microsoft.com/office/powerpoint/2010/main" val="21346852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3A613-A1B2-C930-FF35-A6CBCC069E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15E9CD-0AC6-73A7-1476-972FDFECD25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85A11843-A57B-4C71-01E4-CBBC8D39D6A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873FB9D-F995-1089-D568-6F53AB9352D6}"/>
              </a:ext>
            </a:extLst>
          </p:cNvPr>
          <p:cNvSpPr>
            <a:spLocks noGrp="1"/>
          </p:cNvSpPr>
          <p:nvPr>
            <p:ph type="sldNum" sz="quarter" idx="5"/>
          </p:nvPr>
        </p:nvSpPr>
        <p:spPr/>
        <p:txBody>
          <a:bodyPr/>
          <a:lstStyle/>
          <a:p>
            <a:fld id="{05FFDD11-B3EC-214B-B984-1798BFAD033A}" type="slidenum">
              <a:rPr lang="en-US" smtClean="0"/>
              <a:t>50</a:t>
            </a:fld>
            <a:endParaRPr lang="en-US"/>
          </a:p>
        </p:txBody>
      </p:sp>
    </p:spTree>
    <p:extLst>
      <p:ext uri="{BB962C8B-B14F-4D97-AF65-F5344CB8AC3E}">
        <p14:creationId xmlns:p14="http://schemas.microsoft.com/office/powerpoint/2010/main" val="398773560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42FE6-A854-CADB-6606-F23EBF8AA9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D31C71-529D-E1E3-FEA1-46376275EBF0}"/>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FB1653E-DE9B-470F-B899-56EDD6FD136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BE384F4-566F-2399-3503-9FC58D38F926}"/>
              </a:ext>
            </a:extLst>
          </p:cNvPr>
          <p:cNvSpPr>
            <a:spLocks noGrp="1"/>
          </p:cNvSpPr>
          <p:nvPr>
            <p:ph type="sldNum" sz="quarter" idx="5"/>
          </p:nvPr>
        </p:nvSpPr>
        <p:spPr/>
        <p:txBody>
          <a:bodyPr/>
          <a:lstStyle/>
          <a:p>
            <a:fld id="{05FFDD11-B3EC-214B-B984-1798BFAD033A}" type="slidenum">
              <a:rPr lang="en-US" smtClean="0"/>
              <a:t>51</a:t>
            </a:fld>
            <a:endParaRPr lang="en-US"/>
          </a:p>
        </p:txBody>
      </p:sp>
    </p:spTree>
    <p:extLst>
      <p:ext uri="{BB962C8B-B14F-4D97-AF65-F5344CB8AC3E}">
        <p14:creationId xmlns:p14="http://schemas.microsoft.com/office/powerpoint/2010/main" val="45389776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52</a:t>
            </a:fld>
            <a:endParaRPr lang="en-US"/>
          </a:p>
        </p:txBody>
      </p:sp>
    </p:spTree>
    <p:extLst>
      <p:ext uri="{BB962C8B-B14F-4D97-AF65-F5344CB8AC3E}">
        <p14:creationId xmlns:p14="http://schemas.microsoft.com/office/powerpoint/2010/main" val="123764939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53</a:t>
            </a:fld>
            <a:endParaRPr lang="en-GB"/>
          </a:p>
        </p:txBody>
      </p:sp>
    </p:spTree>
    <p:extLst>
      <p:ext uri="{BB962C8B-B14F-4D97-AF65-F5344CB8AC3E}">
        <p14:creationId xmlns:p14="http://schemas.microsoft.com/office/powerpoint/2010/main" val="190177423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54</a:t>
            </a:fld>
            <a:endParaRPr lang="en-US"/>
          </a:p>
        </p:txBody>
      </p:sp>
    </p:spTree>
    <p:extLst>
      <p:ext uri="{BB962C8B-B14F-4D97-AF65-F5344CB8AC3E}">
        <p14:creationId xmlns:p14="http://schemas.microsoft.com/office/powerpoint/2010/main" val="206518093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55</a:t>
            </a:fld>
            <a:endParaRPr lang="en-US"/>
          </a:p>
        </p:txBody>
      </p:sp>
    </p:spTree>
    <p:extLst>
      <p:ext uri="{BB962C8B-B14F-4D97-AF65-F5344CB8AC3E}">
        <p14:creationId xmlns:p14="http://schemas.microsoft.com/office/powerpoint/2010/main" val="14251195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F6358-3B07-FC89-1823-89E8C83B6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18DF32-691B-547D-E2D6-22A96AA5579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C459E80-5986-2358-A7DD-28E7506EE3AD}"/>
              </a:ext>
            </a:extLst>
          </p:cNvPr>
          <p:cNvSpPr>
            <a:spLocks noGrp="1"/>
          </p:cNvSpPr>
          <p:nvPr>
            <p:ph type="body" idx="1"/>
          </p:nvPr>
        </p:nvSpPr>
        <p:spPr/>
        <p:txBody>
          <a:bodyPr/>
          <a:lstStyle/>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a:extLst>
              <a:ext uri="{FF2B5EF4-FFF2-40B4-BE49-F238E27FC236}">
                <a16:creationId xmlns:a16="http://schemas.microsoft.com/office/drawing/2014/main" id="{85622351-0B48-28A1-B45F-F98C96BD0F9B}"/>
              </a:ext>
            </a:extLst>
          </p:cNvPr>
          <p:cNvSpPr>
            <a:spLocks noGrp="1"/>
          </p:cNvSpPr>
          <p:nvPr>
            <p:ph type="sldNum" sz="quarter" idx="5"/>
          </p:nvPr>
        </p:nvSpPr>
        <p:spPr/>
        <p:txBody>
          <a:bodyPr/>
          <a:lstStyle/>
          <a:p>
            <a:fld id="{8A1E105F-8527-4319-AD10-2196F5B20ABD}" type="slidenum">
              <a:rPr lang="en-GB" smtClean="0"/>
              <a:t>56</a:t>
            </a:fld>
            <a:endParaRPr lang="en-GB"/>
          </a:p>
        </p:txBody>
      </p:sp>
    </p:spTree>
    <p:extLst>
      <p:ext uri="{BB962C8B-B14F-4D97-AF65-F5344CB8AC3E}">
        <p14:creationId xmlns:p14="http://schemas.microsoft.com/office/powerpoint/2010/main" val="172747906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BED7A-5041-42A4-2EB8-DA8B0476F2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604966-3BB2-FB9D-3068-93FE5B5ADC6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0951FD0-B4F0-DAA6-B381-F6665E864D5D}"/>
              </a:ext>
            </a:extLst>
          </p:cNvPr>
          <p:cNvSpPr>
            <a:spLocks noGrp="1"/>
          </p:cNvSpPr>
          <p:nvPr>
            <p:ph type="body" idx="1"/>
          </p:nvPr>
        </p:nvSpPr>
        <p:spPr/>
        <p:txBody>
          <a:bodyPr/>
          <a:lstStyle/>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a:extLst>
              <a:ext uri="{FF2B5EF4-FFF2-40B4-BE49-F238E27FC236}">
                <a16:creationId xmlns:a16="http://schemas.microsoft.com/office/drawing/2014/main" id="{568AAE5D-E218-5A7F-5704-6625B85C7F0F}"/>
              </a:ext>
            </a:extLst>
          </p:cNvPr>
          <p:cNvSpPr>
            <a:spLocks noGrp="1"/>
          </p:cNvSpPr>
          <p:nvPr>
            <p:ph type="sldNum" sz="quarter" idx="5"/>
          </p:nvPr>
        </p:nvSpPr>
        <p:spPr/>
        <p:txBody>
          <a:bodyPr/>
          <a:lstStyle/>
          <a:p>
            <a:fld id="{8A1E105F-8527-4319-AD10-2196F5B20ABD}" type="slidenum">
              <a:rPr lang="en-GB" smtClean="0"/>
              <a:t>57</a:t>
            </a:fld>
            <a:endParaRPr lang="en-GB"/>
          </a:p>
        </p:txBody>
      </p:sp>
    </p:spTree>
    <p:extLst>
      <p:ext uri="{BB962C8B-B14F-4D97-AF65-F5344CB8AC3E}">
        <p14:creationId xmlns:p14="http://schemas.microsoft.com/office/powerpoint/2010/main" val="35682442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71398-3974-2F90-5C87-D11A12A76B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5841BC-34A6-23E0-286C-9DFE6AB0D9D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A5047B3-52AB-1206-A760-99F0E5555240}"/>
              </a:ext>
            </a:extLst>
          </p:cNvPr>
          <p:cNvSpPr>
            <a:spLocks noGrp="1"/>
          </p:cNvSpPr>
          <p:nvPr>
            <p:ph type="body" idx="1"/>
          </p:nvPr>
        </p:nvSpPr>
        <p:spPr/>
        <p:txBody>
          <a:bodyPr/>
          <a:lstStyle/>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a:extLst>
              <a:ext uri="{FF2B5EF4-FFF2-40B4-BE49-F238E27FC236}">
                <a16:creationId xmlns:a16="http://schemas.microsoft.com/office/drawing/2014/main" id="{AC40B356-3017-8C9F-8C2A-028592BA7123}"/>
              </a:ext>
            </a:extLst>
          </p:cNvPr>
          <p:cNvSpPr>
            <a:spLocks noGrp="1"/>
          </p:cNvSpPr>
          <p:nvPr>
            <p:ph type="sldNum" sz="quarter" idx="5"/>
          </p:nvPr>
        </p:nvSpPr>
        <p:spPr/>
        <p:txBody>
          <a:bodyPr/>
          <a:lstStyle/>
          <a:p>
            <a:fld id="{8A1E105F-8527-4319-AD10-2196F5B20ABD}" type="slidenum">
              <a:rPr lang="en-GB" smtClean="0"/>
              <a:t>58</a:t>
            </a:fld>
            <a:endParaRPr lang="en-GB"/>
          </a:p>
        </p:txBody>
      </p:sp>
    </p:spTree>
    <p:extLst>
      <p:ext uri="{BB962C8B-B14F-4D97-AF65-F5344CB8AC3E}">
        <p14:creationId xmlns:p14="http://schemas.microsoft.com/office/powerpoint/2010/main" val="330720309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59</a:t>
            </a:fld>
            <a:endParaRPr lang="en-US"/>
          </a:p>
        </p:txBody>
      </p:sp>
    </p:spTree>
    <p:extLst>
      <p:ext uri="{BB962C8B-B14F-4D97-AF65-F5344CB8AC3E}">
        <p14:creationId xmlns:p14="http://schemas.microsoft.com/office/powerpoint/2010/main" val="64062950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34D48-2F70-9766-825F-008F10EA07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5648ED-2047-92F9-0AFB-4C2199850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2A2214-18E9-15EF-B93A-37AB2D43B427}"/>
              </a:ext>
            </a:extLst>
          </p:cNvPr>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a:extLst>
              <a:ext uri="{FF2B5EF4-FFF2-40B4-BE49-F238E27FC236}">
                <a16:creationId xmlns:a16="http://schemas.microsoft.com/office/drawing/2014/main" id="{9AF91535-3401-40B1-F989-F274550D5ACA}"/>
              </a:ext>
            </a:extLst>
          </p:cNvPr>
          <p:cNvSpPr>
            <a:spLocks noGrp="1"/>
          </p:cNvSpPr>
          <p:nvPr>
            <p:ph type="sldNum" sz="quarter" idx="5"/>
          </p:nvPr>
        </p:nvSpPr>
        <p:spPr/>
        <p:txBody>
          <a:bodyPr/>
          <a:lstStyle/>
          <a:p>
            <a:fld id="{05FFDD11-B3EC-214B-B984-1798BFAD033A}" type="slidenum">
              <a:rPr lang="en-US" smtClean="0"/>
              <a:t>60</a:t>
            </a:fld>
            <a:endParaRPr lang="en-US"/>
          </a:p>
        </p:txBody>
      </p:sp>
    </p:spTree>
    <p:extLst>
      <p:ext uri="{BB962C8B-B14F-4D97-AF65-F5344CB8AC3E}">
        <p14:creationId xmlns:p14="http://schemas.microsoft.com/office/powerpoint/2010/main" val="260446650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61</a:t>
            </a:fld>
            <a:endParaRPr lang="en-US"/>
          </a:p>
        </p:txBody>
      </p:sp>
    </p:spTree>
    <p:extLst>
      <p:ext uri="{BB962C8B-B14F-4D97-AF65-F5344CB8AC3E}">
        <p14:creationId xmlns:p14="http://schemas.microsoft.com/office/powerpoint/2010/main" val="16938545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62</a:t>
            </a:fld>
            <a:endParaRPr lang="en-US"/>
          </a:p>
        </p:txBody>
      </p:sp>
    </p:spTree>
    <p:extLst>
      <p:ext uri="{BB962C8B-B14F-4D97-AF65-F5344CB8AC3E}">
        <p14:creationId xmlns:p14="http://schemas.microsoft.com/office/powerpoint/2010/main" val="198349908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673B0-EE58-508D-2446-94F2D0DCCBCA}"/>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BCDD2A91-2DB9-E219-C114-321BB7B115D6}"/>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6FFD8486-D1F5-0F32-6DEA-D608BA4FABA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328889538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F0AC2-9AC5-4737-D1F5-0A03C1A609E7}"/>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54E1346B-34EC-999D-EF3B-07C5F446F22F}"/>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2DB50D26-48D9-EDB4-ECCF-FF49CAD88B9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366159376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65</a:t>
            </a:fld>
            <a:endParaRPr lang="en-US"/>
          </a:p>
        </p:txBody>
      </p:sp>
    </p:spTree>
    <p:extLst>
      <p:ext uri="{BB962C8B-B14F-4D97-AF65-F5344CB8AC3E}">
        <p14:creationId xmlns:p14="http://schemas.microsoft.com/office/powerpoint/2010/main" val="414222885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66</a:t>
            </a:fld>
            <a:endParaRPr lang="en-US"/>
          </a:p>
        </p:txBody>
      </p:sp>
    </p:spTree>
    <p:extLst>
      <p:ext uri="{BB962C8B-B14F-4D97-AF65-F5344CB8AC3E}">
        <p14:creationId xmlns:p14="http://schemas.microsoft.com/office/powerpoint/2010/main" val="225817734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C5979-4BAD-AE8E-3764-117D5C3B05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87EDF2-DC42-4151-DCBD-B4D7F50ADF0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D8FF60D-BFB1-C875-DD51-3485E74FECD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0ECE6D0-DF89-E104-ECC9-88A98603D5F3}"/>
              </a:ext>
            </a:extLst>
          </p:cNvPr>
          <p:cNvSpPr>
            <a:spLocks noGrp="1"/>
          </p:cNvSpPr>
          <p:nvPr>
            <p:ph type="sldNum" sz="quarter" idx="5"/>
          </p:nvPr>
        </p:nvSpPr>
        <p:spPr/>
        <p:txBody>
          <a:bodyPr/>
          <a:lstStyle/>
          <a:p>
            <a:fld id="{05FFDD11-B3EC-214B-B984-1798BFAD033A}" type="slidenum">
              <a:rPr lang="en-US" smtClean="0"/>
              <a:t>67</a:t>
            </a:fld>
            <a:endParaRPr lang="en-US"/>
          </a:p>
        </p:txBody>
      </p:sp>
    </p:spTree>
    <p:extLst>
      <p:ext uri="{BB962C8B-B14F-4D97-AF65-F5344CB8AC3E}">
        <p14:creationId xmlns:p14="http://schemas.microsoft.com/office/powerpoint/2010/main" val="423283211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73BBA-41DE-297F-00CE-6C9FB2EA68BC}"/>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5542F462-A7B2-33B0-D0ED-D06587739AE9}"/>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DBC8A5C0-30B7-6176-3283-B77E6D8C5FF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282883809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536DF-C903-8215-8155-198392074B2A}"/>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6A52D676-7FB6-FF6A-76D0-9A0BA687FEB3}"/>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B88C0BBC-F509-4420-08B4-6256A81E8F7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261247088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457D8-DD33-FACB-3FC2-1471A6800742}"/>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9703064D-ECD5-6057-A8ED-CA8AC565EFFA}"/>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0570E496-5094-9326-C080-8DAA4EDBE76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334871515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AC1F0-1827-23CD-5EF7-F64AC740AB2A}"/>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1DB69FF4-7747-F2A1-C55A-D5608CD4516E}"/>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980D1D49-2BA4-5157-E0FD-F7F300C9452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30224198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97D85-1504-371D-7468-1C40183B2F16}"/>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98829D3C-BBFF-E641-0D7D-9692EA426D0C}"/>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3B3C24F2-AD3F-3FF7-37DE-03323B852E2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298993034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EBE280-0E54-2C5C-EB71-21CED5ACE17E}"/>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AD178ACE-CA1C-A28A-3A0E-53D89054FB93}"/>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D6050DCC-0B0A-14BE-2631-F3AB3E0AB2E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303181399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47761151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ECC75-BEDD-473A-C15F-77F546528199}"/>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EB739267-F704-23DA-3183-5E7B9777E26D}"/>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CD5D3E54-3552-9ECD-BE69-829E82FD2BB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210712894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F7BA2-407B-C497-4806-CD5D343548D3}"/>
            </a:ext>
          </a:extLst>
        </p:cNvPr>
        <p:cNvGrpSpPr/>
        <p:nvPr/>
      </p:nvGrpSpPr>
      <p:grpSpPr>
        <a:xfrm>
          <a:off x="0" y="0"/>
          <a:ext cx="0" cy="0"/>
          <a:chOff x="0" y="0"/>
          <a:chExt cx="0" cy="0"/>
        </a:xfrm>
      </p:grpSpPr>
      <p:sp>
        <p:nvSpPr>
          <p:cNvPr id="21506" name="Rectangle 2">
            <a:extLst>
              <a:ext uri="{FF2B5EF4-FFF2-40B4-BE49-F238E27FC236}">
                <a16:creationId xmlns:a16="http://schemas.microsoft.com/office/drawing/2014/main" id="{B8FB112E-C834-3A86-A5FB-B432ACE3F2AB}"/>
              </a:ext>
            </a:extLst>
          </p:cNvPr>
          <p:cNvSpPr>
            <a:spLocks noGrp="1" noRot="1" noChangeAspect="1" noChangeArrowheads="1" noTextEdit="1"/>
          </p:cNvSpPr>
          <p:nvPr>
            <p:ph type="sldImg"/>
          </p:nvPr>
        </p:nvSpPr>
        <p:spPr>
          <a:xfrm>
            <a:off x="917575" y="744538"/>
            <a:ext cx="4962525" cy="3722687"/>
          </a:xfrm>
          <a:ln/>
        </p:spPr>
        <p:txBody>
          <a:bodyPr/>
          <a:lstStyle/>
          <a:p>
            <a:endParaRPr lang="en-GB"/>
          </a:p>
        </p:txBody>
      </p:sp>
      <p:sp>
        <p:nvSpPr>
          <p:cNvPr id="21507" name="Rectangle 3">
            <a:extLst>
              <a:ext uri="{FF2B5EF4-FFF2-40B4-BE49-F238E27FC236}">
                <a16:creationId xmlns:a16="http://schemas.microsoft.com/office/drawing/2014/main" id="{CEE34C76-48B2-AEC0-557C-EC682E24E5F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310526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evox basic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72F2E-3F20-0DC0-CFA3-D11D49B01C69}"/>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33DD3D74-F972-E096-E828-44B6C11A314C}"/>
              </a:ext>
            </a:extLst>
          </p:cNvPr>
          <p:cNvSpPr>
            <a:spLocks noGrp="1"/>
          </p:cNvSpPr>
          <p:nvPr>
            <p:ph type="dt" sz="half" idx="10"/>
          </p:nvPr>
        </p:nvSpPr>
        <p:spPr/>
        <p:txBody>
          <a:bodyPr/>
          <a:lstStyle/>
          <a:p>
            <a:fld id="{1663657D-8E22-4681-BD7E-16E8F6F56673}" type="datetimeFigureOut">
              <a:rPr lang="en-FI" smtClean="0"/>
              <a:t>08/26/2026</a:t>
            </a:fld>
            <a:endParaRPr lang="en-FI"/>
          </a:p>
        </p:txBody>
      </p:sp>
      <p:sp>
        <p:nvSpPr>
          <p:cNvPr id="4" name="Footer Placeholder 3">
            <a:extLst>
              <a:ext uri="{FF2B5EF4-FFF2-40B4-BE49-F238E27FC236}">
                <a16:creationId xmlns:a16="http://schemas.microsoft.com/office/drawing/2014/main" id="{03087A18-8950-3A86-D6FB-14BF0F08BA1C}"/>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AED9F6BC-1B26-1DC3-0C4B-4C12F07C71C1}"/>
              </a:ext>
            </a:extLst>
          </p:cNvPr>
          <p:cNvSpPr>
            <a:spLocks noGrp="1"/>
          </p:cNvSpPr>
          <p:nvPr>
            <p:ph type="sldNum" sz="quarter" idx="12"/>
          </p:nvPr>
        </p:nvSpPr>
        <p:spPr/>
        <p:txBody>
          <a:bodyPr/>
          <a:lstStyle/>
          <a:p>
            <a:fld id="{9D4AD3D6-B89C-4D82-B254-B84B3D342745}" type="slidenum">
              <a:rPr lang="en-FI" smtClean="0"/>
              <a:t>‹#›</a:t>
            </a:fld>
            <a:endParaRPr lang="en-FI"/>
          </a:p>
        </p:txBody>
      </p:sp>
      <p:sp>
        <p:nvSpPr>
          <p:cNvPr id="7" name="Content Placeholder 6">
            <a:extLst>
              <a:ext uri="{FF2B5EF4-FFF2-40B4-BE49-F238E27FC236}">
                <a16:creationId xmlns:a16="http://schemas.microsoft.com/office/drawing/2014/main" id="{1CADAFE8-3608-FDE7-C3ED-12BD6811F72B}"/>
              </a:ext>
            </a:extLst>
          </p:cNvPr>
          <p:cNvSpPr>
            <a:spLocks noGrp="1"/>
          </p:cNvSpPr>
          <p:nvPr>
            <p:ph sz="quarter" idx="13"/>
          </p:nvPr>
        </p:nvSpPr>
        <p:spPr>
          <a:xfrm>
            <a:off x="628650" y="1798320"/>
            <a:ext cx="7886700" cy="4429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4957670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9"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8/26/2026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 id="214748378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hyperlink" Target="https://www.teamazing.com/leadership-style-quiz/"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tags" Target="../tags/tag4.xml"/><Relationship Id="rId7" Type="http://schemas.openxmlformats.org/officeDocument/2006/relationships/notesSlide" Target="../notesSlides/notesSlide60.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10.xml"/><Relationship Id="rId5" Type="http://schemas.openxmlformats.org/officeDocument/2006/relationships/tags" Target="../tags/tag6.xml"/><Relationship Id="rId4" Type="http://schemas.openxmlformats.org/officeDocument/2006/relationships/tags" Target="../tags/tag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hyperlink" Target="https://www.ebsco.com/research-starters/social-sciences-and-humanities/situational-leadership-theory" TargetMode="External"/><Relationship Id="rId2" Type="http://schemas.openxmlformats.org/officeDocument/2006/relationships/notesSlide" Target="../notesSlides/notesSlide73.xml"/><Relationship Id="rId1" Type="http://schemas.openxmlformats.org/officeDocument/2006/relationships/slideLayout" Target="../slideLayouts/slideLayout5.xml"/><Relationship Id="rId6" Type="http://schemas.openxmlformats.org/officeDocument/2006/relationships/hyperlink" Target="https://billgeorge.org/article/harvard-business-school-authentic-leadership-rediscovered/" TargetMode="External"/><Relationship Id="rId5" Type="http://schemas.openxmlformats.org/officeDocument/2006/relationships/hyperlink" Target="https://www.proquest.com/docview/206313115?pq-origsite=gscholar&amp;fromopenview=true&amp;sourcetype=Scholarly%20Journals" TargetMode="External"/><Relationship Id="rId4" Type="http://schemas.openxmlformats.org/officeDocument/2006/relationships/hyperlink" Target="https://files.eric.ed.gov/fulltext/EJ1364226.pdf" TargetMode="External"/></Relationships>
</file>

<file path=ppt/slides/_rels/slide75.xml.rels><?xml version="1.0" encoding="UTF-8" standalone="yes"?>
<Relationships xmlns="http://schemas.openxmlformats.org/package/2006/relationships"><Relationship Id="rId3" Type="http://schemas.openxmlformats.org/officeDocument/2006/relationships/hyperlink" Target="https://onlinelibrary.wiley.com/doi/pdf/10.1111/beer.12754" TargetMode="External"/><Relationship Id="rId2" Type="http://schemas.openxmlformats.org/officeDocument/2006/relationships/notesSlide" Target="../notesSlides/notesSlide74.xml"/><Relationship Id="rId1" Type="http://schemas.openxmlformats.org/officeDocument/2006/relationships/slideLayout" Target="../slideLayouts/slideLayout5.xml"/><Relationship Id="rId6" Type="http://schemas.openxmlformats.org/officeDocument/2006/relationships/hyperlink" Target="https://doi.org/10.1016/j.bushor.2017.01.011" TargetMode="External"/><Relationship Id="rId5" Type="http://schemas.openxmlformats.org/officeDocument/2006/relationships/hyperlink" Target="https://medium.com/illumination/the-importance-of-organizational-culture-57d344e6a16f" TargetMode="External"/><Relationship Id="rId4" Type="http://schemas.openxmlformats.org/officeDocument/2006/relationships/hyperlink" Target="https://www.hekupu.ac.nz/sites/default/files/2024-10/12%20Radford.pdf" TargetMode="External"/></Relationships>
</file>

<file path=ppt/slides/_rels/slide7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E06FFB-A1DB-B9D6-C19A-B6F200C6B85E}"/>
              </a:ext>
            </a:extLst>
          </p:cNvPr>
          <p:cNvSpPr>
            <a:spLocks noGrp="1"/>
          </p:cNvSpPr>
          <p:nvPr>
            <p:ph type="title"/>
          </p:nvPr>
        </p:nvSpPr>
        <p:spPr>
          <a:xfrm>
            <a:off x="242455" y="1385456"/>
            <a:ext cx="4022117" cy="3738338"/>
          </a:xfrm>
        </p:spPr>
        <p:txBody>
          <a:bodyPr/>
          <a:lstStyle/>
          <a:p>
            <a:r>
              <a:rPr lang="en-GB" sz="3600" b="1" dirty="0" err="1"/>
              <a:t>Sesiwn</a:t>
            </a:r>
            <a:r>
              <a:rPr lang="en-GB" sz="3600" b="1" dirty="0"/>
              <a:t> 8</a:t>
            </a:r>
            <a:br>
              <a:rPr lang="en-GB" sz="3600" b="1" dirty="0"/>
            </a:br>
            <a:br>
              <a:rPr lang="en-GB" sz="3600" b="1" dirty="0"/>
            </a:br>
            <a:r>
              <a:rPr lang="en-GB" sz="3600" dirty="0" err="1"/>
              <a:t>Damcaniaethau</a:t>
            </a:r>
            <a:r>
              <a:rPr lang="en-GB" sz="3600" dirty="0"/>
              <a:t> </a:t>
            </a:r>
            <a:r>
              <a:rPr lang="cy-GB" sz="3600" noProof="0" dirty="0"/>
              <a:t>Arweinyddiaeth</a:t>
            </a:r>
            <a:r>
              <a:rPr lang="cy-GB" sz="3600" dirty="0"/>
              <a:t> a Rheolaeth mewn Arfer</a:t>
            </a:r>
            <a:r>
              <a:rPr lang="cy-GB" sz="3600" noProof="0" dirty="0"/>
              <a:t> </a:t>
            </a:r>
            <a:br>
              <a:rPr lang="cy-GB" sz="4400" noProof="0" dirty="0"/>
            </a:br>
            <a:br>
              <a:rPr lang="en-GB" sz="4400" dirty="0"/>
            </a:br>
            <a:br>
              <a:rPr lang="en-GB" sz="4400" dirty="0"/>
            </a:br>
            <a:endParaRPr lang="en-GB" sz="4400" i="1" dirty="0">
              <a:solidFill>
                <a:schemeClr val="accent4">
                  <a:lumMod val="20000"/>
                  <a:lumOff val="80000"/>
                </a:schemeClr>
              </a:solidFill>
            </a:endParaRPr>
          </a:p>
        </p:txBody>
      </p:sp>
      <p:sp>
        <p:nvSpPr>
          <p:cNvPr id="2" name="Text Placeholder 1">
            <a:extLst>
              <a:ext uri="{FF2B5EF4-FFF2-40B4-BE49-F238E27FC236}">
                <a16:creationId xmlns:a16="http://schemas.microsoft.com/office/drawing/2014/main" id="{BADC0A30-BE25-DB7F-6367-EEDD0CD07380}"/>
              </a:ext>
            </a:extLst>
          </p:cNvPr>
          <p:cNvSpPr>
            <a:spLocks noGrp="1"/>
          </p:cNvSpPr>
          <p:nvPr>
            <p:ph type="body" sz="quarter" idx="10"/>
          </p:nvPr>
        </p:nvSpPr>
        <p:spPr>
          <a:xfrm>
            <a:off x="4391891" y="1385456"/>
            <a:ext cx="4509654" cy="3738995"/>
          </a:xfrm>
        </p:spPr>
        <p:txBody>
          <a:bodyPr/>
          <a:lstStyle/>
          <a:p>
            <a:pPr marL="0" lvl="0" indent="0" eaLnBrk="0" fontAlgn="base" hangingPunct="0">
              <a:spcAft>
                <a:spcPct val="0"/>
              </a:spcAft>
              <a:buNone/>
              <a:defRPr/>
            </a:pPr>
            <a:r>
              <a:rPr lang="en-GB" sz="3600" b="1" kern="0" dirty="0">
                <a:solidFill>
                  <a:schemeClr val="accent4">
                    <a:lumMod val="20000"/>
                    <a:lumOff val="80000"/>
                  </a:schemeClr>
                </a:solidFill>
                <a:ea typeface="ＭＳ Ｐゴシック" charset="-128"/>
              </a:rPr>
              <a:t>Session 8</a:t>
            </a:r>
          </a:p>
          <a:p>
            <a:pPr marL="0" lvl="0" indent="0" eaLnBrk="0" fontAlgn="base" hangingPunct="0">
              <a:spcAft>
                <a:spcPct val="0"/>
              </a:spcAft>
              <a:buNone/>
              <a:defRPr/>
            </a:pPr>
            <a:endParaRPr lang="en-GB" sz="3600" b="1" kern="0" dirty="0">
              <a:solidFill>
                <a:schemeClr val="accent4">
                  <a:lumMod val="20000"/>
                  <a:lumOff val="80000"/>
                </a:schemeClr>
              </a:solidFill>
              <a:ea typeface="ＭＳ Ｐゴシック" charset="-128"/>
            </a:endParaRPr>
          </a:p>
          <a:p>
            <a:pPr marL="0" lvl="0" indent="0" eaLnBrk="0" fontAlgn="base" hangingPunct="0">
              <a:spcAft>
                <a:spcPct val="0"/>
              </a:spcAft>
              <a:buNone/>
              <a:defRPr/>
            </a:pPr>
            <a:r>
              <a:rPr lang="en-GB" sz="3600" kern="0" dirty="0">
                <a:solidFill>
                  <a:schemeClr val="accent4">
                    <a:lumMod val="20000"/>
                    <a:lumOff val="80000"/>
                  </a:schemeClr>
                </a:solidFill>
                <a:ea typeface="ＭＳ Ｐゴシック" charset="-128"/>
              </a:rPr>
              <a:t>Leadership and Management Theories in Practice</a:t>
            </a:r>
            <a:endParaRPr lang="cy-GB" sz="3600" kern="0" dirty="0">
              <a:solidFill>
                <a:schemeClr val="accent4">
                  <a:lumMod val="20000"/>
                  <a:lumOff val="80000"/>
                </a:schemeClr>
              </a:solidFill>
              <a:latin typeface="Arial"/>
              <a:ea typeface="ＭＳ Ｐゴシック" charset="-128"/>
            </a:endParaRPr>
          </a:p>
          <a:p>
            <a:endParaRPr lang="en-GB" dirty="0"/>
          </a:p>
        </p:txBody>
      </p:sp>
    </p:spTree>
    <p:extLst>
      <p:ext uri="{BB962C8B-B14F-4D97-AF65-F5344CB8AC3E}">
        <p14:creationId xmlns:p14="http://schemas.microsoft.com/office/powerpoint/2010/main" val="4000592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sz="4000" dirty="0">
                <a:latin typeface="Arial" panose="020B0604020202020204" pitchFamily="34" charset="0"/>
                <a:cs typeface="Arial" panose="020B0604020202020204" pitchFamily="34" charset="0"/>
              </a:rPr>
              <a:t>Cynnwys</a:t>
            </a:r>
            <a:br>
              <a:rPr lang="cy-GB" sz="4000" dirty="0">
                <a:latin typeface="Arial" panose="020B0604020202020204" pitchFamily="34" charset="0"/>
                <a:cs typeface="Arial" panose="020B0604020202020204" pitchFamily="34" charset="0"/>
              </a:rPr>
            </a:br>
            <a:r>
              <a:rPr lang="cy-GB" sz="4000" dirty="0" err="1">
                <a:solidFill>
                  <a:srgbClr val="0070C0"/>
                </a:solidFill>
                <a:latin typeface="Arial" panose="020B0604020202020204" pitchFamily="34" charset="0"/>
                <a:cs typeface="Arial" panose="020B0604020202020204" pitchFamily="34" charset="0"/>
              </a:rPr>
              <a:t>Contents</a:t>
            </a:r>
            <a:endParaRPr lang="en-GB" sz="4000"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a:xfrm>
            <a:off x="628650" y="2192215"/>
            <a:ext cx="3867150" cy="3443272"/>
          </a:xfrm>
        </p:spPr>
        <p:txBody>
          <a:bodyPr>
            <a:normAutofit fontScale="77500" lnSpcReduction="20000"/>
          </a:bodyPr>
          <a:lstStyle/>
          <a:p>
            <a:pPr marL="514350" indent="-514350">
              <a:buAutoNum type="arabicPeriod"/>
            </a:pPr>
            <a:r>
              <a:rPr lang="cy-GB" dirty="0">
                <a:latin typeface="Arial" panose="020B0604020202020204" pitchFamily="34" charset="0"/>
                <a:cs typeface="Arial" panose="020B0604020202020204" pitchFamily="34" charset="0"/>
              </a:rPr>
              <a:t>Cyflwyniad;</a:t>
            </a:r>
          </a:p>
          <a:p>
            <a:pPr marL="514350" indent="-514350">
              <a:buAutoNum type="arabicPeriod"/>
            </a:pPr>
            <a:r>
              <a:rPr lang="cy-GB" dirty="0">
                <a:latin typeface="Arial" panose="020B0604020202020204" pitchFamily="34" charset="0"/>
                <a:cs typeface="Arial" panose="020B0604020202020204" pitchFamily="34" charset="0"/>
              </a:rPr>
              <a:t>Hunaniaeth arweinyddiaeth;</a:t>
            </a:r>
          </a:p>
          <a:p>
            <a:pPr marL="514350" indent="-514350">
              <a:buAutoNum type="arabicPeriod"/>
            </a:pPr>
            <a:r>
              <a:rPr lang="cy-GB" dirty="0">
                <a:latin typeface="Arial" panose="020B0604020202020204" pitchFamily="34" charset="0"/>
                <a:cs typeface="Arial" panose="020B0604020202020204" pitchFamily="34" charset="0"/>
              </a:rPr>
              <a:t>Damcaniaethau arweinyddiaeth;</a:t>
            </a:r>
          </a:p>
          <a:p>
            <a:pPr marL="514350" indent="-514350">
              <a:buAutoNum type="arabicPeriod"/>
            </a:pPr>
            <a:r>
              <a:rPr lang="cy-GB" dirty="0">
                <a:latin typeface="Arial" panose="020B0604020202020204" pitchFamily="34" charset="0"/>
                <a:cs typeface="Arial" panose="020B0604020202020204" pitchFamily="34" charset="0"/>
              </a:rPr>
              <a:t>Diwylliant sefydliadol;</a:t>
            </a:r>
          </a:p>
          <a:p>
            <a:pPr marL="514350" indent="-514350">
              <a:buAutoNum type="arabicPeriod"/>
            </a:pPr>
            <a:r>
              <a:rPr lang="cy-GB" dirty="0">
                <a:latin typeface="Arial" panose="020B0604020202020204" pitchFamily="34" charset="0"/>
                <a:cs typeface="Arial" panose="020B0604020202020204" pitchFamily="34" charset="0"/>
              </a:rPr>
              <a:t>Arweinyddiaeth foesegol;</a:t>
            </a:r>
          </a:p>
          <a:p>
            <a:pPr marL="514350" indent="-514350">
              <a:buAutoNum type="arabicPeriod"/>
            </a:pPr>
            <a:r>
              <a:rPr lang="cy-GB" dirty="0" err="1">
                <a:latin typeface="Arial" panose="020B0604020202020204" pitchFamily="34" charset="0"/>
                <a:cs typeface="Arial" panose="020B0604020202020204" pitchFamily="34" charset="0"/>
              </a:rPr>
              <a:t>Arloesedd</a:t>
            </a:r>
            <a:r>
              <a:rPr lang="cy-GB" dirty="0">
                <a:latin typeface="Arial" panose="020B0604020202020204" pitchFamily="34" charset="0"/>
                <a:cs typeface="Arial" panose="020B0604020202020204" pitchFamily="34" charset="0"/>
              </a:rPr>
              <a:t> a newid;</a:t>
            </a:r>
          </a:p>
          <a:p>
            <a:pPr marL="514350" indent="-514350">
              <a:buAutoNum type="arabicPeriod"/>
            </a:pPr>
            <a:r>
              <a:rPr lang="cy-GB" dirty="0">
                <a:latin typeface="Arial" panose="020B0604020202020204" pitchFamily="34" charset="0"/>
                <a:cs typeface="Arial" panose="020B0604020202020204" pitchFamily="34" charset="0"/>
              </a:rPr>
              <a:t>Cymorth ar gyfer yr asesiad.</a:t>
            </a:r>
          </a:p>
          <a:p>
            <a:pPr marL="0" indent="0">
              <a:buNone/>
            </a:pPr>
            <a:endParaRPr lang="en-GB" dirty="0"/>
          </a:p>
        </p:txBody>
      </p:sp>
      <p:sp>
        <p:nvSpPr>
          <p:cNvPr id="6" name="Content Placeholder 5">
            <a:extLst>
              <a:ext uri="{FF2B5EF4-FFF2-40B4-BE49-F238E27FC236}">
                <a16:creationId xmlns:a16="http://schemas.microsoft.com/office/drawing/2014/main" id="{6D20C1C3-D0CD-D855-4E9F-66DEEC1AC0BC}"/>
              </a:ext>
            </a:extLst>
          </p:cNvPr>
          <p:cNvSpPr>
            <a:spLocks noGrp="1"/>
          </p:cNvSpPr>
          <p:nvPr>
            <p:ph sz="half" idx="2"/>
          </p:nvPr>
        </p:nvSpPr>
        <p:spPr>
          <a:xfrm>
            <a:off x="4648200" y="2192215"/>
            <a:ext cx="3867150" cy="3443272"/>
          </a:xfrm>
        </p:spPr>
        <p:txBody>
          <a:bodyPr>
            <a:normAutofit fontScale="77500" lnSpcReduction="20000"/>
          </a:bodyPr>
          <a:lstStyle/>
          <a:p>
            <a:pPr marL="514350" indent="-514350">
              <a:buAutoNum type="arabicPeriod"/>
            </a:pPr>
            <a:r>
              <a:rPr lang="en-GB" dirty="0">
                <a:solidFill>
                  <a:srgbClr val="0070C0"/>
                </a:solidFill>
                <a:latin typeface="Arial" panose="020B0604020202020204" pitchFamily="34" charset="0"/>
                <a:cs typeface="Arial" panose="020B0604020202020204" pitchFamily="34" charset="0"/>
              </a:rPr>
              <a:t>Introduction;</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Leadership identity;</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Leadership theories;</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Organisational culture;</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Ethical leadership;</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Innovation and change;</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Assessment support.</a:t>
            </a:r>
          </a:p>
          <a:p>
            <a:pPr marL="514350" indent="-514350">
              <a:buAutoNum type="arabicPeriod"/>
            </a:pPr>
            <a:endParaRPr lang="en-GB" dirty="0">
              <a:solidFill>
                <a:srgbClr val="0070C0"/>
              </a:solidFill>
              <a:latin typeface="Arial" panose="020B0604020202020204" pitchFamily="34" charset="0"/>
              <a:cs typeface="Arial" panose="020B0604020202020204" pitchFamily="34" charset="0"/>
            </a:endParaRPr>
          </a:p>
          <a:p>
            <a:pPr marL="514350" indent="-514350">
              <a:buAutoNum type="arabicPeriod"/>
            </a:pPr>
            <a:endParaRPr lang="en-GB" dirty="0">
              <a:solidFill>
                <a:srgbClr val="0070C0"/>
              </a:solidFill>
              <a:latin typeface="Arial" panose="020B0604020202020204" pitchFamily="34" charset="0"/>
              <a:cs typeface="Arial" panose="020B0604020202020204" pitchFamily="34" charset="0"/>
            </a:endParaRP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buNone/>
            </a:pP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1992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2235D-B68D-D5D2-894F-0904D76FB8EF}"/>
              </a:ext>
            </a:extLst>
          </p:cNvPr>
          <p:cNvSpPr>
            <a:spLocks noGrp="1"/>
          </p:cNvSpPr>
          <p:nvPr>
            <p:ph type="title"/>
          </p:nvPr>
        </p:nvSpPr>
        <p:spPr/>
        <p:txBody>
          <a:bodyPr>
            <a:normAutofit/>
          </a:bodyPr>
          <a:lstStyle/>
          <a:p>
            <a:pPr algn="ctr"/>
            <a:r>
              <a:rPr lang="en-GB" sz="4000" dirty="0">
                <a:latin typeface="Arial" panose="020B0604020202020204" pitchFamily="34" charset="0"/>
                <a:cs typeface="Arial" panose="020B0604020202020204" pitchFamily="34" charset="0"/>
              </a:rPr>
              <a:t>Adran 1</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Section 1</a:t>
            </a:r>
          </a:p>
        </p:txBody>
      </p:sp>
      <p:sp>
        <p:nvSpPr>
          <p:cNvPr id="4" name="Content Placeholder 3">
            <a:extLst>
              <a:ext uri="{FF2B5EF4-FFF2-40B4-BE49-F238E27FC236}">
                <a16:creationId xmlns:a16="http://schemas.microsoft.com/office/drawing/2014/main" id="{646AF797-7827-DDAD-BD40-EE8BCD7FB54B}"/>
              </a:ext>
            </a:extLst>
          </p:cNvPr>
          <p:cNvSpPr>
            <a:spLocks noGrp="1"/>
          </p:cNvSpPr>
          <p:nvPr>
            <p:ph sz="half" idx="2"/>
          </p:nvPr>
        </p:nvSpPr>
        <p:spPr>
          <a:xfrm>
            <a:off x="4648200" y="2368061"/>
            <a:ext cx="3867150" cy="3267425"/>
          </a:xfrm>
        </p:spPr>
        <p:txBody>
          <a:bodyPr/>
          <a:lstStyle/>
          <a:p>
            <a:r>
              <a:rPr lang="en-GB" dirty="0">
                <a:latin typeface="Arial" panose="020B0604020202020204" pitchFamily="34" charset="0"/>
                <a:cs typeface="Arial" panose="020B0604020202020204" pitchFamily="34" charset="0"/>
              </a:rPr>
              <a:t>Cyflwyniad</a:t>
            </a: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Introduction</a:t>
            </a:r>
          </a:p>
        </p:txBody>
      </p:sp>
      <p:sp>
        <p:nvSpPr>
          <p:cNvPr id="7" name="TextBox 6">
            <a:extLst>
              <a:ext uri="{FF2B5EF4-FFF2-40B4-BE49-F238E27FC236}">
                <a16:creationId xmlns:a16="http://schemas.microsoft.com/office/drawing/2014/main" id="{F75ECAAE-DA7B-93FB-8E79-82BDF69624AD}"/>
              </a:ext>
            </a:extLst>
          </p:cNvPr>
          <p:cNvSpPr txBox="1"/>
          <p:nvPr/>
        </p:nvSpPr>
        <p:spPr>
          <a:xfrm>
            <a:off x="1137138" y="5635625"/>
            <a:ext cx="3011915" cy="369332"/>
          </a:xfrm>
          <a:prstGeom prst="rect">
            <a:avLst/>
          </a:prstGeom>
          <a:noFill/>
        </p:spPr>
        <p:txBody>
          <a:bodyPr wrap="none" rtlCol="0">
            <a:spAutoFit/>
          </a:bodyPr>
          <a:lstStyle/>
          <a:p>
            <a:r>
              <a:rPr lang="en-GB" dirty="0"/>
              <a:t>(Source: </a:t>
            </a:r>
            <a:r>
              <a:rPr lang="en-GB" dirty="0" err="1"/>
              <a:t>Verywell</a:t>
            </a:r>
            <a:r>
              <a:rPr lang="en-GB" dirty="0"/>
              <a:t> Mind, 2025)</a:t>
            </a:r>
          </a:p>
        </p:txBody>
      </p:sp>
      <p:pic>
        <p:nvPicPr>
          <p:cNvPr id="13" name="Content Placeholder 12">
            <a:extLst>
              <a:ext uri="{FF2B5EF4-FFF2-40B4-BE49-F238E27FC236}">
                <a16:creationId xmlns:a16="http://schemas.microsoft.com/office/drawing/2014/main" id="{A9C477CD-EDC2-1FBB-44E5-23C1234ED60F}"/>
              </a:ext>
            </a:extLst>
          </p:cNvPr>
          <p:cNvPicPr>
            <a:picLocks noGrp="1" noChangeAspect="1"/>
          </p:cNvPicPr>
          <p:nvPr>
            <p:ph sz="half" idx="1"/>
          </p:nvPr>
        </p:nvPicPr>
        <p:blipFill>
          <a:blip r:embed="rId3"/>
          <a:stretch>
            <a:fillRect/>
          </a:stretch>
        </p:blipFill>
        <p:spPr>
          <a:xfrm>
            <a:off x="628650" y="1977390"/>
            <a:ext cx="3867150" cy="3042285"/>
          </a:xfrm>
          <a:prstGeom prst="rect">
            <a:avLst/>
          </a:prstGeom>
        </p:spPr>
      </p:pic>
    </p:spTree>
    <p:extLst>
      <p:ext uri="{BB962C8B-B14F-4D97-AF65-F5344CB8AC3E}">
        <p14:creationId xmlns:p14="http://schemas.microsoft.com/office/powerpoint/2010/main" val="2209561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4C850-814A-11D5-03D2-659B812DE56F}"/>
              </a:ext>
            </a:extLst>
          </p:cNvPr>
          <p:cNvSpPr>
            <a:spLocks noGrp="1"/>
          </p:cNvSpPr>
          <p:nvPr>
            <p:ph type="title"/>
          </p:nvPr>
        </p:nvSpPr>
        <p:spPr>
          <a:xfrm>
            <a:off x="152400" y="588818"/>
            <a:ext cx="8991600" cy="1101870"/>
          </a:xfrm>
        </p:spPr>
        <p:txBody>
          <a:bodyPr>
            <a:normAutofit fontScale="90000"/>
          </a:bodyPr>
          <a:lstStyle/>
          <a:p>
            <a:pPr algn="ctr"/>
            <a:r>
              <a:rPr lang="cy-GB" sz="4000" noProof="0" dirty="0">
                <a:latin typeface="Arial" panose="020B0604020202020204" pitchFamily="34" charset="0"/>
              </a:rPr>
              <a:t>Deilliannau dysgu</a:t>
            </a:r>
            <a:br>
              <a:rPr lang="en-GB" sz="4000" dirty="0">
                <a:latin typeface="Arial" panose="020B0604020202020204" pitchFamily="34" charset="0"/>
              </a:rPr>
            </a:br>
            <a:r>
              <a:rPr lang="en-GB" sz="4000" dirty="0">
                <a:solidFill>
                  <a:srgbClr val="0070C0"/>
                </a:solidFill>
                <a:latin typeface="Arial" panose="020B0604020202020204" pitchFamily="34" charset="0"/>
              </a:rPr>
              <a:t>Learning outcomes</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7D272F7-3E2B-4BE4-BDF9-3E5D91419B41}"/>
              </a:ext>
            </a:extLst>
          </p:cNvPr>
          <p:cNvSpPr>
            <a:spLocks noGrp="1"/>
          </p:cNvSpPr>
          <p:nvPr>
            <p:ph sz="half" idx="1"/>
          </p:nvPr>
        </p:nvSpPr>
        <p:spPr/>
        <p:txBody>
          <a:bodyPr>
            <a:normAutofit/>
          </a:bodyPr>
          <a:lstStyle/>
          <a:p>
            <a:r>
              <a:rPr lang="cy-GB" b="1" noProof="0" dirty="0">
                <a:latin typeface="Arial" panose="020B0604020202020204" pitchFamily="34" charset="0"/>
              </a:rPr>
              <a:t>Uned 406</a:t>
            </a:r>
            <a:endParaRPr lang="cy-GB" noProof="0" dirty="0">
              <a:latin typeface="Arial" panose="020B0604020202020204" pitchFamily="34" charset="0"/>
            </a:endParaRPr>
          </a:p>
          <a:p>
            <a:pPr marL="0" indent="0">
              <a:buNone/>
            </a:pPr>
            <a:r>
              <a:rPr lang="cy-GB" noProof="0" dirty="0">
                <a:latin typeface="Arial" panose="020B0604020202020204" pitchFamily="34" charset="0"/>
              </a:rPr>
              <a:t>DD1 – </a:t>
            </a:r>
            <a:r>
              <a:rPr lang="cy-GB" dirty="0">
                <a:latin typeface="Arial" panose="020B0604020202020204" pitchFamily="34" charset="0"/>
              </a:rPr>
              <a:t>Deall dulliau damcaniaethol</a:t>
            </a:r>
          </a:p>
          <a:p>
            <a:pPr marL="0" indent="0">
              <a:buNone/>
            </a:pPr>
            <a:r>
              <a:rPr lang="cy-GB" b="1" noProof="0" dirty="0">
                <a:latin typeface="Arial" panose="020B0604020202020204" pitchFamily="34" charset="0"/>
              </a:rPr>
              <a:t>Uned 407</a:t>
            </a:r>
          </a:p>
          <a:p>
            <a:pPr marL="0" indent="0">
              <a:buNone/>
            </a:pPr>
            <a:r>
              <a:rPr lang="cy-GB" noProof="0" dirty="0">
                <a:latin typeface="Arial" panose="020B0604020202020204" pitchFamily="34" charset="0"/>
              </a:rPr>
              <a:t>DD3 – Deall dulliau, sgiliau a rhinweddau ar gyfer arweinyddiaeth a rheolaeth effeithiol.</a:t>
            </a:r>
          </a:p>
          <a:p>
            <a:pPr marL="0" indent="0">
              <a:buNone/>
            </a:pPr>
            <a:endParaRPr lang="en-GB" dirty="0">
              <a:latin typeface="Arial" panose="020B0604020202020204" pitchFamily="34" charset="0"/>
            </a:endParaRPr>
          </a:p>
        </p:txBody>
      </p:sp>
      <p:sp>
        <p:nvSpPr>
          <p:cNvPr id="4" name="Content Placeholder 3">
            <a:extLst>
              <a:ext uri="{FF2B5EF4-FFF2-40B4-BE49-F238E27FC236}">
                <a16:creationId xmlns:a16="http://schemas.microsoft.com/office/drawing/2014/main" id="{D0B99306-88B1-4B4A-81DA-DC01F79E6EA7}"/>
              </a:ext>
            </a:extLst>
          </p:cNvPr>
          <p:cNvSpPr>
            <a:spLocks noGrp="1"/>
          </p:cNvSpPr>
          <p:nvPr>
            <p:ph sz="half" idx="2"/>
          </p:nvPr>
        </p:nvSpPr>
        <p:spPr>
          <a:xfrm>
            <a:off x="4648200" y="1825625"/>
            <a:ext cx="3867150" cy="4082806"/>
          </a:xfrm>
        </p:spPr>
        <p:txBody>
          <a:bodyPr>
            <a:normAutofit/>
          </a:bodyPr>
          <a:lstStyle/>
          <a:p>
            <a:r>
              <a:rPr lang="en-GB" b="1" dirty="0">
                <a:solidFill>
                  <a:srgbClr val="0070C0"/>
                </a:solidFill>
                <a:latin typeface="Arial" panose="020B0604020202020204" pitchFamily="34" charset="0"/>
              </a:rPr>
              <a:t>Unit 406</a:t>
            </a:r>
            <a:endParaRPr lang="en-GB" dirty="0">
              <a:solidFill>
                <a:srgbClr val="0070C0"/>
              </a:solidFill>
              <a:latin typeface="Arial" panose="020B0604020202020204" pitchFamily="34" charset="0"/>
            </a:endParaRPr>
          </a:p>
          <a:p>
            <a:pPr marL="0" indent="0">
              <a:buNone/>
            </a:pPr>
            <a:r>
              <a:rPr lang="en-GB" dirty="0">
                <a:solidFill>
                  <a:srgbClr val="0070C0"/>
                </a:solidFill>
                <a:latin typeface="Arial" panose="020B0604020202020204" pitchFamily="34" charset="0"/>
              </a:rPr>
              <a:t>LO1 – Understand theoretical approaches</a:t>
            </a:r>
          </a:p>
          <a:p>
            <a:r>
              <a:rPr lang="en-GB" b="1" dirty="0">
                <a:solidFill>
                  <a:srgbClr val="0070C0"/>
                </a:solidFill>
                <a:latin typeface="Arial" panose="020B0604020202020204" pitchFamily="34" charset="0"/>
              </a:rPr>
              <a:t>Unit 407</a:t>
            </a:r>
            <a:endParaRPr lang="en-GB" dirty="0">
              <a:solidFill>
                <a:srgbClr val="0070C0"/>
              </a:solidFill>
              <a:latin typeface="Arial" panose="020B0604020202020204" pitchFamily="34" charset="0"/>
            </a:endParaRPr>
          </a:p>
          <a:p>
            <a:pPr marL="0" indent="0">
              <a:buNone/>
            </a:pPr>
            <a:r>
              <a:rPr lang="en-GB" dirty="0">
                <a:solidFill>
                  <a:srgbClr val="0070C0"/>
                </a:solidFill>
                <a:latin typeface="Arial" panose="020B0604020202020204" pitchFamily="34" charset="0"/>
              </a:rPr>
              <a:t>LO3 – Understand approaches, skills and qualities for effective leadership and management.</a:t>
            </a:r>
          </a:p>
          <a:p>
            <a:pPr marL="0" indent="0">
              <a:buNone/>
            </a:pPr>
            <a:endParaRPr lang="en-GB" dirty="0">
              <a:solidFill>
                <a:srgbClr val="0070C0"/>
              </a:solidFill>
              <a:latin typeface="Arial" panose="020B0604020202020204" pitchFamily="34" charset="0"/>
            </a:endParaRPr>
          </a:p>
        </p:txBody>
      </p:sp>
    </p:spTree>
    <p:extLst>
      <p:ext uri="{BB962C8B-B14F-4D97-AF65-F5344CB8AC3E}">
        <p14:creationId xmlns:p14="http://schemas.microsoft.com/office/powerpoint/2010/main" val="375672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5F588-DFB1-DB5E-6199-6579B0E4B6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9E148E-49E7-3112-02BD-FC03F00A43C4}"/>
              </a:ext>
            </a:extLst>
          </p:cNvPr>
          <p:cNvSpPr>
            <a:spLocks noGrp="1"/>
          </p:cNvSpPr>
          <p:nvPr>
            <p:ph type="title"/>
          </p:nvPr>
        </p:nvSpPr>
        <p:spPr>
          <a:xfrm>
            <a:off x="152400" y="588818"/>
            <a:ext cx="8991600" cy="1101870"/>
          </a:xfrm>
        </p:spPr>
        <p:txBody>
          <a:bodyPr>
            <a:normAutofit fontScale="90000"/>
          </a:bodyPr>
          <a:lstStyle/>
          <a:p>
            <a:pPr algn="ctr"/>
            <a:r>
              <a:rPr lang="cy-GB" sz="4000" noProof="0" dirty="0">
                <a:latin typeface="Arial" panose="020B0604020202020204" pitchFamily="34" charset="0"/>
              </a:rPr>
              <a:t>Nod y sesiwn</a:t>
            </a:r>
            <a:br>
              <a:rPr lang="en-GB" sz="4000" dirty="0">
                <a:latin typeface="Arial" panose="020B0604020202020204" pitchFamily="34" charset="0"/>
              </a:rPr>
            </a:br>
            <a:r>
              <a:rPr lang="en-GB" sz="4000" dirty="0">
                <a:solidFill>
                  <a:srgbClr val="0070C0"/>
                </a:solidFill>
                <a:latin typeface="Arial" panose="020B0604020202020204" pitchFamily="34" charset="0"/>
              </a:rPr>
              <a:t>Aim of session</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FFC2963-54A5-2B55-51BA-B8BBD0CFC2DA}"/>
              </a:ext>
            </a:extLst>
          </p:cNvPr>
          <p:cNvSpPr>
            <a:spLocks noGrp="1"/>
          </p:cNvSpPr>
          <p:nvPr>
            <p:ph sz="half" idx="1"/>
          </p:nvPr>
        </p:nvSpPr>
        <p:spPr>
          <a:xfrm>
            <a:off x="379828" y="1885071"/>
            <a:ext cx="4115972" cy="4023360"/>
          </a:xfrm>
        </p:spPr>
        <p:txBody>
          <a:bodyPr>
            <a:normAutofit fontScale="77500" lnSpcReduction="20000"/>
          </a:bodyPr>
          <a:lstStyle/>
          <a:p>
            <a:r>
              <a:rPr lang="cy-GB" noProof="0" dirty="0">
                <a:latin typeface="Arial" panose="020B0604020202020204" pitchFamily="34" charset="0"/>
              </a:rPr>
              <a:t>Gwerthuso damcaniaethau ac arddulliau arweinyddiaeth;</a:t>
            </a:r>
            <a:endParaRPr lang="cy-GB" dirty="0">
              <a:latin typeface="Arial" panose="020B0604020202020204" pitchFamily="34" charset="0"/>
            </a:endParaRPr>
          </a:p>
          <a:p>
            <a:r>
              <a:rPr lang="cy-GB" noProof="0" dirty="0">
                <a:latin typeface="Arial" panose="020B0604020202020204" pitchFamily="34" charset="0"/>
              </a:rPr>
              <a:t>Archwilio diwylliant sefydliadol ac arweinyddiaeth foesegol;</a:t>
            </a:r>
          </a:p>
          <a:p>
            <a:r>
              <a:rPr lang="cy-GB" noProof="0" dirty="0">
                <a:latin typeface="Arial" panose="020B0604020202020204" pitchFamily="34" charset="0"/>
              </a:rPr>
              <a:t>Cymharu dulliau arloesi a rheoli newid; </a:t>
            </a:r>
          </a:p>
          <a:p>
            <a:r>
              <a:rPr lang="cy-GB" noProof="0" dirty="0">
                <a:latin typeface="Arial" panose="020B0604020202020204" pitchFamily="34" charset="0"/>
              </a:rPr>
              <a:t>Cymhwyso damcaniaethau arweinyddiaeth i arfer yn y gweithle;</a:t>
            </a:r>
            <a:endParaRPr lang="cy-GB" dirty="0">
              <a:latin typeface="Arial" panose="020B0604020202020204" pitchFamily="34" charset="0"/>
            </a:endParaRPr>
          </a:p>
          <a:p>
            <a:r>
              <a:rPr lang="cy-GB" noProof="0" dirty="0">
                <a:latin typeface="Arial" panose="020B0604020202020204" pitchFamily="34" charset="0"/>
              </a:rPr>
              <a:t>Myfyrio ar hunaniaeth arweinyddiaeth sy'n datblygu a pharatoi ar gyfer </a:t>
            </a:r>
            <a:r>
              <a:rPr lang="cy-GB" i="1" noProof="0" dirty="0">
                <a:latin typeface="Arial" panose="020B0604020202020204" pitchFamily="34" charset="0"/>
              </a:rPr>
              <a:t>Patch</a:t>
            </a:r>
            <a:r>
              <a:rPr lang="cy-GB" noProof="0" dirty="0">
                <a:latin typeface="Arial" panose="020B0604020202020204" pitchFamily="34" charset="0"/>
              </a:rPr>
              <a:t> 5.</a:t>
            </a:r>
            <a:endParaRPr lang="en-GB" dirty="0">
              <a:latin typeface="Arial" panose="020B0604020202020204" pitchFamily="34" charset="0"/>
            </a:endParaRPr>
          </a:p>
        </p:txBody>
      </p:sp>
      <p:sp>
        <p:nvSpPr>
          <p:cNvPr id="4" name="Content Placeholder 3">
            <a:extLst>
              <a:ext uri="{FF2B5EF4-FFF2-40B4-BE49-F238E27FC236}">
                <a16:creationId xmlns:a16="http://schemas.microsoft.com/office/drawing/2014/main" id="{9C03F013-2236-C269-9AB5-941BED45360C}"/>
              </a:ext>
            </a:extLst>
          </p:cNvPr>
          <p:cNvSpPr>
            <a:spLocks noGrp="1"/>
          </p:cNvSpPr>
          <p:nvPr>
            <p:ph sz="half" idx="2"/>
          </p:nvPr>
        </p:nvSpPr>
        <p:spPr>
          <a:xfrm>
            <a:off x="4648200" y="1885071"/>
            <a:ext cx="4228514" cy="4023360"/>
          </a:xfrm>
        </p:spPr>
        <p:txBody>
          <a:bodyPr>
            <a:normAutofit fontScale="77500" lnSpcReduction="20000"/>
          </a:bodyPr>
          <a:lstStyle/>
          <a:p>
            <a:r>
              <a:rPr lang="en-GB" dirty="0">
                <a:solidFill>
                  <a:srgbClr val="0070C0"/>
                </a:solidFill>
                <a:latin typeface="Arial" panose="020B0604020202020204" pitchFamily="34" charset="0"/>
              </a:rPr>
              <a:t>Evaluate leadership theories and styles;</a:t>
            </a:r>
          </a:p>
          <a:p>
            <a:r>
              <a:rPr lang="en-GB" dirty="0">
                <a:solidFill>
                  <a:srgbClr val="0070C0"/>
                </a:solidFill>
                <a:latin typeface="Arial" panose="020B0604020202020204" pitchFamily="34" charset="0"/>
              </a:rPr>
              <a:t>Explore organisational culture and ethical leadership;</a:t>
            </a:r>
          </a:p>
          <a:p>
            <a:r>
              <a:rPr lang="en-GB" dirty="0">
                <a:solidFill>
                  <a:srgbClr val="0070C0"/>
                </a:solidFill>
                <a:latin typeface="Arial" panose="020B0604020202020204" pitchFamily="34" charset="0"/>
              </a:rPr>
              <a:t>Compare approaches to innovation and change management;</a:t>
            </a:r>
          </a:p>
          <a:p>
            <a:r>
              <a:rPr lang="en-GB" dirty="0">
                <a:solidFill>
                  <a:srgbClr val="0070C0"/>
                </a:solidFill>
                <a:latin typeface="Arial" panose="020B0604020202020204" pitchFamily="34" charset="0"/>
              </a:rPr>
              <a:t>Apply leadership theories to workplace practice;</a:t>
            </a:r>
          </a:p>
          <a:p>
            <a:r>
              <a:rPr lang="en-GB" dirty="0">
                <a:solidFill>
                  <a:srgbClr val="0070C0"/>
                </a:solidFill>
                <a:latin typeface="Arial" panose="020B0604020202020204" pitchFamily="34" charset="0"/>
              </a:rPr>
              <a:t>Reflect on developing leadership identity and prepare for Patch 5.</a:t>
            </a:r>
          </a:p>
        </p:txBody>
      </p:sp>
    </p:spTree>
    <p:extLst>
      <p:ext uri="{BB962C8B-B14F-4D97-AF65-F5344CB8AC3E}">
        <p14:creationId xmlns:p14="http://schemas.microsoft.com/office/powerpoint/2010/main" val="375206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260349"/>
            <a:ext cx="8229600" cy="1263651"/>
          </a:xfrm>
        </p:spPr>
        <p:txBody>
          <a:bodyPr>
            <a:noAutofit/>
          </a:bodyPr>
          <a:lstStyle/>
          <a:p>
            <a:pPr algn="ctr" eaLnBrk="1" hangingPunct="1"/>
            <a:r>
              <a:rPr lang="cy-GB" sz="4000" noProof="0" dirty="0">
                <a:latin typeface="Arial" panose="020B0604020202020204" pitchFamily="34" charset="0"/>
              </a:rPr>
              <a:t>Asesiad</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Assessment</a:t>
            </a:r>
            <a:endParaRPr lang="cy-GB" altLang="cy-GB" sz="4000" dirty="0">
              <a:solidFill>
                <a:srgbClr val="0070C0"/>
              </a:solidFill>
            </a:endParaRPr>
          </a:p>
        </p:txBody>
      </p:sp>
      <p:sp>
        <p:nvSpPr>
          <p:cNvPr id="12291" name="Content Placeholder 2"/>
          <p:cNvSpPr>
            <a:spLocks noGrp="1"/>
          </p:cNvSpPr>
          <p:nvPr>
            <p:ph sz="half" idx="1"/>
          </p:nvPr>
        </p:nvSpPr>
        <p:spPr>
          <a:xfrm>
            <a:off x="110836" y="1596007"/>
            <a:ext cx="4384964" cy="4359316"/>
          </a:xfrm>
        </p:spPr>
        <p:txBody>
          <a:bodyPr>
            <a:normAutofit/>
          </a:bodyPr>
          <a:lstStyle/>
          <a:p>
            <a:pPr marL="0" lvl="0" indent="0" hangingPunct="0">
              <a:buNone/>
            </a:pPr>
            <a:r>
              <a:rPr lang="cy-GB" altLang="cy-GB" i="1" dirty="0">
                <a:latin typeface="Arial" panose="020B0604020202020204" pitchFamily="34" charset="0"/>
                <a:cs typeface="Arial" panose="020B0604020202020204" pitchFamily="34" charset="0"/>
              </a:rPr>
              <a:t>Patch</a:t>
            </a:r>
            <a:r>
              <a:rPr lang="cy-GB" altLang="cy-GB" dirty="0">
                <a:latin typeface="Arial" panose="020B0604020202020204" pitchFamily="34" charset="0"/>
                <a:cs typeface="Arial" panose="020B0604020202020204" pitchFamily="34" charset="0"/>
              </a:rPr>
              <a:t> 5</a:t>
            </a:r>
          </a:p>
          <a:p>
            <a:pPr marL="0" lvl="0" indent="0" hangingPunct="0">
              <a:buNone/>
            </a:pPr>
            <a:endParaRPr lang="cy-GB" altLang="cy-GB" dirty="0">
              <a:latin typeface="Arial" panose="020B0604020202020204" pitchFamily="34" charset="0"/>
              <a:cs typeface="Arial" panose="020B0604020202020204" pitchFamily="34" charset="0"/>
            </a:endParaRPr>
          </a:p>
          <a:p>
            <a:pPr marL="0" lvl="0" indent="0" hangingPunct="0">
              <a:buNone/>
            </a:pPr>
            <a:r>
              <a:rPr lang="cy-GB" altLang="cy-GB" dirty="0">
                <a:latin typeface="Arial" panose="020B0604020202020204" pitchFamily="34" charset="0"/>
                <a:cs typeface="Arial" panose="020B0604020202020204" pitchFamily="34" charset="0"/>
              </a:rPr>
              <a:t>Damcaniaethau Arweinyddiaeth mewn Arfer</a:t>
            </a:r>
          </a:p>
        </p:txBody>
      </p:sp>
      <p:sp>
        <p:nvSpPr>
          <p:cNvPr id="12292" name="Content Placeholder 3"/>
          <p:cNvSpPr>
            <a:spLocks noGrp="1"/>
          </p:cNvSpPr>
          <p:nvPr>
            <p:ph sz="half" idx="2"/>
          </p:nvPr>
        </p:nvSpPr>
        <p:spPr>
          <a:xfrm>
            <a:off x="4536298" y="1648690"/>
            <a:ext cx="4384964" cy="4306633"/>
          </a:xfrm>
        </p:spPr>
        <p:txBody>
          <a:bodyPr>
            <a:normAutofit/>
          </a:bodyPr>
          <a:lstStyle/>
          <a:p>
            <a:pPr marL="0" lvl="0" indent="0" hangingPunct="0">
              <a:buNone/>
            </a:pPr>
            <a:r>
              <a:rPr lang="en-GB" dirty="0">
                <a:solidFill>
                  <a:srgbClr val="0070C0"/>
                </a:solidFill>
                <a:latin typeface="Arial" panose="020B0604020202020204" pitchFamily="34" charset="0"/>
                <a:cs typeface="Arial" panose="020B0604020202020204" pitchFamily="34" charset="0"/>
              </a:rPr>
              <a:t>Patch 5</a:t>
            </a:r>
          </a:p>
          <a:p>
            <a:pPr marL="0" lvl="0" indent="0" hangingPunct="0">
              <a:buNone/>
            </a:pPr>
            <a:endParaRPr lang="en-GB" dirty="0">
              <a:solidFill>
                <a:srgbClr val="0070C0"/>
              </a:solidFill>
              <a:latin typeface="Arial" panose="020B0604020202020204" pitchFamily="34" charset="0"/>
              <a:cs typeface="Arial" panose="020B0604020202020204" pitchFamily="34" charset="0"/>
            </a:endParaRPr>
          </a:p>
          <a:p>
            <a:pPr marL="0" lvl="0" indent="0" hangingPunct="0">
              <a:buNone/>
            </a:pPr>
            <a:r>
              <a:rPr lang="en-GB" dirty="0">
                <a:solidFill>
                  <a:srgbClr val="0070C0"/>
                </a:solidFill>
                <a:latin typeface="Arial" panose="020B0604020202020204" pitchFamily="34" charset="0"/>
                <a:cs typeface="Arial" panose="020B0604020202020204" pitchFamily="34" charset="0"/>
              </a:rPr>
              <a:t>Leadership Theory in Practice</a:t>
            </a:r>
          </a:p>
          <a:p>
            <a:pPr marL="0" lvl="0" indent="0" hangingPunct="0">
              <a:buNone/>
            </a:pPr>
            <a:endParaRPr lang="en-GB" dirty="0">
              <a:solidFill>
                <a:srgbClr val="0070C0"/>
              </a:solidFill>
              <a:latin typeface="Arial" panose="020B0604020202020204" pitchFamily="34" charset="0"/>
              <a:cs typeface="Arial" panose="020B0604020202020204" pitchFamily="34" charset="0"/>
            </a:endParaRPr>
          </a:p>
          <a:p>
            <a:pPr marL="0" indent="0" eaLnBrk="1" hangingPunct="1">
              <a:buNone/>
            </a:pPr>
            <a:endParaRPr lang="cy-GB" altLang="cy-GB" dirty="0"/>
          </a:p>
        </p:txBody>
      </p:sp>
    </p:spTree>
    <p:extLst>
      <p:ext uri="{BB962C8B-B14F-4D97-AF65-F5344CB8AC3E}">
        <p14:creationId xmlns:p14="http://schemas.microsoft.com/office/powerpoint/2010/main" val="743455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55E18-16BB-3DAD-5F0C-712ED4A3188B}"/>
            </a:ext>
          </a:extLst>
        </p:cNvPr>
        <p:cNvGrpSpPr/>
        <p:nvPr/>
      </p:nvGrpSpPr>
      <p:grpSpPr>
        <a:xfrm>
          <a:off x="0" y="0"/>
          <a:ext cx="0" cy="0"/>
          <a:chOff x="0" y="0"/>
          <a:chExt cx="0" cy="0"/>
        </a:xfrm>
      </p:grpSpPr>
      <p:sp>
        <p:nvSpPr>
          <p:cNvPr id="12290" name="Title 1">
            <a:extLst>
              <a:ext uri="{FF2B5EF4-FFF2-40B4-BE49-F238E27FC236}">
                <a16:creationId xmlns:a16="http://schemas.microsoft.com/office/drawing/2014/main" id="{44EDDD9E-7E38-66F0-A229-97364582F84F}"/>
              </a:ext>
            </a:extLst>
          </p:cNvPr>
          <p:cNvSpPr>
            <a:spLocks noGrp="1"/>
          </p:cNvSpPr>
          <p:nvPr>
            <p:ph type="title"/>
          </p:nvPr>
        </p:nvSpPr>
        <p:spPr>
          <a:xfrm>
            <a:off x="457200" y="260349"/>
            <a:ext cx="8229600" cy="1263651"/>
          </a:xfrm>
        </p:spPr>
        <p:txBody>
          <a:bodyPr>
            <a:noAutofit/>
          </a:bodyPr>
          <a:lstStyle/>
          <a:p>
            <a:pPr algn="ctr" eaLnBrk="1" hangingPunct="1"/>
            <a:r>
              <a:rPr lang="cy-GB" sz="4000" noProof="0" dirty="0">
                <a:latin typeface="Arial" panose="020B0604020202020204" pitchFamily="34" charset="0"/>
              </a:rPr>
              <a:t>Hunaniaeth arweinyddiaeth</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Leadership identity</a:t>
            </a:r>
            <a:endParaRPr lang="cy-GB" altLang="cy-GB" sz="4000" dirty="0">
              <a:solidFill>
                <a:srgbClr val="0070C0"/>
              </a:solidFill>
            </a:endParaRPr>
          </a:p>
        </p:txBody>
      </p:sp>
      <p:sp>
        <p:nvSpPr>
          <p:cNvPr id="12291" name="Content Placeholder 2">
            <a:extLst>
              <a:ext uri="{FF2B5EF4-FFF2-40B4-BE49-F238E27FC236}">
                <a16:creationId xmlns:a16="http://schemas.microsoft.com/office/drawing/2014/main" id="{9A7D4C6A-3B20-77D1-0F01-AC6657E9B2D9}"/>
              </a:ext>
            </a:extLst>
          </p:cNvPr>
          <p:cNvSpPr>
            <a:spLocks noGrp="1"/>
          </p:cNvSpPr>
          <p:nvPr>
            <p:ph sz="half" idx="1"/>
          </p:nvPr>
        </p:nvSpPr>
        <p:spPr>
          <a:xfrm>
            <a:off x="110836" y="1596007"/>
            <a:ext cx="4384964" cy="4359316"/>
          </a:xfrm>
        </p:spPr>
        <p:txBody>
          <a:bodyPr>
            <a:normAutofit lnSpcReduction="10000"/>
          </a:bodyPr>
          <a:lstStyle/>
          <a:p>
            <a:pPr hangingPunct="0"/>
            <a:r>
              <a:rPr lang="cy-GB" noProof="0" dirty="0">
                <a:latin typeface="Arial" panose="020B0604020202020204" pitchFamily="34" charset="0"/>
                <a:cs typeface="Arial" panose="020B0604020202020204" pitchFamily="34" charset="0"/>
              </a:rPr>
              <a:t>Pa arddull arweinyddiaeth yr wyf yn ei defnyddio fel arfer?</a:t>
            </a:r>
          </a:p>
          <a:p>
            <a:pPr hangingPunct="0"/>
            <a:r>
              <a:rPr lang="cy-GB" noProof="0" dirty="0">
                <a:latin typeface="Arial" panose="020B0604020202020204" pitchFamily="34" charset="0"/>
                <a:cs typeface="Arial" panose="020B0604020202020204" pitchFamily="34" charset="0"/>
              </a:rPr>
              <a:t>Pa dystiolaeth sy'n cefnogi hyn?</a:t>
            </a:r>
          </a:p>
          <a:p>
            <a:pPr hangingPunct="0"/>
            <a:r>
              <a:rPr lang="cy-GB" noProof="0" dirty="0">
                <a:latin typeface="Arial" panose="020B0604020202020204" pitchFamily="34" charset="0"/>
                <a:cs typeface="Arial" panose="020B0604020202020204" pitchFamily="34" charset="0"/>
              </a:rPr>
              <a:t>Sut byddai cydweithwyr yn fy nisgrifio?</a:t>
            </a:r>
          </a:p>
          <a:p>
            <a:pPr hangingPunct="0"/>
            <a:r>
              <a:rPr lang="cy-GB" dirty="0">
                <a:latin typeface="Arial" panose="020B0604020202020204" pitchFamily="34" charset="0"/>
                <a:cs typeface="Arial" panose="020B0604020202020204" pitchFamily="34" charset="0"/>
              </a:rPr>
              <a:t>P</a:t>
            </a:r>
            <a:r>
              <a:rPr lang="cy-GB" noProof="0" dirty="0">
                <a:latin typeface="Arial" panose="020B0604020202020204" pitchFamily="34" charset="0"/>
                <a:cs typeface="Arial" panose="020B0604020202020204" pitchFamily="34" charset="0"/>
              </a:rPr>
              <a:t>a ddamcaniaeth arweinyddiaeth sy'n adlewyrchu fy ngwerthoedd orau?</a:t>
            </a:r>
          </a:p>
        </p:txBody>
      </p:sp>
      <p:sp>
        <p:nvSpPr>
          <p:cNvPr id="12292" name="Content Placeholder 3">
            <a:extLst>
              <a:ext uri="{FF2B5EF4-FFF2-40B4-BE49-F238E27FC236}">
                <a16:creationId xmlns:a16="http://schemas.microsoft.com/office/drawing/2014/main" id="{ADD98E9D-22A2-C665-C975-E146A1DF5943}"/>
              </a:ext>
            </a:extLst>
          </p:cNvPr>
          <p:cNvSpPr>
            <a:spLocks noGrp="1"/>
          </p:cNvSpPr>
          <p:nvPr>
            <p:ph sz="half" idx="2"/>
          </p:nvPr>
        </p:nvSpPr>
        <p:spPr>
          <a:xfrm>
            <a:off x="4572000" y="1648690"/>
            <a:ext cx="4349262" cy="4306633"/>
          </a:xfrm>
        </p:spPr>
        <p:txBody>
          <a:bodyPr>
            <a:normAutofit lnSpcReduction="10000"/>
          </a:bodyPr>
          <a:lstStyle/>
          <a:p>
            <a:pPr marL="0" lvl="0" indent="0" hangingPunct="0">
              <a:buNone/>
            </a:pPr>
            <a:r>
              <a:rPr lang="en-GB" dirty="0">
                <a:solidFill>
                  <a:srgbClr val="0070C0"/>
                </a:solidFill>
                <a:latin typeface="Arial" panose="020B0604020202020204" pitchFamily="34" charset="0"/>
                <a:cs typeface="Arial" panose="020B0604020202020204" pitchFamily="34" charset="0"/>
              </a:rPr>
              <a:t>• What leadership style do I naturally adopt?</a:t>
            </a:r>
          </a:p>
          <a:p>
            <a:pPr marL="0" lvl="0" indent="0" hangingPunct="0">
              <a:buNone/>
            </a:pPr>
            <a:r>
              <a:rPr lang="en-GB" dirty="0">
                <a:solidFill>
                  <a:srgbClr val="0070C0"/>
                </a:solidFill>
                <a:latin typeface="Arial" panose="020B0604020202020204" pitchFamily="34" charset="0"/>
                <a:cs typeface="Arial" panose="020B0604020202020204" pitchFamily="34" charset="0"/>
              </a:rPr>
              <a:t>• What evidence supports this?</a:t>
            </a:r>
          </a:p>
          <a:p>
            <a:pPr marL="0" lvl="0" indent="0" hangingPunct="0">
              <a:buNone/>
            </a:pPr>
            <a:r>
              <a:rPr lang="en-GB" dirty="0">
                <a:solidFill>
                  <a:srgbClr val="0070C0"/>
                </a:solidFill>
                <a:latin typeface="Arial" panose="020B0604020202020204" pitchFamily="34" charset="0"/>
                <a:cs typeface="Arial" panose="020B0604020202020204" pitchFamily="34" charset="0"/>
              </a:rPr>
              <a:t>• How would colleagues describe me?</a:t>
            </a:r>
          </a:p>
          <a:p>
            <a:pPr marL="0" lvl="0" indent="0" hangingPunct="0">
              <a:buNone/>
            </a:pPr>
            <a:r>
              <a:rPr lang="en-GB" dirty="0">
                <a:solidFill>
                  <a:srgbClr val="0070C0"/>
                </a:solidFill>
                <a:latin typeface="Arial" panose="020B0604020202020204" pitchFamily="34" charset="0"/>
                <a:cs typeface="Arial" panose="020B0604020202020204" pitchFamily="34" charset="0"/>
              </a:rPr>
              <a:t>• What leadership theory best reflects my values?</a:t>
            </a:r>
          </a:p>
          <a:p>
            <a:pPr marL="0" lvl="0" indent="0" hangingPunct="0">
              <a:buNone/>
            </a:pPr>
            <a:endParaRPr lang="en-GB" dirty="0">
              <a:solidFill>
                <a:srgbClr val="0070C0"/>
              </a:solidFill>
              <a:latin typeface="Arial" panose="020B0604020202020204" pitchFamily="34" charset="0"/>
              <a:cs typeface="Arial" panose="020B0604020202020204" pitchFamily="34" charset="0"/>
            </a:endParaRPr>
          </a:p>
          <a:p>
            <a:pPr marL="0" indent="0" eaLnBrk="1" hangingPunct="1">
              <a:buNone/>
            </a:pPr>
            <a:endParaRPr lang="cy-GB" altLang="cy-GB" dirty="0"/>
          </a:p>
        </p:txBody>
      </p:sp>
    </p:spTree>
    <p:extLst>
      <p:ext uri="{BB962C8B-B14F-4D97-AF65-F5344CB8AC3E}">
        <p14:creationId xmlns:p14="http://schemas.microsoft.com/office/powerpoint/2010/main" val="2461275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03A06-9633-1C4D-B0E1-112F027280F9}"/>
              </a:ext>
            </a:extLst>
          </p:cNvPr>
          <p:cNvSpPr>
            <a:spLocks noGrp="1"/>
          </p:cNvSpPr>
          <p:nvPr>
            <p:ph type="title"/>
          </p:nvPr>
        </p:nvSpPr>
        <p:spPr/>
        <p:txBody>
          <a:bodyPr>
            <a:normAutofit/>
          </a:bodyPr>
          <a:lstStyle/>
          <a:p>
            <a:pPr algn="ctr"/>
            <a:r>
              <a:rPr lang="en-GB" sz="3600" dirty="0" err="1">
                <a:latin typeface="Arial" panose="020B0604020202020204" pitchFamily="34" charset="0"/>
              </a:rPr>
              <a:t>Cwis</a:t>
            </a:r>
            <a:r>
              <a:rPr lang="en-GB" sz="3600" dirty="0">
                <a:latin typeface="Arial" panose="020B0604020202020204" pitchFamily="34" charset="0"/>
              </a:rPr>
              <a:t> </a:t>
            </a:r>
            <a:r>
              <a:rPr lang="en-GB" sz="3600" dirty="0" err="1">
                <a:latin typeface="Arial" panose="020B0604020202020204" pitchFamily="34" charset="0"/>
              </a:rPr>
              <a:t>hunaniaeth</a:t>
            </a:r>
            <a:r>
              <a:rPr lang="en-GB" sz="3600" dirty="0">
                <a:latin typeface="Arial" panose="020B0604020202020204" pitchFamily="34" charset="0"/>
              </a:rPr>
              <a:t> </a:t>
            </a:r>
            <a:r>
              <a:rPr lang="en-GB" sz="3600" dirty="0" err="1">
                <a:latin typeface="Arial" panose="020B0604020202020204" pitchFamily="34" charset="0"/>
              </a:rPr>
              <a:t>arweinyddiaeth</a:t>
            </a:r>
            <a:br>
              <a:rPr lang="en-GB" sz="3600" dirty="0">
                <a:solidFill>
                  <a:srgbClr val="FF0000"/>
                </a:solidFill>
                <a:latin typeface="Arial" panose="020B0604020202020204" pitchFamily="34" charset="0"/>
              </a:rPr>
            </a:br>
            <a:r>
              <a:rPr lang="en-GB" sz="3600" dirty="0">
                <a:solidFill>
                  <a:srgbClr val="0070C0"/>
                </a:solidFill>
                <a:latin typeface="Arial" panose="020B0604020202020204" pitchFamily="34" charset="0"/>
              </a:rPr>
              <a:t>Leadership identity quiz</a:t>
            </a:r>
            <a:endParaRPr lang="en-GB" sz="3600" dirty="0">
              <a:solidFill>
                <a:srgbClr val="0070C0"/>
              </a:solidFill>
            </a:endParaRPr>
          </a:p>
        </p:txBody>
      </p:sp>
      <p:pic>
        <p:nvPicPr>
          <p:cNvPr id="6" name="Content Placeholder 5">
            <a:extLst>
              <a:ext uri="{FF2B5EF4-FFF2-40B4-BE49-F238E27FC236}">
                <a16:creationId xmlns:a16="http://schemas.microsoft.com/office/drawing/2014/main" id="{64EE3E40-5486-A796-EF8C-3616C56A6B0E}"/>
              </a:ext>
            </a:extLst>
          </p:cNvPr>
          <p:cNvPicPr>
            <a:picLocks noGrp="1" noChangeAspect="1"/>
          </p:cNvPicPr>
          <p:nvPr>
            <p:ph sz="half" idx="1"/>
          </p:nvPr>
        </p:nvPicPr>
        <p:blipFill>
          <a:blip r:embed="rId3"/>
          <a:stretch>
            <a:fillRect/>
          </a:stretch>
        </p:blipFill>
        <p:spPr>
          <a:xfrm>
            <a:off x="714977" y="2108948"/>
            <a:ext cx="3694496" cy="3243353"/>
          </a:xfrm>
          <a:prstGeom prst="rect">
            <a:avLst/>
          </a:prstGeom>
        </p:spPr>
      </p:pic>
      <p:sp>
        <p:nvSpPr>
          <p:cNvPr id="4" name="Content Placeholder 3">
            <a:extLst>
              <a:ext uri="{FF2B5EF4-FFF2-40B4-BE49-F238E27FC236}">
                <a16:creationId xmlns:a16="http://schemas.microsoft.com/office/drawing/2014/main" id="{D876773A-75D4-81F0-2525-DC8A8751A82D}"/>
              </a:ext>
            </a:extLst>
          </p:cNvPr>
          <p:cNvSpPr>
            <a:spLocks noGrp="1"/>
          </p:cNvSpPr>
          <p:nvPr>
            <p:ph sz="half" idx="2"/>
          </p:nvPr>
        </p:nvSpPr>
        <p:spPr>
          <a:xfrm>
            <a:off x="4572000" y="1825625"/>
            <a:ext cx="3867150" cy="3809862"/>
          </a:xfrm>
        </p:spPr>
        <p:txBody>
          <a:bodyPr/>
          <a:lstStyle/>
          <a:p>
            <a:pPr marL="0" indent="0">
              <a:buNone/>
            </a:pPr>
            <a:r>
              <a:rPr lang="en-GB" dirty="0">
                <a:latin typeface="Arial" panose="020B0604020202020204" pitchFamily="34" charset="0"/>
                <a:cs typeface="Arial" panose="020B0604020202020204" pitchFamily="34" charset="0"/>
                <a:hlinkClick r:id="rId4"/>
              </a:rPr>
              <a:t>https://www.teamazing.com/leadership-style-quiz/</a:t>
            </a:r>
            <a:r>
              <a:rPr lang="en-GB" dirty="0">
                <a:latin typeface="Arial" panose="020B0604020202020204" pitchFamily="34" charset="0"/>
                <a:cs typeface="Arial" panose="020B0604020202020204" pitchFamily="34" charset="0"/>
              </a:rPr>
              <a:t> </a:t>
            </a:r>
          </a:p>
        </p:txBody>
      </p:sp>
      <p:sp>
        <p:nvSpPr>
          <p:cNvPr id="8" name="TextBox 7">
            <a:extLst>
              <a:ext uri="{FF2B5EF4-FFF2-40B4-BE49-F238E27FC236}">
                <a16:creationId xmlns:a16="http://schemas.microsoft.com/office/drawing/2014/main" id="{89CB5FC6-E0D2-E94E-56A0-B30B90AFDE16}"/>
              </a:ext>
            </a:extLst>
          </p:cNvPr>
          <p:cNvSpPr txBox="1"/>
          <p:nvPr/>
        </p:nvSpPr>
        <p:spPr>
          <a:xfrm>
            <a:off x="714977" y="5549137"/>
            <a:ext cx="3434991" cy="36933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(Source: Merriam-Webster, 2026)</a:t>
            </a:r>
          </a:p>
        </p:txBody>
      </p:sp>
    </p:spTree>
    <p:extLst>
      <p:ext uri="{BB962C8B-B14F-4D97-AF65-F5344CB8AC3E}">
        <p14:creationId xmlns:p14="http://schemas.microsoft.com/office/powerpoint/2010/main" val="2670388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260350"/>
            <a:ext cx="8229600" cy="1242868"/>
          </a:xfrm>
        </p:spPr>
        <p:txBody>
          <a:bodyPr>
            <a:noAutofit/>
          </a:bodyPr>
          <a:lstStyle/>
          <a:p>
            <a:pPr algn="ctr" eaLnBrk="1" hangingPunct="1"/>
            <a:r>
              <a:rPr lang="en-GB" altLang="cy-GB" sz="4000" dirty="0">
                <a:latin typeface="Arial" panose="020B0604020202020204" pitchFamily="34" charset="0"/>
              </a:rPr>
              <a:t>Adran 2</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Section 2</a:t>
            </a:r>
            <a:endParaRPr lang="cy-GB" altLang="cy-GB" sz="4000" dirty="0">
              <a:solidFill>
                <a:srgbClr val="0070C0"/>
              </a:solidFill>
            </a:endParaRPr>
          </a:p>
        </p:txBody>
      </p:sp>
      <p:sp>
        <p:nvSpPr>
          <p:cNvPr id="12291" name="Content Placeholder 2"/>
          <p:cNvSpPr>
            <a:spLocks noGrp="1"/>
          </p:cNvSpPr>
          <p:nvPr>
            <p:ph sz="half" idx="1"/>
          </p:nvPr>
        </p:nvSpPr>
        <p:spPr>
          <a:xfrm>
            <a:off x="152400" y="1738745"/>
            <a:ext cx="4343400" cy="4274126"/>
          </a:xfrm>
        </p:spPr>
        <p:txBody>
          <a:bodyPr>
            <a:normAutofit/>
          </a:bodyPr>
          <a:lstStyle/>
          <a:p>
            <a:pPr marL="0" indent="0" hangingPunct="0">
              <a:buNone/>
            </a:pPr>
            <a:endParaRPr lang="cy-GB" sz="4500" dirty="0">
              <a:solidFill>
                <a:srgbClr val="0070C0"/>
              </a:solidFill>
              <a:latin typeface="Arial" panose="020B0604020202020204" pitchFamily="34" charset="0"/>
              <a:cs typeface="Arial" panose="020B0604020202020204" pitchFamily="34" charset="0"/>
            </a:endParaRPr>
          </a:p>
          <a:p>
            <a:pPr hangingPunct="0"/>
            <a:endParaRPr lang="cy-GB" sz="4500" dirty="0">
              <a:latin typeface="Arial" panose="020B0604020202020204" pitchFamily="34" charset="0"/>
              <a:cs typeface="Arial" panose="020B0604020202020204" pitchFamily="34" charset="0"/>
            </a:endParaRPr>
          </a:p>
          <a:p>
            <a:pPr hangingPunct="0"/>
            <a:endParaRPr lang="cy-GB" sz="4500" dirty="0">
              <a:latin typeface="Arial" panose="020B0604020202020204" pitchFamily="34" charset="0"/>
              <a:cs typeface="Arial" panose="020B0604020202020204" pitchFamily="34" charset="0"/>
            </a:endParaRPr>
          </a:p>
          <a:p>
            <a:pPr hangingPunct="0"/>
            <a:endParaRPr lang="en-GB" sz="4500" dirty="0">
              <a:latin typeface="Arial" panose="020B0604020202020204" pitchFamily="34" charset="0"/>
              <a:cs typeface="Arial" panose="020B0604020202020204" pitchFamily="34" charset="0"/>
            </a:endParaRPr>
          </a:p>
          <a:p>
            <a:pPr eaLnBrk="1" hangingPunct="1"/>
            <a:endParaRPr lang="cy-GB" altLang="cy-GB" dirty="0"/>
          </a:p>
        </p:txBody>
      </p:sp>
      <p:sp>
        <p:nvSpPr>
          <p:cNvPr id="12292" name="Content Placeholder 3"/>
          <p:cNvSpPr>
            <a:spLocks noGrp="1"/>
          </p:cNvSpPr>
          <p:nvPr>
            <p:ph sz="half" idx="2"/>
          </p:nvPr>
        </p:nvSpPr>
        <p:spPr>
          <a:xfrm>
            <a:off x="4648200" y="1738745"/>
            <a:ext cx="4343400" cy="4274127"/>
          </a:xfrm>
        </p:spPr>
        <p:txBody>
          <a:bodyPr>
            <a:normAutofit/>
          </a:bodyPr>
          <a:lstStyle/>
          <a:p>
            <a:pPr marL="0" indent="0" hangingPunct="0">
              <a:buNone/>
            </a:pPr>
            <a:endParaRPr lang="cy-GB" dirty="0">
              <a:latin typeface="Arial" panose="020B0604020202020204" pitchFamily="34" charset="0"/>
              <a:cs typeface="Arial" panose="020B0604020202020204" pitchFamily="34" charset="0"/>
            </a:endParaRPr>
          </a:p>
          <a:p>
            <a:pPr hangingPunct="0"/>
            <a:r>
              <a:rPr lang="cy-GB" noProof="0" dirty="0">
                <a:latin typeface="Arial" panose="020B0604020202020204" pitchFamily="34" charset="0"/>
                <a:cs typeface="Arial" panose="020B0604020202020204" pitchFamily="34" charset="0"/>
              </a:rPr>
              <a:t>Damcaniaethau arweinyddiaeth</a:t>
            </a:r>
            <a:endParaRPr lang="cy-GB" noProof="0" dirty="0">
              <a:solidFill>
                <a:srgbClr val="0070C0"/>
              </a:solidFill>
              <a:latin typeface="Arial" panose="020B0604020202020204" pitchFamily="34" charset="0"/>
              <a:cs typeface="Arial" panose="020B0604020202020204" pitchFamily="34" charset="0"/>
            </a:endParaRPr>
          </a:p>
          <a:p>
            <a:pPr marL="0" indent="0" hangingPunct="0">
              <a:buNone/>
            </a:pPr>
            <a:endParaRPr lang="cy-GB" dirty="0">
              <a:solidFill>
                <a:srgbClr val="0070C0"/>
              </a:solidFill>
              <a:latin typeface="Arial" panose="020B0604020202020204" pitchFamily="34" charset="0"/>
              <a:cs typeface="Arial" panose="020B0604020202020204" pitchFamily="34" charset="0"/>
            </a:endParaRPr>
          </a:p>
          <a:p>
            <a:pPr hangingPunct="0"/>
            <a:r>
              <a:rPr lang="en-GB" noProof="0" dirty="0">
                <a:solidFill>
                  <a:srgbClr val="0070C0"/>
                </a:solidFill>
                <a:latin typeface="Arial" panose="020B0604020202020204" pitchFamily="34" charset="0"/>
                <a:cs typeface="Arial" panose="020B0604020202020204" pitchFamily="34" charset="0"/>
              </a:rPr>
              <a:t>Leadership theory</a:t>
            </a:r>
          </a:p>
        </p:txBody>
      </p:sp>
      <p:sp>
        <p:nvSpPr>
          <p:cNvPr id="5" name="TextBox 4">
            <a:extLst>
              <a:ext uri="{FF2B5EF4-FFF2-40B4-BE49-F238E27FC236}">
                <a16:creationId xmlns:a16="http://schemas.microsoft.com/office/drawing/2014/main" id="{A8A3E92B-9B3D-4AC0-B611-CB0CBCE407E7}"/>
              </a:ext>
            </a:extLst>
          </p:cNvPr>
          <p:cNvSpPr txBox="1"/>
          <p:nvPr/>
        </p:nvSpPr>
        <p:spPr>
          <a:xfrm>
            <a:off x="996462" y="5697415"/>
            <a:ext cx="2313262" cy="369332"/>
          </a:xfrm>
          <a:prstGeom prst="rect">
            <a:avLst/>
          </a:prstGeom>
          <a:noFill/>
        </p:spPr>
        <p:txBody>
          <a:bodyPr wrap="none" rtlCol="0">
            <a:spAutoFit/>
          </a:bodyPr>
          <a:lstStyle/>
          <a:p>
            <a:r>
              <a:rPr lang="en-GB" dirty="0"/>
              <a:t>(Source: Indeed, 2026)</a:t>
            </a:r>
          </a:p>
        </p:txBody>
      </p:sp>
      <p:pic>
        <p:nvPicPr>
          <p:cNvPr id="4" name="Picture 3">
            <a:extLst>
              <a:ext uri="{FF2B5EF4-FFF2-40B4-BE49-F238E27FC236}">
                <a16:creationId xmlns:a16="http://schemas.microsoft.com/office/drawing/2014/main" id="{5AFC44B0-B687-41D3-2495-D4CB2627AD55}"/>
              </a:ext>
            </a:extLst>
          </p:cNvPr>
          <p:cNvPicPr>
            <a:picLocks noChangeAspect="1"/>
          </p:cNvPicPr>
          <p:nvPr/>
        </p:nvPicPr>
        <p:blipFill>
          <a:blip r:embed="rId3"/>
          <a:stretch>
            <a:fillRect/>
          </a:stretch>
        </p:blipFill>
        <p:spPr>
          <a:xfrm>
            <a:off x="896302" y="1684869"/>
            <a:ext cx="3104198" cy="3492921"/>
          </a:xfrm>
          <a:prstGeom prst="rect">
            <a:avLst/>
          </a:prstGeom>
        </p:spPr>
      </p:pic>
    </p:spTree>
    <p:extLst>
      <p:ext uri="{BB962C8B-B14F-4D97-AF65-F5344CB8AC3E}">
        <p14:creationId xmlns:p14="http://schemas.microsoft.com/office/powerpoint/2010/main" val="38946385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9908C-B354-1052-AB7E-B0A332810321}"/>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A2FF58CF-9CFB-4407-3AC6-94FC37E4C004}"/>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Drawsnewidiol</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Transformational Leadership</a:t>
            </a:r>
          </a:p>
        </p:txBody>
      </p:sp>
      <p:sp>
        <p:nvSpPr>
          <p:cNvPr id="14340" name="Rectangle 5">
            <a:extLst>
              <a:ext uri="{FF2B5EF4-FFF2-40B4-BE49-F238E27FC236}">
                <a16:creationId xmlns:a16="http://schemas.microsoft.com/office/drawing/2014/main" id="{4980CA13-55CA-0FD8-F977-110FB653B12C}"/>
              </a:ext>
            </a:extLst>
          </p:cNvPr>
          <p:cNvSpPr>
            <a:spLocks noGrp="1" noChangeArrowheads="1"/>
          </p:cNvSpPr>
          <p:nvPr>
            <p:ph type="body" sz="half" idx="2"/>
          </p:nvPr>
        </p:nvSpPr>
        <p:spPr>
          <a:xfrm>
            <a:off x="4629150" y="1699847"/>
            <a:ext cx="4362450" cy="4220308"/>
          </a:xfrm>
        </p:spPr>
        <p:txBody>
          <a:bodyPr>
            <a:normAutofit fontScale="92500" lnSpcReduction="20000"/>
          </a:bodyPr>
          <a:lstStyle/>
          <a:p>
            <a:pPr marL="0" indent="0" eaLnBrk="1" hangingPunct="1">
              <a:lnSpc>
                <a:spcPct val="90000"/>
              </a:lnSpc>
              <a:buNone/>
            </a:pPr>
            <a:r>
              <a:rPr lang="en-GB" altLang="cy-GB" dirty="0">
                <a:latin typeface="Arial" panose="020B0604020202020204" pitchFamily="34" charset="0"/>
              </a:rPr>
              <a:t>“Transformational leaders seek to create significant change in the life of both organisations and the people in them through developing a vision for the future, to which all can enthusiastically commit. Transformational leadership is needed when rapid and radical change is being experienced.”</a:t>
            </a:r>
          </a:p>
          <a:p>
            <a:pPr marL="0" indent="0" eaLnBrk="1" hangingPunct="1">
              <a:lnSpc>
                <a:spcPct val="90000"/>
              </a:lnSpc>
              <a:buNone/>
            </a:pPr>
            <a:endParaRPr lang="en-GB" altLang="cy-GB" sz="2200" dirty="0">
              <a:latin typeface="Arial" panose="020B0604020202020204" pitchFamily="34" charset="0"/>
            </a:endParaRPr>
          </a:p>
          <a:p>
            <a:pPr marL="0" indent="0" algn="r" eaLnBrk="1" hangingPunct="1">
              <a:lnSpc>
                <a:spcPct val="90000"/>
              </a:lnSpc>
              <a:buNone/>
            </a:pPr>
            <a:r>
              <a:rPr lang="en-GB" altLang="cy-GB" sz="1900" dirty="0">
                <a:latin typeface="Arial" panose="020B0604020202020204" pitchFamily="34" charset="0"/>
              </a:rPr>
              <a:t>(Lindon and Lindon, 2012, page 55).</a:t>
            </a:r>
          </a:p>
        </p:txBody>
      </p:sp>
      <p:pic>
        <p:nvPicPr>
          <p:cNvPr id="3" name="Picture 2">
            <a:extLst>
              <a:ext uri="{FF2B5EF4-FFF2-40B4-BE49-F238E27FC236}">
                <a16:creationId xmlns:a16="http://schemas.microsoft.com/office/drawing/2014/main" id="{1325621D-3B76-283A-504A-B68B8FBAE5CE}"/>
              </a:ext>
            </a:extLst>
          </p:cNvPr>
          <p:cNvPicPr>
            <a:picLocks noChangeAspect="1"/>
          </p:cNvPicPr>
          <p:nvPr/>
        </p:nvPicPr>
        <p:blipFill>
          <a:blip r:embed="rId3"/>
          <a:stretch>
            <a:fillRect/>
          </a:stretch>
        </p:blipFill>
        <p:spPr>
          <a:xfrm>
            <a:off x="304800" y="1699847"/>
            <a:ext cx="4210051" cy="3002551"/>
          </a:xfrm>
          <a:prstGeom prst="rect">
            <a:avLst/>
          </a:prstGeom>
        </p:spPr>
      </p:pic>
      <p:sp>
        <p:nvSpPr>
          <p:cNvPr id="4" name="TextBox 3">
            <a:extLst>
              <a:ext uri="{FF2B5EF4-FFF2-40B4-BE49-F238E27FC236}">
                <a16:creationId xmlns:a16="http://schemas.microsoft.com/office/drawing/2014/main" id="{94B523F7-1107-5584-ACD1-8785C009C45C}"/>
              </a:ext>
            </a:extLst>
          </p:cNvPr>
          <p:cNvSpPr txBox="1"/>
          <p:nvPr/>
        </p:nvSpPr>
        <p:spPr>
          <a:xfrm>
            <a:off x="628650" y="4892040"/>
            <a:ext cx="2552302" cy="369332"/>
          </a:xfrm>
          <a:prstGeom prst="rect">
            <a:avLst/>
          </a:prstGeom>
          <a:noFill/>
        </p:spPr>
        <p:txBody>
          <a:bodyPr wrap="none" rtlCol="0">
            <a:spAutoFit/>
          </a:bodyPr>
          <a:lstStyle/>
          <a:p>
            <a:r>
              <a:rPr lang="en-GB" dirty="0"/>
              <a:t>(Bass, 1985; Burns, 1978)</a:t>
            </a:r>
          </a:p>
        </p:txBody>
      </p:sp>
    </p:spTree>
    <p:extLst>
      <p:ext uri="{BB962C8B-B14F-4D97-AF65-F5344CB8AC3E}">
        <p14:creationId xmlns:p14="http://schemas.microsoft.com/office/powerpoint/2010/main" val="2384631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D28E2-C4D2-6C58-E004-8917CBD7B00E}"/>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582A0838-2BD9-7BAB-B1D2-6BA541C36C31}"/>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Drawsnewidiol</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Transformational Leadership</a:t>
            </a:r>
          </a:p>
        </p:txBody>
      </p:sp>
      <p:sp>
        <p:nvSpPr>
          <p:cNvPr id="14339" name="Rectangle 4">
            <a:extLst>
              <a:ext uri="{FF2B5EF4-FFF2-40B4-BE49-F238E27FC236}">
                <a16:creationId xmlns:a16="http://schemas.microsoft.com/office/drawing/2014/main" id="{C2D7E301-F941-4514-55AC-48AFA961BE2D}"/>
              </a:ext>
            </a:extLst>
          </p:cNvPr>
          <p:cNvSpPr>
            <a:spLocks noGrp="1" noChangeArrowheads="1"/>
          </p:cNvSpPr>
          <p:nvPr>
            <p:ph type="body" sz="half" idx="1"/>
          </p:nvPr>
        </p:nvSpPr>
        <p:spPr>
          <a:xfrm>
            <a:off x="152400" y="1699846"/>
            <a:ext cx="4362450" cy="4220309"/>
          </a:xfrm>
        </p:spPr>
        <p:txBody>
          <a:bodyPr>
            <a:normAutofit fontScale="92500" lnSpcReduction="10000"/>
          </a:bodyPr>
          <a:lstStyle/>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Arweinwyr gweledigaethol;​</a:t>
            </a:r>
          </a:p>
          <a:p>
            <a:pPr eaLnBrk="1" hangingPunct="1">
              <a:lnSpc>
                <a:spcPct val="90000"/>
              </a:lnSpc>
            </a:pPr>
            <a:endParaRPr lang="cy-GB" altLang="cy-GB" dirty="0">
              <a:solidFill>
                <a:srgbClr val="000000"/>
              </a:solidFill>
              <a:latin typeface="Arial" panose="020B0604020202020204" pitchFamily="34" charset="0"/>
              <a:cs typeface="Arial" panose="020B0604020202020204" pitchFamily="34" charset="0"/>
            </a:endParaRP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Yn symud ymlaen yn barhaol​;</a:t>
            </a:r>
          </a:p>
          <a:p>
            <a:pPr eaLnBrk="1" hangingPunct="1">
              <a:lnSpc>
                <a:spcPct val="90000"/>
              </a:lnSpc>
            </a:pPr>
            <a:endParaRPr lang="cy-GB" altLang="cy-GB" dirty="0">
              <a:solidFill>
                <a:srgbClr val="000000"/>
              </a:solidFill>
              <a:latin typeface="Arial" panose="020B0604020202020204" pitchFamily="34" charset="0"/>
              <a:cs typeface="Arial" panose="020B0604020202020204" pitchFamily="34" charset="0"/>
            </a:endParaRP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Ehangu sgiliau a gwybodaeth;​</a:t>
            </a:r>
          </a:p>
          <a:p>
            <a:pPr eaLnBrk="1" hangingPunct="1">
              <a:lnSpc>
                <a:spcPct val="90000"/>
              </a:lnSpc>
            </a:pPr>
            <a:endParaRPr lang="cy-GB" altLang="cy-GB" dirty="0">
              <a:solidFill>
                <a:srgbClr val="000000"/>
              </a:solidFill>
              <a:latin typeface="Arial" panose="020B0604020202020204" pitchFamily="34" charset="0"/>
              <a:cs typeface="Arial" panose="020B0604020202020204" pitchFamily="34" charset="0"/>
            </a:endParaRP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Y gallu i ddatblygu a newid arfer​.</a:t>
            </a:r>
          </a:p>
        </p:txBody>
      </p:sp>
      <p:sp>
        <p:nvSpPr>
          <p:cNvPr id="14340" name="Rectangle 5">
            <a:extLst>
              <a:ext uri="{FF2B5EF4-FFF2-40B4-BE49-F238E27FC236}">
                <a16:creationId xmlns:a16="http://schemas.microsoft.com/office/drawing/2014/main" id="{9FDDCC2E-E856-43F2-5BA4-1AF030F17872}"/>
              </a:ext>
            </a:extLst>
          </p:cNvPr>
          <p:cNvSpPr>
            <a:spLocks noGrp="1" noChangeArrowheads="1"/>
          </p:cNvSpPr>
          <p:nvPr>
            <p:ph type="body" sz="half" idx="2"/>
          </p:nvPr>
        </p:nvSpPr>
        <p:spPr>
          <a:xfrm>
            <a:off x="4629150" y="1699847"/>
            <a:ext cx="4362450" cy="4220308"/>
          </a:xfrm>
        </p:spPr>
        <p:txBody>
          <a:bodyPr>
            <a:normAutofit fontScale="92500" lnSpcReduction="20000"/>
          </a:bodyPr>
          <a:lstStyle/>
          <a:p>
            <a:pPr eaLnBrk="1" hangingPunct="1">
              <a:lnSpc>
                <a:spcPct val="90000"/>
              </a:lnSpc>
            </a:pPr>
            <a:r>
              <a:rPr lang="en-GB" altLang="cy-GB" dirty="0">
                <a:solidFill>
                  <a:srgbClr val="0070C0"/>
                </a:solidFill>
                <a:latin typeface="Arial" panose="020B0604020202020204" pitchFamily="34" charset="0"/>
              </a:rPr>
              <a:t>Visionary leaders​;</a:t>
            </a:r>
          </a:p>
          <a:p>
            <a:pPr eaLnBrk="1" hangingPunct="1">
              <a:lnSpc>
                <a:spcPct val="90000"/>
              </a:lnSpc>
            </a:pPr>
            <a:endParaRPr lang="en-GB" altLang="cy-GB" dirty="0">
              <a:solidFill>
                <a:srgbClr val="0070C0"/>
              </a:solidFill>
              <a:latin typeface="Arial" panose="020B0604020202020204" pitchFamily="34" charset="0"/>
            </a:endParaRPr>
          </a:p>
          <a:p>
            <a:pPr eaLnBrk="1" hangingPunct="1">
              <a:lnSpc>
                <a:spcPct val="90000"/>
              </a:lnSpc>
            </a:pPr>
            <a:r>
              <a:rPr lang="en-GB" altLang="cy-GB" dirty="0">
                <a:solidFill>
                  <a:srgbClr val="0070C0"/>
                </a:solidFill>
                <a:latin typeface="Arial" panose="020B0604020202020204" pitchFamily="34" charset="0"/>
              </a:rPr>
              <a:t>Moving forward continuously​;</a:t>
            </a:r>
          </a:p>
          <a:p>
            <a:pPr eaLnBrk="1" hangingPunct="1">
              <a:lnSpc>
                <a:spcPct val="90000"/>
              </a:lnSpc>
            </a:pPr>
            <a:endParaRPr lang="en-GB" altLang="cy-GB" dirty="0">
              <a:solidFill>
                <a:srgbClr val="0070C0"/>
              </a:solidFill>
              <a:latin typeface="Arial" panose="020B0604020202020204" pitchFamily="34" charset="0"/>
            </a:endParaRPr>
          </a:p>
          <a:p>
            <a:pPr eaLnBrk="1" hangingPunct="1">
              <a:lnSpc>
                <a:spcPct val="90000"/>
              </a:lnSpc>
            </a:pPr>
            <a:r>
              <a:rPr lang="en-GB" altLang="cy-GB" dirty="0">
                <a:solidFill>
                  <a:srgbClr val="0070C0"/>
                </a:solidFill>
                <a:latin typeface="Arial" panose="020B0604020202020204" pitchFamily="34" charset="0"/>
              </a:rPr>
              <a:t>Expanding skills and knowledge​;</a:t>
            </a:r>
          </a:p>
          <a:p>
            <a:pPr eaLnBrk="1" hangingPunct="1">
              <a:lnSpc>
                <a:spcPct val="90000"/>
              </a:lnSpc>
            </a:pPr>
            <a:endParaRPr lang="en-GB" altLang="cy-GB" dirty="0">
              <a:solidFill>
                <a:srgbClr val="0070C0"/>
              </a:solidFill>
              <a:latin typeface="Arial" panose="020B0604020202020204" pitchFamily="34" charset="0"/>
            </a:endParaRPr>
          </a:p>
          <a:p>
            <a:pPr eaLnBrk="1" hangingPunct="1">
              <a:lnSpc>
                <a:spcPct val="90000"/>
              </a:lnSpc>
            </a:pPr>
            <a:r>
              <a:rPr lang="en-GB" altLang="cy-GB" dirty="0">
                <a:solidFill>
                  <a:srgbClr val="0070C0"/>
                </a:solidFill>
                <a:latin typeface="Arial" panose="020B0604020202020204" pitchFamily="34" charset="0"/>
              </a:rPr>
              <a:t>Ability to develop and change practice​.</a:t>
            </a:r>
          </a:p>
          <a:p>
            <a:pPr marL="0" indent="0" algn="r" eaLnBrk="1" hangingPunct="1">
              <a:lnSpc>
                <a:spcPct val="90000"/>
              </a:lnSpc>
              <a:buNone/>
            </a:pPr>
            <a:r>
              <a:rPr lang="en-GB" altLang="cy-GB" sz="2200" dirty="0">
                <a:solidFill>
                  <a:srgbClr val="0070C0"/>
                </a:solidFill>
                <a:latin typeface="Arial" panose="020B0604020202020204" pitchFamily="34" charset="0"/>
              </a:rPr>
              <a:t>(Davis </a:t>
            </a:r>
            <a:r>
              <a:rPr lang="en-GB" altLang="cy-GB" sz="2200" i="1" dirty="0">
                <a:solidFill>
                  <a:srgbClr val="0070C0"/>
                </a:solidFill>
                <a:latin typeface="Arial" panose="020B0604020202020204" pitchFamily="34" charset="0"/>
              </a:rPr>
              <a:t>et al</a:t>
            </a:r>
            <a:r>
              <a:rPr lang="en-GB" altLang="cy-GB" sz="2200" dirty="0">
                <a:solidFill>
                  <a:srgbClr val="0070C0"/>
                </a:solidFill>
                <a:latin typeface="Arial" panose="020B0604020202020204" pitchFamily="34" charset="0"/>
              </a:rPr>
              <a:t>., 2022)</a:t>
            </a:r>
          </a:p>
        </p:txBody>
      </p:sp>
    </p:spTree>
    <p:extLst>
      <p:ext uri="{BB962C8B-B14F-4D97-AF65-F5344CB8AC3E}">
        <p14:creationId xmlns:p14="http://schemas.microsoft.com/office/powerpoint/2010/main" val="2925574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9F1F5-66D2-C6E1-76A1-96A933A6B4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D1BD40-DD11-742E-A7AD-8256016B9427}"/>
              </a:ext>
            </a:extLst>
          </p:cNvPr>
          <p:cNvSpPr>
            <a:spLocks noGrp="1"/>
          </p:cNvSpPr>
          <p:nvPr>
            <p:ph type="title"/>
          </p:nvPr>
        </p:nvSpPr>
        <p:spPr>
          <a:xfrm>
            <a:off x="1131570" y="457200"/>
            <a:ext cx="7235190" cy="531812"/>
          </a:xfrm>
        </p:spPr>
        <p:txBody>
          <a:bodyPr>
            <a:normAutofit fontScale="90000"/>
          </a:bodyPr>
          <a:lstStyle/>
          <a:p>
            <a:pPr algn="ctr"/>
            <a:r>
              <a:rPr lang="en-GB" sz="4000" noProof="0" dirty="0">
                <a:latin typeface="Arial" panose="020B0604020202020204" pitchFamily="34" charset="0"/>
              </a:rPr>
              <a:t>Dr Margy Whalley</a:t>
            </a:r>
            <a:endParaRPr lang="en-GB" sz="4000" dirty="0"/>
          </a:p>
        </p:txBody>
      </p:sp>
      <p:pic>
        <p:nvPicPr>
          <p:cNvPr id="6" name="Content Placeholder 5">
            <a:extLst>
              <a:ext uri="{FF2B5EF4-FFF2-40B4-BE49-F238E27FC236}">
                <a16:creationId xmlns:a16="http://schemas.microsoft.com/office/drawing/2014/main" id="{9FA82551-6F1D-6C45-B640-BC388FAFA7FD}"/>
              </a:ext>
            </a:extLst>
          </p:cNvPr>
          <p:cNvPicPr>
            <a:picLocks noGrp="1" noChangeAspect="1"/>
          </p:cNvPicPr>
          <p:nvPr>
            <p:ph idx="1"/>
          </p:nvPr>
        </p:nvPicPr>
        <p:blipFill>
          <a:blip r:embed="rId3"/>
          <a:stretch>
            <a:fillRect/>
          </a:stretch>
        </p:blipFill>
        <p:spPr>
          <a:xfrm>
            <a:off x="4139248" y="1511402"/>
            <a:ext cx="4629150" cy="3295446"/>
          </a:xfrm>
          <a:prstGeom prst="rect">
            <a:avLst/>
          </a:prstGeom>
        </p:spPr>
      </p:pic>
      <p:sp>
        <p:nvSpPr>
          <p:cNvPr id="3" name="Content Placeholder 2">
            <a:extLst>
              <a:ext uri="{FF2B5EF4-FFF2-40B4-BE49-F238E27FC236}">
                <a16:creationId xmlns:a16="http://schemas.microsoft.com/office/drawing/2014/main" id="{551ABDFC-37CB-7E41-7B2C-E0078A2AE551}"/>
              </a:ext>
            </a:extLst>
          </p:cNvPr>
          <p:cNvSpPr>
            <a:spLocks noGrp="1"/>
          </p:cNvSpPr>
          <p:nvPr>
            <p:ph type="body" sz="half" idx="2"/>
          </p:nvPr>
        </p:nvSpPr>
        <p:spPr>
          <a:xfrm>
            <a:off x="240030" y="1623060"/>
            <a:ext cx="3783330" cy="4245928"/>
          </a:xfrm>
        </p:spPr>
        <p:txBody>
          <a:bodyPr>
            <a:normAutofit/>
          </a:bodyPr>
          <a:lstStyle/>
          <a:p>
            <a:pPr marL="285750" indent="-285750">
              <a:buFont typeface="Arial" panose="020B0604020202020204" pitchFamily="34" charset="0"/>
              <a:buChar char="•"/>
            </a:pPr>
            <a:r>
              <a:rPr lang="cy-GB" noProof="0" dirty="0">
                <a:latin typeface="Arial" panose="020B0604020202020204" pitchFamily="34" charset="0"/>
              </a:rPr>
              <a:t>Hyrwyddo partneriaeth â rhieni;</a:t>
            </a:r>
          </a:p>
          <a:p>
            <a:pPr marL="285750" indent="-285750">
              <a:buFont typeface="Arial" panose="020B0604020202020204" pitchFamily="34" charset="0"/>
              <a:buChar char="•"/>
            </a:pPr>
            <a:r>
              <a:rPr lang="cy-GB" noProof="0" dirty="0">
                <a:latin typeface="Arial" panose="020B0604020202020204" pitchFamily="34" charset="0"/>
              </a:rPr>
              <a:t>Datblygu ymchwil gan ymarferwyr;</a:t>
            </a:r>
          </a:p>
          <a:p>
            <a:pPr marL="285750" indent="-285750">
              <a:buFont typeface="Arial" panose="020B0604020202020204" pitchFamily="34" charset="0"/>
              <a:buChar char="•"/>
            </a:pPr>
            <a:r>
              <a:rPr lang="cy-GB" noProof="0" dirty="0">
                <a:latin typeface="Arial" panose="020B0604020202020204" pitchFamily="34" charset="0"/>
              </a:rPr>
              <a:t>Creu diwylliant o arfer myfyriol;</a:t>
            </a:r>
          </a:p>
          <a:p>
            <a:pPr marL="285750" indent="-285750">
              <a:buFont typeface="Arial" panose="020B0604020202020204" pitchFamily="34" charset="0"/>
              <a:buChar char="•"/>
            </a:pPr>
            <a:r>
              <a:rPr lang="cy-GB" noProof="0" dirty="0">
                <a:latin typeface="Arial" panose="020B0604020202020204" pitchFamily="34" charset="0"/>
              </a:rPr>
              <a:t>Grymuso staff i ddod yn arweinwyr ac ymchwilwyr.</a:t>
            </a:r>
          </a:p>
          <a:p>
            <a:endParaRPr lang="en-GB" dirty="0">
              <a:solidFill>
                <a:srgbClr val="0070C0"/>
              </a:solidFill>
              <a:latin typeface="Arial" panose="020B0604020202020204" pitchFamily="34" charset="0"/>
            </a:endParaRPr>
          </a:p>
          <a:p>
            <a:pPr marL="285750" indent="-285750">
              <a:buFont typeface="Arial" panose="020B0604020202020204" pitchFamily="34" charset="0"/>
              <a:buChar char="•"/>
            </a:pPr>
            <a:r>
              <a:rPr lang="en-GB" dirty="0">
                <a:solidFill>
                  <a:srgbClr val="0070C0"/>
                </a:solidFill>
                <a:latin typeface="Arial" panose="020B0604020202020204" pitchFamily="34" charset="0"/>
              </a:rPr>
              <a:t>Championed partnership with parents;</a:t>
            </a:r>
          </a:p>
          <a:p>
            <a:pPr marL="285750" indent="-285750">
              <a:buFont typeface="Arial" panose="020B0604020202020204" pitchFamily="34" charset="0"/>
              <a:buChar char="•"/>
            </a:pPr>
            <a:r>
              <a:rPr lang="en-GB" dirty="0">
                <a:solidFill>
                  <a:srgbClr val="0070C0"/>
                </a:solidFill>
                <a:latin typeface="Arial" panose="020B0604020202020204" pitchFamily="34" charset="0"/>
              </a:rPr>
              <a:t>Developed practitioner research;</a:t>
            </a:r>
          </a:p>
          <a:p>
            <a:pPr marL="285750" indent="-285750">
              <a:buFont typeface="Arial" panose="020B0604020202020204" pitchFamily="34" charset="0"/>
              <a:buChar char="•"/>
            </a:pPr>
            <a:r>
              <a:rPr lang="en-GB" dirty="0">
                <a:solidFill>
                  <a:srgbClr val="0070C0"/>
                </a:solidFill>
                <a:latin typeface="Arial" panose="020B0604020202020204" pitchFamily="34" charset="0"/>
              </a:rPr>
              <a:t>Created a culture of reflective practice;</a:t>
            </a:r>
          </a:p>
          <a:p>
            <a:pPr marL="285750" indent="-285750">
              <a:buFont typeface="Arial" panose="020B0604020202020204" pitchFamily="34" charset="0"/>
              <a:buChar char="•"/>
            </a:pPr>
            <a:r>
              <a:rPr lang="en-GB" dirty="0">
                <a:solidFill>
                  <a:srgbClr val="0070C0"/>
                </a:solidFill>
                <a:latin typeface="Arial" panose="020B0604020202020204" pitchFamily="34" charset="0"/>
              </a:rPr>
              <a:t>Empowered staff to become leaders and researchers.</a:t>
            </a:r>
            <a:endParaRPr lang="en-GB" dirty="0"/>
          </a:p>
        </p:txBody>
      </p:sp>
      <p:sp>
        <p:nvSpPr>
          <p:cNvPr id="7" name="TextBox 6">
            <a:extLst>
              <a:ext uri="{FF2B5EF4-FFF2-40B4-BE49-F238E27FC236}">
                <a16:creationId xmlns:a16="http://schemas.microsoft.com/office/drawing/2014/main" id="{B5626962-82A5-F005-849D-89307E404EC8}"/>
              </a:ext>
            </a:extLst>
          </p:cNvPr>
          <p:cNvSpPr txBox="1"/>
          <p:nvPr/>
        </p:nvSpPr>
        <p:spPr>
          <a:xfrm>
            <a:off x="4709160" y="5132070"/>
            <a:ext cx="4367221" cy="369332"/>
          </a:xfrm>
          <a:prstGeom prst="rect">
            <a:avLst/>
          </a:prstGeom>
          <a:noFill/>
        </p:spPr>
        <p:txBody>
          <a:bodyPr wrap="none" rtlCol="0">
            <a:spAutoFit/>
          </a:bodyPr>
          <a:lstStyle/>
          <a:p>
            <a:r>
              <a:rPr lang="en-GB" dirty="0"/>
              <a:t>(Source: Northamptonshire Telegraph, 2016)</a:t>
            </a:r>
          </a:p>
        </p:txBody>
      </p:sp>
    </p:spTree>
    <p:extLst>
      <p:ext uri="{BB962C8B-B14F-4D97-AF65-F5344CB8AC3E}">
        <p14:creationId xmlns:p14="http://schemas.microsoft.com/office/powerpoint/2010/main" val="1282341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23D2F1F-15F4-2C60-6738-3AA7AADB7DE8}"/>
              </a:ext>
            </a:extLst>
          </p:cNvPr>
          <p:cNvSpPr>
            <a:spLocks noGrp="1"/>
          </p:cNvSpPr>
          <p:nvPr>
            <p:ph type="title"/>
          </p:nvPr>
        </p:nvSpPr>
        <p:spPr/>
        <p:txBody>
          <a:bodyPr>
            <a:normAutofit/>
          </a:bodyPr>
          <a:lstStyle/>
          <a:p>
            <a:pPr algn="ctr"/>
            <a:r>
              <a:rPr lang="en-GB" sz="3600" dirty="0">
                <a:latin typeface="Arial" panose="020B0604020202020204" pitchFamily="34" charset="0"/>
                <a:cs typeface="Arial" panose="020B0604020202020204" pitchFamily="34" charset="0"/>
              </a:rPr>
              <a:t>Esiampl </a:t>
            </a:r>
            <a:r>
              <a:rPr lang="en-GB" sz="3600" dirty="0" err="1">
                <a:latin typeface="Arial" panose="020B0604020202020204" pitchFamily="34" charset="0"/>
                <a:cs typeface="Arial" panose="020B0604020202020204" pitchFamily="34" charset="0"/>
              </a:rPr>
              <a:t>ar</a:t>
            </a:r>
            <a:r>
              <a:rPr lang="en-GB" sz="3600" dirty="0">
                <a:latin typeface="Arial" panose="020B0604020202020204" pitchFamily="34" charset="0"/>
                <a:cs typeface="Arial" panose="020B0604020202020204" pitchFamily="34" charset="0"/>
              </a:rPr>
              <a:t> sail </a:t>
            </a:r>
            <a:r>
              <a:rPr lang="en-GB" sz="3600" dirty="0" err="1">
                <a:latin typeface="Arial" panose="020B0604020202020204" pitchFamily="34" charset="0"/>
                <a:cs typeface="Arial" panose="020B0604020202020204" pitchFamily="34" charset="0"/>
              </a:rPr>
              <a:t>arfer</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Practice-based example</a:t>
            </a:r>
          </a:p>
        </p:txBody>
      </p:sp>
      <p:sp>
        <p:nvSpPr>
          <p:cNvPr id="6" name="Content Placeholder 5">
            <a:extLst>
              <a:ext uri="{FF2B5EF4-FFF2-40B4-BE49-F238E27FC236}">
                <a16:creationId xmlns:a16="http://schemas.microsoft.com/office/drawing/2014/main" id="{4CED9614-50F5-3D45-1E9F-D1D6CCF26221}"/>
              </a:ext>
            </a:extLst>
          </p:cNvPr>
          <p:cNvSpPr>
            <a:spLocks noGrp="1"/>
          </p:cNvSpPr>
          <p:nvPr>
            <p:ph sz="half" idx="1"/>
          </p:nvPr>
        </p:nvSpPr>
        <p:spPr>
          <a:xfrm>
            <a:off x="304800" y="1825625"/>
            <a:ext cx="4191000" cy="4188312"/>
          </a:xfrm>
        </p:spPr>
        <p:txBody>
          <a:bodyPr>
            <a:normAutofit fontScale="77500" lnSpcReduction="20000"/>
          </a:bodyPr>
          <a:lstStyle/>
          <a:p>
            <a:r>
              <a:rPr lang="cy-GB" noProof="0" dirty="0">
                <a:latin typeface="Arial" panose="020B0604020202020204" pitchFamily="34" charset="0"/>
                <a:cs typeface="Arial" panose="020B0604020202020204" pitchFamily="34" charset="0"/>
              </a:rPr>
              <a:t>Mae arweinydd meithrinfa yn datblygu gweledigaeth i wella dysgu yn yr awyr agored ar draws y lleoliad. Mae'n rhannu ei frwdfrydedd gyda'r staff, yn cynnwys pawb wrth gynllunio'r newidiadau, yn annog syniadau newydd, ac yn darparu cyfleoedd hyfforddi. Dros amser, mae ymarferwyr yn dod yn fwy hyderus, yn cymryd perchnogaeth o'r prosiect, ac yn creu profiadau dysgu arloesol yn yr awyr agored i blant.</a:t>
            </a:r>
          </a:p>
        </p:txBody>
      </p:sp>
      <p:sp>
        <p:nvSpPr>
          <p:cNvPr id="7" name="Content Placeholder 6">
            <a:extLst>
              <a:ext uri="{FF2B5EF4-FFF2-40B4-BE49-F238E27FC236}">
                <a16:creationId xmlns:a16="http://schemas.microsoft.com/office/drawing/2014/main" id="{4112A303-2EA6-3C95-9DA6-CA853B311A85}"/>
              </a:ext>
            </a:extLst>
          </p:cNvPr>
          <p:cNvSpPr>
            <a:spLocks noGrp="1"/>
          </p:cNvSpPr>
          <p:nvPr>
            <p:ph sz="half" idx="2"/>
          </p:nvPr>
        </p:nvSpPr>
        <p:spPr>
          <a:xfrm>
            <a:off x="4648200" y="1825624"/>
            <a:ext cx="4319954" cy="4188313"/>
          </a:xfrm>
        </p:spPr>
        <p:txBody>
          <a:bodyPr>
            <a:normAutofit fontScale="77500" lnSpcReduction="20000"/>
          </a:bodyPr>
          <a:lstStyle/>
          <a:p>
            <a:r>
              <a:rPr lang="en-GB" dirty="0">
                <a:solidFill>
                  <a:srgbClr val="0070C0"/>
                </a:solidFill>
                <a:latin typeface="Arial" panose="020B0604020202020204" pitchFamily="34" charset="0"/>
                <a:cs typeface="Arial" panose="020B0604020202020204" pitchFamily="34" charset="0"/>
              </a:rPr>
              <a:t>A nursery leader develops a vision to improve outdoor learning across the setting. They share their enthusiasm with staff, involve everyone in planning changes, encourage new ideas, and provide training opportunities. Over time, practitioners become more confident, take ownership of the project, and create innovative outdoor experiences for children.</a:t>
            </a:r>
          </a:p>
        </p:txBody>
      </p:sp>
    </p:spTree>
    <p:extLst>
      <p:ext uri="{BB962C8B-B14F-4D97-AF65-F5344CB8AC3E}">
        <p14:creationId xmlns:p14="http://schemas.microsoft.com/office/powerpoint/2010/main" val="1794960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Wasgaredig</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Distributed Leadership</a:t>
            </a:r>
          </a:p>
        </p:txBody>
      </p:sp>
      <p:sp>
        <p:nvSpPr>
          <p:cNvPr id="14340" name="Rectangle 5"/>
          <p:cNvSpPr>
            <a:spLocks noGrp="1" noChangeArrowheads="1"/>
          </p:cNvSpPr>
          <p:nvPr>
            <p:ph type="body" sz="half" idx="2"/>
          </p:nvPr>
        </p:nvSpPr>
        <p:spPr>
          <a:xfrm>
            <a:off x="4629150" y="1699847"/>
            <a:ext cx="4362450" cy="4220308"/>
          </a:xfrm>
        </p:spPr>
        <p:txBody>
          <a:bodyPr>
            <a:normAutofit lnSpcReduction="10000"/>
          </a:bodyPr>
          <a:lstStyle/>
          <a:p>
            <a:pPr marL="0" indent="0" eaLnBrk="1" hangingPunct="1">
              <a:lnSpc>
                <a:spcPct val="90000"/>
              </a:lnSpc>
              <a:buNone/>
            </a:pPr>
            <a:r>
              <a:rPr lang="en-GB" altLang="cy-GB" dirty="0">
                <a:latin typeface="Arial" panose="020B0604020202020204" pitchFamily="34" charset="0"/>
              </a:rPr>
              <a:t>“Distributed leadership is a deliberate organisational strategy in which aspects of leadership behaviour and actions are shared with some, not necessarily all, staff throughout an organisation.”</a:t>
            </a:r>
          </a:p>
          <a:p>
            <a:pPr marL="0" indent="0" eaLnBrk="1" hangingPunct="1">
              <a:lnSpc>
                <a:spcPct val="90000"/>
              </a:lnSpc>
              <a:buNone/>
            </a:pPr>
            <a:endParaRPr lang="en-GB" altLang="cy-GB" sz="2200" dirty="0">
              <a:latin typeface="Arial" panose="020B0604020202020204" pitchFamily="34" charset="0"/>
            </a:endParaRPr>
          </a:p>
          <a:p>
            <a:pPr marL="0" indent="0" algn="r" eaLnBrk="1" hangingPunct="1">
              <a:lnSpc>
                <a:spcPct val="90000"/>
              </a:lnSpc>
              <a:buNone/>
            </a:pPr>
            <a:r>
              <a:rPr lang="en-GB" altLang="cy-GB" sz="1800" dirty="0">
                <a:latin typeface="Arial" panose="020B0604020202020204" pitchFamily="34" charset="0"/>
              </a:rPr>
              <a:t>(Lindon and Lindon, 2012, page 119).</a:t>
            </a:r>
          </a:p>
        </p:txBody>
      </p:sp>
      <p:pic>
        <p:nvPicPr>
          <p:cNvPr id="3" name="Picture 2">
            <a:extLst>
              <a:ext uri="{FF2B5EF4-FFF2-40B4-BE49-F238E27FC236}">
                <a16:creationId xmlns:a16="http://schemas.microsoft.com/office/drawing/2014/main" id="{42DF0C32-CB38-F329-E91C-2ACF4ECBE926}"/>
              </a:ext>
            </a:extLst>
          </p:cNvPr>
          <p:cNvPicPr>
            <a:picLocks noChangeAspect="1"/>
          </p:cNvPicPr>
          <p:nvPr/>
        </p:nvPicPr>
        <p:blipFill>
          <a:blip r:embed="rId3"/>
          <a:stretch>
            <a:fillRect/>
          </a:stretch>
        </p:blipFill>
        <p:spPr>
          <a:xfrm>
            <a:off x="628650" y="1928446"/>
            <a:ext cx="3608070" cy="3237914"/>
          </a:xfrm>
          <a:prstGeom prst="rect">
            <a:avLst/>
          </a:prstGeom>
        </p:spPr>
      </p:pic>
      <p:sp>
        <p:nvSpPr>
          <p:cNvPr id="4" name="TextBox 3">
            <a:extLst>
              <a:ext uri="{FF2B5EF4-FFF2-40B4-BE49-F238E27FC236}">
                <a16:creationId xmlns:a16="http://schemas.microsoft.com/office/drawing/2014/main" id="{DFD0CDB0-AE79-0F6C-4028-7489BA5955D3}"/>
              </a:ext>
            </a:extLst>
          </p:cNvPr>
          <p:cNvSpPr txBox="1"/>
          <p:nvPr/>
        </p:nvSpPr>
        <p:spPr>
          <a:xfrm>
            <a:off x="944880" y="5318760"/>
            <a:ext cx="1585690" cy="369332"/>
          </a:xfrm>
          <a:prstGeom prst="rect">
            <a:avLst/>
          </a:prstGeom>
          <a:noFill/>
        </p:spPr>
        <p:txBody>
          <a:bodyPr wrap="none" rtlCol="0">
            <a:spAutoFit/>
          </a:bodyPr>
          <a:lstStyle/>
          <a:p>
            <a:r>
              <a:rPr lang="en-GB" dirty="0"/>
              <a:t>(Spillane,2006)</a:t>
            </a:r>
          </a:p>
        </p:txBody>
      </p:sp>
    </p:spTree>
    <p:extLst>
      <p:ext uri="{BB962C8B-B14F-4D97-AF65-F5344CB8AC3E}">
        <p14:creationId xmlns:p14="http://schemas.microsoft.com/office/powerpoint/2010/main" val="2216423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93230-E94C-A653-1B29-27482FAA35FA}"/>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381711B7-0955-56C8-E9F4-1E249134BA2F}"/>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a:t>
            </a:r>
            <a:r>
              <a:rPr lang="cy-GB" sz="4000" dirty="0">
                <a:latin typeface="Arial" panose="020B0604020202020204" pitchFamily="34" charset="0"/>
              </a:rPr>
              <a:t>W</a:t>
            </a:r>
            <a:r>
              <a:rPr lang="cy-GB" sz="4000" noProof="0" dirty="0" err="1">
                <a:latin typeface="Arial" panose="020B0604020202020204" pitchFamily="34" charset="0"/>
              </a:rPr>
              <a:t>asgaredig</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Distributed Leadership</a:t>
            </a:r>
          </a:p>
        </p:txBody>
      </p:sp>
      <p:sp>
        <p:nvSpPr>
          <p:cNvPr id="14339" name="Rectangle 4">
            <a:extLst>
              <a:ext uri="{FF2B5EF4-FFF2-40B4-BE49-F238E27FC236}">
                <a16:creationId xmlns:a16="http://schemas.microsoft.com/office/drawing/2014/main" id="{CEB5D2C2-4480-B3FD-1E77-9DA56609377B}"/>
              </a:ext>
            </a:extLst>
          </p:cNvPr>
          <p:cNvSpPr>
            <a:spLocks noGrp="1" noChangeArrowheads="1"/>
          </p:cNvSpPr>
          <p:nvPr>
            <p:ph type="body" sz="half" idx="1"/>
          </p:nvPr>
        </p:nvSpPr>
        <p:spPr>
          <a:xfrm>
            <a:off x="152400" y="1699846"/>
            <a:ext cx="4362450" cy="4220309"/>
          </a:xfrm>
        </p:spPr>
        <p:txBody>
          <a:bodyPr>
            <a:normAutofit fontScale="92500" lnSpcReduction="20000"/>
          </a:bodyPr>
          <a:lstStyle/>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Mae hyn yn edrych yn bellach na </a:t>
            </a:r>
            <a:r>
              <a:rPr lang="cy-GB" altLang="cy-GB" b="1" dirty="0">
                <a:solidFill>
                  <a:srgbClr val="000000"/>
                </a:solidFill>
                <a:latin typeface="Arial" panose="020B0604020202020204" pitchFamily="34" charset="0"/>
                <a:cs typeface="Arial" panose="020B0604020202020204" pitchFamily="34" charset="0"/>
              </a:rPr>
              <a:t>UN</a:t>
            </a:r>
            <a:r>
              <a:rPr lang="cy-GB" altLang="cy-GB" dirty="0">
                <a:solidFill>
                  <a:srgbClr val="000000"/>
                </a:solidFill>
                <a:latin typeface="Arial" panose="020B0604020202020204" pitchFamily="34" charset="0"/>
                <a:cs typeface="Arial" panose="020B0604020202020204" pitchFamily="34" charset="0"/>
              </a:rPr>
              <a:t> math o arweinydd.​</a:t>
            </a:r>
          </a:p>
          <a:p>
            <a:pPr eaLnBrk="1" hangingPunct="1">
              <a:lnSpc>
                <a:spcPct val="90000"/>
              </a:lnSpc>
            </a:pPr>
            <a:endParaRPr lang="cy-GB" altLang="cy-GB" dirty="0">
              <a:solidFill>
                <a:srgbClr val="000000"/>
              </a:solidFill>
              <a:latin typeface="Arial" panose="020B0604020202020204" pitchFamily="34" charset="0"/>
              <a:cs typeface="Arial" panose="020B0604020202020204" pitchFamily="34" charset="0"/>
            </a:endParaRP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Rhannu​;</a:t>
            </a:r>
          </a:p>
          <a:p>
            <a:pPr eaLnBrk="1" hangingPunct="1">
              <a:lnSpc>
                <a:spcPct val="90000"/>
              </a:lnSpc>
            </a:pPr>
            <a:endParaRPr lang="cy-GB" altLang="cy-GB" dirty="0">
              <a:solidFill>
                <a:srgbClr val="000000"/>
              </a:solidFill>
              <a:latin typeface="Arial" panose="020B0604020202020204" pitchFamily="34" charset="0"/>
              <a:cs typeface="Arial" panose="020B0604020202020204" pitchFamily="34" charset="0"/>
            </a:endParaRP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Gwasgaru​;</a:t>
            </a:r>
          </a:p>
          <a:p>
            <a:pPr eaLnBrk="1" hangingPunct="1">
              <a:lnSpc>
                <a:spcPct val="90000"/>
              </a:lnSpc>
            </a:pPr>
            <a:endParaRPr lang="cy-GB" altLang="cy-GB" dirty="0">
              <a:solidFill>
                <a:srgbClr val="000000"/>
              </a:solidFill>
              <a:latin typeface="Arial" panose="020B0604020202020204" pitchFamily="34" charset="0"/>
              <a:cs typeface="Arial" panose="020B0604020202020204" pitchFamily="34" charset="0"/>
            </a:endParaRP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Democratig​;</a:t>
            </a:r>
          </a:p>
          <a:p>
            <a:pPr eaLnBrk="1" hangingPunct="1">
              <a:lnSpc>
                <a:spcPct val="90000"/>
              </a:lnSpc>
            </a:pPr>
            <a:endParaRPr lang="cy-GB" altLang="cy-GB" dirty="0">
              <a:solidFill>
                <a:srgbClr val="000000"/>
              </a:solidFill>
              <a:latin typeface="Arial" panose="020B0604020202020204" pitchFamily="34" charset="0"/>
              <a:cs typeface="Arial" panose="020B0604020202020204" pitchFamily="34" charset="0"/>
            </a:endParaRPr>
          </a:p>
          <a:p>
            <a:pPr eaLnBrk="1" hangingPunct="1">
              <a:lnSpc>
                <a:spcPct val="90000"/>
              </a:lnSpc>
            </a:pPr>
            <a:r>
              <a:rPr lang="cy-GB" altLang="cy-GB" dirty="0" err="1">
                <a:solidFill>
                  <a:srgbClr val="000000"/>
                </a:solidFill>
                <a:latin typeface="Arial" panose="020B0604020202020204" pitchFamily="34" charset="0"/>
                <a:cs typeface="Arial" panose="020B0604020202020204" pitchFamily="34" charset="0"/>
              </a:rPr>
              <a:t>Cynhywsol</a:t>
            </a:r>
            <a:r>
              <a:rPr lang="cy-GB" altLang="cy-GB" dirty="0">
                <a:solidFill>
                  <a:srgbClr val="000000"/>
                </a:solidFill>
                <a:latin typeface="Arial" panose="020B0604020202020204" pitchFamily="34" charset="0"/>
                <a:cs typeface="Arial" panose="020B0604020202020204" pitchFamily="34" charset="0"/>
              </a:rPr>
              <a:t>​.</a:t>
            </a:r>
          </a:p>
        </p:txBody>
      </p:sp>
      <p:sp>
        <p:nvSpPr>
          <p:cNvPr id="14340" name="Rectangle 5">
            <a:extLst>
              <a:ext uri="{FF2B5EF4-FFF2-40B4-BE49-F238E27FC236}">
                <a16:creationId xmlns:a16="http://schemas.microsoft.com/office/drawing/2014/main" id="{A2896C27-4E0A-D3CC-648E-EC1108B9CB14}"/>
              </a:ext>
            </a:extLst>
          </p:cNvPr>
          <p:cNvSpPr>
            <a:spLocks noGrp="1" noChangeArrowheads="1"/>
          </p:cNvSpPr>
          <p:nvPr>
            <p:ph type="body" sz="half" idx="2"/>
          </p:nvPr>
        </p:nvSpPr>
        <p:spPr>
          <a:xfrm>
            <a:off x="4629150" y="1699847"/>
            <a:ext cx="4362450" cy="4220308"/>
          </a:xfrm>
        </p:spPr>
        <p:txBody>
          <a:bodyPr>
            <a:normAutofit fontScale="92500" lnSpcReduction="20000"/>
          </a:bodyPr>
          <a:lstStyle/>
          <a:p>
            <a:pPr eaLnBrk="1" hangingPunct="1">
              <a:lnSpc>
                <a:spcPct val="90000"/>
              </a:lnSpc>
            </a:pPr>
            <a:r>
              <a:rPr lang="en-GB" altLang="cy-GB" dirty="0">
                <a:solidFill>
                  <a:srgbClr val="0070C0"/>
                </a:solidFill>
                <a:latin typeface="Arial" panose="020B0604020202020204" pitchFamily="34" charset="0"/>
              </a:rPr>
              <a:t>This looks beyond the leadership of </a:t>
            </a:r>
            <a:r>
              <a:rPr lang="en-GB" altLang="cy-GB" b="1" dirty="0">
                <a:solidFill>
                  <a:srgbClr val="0070C0"/>
                </a:solidFill>
                <a:latin typeface="Arial" panose="020B0604020202020204" pitchFamily="34" charset="0"/>
              </a:rPr>
              <a:t>ONE</a:t>
            </a:r>
            <a:r>
              <a:rPr lang="en-GB" altLang="cy-GB" dirty="0">
                <a:solidFill>
                  <a:srgbClr val="0070C0"/>
                </a:solidFill>
                <a:latin typeface="Arial" panose="020B0604020202020204" pitchFamily="34" charset="0"/>
              </a:rPr>
              <a:t> leader.​</a:t>
            </a:r>
          </a:p>
          <a:p>
            <a:pPr eaLnBrk="1" hangingPunct="1">
              <a:lnSpc>
                <a:spcPct val="90000"/>
              </a:lnSpc>
            </a:pPr>
            <a:endParaRPr lang="en-GB" altLang="cy-GB" dirty="0">
              <a:solidFill>
                <a:srgbClr val="0070C0"/>
              </a:solidFill>
              <a:latin typeface="Arial" panose="020B0604020202020204" pitchFamily="34" charset="0"/>
            </a:endParaRPr>
          </a:p>
          <a:p>
            <a:pPr eaLnBrk="1" hangingPunct="1">
              <a:lnSpc>
                <a:spcPct val="90000"/>
              </a:lnSpc>
            </a:pPr>
            <a:r>
              <a:rPr lang="en-GB" altLang="cy-GB" dirty="0">
                <a:solidFill>
                  <a:srgbClr val="0070C0"/>
                </a:solidFill>
                <a:latin typeface="Arial" panose="020B0604020202020204" pitchFamily="34" charset="0"/>
              </a:rPr>
              <a:t>Shared​;</a:t>
            </a:r>
          </a:p>
          <a:p>
            <a:pPr eaLnBrk="1" hangingPunct="1">
              <a:lnSpc>
                <a:spcPct val="90000"/>
              </a:lnSpc>
            </a:pPr>
            <a:endParaRPr lang="en-GB" altLang="cy-GB" dirty="0">
              <a:solidFill>
                <a:srgbClr val="0070C0"/>
              </a:solidFill>
              <a:latin typeface="Arial" panose="020B0604020202020204" pitchFamily="34" charset="0"/>
            </a:endParaRPr>
          </a:p>
          <a:p>
            <a:pPr eaLnBrk="1" hangingPunct="1">
              <a:lnSpc>
                <a:spcPct val="90000"/>
              </a:lnSpc>
            </a:pPr>
            <a:r>
              <a:rPr lang="en-GB" altLang="cy-GB" dirty="0">
                <a:solidFill>
                  <a:srgbClr val="0070C0"/>
                </a:solidFill>
                <a:latin typeface="Arial" panose="020B0604020202020204" pitchFamily="34" charset="0"/>
              </a:rPr>
              <a:t>Dispersed​;</a:t>
            </a:r>
          </a:p>
          <a:p>
            <a:pPr eaLnBrk="1" hangingPunct="1">
              <a:lnSpc>
                <a:spcPct val="90000"/>
              </a:lnSpc>
            </a:pPr>
            <a:endParaRPr lang="en-GB" altLang="cy-GB" dirty="0">
              <a:solidFill>
                <a:srgbClr val="0070C0"/>
              </a:solidFill>
              <a:latin typeface="Arial" panose="020B0604020202020204" pitchFamily="34" charset="0"/>
            </a:endParaRPr>
          </a:p>
          <a:p>
            <a:pPr eaLnBrk="1" hangingPunct="1">
              <a:lnSpc>
                <a:spcPct val="90000"/>
              </a:lnSpc>
            </a:pPr>
            <a:r>
              <a:rPr lang="en-GB" altLang="cy-GB" dirty="0">
                <a:solidFill>
                  <a:srgbClr val="0070C0"/>
                </a:solidFill>
                <a:latin typeface="Arial" panose="020B0604020202020204" pitchFamily="34" charset="0"/>
              </a:rPr>
              <a:t>Democratic​;</a:t>
            </a:r>
          </a:p>
          <a:p>
            <a:pPr eaLnBrk="1" hangingPunct="1">
              <a:lnSpc>
                <a:spcPct val="90000"/>
              </a:lnSpc>
            </a:pPr>
            <a:endParaRPr lang="en-GB" altLang="cy-GB" dirty="0">
              <a:solidFill>
                <a:srgbClr val="0070C0"/>
              </a:solidFill>
              <a:latin typeface="Arial" panose="020B0604020202020204" pitchFamily="34" charset="0"/>
            </a:endParaRPr>
          </a:p>
          <a:p>
            <a:pPr eaLnBrk="1" hangingPunct="1">
              <a:lnSpc>
                <a:spcPct val="90000"/>
              </a:lnSpc>
            </a:pPr>
            <a:r>
              <a:rPr lang="en-GB" altLang="cy-GB" dirty="0">
                <a:solidFill>
                  <a:srgbClr val="0070C0"/>
                </a:solidFill>
                <a:latin typeface="Arial" panose="020B0604020202020204" pitchFamily="34" charset="0"/>
              </a:rPr>
              <a:t>Inclusive. ​</a:t>
            </a:r>
            <a:endParaRPr lang="en-GB" altLang="cy-GB" sz="2200" dirty="0">
              <a:solidFill>
                <a:srgbClr val="0070C0"/>
              </a:solidFill>
              <a:latin typeface="Arial" panose="020B0604020202020204" pitchFamily="34" charset="0"/>
            </a:endParaRPr>
          </a:p>
        </p:txBody>
      </p:sp>
    </p:spTree>
    <p:extLst>
      <p:ext uri="{BB962C8B-B14F-4D97-AF65-F5344CB8AC3E}">
        <p14:creationId xmlns:p14="http://schemas.microsoft.com/office/powerpoint/2010/main" val="59311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C38E0-2DC9-A3C4-DCAF-6E5937DDFB81}"/>
              </a:ext>
            </a:extLst>
          </p:cNvPr>
          <p:cNvSpPr>
            <a:spLocks noGrp="1"/>
          </p:cNvSpPr>
          <p:nvPr>
            <p:ph type="title"/>
          </p:nvPr>
        </p:nvSpPr>
        <p:spPr/>
        <p:txBody>
          <a:bodyPr>
            <a:normAutofit/>
          </a:bodyPr>
          <a:lstStyle/>
          <a:p>
            <a:pPr algn="ctr"/>
            <a:r>
              <a:rPr lang="en-GB" sz="3600" dirty="0">
                <a:latin typeface="Arial" panose="020B0604020202020204" pitchFamily="34" charset="0"/>
                <a:cs typeface="Arial" panose="020B0604020202020204" pitchFamily="34" charset="0"/>
              </a:rPr>
              <a:t>Esiampl </a:t>
            </a:r>
            <a:r>
              <a:rPr lang="en-GB" sz="3600" dirty="0" err="1">
                <a:latin typeface="Arial" panose="020B0604020202020204" pitchFamily="34" charset="0"/>
                <a:cs typeface="Arial" panose="020B0604020202020204" pitchFamily="34" charset="0"/>
              </a:rPr>
              <a:t>ar</a:t>
            </a:r>
            <a:r>
              <a:rPr lang="en-GB" sz="3600" dirty="0">
                <a:latin typeface="Arial" panose="020B0604020202020204" pitchFamily="34" charset="0"/>
                <a:cs typeface="Arial" panose="020B0604020202020204" pitchFamily="34" charset="0"/>
              </a:rPr>
              <a:t> sail </a:t>
            </a:r>
            <a:r>
              <a:rPr lang="en-GB" sz="3600" dirty="0" err="1">
                <a:latin typeface="Arial" panose="020B0604020202020204" pitchFamily="34" charset="0"/>
                <a:cs typeface="Arial" panose="020B0604020202020204" pitchFamily="34" charset="0"/>
              </a:rPr>
              <a:t>arfer</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Practice-based example</a:t>
            </a:r>
            <a:endParaRPr lang="en-GB" sz="3600" dirty="0"/>
          </a:p>
        </p:txBody>
      </p:sp>
      <p:sp>
        <p:nvSpPr>
          <p:cNvPr id="3" name="Content Placeholder 2">
            <a:extLst>
              <a:ext uri="{FF2B5EF4-FFF2-40B4-BE49-F238E27FC236}">
                <a16:creationId xmlns:a16="http://schemas.microsoft.com/office/drawing/2014/main" id="{4B2F8C3E-4FAE-A306-C5CB-61DC097CC219}"/>
              </a:ext>
            </a:extLst>
          </p:cNvPr>
          <p:cNvSpPr>
            <a:spLocks noGrp="1"/>
          </p:cNvSpPr>
          <p:nvPr>
            <p:ph sz="half" idx="1"/>
          </p:nvPr>
        </p:nvSpPr>
        <p:spPr>
          <a:xfrm>
            <a:off x="304800" y="1825624"/>
            <a:ext cx="4191000" cy="4176589"/>
          </a:xfrm>
        </p:spPr>
        <p:txBody>
          <a:bodyPr>
            <a:normAutofit fontScale="77500" lnSpcReduction="20000"/>
          </a:bodyPr>
          <a:lstStyle/>
          <a:p>
            <a:r>
              <a:rPr lang="cy-GB" noProof="0" dirty="0">
                <a:latin typeface="Arial" panose="020B0604020202020204" pitchFamily="34" charset="0"/>
                <a:cs typeface="Arial" panose="020B0604020202020204" pitchFamily="34" charset="0"/>
              </a:rPr>
              <a:t>Mae arweinydd Cylch Meithrin yn cydnabod cryfderau gwahanol ymarferwyr. Mae un ymarferydd yn arwain datblygiad y Gymraeg, mae un arall yn cydlynu dysgu awyr agored, ac mae trydydd yn gyfrifol am ymgysylltu â theuluoedd. Mae staff yn rhannu syniadau'n rheolaidd ac yn cyfrannu at wneud penderfyniadau. Mae'r arweinydd yn cydlynu ac yn cefnogi'r rolau hyn ond nid yw'n gwneud pob penderfyniad ar ei ben ei hun.</a:t>
            </a:r>
          </a:p>
        </p:txBody>
      </p:sp>
      <p:sp>
        <p:nvSpPr>
          <p:cNvPr id="4" name="Content Placeholder 3">
            <a:extLst>
              <a:ext uri="{FF2B5EF4-FFF2-40B4-BE49-F238E27FC236}">
                <a16:creationId xmlns:a16="http://schemas.microsoft.com/office/drawing/2014/main" id="{86D4EC95-CB3B-7664-C46D-B87915D0573E}"/>
              </a:ext>
            </a:extLst>
          </p:cNvPr>
          <p:cNvSpPr>
            <a:spLocks noGrp="1"/>
          </p:cNvSpPr>
          <p:nvPr>
            <p:ph sz="half" idx="2"/>
          </p:nvPr>
        </p:nvSpPr>
        <p:spPr>
          <a:xfrm>
            <a:off x="4648199" y="1825625"/>
            <a:ext cx="4308231" cy="4176590"/>
          </a:xfrm>
        </p:spPr>
        <p:txBody>
          <a:bodyPr>
            <a:normAutofit fontScale="77500" lnSpcReduction="20000"/>
          </a:bodyPr>
          <a:lstStyle/>
          <a:p>
            <a:r>
              <a:rPr lang="en-GB" dirty="0">
                <a:solidFill>
                  <a:srgbClr val="0070C0"/>
                </a:solidFill>
                <a:latin typeface="Arial" panose="020B0604020202020204" pitchFamily="34" charset="0"/>
                <a:cs typeface="Arial" panose="020B0604020202020204" pitchFamily="34" charset="0"/>
              </a:rPr>
              <a:t>A </a:t>
            </a:r>
            <a:r>
              <a:rPr lang="en-GB" dirty="0" err="1">
                <a:solidFill>
                  <a:srgbClr val="0070C0"/>
                </a:solidFill>
                <a:latin typeface="Arial" panose="020B0604020202020204" pitchFamily="34" charset="0"/>
                <a:cs typeface="Arial" panose="020B0604020202020204" pitchFamily="34" charset="0"/>
              </a:rPr>
              <a:t>Cylch</a:t>
            </a:r>
            <a:r>
              <a:rPr lang="en-GB" dirty="0">
                <a:solidFill>
                  <a:srgbClr val="0070C0"/>
                </a:solidFill>
                <a:latin typeface="Arial" panose="020B0604020202020204" pitchFamily="34" charset="0"/>
                <a:cs typeface="Arial" panose="020B0604020202020204" pitchFamily="34" charset="0"/>
              </a:rPr>
              <a:t> </a:t>
            </a:r>
            <a:r>
              <a:rPr lang="en-GB" dirty="0" err="1">
                <a:solidFill>
                  <a:srgbClr val="0070C0"/>
                </a:solidFill>
                <a:latin typeface="Arial" panose="020B0604020202020204" pitchFamily="34" charset="0"/>
                <a:cs typeface="Arial" panose="020B0604020202020204" pitchFamily="34" charset="0"/>
              </a:rPr>
              <a:t>Meithrin</a:t>
            </a:r>
            <a:r>
              <a:rPr lang="en-GB" dirty="0">
                <a:solidFill>
                  <a:srgbClr val="0070C0"/>
                </a:solidFill>
                <a:latin typeface="Arial" panose="020B0604020202020204" pitchFamily="34" charset="0"/>
                <a:cs typeface="Arial" panose="020B0604020202020204" pitchFamily="34" charset="0"/>
              </a:rPr>
              <a:t> leader recognises the strengths of different practitioners. One practitioner leads Welsh language development, another coordinates outdoor learning, and another takes responsibility for family engagement. Staff regularly share ideas and contribute to decision-making. The leader coordinates and supports these roles but does not make all decisions alone.</a:t>
            </a:r>
          </a:p>
        </p:txBody>
      </p:sp>
    </p:spTree>
    <p:extLst>
      <p:ext uri="{BB962C8B-B14F-4D97-AF65-F5344CB8AC3E}">
        <p14:creationId xmlns:p14="http://schemas.microsoft.com/office/powerpoint/2010/main" val="762815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32B9B-9A4F-AF98-B3C2-C08BF2DD15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DB8A71-A058-F852-5234-1C5C74414131}"/>
              </a:ext>
            </a:extLst>
          </p:cNvPr>
          <p:cNvSpPr>
            <a:spLocks noGrp="1"/>
          </p:cNvSpPr>
          <p:nvPr>
            <p:ph type="title"/>
          </p:nvPr>
        </p:nvSpPr>
        <p:spPr/>
        <p:txBody>
          <a:bodyPr>
            <a:normAutofit/>
          </a:bodyPr>
          <a:lstStyle/>
          <a:p>
            <a:pPr algn="ctr"/>
            <a:r>
              <a:rPr lang="cy-GB" sz="4000" noProof="0" dirty="0">
                <a:latin typeface="Arial" panose="020B0604020202020204" pitchFamily="34" charset="0"/>
              </a:rPr>
              <a:t>Arweinyddiaeth Ddilys</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Authentic Leadership</a:t>
            </a:r>
            <a:endParaRPr lang="en-GB" sz="4000" dirty="0"/>
          </a:p>
        </p:txBody>
      </p:sp>
      <p:pic>
        <p:nvPicPr>
          <p:cNvPr id="6" name="Content Placeholder 5">
            <a:extLst>
              <a:ext uri="{FF2B5EF4-FFF2-40B4-BE49-F238E27FC236}">
                <a16:creationId xmlns:a16="http://schemas.microsoft.com/office/drawing/2014/main" id="{A3F31987-1CF7-B7CA-2CAB-C50D2AA6873B}"/>
              </a:ext>
            </a:extLst>
          </p:cNvPr>
          <p:cNvPicPr>
            <a:picLocks noGrp="1" noChangeAspect="1"/>
          </p:cNvPicPr>
          <p:nvPr>
            <p:ph sz="half" idx="1"/>
          </p:nvPr>
        </p:nvPicPr>
        <p:blipFill>
          <a:blip r:embed="rId3"/>
          <a:stretch>
            <a:fillRect/>
          </a:stretch>
        </p:blipFill>
        <p:spPr>
          <a:xfrm>
            <a:off x="628650" y="1690688"/>
            <a:ext cx="3528813" cy="3599815"/>
          </a:xfrm>
          <a:prstGeom prst="rect">
            <a:avLst/>
          </a:prstGeom>
        </p:spPr>
      </p:pic>
      <p:sp>
        <p:nvSpPr>
          <p:cNvPr id="3" name="Content Placeholder 2">
            <a:extLst>
              <a:ext uri="{FF2B5EF4-FFF2-40B4-BE49-F238E27FC236}">
                <a16:creationId xmlns:a16="http://schemas.microsoft.com/office/drawing/2014/main" id="{3F147121-207F-CE7D-4202-CFAB41020F44}"/>
              </a:ext>
            </a:extLst>
          </p:cNvPr>
          <p:cNvSpPr>
            <a:spLocks noGrp="1"/>
          </p:cNvSpPr>
          <p:nvPr>
            <p:ph sz="half" idx="2"/>
          </p:nvPr>
        </p:nvSpPr>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“People of the highest integrity, committed to building enduring organizations…who have a deep sense of purpose and are true to their core values, who have the courage to build their companies to meet the needs of all their stakeholders, and who recognize the importance of their service to society.”</a:t>
            </a:r>
          </a:p>
          <a:p>
            <a:pPr marL="0" indent="0" algn="r">
              <a:buNone/>
            </a:pPr>
            <a:r>
              <a:rPr lang="en-GB" sz="2100" dirty="0">
                <a:latin typeface="Arial" panose="020B0604020202020204" pitchFamily="34" charset="0"/>
                <a:cs typeface="Arial" panose="020B0604020202020204" pitchFamily="34" charset="0"/>
              </a:rPr>
              <a:t>(George, 2015,  page 1).</a:t>
            </a:r>
          </a:p>
        </p:txBody>
      </p:sp>
      <p:sp>
        <p:nvSpPr>
          <p:cNvPr id="7" name="TextBox 6">
            <a:extLst>
              <a:ext uri="{FF2B5EF4-FFF2-40B4-BE49-F238E27FC236}">
                <a16:creationId xmlns:a16="http://schemas.microsoft.com/office/drawing/2014/main" id="{56A360EF-8CCB-D8A5-EB05-57D7C21D10A9}"/>
              </a:ext>
            </a:extLst>
          </p:cNvPr>
          <p:cNvSpPr txBox="1"/>
          <p:nvPr/>
        </p:nvSpPr>
        <p:spPr>
          <a:xfrm>
            <a:off x="1051560" y="5568394"/>
            <a:ext cx="2514600" cy="369332"/>
          </a:xfrm>
          <a:prstGeom prst="rect">
            <a:avLst/>
          </a:prstGeom>
          <a:noFill/>
        </p:spPr>
        <p:txBody>
          <a:bodyPr wrap="square" rtlCol="0">
            <a:spAutoFit/>
          </a:bodyPr>
          <a:lstStyle/>
          <a:p>
            <a:r>
              <a:rPr lang="en-GB" dirty="0"/>
              <a:t>(George, 2003)</a:t>
            </a:r>
          </a:p>
        </p:txBody>
      </p:sp>
    </p:spTree>
    <p:extLst>
      <p:ext uri="{BB962C8B-B14F-4D97-AF65-F5344CB8AC3E}">
        <p14:creationId xmlns:p14="http://schemas.microsoft.com/office/powerpoint/2010/main" val="40498408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C9533-D3CC-DB69-B3CD-AE0C57F9AA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6F1F2C-97FE-E0D5-1BC6-1203F6C0F4AC}"/>
              </a:ext>
            </a:extLst>
          </p:cNvPr>
          <p:cNvSpPr>
            <a:spLocks noGrp="1"/>
          </p:cNvSpPr>
          <p:nvPr>
            <p:ph type="title"/>
          </p:nvPr>
        </p:nvSpPr>
        <p:spPr/>
        <p:txBody>
          <a:bodyPr>
            <a:normAutofit/>
          </a:bodyPr>
          <a:lstStyle/>
          <a:p>
            <a:pPr algn="ctr"/>
            <a:r>
              <a:rPr lang="cy-GB" sz="4000" noProof="0" dirty="0">
                <a:latin typeface="Arial" panose="020B0604020202020204" pitchFamily="34" charset="0"/>
              </a:rPr>
              <a:t>Arweinyddiaeth Ddilys</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Authentic Leadership</a:t>
            </a:r>
            <a:endParaRPr lang="en-GB" sz="4000" dirty="0"/>
          </a:p>
        </p:txBody>
      </p:sp>
      <p:sp>
        <p:nvSpPr>
          <p:cNvPr id="4" name="Content Placeholder 3">
            <a:extLst>
              <a:ext uri="{FF2B5EF4-FFF2-40B4-BE49-F238E27FC236}">
                <a16:creationId xmlns:a16="http://schemas.microsoft.com/office/drawing/2014/main" id="{994C4969-9FBC-3868-E0EE-AA3F61DB59BC}"/>
              </a:ext>
            </a:extLst>
          </p:cNvPr>
          <p:cNvSpPr>
            <a:spLocks noGrp="1"/>
          </p:cNvSpPr>
          <p:nvPr>
            <p:ph sz="half" idx="1"/>
          </p:nvPr>
        </p:nvSpPr>
        <p:spPr/>
        <p:txBody>
          <a:bodyPr>
            <a:normAutofit fontScale="92500" lnSpcReduction="20000"/>
          </a:bodyPr>
          <a:lstStyle/>
          <a:p>
            <a:pPr marL="0" indent="0">
              <a:buNone/>
            </a:pPr>
            <a:r>
              <a:rPr lang="cy-GB" noProof="0" dirty="0">
                <a:latin typeface="Arial" panose="020B0604020202020204" pitchFamily="34" charset="0"/>
                <a:cs typeface="Arial" panose="020B0604020202020204" pitchFamily="34" charset="0"/>
              </a:rPr>
              <a:t>Mae arweinydd dilys yn aml yn cael ei nodweddu gan:</a:t>
            </a:r>
          </a:p>
          <a:p>
            <a:r>
              <a:rPr lang="cy-GB" dirty="0">
                <a:latin typeface="Arial" panose="020B0604020202020204" pitchFamily="34" charset="0"/>
                <a:cs typeface="Arial" panose="020B0604020202020204" pitchFamily="34" charset="0"/>
              </a:rPr>
              <a:t>Bod yn ddiffuant;</a:t>
            </a:r>
          </a:p>
          <a:p>
            <a:r>
              <a:rPr lang="cy-GB" noProof="0" dirty="0">
                <a:latin typeface="Arial" panose="020B0604020202020204" pitchFamily="34" charset="0"/>
                <a:cs typeface="Arial" panose="020B0604020202020204" pitchFamily="34" charset="0"/>
              </a:rPr>
              <a:t>Cael ei arwain gan werthoedd;</a:t>
            </a:r>
          </a:p>
          <a:p>
            <a:r>
              <a:rPr lang="cy-GB" dirty="0">
                <a:latin typeface="Arial" panose="020B0604020202020204" pitchFamily="34" charset="0"/>
                <a:cs typeface="Arial" panose="020B0604020202020204" pitchFamily="34" charset="0"/>
              </a:rPr>
              <a:t>Bod yn dryloyw;</a:t>
            </a:r>
          </a:p>
          <a:p>
            <a:r>
              <a:rPr lang="cy-GB" noProof="0" dirty="0">
                <a:latin typeface="Arial" panose="020B0604020202020204" pitchFamily="34" charset="0"/>
                <a:cs typeface="Arial" panose="020B0604020202020204" pitchFamily="34" charset="0"/>
              </a:rPr>
              <a:t>Bod yn hunanymwybodol;</a:t>
            </a:r>
          </a:p>
          <a:p>
            <a:r>
              <a:rPr lang="cy-GB" dirty="0">
                <a:latin typeface="Arial" panose="020B0604020202020204" pitchFamily="34" charset="0"/>
                <a:cs typeface="Arial" panose="020B0604020202020204" pitchFamily="34" charset="0"/>
              </a:rPr>
              <a:t>Bod yn foesegol.</a:t>
            </a:r>
            <a:endParaRPr lang="cy-GB" noProof="0" dirty="0">
              <a:latin typeface="Arial" panose="020B0604020202020204" pitchFamily="34" charset="0"/>
              <a:cs typeface="Arial" panose="020B0604020202020204" pitchFamily="34" charset="0"/>
            </a:endParaRPr>
          </a:p>
          <a:p>
            <a:endParaRPr lang="cy-GB" noProof="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1EFFE88-A210-BBCC-97E1-CF3F9D394582}"/>
              </a:ext>
            </a:extLst>
          </p:cNvPr>
          <p:cNvSpPr>
            <a:spLocks noGrp="1"/>
          </p:cNvSpPr>
          <p:nvPr>
            <p:ph sz="half" idx="2"/>
          </p:nvPr>
        </p:nvSpPr>
        <p:spPr/>
        <p:txBody>
          <a:bodyPr>
            <a:normAutofit fontScale="92500" lnSpcReduction="20000"/>
          </a:bodyPr>
          <a:lstStyle/>
          <a:p>
            <a:pPr marL="0" indent="0">
              <a:buNone/>
            </a:pPr>
            <a:r>
              <a:rPr lang="en-GB" dirty="0">
                <a:solidFill>
                  <a:srgbClr val="0070C0"/>
                </a:solidFill>
                <a:latin typeface="Arial" panose="020B0604020202020204" pitchFamily="34" charset="0"/>
                <a:cs typeface="Arial" panose="020B0604020202020204" pitchFamily="34" charset="0"/>
              </a:rPr>
              <a:t>An authentic leader are often characterised as being:</a:t>
            </a:r>
          </a:p>
          <a:p>
            <a:r>
              <a:rPr lang="en-GB" dirty="0">
                <a:solidFill>
                  <a:srgbClr val="0070C0"/>
                </a:solidFill>
                <a:latin typeface="Arial" panose="020B0604020202020204" pitchFamily="34" charset="0"/>
                <a:cs typeface="Arial" panose="020B0604020202020204" pitchFamily="34" charset="0"/>
              </a:rPr>
              <a:t>Genuine;</a:t>
            </a:r>
          </a:p>
          <a:p>
            <a:r>
              <a:rPr lang="en-GB" dirty="0">
                <a:solidFill>
                  <a:srgbClr val="0070C0"/>
                </a:solidFill>
                <a:latin typeface="Arial" panose="020B0604020202020204" pitchFamily="34" charset="0"/>
                <a:cs typeface="Arial" panose="020B0604020202020204" pitchFamily="34" charset="0"/>
              </a:rPr>
              <a:t>Values-driven;</a:t>
            </a:r>
          </a:p>
          <a:p>
            <a:r>
              <a:rPr lang="en-GB" dirty="0">
                <a:solidFill>
                  <a:srgbClr val="0070C0"/>
                </a:solidFill>
                <a:latin typeface="Arial" panose="020B0604020202020204" pitchFamily="34" charset="0"/>
                <a:cs typeface="Arial" panose="020B0604020202020204" pitchFamily="34" charset="0"/>
              </a:rPr>
              <a:t>Transparent;</a:t>
            </a:r>
          </a:p>
          <a:p>
            <a:r>
              <a:rPr lang="en-GB" dirty="0">
                <a:solidFill>
                  <a:srgbClr val="0070C0"/>
                </a:solidFill>
                <a:latin typeface="Arial" panose="020B0604020202020204" pitchFamily="34" charset="0"/>
                <a:cs typeface="Arial" panose="020B0604020202020204" pitchFamily="34" charset="0"/>
              </a:rPr>
              <a:t>Self-aware;</a:t>
            </a:r>
          </a:p>
          <a:p>
            <a:r>
              <a:rPr lang="en-GB" dirty="0">
                <a:solidFill>
                  <a:srgbClr val="0070C0"/>
                </a:solidFill>
                <a:latin typeface="Arial" panose="020B0604020202020204" pitchFamily="34" charset="0"/>
                <a:cs typeface="Arial" panose="020B0604020202020204" pitchFamily="34" charset="0"/>
              </a:rPr>
              <a:t>Ethical.</a:t>
            </a:r>
          </a:p>
        </p:txBody>
      </p:sp>
    </p:spTree>
    <p:extLst>
      <p:ext uri="{BB962C8B-B14F-4D97-AF65-F5344CB8AC3E}">
        <p14:creationId xmlns:p14="http://schemas.microsoft.com/office/powerpoint/2010/main" val="36593647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15482-D9EE-8483-7ACA-16240D5843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76B235-2411-A27E-2A95-43F331BC4968}"/>
              </a:ext>
            </a:extLst>
          </p:cNvPr>
          <p:cNvSpPr>
            <a:spLocks noGrp="1"/>
          </p:cNvSpPr>
          <p:nvPr>
            <p:ph type="title"/>
          </p:nvPr>
        </p:nvSpPr>
        <p:spPr>
          <a:xfrm>
            <a:off x="1131570" y="457200"/>
            <a:ext cx="7235190" cy="531812"/>
          </a:xfrm>
        </p:spPr>
        <p:txBody>
          <a:bodyPr>
            <a:normAutofit fontScale="90000"/>
          </a:bodyPr>
          <a:lstStyle/>
          <a:p>
            <a:pPr algn="ctr"/>
            <a:r>
              <a:rPr lang="en-GB" sz="4000" noProof="0" dirty="0">
                <a:latin typeface="Arial" panose="020B0604020202020204" pitchFamily="34" charset="0"/>
              </a:rPr>
              <a:t>June O’Sullivan OBE</a:t>
            </a:r>
            <a:endParaRPr lang="en-GB" sz="4000" dirty="0"/>
          </a:p>
        </p:txBody>
      </p:sp>
      <p:sp>
        <p:nvSpPr>
          <p:cNvPr id="3" name="Content Placeholder 2">
            <a:extLst>
              <a:ext uri="{FF2B5EF4-FFF2-40B4-BE49-F238E27FC236}">
                <a16:creationId xmlns:a16="http://schemas.microsoft.com/office/drawing/2014/main" id="{989C458E-5E1E-B65E-92E2-8CCF8AF0B331}"/>
              </a:ext>
            </a:extLst>
          </p:cNvPr>
          <p:cNvSpPr>
            <a:spLocks noGrp="1"/>
          </p:cNvSpPr>
          <p:nvPr>
            <p:ph type="body" sz="half" idx="2"/>
          </p:nvPr>
        </p:nvSpPr>
        <p:spPr>
          <a:xfrm>
            <a:off x="240030" y="1200150"/>
            <a:ext cx="4160520" cy="4668838"/>
          </a:xfrm>
        </p:spPr>
        <p:txBody>
          <a:bodyPr>
            <a:normAutofit/>
          </a:bodyPr>
          <a:lstStyle/>
          <a:p>
            <a:pPr marL="285750" indent="-285750">
              <a:buFont typeface="Arial" panose="020B0604020202020204" pitchFamily="34" charset="0"/>
              <a:buChar char="•"/>
            </a:pPr>
            <a:r>
              <a:rPr lang="cy-GB" noProof="0" dirty="0">
                <a:latin typeface="Arial" panose="020B0604020202020204" pitchFamily="34" charset="0"/>
              </a:rPr>
              <a:t>Gwella deilliannau plant a theuluoedd;</a:t>
            </a:r>
          </a:p>
          <a:p>
            <a:pPr marL="285750" indent="-285750">
              <a:buFont typeface="Arial" panose="020B0604020202020204" pitchFamily="34" charset="0"/>
              <a:buChar char="•"/>
            </a:pPr>
            <a:r>
              <a:rPr lang="cy-GB" noProof="0" dirty="0">
                <a:latin typeface="Arial" panose="020B0604020202020204" pitchFamily="34" charset="0"/>
              </a:rPr>
              <a:t>Arwain drwy werthoedd clir;</a:t>
            </a:r>
          </a:p>
          <a:p>
            <a:pPr marL="285750" indent="-285750">
              <a:buFont typeface="Arial" panose="020B0604020202020204" pitchFamily="34" charset="0"/>
              <a:buChar char="•"/>
            </a:pPr>
            <a:r>
              <a:rPr lang="cy-GB" noProof="0" dirty="0">
                <a:latin typeface="Arial" panose="020B0604020202020204" pitchFamily="34" charset="0"/>
              </a:rPr>
              <a:t>Hyrwyddo cyfathrebu agored;</a:t>
            </a:r>
          </a:p>
          <a:p>
            <a:pPr marL="285750" indent="-285750">
              <a:buFont typeface="Arial" panose="020B0604020202020204" pitchFamily="34" charset="0"/>
              <a:buChar char="•"/>
            </a:pPr>
            <a:r>
              <a:rPr lang="cy-GB" noProof="0" dirty="0">
                <a:latin typeface="Arial" panose="020B0604020202020204" pitchFamily="34" charset="0"/>
              </a:rPr>
              <a:t>Annog arfer myfyriol;</a:t>
            </a:r>
          </a:p>
          <a:p>
            <a:pPr marL="285750" indent="-285750">
              <a:buFont typeface="Arial" panose="020B0604020202020204" pitchFamily="34" charset="0"/>
              <a:buChar char="•"/>
            </a:pPr>
            <a:r>
              <a:rPr lang="cy-GB" noProof="0" dirty="0">
                <a:latin typeface="Arial" panose="020B0604020202020204" pitchFamily="34" charset="0"/>
              </a:rPr>
              <a:t>Meithrin ymddiriedaeth gyda staff a rhieni.</a:t>
            </a:r>
          </a:p>
          <a:p>
            <a:endParaRPr lang="en-GB" dirty="0">
              <a:solidFill>
                <a:srgbClr val="0070C0"/>
              </a:solidFill>
              <a:latin typeface="Arial" panose="020B0604020202020204" pitchFamily="34" charset="0"/>
            </a:endParaRPr>
          </a:p>
          <a:p>
            <a:pPr marL="285750" indent="-285750">
              <a:buFont typeface="Arial" panose="020B0604020202020204" pitchFamily="34" charset="0"/>
              <a:buChar char="•"/>
            </a:pPr>
            <a:r>
              <a:rPr lang="en-GB" dirty="0">
                <a:solidFill>
                  <a:srgbClr val="0070C0"/>
                </a:solidFill>
                <a:latin typeface="Arial" panose="020B0604020202020204" pitchFamily="34" charset="0"/>
              </a:rPr>
              <a:t>Improves outcomes for children and families;</a:t>
            </a:r>
          </a:p>
          <a:p>
            <a:pPr marL="285750" indent="-285750">
              <a:buFont typeface="Arial" panose="020B0604020202020204" pitchFamily="34" charset="0"/>
              <a:buChar char="•"/>
            </a:pPr>
            <a:r>
              <a:rPr lang="en-GB" dirty="0">
                <a:solidFill>
                  <a:srgbClr val="0070C0"/>
                </a:solidFill>
                <a:latin typeface="Arial" panose="020B0604020202020204" pitchFamily="34" charset="0"/>
              </a:rPr>
              <a:t>Clear values;</a:t>
            </a:r>
          </a:p>
          <a:p>
            <a:pPr marL="285750" indent="-285750">
              <a:buFont typeface="Arial" panose="020B0604020202020204" pitchFamily="34" charset="0"/>
              <a:buChar char="•"/>
            </a:pPr>
            <a:r>
              <a:rPr lang="en-GB" dirty="0">
                <a:solidFill>
                  <a:srgbClr val="0070C0"/>
                </a:solidFill>
                <a:latin typeface="Arial" panose="020B0604020202020204" pitchFamily="34" charset="0"/>
              </a:rPr>
              <a:t>Promotes open communication;</a:t>
            </a:r>
          </a:p>
          <a:p>
            <a:pPr marL="285750" indent="-285750">
              <a:buFont typeface="Arial" panose="020B0604020202020204" pitchFamily="34" charset="0"/>
              <a:buChar char="•"/>
            </a:pPr>
            <a:r>
              <a:rPr lang="en-GB" dirty="0">
                <a:solidFill>
                  <a:srgbClr val="0070C0"/>
                </a:solidFill>
                <a:latin typeface="Arial" panose="020B0604020202020204" pitchFamily="34" charset="0"/>
              </a:rPr>
              <a:t>Encourages staff to reflect on their practice;</a:t>
            </a:r>
          </a:p>
          <a:p>
            <a:pPr marL="285750" indent="-285750">
              <a:buFont typeface="Arial" panose="020B0604020202020204" pitchFamily="34" charset="0"/>
              <a:buChar char="•"/>
            </a:pPr>
            <a:r>
              <a:rPr lang="en-GB" dirty="0">
                <a:solidFill>
                  <a:srgbClr val="0070C0"/>
                </a:solidFill>
                <a:latin typeface="Arial" panose="020B0604020202020204" pitchFamily="34" charset="0"/>
              </a:rPr>
              <a:t>Builds trusting relationships with colleagues and parents.</a:t>
            </a:r>
            <a:endParaRPr lang="en-GB" dirty="0"/>
          </a:p>
        </p:txBody>
      </p:sp>
      <p:pic>
        <p:nvPicPr>
          <p:cNvPr id="12" name="Content Placeholder 11">
            <a:extLst>
              <a:ext uri="{FF2B5EF4-FFF2-40B4-BE49-F238E27FC236}">
                <a16:creationId xmlns:a16="http://schemas.microsoft.com/office/drawing/2014/main" id="{D6E08ECE-A3A3-BFF9-18CF-197C98C1B6BA}"/>
              </a:ext>
            </a:extLst>
          </p:cNvPr>
          <p:cNvPicPr>
            <a:picLocks noGrp="1" noChangeAspect="1"/>
          </p:cNvPicPr>
          <p:nvPr>
            <p:ph idx="1"/>
          </p:nvPr>
        </p:nvPicPr>
        <p:blipFill>
          <a:blip r:embed="rId3"/>
          <a:stretch>
            <a:fillRect/>
          </a:stretch>
        </p:blipFill>
        <p:spPr>
          <a:xfrm>
            <a:off x="4926330" y="1883092"/>
            <a:ext cx="3404870" cy="3404870"/>
          </a:xfrm>
          <a:prstGeom prst="rect">
            <a:avLst/>
          </a:prstGeom>
        </p:spPr>
      </p:pic>
      <p:sp>
        <p:nvSpPr>
          <p:cNvPr id="13" name="TextBox 12">
            <a:extLst>
              <a:ext uri="{FF2B5EF4-FFF2-40B4-BE49-F238E27FC236}">
                <a16:creationId xmlns:a16="http://schemas.microsoft.com/office/drawing/2014/main" id="{DBFEFEF2-00B7-6C53-E50C-BB97A19E020A}"/>
              </a:ext>
            </a:extLst>
          </p:cNvPr>
          <p:cNvSpPr txBox="1"/>
          <p:nvPr/>
        </p:nvSpPr>
        <p:spPr>
          <a:xfrm>
            <a:off x="5109210" y="5463540"/>
            <a:ext cx="2300181" cy="369332"/>
          </a:xfrm>
          <a:prstGeom prst="rect">
            <a:avLst/>
          </a:prstGeom>
          <a:noFill/>
        </p:spPr>
        <p:txBody>
          <a:bodyPr wrap="none" rtlCol="0">
            <a:spAutoFit/>
          </a:bodyPr>
          <a:lstStyle/>
          <a:p>
            <a:r>
              <a:rPr lang="en-GB" dirty="0"/>
              <a:t>(Source: Family, 2021) </a:t>
            </a:r>
          </a:p>
        </p:txBody>
      </p:sp>
    </p:spTree>
    <p:extLst>
      <p:ext uri="{BB962C8B-B14F-4D97-AF65-F5344CB8AC3E}">
        <p14:creationId xmlns:p14="http://schemas.microsoft.com/office/powerpoint/2010/main" val="24673162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63748-EBB7-514B-4EE5-3393A4FB9F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08DE7E-CA06-8C7C-2611-DA364807EE16}"/>
              </a:ext>
            </a:extLst>
          </p:cNvPr>
          <p:cNvSpPr>
            <a:spLocks noGrp="1"/>
          </p:cNvSpPr>
          <p:nvPr>
            <p:ph type="title"/>
          </p:nvPr>
        </p:nvSpPr>
        <p:spPr>
          <a:xfrm>
            <a:off x="628650" y="365125"/>
            <a:ext cx="7886700" cy="766445"/>
          </a:xfrm>
        </p:spPr>
        <p:txBody>
          <a:bodyPr>
            <a:normAutofit fontScale="90000"/>
          </a:bodyPr>
          <a:lstStyle/>
          <a:p>
            <a:pPr algn="ctr"/>
            <a:r>
              <a:rPr lang="cy-GB" sz="3600" noProof="0" dirty="0">
                <a:latin typeface="Arial" panose="020B0604020202020204" pitchFamily="34" charset="0"/>
              </a:rPr>
              <a:t>Esiampl ar sail arfer</a:t>
            </a:r>
            <a:br>
              <a:rPr lang="en-GB" altLang="cy-GB" sz="3600" dirty="0">
                <a:latin typeface="Arial" panose="020B0604020202020204" pitchFamily="34" charset="0"/>
              </a:rPr>
            </a:br>
            <a:r>
              <a:rPr lang="en-GB" altLang="cy-GB" sz="3600" dirty="0">
                <a:solidFill>
                  <a:srgbClr val="0070C0"/>
                </a:solidFill>
                <a:latin typeface="Arial" panose="020B0604020202020204" pitchFamily="34" charset="0"/>
              </a:rPr>
              <a:t>Practice-based example</a:t>
            </a:r>
            <a:endParaRPr lang="en-GB" sz="3600" dirty="0"/>
          </a:p>
        </p:txBody>
      </p:sp>
      <p:sp>
        <p:nvSpPr>
          <p:cNvPr id="4" name="Content Placeholder 3">
            <a:extLst>
              <a:ext uri="{FF2B5EF4-FFF2-40B4-BE49-F238E27FC236}">
                <a16:creationId xmlns:a16="http://schemas.microsoft.com/office/drawing/2014/main" id="{FB3DF1AA-010C-A992-801A-C27EB1F55B6D}"/>
              </a:ext>
            </a:extLst>
          </p:cNvPr>
          <p:cNvSpPr>
            <a:spLocks noGrp="1"/>
          </p:cNvSpPr>
          <p:nvPr>
            <p:ph sz="half" idx="1"/>
          </p:nvPr>
        </p:nvSpPr>
        <p:spPr>
          <a:xfrm>
            <a:off x="91440" y="1451610"/>
            <a:ext cx="4404360" cy="4480559"/>
          </a:xfrm>
        </p:spPr>
        <p:txBody>
          <a:bodyPr>
            <a:normAutofit fontScale="85000" lnSpcReduction="20000"/>
          </a:bodyPr>
          <a:lstStyle/>
          <a:p>
            <a:r>
              <a:rPr lang="cy-GB" noProof="0" dirty="0">
                <a:latin typeface="Arial" panose="020B0604020202020204" pitchFamily="34" charset="0"/>
                <a:cs typeface="Arial" panose="020B0604020202020204" pitchFamily="34" charset="0"/>
              </a:rPr>
              <a:t>Mewn lleoliad BC, gallai arweinydd dilys rannu ei werthoedd a'i weledigaeth ar gyfer dysgu plant yn agored, cyfaddef pan fydd wedi gwneud camgymeriad, ceisio adborth gan staff a rhieni, a sicrhau bod penderfyniadau'n gyson ag anghenion plant a theuluoedd. Drwy weithredu gydag uniondeb a thryloywder, mae'n meithrin ymddiriedaeth ac yn annog eraill i wneud yr un fath.</a:t>
            </a:r>
          </a:p>
        </p:txBody>
      </p:sp>
      <p:sp>
        <p:nvSpPr>
          <p:cNvPr id="3" name="Content Placeholder 2">
            <a:extLst>
              <a:ext uri="{FF2B5EF4-FFF2-40B4-BE49-F238E27FC236}">
                <a16:creationId xmlns:a16="http://schemas.microsoft.com/office/drawing/2014/main" id="{948029F1-74FF-45DB-91FD-25186AE4838F}"/>
              </a:ext>
            </a:extLst>
          </p:cNvPr>
          <p:cNvSpPr>
            <a:spLocks noGrp="1"/>
          </p:cNvSpPr>
          <p:nvPr>
            <p:ph sz="half" idx="2"/>
          </p:nvPr>
        </p:nvSpPr>
        <p:spPr>
          <a:xfrm>
            <a:off x="4648200" y="1451610"/>
            <a:ext cx="4404360" cy="4606289"/>
          </a:xfrm>
        </p:spPr>
        <p:txBody>
          <a:bodyPr>
            <a:normAutofit fontScale="85000" lnSpcReduction="20000"/>
          </a:bodyPr>
          <a:lstStyle/>
          <a:p>
            <a:r>
              <a:rPr lang="en-GB" dirty="0">
                <a:solidFill>
                  <a:srgbClr val="0070C0"/>
                </a:solidFill>
                <a:latin typeface="Arial" panose="020B0604020202020204" pitchFamily="34" charset="0"/>
              </a:rPr>
              <a:t>In an EY setting, an authentic leader might openly share their values and vision for children's learning, admit when they have made mistakes, seek feedback from staff and parents, and ensure that decisions are consistent with the needs of children and families. By acting with integrity and transparency, they build trust and encourage others to do the same.</a:t>
            </a:r>
            <a:endParaRPr lang="en-GB" dirty="0"/>
          </a:p>
        </p:txBody>
      </p:sp>
    </p:spTree>
    <p:extLst>
      <p:ext uri="{BB962C8B-B14F-4D97-AF65-F5344CB8AC3E}">
        <p14:creationId xmlns:p14="http://schemas.microsoft.com/office/powerpoint/2010/main" val="3091509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EED2B-D229-0D43-E3AA-BB9E16B82BE0}"/>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A743EDF5-42FD-5509-D08B-4FFA7FA087FD}"/>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a:t>
            </a:r>
            <a:r>
              <a:rPr lang="cy-GB" sz="4000" dirty="0">
                <a:latin typeface="Arial" panose="020B0604020202020204" pitchFamily="34" charset="0"/>
              </a:rPr>
              <a:t>W</a:t>
            </a:r>
            <a:r>
              <a:rPr lang="cy-GB" sz="4000" noProof="0" dirty="0" err="1">
                <a:latin typeface="Arial" panose="020B0604020202020204" pitchFamily="34" charset="0"/>
              </a:rPr>
              <a:t>asanaethol</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Servant Leadership</a:t>
            </a:r>
          </a:p>
        </p:txBody>
      </p:sp>
      <p:sp>
        <p:nvSpPr>
          <p:cNvPr id="14340" name="Rectangle 5">
            <a:extLst>
              <a:ext uri="{FF2B5EF4-FFF2-40B4-BE49-F238E27FC236}">
                <a16:creationId xmlns:a16="http://schemas.microsoft.com/office/drawing/2014/main" id="{0EA61F99-A361-FBE4-0575-2210D5FB4AEA}"/>
              </a:ext>
            </a:extLst>
          </p:cNvPr>
          <p:cNvSpPr>
            <a:spLocks noGrp="1" noChangeArrowheads="1"/>
          </p:cNvSpPr>
          <p:nvPr>
            <p:ph type="body" sz="half" idx="2"/>
          </p:nvPr>
        </p:nvSpPr>
        <p:spPr>
          <a:xfrm>
            <a:off x="4629150" y="1699847"/>
            <a:ext cx="4362450" cy="4220308"/>
          </a:xfrm>
        </p:spPr>
        <p:txBody>
          <a:bodyPr>
            <a:normAutofit/>
          </a:bodyPr>
          <a:lstStyle/>
          <a:p>
            <a:pPr marL="0" indent="0" eaLnBrk="1" hangingPunct="1">
              <a:lnSpc>
                <a:spcPct val="90000"/>
              </a:lnSpc>
              <a:buNone/>
            </a:pPr>
            <a:r>
              <a:rPr lang="en-GB" altLang="cy-GB" sz="2200" dirty="0">
                <a:latin typeface="Arial" panose="020B0604020202020204" pitchFamily="34" charset="0"/>
              </a:rPr>
              <a:t>“The servant-leader is servant first. It begins with a natural feeling that one wants to serve…as opposed to wanting power, influence, fame or wealth.”</a:t>
            </a:r>
          </a:p>
          <a:p>
            <a:pPr marL="0" indent="0" eaLnBrk="1" hangingPunct="1">
              <a:lnSpc>
                <a:spcPct val="90000"/>
              </a:lnSpc>
              <a:buNone/>
            </a:pPr>
            <a:endParaRPr lang="en-GB" altLang="cy-GB" sz="2200" dirty="0">
              <a:latin typeface="Arial" panose="020B0604020202020204" pitchFamily="34" charset="0"/>
            </a:endParaRPr>
          </a:p>
          <a:p>
            <a:pPr marL="0" indent="0" eaLnBrk="1" hangingPunct="1">
              <a:lnSpc>
                <a:spcPct val="90000"/>
              </a:lnSpc>
              <a:buNone/>
            </a:pPr>
            <a:r>
              <a:rPr lang="en-GB" altLang="cy-GB" sz="2200" dirty="0">
                <a:latin typeface="Arial" panose="020B0604020202020204" pitchFamily="34" charset="0"/>
              </a:rPr>
              <a:t>“Good leaders must first become good servants.”</a:t>
            </a:r>
          </a:p>
          <a:p>
            <a:pPr marL="0" indent="0" algn="r" eaLnBrk="1" hangingPunct="1">
              <a:lnSpc>
                <a:spcPct val="90000"/>
              </a:lnSpc>
              <a:buNone/>
            </a:pPr>
            <a:r>
              <a:rPr lang="en-GB" altLang="cy-GB" sz="1800" dirty="0">
                <a:latin typeface="Arial" panose="020B0604020202020204" pitchFamily="34" charset="0"/>
              </a:rPr>
              <a:t>(Greenleaf, 1998)</a:t>
            </a:r>
          </a:p>
        </p:txBody>
      </p:sp>
      <p:pic>
        <p:nvPicPr>
          <p:cNvPr id="3" name="Picture 2">
            <a:extLst>
              <a:ext uri="{FF2B5EF4-FFF2-40B4-BE49-F238E27FC236}">
                <a16:creationId xmlns:a16="http://schemas.microsoft.com/office/drawing/2014/main" id="{4619C0C6-A515-FC2B-0CE7-AC5DB2CED60C}"/>
              </a:ext>
            </a:extLst>
          </p:cNvPr>
          <p:cNvPicPr>
            <a:picLocks noChangeAspect="1"/>
          </p:cNvPicPr>
          <p:nvPr/>
        </p:nvPicPr>
        <p:blipFill>
          <a:blip r:embed="rId3"/>
          <a:stretch>
            <a:fillRect/>
          </a:stretch>
        </p:blipFill>
        <p:spPr>
          <a:xfrm>
            <a:off x="57151" y="1950720"/>
            <a:ext cx="4514849" cy="2748081"/>
          </a:xfrm>
          <a:prstGeom prst="rect">
            <a:avLst/>
          </a:prstGeom>
        </p:spPr>
      </p:pic>
      <p:sp>
        <p:nvSpPr>
          <p:cNvPr id="4" name="TextBox 3">
            <a:extLst>
              <a:ext uri="{FF2B5EF4-FFF2-40B4-BE49-F238E27FC236}">
                <a16:creationId xmlns:a16="http://schemas.microsoft.com/office/drawing/2014/main" id="{7667CAF7-5222-86E6-1D59-48DCBE0B0ABE}"/>
              </a:ext>
            </a:extLst>
          </p:cNvPr>
          <p:cNvSpPr txBox="1"/>
          <p:nvPr/>
        </p:nvSpPr>
        <p:spPr>
          <a:xfrm>
            <a:off x="628650" y="4953000"/>
            <a:ext cx="2800350" cy="369332"/>
          </a:xfrm>
          <a:prstGeom prst="rect">
            <a:avLst/>
          </a:prstGeom>
          <a:noFill/>
        </p:spPr>
        <p:txBody>
          <a:bodyPr wrap="square" rtlCol="0">
            <a:spAutoFit/>
          </a:bodyPr>
          <a:lstStyle/>
          <a:p>
            <a:r>
              <a:rPr lang="en-GB" dirty="0"/>
              <a:t>(Greenleaf, 1970,1977)</a:t>
            </a:r>
          </a:p>
        </p:txBody>
      </p:sp>
    </p:spTree>
    <p:extLst>
      <p:ext uri="{BB962C8B-B14F-4D97-AF65-F5344CB8AC3E}">
        <p14:creationId xmlns:p14="http://schemas.microsoft.com/office/powerpoint/2010/main" val="2357898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50F59-599B-9C2C-66E3-91FB3288E142}"/>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C07756E9-07AA-2839-2505-8B21C1A3C8EC}"/>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Wasanaethol</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Servant Leadership</a:t>
            </a:r>
          </a:p>
        </p:txBody>
      </p:sp>
      <p:sp>
        <p:nvSpPr>
          <p:cNvPr id="14339" name="Rectangle 4">
            <a:extLst>
              <a:ext uri="{FF2B5EF4-FFF2-40B4-BE49-F238E27FC236}">
                <a16:creationId xmlns:a16="http://schemas.microsoft.com/office/drawing/2014/main" id="{2A8E98AE-097D-A5EE-EDEB-3BA1FE6E5C5D}"/>
              </a:ext>
            </a:extLst>
          </p:cNvPr>
          <p:cNvSpPr>
            <a:spLocks noGrp="1" noChangeArrowheads="1"/>
          </p:cNvSpPr>
          <p:nvPr>
            <p:ph type="body" sz="half" idx="1"/>
          </p:nvPr>
        </p:nvSpPr>
        <p:spPr>
          <a:xfrm>
            <a:off x="152400" y="1699846"/>
            <a:ext cx="4362450" cy="4220309"/>
          </a:xfrm>
        </p:spPr>
        <p:txBody>
          <a:bodyPr>
            <a:normAutofit fontScale="92500" lnSpcReduction="20000"/>
          </a:bodyPr>
          <a:lstStyle/>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Blaenoriaethu llesiant plant, teuluoedd a staff;</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Cefnogi datblygiad proffesiynol ymarferwyr;</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Creu amgylchedd cynhwysol a gofalgar;</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Annog gwaith tîm a chydweithio;</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Gwrando ar farn plant, rhieni a chydweithwyr;</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Arwain drwy wasanaeth yn hytrach nag awdurdod.</a:t>
            </a:r>
          </a:p>
        </p:txBody>
      </p:sp>
      <p:sp>
        <p:nvSpPr>
          <p:cNvPr id="14340" name="Rectangle 5">
            <a:extLst>
              <a:ext uri="{FF2B5EF4-FFF2-40B4-BE49-F238E27FC236}">
                <a16:creationId xmlns:a16="http://schemas.microsoft.com/office/drawing/2014/main" id="{971991EC-737E-68A0-B9BE-D9E2348A2839}"/>
              </a:ext>
            </a:extLst>
          </p:cNvPr>
          <p:cNvSpPr>
            <a:spLocks noGrp="1" noChangeArrowheads="1"/>
          </p:cNvSpPr>
          <p:nvPr>
            <p:ph type="body" sz="half" idx="2"/>
          </p:nvPr>
        </p:nvSpPr>
        <p:spPr>
          <a:xfrm>
            <a:off x="4629150" y="1699847"/>
            <a:ext cx="4362450" cy="4220308"/>
          </a:xfrm>
        </p:spPr>
        <p:txBody>
          <a:bodyPr>
            <a:normAutofit fontScale="85000" lnSpcReduction="20000"/>
          </a:bodyPr>
          <a:lstStyle/>
          <a:p>
            <a:pPr eaLnBrk="1" hangingPunct="1">
              <a:lnSpc>
                <a:spcPct val="90000"/>
              </a:lnSpc>
            </a:pPr>
            <a:r>
              <a:rPr lang="en-GB" altLang="cy-GB" dirty="0">
                <a:solidFill>
                  <a:srgbClr val="0070C0"/>
                </a:solidFill>
                <a:latin typeface="Arial" panose="020B0604020202020204" pitchFamily="34" charset="0"/>
              </a:rPr>
              <a:t>Prioritises the wellbeing of children, families, and staff;</a:t>
            </a:r>
          </a:p>
          <a:p>
            <a:pPr eaLnBrk="1" hangingPunct="1">
              <a:lnSpc>
                <a:spcPct val="90000"/>
              </a:lnSpc>
            </a:pPr>
            <a:r>
              <a:rPr lang="en-GB" altLang="cy-GB" dirty="0">
                <a:solidFill>
                  <a:srgbClr val="0070C0"/>
                </a:solidFill>
                <a:latin typeface="Arial" panose="020B0604020202020204" pitchFamily="34" charset="0"/>
              </a:rPr>
              <a:t>Supports practitioners' professional development;</a:t>
            </a:r>
          </a:p>
          <a:p>
            <a:pPr eaLnBrk="1" hangingPunct="1">
              <a:lnSpc>
                <a:spcPct val="90000"/>
              </a:lnSpc>
            </a:pPr>
            <a:r>
              <a:rPr lang="en-GB" altLang="cy-GB" dirty="0">
                <a:solidFill>
                  <a:srgbClr val="0070C0"/>
                </a:solidFill>
                <a:latin typeface="Arial" panose="020B0604020202020204" pitchFamily="34" charset="0"/>
              </a:rPr>
              <a:t>Creates an inclusive and caring environment;</a:t>
            </a:r>
          </a:p>
          <a:p>
            <a:pPr eaLnBrk="1" hangingPunct="1">
              <a:lnSpc>
                <a:spcPct val="90000"/>
              </a:lnSpc>
            </a:pPr>
            <a:r>
              <a:rPr lang="en-GB" altLang="cy-GB" dirty="0">
                <a:solidFill>
                  <a:srgbClr val="0070C0"/>
                </a:solidFill>
                <a:latin typeface="Arial" panose="020B0604020202020204" pitchFamily="34" charset="0"/>
              </a:rPr>
              <a:t>Encourages teamwork and collaboration;</a:t>
            </a:r>
          </a:p>
          <a:p>
            <a:pPr eaLnBrk="1" hangingPunct="1">
              <a:lnSpc>
                <a:spcPct val="90000"/>
              </a:lnSpc>
            </a:pPr>
            <a:r>
              <a:rPr lang="en-GB" altLang="cy-GB" dirty="0">
                <a:solidFill>
                  <a:srgbClr val="0070C0"/>
                </a:solidFill>
                <a:latin typeface="Arial" panose="020B0604020202020204" pitchFamily="34" charset="0"/>
              </a:rPr>
              <a:t>Listens to the views of children, parents, and colleagues;</a:t>
            </a:r>
          </a:p>
          <a:p>
            <a:pPr eaLnBrk="1" hangingPunct="1">
              <a:lnSpc>
                <a:spcPct val="90000"/>
              </a:lnSpc>
            </a:pPr>
            <a:r>
              <a:rPr lang="en-GB" altLang="cy-GB" dirty="0">
                <a:solidFill>
                  <a:srgbClr val="0070C0"/>
                </a:solidFill>
                <a:latin typeface="Arial" panose="020B0604020202020204" pitchFamily="34" charset="0"/>
              </a:rPr>
              <a:t>Leads through service rather than authority.</a:t>
            </a:r>
            <a:endParaRPr lang="en-GB" altLang="cy-GB" sz="2200" dirty="0">
              <a:solidFill>
                <a:srgbClr val="0070C0"/>
              </a:solidFill>
              <a:latin typeface="Arial" panose="020B0604020202020204" pitchFamily="34" charset="0"/>
            </a:endParaRPr>
          </a:p>
        </p:txBody>
      </p:sp>
    </p:spTree>
    <p:extLst>
      <p:ext uri="{BB962C8B-B14F-4D97-AF65-F5344CB8AC3E}">
        <p14:creationId xmlns:p14="http://schemas.microsoft.com/office/powerpoint/2010/main" val="15065747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B89DE-21D2-321C-FB90-06FFA1C9E7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B98737-ED5E-D259-F4F2-2AD98ECC4B23}"/>
              </a:ext>
            </a:extLst>
          </p:cNvPr>
          <p:cNvSpPr>
            <a:spLocks noGrp="1"/>
          </p:cNvSpPr>
          <p:nvPr>
            <p:ph type="title"/>
          </p:nvPr>
        </p:nvSpPr>
        <p:spPr>
          <a:xfrm>
            <a:off x="1131570" y="457200"/>
            <a:ext cx="7235190" cy="531812"/>
          </a:xfrm>
        </p:spPr>
        <p:txBody>
          <a:bodyPr>
            <a:normAutofit fontScale="90000"/>
          </a:bodyPr>
          <a:lstStyle/>
          <a:p>
            <a:pPr algn="ctr"/>
            <a:r>
              <a:rPr lang="en-GB" sz="4000" noProof="0" dirty="0">
                <a:latin typeface="Arial" panose="020B0604020202020204" pitchFamily="34" charset="0"/>
              </a:rPr>
              <a:t>Jan Dubiel</a:t>
            </a:r>
            <a:endParaRPr lang="en-GB" sz="4000" dirty="0"/>
          </a:p>
        </p:txBody>
      </p:sp>
      <p:sp>
        <p:nvSpPr>
          <p:cNvPr id="3" name="Content Placeholder 2">
            <a:extLst>
              <a:ext uri="{FF2B5EF4-FFF2-40B4-BE49-F238E27FC236}">
                <a16:creationId xmlns:a16="http://schemas.microsoft.com/office/drawing/2014/main" id="{F6421D3A-BD93-0E24-F8B9-F47DA966BC07}"/>
              </a:ext>
            </a:extLst>
          </p:cNvPr>
          <p:cNvSpPr>
            <a:spLocks noGrp="1"/>
          </p:cNvSpPr>
          <p:nvPr>
            <p:ph type="body" sz="half" idx="2"/>
          </p:nvPr>
        </p:nvSpPr>
        <p:spPr>
          <a:xfrm>
            <a:off x="240030" y="1120140"/>
            <a:ext cx="4331970" cy="4748848"/>
          </a:xfrm>
        </p:spPr>
        <p:txBody>
          <a:bodyPr>
            <a:normAutofit/>
          </a:bodyPr>
          <a:lstStyle/>
          <a:p>
            <a:pPr marL="285750" indent="-285750">
              <a:buFont typeface="Arial" panose="020B0604020202020204" pitchFamily="34" charset="0"/>
              <a:buChar char="•"/>
            </a:pPr>
            <a:r>
              <a:rPr lang="cy-GB" sz="2000" noProof="0" dirty="0">
                <a:latin typeface="Arial" panose="020B0604020202020204" pitchFamily="34" charset="0"/>
              </a:rPr>
              <a:t>Cefnogi ymarferwyr;</a:t>
            </a:r>
          </a:p>
          <a:p>
            <a:pPr marL="285750" indent="-285750">
              <a:buFont typeface="Arial" panose="020B0604020202020204" pitchFamily="34" charset="0"/>
              <a:buChar char="•"/>
            </a:pPr>
            <a:r>
              <a:rPr lang="cy-GB" sz="2000" dirty="0">
                <a:latin typeface="Arial" panose="020B0604020202020204" pitchFamily="34" charset="0"/>
              </a:rPr>
              <a:t>Datblygu gallu proffesiynol;</a:t>
            </a:r>
          </a:p>
          <a:p>
            <a:pPr marL="285750" indent="-285750">
              <a:buFont typeface="Arial" panose="020B0604020202020204" pitchFamily="34" charset="0"/>
              <a:buChar char="•"/>
            </a:pPr>
            <a:r>
              <a:rPr lang="cy-GB" sz="2000" noProof="0" dirty="0">
                <a:latin typeface="Arial" panose="020B0604020202020204" pitchFamily="34" charset="0"/>
              </a:rPr>
              <a:t>Rhoi anghenion plant wrth wraidd y broses o wneud penderfyniadau.</a:t>
            </a:r>
          </a:p>
          <a:p>
            <a:endParaRPr lang="en-GB" sz="2000" dirty="0">
              <a:solidFill>
                <a:srgbClr val="0070C0"/>
              </a:solidFill>
              <a:latin typeface="Arial" panose="020B0604020202020204" pitchFamily="34" charset="0"/>
            </a:endParaRPr>
          </a:p>
          <a:p>
            <a:pPr marL="285750" indent="-285750">
              <a:buFont typeface="Arial" panose="020B0604020202020204" pitchFamily="34" charset="0"/>
              <a:buChar char="•"/>
            </a:pPr>
            <a:r>
              <a:rPr lang="en-GB" sz="2000" dirty="0">
                <a:solidFill>
                  <a:srgbClr val="0070C0"/>
                </a:solidFill>
                <a:latin typeface="Arial" panose="020B0604020202020204" pitchFamily="34" charset="0"/>
              </a:rPr>
              <a:t>Supports practitioners;</a:t>
            </a:r>
          </a:p>
          <a:p>
            <a:pPr marL="285750" indent="-285750">
              <a:buFont typeface="Arial" panose="020B0604020202020204" pitchFamily="34" charset="0"/>
              <a:buChar char="•"/>
            </a:pPr>
            <a:r>
              <a:rPr lang="en-GB" sz="2000" dirty="0">
                <a:solidFill>
                  <a:srgbClr val="0070C0"/>
                </a:solidFill>
                <a:latin typeface="Arial" panose="020B0604020202020204" pitchFamily="34" charset="0"/>
              </a:rPr>
              <a:t>Develops professional capacity;</a:t>
            </a:r>
          </a:p>
          <a:p>
            <a:pPr marL="285750" indent="-285750">
              <a:buFont typeface="Arial" panose="020B0604020202020204" pitchFamily="34" charset="0"/>
              <a:buChar char="•"/>
            </a:pPr>
            <a:r>
              <a:rPr lang="en-GB" sz="2000" dirty="0">
                <a:solidFill>
                  <a:srgbClr val="0070C0"/>
                </a:solidFill>
                <a:latin typeface="Arial" panose="020B0604020202020204" pitchFamily="34" charset="0"/>
              </a:rPr>
              <a:t>Places children’s needs at centre of decision-making.</a:t>
            </a:r>
          </a:p>
          <a:p>
            <a:endParaRPr lang="en-GB" dirty="0">
              <a:solidFill>
                <a:srgbClr val="0070C0"/>
              </a:solidFill>
              <a:latin typeface="Arial" panose="020B0604020202020204" pitchFamily="34" charset="0"/>
            </a:endParaRPr>
          </a:p>
          <a:p>
            <a:r>
              <a:rPr lang="en-GB" dirty="0">
                <a:solidFill>
                  <a:srgbClr val="0070C0"/>
                </a:solidFill>
                <a:latin typeface="Arial" panose="020B0604020202020204" pitchFamily="34" charset="0"/>
              </a:rPr>
              <a:t>“</a:t>
            </a:r>
            <a:r>
              <a:rPr lang="en-GB" i="1" dirty="0">
                <a:solidFill>
                  <a:srgbClr val="0070C0"/>
                </a:solidFill>
                <a:latin typeface="Arial" panose="020B0604020202020204" pitchFamily="34" charset="0"/>
              </a:rPr>
              <a:t>One of the most influential people in British education” </a:t>
            </a:r>
            <a:r>
              <a:rPr lang="en-GB" dirty="0">
                <a:solidFill>
                  <a:srgbClr val="0070C0"/>
                </a:solidFill>
                <a:latin typeface="Arial" panose="020B0604020202020204" pitchFamily="34" charset="0"/>
              </a:rPr>
              <a:t>(Times Educational Supplement).</a:t>
            </a:r>
            <a:endParaRPr lang="en-GB" dirty="0"/>
          </a:p>
        </p:txBody>
      </p:sp>
      <p:sp>
        <p:nvSpPr>
          <p:cNvPr id="13" name="TextBox 12">
            <a:extLst>
              <a:ext uri="{FF2B5EF4-FFF2-40B4-BE49-F238E27FC236}">
                <a16:creationId xmlns:a16="http://schemas.microsoft.com/office/drawing/2014/main" id="{0FA6F206-5EBF-8209-146D-1367BC1A868C}"/>
              </a:ext>
            </a:extLst>
          </p:cNvPr>
          <p:cNvSpPr txBox="1"/>
          <p:nvPr/>
        </p:nvSpPr>
        <p:spPr>
          <a:xfrm>
            <a:off x="5109210" y="5463540"/>
            <a:ext cx="3008516" cy="369332"/>
          </a:xfrm>
          <a:prstGeom prst="rect">
            <a:avLst/>
          </a:prstGeom>
          <a:noFill/>
        </p:spPr>
        <p:txBody>
          <a:bodyPr wrap="none" rtlCol="0">
            <a:spAutoFit/>
          </a:bodyPr>
          <a:lstStyle/>
          <a:p>
            <a:r>
              <a:rPr lang="en-GB" dirty="0"/>
              <a:t>(Source: Schools Week, 2026) </a:t>
            </a:r>
          </a:p>
        </p:txBody>
      </p:sp>
      <p:pic>
        <p:nvPicPr>
          <p:cNvPr id="7" name="Content Placeholder 6">
            <a:extLst>
              <a:ext uri="{FF2B5EF4-FFF2-40B4-BE49-F238E27FC236}">
                <a16:creationId xmlns:a16="http://schemas.microsoft.com/office/drawing/2014/main" id="{03562551-04F0-5EB5-1F85-E81D641A8DC1}"/>
              </a:ext>
            </a:extLst>
          </p:cNvPr>
          <p:cNvPicPr>
            <a:picLocks noGrp="1" noChangeAspect="1"/>
          </p:cNvPicPr>
          <p:nvPr>
            <p:ph idx="1"/>
          </p:nvPr>
        </p:nvPicPr>
        <p:blipFill>
          <a:blip r:embed="rId3"/>
          <a:stretch>
            <a:fillRect/>
          </a:stretch>
        </p:blipFill>
        <p:spPr>
          <a:xfrm>
            <a:off x="4743452" y="1120140"/>
            <a:ext cx="3851908" cy="4183380"/>
          </a:xfrm>
          <a:prstGeom prst="rect">
            <a:avLst/>
          </a:prstGeom>
        </p:spPr>
      </p:pic>
    </p:spTree>
    <p:extLst>
      <p:ext uri="{BB962C8B-B14F-4D97-AF65-F5344CB8AC3E}">
        <p14:creationId xmlns:p14="http://schemas.microsoft.com/office/powerpoint/2010/main" val="7572147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EFBBA-E003-A897-32EF-487EFBA042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D942FD-7D65-D96B-A5C6-96969ED86590}"/>
              </a:ext>
            </a:extLst>
          </p:cNvPr>
          <p:cNvSpPr>
            <a:spLocks noGrp="1"/>
          </p:cNvSpPr>
          <p:nvPr>
            <p:ph type="title"/>
          </p:nvPr>
        </p:nvSpPr>
        <p:spPr>
          <a:xfrm>
            <a:off x="628650" y="365125"/>
            <a:ext cx="7886700" cy="766445"/>
          </a:xfrm>
        </p:spPr>
        <p:txBody>
          <a:bodyPr>
            <a:normAutofit fontScale="90000"/>
          </a:bodyPr>
          <a:lstStyle/>
          <a:p>
            <a:pPr algn="ctr"/>
            <a:r>
              <a:rPr lang="cy-GB" sz="3600" noProof="0" dirty="0">
                <a:latin typeface="Arial" panose="020B0604020202020204" pitchFamily="34" charset="0"/>
              </a:rPr>
              <a:t>Esiampl ar sail arfer</a:t>
            </a:r>
            <a:br>
              <a:rPr lang="en-GB" altLang="cy-GB" sz="3600" dirty="0">
                <a:latin typeface="Arial" panose="020B0604020202020204" pitchFamily="34" charset="0"/>
              </a:rPr>
            </a:br>
            <a:r>
              <a:rPr lang="en-GB" altLang="cy-GB" sz="3600" dirty="0">
                <a:solidFill>
                  <a:srgbClr val="0070C0"/>
                </a:solidFill>
                <a:latin typeface="Arial" panose="020B0604020202020204" pitchFamily="34" charset="0"/>
              </a:rPr>
              <a:t>Practice-based example</a:t>
            </a:r>
            <a:endParaRPr lang="en-GB" sz="3600" dirty="0"/>
          </a:p>
        </p:txBody>
      </p:sp>
      <p:sp>
        <p:nvSpPr>
          <p:cNvPr id="4" name="Content Placeholder 3">
            <a:extLst>
              <a:ext uri="{FF2B5EF4-FFF2-40B4-BE49-F238E27FC236}">
                <a16:creationId xmlns:a16="http://schemas.microsoft.com/office/drawing/2014/main" id="{713B6C1F-A628-951F-620C-F97233951233}"/>
              </a:ext>
            </a:extLst>
          </p:cNvPr>
          <p:cNvSpPr>
            <a:spLocks noGrp="1"/>
          </p:cNvSpPr>
          <p:nvPr>
            <p:ph sz="half" idx="1"/>
          </p:nvPr>
        </p:nvSpPr>
        <p:spPr>
          <a:xfrm>
            <a:off x="91440" y="1451610"/>
            <a:ext cx="4404360" cy="4480559"/>
          </a:xfrm>
        </p:spPr>
        <p:txBody>
          <a:bodyPr>
            <a:normAutofit fontScale="92500" lnSpcReduction="20000"/>
          </a:bodyPr>
          <a:lstStyle/>
          <a:p>
            <a:r>
              <a:rPr lang="cy-GB" noProof="0" dirty="0">
                <a:latin typeface="Arial" panose="020B0604020202020204" pitchFamily="34" charset="0"/>
                <a:cs typeface="Arial" panose="020B0604020202020204" pitchFamily="34" charset="0"/>
              </a:rPr>
              <a:t>Mewn lleoliad BC, gall arweinydd gwasanaethol dreulio amser yn cefnogi llesiant staff, mentora ymarferwyr newydd, gwrando ar bryderon rhieni, a sicrhau bod penderfyniadau'n cael eu gwneud er budd gorau plant. Mae'r arweinydd yn canolbwyntio ar helpu eraill i lwyddo yn hytrach na cheisio statws neu reolaeth.</a:t>
            </a:r>
          </a:p>
        </p:txBody>
      </p:sp>
      <p:sp>
        <p:nvSpPr>
          <p:cNvPr id="3" name="Content Placeholder 2">
            <a:extLst>
              <a:ext uri="{FF2B5EF4-FFF2-40B4-BE49-F238E27FC236}">
                <a16:creationId xmlns:a16="http://schemas.microsoft.com/office/drawing/2014/main" id="{60577412-3022-479D-8826-751BB271C75E}"/>
              </a:ext>
            </a:extLst>
          </p:cNvPr>
          <p:cNvSpPr>
            <a:spLocks noGrp="1"/>
          </p:cNvSpPr>
          <p:nvPr>
            <p:ph sz="half" idx="2"/>
          </p:nvPr>
        </p:nvSpPr>
        <p:spPr>
          <a:xfrm>
            <a:off x="4648200" y="1451610"/>
            <a:ext cx="4404360" cy="4606289"/>
          </a:xfrm>
        </p:spPr>
        <p:txBody>
          <a:bodyPr>
            <a:normAutofit fontScale="92500" lnSpcReduction="20000"/>
          </a:bodyPr>
          <a:lstStyle/>
          <a:p>
            <a:r>
              <a:rPr lang="en-GB" dirty="0">
                <a:solidFill>
                  <a:srgbClr val="0070C0"/>
                </a:solidFill>
                <a:latin typeface="Arial" panose="020B0604020202020204" pitchFamily="34" charset="0"/>
              </a:rPr>
              <a:t>In an EY setting, a servant leader may spend time supporting staff wellbeing, mentoring new practitioners, listening to parents' concerns, and ensuring that decisions are made in the best interests of children. The leader focuses on helping others succeed rather than seeking status or control.</a:t>
            </a:r>
            <a:endParaRPr lang="en-GB" dirty="0"/>
          </a:p>
        </p:txBody>
      </p:sp>
    </p:spTree>
    <p:extLst>
      <p:ext uri="{BB962C8B-B14F-4D97-AF65-F5344CB8AC3E}">
        <p14:creationId xmlns:p14="http://schemas.microsoft.com/office/powerpoint/2010/main" val="7006565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BF314-8553-549D-8A5D-AAC2563A50C8}"/>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53387F03-CB5D-675C-2B56-39613CA0E5E7}"/>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a:t>
            </a:r>
            <a:r>
              <a:rPr lang="cy-GB" sz="4000" noProof="0" dirty="0" err="1">
                <a:latin typeface="Arial" panose="020B0604020202020204" pitchFamily="34" charset="0"/>
              </a:rPr>
              <a:t>Sefyllfaol</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Situational Leadership</a:t>
            </a:r>
          </a:p>
        </p:txBody>
      </p:sp>
      <p:sp>
        <p:nvSpPr>
          <p:cNvPr id="14340" name="Rectangle 5">
            <a:extLst>
              <a:ext uri="{FF2B5EF4-FFF2-40B4-BE49-F238E27FC236}">
                <a16:creationId xmlns:a16="http://schemas.microsoft.com/office/drawing/2014/main" id="{61B3A75D-184B-7DF7-D557-02C832336A00}"/>
              </a:ext>
            </a:extLst>
          </p:cNvPr>
          <p:cNvSpPr>
            <a:spLocks noGrp="1" noChangeArrowheads="1"/>
          </p:cNvSpPr>
          <p:nvPr>
            <p:ph type="body" sz="half" idx="2"/>
          </p:nvPr>
        </p:nvSpPr>
        <p:spPr>
          <a:xfrm>
            <a:off x="4629150" y="1699847"/>
            <a:ext cx="4362450" cy="4220308"/>
          </a:xfrm>
        </p:spPr>
        <p:txBody>
          <a:bodyPr>
            <a:normAutofit/>
          </a:bodyPr>
          <a:lstStyle/>
          <a:p>
            <a:pPr marL="0" indent="0" eaLnBrk="1" hangingPunct="1">
              <a:lnSpc>
                <a:spcPct val="90000"/>
              </a:lnSpc>
              <a:buNone/>
            </a:pPr>
            <a:r>
              <a:rPr lang="en-GB" altLang="cy-GB" sz="2200" dirty="0">
                <a:latin typeface="Arial" panose="020B0604020202020204" pitchFamily="34" charset="0"/>
              </a:rPr>
              <a:t>“…successful leaders must tailor their approach to the maturity of the followers and the situation, or details and environment, of the assignment. To achieve the organization's goals, leaders must evaluate the specifics of the work involved and the emotional or relational support the followers seem to require.”</a:t>
            </a:r>
          </a:p>
          <a:p>
            <a:pPr marL="0" indent="0" algn="r" eaLnBrk="1" hangingPunct="1">
              <a:lnSpc>
                <a:spcPct val="90000"/>
              </a:lnSpc>
              <a:buNone/>
            </a:pPr>
            <a:r>
              <a:rPr lang="en-GB" altLang="cy-GB" sz="1800" dirty="0">
                <a:latin typeface="Arial" panose="020B0604020202020204" pitchFamily="34" charset="0"/>
              </a:rPr>
              <a:t>(Campbell, 2022, page 1).</a:t>
            </a:r>
          </a:p>
        </p:txBody>
      </p:sp>
      <p:pic>
        <p:nvPicPr>
          <p:cNvPr id="3" name="Picture 2">
            <a:extLst>
              <a:ext uri="{FF2B5EF4-FFF2-40B4-BE49-F238E27FC236}">
                <a16:creationId xmlns:a16="http://schemas.microsoft.com/office/drawing/2014/main" id="{5AF2043C-E210-9456-CF13-26615885DA3E}"/>
              </a:ext>
            </a:extLst>
          </p:cNvPr>
          <p:cNvPicPr>
            <a:picLocks noChangeAspect="1"/>
          </p:cNvPicPr>
          <p:nvPr/>
        </p:nvPicPr>
        <p:blipFill>
          <a:blip r:embed="rId3"/>
          <a:stretch>
            <a:fillRect/>
          </a:stretch>
        </p:blipFill>
        <p:spPr>
          <a:xfrm>
            <a:off x="266700" y="1386840"/>
            <a:ext cx="4362450" cy="3978144"/>
          </a:xfrm>
          <a:prstGeom prst="rect">
            <a:avLst/>
          </a:prstGeom>
        </p:spPr>
      </p:pic>
      <p:sp>
        <p:nvSpPr>
          <p:cNvPr id="4" name="TextBox 3">
            <a:extLst>
              <a:ext uri="{FF2B5EF4-FFF2-40B4-BE49-F238E27FC236}">
                <a16:creationId xmlns:a16="http://schemas.microsoft.com/office/drawing/2014/main" id="{CBEDA92E-4DBC-6092-0BC7-1E26DA618460}"/>
              </a:ext>
            </a:extLst>
          </p:cNvPr>
          <p:cNvSpPr txBox="1"/>
          <p:nvPr/>
        </p:nvSpPr>
        <p:spPr>
          <a:xfrm>
            <a:off x="441960" y="5547360"/>
            <a:ext cx="2947666" cy="369332"/>
          </a:xfrm>
          <a:prstGeom prst="rect">
            <a:avLst/>
          </a:prstGeom>
          <a:noFill/>
        </p:spPr>
        <p:txBody>
          <a:bodyPr wrap="none" rtlCol="0">
            <a:spAutoFit/>
          </a:bodyPr>
          <a:lstStyle/>
          <a:p>
            <a:r>
              <a:rPr lang="en-GB" dirty="0"/>
              <a:t>(Hersey and Blanchard, 1969)</a:t>
            </a:r>
          </a:p>
        </p:txBody>
      </p:sp>
    </p:spTree>
    <p:extLst>
      <p:ext uri="{BB962C8B-B14F-4D97-AF65-F5344CB8AC3E}">
        <p14:creationId xmlns:p14="http://schemas.microsoft.com/office/powerpoint/2010/main" val="11065712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5680D-8D02-7A1F-6722-9C2475B49142}"/>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066DA12F-4A3A-9487-CECD-7FD475C3F9F5}"/>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a:t>
            </a:r>
            <a:r>
              <a:rPr lang="cy-GB" sz="4000" noProof="0" dirty="0" err="1">
                <a:latin typeface="Arial" panose="020B0604020202020204" pitchFamily="34" charset="0"/>
              </a:rPr>
              <a:t>Sefyllfaol</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Situational Leadership</a:t>
            </a:r>
          </a:p>
        </p:txBody>
      </p:sp>
      <p:sp>
        <p:nvSpPr>
          <p:cNvPr id="14339" name="Rectangle 4">
            <a:extLst>
              <a:ext uri="{FF2B5EF4-FFF2-40B4-BE49-F238E27FC236}">
                <a16:creationId xmlns:a16="http://schemas.microsoft.com/office/drawing/2014/main" id="{11838657-D6BF-C9F2-EE23-9282A462CD4E}"/>
              </a:ext>
            </a:extLst>
          </p:cNvPr>
          <p:cNvSpPr>
            <a:spLocks noGrp="1" noChangeArrowheads="1"/>
          </p:cNvSpPr>
          <p:nvPr>
            <p:ph type="body" sz="half" idx="1"/>
          </p:nvPr>
        </p:nvSpPr>
        <p:spPr>
          <a:xfrm>
            <a:off x="152400" y="1699846"/>
            <a:ext cx="4362450" cy="4220309"/>
          </a:xfrm>
        </p:spPr>
        <p:txBody>
          <a:bodyPr>
            <a:normAutofit fontScale="92500" lnSpcReduction="20000"/>
          </a:bodyPr>
          <a:lstStyle/>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Yn addasu eu harddull arwain i wahanol sefyllfaoedd;</a:t>
            </a:r>
          </a:p>
          <a:p>
            <a:r>
              <a:rPr lang="cy-GB" altLang="cy-GB" dirty="0">
                <a:solidFill>
                  <a:srgbClr val="000000"/>
                </a:solidFill>
                <a:latin typeface="Arial" panose="020B0604020202020204" pitchFamily="34" charset="0"/>
                <a:cs typeface="Arial" panose="020B0604020202020204" pitchFamily="34" charset="0"/>
              </a:rPr>
              <a:t>Yn darparu lefelau gwahanol o gefnogaeth yn ôl anghenion staff;</a:t>
            </a:r>
          </a:p>
          <a:p>
            <a:r>
              <a:rPr lang="cy-GB" altLang="cy-GB" dirty="0">
                <a:solidFill>
                  <a:srgbClr val="000000"/>
                </a:solidFill>
                <a:latin typeface="Arial" panose="020B0604020202020204" pitchFamily="34" charset="0"/>
                <a:cs typeface="Arial" panose="020B0604020202020204" pitchFamily="34" charset="0"/>
              </a:rPr>
              <a:t>Yn ymateb yn hyblyg i heriau a chyfleoedd;</a:t>
            </a:r>
          </a:p>
          <a:p>
            <a:r>
              <a:rPr lang="cy-GB" altLang="cy-GB" dirty="0">
                <a:solidFill>
                  <a:srgbClr val="000000"/>
                </a:solidFill>
                <a:latin typeface="Arial" panose="020B0604020202020204" pitchFamily="34" charset="0"/>
                <a:cs typeface="Arial" panose="020B0604020202020204" pitchFamily="34" charset="0"/>
              </a:rPr>
              <a:t>Yn datblygu ymarferwyr yn ôl eu profiad a'u hyder;</a:t>
            </a:r>
          </a:p>
          <a:p>
            <a:r>
              <a:rPr lang="cy-GB" altLang="cy-GB" dirty="0">
                <a:solidFill>
                  <a:srgbClr val="000000"/>
                </a:solidFill>
                <a:latin typeface="Arial" panose="020B0604020202020204" pitchFamily="34" charset="0"/>
                <a:cs typeface="Arial" panose="020B0604020202020204" pitchFamily="34" charset="0"/>
              </a:rPr>
              <a:t>Yn canolbwyntio ar sicrhau'r deilliannau gorau i blant.</a:t>
            </a:r>
          </a:p>
        </p:txBody>
      </p:sp>
      <p:sp>
        <p:nvSpPr>
          <p:cNvPr id="14340" name="Rectangle 5">
            <a:extLst>
              <a:ext uri="{FF2B5EF4-FFF2-40B4-BE49-F238E27FC236}">
                <a16:creationId xmlns:a16="http://schemas.microsoft.com/office/drawing/2014/main" id="{6BAA9984-6802-7B5B-1A68-D0FF21BFDA8E}"/>
              </a:ext>
            </a:extLst>
          </p:cNvPr>
          <p:cNvSpPr>
            <a:spLocks noGrp="1" noChangeArrowheads="1"/>
          </p:cNvSpPr>
          <p:nvPr>
            <p:ph type="body" sz="half" idx="2"/>
          </p:nvPr>
        </p:nvSpPr>
        <p:spPr>
          <a:xfrm>
            <a:off x="4629150" y="1699847"/>
            <a:ext cx="4362450" cy="4220308"/>
          </a:xfrm>
        </p:spPr>
        <p:txBody>
          <a:bodyPr>
            <a:normAutofit fontScale="85000" lnSpcReduction="20000"/>
          </a:bodyPr>
          <a:lstStyle/>
          <a:p>
            <a:pPr eaLnBrk="1" hangingPunct="1">
              <a:lnSpc>
                <a:spcPct val="90000"/>
              </a:lnSpc>
            </a:pPr>
            <a:r>
              <a:rPr lang="en-GB" altLang="cy-GB" dirty="0">
                <a:solidFill>
                  <a:srgbClr val="0070C0"/>
                </a:solidFill>
                <a:latin typeface="Arial" panose="020B0604020202020204" pitchFamily="34" charset="0"/>
              </a:rPr>
              <a:t>Adapt their leadership style to different situations;</a:t>
            </a:r>
          </a:p>
          <a:p>
            <a:pPr eaLnBrk="1" hangingPunct="1">
              <a:lnSpc>
                <a:spcPct val="90000"/>
              </a:lnSpc>
            </a:pPr>
            <a:r>
              <a:rPr lang="en-GB" altLang="cy-GB" dirty="0">
                <a:solidFill>
                  <a:srgbClr val="0070C0"/>
                </a:solidFill>
                <a:latin typeface="Arial" panose="020B0604020202020204" pitchFamily="34" charset="0"/>
              </a:rPr>
              <a:t>Provide different levels of support depending on staff needs;</a:t>
            </a:r>
          </a:p>
          <a:p>
            <a:pPr eaLnBrk="1" hangingPunct="1">
              <a:lnSpc>
                <a:spcPct val="90000"/>
              </a:lnSpc>
            </a:pPr>
            <a:r>
              <a:rPr lang="en-GB" altLang="cy-GB" dirty="0">
                <a:solidFill>
                  <a:srgbClr val="0070C0"/>
                </a:solidFill>
                <a:latin typeface="Arial" panose="020B0604020202020204" pitchFamily="34" charset="0"/>
              </a:rPr>
              <a:t>Respond flexibly to challenges and opportunities;</a:t>
            </a:r>
          </a:p>
          <a:p>
            <a:pPr eaLnBrk="1" hangingPunct="1">
              <a:lnSpc>
                <a:spcPct val="90000"/>
              </a:lnSpc>
            </a:pPr>
            <a:r>
              <a:rPr lang="en-GB" altLang="cy-GB" dirty="0">
                <a:solidFill>
                  <a:srgbClr val="0070C0"/>
                </a:solidFill>
                <a:latin typeface="Arial" panose="020B0604020202020204" pitchFamily="34" charset="0"/>
              </a:rPr>
              <a:t>Develop practitioners according to their experience and confidence;</a:t>
            </a:r>
          </a:p>
          <a:p>
            <a:pPr eaLnBrk="1" hangingPunct="1">
              <a:lnSpc>
                <a:spcPct val="90000"/>
              </a:lnSpc>
            </a:pPr>
            <a:r>
              <a:rPr lang="en-GB" altLang="cy-GB" dirty="0">
                <a:solidFill>
                  <a:srgbClr val="0070C0"/>
                </a:solidFill>
                <a:latin typeface="Arial" panose="020B0604020202020204" pitchFamily="34" charset="0"/>
              </a:rPr>
              <a:t>Focus on achieving the best outcomes for children.</a:t>
            </a:r>
            <a:endParaRPr lang="en-GB" altLang="cy-GB" sz="2200" dirty="0">
              <a:solidFill>
                <a:srgbClr val="0070C0"/>
              </a:solidFill>
              <a:latin typeface="Arial" panose="020B0604020202020204" pitchFamily="34" charset="0"/>
            </a:endParaRPr>
          </a:p>
        </p:txBody>
      </p:sp>
    </p:spTree>
    <p:extLst>
      <p:ext uri="{BB962C8B-B14F-4D97-AF65-F5344CB8AC3E}">
        <p14:creationId xmlns:p14="http://schemas.microsoft.com/office/powerpoint/2010/main" val="32875603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D76BA-90EC-CB54-891A-91014AFA2F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DC628E-4F68-BF17-E0C1-7C84C858CE1F}"/>
              </a:ext>
            </a:extLst>
          </p:cNvPr>
          <p:cNvSpPr>
            <a:spLocks noGrp="1"/>
          </p:cNvSpPr>
          <p:nvPr>
            <p:ph type="title"/>
          </p:nvPr>
        </p:nvSpPr>
        <p:spPr>
          <a:xfrm>
            <a:off x="1131570" y="457200"/>
            <a:ext cx="7235190" cy="531812"/>
          </a:xfrm>
        </p:spPr>
        <p:txBody>
          <a:bodyPr>
            <a:normAutofit fontScale="90000"/>
          </a:bodyPr>
          <a:lstStyle/>
          <a:p>
            <a:pPr algn="ctr"/>
            <a:r>
              <a:rPr lang="en-GB" sz="4000" noProof="0" dirty="0">
                <a:latin typeface="Arial" panose="020B0604020202020204" pitchFamily="34" charset="0"/>
              </a:rPr>
              <a:t>Dr Iram Siraj</a:t>
            </a:r>
            <a:endParaRPr lang="en-GB" sz="4000" dirty="0"/>
          </a:p>
        </p:txBody>
      </p:sp>
      <p:sp>
        <p:nvSpPr>
          <p:cNvPr id="3" name="Content Placeholder 2">
            <a:extLst>
              <a:ext uri="{FF2B5EF4-FFF2-40B4-BE49-F238E27FC236}">
                <a16:creationId xmlns:a16="http://schemas.microsoft.com/office/drawing/2014/main" id="{2CE20F82-FA76-FAD2-514E-9B45EC811B68}"/>
              </a:ext>
            </a:extLst>
          </p:cNvPr>
          <p:cNvSpPr>
            <a:spLocks noGrp="1"/>
          </p:cNvSpPr>
          <p:nvPr>
            <p:ph type="body" sz="half" idx="2"/>
          </p:nvPr>
        </p:nvSpPr>
        <p:spPr>
          <a:xfrm>
            <a:off x="240030" y="1120140"/>
            <a:ext cx="4331970" cy="4748848"/>
          </a:xfrm>
        </p:spPr>
        <p:txBody>
          <a:bodyPr>
            <a:normAutofit fontScale="70000" lnSpcReduction="20000"/>
          </a:bodyPr>
          <a:lstStyle/>
          <a:p>
            <a:pPr marL="285750" indent="-285750">
              <a:buFont typeface="Arial" panose="020B0604020202020204" pitchFamily="34" charset="0"/>
              <a:buChar char="•"/>
            </a:pPr>
            <a:r>
              <a:rPr lang="cy-GB" sz="2000" noProof="0" dirty="0">
                <a:latin typeface="Arial" panose="020B0604020202020204" pitchFamily="34" charset="0"/>
              </a:rPr>
              <a:t>Wedi arwain astudiaethau REPEY ac EPPE;</a:t>
            </a:r>
          </a:p>
          <a:p>
            <a:pPr marL="285750" indent="-285750">
              <a:buFont typeface="Arial" panose="020B0604020202020204" pitchFamily="34" charset="0"/>
              <a:buChar char="•"/>
            </a:pPr>
            <a:r>
              <a:rPr lang="cy-GB" sz="2000" noProof="0" dirty="0">
                <a:latin typeface="Arial" panose="020B0604020202020204" pitchFamily="34" charset="0"/>
              </a:rPr>
              <a:t>Addasu dulliau arwain i wahanol gyd-destunau;</a:t>
            </a:r>
          </a:p>
          <a:p>
            <a:pPr marL="285750" indent="-285750">
              <a:buFont typeface="Arial" panose="020B0604020202020204" pitchFamily="34" charset="0"/>
              <a:buChar char="•"/>
            </a:pPr>
            <a:r>
              <a:rPr lang="cy-GB" sz="2000" noProof="0" dirty="0">
                <a:latin typeface="Arial" panose="020B0604020202020204" pitchFamily="34" charset="0"/>
              </a:rPr>
              <a:t>Hyrwyddo arweinyddiaeth </a:t>
            </a:r>
            <a:r>
              <a:rPr lang="cy-GB" sz="2000" noProof="0" dirty="0" err="1">
                <a:latin typeface="Arial" panose="020B0604020202020204" pitchFamily="34" charset="0"/>
              </a:rPr>
              <a:t>addysgegol</a:t>
            </a:r>
            <a:r>
              <a:rPr lang="cy-GB" sz="2000" noProof="0" dirty="0">
                <a:latin typeface="Arial" panose="020B0604020202020204" pitchFamily="34" charset="0"/>
              </a:rPr>
              <a:t> mewn lleoliadau Blynyddoedd Cynnar;</a:t>
            </a:r>
          </a:p>
          <a:p>
            <a:pPr marL="285750" indent="-285750">
              <a:buFont typeface="Arial" panose="020B0604020202020204" pitchFamily="34" charset="0"/>
              <a:buChar char="•"/>
            </a:pPr>
            <a:r>
              <a:rPr lang="cy-GB" sz="2000" noProof="0" dirty="0">
                <a:latin typeface="Arial" panose="020B0604020202020204" pitchFamily="34" charset="0"/>
              </a:rPr>
              <a:t>Cefnogi datblygiad proffesiynol wedi'i deilwra i ymarferwyr;</a:t>
            </a:r>
          </a:p>
          <a:p>
            <a:pPr marL="285750" indent="-285750">
              <a:buFont typeface="Arial" panose="020B0604020202020204" pitchFamily="34" charset="0"/>
              <a:buChar char="•"/>
            </a:pPr>
            <a:r>
              <a:rPr lang="cy-GB" sz="2000" noProof="0" dirty="0">
                <a:latin typeface="Arial" panose="020B0604020202020204" pitchFamily="34" charset="0"/>
              </a:rPr>
              <a:t>Annog arfer wedi'i seilio ar dystiolaeth ac arfer myfyriol;</a:t>
            </a:r>
          </a:p>
          <a:p>
            <a:pPr marL="285750" indent="-285750">
              <a:buFont typeface="Arial" panose="020B0604020202020204" pitchFamily="34" charset="0"/>
              <a:buChar char="•"/>
            </a:pPr>
            <a:r>
              <a:rPr lang="cy-GB" sz="2000" noProof="0" dirty="0">
                <a:latin typeface="Arial" panose="020B0604020202020204" pitchFamily="34" charset="0"/>
              </a:rPr>
              <a:t>Ymateb yn hyblyg i anghenion amrywiol plant, teuluoedd a staff.</a:t>
            </a:r>
          </a:p>
          <a:p>
            <a:endParaRPr lang="en-GB" sz="2000" dirty="0">
              <a:solidFill>
                <a:srgbClr val="0070C0"/>
              </a:solidFill>
              <a:latin typeface="Arial" panose="020B0604020202020204" pitchFamily="34" charset="0"/>
            </a:endParaRPr>
          </a:p>
          <a:p>
            <a:pPr marL="285750" indent="-285750">
              <a:buFont typeface="Arial" panose="020B0604020202020204" pitchFamily="34" charset="0"/>
              <a:buChar char="•"/>
            </a:pPr>
            <a:r>
              <a:rPr lang="en-GB" sz="2000" dirty="0">
                <a:solidFill>
                  <a:srgbClr val="0070C0"/>
                </a:solidFill>
                <a:latin typeface="Arial" panose="020B0604020202020204" pitchFamily="34" charset="0"/>
              </a:rPr>
              <a:t>Lead the REPEY and EPPE studies;</a:t>
            </a:r>
          </a:p>
          <a:p>
            <a:pPr marL="285750" indent="-285750">
              <a:buFont typeface="Arial" panose="020B0604020202020204" pitchFamily="34" charset="0"/>
              <a:buChar char="•"/>
            </a:pPr>
            <a:r>
              <a:rPr lang="en-GB" sz="2000" dirty="0">
                <a:solidFill>
                  <a:srgbClr val="0070C0"/>
                </a:solidFill>
                <a:latin typeface="Arial" panose="020B0604020202020204" pitchFamily="34" charset="0"/>
              </a:rPr>
              <a:t>Adapted leadership approaches to different contexts;</a:t>
            </a:r>
          </a:p>
          <a:p>
            <a:pPr marL="285750" indent="-285750">
              <a:buFont typeface="Arial" panose="020B0604020202020204" pitchFamily="34" charset="0"/>
              <a:buChar char="•"/>
            </a:pPr>
            <a:r>
              <a:rPr lang="en-GB" sz="2000" dirty="0">
                <a:solidFill>
                  <a:srgbClr val="0070C0"/>
                </a:solidFill>
                <a:latin typeface="Arial" panose="020B0604020202020204" pitchFamily="34" charset="0"/>
              </a:rPr>
              <a:t>Supported tailored professional development for practitioners;</a:t>
            </a:r>
          </a:p>
          <a:p>
            <a:pPr marL="285750" indent="-285750">
              <a:buFont typeface="Arial" panose="020B0604020202020204" pitchFamily="34" charset="0"/>
              <a:buChar char="•"/>
            </a:pPr>
            <a:r>
              <a:rPr lang="en-GB" sz="2000" dirty="0">
                <a:solidFill>
                  <a:srgbClr val="0070C0"/>
                </a:solidFill>
                <a:latin typeface="Arial" panose="020B0604020202020204" pitchFamily="34" charset="0"/>
              </a:rPr>
              <a:t>Encouraged evidence-informed and reflective practice;</a:t>
            </a:r>
          </a:p>
          <a:p>
            <a:pPr marL="285750" indent="-285750">
              <a:buFont typeface="Arial" panose="020B0604020202020204" pitchFamily="34" charset="0"/>
              <a:buChar char="•"/>
            </a:pPr>
            <a:r>
              <a:rPr lang="en-GB" sz="2000" dirty="0">
                <a:solidFill>
                  <a:srgbClr val="0070C0"/>
                </a:solidFill>
                <a:latin typeface="Arial" panose="020B0604020202020204" pitchFamily="34" charset="0"/>
              </a:rPr>
              <a:t>Responded flexibly to the diverse needs of children, families, and staff.</a:t>
            </a:r>
          </a:p>
          <a:p>
            <a:endParaRPr lang="en-GB" dirty="0">
              <a:solidFill>
                <a:srgbClr val="0070C0"/>
              </a:solidFill>
              <a:latin typeface="Arial" panose="020B0604020202020204" pitchFamily="34" charset="0"/>
            </a:endParaRPr>
          </a:p>
        </p:txBody>
      </p:sp>
      <p:sp>
        <p:nvSpPr>
          <p:cNvPr id="13" name="TextBox 12">
            <a:extLst>
              <a:ext uri="{FF2B5EF4-FFF2-40B4-BE49-F238E27FC236}">
                <a16:creationId xmlns:a16="http://schemas.microsoft.com/office/drawing/2014/main" id="{EBF762EF-18E5-38D2-B5EB-53A91F2A5F22}"/>
              </a:ext>
            </a:extLst>
          </p:cNvPr>
          <p:cNvSpPr txBox="1"/>
          <p:nvPr/>
        </p:nvSpPr>
        <p:spPr>
          <a:xfrm>
            <a:off x="5109210" y="5463540"/>
            <a:ext cx="2551083" cy="369332"/>
          </a:xfrm>
          <a:prstGeom prst="rect">
            <a:avLst/>
          </a:prstGeom>
          <a:noFill/>
        </p:spPr>
        <p:txBody>
          <a:bodyPr wrap="none" rtlCol="0">
            <a:spAutoFit/>
          </a:bodyPr>
          <a:lstStyle/>
          <a:p>
            <a:r>
              <a:rPr lang="en-GB" dirty="0"/>
              <a:t>(Source: LinkedIn, 2026 ) </a:t>
            </a:r>
          </a:p>
        </p:txBody>
      </p:sp>
      <p:pic>
        <p:nvPicPr>
          <p:cNvPr id="12" name="Content Placeholder 11">
            <a:extLst>
              <a:ext uri="{FF2B5EF4-FFF2-40B4-BE49-F238E27FC236}">
                <a16:creationId xmlns:a16="http://schemas.microsoft.com/office/drawing/2014/main" id="{E5920BA6-A9A8-1A23-CFF8-5981CFD09523}"/>
              </a:ext>
            </a:extLst>
          </p:cNvPr>
          <p:cNvPicPr>
            <a:picLocks noGrp="1" noChangeAspect="1"/>
          </p:cNvPicPr>
          <p:nvPr>
            <p:ph idx="1"/>
          </p:nvPr>
        </p:nvPicPr>
        <p:blipFill>
          <a:blip r:embed="rId3"/>
          <a:stretch>
            <a:fillRect/>
          </a:stretch>
        </p:blipFill>
        <p:spPr>
          <a:xfrm>
            <a:off x="5009198" y="1554480"/>
            <a:ext cx="3357562" cy="3360420"/>
          </a:xfrm>
          <a:prstGeom prst="rect">
            <a:avLst/>
          </a:prstGeom>
        </p:spPr>
      </p:pic>
    </p:spTree>
    <p:extLst>
      <p:ext uri="{BB962C8B-B14F-4D97-AF65-F5344CB8AC3E}">
        <p14:creationId xmlns:p14="http://schemas.microsoft.com/office/powerpoint/2010/main" val="1492696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8786C-8F64-2E18-8F3D-C4630AE437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713288-75B5-BF71-1EC0-8000AC3DF732}"/>
              </a:ext>
            </a:extLst>
          </p:cNvPr>
          <p:cNvSpPr>
            <a:spLocks noGrp="1"/>
          </p:cNvSpPr>
          <p:nvPr>
            <p:ph type="title"/>
          </p:nvPr>
        </p:nvSpPr>
        <p:spPr>
          <a:xfrm>
            <a:off x="628650" y="365125"/>
            <a:ext cx="7886700" cy="766445"/>
          </a:xfrm>
        </p:spPr>
        <p:txBody>
          <a:bodyPr>
            <a:normAutofit fontScale="90000"/>
          </a:bodyPr>
          <a:lstStyle/>
          <a:p>
            <a:pPr algn="ctr"/>
            <a:r>
              <a:rPr lang="cy-GB" sz="3600" noProof="0" dirty="0">
                <a:latin typeface="Arial" panose="020B0604020202020204" pitchFamily="34" charset="0"/>
              </a:rPr>
              <a:t>Esiampl ar sail arfer</a:t>
            </a:r>
            <a:br>
              <a:rPr lang="en-GB" altLang="cy-GB" sz="3600" dirty="0">
                <a:latin typeface="Arial" panose="020B0604020202020204" pitchFamily="34" charset="0"/>
              </a:rPr>
            </a:br>
            <a:r>
              <a:rPr lang="en-GB" altLang="cy-GB" sz="3600" dirty="0">
                <a:solidFill>
                  <a:srgbClr val="0070C0"/>
                </a:solidFill>
                <a:latin typeface="Arial" panose="020B0604020202020204" pitchFamily="34" charset="0"/>
              </a:rPr>
              <a:t>Practice-based example</a:t>
            </a:r>
            <a:endParaRPr lang="en-GB" sz="3600" dirty="0"/>
          </a:p>
        </p:txBody>
      </p:sp>
      <p:sp>
        <p:nvSpPr>
          <p:cNvPr id="4" name="Content Placeholder 3">
            <a:extLst>
              <a:ext uri="{FF2B5EF4-FFF2-40B4-BE49-F238E27FC236}">
                <a16:creationId xmlns:a16="http://schemas.microsoft.com/office/drawing/2014/main" id="{7C49FC22-D162-DB58-2E28-97C712279EE7}"/>
              </a:ext>
            </a:extLst>
          </p:cNvPr>
          <p:cNvSpPr>
            <a:spLocks noGrp="1"/>
          </p:cNvSpPr>
          <p:nvPr>
            <p:ph sz="half" idx="1"/>
          </p:nvPr>
        </p:nvSpPr>
        <p:spPr>
          <a:xfrm>
            <a:off x="91440" y="1451610"/>
            <a:ext cx="4404360" cy="4480559"/>
          </a:xfrm>
        </p:spPr>
        <p:txBody>
          <a:bodyPr>
            <a:normAutofit fontScale="77500" lnSpcReduction="20000"/>
          </a:bodyPr>
          <a:lstStyle/>
          <a:p>
            <a:r>
              <a:rPr lang="cy-GB" noProof="0" dirty="0">
                <a:latin typeface="Arial" panose="020B0604020202020204" pitchFamily="34" charset="0"/>
                <a:cs typeface="Arial" panose="020B0604020202020204" pitchFamily="34" charset="0"/>
              </a:rPr>
              <a:t>Mae arweinydd BC yn cefnogi dau ymarferydd. Mae un newydd gymhwyso ac angen arweiniad manwl wrth gynllunio gweithgareddau, tra bod y llall yn brofiadol ac yn hyderus wrth arwain profiadau dysgu. Mae'r arweinydd yn darparu cefnogaeth a hyfforddiant agos i'r ymarferydd newydd ond yn rhoi mwy o annibyniaeth i'r ymarferydd profiadol. Drwy addasu ei ddull yn unol ag anghenion pob unigolyn, mae'r arweinydd yn dangos arweinyddiaeth </a:t>
            </a:r>
            <a:r>
              <a:rPr lang="cy-GB" noProof="0" dirty="0" err="1">
                <a:latin typeface="Arial" panose="020B0604020202020204" pitchFamily="34" charset="0"/>
                <a:cs typeface="Arial" panose="020B0604020202020204" pitchFamily="34" charset="0"/>
              </a:rPr>
              <a:t>sefyllfaol</a:t>
            </a:r>
            <a:r>
              <a:rPr lang="cy-GB" noProof="0" dirty="0">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a16="http://schemas.microsoft.com/office/drawing/2014/main" id="{CFBEFDCC-6557-FF3D-51BC-B2B647DFDC25}"/>
              </a:ext>
            </a:extLst>
          </p:cNvPr>
          <p:cNvSpPr>
            <a:spLocks noGrp="1"/>
          </p:cNvSpPr>
          <p:nvPr>
            <p:ph sz="half" idx="2"/>
          </p:nvPr>
        </p:nvSpPr>
        <p:spPr>
          <a:xfrm>
            <a:off x="4648200" y="1451610"/>
            <a:ext cx="4404360" cy="4606289"/>
          </a:xfrm>
        </p:spPr>
        <p:txBody>
          <a:bodyPr>
            <a:normAutofit fontScale="77500" lnSpcReduction="20000"/>
          </a:bodyPr>
          <a:lstStyle/>
          <a:p>
            <a:r>
              <a:rPr lang="en-GB" dirty="0">
                <a:solidFill>
                  <a:srgbClr val="0070C0"/>
                </a:solidFill>
                <a:latin typeface="Arial" panose="020B0604020202020204" pitchFamily="34" charset="0"/>
              </a:rPr>
              <a:t>An EY leader is supporting two practitioners. One is newly qualified and requires detailed guidance when planning activities, while the other is experienced and confident in leading learning experiences. The leader provides close support and coaching to the new practitioner but gives the experienced practitioner greater autonomy. By adapting their approach to each individual's needs, the leader demonstrates situational leadership.</a:t>
            </a:r>
            <a:endParaRPr lang="en-GB" dirty="0"/>
          </a:p>
        </p:txBody>
      </p:sp>
    </p:spTree>
    <p:extLst>
      <p:ext uri="{BB962C8B-B14F-4D97-AF65-F5344CB8AC3E}">
        <p14:creationId xmlns:p14="http://schemas.microsoft.com/office/powerpoint/2010/main" val="21174725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48C58-C97B-A302-8CF5-EAEA2ADA3039}"/>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E37243E4-6F22-4D4E-8324-0943E74BB0DC}"/>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Dosturiol</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Compassionate Leadership</a:t>
            </a:r>
          </a:p>
        </p:txBody>
      </p:sp>
      <p:sp>
        <p:nvSpPr>
          <p:cNvPr id="14340" name="Rectangle 5">
            <a:extLst>
              <a:ext uri="{FF2B5EF4-FFF2-40B4-BE49-F238E27FC236}">
                <a16:creationId xmlns:a16="http://schemas.microsoft.com/office/drawing/2014/main" id="{6585296B-CDB6-1515-74F0-AC55BF28F13F}"/>
              </a:ext>
            </a:extLst>
          </p:cNvPr>
          <p:cNvSpPr>
            <a:spLocks noGrp="1" noChangeArrowheads="1"/>
          </p:cNvSpPr>
          <p:nvPr>
            <p:ph type="body" sz="half" idx="2"/>
          </p:nvPr>
        </p:nvSpPr>
        <p:spPr>
          <a:xfrm>
            <a:off x="4148137" y="1480457"/>
            <a:ext cx="4843463" cy="4439698"/>
          </a:xfrm>
        </p:spPr>
        <p:txBody>
          <a:bodyPr>
            <a:normAutofit fontScale="92500" lnSpcReduction="20000"/>
          </a:bodyPr>
          <a:lstStyle/>
          <a:p>
            <a:pPr marL="0" indent="0" eaLnBrk="1" hangingPunct="1">
              <a:lnSpc>
                <a:spcPct val="90000"/>
              </a:lnSpc>
              <a:buNone/>
            </a:pPr>
            <a:r>
              <a:rPr lang="en-GB" altLang="cy-GB" sz="2200" dirty="0">
                <a:latin typeface="Arial" panose="020B0604020202020204" pitchFamily="34" charset="0"/>
              </a:rPr>
              <a:t>“Compassionate leadership involves attending to every person we lead, understanding their challenges, empathising with them, and helping them. It is quintessentially inclusive. It implies our ability to be equally present will all team members; to have frequent positive contact and develop our understanding and empathy; to respond differentially in a supportive way with team members based on differences between them; and to support, help and mentor all team members, including managing the inevitable team conflicts in a way that is respectful and inclusive.”</a:t>
            </a:r>
          </a:p>
          <a:p>
            <a:pPr marL="0" indent="0" eaLnBrk="1" hangingPunct="1">
              <a:lnSpc>
                <a:spcPct val="90000"/>
              </a:lnSpc>
              <a:buNone/>
            </a:pPr>
            <a:endParaRPr lang="en-GB" altLang="cy-GB" sz="2200" dirty="0">
              <a:solidFill>
                <a:srgbClr val="0070C0"/>
              </a:solidFill>
              <a:latin typeface="Arial" panose="020B0604020202020204" pitchFamily="34" charset="0"/>
            </a:endParaRPr>
          </a:p>
          <a:p>
            <a:pPr marL="0" indent="0" algn="r" eaLnBrk="1" hangingPunct="1">
              <a:lnSpc>
                <a:spcPct val="90000"/>
              </a:lnSpc>
              <a:buNone/>
            </a:pPr>
            <a:endParaRPr lang="en-GB" altLang="cy-GB" sz="1900" dirty="0">
              <a:latin typeface="Arial" panose="020B0604020202020204" pitchFamily="34" charset="0"/>
            </a:endParaRPr>
          </a:p>
          <a:p>
            <a:pPr marL="0" indent="0" algn="r" eaLnBrk="1" hangingPunct="1">
              <a:lnSpc>
                <a:spcPct val="90000"/>
              </a:lnSpc>
              <a:buNone/>
            </a:pPr>
            <a:r>
              <a:rPr lang="en-GB" altLang="cy-GB" sz="1700" dirty="0">
                <a:latin typeface="Arial" panose="020B0604020202020204" pitchFamily="34" charset="0"/>
              </a:rPr>
              <a:t>(West, 2021, page 132).</a:t>
            </a:r>
          </a:p>
        </p:txBody>
      </p:sp>
      <p:pic>
        <p:nvPicPr>
          <p:cNvPr id="3" name="Picture 2">
            <a:extLst>
              <a:ext uri="{FF2B5EF4-FFF2-40B4-BE49-F238E27FC236}">
                <a16:creationId xmlns:a16="http://schemas.microsoft.com/office/drawing/2014/main" id="{2D8C0DB6-6969-5EFF-84C4-D72ADAE23FDF}"/>
              </a:ext>
            </a:extLst>
          </p:cNvPr>
          <p:cNvPicPr>
            <a:picLocks noChangeAspect="1"/>
          </p:cNvPicPr>
          <p:nvPr/>
        </p:nvPicPr>
        <p:blipFill>
          <a:blip r:embed="rId3"/>
          <a:stretch>
            <a:fillRect/>
          </a:stretch>
        </p:blipFill>
        <p:spPr>
          <a:xfrm>
            <a:off x="519112" y="1699847"/>
            <a:ext cx="3629025" cy="3476625"/>
          </a:xfrm>
          <a:prstGeom prst="rect">
            <a:avLst/>
          </a:prstGeom>
        </p:spPr>
      </p:pic>
      <p:sp>
        <p:nvSpPr>
          <p:cNvPr id="4" name="TextBox 3">
            <a:extLst>
              <a:ext uri="{FF2B5EF4-FFF2-40B4-BE49-F238E27FC236}">
                <a16:creationId xmlns:a16="http://schemas.microsoft.com/office/drawing/2014/main" id="{EFD781C6-ECDC-8ADF-93A0-DD3621974EA8}"/>
              </a:ext>
            </a:extLst>
          </p:cNvPr>
          <p:cNvSpPr txBox="1"/>
          <p:nvPr/>
        </p:nvSpPr>
        <p:spPr>
          <a:xfrm>
            <a:off x="1082040" y="5318760"/>
            <a:ext cx="2588466" cy="369332"/>
          </a:xfrm>
          <a:prstGeom prst="rect">
            <a:avLst/>
          </a:prstGeom>
          <a:noFill/>
        </p:spPr>
        <p:txBody>
          <a:bodyPr wrap="none" rtlCol="0">
            <a:spAutoFit/>
          </a:bodyPr>
          <a:lstStyle/>
          <a:p>
            <a:r>
              <a:rPr lang="en-GB" dirty="0"/>
              <a:t>(West and Chowla, 2017) </a:t>
            </a:r>
          </a:p>
        </p:txBody>
      </p:sp>
    </p:spTree>
    <p:extLst>
      <p:ext uri="{BB962C8B-B14F-4D97-AF65-F5344CB8AC3E}">
        <p14:creationId xmlns:p14="http://schemas.microsoft.com/office/powerpoint/2010/main" val="39396816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831A0-F990-A634-5F72-12B2B662FA90}"/>
            </a:ext>
          </a:extLst>
        </p:cNvPr>
        <p:cNvGrpSpPr/>
        <p:nvPr/>
      </p:nvGrpSpPr>
      <p:grpSpPr>
        <a:xfrm>
          <a:off x="0" y="0"/>
          <a:ext cx="0" cy="0"/>
          <a:chOff x="0" y="0"/>
          <a:chExt cx="0" cy="0"/>
        </a:xfrm>
      </p:grpSpPr>
      <p:sp>
        <p:nvSpPr>
          <p:cNvPr id="14338" name="Rectangle 2">
            <a:extLst>
              <a:ext uri="{FF2B5EF4-FFF2-40B4-BE49-F238E27FC236}">
                <a16:creationId xmlns:a16="http://schemas.microsoft.com/office/drawing/2014/main" id="{D12271C0-FF06-DEBA-4045-D39AA5987DE6}"/>
              </a:ext>
            </a:extLst>
          </p:cNvPr>
          <p:cNvSpPr>
            <a:spLocks noGrp="1" noChangeArrowheads="1"/>
          </p:cNvSpPr>
          <p:nvPr>
            <p:ph type="title"/>
          </p:nvPr>
        </p:nvSpPr>
        <p:spPr>
          <a:xfrm>
            <a:off x="628650" y="365127"/>
            <a:ext cx="7886700" cy="831626"/>
          </a:xfrm>
        </p:spPr>
        <p:txBody>
          <a:bodyPr>
            <a:noAutofit/>
          </a:bodyPr>
          <a:lstStyle/>
          <a:p>
            <a:pPr algn="ctr" eaLnBrk="1" hangingPunct="1"/>
            <a:r>
              <a:rPr lang="cy-GB" sz="4000" noProof="0" dirty="0">
                <a:latin typeface="Arial" panose="020B0604020202020204" pitchFamily="34" charset="0"/>
              </a:rPr>
              <a:t>Arweinyddiaeth Dosturiol</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Compassionate Leadership</a:t>
            </a:r>
          </a:p>
        </p:txBody>
      </p:sp>
      <p:sp>
        <p:nvSpPr>
          <p:cNvPr id="14339" name="Rectangle 4">
            <a:extLst>
              <a:ext uri="{FF2B5EF4-FFF2-40B4-BE49-F238E27FC236}">
                <a16:creationId xmlns:a16="http://schemas.microsoft.com/office/drawing/2014/main" id="{B9A878BF-31D0-328A-E19A-077034A72C95}"/>
              </a:ext>
            </a:extLst>
          </p:cNvPr>
          <p:cNvSpPr>
            <a:spLocks noGrp="1" noChangeArrowheads="1"/>
          </p:cNvSpPr>
          <p:nvPr>
            <p:ph type="body" sz="half" idx="1"/>
          </p:nvPr>
        </p:nvSpPr>
        <p:spPr>
          <a:xfrm>
            <a:off x="152400" y="1699846"/>
            <a:ext cx="4362450" cy="4220309"/>
          </a:xfrm>
        </p:spPr>
        <p:txBody>
          <a:bodyPr>
            <a:normAutofit/>
          </a:bodyPr>
          <a:lstStyle/>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Empathi a dealltwriaeth;</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Gwrando gweithredol;</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Cefnogi llesiant;</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Meithrin ymddiriedaeth a pherthnasoedd cadarnhaol;</a:t>
            </a:r>
          </a:p>
          <a:p>
            <a:pPr eaLnBrk="1" hangingPunct="1">
              <a:lnSpc>
                <a:spcPct val="90000"/>
              </a:lnSpc>
            </a:pPr>
            <a:r>
              <a:rPr lang="cy-GB" altLang="cy-GB" dirty="0">
                <a:solidFill>
                  <a:srgbClr val="000000"/>
                </a:solidFill>
                <a:latin typeface="Arial" panose="020B0604020202020204" pitchFamily="34" charset="0"/>
                <a:cs typeface="Arial" panose="020B0604020202020204" pitchFamily="34" charset="0"/>
              </a:rPr>
              <a:t>Arwain gyda charedigrwydd a pharch.</a:t>
            </a:r>
          </a:p>
        </p:txBody>
      </p:sp>
      <p:sp>
        <p:nvSpPr>
          <p:cNvPr id="14340" name="Rectangle 5">
            <a:extLst>
              <a:ext uri="{FF2B5EF4-FFF2-40B4-BE49-F238E27FC236}">
                <a16:creationId xmlns:a16="http://schemas.microsoft.com/office/drawing/2014/main" id="{511B3E52-D653-BDF7-9689-72C688F70DFC}"/>
              </a:ext>
            </a:extLst>
          </p:cNvPr>
          <p:cNvSpPr>
            <a:spLocks noGrp="1" noChangeArrowheads="1"/>
          </p:cNvSpPr>
          <p:nvPr>
            <p:ph type="body" sz="half" idx="2"/>
          </p:nvPr>
        </p:nvSpPr>
        <p:spPr>
          <a:xfrm>
            <a:off x="4629150" y="1699847"/>
            <a:ext cx="4362450" cy="4220308"/>
          </a:xfrm>
        </p:spPr>
        <p:txBody>
          <a:bodyPr>
            <a:normAutofit/>
          </a:bodyPr>
          <a:lstStyle/>
          <a:p>
            <a:pPr eaLnBrk="1" hangingPunct="1">
              <a:lnSpc>
                <a:spcPct val="90000"/>
              </a:lnSpc>
            </a:pPr>
            <a:r>
              <a:rPr lang="en-GB" altLang="cy-GB" dirty="0">
                <a:solidFill>
                  <a:srgbClr val="0070C0"/>
                </a:solidFill>
                <a:latin typeface="Arial" panose="020B0604020202020204" pitchFamily="34" charset="0"/>
              </a:rPr>
              <a:t>Empathy and understanding;</a:t>
            </a:r>
          </a:p>
          <a:p>
            <a:pPr eaLnBrk="1" hangingPunct="1">
              <a:lnSpc>
                <a:spcPct val="90000"/>
              </a:lnSpc>
            </a:pPr>
            <a:r>
              <a:rPr lang="en-GB" altLang="cy-GB" dirty="0">
                <a:solidFill>
                  <a:srgbClr val="0070C0"/>
                </a:solidFill>
                <a:latin typeface="Arial" panose="020B0604020202020204" pitchFamily="34" charset="0"/>
              </a:rPr>
              <a:t>Active listening;</a:t>
            </a:r>
          </a:p>
          <a:p>
            <a:r>
              <a:rPr lang="en-GB" altLang="cy-GB" dirty="0">
                <a:solidFill>
                  <a:srgbClr val="0070C0"/>
                </a:solidFill>
                <a:latin typeface="Arial" panose="020B0604020202020204" pitchFamily="34" charset="0"/>
              </a:rPr>
              <a:t>Supporting wellbeing;</a:t>
            </a:r>
          </a:p>
          <a:p>
            <a:r>
              <a:rPr lang="en-GB" altLang="cy-GB" dirty="0">
                <a:solidFill>
                  <a:srgbClr val="0070C0"/>
                </a:solidFill>
                <a:latin typeface="Arial" panose="020B0604020202020204" pitchFamily="34" charset="0"/>
              </a:rPr>
              <a:t>Building trust and positive relationships;</a:t>
            </a:r>
          </a:p>
          <a:p>
            <a:r>
              <a:rPr lang="en-GB" altLang="cy-GB" dirty="0">
                <a:solidFill>
                  <a:srgbClr val="0070C0"/>
                </a:solidFill>
                <a:latin typeface="Arial" panose="020B0604020202020204" pitchFamily="34" charset="0"/>
              </a:rPr>
              <a:t>Leading with kindness and respect.</a:t>
            </a:r>
            <a:endParaRPr lang="en-GB" altLang="cy-GB" sz="2200" dirty="0">
              <a:solidFill>
                <a:srgbClr val="0070C0"/>
              </a:solidFill>
              <a:latin typeface="Arial" panose="020B0604020202020204" pitchFamily="34" charset="0"/>
            </a:endParaRPr>
          </a:p>
        </p:txBody>
      </p:sp>
    </p:spTree>
    <p:extLst>
      <p:ext uri="{BB962C8B-B14F-4D97-AF65-F5344CB8AC3E}">
        <p14:creationId xmlns:p14="http://schemas.microsoft.com/office/powerpoint/2010/main" val="5251913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49E52-CE71-AE7B-F3A1-D05E15DE17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1A6FEE-3269-7FA6-2BF0-B0D833C7BC65}"/>
              </a:ext>
            </a:extLst>
          </p:cNvPr>
          <p:cNvSpPr>
            <a:spLocks noGrp="1"/>
          </p:cNvSpPr>
          <p:nvPr>
            <p:ph type="title"/>
          </p:nvPr>
        </p:nvSpPr>
        <p:spPr>
          <a:xfrm>
            <a:off x="1131570" y="457200"/>
            <a:ext cx="7235190" cy="531812"/>
          </a:xfrm>
        </p:spPr>
        <p:txBody>
          <a:bodyPr>
            <a:normAutofit fontScale="90000"/>
          </a:bodyPr>
          <a:lstStyle/>
          <a:p>
            <a:pPr algn="ctr"/>
            <a:r>
              <a:rPr lang="en-GB" sz="4000" noProof="0" dirty="0">
                <a:latin typeface="Arial" panose="020B0604020202020204" pitchFamily="34" charset="0"/>
              </a:rPr>
              <a:t>Dr Cathy Nutbrown</a:t>
            </a:r>
            <a:endParaRPr lang="en-GB" sz="4000" dirty="0"/>
          </a:p>
        </p:txBody>
      </p:sp>
      <p:sp>
        <p:nvSpPr>
          <p:cNvPr id="3" name="Content Placeholder 2">
            <a:extLst>
              <a:ext uri="{FF2B5EF4-FFF2-40B4-BE49-F238E27FC236}">
                <a16:creationId xmlns:a16="http://schemas.microsoft.com/office/drawing/2014/main" id="{C6E292F3-0B1C-B761-38EE-E71B858535A2}"/>
              </a:ext>
            </a:extLst>
          </p:cNvPr>
          <p:cNvSpPr>
            <a:spLocks noGrp="1"/>
          </p:cNvSpPr>
          <p:nvPr>
            <p:ph type="body" sz="half" idx="2"/>
          </p:nvPr>
        </p:nvSpPr>
        <p:spPr>
          <a:xfrm>
            <a:off x="240030" y="1120140"/>
            <a:ext cx="4331970" cy="4748848"/>
          </a:xfrm>
        </p:spPr>
        <p:txBody>
          <a:bodyPr>
            <a:normAutofit fontScale="77500" lnSpcReduction="20000"/>
          </a:bodyPr>
          <a:lstStyle/>
          <a:p>
            <a:pPr marL="285750" indent="-285750">
              <a:buFont typeface="Arial" panose="020B0604020202020204" pitchFamily="34" charset="0"/>
              <a:buChar char="•"/>
            </a:pPr>
            <a:r>
              <a:rPr lang="cy-GB" sz="2000" noProof="0" dirty="0">
                <a:latin typeface="Arial" panose="020B0604020202020204" pitchFamily="34" charset="0"/>
              </a:rPr>
              <a:t>Hyrwyddo cefnogaeth o ansawdd uchel i'r gweithlu Blynyddoedd Cynnar;</a:t>
            </a:r>
          </a:p>
          <a:p>
            <a:pPr marL="285750" indent="-285750">
              <a:buFont typeface="Arial" panose="020B0604020202020204" pitchFamily="34" charset="0"/>
              <a:buChar char="•"/>
            </a:pPr>
            <a:r>
              <a:rPr lang="cy-GB" sz="2000" noProof="0" dirty="0">
                <a:latin typeface="Arial" panose="020B0604020202020204" pitchFamily="34" charset="0"/>
              </a:rPr>
              <a:t>Eirioli dros hawliau a llesiant plant;</a:t>
            </a:r>
          </a:p>
          <a:p>
            <a:pPr marL="285750" indent="-285750">
              <a:buFont typeface="Arial" panose="020B0604020202020204" pitchFamily="34" charset="0"/>
              <a:buChar char="•"/>
            </a:pPr>
            <a:r>
              <a:rPr lang="cy-GB" sz="2000" noProof="0" dirty="0">
                <a:latin typeface="Arial" panose="020B0604020202020204" pitchFamily="34" charset="0"/>
              </a:rPr>
              <a:t>Hyrwyddo arfer cynhwysol a pharchus;</a:t>
            </a:r>
          </a:p>
          <a:p>
            <a:pPr marL="285750" indent="-285750">
              <a:buFont typeface="Arial" panose="020B0604020202020204" pitchFamily="34" charset="0"/>
              <a:buChar char="•"/>
            </a:pPr>
            <a:r>
              <a:rPr lang="cy-GB" sz="2000" noProof="0" dirty="0">
                <a:latin typeface="Arial" panose="020B0604020202020204" pitchFamily="34" charset="0"/>
              </a:rPr>
              <a:t>Gwerthfawrogi a datblygu ymarferwyr drwy ddysgu proffesiynol;</a:t>
            </a:r>
          </a:p>
          <a:p>
            <a:pPr marL="285750" indent="-285750">
              <a:buFont typeface="Arial" panose="020B0604020202020204" pitchFamily="34" charset="0"/>
              <a:buChar char="•"/>
            </a:pPr>
            <a:r>
              <a:rPr lang="cy-GB" sz="2000" noProof="0" dirty="0">
                <a:latin typeface="Arial" panose="020B0604020202020204" pitchFamily="34" charset="0"/>
              </a:rPr>
              <a:t>Annog perthnasoedd gofalgar wrth wraidd y ddarpariaeth.</a:t>
            </a:r>
          </a:p>
          <a:p>
            <a:endParaRPr lang="cy-GB" sz="2000" noProof="0" dirty="0">
              <a:latin typeface="Arial" panose="020B0604020202020204" pitchFamily="34" charset="0"/>
            </a:endParaRPr>
          </a:p>
          <a:p>
            <a:pPr marL="285750" indent="-285750">
              <a:buFont typeface="Arial" panose="020B0604020202020204" pitchFamily="34" charset="0"/>
              <a:buChar char="•"/>
            </a:pPr>
            <a:r>
              <a:rPr lang="cy-GB" sz="2000" dirty="0" err="1">
                <a:solidFill>
                  <a:srgbClr val="0070C0"/>
                </a:solidFill>
                <a:latin typeface="Arial" panose="020B0604020202020204" pitchFamily="34" charset="0"/>
              </a:rPr>
              <a:t>Championed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high-quality</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support</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for</a:t>
            </a:r>
            <a:r>
              <a:rPr lang="cy-GB" sz="2000" dirty="0">
                <a:solidFill>
                  <a:srgbClr val="0070C0"/>
                </a:solidFill>
                <a:latin typeface="Arial" panose="020B0604020202020204" pitchFamily="34" charset="0"/>
              </a:rPr>
              <a:t> the </a:t>
            </a:r>
            <a:r>
              <a:rPr lang="cy-GB" sz="2000" dirty="0" err="1">
                <a:solidFill>
                  <a:srgbClr val="0070C0"/>
                </a:solidFill>
                <a:latin typeface="Arial" panose="020B0604020202020204" pitchFamily="34" charset="0"/>
              </a:rPr>
              <a:t>Early</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Years</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workforce</a:t>
            </a:r>
            <a:r>
              <a:rPr lang="cy-GB" sz="2000" dirty="0">
                <a:solidFill>
                  <a:srgbClr val="0070C0"/>
                </a:solidFill>
                <a:latin typeface="Arial" panose="020B0604020202020204" pitchFamily="34" charset="0"/>
              </a:rPr>
              <a:t>;</a:t>
            </a:r>
          </a:p>
          <a:p>
            <a:pPr marL="285750" indent="-285750">
              <a:buFont typeface="Arial" panose="020B0604020202020204" pitchFamily="34" charset="0"/>
              <a:buChar char="•"/>
            </a:pPr>
            <a:r>
              <a:rPr lang="cy-GB" sz="2000" dirty="0" err="1">
                <a:solidFill>
                  <a:srgbClr val="0070C0"/>
                </a:solidFill>
                <a:latin typeface="Arial" panose="020B0604020202020204" pitchFamily="34" charset="0"/>
              </a:rPr>
              <a:t>Advocated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for</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children's</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rights</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and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wellbeing</a:t>
            </a:r>
            <a:r>
              <a:rPr lang="cy-GB" sz="2000" dirty="0">
                <a:solidFill>
                  <a:srgbClr val="0070C0"/>
                </a:solidFill>
                <a:latin typeface="Arial" panose="020B0604020202020204" pitchFamily="34" charset="0"/>
              </a:rPr>
              <a:t>;</a:t>
            </a:r>
          </a:p>
          <a:p>
            <a:pPr marL="285750" indent="-285750">
              <a:buFont typeface="Arial" panose="020B0604020202020204" pitchFamily="34" charset="0"/>
              <a:buChar char="•"/>
            </a:pPr>
            <a:r>
              <a:rPr lang="cy-GB" sz="2000" dirty="0" err="1">
                <a:solidFill>
                  <a:srgbClr val="0070C0"/>
                </a:solidFill>
                <a:latin typeface="Arial" panose="020B0604020202020204" pitchFamily="34" charset="0"/>
              </a:rPr>
              <a:t>Promoted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inclusive</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and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respectful</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practice</a:t>
            </a:r>
            <a:r>
              <a:rPr lang="cy-GB" sz="2000" dirty="0">
                <a:solidFill>
                  <a:srgbClr val="0070C0"/>
                </a:solidFill>
                <a:latin typeface="Arial" panose="020B0604020202020204" pitchFamily="34" charset="0"/>
              </a:rPr>
              <a:t>;</a:t>
            </a:r>
          </a:p>
          <a:p>
            <a:pPr marL="285750" indent="-285750">
              <a:buFont typeface="Arial" panose="020B0604020202020204" pitchFamily="34" charset="0"/>
              <a:buChar char="•"/>
            </a:pPr>
            <a:r>
              <a:rPr lang="cy-GB" sz="2000" dirty="0" err="1">
                <a:solidFill>
                  <a:srgbClr val="0070C0"/>
                </a:solidFill>
                <a:latin typeface="Arial" panose="020B0604020202020204" pitchFamily="34" charset="0"/>
              </a:rPr>
              <a:t>Valued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and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developed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practitioners</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through</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professional</a:t>
            </a:r>
            <a:r>
              <a:rPr lang="cy-GB" sz="2000" dirty="0">
                <a:solidFill>
                  <a:srgbClr val="0070C0"/>
                </a:solidFill>
                <a:latin typeface="Arial" panose="020B0604020202020204" pitchFamily="34" charset="0"/>
              </a:rPr>
              <a:t> Learning;</a:t>
            </a:r>
          </a:p>
          <a:p>
            <a:pPr marL="285750" indent="-285750">
              <a:buFont typeface="Arial" panose="020B0604020202020204" pitchFamily="34" charset="0"/>
              <a:buChar char="•"/>
            </a:pPr>
            <a:r>
              <a:rPr lang="cy-GB" sz="2000" dirty="0" err="1">
                <a:solidFill>
                  <a:srgbClr val="0070C0"/>
                </a:solidFill>
                <a:latin typeface="Arial" panose="020B0604020202020204" pitchFamily="34" charset="0"/>
              </a:rPr>
              <a:t>Encouraged</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caring</a:t>
            </a:r>
            <a:r>
              <a:rPr lang="cy-GB" sz="2000" dirty="0">
                <a:solidFill>
                  <a:srgbClr val="0070C0"/>
                </a:solidFill>
                <a:latin typeface="Arial" panose="020B0604020202020204" pitchFamily="34" charset="0"/>
              </a:rPr>
              <a:t> </a:t>
            </a:r>
            <a:r>
              <a:rPr lang="cy-GB" sz="2000" dirty="0" err="1">
                <a:solidFill>
                  <a:srgbClr val="0070C0"/>
                </a:solidFill>
                <a:latin typeface="Arial" panose="020B0604020202020204" pitchFamily="34" charset="0"/>
              </a:rPr>
              <a:t>relationships</a:t>
            </a:r>
            <a:r>
              <a:rPr lang="cy-GB" sz="2000" dirty="0">
                <a:solidFill>
                  <a:srgbClr val="0070C0"/>
                </a:solidFill>
                <a:latin typeface="Arial" panose="020B0604020202020204" pitchFamily="34" charset="0"/>
              </a:rPr>
              <a:t> at the </a:t>
            </a:r>
            <a:r>
              <a:rPr lang="cy-GB" sz="2000" dirty="0" err="1">
                <a:solidFill>
                  <a:srgbClr val="0070C0"/>
                </a:solidFill>
                <a:latin typeface="Arial" panose="020B0604020202020204" pitchFamily="34" charset="0"/>
              </a:rPr>
              <a:t>heart</a:t>
            </a:r>
            <a:r>
              <a:rPr lang="cy-GB" sz="2000" dirty="0">
                <a:solidFill>
                  <a:srgbClr val="0070C0"/>
                </a:solidFill>
                <a:latin typeface="Arial" panose="020B0604020202020204" pitchFamily="34" charset="0"/>
              </a:rPr>
              <a:t> of Provision.</a:t>
            </a:r>
            <a:endParaRPr lang="en-GB" dirty="0">
              <a:solidFill>
                <a:srgbClr val="0070C0"/>
              </a:solidFill>
              <a:latin typeface="Arial" panose="020B0604020202020204" pitchFamily="34" charset="0"/>
            </a:endParaRPr>
          </a:p>
        </p:txBody>
      </p:sp>
      <p:sp>
        <p:nvSpPr>
          <p:cNvPr id="13" name="TextBox 12">
            <a:extLst>
              <a:ext uri="{FF2B5EF4-FFF2-40B4-BE49-F238E27FC236}">
                <a16:creationId xmlns:a16="http://schemas.microsoft.com/office/drawing/2014/main" id="{AEBB5AF3-68E6-B2F7-70C2-3A28137ADBAC}"/>
              </a:ext>
            </a:extLst>
          </p:cNvPr>
          <p:cNvSpPr txBox="1"/>
          <p:nvPr/>
        </p:nvSpPr>
        <p:spPr>
          <a:xfrm>
            <a:off x="5109210" y="5463540"/>
            <a:ext cx="3302251" cy="369332"/>
          </a:xfrm>
          <a:prstGeom prst="rect">
            <a:avLst/>
          </a:prstGeom>
          <a:noFill/>
        </p:spPr>
        <p:txBody>
          <a:bodyPr wrap="none" rtlCol="0">
            <a:spAutoFit/>
          </a:bodyPr>
          <a:lstStyle/>
          <a:p>
            <a:r>
              <a:rPr lang="en-GB" dirty="0"/>
              <a:t>(Source: Early Education, 2021 ) </a:t>
            </a:r>
          </a:p>
        </p:txBody>
      </p:sp>
      <p:pic>
        <p:nvPicPr>
          <p:cNvPr id="8" name="Picture 7">
            <a:extLst>
              <a:ext uri="{FF2B5EF4-FFF2-40B4-BE49-F238E27FC236}">
                <a16:creationId xmlns:a16="http://schemas.microsoft.com/office/drawing/2014/main" id="{FB2CB39D-6174-F958-A05A-3DDA63BF235D}"/>
              </a:ext>
            </a:extLst>
          </p:cNvPr>
          <p:cNvPicPr>
            <a:picLocks noChangeAspect="1"/>
          </p:cNvPicPr>
          <p:nvPr/>
        </p:nvPicPr>
        <p:blipFill>
          <a:blip r:embed="rId3"/>
          <a:stretch>
            <a:fillRect/>
          </a:stretch>
        </p:blipFill>
        <p:spPr>
          <a:xfrm>
            <a:off x="4572000" y="1474470"/>
            <a:ext cx="4194810" cy="3086099"/>
          </a:xfrm>
          <a:prstGeom prst="rect">
            <a:avLst/>
          </a:prstGeom>
        </p:spPr>
      </p:pic>
    </p:spTree>
    <p:extLst>
      <p:ext uri="{BB962C8B-B14F-4D97-AF65-F5344CB8AC3E}">
        <p14:creationId xmlns:p14="http://schemas.microsoft.com/office/powerpoint/2010/main" val="21570080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AE765-BD6F-C5A4-0CFD-058D7146B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AB0D5E-EEBE-D8C6-4311-FD636AB0CA93}"/>
              </a:ext>
            </a:extLst>
          </p:cNvPr>
          <p:cNvSpPr>
            <a:spLocks noGrp="1"/>
          </p:cNvSpPr>
          <p:nvPr>
            <p:ph type="title"/>
          </p:nvPr>
        </p:nvSpPr>
        <p:spPr>
          <a:xfrm>
            <a:off x="628650" y="365125"/>
            <a:ext cx="7886700" cy="766445"/>
          </a:xfrm>
        </p:spPr>
        <p:txBody>
          <a:bodyPr>
            <a:normAutofit fontScale="90000"/>
          </a:bodyPr>
          <a:lstStyle/>
          <a:p>
            <a:pPr algn="ctr"/>
            <a:r>
              <a:rPr lang="cy-GB" sz="3600" noProof="0" dirty="0">
                <a:latin typeface="Arial" panose="020B0604020202020204" pitchFamily="34" charset="0"/>
              </a:rPr>
              <a:t>Esiampl ar sail arfer</a:t>
            </a:r>
            <a:br>
              <a:rPr lang="en-GB" altLang="cy-GB" sz="3600" dirty="0">
                <a:latin typeface="Arial" panose="020B0604020202020204" pitchFamily="34" charset="0"/>
              </a:rPr>
            </a:br>
            <a:r>
              <a:rPr lang="en-GB" altLang="cy-GB" sz="3600" dirty="0">
                <a:solidFill>
                  <a:srgbClr val="0070C0"/>
                </a:solidFill>
                <a:latin typeface="Arial" panose="020B0604020202020204" pitchFamily="34" charset="0"/>
              </a:rPr>
              <a:t>Practice-based example</a:t>
            </a:r>
            <a:endParaRPr lang="en-GB" sz="3600" dirty="0"/>
          </a:p>
        </p:txBody>
      </p:sp>
      <p:sp>
        <p:nvSpPr>
          <p:cNvPr id="4" name="Content Placeholder 3">
            <a:extLst>
              <a:ext uri="{FF2B5EF4-FFF2-40B4-BE49-F238E27FC236}">
                <a16:creationId xmlns:a16="http://schemas.microsoft.com/office/drawing/2014/main" id="{5F611FB8-3F8E-FFBE-3B56-7F378C264C86}"/>
              </a:ext>
            </a:extLst>
          </p:cNvPr>
          <p:cNvSpPr>
            <a:spLocks noGrp="1"/>
          </p:cNvSpPr>
          <p:nvPr>
            <p:ph sz="half" idx="1"/>
          </p:nvPr>
        </p:nvSpPr>
        <p:spPr>
          <a:xfrm>
            <a:off x="91440" y="1451610"/>
            <a:ext cx="4404360" cy="4480559"/>
          </a:xfrm>
        </p:spPr>
        <p:txBody>
          <a:bodyPr>
            <a:normAutofit fontScale="85000" lnSpcReduction="20000"/>
          </a:bodyPr>
          <a:lstStyle/>
          <a:p>
            <a:r>
              <a:rPr lang="cy-GB" noProof="0" dirty="0">
                <a:latin typeface="Arial" panose="020B0604020202020204" pitchFamily="34" charset="0"/>
                <a:cs typeface="Arial" panose="020B0604020202020204" pitchFamily="34" charset="0"/>
              </a:rPr>
              <a:t>Mae arweinydd BC yn sylwi bod ymarferydd yn cael trafferth gyda phwysau gwaith. Yn hytrach na beirniadu perfformiad, mae'r arweinydd yn trefnu trafodaeth gefnogol, yn gwrando ar bryderon, yn cynnig mentora, ac yn addasu cyfrifoldebau lle bo modd. Trwy flaenoriaethu llesiant wrth gynnal safonau uchel i blant, mae'r arweinydd yn dangos arweinyddiaeth dosturiol.</a:t>
            </a:r>
          </a:p>
        </p:txBody>
      </p:sp>
      <p:sp>
        <p:nvSpPr>
          <p:cNvPr id="3" name="Content Placeholder 2">
            <a:extLst>
              <a:ext uri="{FF2B5EF4-FFF2-40B4-BE49-F238E27FC236}">
                <a16:creationId xmlns:a16="http://schemas.microsoft.com/office/drawing/2014/main" id="{FFE2E5F8-4E75-4AC8-5107-1B412AA48074}"/>
              </a:ext>
            </a:extLst>
          </p:cNvPr>
          <p:cNvSpPr>
            <a:spLocks noGrp="1"/>
          </p:cNvSpPr>
          <p:nvPr>
            <p:ph sz="half" idx="2"/>
          </p:nvPr>
        </p:nvSpPr>
        <p:spPr>
          <a:xfrm>
            <a:off x="4648200" y="1451610"/>
            <a:ext cx="4404360" cy="4606289"/>
          </a:xfrm>
        </p:spPr>
        <p:txBody>
          <a:bodyPr>
            <a:normAutofit fontScale="85000" lnSpcReduction="20000"/>
          </a:bodyPr>
          <a:lstStyle/>
          <a:p>
            <a:r>
              <a:rPr lang="en-GB" dirty="0">
                <a:solidFill>
                  <a:srgbClr val="0070C0"/>
                </a:solidFill>
                <a:latin typeface="Arial" panose="020B0604020202020204" pitchFamily="34" charset="0"/>
              </a:rPr>
              <a:t>An EY  leader notices that a practitioner is struggling with workload pressures. Rather than criticising performance, the leader arranges a supportive discussion, listens to concerns, offers mentoring, and adjusts responsibilities where possible. By prioritising wellbeing while maintaining high standards for children, the leader demonstrates compassionate leadership.</a:t>
            </a:r>
            <a:endParaRPr lang="en-GB" dirty="0"/>
          </a:p>
        </p:txBody>
      </p:sp>
    </p:spTree>
    <p:extLst>
      <p:ext uri="{BB962C8B-B14F-4D97-AF65-F5344CB8AC3E}">
        <p14:creationId xmlns:p14="http://schemas.microsoft.com/office/powerpoint/2010/main" val="2083544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CFF6A-9B32-1A26-2A0B-EF6F949B3A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92C6FD-73B5-9CDB-BA2A-BD1FBDF60BCB}"/>
              </a:ext>
            </a:extLst>
          </p:cNvPr>
          <p:cNvSpPr>
            <a:spLocks noGrp="1"/>
          </p:cNvSpPr>
          <p:nvPr>
            <p:ph type="title"/>
          </p:nvPr>
        </p:nvSpPr>
        <p:spPr>
          <a:xfrm>
            <a:off x="628650" y="365125"/>
            <a:ext cx="7886700" cy="766445"/>
          </a:xfrm>
        </p:spPr>
        <p:txBody>
          <a:bodyPr>
            <a:normAutofit fontScale="90000"/>
          </a:bodyPr>
          <a:lstStyle/>
          <a:p>
            <a:pPr algn="ctr"/>
            <a:r>
              <a:rPr lang="cy-GB" sz="3600" noProof="0" dirty="0">
                <a:latin typeface="Arial" panose="020B0604020202020204" pitchFamily="34" charset="0"/>
              </a:rPr>
              <a:t>Trafodwch</a:t>
            </a:r>
            <a:br>
              <a:rPr lang="en-GB" altLang="cy-GB" sz="3600" dirty="0">
                <a:latin typeface="Arial" panose="020B0604020202020204" pitchFamily="34" charset="0"/>
              </a:rPr>
            </a:br>
            <a:r>
              <a:rPr lang="en-GB" altLang="cy-GB" sz="3600" dirty="0">
                <a:solidFill>
                  <a:srgbClr val="0070C0"/>
                </a:solidFill>
                <a:latin typeface="Arial" panose="020B0604020202020204" pitchFamily="34" charset="0"/>
              </a:rPr>
              <a:t>Discuss</a:t>
            </a:r>
            <a:endParaRPr lang="en-GB" sz="3600" dirty="0"/>
          </a:p>
        </p:txBody>
      </p:sp>
      <p:sp>
        <p:nvSpPr>
          <p:cNvPr id="4" name="Content Placeholder 3">
            <a:extLst>
              <a:ext uri="{FF2B5EF4-FFF2-40B4-BE49-F238E27FC236}">
                <a16:creationId xmlns:a16="http://schemas.microsoft.com/office/drawing/2014/main" id="{A4FCD849-D435-ABF1-7D43-E819FC5AD740}"/>
              </a:ext>
            </a:extLst>
          </p:cNvPr>
          <p:cNvSpPr>
            <a:spLocks noGrp="1"/>
          </p:cNvSpPr>
          <p:nvPr>
            <p:ph sz="half" idx="1"/>
          </p:nvPr>
        </p:nvSpPr>
        <p:spPr>
          <a:xfrm>
            <a:off x="91440" y="1451610"/>
            <a:ext cx="4404360" cy="4480559"/>
          </a:xfrm>
        </p:spPr>
        <p:txBody>
          <a:bodyPr>
            <a:normAutofit lnSpcReduction="10000"/>
          </a:bodyPr>
          <a:lstStyle/>
          <a:p>
            <a:r>
              <a:rPr lang="cy-GB" noProof="0" dirty="0">
                <a:latin typeface="Arial" panose="020B0604020202020204" pitchFamily="34" charset="0"/>
                <a:cs typeface="Arial" panose="020B0604020202020204" pitchFamily="34" charset="0"/>
              </a:rPr>
              <a:t>Pa ddamcaniaeth arweinyddiaeth sy’n adfyfyrio eich arfer chi orau?</a:t>
            </a:r>
          </a:p>
          <a:p>
            <a:pPr>
              <a:buFontTx/>
              <a:buChar char="-"/>
            </a:pPr>
            <a:r>
              <a:rPr lang="cy-GB" dirty="0">
                <a:latin typeface="Arial" panose="020B0604020202020204" pitchFamily="34" charset="0"/>
                <a:cs typeface="Arial" panose="020B0604020202020204" pitchFamily="34" charset="0"/>
              </a:rPr>
              <a:t>Trawsnewidiol;</a:t>
            </a:r>
          </a:p>
          <a:p>
            <a:pPr>
              <a:buFontTx/>
              <a:buChar char="-"/>
            </a:pPr>
            <a:r>
              <a:rPr lang="cy-GB" dirty="0">
                <a:latin typeface="Arial" panose="020B0604020202020204" pitchFamily="34" charset="0"/>
                <a:cs typeface="Arial" panose="020B0604020202020204" pitchFamily="34" charset="0"/>
              </a:rPr>
              <a:t>Gwasgaredig;</a:t>
            </a:r>
          </a:p>
          <a:p>
            <a:pPr>
              <a:buFontTx/>
              <a:buChar char="-"/>
            </a:pPr>
            <a:r>
              <a:rPr lang="cy-GB" dirty="0">
                <a:latin typeface="Arial" panose="020B0604020202020204" pitchFamily="34" charset="0"/>
                <a:cs typeface="Arial" panose="020B0604020202020204" pitchFamily="34" charset="0"/>
              </a:rPr>
              <a:t>Dilys;</a:t>
            </a:r>
          </a:p>
          <a:p>
            <a:pPr>
              <a:buFontTx/>
              <a:buChar char="-"/>
            </a:pPr>
            <a:r>
              <a:rPr lang="cy-GB" dirty="0">
                <a:latin typeface="Arial" panose="020B0604020202020204" pitchFamily="34" charset="0"/>
                <a:cs typeface="Arial" panose="020B0604020202020204" pitchFamily="34" charset="0"/>
              </a:rPr>
              <a:t>Gwasanaethol;</a:t>
            </a:r>
          </a:p>
          <a:p>
            <a:pPr>
              <a:buFontTx/>
              <a:buChar char="-"/>
            </a:pPr>
            <a:r>
              <a:rPr lang="cy-GB" dirty="0" err="1">
                <a:latin typeface="Arial" panose="020B0604020202020204" pitchFamily="34" charset="0"/>
                <a:cs typeface="Arial" panose="020B0604020202020204" pitchFamily="34" charset="0"/>
              </a:rPr>
              <a:t>Sefyllfaol</a:t>
            </a:r>
            <a:r>
              <a:rPr lang="cy-GB" dirty="0">
                <a:latin typeface="Arial" panose="020B0604020202020204" pitchFamily="34" charset="0"/>
                <a:cs typeface="Arial" panose="020B0604020202020204" pitchFamily="34" charset="0"/>
              </a:rPr>
              <a:t>;</a:t>
            </a:r>
          </a:p>
          <a:p>
            <a:pPr>
              <a:buFontTx/>
              <a:buChar char="-"/>
            </a:pPr>
            <a:r>
              <a:rPr lang="cy-GB" dirty="0">
                <a:latin typeface="Arial" panose="020B0604020202020204" pitchFamily="34" charset="0"/>
                <a:cs typeface="Arial" panose="020B0604020202020204" pitchFamily="34" charset="0"/>
              </a:rPr>
              <a:t>Tosturiol.</a:t>
            </a:r>
          </a:p>
        </p:txBody>
      </p:sp>
      <p:sp>
        <p:nvSpPr>
          <p:cNvPr id="3" name="Content Placeholder 2">
            <a:extLst>
              <a:ext uri="{FF2B5EF4-FFF2-40B4-BE49-F238E27FC236}">
                <a16:creationId xmlns:a16="http://schemas.microsoft.com/office/drawing/2014/main" id="{F3893592-95CD-BD24-A868-59FC259A4006}"/>
              </a:ext>
            </a:extLst>
          </p:cNvPr>
          <p:cNvSpPr>
            <a:spLocks noGrp="1"/>
          </p:cNvSpPr>
          <p:nvPr>
            <p:ph sz="half" idx="2"/>
          </p:nvPr>
        </p:nvSpPr>
        <p:spPr>
          <a:xfrm>
            <a:off x="4648200" y="1451610"/>
            <a:ext cx="4404360" cy="4606289"/>
          </a:xfrm>
        </p:spPr>
        <p:txBody>
          <a:bodyPr>
            <a:normAutofit lnSpcReduction="10000"/>
          </a:bodyPr>
          <a:lstStyle/>
          <a:p>
            <a:r>
              <a:rPr lang="en-GB" dirty="0">
                <a:solidFill>
                  <a:srgbClr val="0070C0"/>
                </a:solidFill>
                <a:latin typeface="Arial" panose="020B0604020202020204" pitchFamily="34" charset="0"/>
              </a:rPr>
              <a:t>Which leadership theory best reflects your current practice?</a:t>
            </a:r>
          </a:p>
          <a:p>
            <a:endParaRPr lang="en-GB" dirty="0">
              <a:solidFill>
                <a:srgbClr val="0070C0"/>
              </a:solidFill>
              <a:latin typeface="Arial" panose="020B0604020202020204" pitchFamily="34" charset="0"/>
            </a:endParaRPr>
          </a:p>
          <a:p>
            <a:pPr>
              <a:buFontTx/>
              <a:buChar char="-"/>
            </a:pPr>
            <a:r>
              <a:rPr lang="en-GB" dirty="0">
                <a:solidFill>
                  <a:srgbClr val="0070C0"/>
                </a:solidFill>
                <a:latin typeface="Arial" panose="020B0604020202020204" pitchFamily="34" charset="0"/>
              </a:rPr>
              <a:t>Transformational;</a:t>
            </a:r>
          </a:p>
          <a:p>
            <a:pPr>
              <a:buFontTx/>
              <a:buChar char="-"/>
            </a:pPr>
            <a:r>
              <a:rPr lang="en-GB" dirty="0">
                <a:solidFill>
                  <a:srgbClr val="0070C0"/>
                </a:solidFill>
                <a:latin typeface="Arial" panose="020B0604020202020204" pitchFamily="34" charset="0"/>
              </a:rPr>
              <a:t>Distributed;</a:t>
            </a:r>
          </a:p>
          <a:p>
            <a:pPr>
              <a:buFontTx/>
              <a:buChar char="-"/>
            </a:pPr>
            <a:r>
              <a:rPr lang="en-GB" dirty="0">
                <a:solidFill>
                  <a:srgbClr val="0070C0"/>
                </a:solidFill>
                <a:latin typeface="Arial" panose="020B0604020202020204" pitchFamily="34" charset="0"/>
              </a:rPr>
              <a:t>Authentic;</a:t>
            </a:r>
          </a:p>
          <a:p>
            <a:pPr>
              <a:buFontTx/>
              <a:buChar char="-"/>
            </a:pPr>
            <a:r>
              <a:rPr lang="en-GB" dirty="0">
                <a:solidFill>
                  <a:srgbClr val="0070C0"/>
                </a:solidFill>
                <a:latin typeface="Arial" panose="020B0604020202020204" pitchFamily="34" charset="0"/>
              </a:rPr>
              <a:t>Servant;</a:t>
            </a:r>
          </a:p>
          <a:p>
            <a:pPr>
              <a:buFontTx/>
              <a:buChar char="-"/>
            </a:pPr>
            <a:r>
              <a:rPr lang="en-GB" dirty="0">
                <a:solidFill>
                  <a:srgbClr val="0070C0"/>
                </a:solidFill>
                <a:latin typeface="Arial" panose="020B0604020202020204" pitchFamily="34" charset="0"/>
              </a:rPr>
              <a:t>Situational;</a:t>
            </a:r>
          </a:p>
          <a:p>
            <a:pPr marL="0" indent="0">
              <a:buNone/>
            </a:pPr>
            <a:r>
              <a:rPr lang="en-GB" dirty="0">
                <a:solidFill>
                  <a:srgbClr val="0070C0"/>
                </a:solidFill>
                <a:latin typeface="Arial" panose="020B0604020202020204" pitchFamily="34" charset="0"/>
              </a:rPr>
              <a:t>- Compassionate.</a:t>
            </a:r>
          </a:p>
          <a:p>
            <a:pPr marL="0" indent="0">
              <a:buNone/>
            </a:pPr>
            <a:endParaRPr lang="en-GB" dirty="0"/>
          </a:p>
        </p:txBody>
      </p:sp>
    </p:spTree>
    <p:extLst>
      <p:ext uri="{BB962C8B-B14F-4D97-AF65-F5344CB8AC3E}">
        <p14:creationId xmlns:p14="http://schemas.microsoft.com/office/powerpoint/2010/main" val="12580486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23B9A-3563-03DE-E7A2-4B4ECD29C974}"/>
              </a:ext>
            </a:extLst>
          </p:cNvPr>
          <p:cNvSpPr>
            <a:spLocks noGrp="1"/>
          </p:cNvSpPr>
          <p:nvPr>
            <p:ph type="title"/>
          </p:nvPr>
        </p:nvSpPr>
        <p:spPr/>
        <p:txBody>
          <a:bodyPr>
            <a:normAutofit/>
          </a:bodyPr>
          <a:lstStyle/>
          <a:p>
            <a:pPr algn="ctr"/>
            <a:r>
              <a:rPr lang="en-GB" sz="4000" dirty="0">
                <a:latin typeface="Arial" panose="020B0604020202020204" pitchFamily="34" charset="0"/>
              </a:rPr>
              <a:t>Adran 3</a:t>
            </a:r>
            <a:br>
              <a:rPr lang="en-GB" sz="4000" dirty="0">
                <a:latin typeface="Arial" panose="020B0604020202020204" pitchFamily="34" charset="0"/>
              </a:rPr>
            </a:br>
            <a:r>
              <a:rPr lang="en-GB" sz="4000" dirty="0">
                <a:solidFill>
                  <a:srgbClr val="0070C0"/>
                </a:solidFill>
                <a:latin typeface="Arial" panose="020B0604020202020204" pitchFamily="34" charset="0"/>
              </a:rPr>
              <a:t>Section 3</a:t>
            </a:r>
            <a:endParaRPr lang="en-GB" sz="4000" dirty="0">
              <a:solidFill>
                <a:srgbClr val="0070C0"/>
              </a:solidFill>
            </a:endParaRPr>
          </a:p>
        </p:txBody>
      </p:sp>
      <p:sp>
        <p:nvSpPr>
          <p:cNvPr id="4" name="Content Placeholder 3">
            <a:extLst>
              <a:ext uri="{FF2B5EF4-FFF2-40B4-BE49-F238E27FC236}">
                <a16:creationId xmlns:a16="http://schemas.microsoft.com/office/drawing/2014/main" id="{D427ADD4-5F9B-D7AB-3312-C9882112598E}"/>
              </a:ext>
            </a:extLst>
          </p:cNvPr>
          <p:cNvSpPr>
            <a:spLocks noGrp="1"/>
          </p:cNvSpPr>
          <p:nvPr>
            <p:ph sz="half" idx="1"/>
          </p:nvPr>
        </p:nvSpPr>
        <p:spPr/>
        <p:txBody>
          <a:bodyPr/>
          <a:lstStyle/>
          <a:p>
            <a:endParaRPr lang="cy-GB" dirty="0">
              <a:latin typeface="Arial" panose="020B0604020202020204" pitchFamily="34" charset="0"/>
              <a:cs typeface="Arial" panose="020B0604020202020204" pitchFamily="34" charset="0"/>
            </a:endParaRPr>
          </a:p>
          <a:p>
            <a:endParaRPr lang="cy-GB" noProof="0"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96F2D977-C0DF-03A5-1DDA-812C05562E78}"/>
              </a:ext>
            </a:extLst>
          </p:cNvPr>
          <p:cNvSpPr>
            <a:spLocks noGrp="1"/>
          </p:cNvSpPr>
          <p:nvPr>
            <p:ph sz="half" idx="2"/>
          </p:nvPr>
        </p:nvSpPr>
        <p:spPr/>
        <p:txBody>
          <a:bodyPr/>
          <a:lstStyle/>
          <a:p>
            <a:pPr marL="0" indent="0">
              <a:buNone/>
            </a:pPr>
            <a:endParaRPr lang="en-GB" dirty="0">
              <a:solidFill>
                <a:srgbClr val="0070C0"/>
              </a:solidFill>
              <a:latin typeface="Arial" panose="020B0604020202020204" pitchFamily="34" charset="0"/>
              <a:cs typeface="Arial" panose="020B0604020202020204" pitchFamily="34" charset="0"/>
            </a:endParaRPr>
          </a:p>
          <a:p>
            <a:r>
              <a:rPr lang="cy-GB" dirty="0">
                <a:latin typeface="Arial" panose="020B0604020202020204" pitchFamily="34" charset="0"/>
                <a:cs typeface="Arial" panose="020B0604020202020204" pitchFamily="34" charset="0"/>
              </a:rPr>
              <a:t>Diwylliant sefydliadol</a:t>
            </a:r>
          </a:p>
          <a:p>
            <a:pPr marL="0" indent="0">
              <a:buNone/>
            </a:pPr>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Organisational culture</a:t>
            </a:r>
          </a:p>
        </p:txBody>
      </p:sp>
      <p:sp>
        <p:nvSpPr>
          <p:cNvPr id="7" name="TextBox 6">
            <a:extLst>
              <a:ext uri="{FF2B5EF4-FFF2-40B4-BE49-F238E27FC236}">
                <a16:creationId xmlns:a16="http://schemas.microsoft.com/office/drawing/2014/main" id="{505BA524-FA94-26E4-2D39-A0D85AAE1E39}"/>
              </a:ext>
            </a:extLst>
          </p:cNvPr>
          <p:cNvSpPr txBox="1"/>
          <p:nvPr/>
        </p:nvSpPr>
        <p:spPr>
          <a:xfrm>
            <a:off x="1207477" y="5635487"/>
            <a:ext cx="2002279" cy="369332"/>
          </a:xfrm>
          <a:prstGeom prst="rect">
            <a:avLst/>
          </a:prstGeom>
          <a:noFill/>
        </p:spPr>
        <p:txBody>
          <a:bodyPr wrap="none" rtlCol="0">
            <a:spAutoFit/>
          </a:bodyPr>
          <a:lstStyle/>
          <a:p>
            <a:r>
              <a:rPr lang="en-GB" dirty="0"/>
              <a:t>(Source: DDI, 2026)</a:t>
            </a:r>
          </a:p>
        </p:txBody>
      </p:sp>
      <p:pic>
        <p:nvPicPr>
          <p:cNvPr id="6" name="Picture 5">
            <a:extLst>
              <a:ext uri="{FF2B5EF4-FFF2-40B4-BE49-F238E27FC236}">
                <a16:creationId xmlns:a16="http://schemas.microsoft.com/office/drawing/2014/main" id="{70DFFBC6-FD45-FB8B-8C4C-9A8EE43DBBA7}"/>
              </a:ext>
            </a:extLst>
          </p:cNvPr>
          <p:cNvPicPr>
            <a:picLocks noChangeAspect="1"/>
          </p:cNvPicPr>
          <p:nvPr/>
        </p:nvPicPr>
        <p:blipFill>
          <a:blip r:embed="rId2"/>
          <a:stretch>
            <a:fillRect/>
          </a:stretch>
        </p:blipFill>
        <p:spPr>
          <a:xfrm>
            <a:off x="287704" y="1825625"/>
            <a:ext cx="4208096" cy="3223846"/>
          </a:xfrm>
          <a:prstGeom prst="rect">
            <a:avLst/>
          </a:prstGeom>
        </p:spPr>
      </p:pic>
    </p:spTree>
    <p:extLst>
      <p:ext uri="{BB962C8B-B14F-4D97-AF65-F5344CB8AC3E}">
        <p14:creationId xmlns:p14="http://schemas.microsoft.com/office/powerpoint/2010/main" val="9539619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8DCEF35-E2AF-4D19-1F60-9D71FCE4E021}"/>
              </a:ext>
            </a:extLst>
          </p:cNvPr>
          <p:cNvSpPr>
            <a:spLocks noGrp="1"/>
          </p:cNvSpPr>
          <p:nvPr>
            <p:ph type="title"/>
          </p:nvPr>
        </p:nvSpPr>
        <p:spPr/>
        <p:txBody>
          <a:bodyPr>
            <a:normAutofit/>
          </a:bodyPr>
          <a:lstStyle/>
          <a:p>
            <a:pPr algn="ctr"/>
            <a:r>
              <a:rPr lang="en-GB" sz="3600" dirty="0" err="1">
                <a:latin typeface="Arial" panose="020B0604020202020204" pitchFamily="34" charset="0"/>
                <a:cs typeface="Arial" panose="020B0604020202020204" pitchFamily="34" charset="0"/>
              </a:rPr>
              <a:t>Diffiniad</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Definition</a:t>
            </a:r>
          </a:p>
        </p:txBody>
      </p:sp>
      <p:sp>
        <p:nvSpPr>
          <p:cNvPr id="6" name="Content Placeholder 5">
            <a:extLst>
              <a:ext uri="{FF2B5EF4-FFF2-40B4-BE49-F238E27FC236}">
                <a16:creationId xmlns:a16="http://schemas.microsoft.com/office/drawing/2014/main" id="{326B495D-0CA7-CFDD-4704-BB4A9E946D47}"/>
              </a:ext>
            </a:extLst>
          </p:cNvPr>
          <p:cNvSpPr>
            <a:spLocks noGrp="1"/>
          </p:cNvSpPr>
          <p:nvPr>
            <p:ph idx="1"/>
          </p:nvPr>
        </p:nvSpPr>
        <p:spPr>
          <a:xfrm>
            <a:off x="199292" y="1825625"/>
            <a:ext cx="8768862" cy="4141421"/>
          </a:xfrm>
        </p:spPr>
        <p:txBody>
          <a:bodyPr>
            <a:normAutofit lnSpcReduction="10000"/>
          </a:bodyPr>
          <a:lstStyle/>
          <a:p>
            <a:pPr marL="0" indent="0">
              <a:buNone/>
            </a:pPr>
            <a:r>
              <a:rPr lang="en-GB" dirty="0">
                <a:latin typeface="Arial" panose="020B0604020202020204" pitchFamily="34" charset="0"/>
                <a:cs typeface="Arial" panose="020B0604020202020204" pitchFamily="34" charset="0"/>
              </a:rPr>
              <a:t>“…organisational culture varies between organisations, which have their own values, beliefs, history, ways of using language, and generally accepted ways of doing things. What people do is significantly influenced by the organisational culture of the setting. </a:t>
            </a:r>
          </a:p>
          <a:p>
            <a:pPr marL="0" indent="0">
              <a:buNone/>
            </a:pPr>
            <a:r>
              <a:rPr lang="en-GB" dirty="0">
                <a:latin typeface="Arial" panose="020B0604020202020204" pitchFamily="34" charset="0"/>
                <a:cs typeface="Arial" panose="020B0604020202020204" pitchFamily="34" charset="0"/>
              </a:rPr>
              <a:t>Organisational culture is sometimes referred to in simple terms as ‘the way we do things around here’, a description first made popular by Deal and Kennedy (1982).” </a:t>
            </a:r>
          </a:p>
          <a:p>
            <a:pPr marL="0" indent="0" algn="r">
              <a:buNone/>
            </a:pPr>
            <a:r>
              <a:rPr lang="en-GB" sz="2200" dirty="0">
                <a:latin typeface="Arial" panose="020B0604020202020204" pitchFamily="34" charset="0"/>
                <a:cs typeface="Arial" panose="020B0604020202020204" pitchFamily="34" charset="0"/>
              </a:rPr>
              <a:t>(Radford, 2024, page 124).</a:t>
            </a:r>
          </a:p>
        </p:txBody>
      </p:sp>
    </p:spTree>
    <p:extLst>
      <p:ext uri="{BB962C8B-B14F-4D97-AF65-F5344CB8AC3E}">
        <p14:creationId xmlns:p14="http://schemas.microsoft.com/office/powerpoint/2010/main" val="29597363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789305"/>
          </a:xfrm>
        </p:spPr>
        <p:txBody>
          <a:bodyPr>
            <a:normAutofit fontScale="90000"/>
          </a:bodyPr>
          <a:lstStyle/>
          <a:p>
            <a:pPr algn="ctr"/>
            <a:r>
              <a:rPr lang="cy-GB" sz="3600" dirty="0">
                <a:latin typeface="Arial" panose="020B0604020202020204" pitchFamily="34" charset="0"/>
              </a:rPr>
              <a:t>Model </a:t>
            </a:r>
            <a:r>
              <a:rPr lang="cy-GB" sz="3600" dirty="0" err="1">
                <a:latin typeface="Arial" panose="020B0604020202020204" pitchFamily="34" charset="0"/>
              </a:rPr>
              <a:t>Schein</a:t>
            </a:r>
            <a:br>
              <a:rPr lang="en-GB" sz="3600" dirty="0">
                <a:latin typeface="Arial" panose="020B0604020202020204" pitchFamily="34" charset="0"/>
              </a:rPr>
            </a:br>
            <a:r>
              <a:rPr lang="en-GB" sz="3600" dirty="0">
                <a:solidFill>
                  <a:srgbClr val="0070C0"/>
                </a:solidFill>
                <a:latin typeface="Arial" panose="020B0604020202020204" pitchFamily="34" charset="0"/>
              </a:rPr>
              <a:t>Schein’s model</a:t>
            </a:r>
          </a:p>
        </p:txBody>
      </p:sp>
      <p:sp>
        <p:nvSpPr>
          <p:cNvPr id="4" name="Content Placeholder 3">
            <a:extLst>
              <a:ext uri="{FF2B5EF4-FFF2-40B4-BE49-F238E27FC236}">
                <a16:creationId xmlns:a16="http://schemas.microsoft.com/office/drawing/2014/main" id="{BC51EF5A-AC86-9C08-F6F2-2FA36827CC05}"/>
              </a:ext>
            </a:extLst>
          </p:cNvPr>
          <p:cNvSpPr>
            <a:spLocks noGrp="1"/>
          </p:cNvSpPr>
          <p:nvPr>
            <p:ph idx="1"/>
          </p:nvPr>
        </p:nvSpPr>
        <p:spPr/>
        <p:txBody>
          <a:bodyPr>
            <a:normAutofit/>
          </a:bodyPr>
          <a:lstStyle/>
          <a:p>
            <a:pPr marL="0" indent="0">
              <a:buNone/>
            </a:pPr>
            <a:endParaRPr lang="cy-GB" noProof="0" dirty="0">
              <a:latin typeface="Arial" panose="020B0604020202020204" pitchFamily="34" charset="0"/>
              <a:cs typeface="Arial" panose="020B0604020202020204" pitchFamily="34" charset="0"/>
            </a:endParaRPr>
          </a:p>
          <a:p>
            <a:pPr marL="0" indent="0">
              <a:buNone/>
            </a:pPr>
            <a:endParaRPr lang="cy-GB" noProof="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0D6B0E7B-CAF4-1A7A-C608-CBA2FF6B4E62}"/>
              </a:ext>
            </a:extLst>
          </p:cNvPr>
          <p:cNvPicPr>
            <a:picLocks noChangeAspect="1"/>
          </p:cNvPicPr>
          <p:nvPr/>
        </p:nvPicPr>
        <p:blipFill>
          <a:blip r:embed="rId3"/>
          <a:stretch>
            <a:fillRect/>
          </a:stretch>
        </p:blipFill>
        <p:spPr>
          <a:xfrm>
            <a:off x="466724" y="1291591"/>
            <a:ext cx="8322945" cy="4617720"/>
          </a:xfrm>
          <a:prstGeom prst="rect">
            <a:avLst/>
          </a:prstGeom>
        </p:spPr>
      </p:pic>
    </p:spTree>
    <p:extLst>
      <p:ext uri="{BB962C8B-B14F-4D97-AF65-F5344CB8AC3E}">
        <p14:creationId xmlns:p14="http://schemas.microsoft.com/office/powerpoint/2010/main" val="11847607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a:latin typeface="Arial" panose="020B0604020202020204" pitchFamily="34" charset="0"/>
              </a:rPr>
              <a:t>Esiampl</a:t>
            </a:r>
            <a:br>
              <a:rPr lang="en-GB" sz="4000" dirty="0">
                <a:solidFill>
                  <a:srgbClr val="0070C0"/>
                </a:solidFill>
                <a:latin typeface="Arial" panose="020B0604020202020204" pitchFamily="34" charset="0"/>
              </a:rPr>
            </a:br>
            <a:r>
              <a:rPr lang="en-GB" sz="4000" dirty="0">
                <a:solidFill>
                  <a:srgbClr val="0070C0"/>
                </a:solidFill>
                <a:latin typeface="Arial" panose="020B0604020202020204" pitchFamily="34" charset="0"/>
              </a:rPr>
              <a:t>Example</a:t>
            </a:r>
          </a:p>
        </p:txBody>
      </p:sp>
      <p:graphicFrame>
        <p:nvGraphicFramePr>
          <p:cNvPr id="6" name="Content Placeholder 5">
            <a:extLst>
              <a:ext uri="{FF2B5EF4-FFF2-40B4-BE49-F238E27FC236}">
                <a16:creationId xmlns:a16="http://schemas.microsoft.com/office/drawing/2014/main" id="{C5CC7257-FB45-3C36-14CD-335FBB54361D}"/>
              </a:ext>
            </a:extLst>
          </p:cNvPr>
          <p:cNvGraphicFramePr>
            <a:graphicFrameLocks noGrp="1"/>
          </p:cNvGraphicFramePr>
          <p:nvPr>
            <p:ph idx="1"/>
            <p:extLst>
              <p:ext uri="{D42A27DB-BD31-4B8C-83A1-F6EECF244321}">
                <p14:modId xmlns:p14="http://schemas.microsoft.com/office/powerpoint/2010/main" val="2326376130"/>
              </p:ext>
            </p:extLst>
          </p:nvPr>
        </p:nvGraphicFramePr>
        <p:xfrm>
          <a:off x="471948" y="1825623"/>
          <a:ext cx="8524568" cy="4199772"/>
        </p:xfrm>
        <a:graphic>
          <a:graphicData uri="http://schemas.openxmlformats.org/drawingml/2006/table">
            <a:tbl>
              <a:tblPr firstRow="1" bandRow="1">
                <a:tableStyleId>{5C22544A-7EE6-4342-B048-85BDC9FD1C3A}</a:tableStyleId>
              </a:tblPr>
              <a:tblGrid>
                <a:gridCol w="2831691">
                  <a:extLst>
                    <a:ext uri="{9D8B030D-6E8A-4147-A177-3AD203B41FA5}">
                      <a16:colId xmlns:a16="http://schemas.microsoft.com/office/drawing/2014/main" val="2510068367"/>
                    </a:ext>
                  </a:extLst>
                </a:gridCol>
                <a:gridCol w="5692877">
                  <a:extLst>
                    <a:ext uri="{9D8B030D-6E8A-4147-A177-3AD203B41FA5}">
                      <a16:colId xmlns:a16="http://schemas.microsoft.com/office/drawing/2014/main" val="95360236"/>
                    </a:ext>
                  </a:extLst>
                </a:gridCol>
              </a:tblGrid>
              <a:tr h="1003684">
                <a:tc>
                  <a:txBody>
                    <a:bodyPr/>
                    <a:lstStyle/>
                    <a:p>
                      <a:pPr algn="ctr"/>
                      <a:r>
                        <a:rPr lang="en-GB" sz="2800" dirty="0"/>
                        <a:t>Schein’s Level</a:t>
                      </a:r>
                    </a:p>
                  </a:txBody>
                  <a:tcPr/>
                </a:tc>
                <a:tc>
                  <a:txBody>
                    <a:bodyPr/>
                    <a:lstStyle/>
                    <a:p>
                      <a:pPr algn="ctr"/>
                      <a:r>
                        <a:rPr lang="en-GB" sz="2800" dirty="0"/>
                        <a:t>Example in a </a:t>
                      </a:r>
                      <a:r>
                        <a:rPr lang="en-GB" sz="2800" dirty="0" err="1"/>
                        <a:t>Cylch</a:t>
                      </a:r>
                      <a:r>
                        <a:rPr lang="en-GB" sz="2800" dirty="0"/>
                        <a:t> </a:t>
                      </a:r>
                      <a:r>
                        <a:rPr lang="en-GB" sz="2800" dirty="0" err="1"/>
                        <a:t>Meithrin</a:t>
                      </a:r>
                      <a:endParaRPr lang="en-GB" sz="2800" dirty="0"/>
                    </a:p>
                  </a:txBody>
                  <a:tcPr/>
                </a:tc>
                <a:extLst>
                  <a:ext uri="{0D108BD9-81ED-4DB2-BD59-A6C34878D82A}">
                    <a16:rowId xmlns:a16="http://schemas.microsoft.com/office/drawing/2014/main" val="432016052"/>
                  </a:ext>
                </a:extLst>
              </a:tr>
              <a:tr h="1003684">
                <a:tc>
                  <a:txBody>
                    <a:bodyPr/>
                    <a:lstStyle/>
                    <a:p>
                      <a:pPr algn="ctr"/>
                      <a:r>
                        <a:rPr lang="en-GB" sz="2400" dirty="0"/>
                        <a:t>Artefacts</a:t>
                      </a:r>
                    </a:p>
                  </a:txBody>
                  <a:tcPr/>
                </a:tc>
                <a:tc>
                  <a:txBody>
                    <a:bodyPr/>
                    <a:lstStyle/>
                    <a:p>
                      <a:r>
                        <a:rPr lang="en-GB" sz="2400" dirty="0"/>
                        <a:t>Welsh language displays</a:t>
                      </a:r>
                    </a:p>
                    <a:p>
                      <a:r>
                        <a:rPr lang="en-GB" sz="2400" dirty="0"/>
                        <a:t>Outdoor learning environments</a:t>
                      </a:r>
                    </a:p>
                    <a:p>
                      <a:r>
                        <a:rPr lang="en-GB" sz="2400" dirty="0"/>
                        <a:t>Welcoming environment</a:t>
                      </a:r>
                    </a:p>
                  </a:txBody>
                  <a:tcPr/>
                </a:tc>
                <a:extLst>
                  <a:ext uri="{0D108BD9-81ED-4DB2-BD59-A6C34878D82A}">
                    <a16:rowId xmlns:a16="http://schemas.microsoft.com/office/drawing/2014/main" val="598474347"/>
                  </a:ext>
                </a:extLst>
              </a:tr>
              <a:tr h="1003684">
                <a:tc>
                  <a:txBody>
                    <a:bodyPr/>
                    <a:lstStyle/>
                    <a:p>
                      <a:pPr algn="ctr"/>
                      <a:r>
                        <a:rPr lang="en-GB" sz="2400" dirty="0"/>
                        <a:t>Espoused values</a:t>
                      </a:r>
                    </a:p>
                  </a:txBody>
                  <a:tcPr/>
                </a:tc>
                <a:tc>
                  <a:txBody>
                    <a:bodyPr/>
                    <a:lstStyle/>
                    <a:p>
                      <a:r>
                        <a:rPr lang="en-GB" sz="2400" dirty="0"/>
                        <a:t>Commitment to Welsh-medium education</a:t>
                      </a:r>
                    </a:p>
                    <a:p>
                      <a:r>
                        <a:rPr lang="en-GB" sz="2400" dirty="0"/>
                        <a:t>Play-based learning</a:t>
                      </a:r>
                    </a:p>
                  </a:txBody>
                  <a:tcPr/>
                </a:tc>
                <a:extLst>
                  <a:ext uri="{0D108BD9-81ED-4DB2-BD59-A6C34878D82A}">
                    <a16:rowId xmlns:a16="http://schemas.microsoft.com/office/drawing/2014/main" val="1429517736"/>
                  </a:ext>
                </a:extLst>
              </a:tr>
              <a:tr h="1003684">
                <a:tc>
                  <a:txBody>
                    <a:bodyPr/>
                    <a:lstStyle/>
                    <a:p>
                      <a:pPr algn="ctr"/>
                      <a:r>
                        <a:rPr lang="en-GB" sz="2400" dirty="0"/>
                        <a:t>Underlying assumptions</a:t>
                      </a:r>
                    </a:p>
                  </a:txBody>
                  <a:tcPr/>
                </a:tc>
                <a:tc>
                  <a:txBody>
                    <a:bodyPr/>
                    <a:lstStyle/>
                    <a:p>
                      <a:r>
                        <a:rPr lang="en-GB" sz="2400" dirty="0"/>
                        <a:t>Belief that children learn best through play and immersion in the Welsh language</a:t>
                      </a:r>
                    </a:p>
                  </a:txBody>
                  <a:tcPr/>
                </a:tc>
                <a:extLst>
                  <a:ext uri="{0D108BD9-81ED-4DB2-BD59-A6C34878D82A}">
                    <a16:rowId xmlns:a16="http://schemas.microsoft.com/office/drawing/2014/main" val="3793886753"/>
                  </a:ext>
                </a:extLst>
              </a:tr>
            </a:tbl>
          </a:graphicData>
        </a:graphic>
      </p:graphicFrame>
    </p:spTree>
    <p:extLst>
      <p:ext uri="{BB962C8B-B14F-4D97-AF65-F5344CB8AC3E}">
        <p14:creationId xmlns:p14="http://schemas.microsoft.com/office/powerpoint/2010/main" val="31170235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9CB0A-024D-3C81-F7CD-83CD1146FE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24F1FE-7EA5-12CE-4611-13973CAFE294}"/>
              </a:ext>
            </a:extLst>
          </p:cNvPr>
          <p:cNvSpPr>
            <a:spLocks noGrp="1"/>
          </p:cNvSpPr>
          <p:nvPr>
            <p:ph type="title"/>
          </p:nvPr>
        </p:nvSpPr>
        <p:spPr>
          <a:xfrm>
            <a:off x="628650" y="365125"/>
            <a:ext cx="7886700" cy="654783"/>
          </a:xfrm>
        </p:spPr>
        <p:txBody>
          <a:bodyPr>
            <a:normAutofit fontScale="90000"/>
          </a:bodyPr>
          <a:lstStyle/>
          <a:p>
            <a:pPr algn="ctr"/>
            <a:r>
              <a:rPr lang="en-GB" sz="3600" dirty="0" err="1">
                <a:latin typeface="Arial" panose="020B0604020202020204" pitchFamily="34" charset="0"/>
                <a:cs typeface="Arial" panose="020B0604020202020204" pitchFamily="34" charset="0"/>
              </a:rPr>
              <a:t>Senario</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Scenario</a:t>
            </a:r>
          </a:p>
        </p:txBody>
      </p:sp>
      <p:sp>
        <p:nvSpPr>
          <p:cNvPr id="5" name="Content Placeholder 4">
            <a:extLst>
              <a:ext uri="{FF2B5EF4-FFF2-40B4-BE49-F238E27FC236}">
                <a16:creationId xmlns:a16="http://schemas.microsoft.com/office/drawing/2014/main" id="{46ECEA3D-D6F9-62D2-7C61-A71E00932DAE}"/>
              </a:ext>
            </a:extLst>
          </p:cNvPr>
          <p:cNvSpPr>
            <a:spLocks noGrp="1"/>
          </p:cNvSpPr>
          <p:nvPr>
            <p:ph idx="1"/>
          </p:nvPr>
        </p:nvSpPr>
        <p:spPr>
          <a:xfrm>
            <a:off x="117231" y="1242646"/>
            <a:ext cx="8932984" cy="4771291"/>
          </a:xfrm>
        </p:spPr>
        <p:txBody>
          <a:bodyPr>
            <a:normAutofit fontScale="62500" lnSpcReduction="20000"/>
          </a:bodyPr>
          <a:lstStyle/>
          <a:p>
            <a:pPr marL="0" indent="0">
              <a:buNone/>
            </a:pPr>
            <a:r>
              <a:rPr lang="cy-GB" noProof="0" dirty="0">
                <a:latin typeface="Arial" panose="020B0604020202020204" pitchFamily="34" charset="0"/>
                <a:cs typeface="Arial" panose="020B0604020202020204" pitchFamily="34" charset="0"/>
              </a:rPr>
              <a:t>Mae gan Feithrinfa Ddraig yr Enfys datganiad sydd yn pwysleisio:</a:t>
            </a:r>
          </a:p>
          <a:p>
            <a:pPr marL="514350" indent="-514350">
              <a:buAutoNum type="arabicPeriod"/>
            </a:pPr>
            <a:r>
              <a:rPr lang="cy-GB" noProof="0" dirty="0">
                <a:latin typeface="Arial" panose="020B0604020202020204" pitchFamily="34" charset="0"/>
                <a:cs typeface="Arial" panose="020B0604020202020204" pitchFamily="34" charset="0"/>
              </a:rPr>
              <a:t>Parch; 2. Cynhwysiant; 3. Arfer plentyn-ganolog.</a:t>
            </a:r>
          </a:p>
          <a:p>
            <a:pPr marL="0" indent="0">
              <a:buNone/>
            </a:pPr>
            <a:r>
              <a:rPr lang="cy-GB" b="1" noProof="0" dirty="0">
                <a:latin typeface="Arial" panose="020B0604020202020204" pitchFamily="34" charset="0"/>
                <a:cs typeface="Arial" panose="020B0604020202020204" pitchFamily="34" charset="0"/>
              </a:rPr>
              <a:t>Fodd bynnag</a:t>
            </a:r>
            <a:r>
              <a:rPr lang="cy-GB" noProof="0" dirty="0">
                <a:latin typeface="Arial" panose="020B0604020202020204" pitchFamily="34" charset="0"/>
                <a:cs typeface="Arial" panose="020B0604020202020204" pitchFamily="34" charset="0"/>
              </a:rPr>
              <a:t>, ymddengys mewn adroddiadau diweddar bod:</a:t>
            </a:r>
          </a:p>
          <a:p>
            <a:pPr marL="514350" indent="-514350">
              <a:buAutoNum type="arabicPeriod"/>
            </a:pPr>
            <a:r>
              <a:rPr lang="cy-GB" noProof="0" dirty="0">
                <a:latin typeface="Arial" panose="020B0604020202020204" pitchFamily="34" charset="0"/>
                <a:cs typeface="Arial" panose="020B0604020202020204" pitchFamily="34" charset="0"/>
              </a:rPr>
              <a:t>Trosiant staff uchel;</a:t>
            </a:r>
          </a:p>
          <a:p>
            <a:pPr marL="514350" indent="-514350">
              <a:buAutoNum type="arabicPeriod"/>
            </a:pPr>
            <a:r>
              <a:rPr lang="cy-GB" noProof="0" dirty="0">
                <a:latin typeface="Arial" panose="020B0604020202020204" pitchFamily="34" charset="0"/>
                <a:cs typeface="Arial" panose="020B0604020202020204" pitchFamily="34" charset="0"/>
              </a:rPr>
              <a:t>Cynnych mewn cwynion o rhieni;</a:t>
            </a:r>
          </a:p>
          <a:p>
            <a:pPr marL="514350" indent="-514350">
              <a:buAutoNum type="arabicPeriod"/>
            </a:pPr>
            <a:r>
              <a:rPr lang="cy-GB" noProof="0" dirty="0">
                <a:latin typeface="Arial" panose="020B0604020202020204" pitchFamily="34" charset="0"/>
                <a:cs typeface="Arial" panose="020B0604020202020204" pitchFamily="34" charset="0"/>
              </a:rPr>
              <a:t>Darpariaeth wan o’r Gymraeg;</a:t>
            </a:r>
          </a:p>
          <a:p>
            <a:pPr marL="514350" indent="-514350">
              <a:buAutoNum type="arabicPeriod"/>
            </a:pPr>
            <a:r>
              <a:rPr lang="cy-GB" noProof="0" dirty="0">
                <a:latin typeface="Arial" panose="020B0604020202020204" pitchFamily="34" charset="0"/>
                <a:cs typeface="Arial" panose="020B0604020202020204" pitchFamily="34" charset="0"/>
              </a:rPr>
              <a:t>Staff yn adrodd nad ydynt yn teimlo eu bod yn cael cefnogaeth o arweinwyr.</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solidFill>
                  <a:srgbClr val="0070C0"/>
                </a:solidFill>
                <a:latin typeface="Arial" panose="020B0604020202020204" pitchFamily="34" charset="0"/>
                <a:cs typeface="Arial" panose="020B0604020202020204" pitchFamily="34" charset="0"/>
              </a:rPr>
              <a:t>Rainbow Dragon Nursery has a mission statement that emphasises:</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Respect; 2.Inclusion; 3. Child-centred practice.</a:t>
            </a:r>
          </a:p>
          <a:p>
            <a:pPr marL="0" indent="0">
              <a:buNone/>
            </a:pPr>
            <a:r>
              <a:rPr lang="en-GB" b="1" dirty="0">
                <a:solidFill>
                  <a:srgbClr val="0070C0"/>
                </a:solidFill>
                <a:latin typeface="Arial" panose="020B0604020202020204" pitchFamily="34" charset="0"/>
                <a:cs typeface="Arial" panose="020B0604020202020204" pitchFamily="34" charset="0"/>
              </a:rPr>
              <a:t>However, </a:t>
            </a:r>
            <a:r>
              <a:rPr lang="en-GB" dirty="0">
                <a:solidFill>
                  <a:srgbClr val="0070C0"/>
                </a:solidFill>
                <a:latin typeface="Arial" panose="020B0604020202020204" pitchFamily="34" charset="0"/>
                <a:cs typeface="Arial" panose="020B0604020202020204" pitchFamily="34" charset="0"/>
              </a:rPr>
              <a:t>recent reports show that:</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Staff turnover is high;</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Parents complaints are increasing;</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Welsh language provision is weak;</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Staff report feeling unsupported by leaders.</a:t>
            </a:r>
            <a:endParaRPr lang="cy-GB" dirty="0">
              <a:solidFill>
                <a:srgbClr val="0070C0"/>
              </a:solidFill>
              <a:latin typeface="Arial" panose="020B0604020202020204" pitchFamily="34" charset="0"/>
              <a:cs typeface="Arial" panose="020B0604020202020204" pitchFamily="34" charset="0"/>
            </a:endParaRPr>
          </a:p>
          <a:p>
            <a:pPr marL="0" indent="0">
              <a:buNone/>
            </a:pPr>
            <a:endParaRPr lang="cy-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0381BDF-DE03-0C9B-975F-65C044EECB1C}"/>
              </a:ext>
            </a:extLst>
          </p:cNvPr>
          <p:cNvPicPr>
            <a:picLocks noChangeAspect="1"/>
          </p:cNvPicPr>
          <p:nvPr/>
        </p:nvPicPr>
        <p:blipFill>
          <a:blip r:embed="rId3"/>
          <a:stretch>
            <a:fillRect/>
          </a:stretch>
        </p:blipFill>
        <p:spPr>
          <a:xfrm>
            <a:off x="6685817" y="3540370"/>
            <a:ext cx="2200275" cy="2381250"/>
          </a:xfrm>
          <a:prstGeom prst="rect">
            <a:avLst/>
          </a:prstGeom>
        </p:spPr>
      </p:pic>
    </p:spTree>
    <p:extLst>
      <p:ext uri="{BB962C8B-B14F-4D97-AF65-F5344CB8AC3E}">
        <p14:creationId xmlns:p14="http://schemas.microsoft.com/office/powerpoint/2010/main" val="22577236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1D993-5CBE-D1E7-798F-3AE80A282E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5203D6-5742-F67F-B940-25081AB4542E}"/>
              </a:ext>
            </a:extLst>
          </p:cNvPr>
          <p:cNvSpPr>
            <a:spLocks noGrp="1"/>
          </p:cNvSpPr>
          <p:nvPr>
            <p:ph type="title"/>
          </p:nvPr>
        </p:nvSpPr>
        <p:spPr>
          <a:xfrm>
            <a:off x="628650" y="365125"/>
            <a:ext cx="7886700" cy="924413"/>
          </a:xfrm>
        </p:spPr>
        <p:txBody>
          <a:bodyPr>
            <a:normAutofit fontScale="90000"/>
          </a:bodyPr>
          <a:lstStyle/>
          <a:p>
            <a:pPr algn="ctr"/>
            <a:r>
              <a:rPr lang="en-GB" sz="3600" dirty="0" err="1">
                <a:latin typeface="Arial" panose="020B0604020202020204" pitchFamily="34" charset="0"/>
                <a:cs typeface="Arial" panose="020B0604020202020204" pitchFamily="34" charset="0"/>
              </a:rPr>
              <a:t>Trafodwch</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Discuss</a:t>
            </a:r>
          </a:p>
        </p:txBody>
      </p:sp>
      <p:sp>
        <p:nvSpPr>
          <p:cNvPr id="5" name="Content Placeholder 4">
            <a:extLst>
              <a:ext uri="{FF2B5EF4-FFF2-40B4-BE49-F238E27FC236}">
                <a16:creationId xmlns:a16="http://schemas.microsoft.com/office/drawing/2014/main" id="{E853CDBB-951E-5B5C-F270-BC007DB7A3E0}"/>
              </a:ext>
            </a:extLst>
          </p:cNvPr>
          <p:cNvSpPr>
            <a:spLocks noGrp="1"/>
          </p:cNvSpPr>
          <p:nvPr>
            <p:ph sz="half" idx="1"/>
          </p:nvPr>
        </p:nvSpPr>
        <p:spPr>
          <a:xfrm>
            <a:off x="316523" y="1547446"/>
            <a:ext cx="4179277" cy="4396153"/>
          </a:xfrm>
        </p:spPr>
        <p:txBody>
          <a:bodyPr>
            <a:normAutofit fontScale="92500" lnSpcReduction="20000"/>
          </a:bodyPr>
          <a:lstStyle/>
          <a:p>
            <a:r>
              <a:rPr lang="cy-GB" noProof="0" dirty="0">
                <a:latin typeface="Arial" panose="020B0604020202020204" pitchFamily="34" charset="0"/>
                <a:cs typeface="Arial" panose="020B0604020202020204" pitchFamily="34" charset="0"/>
              </a:rPr>
              <a:t>Ystyriwch sut mae cysylltu’r senario gyda model </a:t>
            </a:r>
            <a:r>
              <a:rPr lang="cy-GB" noProof="0" dirty="0" err="1">
                <a:latin typeface="Arial" panose="020B0604020202020204" pitchFamily="34" charset="0"/>
                <a:cs typeface="Arial" panose="020B0604020202020204" pitchFamily="34" charset="0"/>
              </a:rPr>
              <a:t>Schein</a:t>
            </a:r>
            <a:r>
              <a:rPr lang="cy-GB" noProof="0" dirty="0">
                <a:latin typeface="Arial" panose="020B0604020202020204" pitchFamily="34" charset="0"/>
                <a:cs typeface="Arial" panose="020B0604020202020204" pitchFamily="34" charset="0"/>
              </a:rPr>
              <a:t>.</a:t>
            </a:r>
          </a:p>
          <a:p>
            <a:pPr marL="514350" indent="-514350">
              <a:buAutoNum type="arabicPeriod"/>
            </a:pPr>
            <a:r>
              <a:rPr lang="cy-GB" noProof="0" dirty="0">
                <a:latin typeface="Arial" panose="020B0604020202020204" pitchFamily="34" charset="0"/>
                <a:cs typeface="Arial" panose="020B0604020202020204" pitchFamily="34" charset="0"/>
              </a:rPr>
              <a:t>Arteffactau – yr hyn gallwn ei weld;</a:t>
            </a:r>
          </a:p>
          <a:p>
            <a:pPr marL="514350" indent="-514350">
              <a:buAutoNum type="arabicPeriod"/>
            </a:pPr>
            <a:r>
              <a:rPr lang="cy-GB" noProof="0" dirty="0">
                <a:latin typeface="Arial" panose="020B0604020202020204" pitchFamily="34" charset="0"/>
                <a:cs typeface="Arial" panose="020B0604020202020204" pitchFamily="34" charset="0"/>
              </a:rPr>
              <a:t>Gwerthoedd datganedig – yr hyn mae’r feithrinfa’n dweud ei bod yn ei gredu;</a:t>
            </a:r>
          </a:p>
          <a:p>
            <a:pPr marL="514350" indent="-514350">
              <a:buAutoNum type="arabicPeriod"/>
            </a:pPr>
            <a:r>
              <a:rPr lang="cy-GB" noProof="0" dirty="0">
                <a:latin typeface="Arial" panose="020B0604020202020204" pitchFamily="34" charset="0"/>
                <a:cs typeface="Arial" panose="020B0604020202020204" pitchFamily="34" charset="0"/>
              </a:rPr>
              <a:t>Rhagdybiaethau sylfaenol – yr hyn mae pobl yn ei gredu go iawn.</a:t>
            </a:r>
          </a:p>
        </p:txBody>
      </p:sp>
      <p:sp>
        <p:nvSpPr>
          <p:cNvPr id="3" name="Content Placeholder 2">
            <a:extLst>
              <a:ext uri="{FF2B5EF4-FFF2-40B4-BE49-F238E27FC236}">
                <a16:creationId xmlns:a16="http://schemas.microsoft.com/office/drawing/2014/main" id="{A9A71389-A74F-2782-2902-A44592E1F8A8}"/>
              </a:ext>
            </a:extLst>
          </p:cNvPr>
          <p:cNvSpPr>
            <a:spLocks noGrp="1"/>
          </p:cNvSpPr>
          <p:nvPr>
            <p:ph sz="half" idx="2"/>
          </p:nvPr>
        </p:nvSpPr>
        <p:spPr>
          <a:xfrm>
            <a:off x="4648199" y="1547446"/>
            <a:ext cx="4179277" cy="4396153"/>
          </a:xfrm>
        </p:spPr>
        <p:txBody>
          <a:bodyPr>
            <a:normAutofit fontScale="92500" lnSpcReduction="20000"/>
          </a:bodyPr>
          <a:lstStyle/>
          <a:p>
            <a:r>
              <a:rPr lang="en-GB" dirty="0">
                <a:solidFill>
                  <a:srgbClr val="0070C0"/>
                </a:solidFill>
                <a:latin typeface="Arial" panose="020B0604020202020204" pitchFamily="34" charset="0"/>
                <a:cs typeface="Arial" panose="020B0604020202020204" pitchFamily="34" charset="0"/>
              </a:rPr>
              <a:t>Consider how this scenario could relate to Schein’s model.</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Artefacts – what we can see;</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Espoused values – what the nursery says it believes;</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Underlying assumptions – what people really believe.</a:t>
            </a:r>
          </a:p>
        </p:txBody>
      </p:sp>
    </p:spTree>
    <p:extLst>
      <p:ext uri="{BB962C8B-B14F-4D97-AF65-F5344CB8AC3E}">
        <p14:creationId xmlns:p14="http://schemas.microsoft.com/office/powerpoint/2010/main" val="37440477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BF035-32A7-384D-8AD6-A622094053CE}"/>
              </a:ext>
            </a:extLst>
          </p:cNvPr>
          <p:cNvSpPr>
            <a:spLocks noGrp="1"/>
          </p:cNvSpPr>
          <p:nvPr>
            <p:ph type="title"/>
          </p:nvPr>
        </p:nvSpPr>
        <p:spPr>
          <a:xfrm>
            <a:off x="257908" y="365125"/>
            <a:ext cx="8804030" cy="1325563"/>
          </a:xfrm>
        </p:spPr>
        <p:txBody>
          <a:bodyPr>
            <a:normAutofit/>
          </a:bodyPr>
          <a:lstStyle/>
          <a:p>
            <a:pPr algn="ctr"/>
            <a:r>
              <a:rPr lang="en-GB" sz="3200" dirty="0" err="1">
                <a:latin typeface="Arial" panose="020B0604020202020204" pitchFamily="34" charset="0"/>
                <a:cs typeface="Arial" panose="020B0604020202020204" pitchFamily="34" charset="0"/>
              </a:rPr>
              <a:t>Pwysigrwydd</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diwylliant</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sefydliadol</a:t>
            </a:r>
            <a:br>
              <a:rPr lang="en-GB" sz="3200" dirty="0">
                <a:latin typeface="Arial" panose="020B0604020202020204" pitchFamily="34" charset="0"/>
                <a:cs typeface="Arial" panose="020B0604020202020204" pitchFamily="34" charset="0"/>
              </a:rPr>
            </a:br>
            <a:r>
              <a:rPr lang="en-GB" sz="3200" dirty="0">
                <a:solidFill>
                  <a:srgbClr val="0070C0"/>
                </a:solidFill>
                <a:latin typeface="Arial" panose="020B0604020202020204" pitchFamily="34" charset="0"/>
                <a:cs typeface="Arial" panose="020B0604020202020204" pitchFamily="34" charset="0"/>
              </a:rPr>
              <a:t>The importance of organisational culture </a:t>
            </a:r>
          </a:p>
        </p:txBody>
      </p:sp>
      <p:pic>
        <p:nvPicPr>
          <p:cNvPr id="6" name="Content Placeholder 5">
            <a:extLst>
              <a:ext uri="{FF2B5EF4-FFF2-40B4-BE49-F238E27FC236}">
                <a16:creationId xmlns:a16="http://schemas.microsoft.com/office/drawing/2014/main" id="{191460BF-6B0D-A91E-5C7F-8B3E34CFF071}"/>
              </a:ext>
            </a:extLst>
          </p:cNvPr>
          <p:cNvPicPr>
            <a:picLocks noGrp="1" noChangeAspect="1"/>
          </p:cNvPicPr>
          <p:nvPr>
            <p:ph sz="half" idx="1"/>
          </p:nvPr>
        </p:nvPicPr>
        <p:blipFill>
          <a:blip r:embed="rId3"/>
          <a:stretch>
            <a:fillRect/>
          </a:stretch>
        </p:blipFill>
        <p:spPr>
          <a:xfrm>
            <a:off x="246185" y="1690688"/>
            <a:ext cx="4249615" cy="4229465"/>
          </a:xfrm>
          <a:prstGeom prst="rect">
            <a:avLst/>
          </a:prstGeom>
        </p:spPr>
      </p:pic>
      <p:sp>
        <p:nvSpPr>
          <p:cNvPr id="4" name="Content Placeholder 3">
            <a:extLst>
              <a:ext uri="{FF2B5EF4-FFF2-40B4-BE49-F238E27FC236}">
                <a16:creationId xmlns:a16="http://schemas.microsoft.com/office/drawing/2014/main" id="{777E46D7-880C-9213-A138-5384ECB96233}"/>
              </a:ext>
            </a:extLst>
          </p:cNvPr>
          <p:cNvSpPr>
            <a:spLocks noGrp="1"/>
          </p:cNvSpPr>
          <p:nvPr>
            <p:ph sz="half" idx="2"/>
          </p:nvPr>
        </p:nvSpPr>
        <p:spPr>
          <a:xfrm>
            <a:off x="4384431" y="1825624"/>
            <a:ext cx="4513383" cy="4094529"/>
          </a:xfrm>
        </p:spPr>
        <p:txBody>
          <a:bodyPr>
            <a:normAutofit fontScale="70000" lnSpcReduction="20000"/>
          </a:bodyPr>
          <a:lstStyle/>
          <a:p>
            <a:pPr marL="0" indent="0">
              <a:buNone/>
            </a:pPr>
            <a:r>
              <a:rPr lang="en-GB" sz="3000" dirty="0">
                <a:latin typeface="Arial" panose="020B0604020202020204" pitchFamily="34" charset="0"/>
                <a:cs typeface="Arial" panose="020B0604020202020204" pitchFamily="34" charset="0"/>
              </a:rPr>
              <a:t>“An organization’s culture is only as good as the leadership that is demonstrated. By establishing trust and an ethical standard for codes of conduct within the organization, subordinates will feel empowered and obtain faith and confidence within the organization. The impact of trust within an organization allows for better productivity and a positive work environment. Without establishing trust in the organization, each employee will be in it for themselves, as opposed to working for one another.”</a:t>
            </a:r>
          </a:p>
          <a:p>
            <a:pPr marL="0" indent="0">
              <a:buNone/>
            </a:pPr>
            <a:endParaRPr lang="en-GB" dirty="0">
              <a:latin typeface="Arial" panose="020B0604020202020204" pitchFamily="34" charset="0"/>
              <a:cs typeface="Arial" panose="020B0604020202020204" pitchFamily="34" charset="0"/>
            </a:endParaRPr>
          </a:p>
          <a:p>
            <a:pPr marL="0" indent="0" algn="r">
              <a:buNone/>
            </a:pPr>
            <a:r>
              <a:rPr lang="en-GB" sz="2200" dirty="0">
                <a:latin typeface="Arial" panose="020B0604020202020204" pitchFamily="34" charset="0"/>
                <a:cs typeface="Arial" panose="020B0604020202020204" pitchFamily="34" charset="0"/>
              </a:rPr>
              <a:t>(Vasquez, 2022, page 1).</a:t>
            </a:r>
          </a:p>
        </p:txBody>
      </p:sp>
    </p:spTree>
    <p:extLst>
      <p:ext uri="{BB962C8B-B14F-4D97-AF65-F5344CB8AC3E}">
        <p14:creationId xmlns:p14="http://schemas.microsoft.com/office/powerpoint/2010/main" val="25580550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AC7D1-2350-A7FF-F4F4-65D3A123D5D6}"/>
              </a:ext>
            </a:extLst>
          </p:cNvPr>
          <p:cNvSpPr>
            <a:spLocks noGrp="1"/>
          </p:cNvSpPr>
          <p:nvPr>
            <p:ph type="title"/>
          </p:nvPr>
        </p:nvSpPr>
        <p:spPr>
          <a:xfrm>
            <a:off x="628650" y="365126"/>
            <a:ext cx="7886700" cy="889244"/>
          </a:xfrm>
        </p:spPr>
        <p:txBody>
          <a:bodyPr>
            <a:normAutofit fontScale="90000"/>
          </a:bodyPr>
          <a:lstStyle/>
          <a:p>
            <a:pPr algn="ctr"/>
            <a:r>
              <a:rPr lang="en-GB" sz="3600" dirty="0" err="1">
                <a:latin typeface="Arial" panose="020B0604020202020204" pitchFamily="34" charset="0"/>
                <a:cs typeface="Arial" panose="020B0604020202020204" pitchFamily="34" charset="0"/>
              </a:rPr>
              <a:t>Dyfyniad</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Quotation</a:t>
            </a:r>
          </a:p>
        </p:txBody>
      </p:sp>
      <p:sp>
        <p:nvSpPr>
          <p:cNvPr id="5" name="Content Placeholder 4">
            <a:extLst>
              <a:ext uri="{FF2B5EF4-FFF2-40B4-BE49-F238E27FC236}">
                <a16:creationId xmlns:a16="http://schemas.microsoft.com/office/drawing/2014/main" id="{E00CFC21-063B-62B0-EA26-4FBC8961AE79}"/>
              </a:ext>
            </a:extLst>
          </p:cNvPr>
          <p:cNvSpPr>
            <a:spLocks noGrp="1"/>
          </p:cNvSpPr>
          <p:nvPr>
            <p:ph idx="1"/>
          </p:nvPr>
        </p:nvSpPr>
        <p:spPr>
          <a:xfrm>
            <a:off x="363415" y="1825625"/>
            <a:ext cx="8475785" cy="4035913"/>
          </a:xfrm>
        </p:spPr>
        <p:txBody>
          <a:bodyPr>
            <a:normAutofit lnSpcReduction="10000"/>
          </a:bodyPr>
          <a:lstStyle/>
          <a:p>
            <a:pPr marL="0" indent="0">
              <a:buNone/>
            </a:pPr>
            <a:r>
              <a:rPr lang="en-GB" dirty="0">
                <a:latin typeface="Arial" panose="020B0604020202020204" pitchFamily="34" charset="0"/>
                <a:cs typeface="Arial" panose="020B0604020202020204" pitchFamily="34" charset="0"/>
              </a:rPr>
              <a:t>“Organizational culture can significantly influence the performance and effectiveness of a company; the morale and productivity of its employees; and its ability to attract, motivate, and retain talented people. Unfortunately, many leaders are either unaware of the significant impact culture can have, are aware but overwhelmed by the extensive and sometimes conflicting information available on culture, or are not well informed about how to build and sustain cultures effectively.”</a:t>
            </a:r>
          </a:p>
          <a:p>
            <a:pPr marL="0" indent="0" algn="r">
              <a:buNone/>
            </a:pPr>
            <a:r>
              <a:rPr lang="en-GB" sz="2000" dirty="0">
                <a:latin typeface="Arial" panose="020B0604020202020204" pitchFamily="34" charset="0"/>
                <a:cs typeface="Arial" panose="020B0604020202020204" pitchFamily="34" charset="0"/>
              </a:rPr>
              <a:t>(Warrick, 2017, page 1).</a:t>
            </a:r>
          </a:p>
        </p:txBody>
      </p:sp>
    </p:spTree>
    <p:extLst>
      <p:ext uri="{BB962C8B-B14F-4D97-AF65-F5344CB8AC3E}">
        <p14:creationId xmlns:p14="http://schemas.microsoft.com/office/powerpoint/2010/main" val="39942686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FF82B-0014-AE9C-816A-F357BFB683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C74A0D-4F02-E098-6F5F-8346C17F910B}"/>
              </a:ext>
            </a:extLst>
          </p:cNvPr>
          <p:cNvSpPr>
            <a:spLocks noGrp="1"/>
          </p:cNvSpPr>
          <p:nvPr>
            <p:ph type="title"/>
          </p:nvPr>
        </p:nvSpPr>
        <p:spPr/>
        <p:txBody>
          <a:bodyPr>
            <a:normAutofit/>
          </a:bodyPr>
          <a:lstStyle/>
          <a:p>
            <a:pPr algn="ctr"/>
            <a:r>
              <a:rPr lang="en-GB" sz="4000" dirty="0">
                <a:latin typeface="Arial" panose="020B0604020202020204" pitchFamily="34" charset="0"/>
              </a:rPr>
              <a:t>Adran 4</a:t>
            </a:r>
            <a:br>
              <a:rPr lang="en-GB" sz="4000" dirty="0">
                <a:latin typeface="Arial" panose="020B0604020202020204" pitchFamily="34" charset="0"/>
              </a:rPr>
            </a:br>
            <a:r>
              <a:rPr lang="en-GB" sz="4000" dirty="0">
                <a:solidFill>
                  <a:srgbClr val="0070C0"/>
                </a:solidFill>
                <a:latin typeface="Arial" panose="020B0604020202020204" pitchFamily="34" charset="0"/>
              </a:rPr>
              <a:t>Section 4</a:t>
            </a:r>
          </a:p>
        </p:txBody>
      </p:sp>
      <p:sp>
        <p:nvSpPr>
          <p:cNvPr id="4" name="Content Placeholder 3">
            <a:extLst>
              <a:ext uri="{FF2B5EF4-FFF2-40B4-BE49-F238E27FC236}">
                <a16:creationId xmlns:a16="http://schemas.microsoft.com/office/drawing/2014/main" id="{9BF16286-ECE0-5A80-C4D6-E936F95D77F0}"/>
              </a:ext>
            </a:extLst>
          </p:cNvPr>
          <p:cNvSpPr>
            <a:spLocks noGrp="1"/>
          </p:cNvSpPr>
          <p:nvPr>
            <p:ph sz="half" idx="1"/>
          </p:nvPr>
        </p:nvSpPr>
        <p:spPr/>
        <p:txBody>
          <a:bodyPr>
            <a:normAutofit/>
          </a:bodyPr>
          <a:lstStyle/>
          <a:p>
            <a:pPr marL="0" indent="0">
              <a:buNone/>
            </a:pPr>
            <a:endParaRPr lang="en-GB" dirty="0">
              <a:solidFill>
                <a:srgbClr val="0070C0"/>
              </a:solidFill>
              <a:latin typeface="Arial" panose="020B0604020202020204" pitchFamily="34" charset="0"/>
            </a:endParaRPr>
          </a:p>
          <a:p>
            <a:pPr marL="0" indent="0">
              <a:buNone/>
            </a:pPr>
            <a:endParaRPr lang="en-GB" dirty="0"/>
          </a:p>
        </p:txBody>
      </p:sp>
      <p:sp>
        <p:nvSpPr>
          <p:cNvPr id="3" name="Content Placeholder 2">
            <a:extLst>
              <a:ext uri="{FF2B5EF4-FFF2-40B4-BE49-F238E27FC236}">
                <a16:creationId xmlns:a16="http://schemas.microsoft.com/office/drawing/2014/main" id="{496579B0-8406-45CC-2947-FBE0830FE82E}"/>
              </a:ext>
            </a:extLst>
          </p:cNvPr>
          <p:cNvSpPr>
            <a:spLocks noGrp="1"/>
          </p:cNvSpPr>
          <p:nvPr>
            <p:ph sz="half" idx="2"/>
          </p:nvPr>
        </p:nvSpPr>
        <p:spPr/>
        <p:txBody>
          <a:bodyPr/>
          <a:lstStyle/>
          <a:p>
            <a:pPr marL="0" indent="0">
              <a:buNone/>
            </a:pPr>
            <a:endParaRPr lang="en-GB" dirty="0"/>
          </a:p>
          <a:p>
            <a:r>
              <a:rPr lang="en-GB" dirty="0" err="1">
                <a:latin typeface="Arial" panose="020B0604020202020204" pitchFamily="34" charset="0"/>
                <a:cs typeface="Arial" panose="020B0604020202020204" pitchFamily="34" charset="0"/>
              </a:rPr>
              <a:t>Arweinyddiaeth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foesegol</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Ethical leadership</a:t>
            </a:r>
          </a:p>
        </p:txBody>
      </p:sp>
      <p:sp>
        <p:nvSpPr>
          <p:cNvPr id="10" name="TextBox 9">
            <a:extLst>
              <a:ext uri="{FF2B5EF4-FFF2-40B4-BE49-F238E27FC236}">
                <a16:creationId xmlns:a16="http://schemas.microsoft.com/office/drawing/2014/main" id="{74A090E4-65FB-898C-BAA9-DE6F12B47E9B}"/>
              </a:ext>
            </a:extLst>
          </p:cNvPr>
          <p:cNvSpPr txBox="1"/>
          <p:nvPr/>
        </p:nvSpPr>
        <p:spPr>
          <a:xfrm>
            <a:off x="628650" y="5303520"/>
            <a:ext cx="3667479" cy="369332"/>
          </a:xfrm>
          <a:prstGeom prst="rect">
            <a:avLst/>
          </a:prstGeom>
          <a:noFill/>
        </p:spPr>
        <p:txBody>
          <a:bodyPr wrap="none" rtlCol="0">
            <a:spAutoFit/>
          </a:bodyPr>
          <a:lstStyle/>
          <a:p>
            <a:r>
              <a:rPr lang="en-GB" dirty="0"/>
              <a:t>(Source: Thomas International, 2026)</a:t>
            </a:r>
          </a:p>
        </p:txBody>
      </p:sp>
      <p:pic>
        <p:nvPicPr>
          <p:cNvPr id="6" name="Picture 5">
            <a:extLst>
              <a:ext uri="{FF2B5EF4-FFF2-40B4-BE49-F238E27FC236}">
                <a16:creationId xmlns:a16="http://schemas.microsoft.com/office/drawing/2014/main" id="{A783A3CC-F321-9B11-0293-5988C543F470}"/>
              </a:ext>
            </a:extLst>
          </p:cNvPr>
          <p:cNvPicPr>
            <a:picLocks noChangeAspect="1"/>
          </p:cNvPicPr>
          <p:nvPr/>
        </p:nvPicPr>
        <p:blipFill>
          <a:blip r:embed="rId3"/>
          <a:stretch>
            <a:fillRect/>
          </a:stretch>
        </p:blipFill>
        <p:spPr>
          <a:xfrm>
            <a:off x="313958" y="1825625"/>
            <a:ext cx="3966649" cy="3201010"/>
          </a:xfrm>
          <a:prstGeom prst="rect">
            <a:avLst/>
          </a:prstGeom>
        </p:spPr>
      </p:pic>
    </p:spTree>
    <p:extLst>
      <p:ext uri="{BB962C8B-B14F-4D97-AF65-F5344CB8AC3E}">
        <p14:creationId xmlns:p14="http://schemas.microsoft.com/office/powerpoint/2010/main" val="22971684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ACD0F-FFCD-F79D-2BBD-1E8177D86AE7}"/>
              </a:ext>
            </a:extLst>
          </p:cNvPr>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Trafodwch</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Discuss</a:t>
            </a:r>
          </a:p>
        </p:txBody>
      </p:sp>
      <p:sp>
        <p:nvSpPr>
          <p:cNvPr id="5" name="Content Placeholder 4">
            <a:extLst>
              <a:ext uri="{FF2B5EF4-FFF2-40B4-BE49-F238E27FC236}">
                <a16:creationId xmlns:a16="http://schemas.microsoft.com/office/drawing/2014/main" id="{1912D6D6-0BEC-6719-5AF8-F7D3782593B9}"/>
              </a:ext>
            </a:extLst>
          </p:cNvPr>
          <p:cNvSpPr>
            <a:spLocks noGrp="1"/>
          </p:cNvSpPr>
          <p:nvPr>
            <p:ph sz="half" idx="1"/>
          </p:nvPr>
        </p:nvSpPr>
        <p:spPr>
          <a:xfrm>
            <a:off x="293077" y="1825624"/>
            <a:ext cx="4202723" cy="4117975"/>
          </a:xfrm>
        </p:spPr>
        <p:txBody>
          <a:bodyPr>
            <a:normAutofit/>
          </a:bodyPr>
          <a:lstStyle/>
          <a:p>
            <a:r>
              <a:rPr lang="cy-GB" dirty="0">
                <a:latin typeface="Arial" panose="020B0604020202020204" pitchFamily="34" charset="0"/>
                <a:cs typeface="Arial" panose="020B0604020202020204" pitchFamily="34" charset="0"/>
              </a:rPr>
              <a:t>Sut</a:t>
            </a:r>
            <a:r>
              <a:rPr lang="cy-GB" noProof="0" dirty="0">
                <a:latin typeface="Arial" panose="020B0604020202020204" pitchFamily="34" charset="0"/>
                <a:cs typeface="Arial" panose="020B0604020202020204" pitchFamily="34" charset="0"/>
              </a:rPr>
              <a:t> allai arweinyddiaeth foesegol edrych?</a:t>
            </a:r>
          </a:p>
        </p:txBody>
      </p:sp>
      <p:sp>
        <p:nvSpPr>
          <p:cNvPr id="3" name="Content Placeholder 2">
            <a:extLst>
              <a:ext uri="{FF2B5EF4-FFF2-40B4-BE49-F238E27FC236}">
                <a16:creationId xmlns:a16="http://schemas.microsoft.com/office/drawing/2014/main" id="{1AB0B64A-10B9-0809-1B6C-467EE15ABACB}"/>
              </a:ext>
            </a:extLst>
          </p:cNvPr>
          <p:cNvSpPr>
            <a:spLocks noGrp="1"/>
          </p:cNvSpPr>
          <p:nvPr>
            <p:ph sz="half" idx="2"/>
          </p:nvPr>
        </p:nvSpPr>
        <p:spPr>
          <a:xfrm>
            <a:off x="4648199" y="1825625"/>
            <a:ext cx="4284785" cy="4117974"/>
          </a:xfrm>
        </p:spPr>
        <p:txBody>
          <a:bodyPr>
            <a:normAutofit/>
          </a:bodyPr>
          <a:lstStyle/>
          <a:p>
            <a:r>
              <a:rPr lang="en-GB" dirty="0">
                <a:solidFill>
                  <a:srgbClr val="0070C0"/>
                </a:solidFill>
                <a:latin typeface="Arial" panose="020B0604020202020204" pitchFamily="34" charset="0"/>
                <a:cs typeface="Arial" panose="020B0604020202020204" pitchFamily="34" charset="0"/>
              </a:rPr>
              <a:t>What might ethical leadership look like?</a:t>
            </a:r>
            <a:endParaRPr lang="en-GB" sz="21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76738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701675"/>
          </a:xfrm>
        </p:spPr>
        <p:txBody>
          <a:bodyPr>
            <a:noAutofit/>
          </a:bodyPr>
          <a:lstStyle/>
          <a:p>
            <a:pPr algn="ctr"/>
            <a:r>
              <a:rPr lang="cy-GB" sz="3600" noProof="0" dirty="0">
                <a:latin typeface="Arial" panose="020B0604020202020204" pitchFamily="34" charset="0"/>
              </a:rPr>
              <a:t>Diffiniad</a:t>
            </a:r>
            <a:br>
              <a:rPr lang="en-GB" sz="3600" dirty="0">
                <a:solidFill>
                  <a:srgbClr val="FF0000"/>
                </a:solidFill>
                <a:latin typeface="Arial" panose="020B0604020202020204" pitchFamily="34" charset="0"/>
              </a:rPr>
            </a:br>
            <a:r>
              <a:rPr lang="en-GB" sz="3600" dirty="0">
                <a:solidFill>
                  <a:srgbClr val="0070C0"/>
                </a:solidFill>
                <a:latin typeface="Arial" panose="020B0604020202020204" pitchFamily="34" charset="0"/>
              </a:rPr>
              <a:t>Definition</a:t>
            </a:r>
          </a:p>
        </p:txBody>
      </p:sp>
      <p:sp>
        <p:nvSpPr>
          <p:cNvPr id="4" name="Content Placeholder 3">
            <a:extLst>
              <a:ext uri="{FF2B5EF4-FFF2-40B4-BE49-F238E27FC236}">
                <a16:creationId xmlns:a16="http://schemas.microsoft.com/office/drawing/2014/main" id="{071DB27C-DEC1-75A4-B049-BE38FF18DD24}"/>
              </a:ext>
            </a:extLst>
          </p:cNvPr>
          <p:cNvSpPr>
            <a:spLocks noGrp="1"/>
          </p:cNvSpPr>
          <p:nvPr>
            <p:ph sz="half" idx="1"/>
          </p:nvPr>
        </p:nvSpPr>
        <p:spPr>
          <a:xfrm>
            <a:off x="152400" y="1508760"/>
            <a:ext cx="4343400" cy="4480559"/>
          </a:xfrm>
        </p:spPr>
        <p:txBody>
          <a:bodyPr>
            <a:normAutofit lnSpcReduction="10000"/>
          </a:bodyPr>
          <a:lstStyle/>
          <a:p>
            <a:r>
              <a:rPr lang="cy-GB" noProof="0" dirty="0">
                <a:latin typeface="Arial" panose="020B0604020202020204" pitchFamily="34" charset="0"/>
                <a:cs typeface="Arial" panose="020B0604020202020204" pitchFamily="34" charset="0"/>
              </a:rPr>
              <a:t>Mae arweinyddiaeth foesegol yn golygu bod arweinwyr yn gweithredu mewn ffordd deg, onest a moesol briodol, tra'n annog eraill i ymddwyn yn foesegol drwy gyfathrebu, gwneud penderfyniadau a bod yn fodelau rôl cadarnhaol.</a:t>
            </a:r>
          </a:p>
        </p:txBody>
      </p:sp>
      <p:sp>
        <p:nvSpPr>
          <p:cNvPr id="5" name="Content Placeholder 4">
            <a:extLst>
              <a:ext uri="{FF2B5EF4-FFF2-40B4-BE49-F238E27FC236}">
                <a16:creationId xmlns:a16="http://schemas.microsoft.com/office/drawing/2014/main" id="{D3E3BDD9-9A2A-551E-7052-A7500201A2C5}"/>
              </a:ext>
            </a:extLst>
          </p:cNvPr>
          <p:cNvSpPr>
            <a:spLocks noGrp="1"/>
          </p:cNvSpPr>
          <p:nvPr>
            <p:ph sz="half" idx="2"/>
          </p:nvPr>
        </p:nvSpPr>
        <p:spPr>
          <a:xfrm>
            <a:off x="4648200" y="1508760"/>
            <a:ext cx="4343400" cy="4480559"/>
          </a:xfrm>
        </p:spPr>
        <p:txBody>
          <a:bodyPr>
            <a:normAutofit lnSpcReduction="10000"/>
          </a:bodyPr>
          <a:lstStyle/>
          <a:p>
            <a:r>
              <a:rPr lang="en-GB" dirty="0">
                <a:solidFill>
                  <a:srgbClr val="0070C0"/>
                </a:solidFill>
                <a:latin typeface="Arial" panose="020B0604020202020204" pitchFamily="34" charset="0"/>
                <a:cs typeface="Arial" panose="020B0604020202020204" pitchFamily="34" charset="0"/>
              </a:rPr>
              <a:t>Ethical leadership involves leaders acting in ways that are fair, honest, and morally appropriate, while encouraging others to behave ethically through communication, decision-making, and positive role modelling.</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lgn="r">
              <a:buNone/>
            </a:pPr>
            <a:r>
              <a:rPr lang="en-GB" sz="2100" dirty="0">
                <a:solidFill>
                  <a:srgbClr val="0070C0"/>
                </a:solidFill>
                <a:latin typeface="Arial" panose="020B0604020202020204" pitchFamily="34" charset="0"/>
                <a:cs typeface="Arial" panose="020B0604020202020204" pitchFamily="34" charset="0"/>
              </a:rPr>
              <a:t>(Pletz </a:t>
            </a:r>
            <a:r>
              <a:rPr lang="en-GB" sz="2100" i="1" dirty="0">
                <a:solidFill>
                  <a:srgbClr val="0070C0"/>
                </a:solidFill>
                <a:latin typeface="Arial" panose="020B0604020202020204" pitchFamily="34" charset="0"/>
                <a:cs typeface="Arial" panose="020B0604020202020204" pitchFamily="34" charset="0"/>
              </a:rPr>
              <a:t>et al., </a:t>
            </a:r>
            <a:r>
              <a:rPr lang="en-GB" sz="2100" dirty="0">
                <a:solidFill>
                  <a:srgbClr val="0070C0"/>
                </a:solidFill>
                <a:latin typeface="Arial" panose="020B0604020202020204" pitchFamily="34" charset="0"/>
                <a:cs typeface="Arial" panose="020B0604020202020204" pitchFamily="34" charset="0"/>
              </a:rPr>
              <a:t>2025).</a:t>
            </a:r>
          </a:p>
        </p:txBody>
      </p:sp>
    </p:spTree>
    <p:extLst>
      <p:ext uri="{BB962C8B-B14F-4D97-AF65-F5344CB8AC3E}">
        <p14:creationId xmlns:p14="http://schemas.microsoft.com/office/powerpoint/2010/main" val="42907219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328FD-EA6E-F484-A510-35C4F7FC88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391B19-E7E8-2E91-3A5C-31F29F374E17}"/>
              </a:ext>
            </a:extLst>
          </p:cNvPr>
          <p:cNvSpPr>
            <a:spLocks noGrp="1"/>
          </p:cNvSpPr>
          <p:nvPr>
            <p:ph type="title"/>
          </p:nvPr>
        </p:nvSpPr>
        <p:spPr>
          <a:xfrm>
            <a:off x="628650" y="365126"/>
            <a:ext cx="7886700" cy="795460"/>
          </a:xfrm>
        </p:spPr>
        <p:txBody>
          <a:bodyPr>
            <a:normAutofit fontScale="90000"/>
          </a:bodyPr>
          <a:lstStyle/>
          <a:p>
            <a:pPr algn="ctr"/>
            <a:r>
              <a:rPr lang="en-GB" sz="3600" dirty="0" err="1">
                <a:latin typeface="Arial" panose="020B0604020202020204" pitchFamily="34" charset="0"/>
                <a:cs typeface="Arial" panose="020B0604020202020204" pitchFamily="34" charset="0"/>
              </a:rPr>
              <a:t>Ymchwil</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Research</a:t>
            </a:r>
          </a:p>
        </p:txBody>
      </p:sp>
      <p:sp>
        <p:nvSpPr>
          <p:cNvPr id="5" name="Content Placeholder 4">
            <a:extLst>
              <a:ext uri="{FF2B5EF4-FFF2-40B4-BE49-F238E27FC236}">
                <a16:creationId xmlns:a16="http://schemas.microsoft.com/office/drawing/2014/main" id="{FB880618-DFDF-FA50-F712-BF88F26E97D6}"/>
              </a:ext>
            </a:extLst>
          </p:cNvPr>
          <p:cNvSpPr>
            <a:spLocks noGrp="1"/>
          </p:cNvSpPr>
          <p:nvPr>
            <p:ph sz="half" idx="1"/>
          </p:nvPr>
        </p:nvSpPr>
        <p:spPr>
          <a:xfrm>
            <a:off x="293077" y="1371600"/>
            <a:ext cx="4202723" cy="4571999"/>
          </a:xfrm>
        </p:spPr>
        <p:txBody>
          <a:bodyPr>
            <a:normAutofit fontScale="70000" lnSpcReduction="20000"/>
          </a:bodyPr>
          <a:lstStyle/>
          <a:p>
            <a:pPr marL="0" indent="0">
              <a:buNone/>
            </a:pPr>
            <a:r>
              <a:rPr lang="cy-GB" noProof="0" dirty="0">
                <a:latin typeface="Arial" panose="020B0604020202020204" pitchFamily="34" charset="0"/>
                <a:cs typeface="Arial" panose="020B0604020202020204" pitchFamily="34" charset="0"/>
              </a:rPr>
              <a:t>Mae canfyddiadau ymchwil yn dangos bod arweinwyr moesegol yn hyrwyddo:</a:t>
            </a:r>
          </a:p>
          <a:p>
            <a:r>
              <a:rPr lang="cy-GB" noProof="0" dirty="0">
                <a:latin typeface="Arial" panose="020B0604020202020204" pitchFamily="34" charset="0"/>
                <a:cs typeface="Arial" panose="020B0604020202020204" pitchFamily="34" charset="0"/>
              </a:rPr>
              <a:t>Ymgysylltiad uwch gan weithwyr;</a:t>
            </a:r>
          </a:p>
          <a:p>
            <a:r>
              <a:rPr lang="cy-GB" noProof="0" dirty="0">
                <a:latin typeface="Arial" panose="020B0604020202020204" pitchFamily="34" charset="0"/>
                <a:cs typeface="Arial" panose="020B0604020202020204" pitchFamily="34" charset="0"/>
              </a:rPr>
              <a:t>Perfformiad tîm cryfach;</a:t>
            </a:r>
          </a:p>
          <a:p>
            <a:r>
              <a:rPr lang="cy-GB" noProof="0" dirty="0">
                <a:latin typeface="Arial" panose="020B0604020202020204" pitchFamily="34" charset="0"/>
                <a:cs typeface="Arial" panose="020B0604020202020204" pitchFamily="34" charset="0"/>
              </a:rPr>
              <a:t>Mwy o lwyddiant sefydliadol.</a:t>
            </a:r>
          </a:p>
          <a:p>
            <a:pPr marL="0" indent="0">
              <a:buNone/>
            </a:pPr>
            <a:endParaRPr lang="cy-GB" dirty="0">
              <a:latin typeface="Arial" panose="020B0604020202020204" pitchFamily="34" charset="0"/>
              <a:cs typeface="Arial" panose="020B0604020202020204" pitchFamily="34" charset="0"/>
            </a:endParaRPr>
          </a:p>
          <a:p>
            <a:pPr marL="0" indent="0">
              <a:buNone/>
            </a:pPr>
            <a:r>
              <a:rPr lang="cy-GB" noProof="0" dirty="0">
                <a:latin typeface="Arial" panose="020B0604020202020204" pitchFamily="34" charset="0"/>
                <a:cs typeface="Arial" panose="020B0604020202020204" pitchFamily="34" charset="0"/>
              </a:rPr>
              <a:t>Yn ogystal, ceir:</a:t>
            </a:r>
          </a:p>
          <a:p>
            <a:r>
              <a:rPr lang="cy-GB" noProof="0" dirty="0">
                <a:latin typeface="Arial" panose="020B0604020202020204" pitchFamily="34" charset="0"/>
                <a:cs typeface="Arial" panose="020B0604020202020204" pitchFamily="34" charset="0"/>
              </a:rPr>
              <a:t>Mwy o ymddiriedaeth gan weithwyr a rhanddeiliaid;</a:t>
            </a:r>
          </a:p>
          <a:p>
            <a:r>
              <a:rPr lang="cy-GB" noProof="0" dirty="0">
                <a:latin typeface="Arial" panose="020B0604020202020204" pitchFamily="34" charset="0"/>
                <a:cs typeface="Arial" panose="020B0604020202020204" pitchFamily="34" charset="0"/>
              </a:rPr>
              <a:t>Mwy o deyrngarwch a chynhyrchiant;</a:t>
            </a:r>
          </a:p>
          <a:p>
            <a:r>
              <a:rPr lang="cy-GB" noProof="0" dirty="0">
                <a:latin typeface="Arial" panose="020B0604020202020204" pitchFamily="34" charset="0"/>
                <a:cs typeface="Arial" panose="020B0604020202020204" pitchFamily="34" charset="0"/>
              </a:rPr>
              <a:t>Cyfraddau is o ymddygiad ac ymddygiad amhriodol anfoesegol.</a:t>
            </a:r>
            <a:endParaRPr lang="cy-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64E3460-EE2E-DC04-CAB6-2A123A66AF71}"/>
              </a:ext>
            </a:extLst>
          </p:cNvPr>
          <p:cNvSpPr>
            <a:spLocks noGrp="1"/>
          </p:cNvSpPr>
          <p:nvPr>
            <p:ph sz="half" idx="2"/>
          </p:nvPr>
        </p:nvSpPr>
        <p:spPr>
          <a:xfrm>
            <a:off x="4648199" y="1371600"/>
            <a:ext cx="4284785" cy="4571999"/>
          </a:xfrm>
        </p:spPr>
        <p:txBody>
          <a:bodyPr>
            <a:noAutofit/>
          </a:bodyPr>
          <a:lstStyle/>
          <a:p>
            <a:pPr marL="0" indent="0">
              <a:buNone/>
            </a:pPr>
            <a:r>
              <a:rPr lang="en-GB" sz="2000" dirty="0">
                <a:solidFill>
                  <a:srgbClr val="0070C0"/>
                </a:solidFill>
                <a:latin typeface="Arial" panose="020B0604020202020204" pitchFamily="34" charset="0"/>
                <a:cs typeface="Arial" panose="020B0604020202020204" pitchFamily="34" charset="0"/>
              </a:rPr>
              <a:t>Research findings demonstrate that ethical leaders drive:</a:t>
            </a:r>
          </a:p>
          <a:p>
            <a:r>
              <a:rPr lang="en-GB" sz="2000" dirty="0">
                <a:solidFill>
                  <a:srgbClr val="0070C0"/>
                </a:solidFill>
                <a:latin typeface="Arial" panose="020B0604020202020204" pitchFamily="34" charset="0"/>
                <a:cs typeface="Arial" panose="020B0604020202020204" pitchFamily="34" charset="0"/>
              </a:rPr>
              <a:t>Higher employee engagement;</a:t>
            </a:r>
          </a:p>
          <a:p>
            <a:r>
              <a:rPr lang="en-GB" sz="2000" dirty="0">
                <a:solidFill>
                  <a:srgbClr val="0070C0"/>
                </a:solidFill>
                <a:latin typeface="Arial" panose="020B0604020202020204" pitchFamily="34" charset="0"/>
                <a:cs typeface="Arial" panose="020B0604020202020204" pitchFamily="34" charset="0"/>
              </a:rPr>
              <a:t>Stronger team performance;</a:t>
            </a:r>
          </a:p>
          <a:p>
            <a:r>
              <a:rPr lang="en-GB" sz="2000" dirty="0">
                <a:solidFill>
                  <a:srgbClr val="0070C0"/>
                </a:solidFill>
                <a:latin typeface="Arial" panose="020B0604020202020204" pitchFamily="34" charset="0"/>
                <a:cs typeface="Arial" panose="020B0604020202020204" pitchFamily="34" charset="0"/>
              </a:rPr>
              <a:t>Greater organisational success.</a:t>
            </a:r>
          </a:p>
          <a:p>
            <a:endParaRPr lang="en-GB" sz="2000" dirty="0">
              <a:solidFill>
                <a:srgbClr val="0070C0"/>
              </a:solidFill>
              <a:latin typeface="Arial" panose="020B0604020202020204" pitchFamily="34" charset="0"/>
              <a:cs typeface="Arial" panose="020B0604020202020204" pitchFamily="34" charset="0"/>
            </a:endParaRPr>
          </a:p>
          <a:p>
            <a:pPr marL="0" indent="0">
              <a:buNone/>
            </a:pPr>
            <a:r>
              <a:rPr lang="en-GB" sz="2000" dirty="0">
                <a:solidFill>
                  <a:srgbClr val="0070C0"/>
                </a:solidFill>
                <a:latin typeface="Arial" panose="020B0604020202020204" pitchFamily="34" charset="0"/>
                <a:cs typeface="Arial" panose="020B0604020202020204" pitchFamily="34" charset="0"/>
              </a:rPr>
              <a:t>There is also:</a:t>
            </a:r>
          </a:p>
          <a:p>
            <a:r>
              <a:rPr lang="en-GB" sz="2000" dirty="0">
                <a:solidFill>
                  <a:srgbClr val="0070C0"/>
                </a:solidFill>
                <a:latin typeface="Arial" panose="020B0604020202020204" pitchFamily="34" charset="0"/>
                <a:cs typeface="Arial" panose="020B0604020202020204" pitchFamily="34" charset="0"/>
              </a:rPr>
              <a:t>Greater trust from employees and stakeholders;</a:t>
            </a:r>
          </a:p>
          <a:p>
            <a:r>
              <a:rPr lang="en-GB" sz="2000" dirty="0">
                <a:solidFill>
                  <a:srgbClr val="0070C0"/>
                </a:solidFill>
                <a:latin typeface="Arial" panose="020B0604020202020204" pitchFamily="34" charset="0"/>
                <a:cs typeface="Arial" panose="020B0604020202020204" pitchFamily="34" charset="0"/>
              </a:rPr>
              <a:t>Increased loyalty and productivity;</a:t>
            </a:r>
          </a:p>
          <a:p>
            <a:r>
              <a:rPr lang="en-GB" sz="2000" dirty="0">
                <a:solidFill>
                  <a:srgbClr val="0070C0"/>
                </a:solidFill>
                <a:latin typeface="Arial" panose="020B0604020202020204" pitchFamily="34" charset="0"/>
                <a:cs typeface="Arial" panose="020B0604020202020204" pitchFamily="34" charset="0"/>
              </a:rPr>
              <a:t>Lower rates of unethical behaviour and misconduct.</a:t>
            </a:r>
          </a:p>
          <a:p>
            <a:endParaRPr lang="en-GB" sz="2000" b="1" dirty="0">
              <a:solidFill>
                <a:srgbClr val="0070C0"/>
              </a:solidFill>
              <a:latin typeface="Arial" panose="020B0604020202020204" pitchFamily="34" charset="0"/>
              <a:cs typeface="Arial" panose="020B0604020202020204" pitchFamily="34" charset="0"/>
            </a:endParaRPr>
          </a:p>
          <a:p>
            <a:pPr marL="0" indent="0">
              <a:buNone/>
            </a:pPr>
            <a:endParaRPr lang="en-GB" sz="20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91102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4893AD78-830C-0F71-D4C3-37D7BD9EB1AC}"/>
              </a:ext>
            </a:extLst>
          </p:cNvPr>
          <p:cNvSpPr>
            <a:spLocks noGrp="1"/>
          </p:cNvSpPr>
          <p:nvPr>
            <p:ph type="title"/>
          </p:nvPr>
        </p:nvSpPr>
        <p:spPr>
          <a:xfrm>
            <a:off x="628650" y="365126"/>
            <a:ext cx="7886700" cy="857388"/>
          </a:xfrm>
        </p:spPr>
        <p:txBody>
          <a:bodyPr>
            <a:normAutofit fontScale="90000"/>
          </a:bodyPr>
          <a:lstStyle/>
          <a:p>
            <a:pPr algn="ctr"/>
            <a:r>
              <a:rPr lang="en-GB" sz="3600" dirty="0" err="1">
                <a:latin typeface="Arial" panose="020B0604020202020204" pitchFamily="34" charset="0"/>
                <a:cs typeface="Arial" panose="020B0604020202020204" pitchFamily="34" charset="0"/>
              </a:rPr>
              <a:t>Damcaniaethau</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allweddol</a:t>
            </a:r>
            <a:br>
              <a:rPr lang="en-GB" sz="3600" dirty="0">
                <a:latin typeface="Arial" panose="020B0604020202020204" pitchFamily="34" charset="0"/>
                <a:cs typeface="Arial" panose="020B0604020202020204" pitchFamily="34" charset="0"/>
              </a:rPr>
            </a:br>
            <a:endParaRPr lang="en-GB" sz="3600" dirty="0">
              <a:solidFill>
                <a:srgbClr val="0070C0"/>
              </a:solidFill>
              <a:latin typeface="Arial" panose="020B0604020202020204" pitchFamily="34" charset="0"/>
              <a:cs typeface="Arial" panose="020B0604020202020204" pitchFamily="34" charset="0"/>
            </a:endParaRPr>
          </a:p>
        </p:txBody>
      </p:sp>
      <p:pic>
        <p:nvPicPr>
          <p:cNvPr id="8" name="Content Placeholder 7">
            <a:extLst>
              <a:ext uri="{FF2B5EF4-FFF2-40B4-BE49-F238E27FC236}">
                <a16:creationId xmlns:a16="http://schemas.microsoft.com/office/drawing/2014/main" id="{05539000-6D9B-0541-1B31-3BE539746E4E}"/>
              </a:ext>
            </a:extLst>
          </p:cNvPr>
          <p:cNvPicPr>
            <a:picLocks noGrp="1" noChangeAspect="1"/>
          </p:cNvPicPr>
          <p:nvPr>
            <p:ph sz="half" idx="1"/>
          </p:nvPr>
        </p:nvPicPr>
        <p:blipFill>
          <a:blip r:embed="rId3"/>
          <a:stretch>
            <a:fillRect/>
          </a:stretch>
        </p:blipFill>
        <p:spPr>
          <a:xfrm>
            <a:off x="628650" y="1825624"/>
            <a:ext cx="3362325" cy="3809861"/>
          </a:xfrm>
          <a:prstGeom prst="rect">
            <a:avLst/>
          </a:prstGeom>
        </p:spPr>
      </p:pic>
      <p:sp>
        <p:nvSpPr>
          <p:cNvPr id="10" name="Content Placeholder 9">
            <a:extLst>
              <a:ext uri="{FF2B5EF4-FFF2-40B4-BE49-F238E27FC236}">
                <a16:creationId xmlns:a16="http://schemas.microsoft.com/office/drawing/2014/main" id="{18D0E5EB-ECE1-1610-E569-4911CCD63E4F}"/>
              </a:ext>
            </a:extLst>
          </p:cNvPr>
          <p:cNvSpPr>
            <a:spLocks noGrp="1"/>
          </p:cNvSpPr>
          <p:nvPr>
            <p:ph sz="half" idx="2"/>
          </p:nvPr>
        </p:nvSpPr>
        <p:spPr>
          <a:xfrm>
            <a:off x="4138246" y="1090246"/>
            <a:ext cx="4900246" cy="4865077"/>
          </a:xfrm>
        </p:spPr>
        <p:txBody>
          <a:bodyPr>
            <a:normAutofit lnSpcReduction="10000"/>
          </a:bodyPr>
          <a:lstStyle/>
          <a:p>
            <a:r>
              <a:rPr lang="cy-GB" sz="1600" b="1" noProof="0" dirty="0">
                <a:latin typeface="Arial" panose="020B0604020202020204" pitchFamily="34" charset="0"/>
                <a:cs typeface="Arial" panose="020B0604020202020204" pitchFamily="34" charset="0"/>
              </a:rPr>
              <a:t>Arweinyddiaeth Drawsnewidiol </a:t>
            </a:r>
            <a:r>
              <a:rPr lang="cy-GB" sz="1600" noProof="0" dirty="0">
                <a:latin typeface="Arial" panose="020B0604020202020204" pitchFamily="34" charset="0"/>
                <a:cs typeface="Arial" panose="020B0604020202020204" pitchFamily="34" charset="0"/>
              </a:rPr>
              <a:t>(</a:t>
            </a:r>
            <a:r>
              <a:rPr lang="cy-GB" sz="1600" noProof="0" dirty="0" err="1">
                <a:latin typeface="Arial" panose="020B0604020202020204" pitchFamily="34" charset="0"/>
                <a:cs typeface="Arial" panose="020B0604020202020204" pitchFamily="34" charset="0"/>
              </a:rPr>
              <a:t>Bass</a:t>
            </a:r>
            <a:r>
              <a:rPr lang="cy-GB" sz="1600" noProof="0" dirty="0">
                <a:latin typeface="Arial" panose="020B0604020202020204" pitchFamily="34" charset="0"/>
                <a:cs typeface="Arial" panose="020B0604020202020204" pitchFamily="34" charset="0"/>
              </a:rPr>
              <a:t> ac </a:t>
            </a:r>
            <a:r>
              <a:rPr lang="cy-GB" sz="1600" noProof="0" dirty="0" err="1">
                <a:latin typeface="Arial" panose="020B0604020202020204" pitchFamily="34" charset="0"/>
                <a:cs typeface="Arial" panose="020B0604020202020204" pitchFamily="34" charset="0"/>
              </a:rPr>
              <a:t>Avolio</a:t>
            </a:r>
            <a:r>
              <a:rPr lang="cy-GB" sz="1600" noProof="0" dirty="0">
                <a:latin typeface="Arial" panose="020B0604020202020204" pitchFamily="34" charset="0"/>
                <a:cs typeface="Arial" panose="020B0604020202020204" pitchFamily="34" charset="0"/>
              </a:rPr>
              <a:t>, 1994) - Mae arweinyddiaeth foesegol yn cyd-fynd yn agos ag arweinyddiaeth drawsnewidiol, lle mae arweinwyr yn gweithredu fel modelau rôl, yn ysbrydoli gweledigaeth, ac yn grymuso timau.</a:t>
            </a:r>
          </a:p>
          <a:p>
            <a:r>
              <a:rPr lang="cy-GB" sz="1600" b="1" noProof="0" dirty="0">
                <a:latin typeface="Arial" panose="020B0604020202020204" pitchFamily="34" charset="0"/>
                <a:cs typeface="Arial" panose="020B0604020202020204" pitchFamily="34" charset="0"/>
              </a:rPr>
              <a:t>Arweinyddiaeth Wasanaethol </a:t>
            </a:r>
            <a:r>
              <a:rPr lang="cy-GB" sz="1600" noProof="0" dirty="0">
                <a:latin typeface="Arial" panose="020B0604020202020204" pitchFamily="34" charset="0"/>
                <a:cs typeface="Arial" panose="020B0604020202020204" pitchFamily="34" charset="0"/>
              </a:rPr>
              <a:t>(</a:t>
            </a:r>
            <a:r>
              <a:rPr lang="cy-GB" sz="1600" noProof="0" dirty="0" err="1">
                <a:latin typeface="Arial" panose="020B0604020202020204" pitchFamily="34" charset="0"/>
                <a:cs typeface="Arial" panose="020B0604020202020204" pitchFamily="34" charset="0"/>
              </a:rPr>
              <a:t>Greenleaf</a:t>
            </a:r>
            <a:r>
              <a:rPr lang="cy-GB" sz="1600" noProof="0" dirty="0">
                <a:latin typeface="Arial" panose="020B0604020202020204" pitchFamily="34" charset="0"/>
                <a:cs typeface="Arial" panose="020B0604020202020204" pitchFamily="34" charset="0"/>
              </a:rPr>
              <a:t>, 1977) - Mae arweinydd gwasanaethol yn blaenoriaethu anghenion ei dîm, gan sicrhau bod penderfyniadau moesegol o fudd i weithwyr a'r gymuned ehangach.</a:t>
            </a:r>
          </a:p>
          <a:p>
            <a:r>
              <a:rPr lang="cy-GB" sz="1600" b="1" noProof="0" dirty="0">
                <a:latin typeface="Arial" panose="020B0604020202020204" pitchFamily="34" charset="0"/>
                <a:cs typeface="Arial" panose="020B0604020202020204" pitchFamily="34" charset="0"/>
              </a:rPr>
              <a:t>Damcaniaeth Rhanddeiliaid </a:t>
            </a:r>
            <a:r>
              <a:rPr lang="cy-GB" sz="1600" noProof="0" dirty="0">
                <a:latin typeface="Arial" panose="020B0604020202020204" pitchFamily="34" charset="0"/>
                <a:cs typeface="Arial" panose="020B0604020202020204" pitchFamily="34" charset="0"/>
              </a:rPr>
              <a:t>(Freeman, 1984) - Mae arweinyddiaeth foesegol yn gofyn am ystyried buddiannau pob </a:t>
            </a:r>
            <a:r>
              <a:rPr lang="cy-GB" sz="1600" noProof="0" dirty="0" err="1">
                <a:latin typeface="Arial" panose="020B0604020202020204" pitchFamily="34" charset="0"/>
                <a:cs typeface="Arial" panose="020B0604020202020204" pitchFamily="34" charset="0"/>
              </a:rPr>
              <a:t>rhanddeiliad</a:t>
            </a:r>
            <a:r>
              <a:rPr lang="cy-GB" sz="1600" noProof="0" dirty="0">
                <a:latin typeface="Arial" panose="020B0604020202020204" pitchFamily="34" charset="0"/>
                <a:cs typeface="Arial" panose="020B0604020202020204" pitchFamily="34" charset="0"/>
              </a:rPr>
              <a:t>, nid cyfranddalwyr yn unig, gan sicrhau arferion sefydliadol cynaliadwy.</a:t>
            </a:r>
          </a:p>
          <a:p>
            <a:r>
              <a:rPr lang="cy-GB" sz="1600" b="1" noProof="0" dirty="0">
                <a:latin typeface="Arial" panose="020B0604020202020204" pitchFamily="34" charset="0"/>
                <a:cs typeface="Arial" panose="020B0604020202020204" pitchFamily="34" charset="0"/>
              </a:rPr>
              <a:t>Damcaniaeth Datblygiad Moesol </a:t>
            </a:r>
            <a:r>
              <a:rPr lang="cy-GB" sz="1600" noProof="0" dirty="0">
                <a:latin typeface="Arial" panose="020B0604020202020204" pitchFamily="34" charset="0"/>
                <a:cs typeface="Arial" panose="020B0604020202020204" pitchFamily="34" charset="0"/>
              </a:rPr>
              <a:t>(</a:t>
            </a:r>
            <a:r>
              <a:rPr lang="cy-GB" sz="1600" noProof="0" dirty="0" err="1">
                <a:latin typeface="Arial" panose="020B0604020202020204" pitchFamily="34" charset="0"/>
                <a:cs typeface="Arial" panose="020B0604020202020204" pitchFamily="34" charset="0"/>
              </a:rPr>
              <a:t>Kohlberg</a:t>
            </a:r>
            <a:r>
              <a:rPr lang="cy-GB" sz="1600" noProof="0" dirty="0">
                <a:latin typeface="Arial" panose="020B0604020202020204" pitchFamily="34" charset="0"/>
                <a:cs typeface="Arial" panose="020B0604020202020204" pitchFamily="34" charset="0"/>
              </a:rPr>
              <a:t>, 1973) - Mae'n rhaid i arweinwyr weithredu ar y lefelau uchaf o resymu moesol, gan flaenoriaethu egwyddorion moesegol cyffredinol yn hytrach na buddiannau personol.</a:t>
            </a:r>
          </a:p>
        </p:txBody>
      </p:sp>
    </p:spTree>
    <p:extLst>
      <p:ext uri="{BB962C8B-B14F-4D97-AF65-F5344CB8AC3E}">
        <p14:creationId xmlns:p14="http://schemas.microsoft.com/office/powerpoint/2010/main" val="16283946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5AE39-5B52-1ECA-7F55-5E4D634DCDA5}"/>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609C9061-DC98-6995-467C-84006059C447}"/>
              </a:ext>
            </a:extLst>
          </p:cNvPr>
          <p:cNvSpPr>
            <a:spLocks noGrp="1"/>
          </p:cNvSpPr>
          <p:nvPr>
            <p:ph type="title"/>
          </p:nvPr>
        </p:nvSpPr>
        <p:spPr>
          <a:xfrm>
            <a:off x="628650" y="365126"/>
            <a:ext cx="7886700" cy="857388"/>
          </a:xfrm>
        </p:spPr>
        <p:txBody>
          <a:bodyPr>
            <a:normAutofit/>
          </a:bodyPr>
          <a:lstStyle/>
          <a:p>
            <a:pPr algn="ctr"/>
            <a:r>
              <a:rPr lang="en-GB" sz="3600" dirty="0">
                <a:solidFill>
                  <a:srgbClr val="0070C0"/>
                </a:solidFill>
                <a:latin typeface="Arial" panose="020B0604020202020204" pitchFamily="34" charset="0"/>
                <a:cs typeface="Arial" panose="020B0604020202020204" pitchFamily="34" charset="0"/>
              </a:rPr>
              <a:t>Key theories</a:t>
            </a:r>
          </a:p>
        </p:txBody>
      </p:sp>
      <p:pic>
        <p:nvPicPr>
          <p:cNvPr id="8" name="Content Placeholder 7">
            <a:extLst>
              <a:ext uri="{FF2B5EF4-FFF2-40B4-BE49-F238E27FC236}">
                <a16:creationId xmlns:a16="http://schemas.microsoft.com/office/drawing/2014/main" id="{3E55D1B6-5A90-DE60-1132-A2221CDE1EE0}"/>
              </a:ext>
            </a:extLst>
          </p:cNvPr>
          <p:cNvPicPr>
            <a:picLocks noGrp="1" noChangeAspect="1"/>
          </p:cNvPicPr>
          <p:nvPr>
            <p:ph sz="half" idx="1"/>
          </p:nvPr>
        </p:nvPicPr>
        <p:blipFill>
          <a:blip r:embed="rId3"/>
          <a:stretch>
            <a:fillRect/>
          </a:stretch>
        </p:blipFill>
        <p:spPr>
          <a:xfrm>
            <a:off x="628650" y="1825624"/>
            <a:ext cx="3362325" cy="3809861"/>
          </a:xfrm>
          <a:prstGeom prst="rect">
            <a:avLst/>
          </a:prstGeom>
        </p:spPr>
      </p:pic>
      <p:sp>
        <p:nvSpPr>
          <p:cNvPr id="10" name="Content Placeholder 9">
            <a:extLst>
              <a:ext uri="{FF2B5EF4-FFF2-40B4-BE49-F238E27FC236}">
                <a16:creationId xmlns:a16="http://schemas.microsoft.com/office/drawing/2014/main" id="{5028AA41-2986-CAEE-D2A3-5FE8EEE98204}"/>
              </a:ext>
            </a:extLst>
          </p:cNvPr>
          <p:cNvSpPr>
            <a:spLocks noGrp="1"/>
          </p:cNvSpPr>
          <p:nvPr>
            <p:ph sz="half" idx="2"/>
          </p:nvPr>
        </p:nvSpPr>
        <p:spPr>
          <a:xfrm>
            <a:off x="3990975" y="1418492"/>
            <a:ext cx="5047517" cy="4536831"/>
          </a:xfrm>
        </p:spPr>
        <p:txBody>
          <a:bodyPr>
            <a:normAutofit fontScale="92500" lnSpcReduction="10000"/>
          </a:bodyPr>
          <a:lstStyle/>
          <a:p>
            <a:r>
              <a:rPr lang="en-GB" sz="1600" b="1" dirty="0">
                <a:solidFill>
                  <a:srgbClr val="0070C0"/>
                </a:solidFill>
                <a:latin typeface="Arial" panose="020B0604020202020204" pitchFamily="34" charset="0"/>
                <a:cs typeface="Arial" panose="020B0604020202020204" pitchFamily="34" charset="0"/>
              </a:rPr>
              <a:t>Transformational Leadership </a:t>
            </a:r>
            <a:r>
              <a:rPr lang="en-GB" sz="1600" dirty="0">
                <a:solidFill>
                  <a:srgbClr val="0070C0"/>
                </a:solidFill>
                <a:latin typeface="Arial" panose="020B0604020202020204" pitchFamily="34" charset="0"/>
                <a:cs typeface="Arial" panose="020B0604020202020204" pitchFamily="34" charset="0"/>
              </a:rPr>
              <a:t>(Bass &amp; Avolio, 1994) - Ethical leadership aligns closely with transformational leadership, where leaders act as role models, inspire vision, and empower teams.</a:t>
            </a:r>
          </a:p>
          <a:p>
            <a:endParaRPr lang="en-GB" sz="1600" dirty="0">
              <a:solidFill>
                <a:srgbClr val="0070C0"/>
              </a:solidFill>
              <a:latin typeface="Arial" panose="020B0604020202020204" pitchFamily="34" charset="0"/>
              <a:cs typeface="Arial" panose="020B0604020202020204" pitchFamily="34" charset="0"/>
            </a:endParaRPr>
          </a:p>
          <a:p>
            <a:r>
              <a:rPr lang="en-GB" sz="1600" b="1" dirty="0">
                <a:solidFill>
                  <a:srgbClr val="0070C0"/>
                </a:solidFill>
                <a:latin typeface="Arial" panose="020B0604020202020204" pitchFamily="34" charset="0"/>
                <a:cs typeface="Arial" panose="020B0604020202020204" pitchFamily="34" charset="0"/>
              </a:rPr>
              <a:t>Servant Leadership </a:t>
            </a:r>
            <a:r>
              <a:rPr lang="en-GB" sz="1600" dirty="0">
                <a:solidFill>
                  <a:srgbClr val="0070C0"/>
                </a:solidFill>
                <a:latin typeface="Arial" panose="020B0604020202020204" pitchFamily="34" charset="0"/>
                <a:cs typeface="Arial" panose="020B0604020202020204" pitchFamily="34" charset="0"/>
              </a:rPr>
              <a:t>(Green leaf, 1977) - A servant leader prioritises the needs of their team, ensuring ethical decision-making benefits employees and the wider community.</a:t>
            </a:r>
          </a:p>
          <a:p>
            <a:endParaRPr lang="en-GB" sz="1600" dirty="0">
              <a:solidFill>
                <a:srgbClr val="0070C0"/>
              </a:solidFill>
              <a:latin typeface="Arial" panose="020B0604020202020204" pitchFamily="34" charset="0"/>
              <a:cs typeface="Arial" panose="020B0604020202020204" pitchFamily="34" charset="0"/>
            </a:endParaRPr>
          </a:p>
          <a:p>
            <a:r>
              <a:rPr lang="en-GB" sz="1600" b="1" dirty="0">
                <a:solidFill>
                  <a:srgbClr val="0070C0"/>
                </a:solidFill>
                <a:latin typeface="Arial" panose="020B0604020202020204" pitchFamily="34" charset="0"/>
                <a:cs typeface="Arial" panose="020B0604020202020204" pitchFamily="34" charset="0"/>
              </a:rPr>
              <a:t>Stakeholder Theory </a:t>
            </a:r>
            <a:r>
              <a:rPr lang="en-GB" sz="1600" dirty="0">
                <a:solidFill>
                  <a:srgbClr val="0070C0"/>
                </a:solidFill>
                <a:latin typeface="Arial" panose="020B0604020202020204" pitchFamily="34" charset="0"/>
                <a:cs typeface="Arial" panose="020B0604020202020204" pitchFamily="34" charset="0"/>
              </a:rPr>
              <a:t>(Freeman, 1984) - Ethical leadership requires considering the interests of all stakeholders, not just shareholders, ensuring sustainable business practices.</a:t>
            </a:r>
          </a:p>
          <a:p>
            <a:endParaRPr lang="en-GB" sz="1600" dirty="0">
              <a:solidFill>
                <a:srgbClr val="0070C0"/>
              </a:solidFill>
              <a:latin typeface="Arial" panose="020B0604020202020204" pitchFamily="34" charset="0"/>
              <a:cs typeface="Arial" panose="020B0604020202020204" pitchFamily="34" charset="0"/>
            </a:endParaRPr>
          </a:p>
          <a:p>
            <a:r>
              <a:rPr lang="en-GB" sz="1600" b="1" dirty="0">
                <a:solidFill>
                  <a:srgbClr val="0070C0"/>
                </a:solidFill>
                <a:latin typeface="Arial" panose="020B0604020202020204" pitchFamily="34" charset="0"/>
                <a:cs typeface="Arial" panose="020B0604020202020204" pitchFamily="34" charset="0"/>
              </a:rPr>
              <a:t>Moral Development Theory </a:t>
            </a:r>
            <a:r>
              <a:rPr lang="en-GB" sz="1600" dirty="0">
                <a:solidFill>
                  <a:srgbClr val="0070C0"/>
                </a:solidFill>
                <a:latin typeface="Arial" panose="020B0604020202020204" pitchFamily="34" charset="0"/>
                <a:cs typeface="Arial" panose="020B0604020202020204" pitchFamily="34" charset="0"/>
              </a:rPr>
              <a:t>(Kohlberg, 1973) - Leaders must operate at the highest stages of moral reasoning, prioritising universal ethical principles over self-interest.</a:t>
            </a:r>
          </a:p>
        </p:txBody>
      </p:sp>
    </p:spTree>
    <p:extLst>
      <p:ext uri="{BB962C8B-B14F-4D97-AF65-F5344CB8AC3E}">
        <p14:creationId xmlns:p14="http://schemas.microsoft.com/office/powerpoint/2010/main" val="29908457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5E5DE-4800-7466-074F-EFC471BD1D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DF21E8-0219-7967-38D0-FDB380EFEE16}"/>
              </a:ext>
            </a:extLst>
          </p:cNvPr>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Astudiaeth</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Achos</a:t>
            </a:r>
            <a:r>
              <a:rPr lang="en-GB" sz="4000" dirty="0">
                <a:latin typeface="Arial" panose="020B0604020202020204" pitchFamily="34" charset="0"/>
                <a:cs typeface="Arial" panose="020B0604020202020204" pitchFamily="34" charset="0"/>
              </a:rPr>
              <a:t> 1</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Case Study 1</a:t>
            </a:r>
          </a:p>
        </p:txBody>
      </p:sp>
      <p:sp>
        <p:nvSpPr>
          <p:cNvPr id="5" name="Content Placeholder 4">
            <a:extLst>
              <a:ext uri="{FF2B5EF4-FFF2-40B4-BE49-F238E27FC236}">
                <a16:creationId xmlns:a16="http://schemas.microsoft.com/office/drawing/2014/main" id="{3A059C76-291B-1FCC-DD2A-6A935D7CF1F3}"/>
              </a:ext>
            </a:extLst>
          </p:cNvPr>
          <p:cNvSpPr>
            <a:spLocks noGrp="1"/>
          </p:cNvSpPr>
          <p:nvPr>
            <p:ph sz="half" idx="1"/>
          </p:nvPr>
        </p:nvSpPr>
        <p:spPr>
          <a:xfrm>
            <a:off x="293077" y="1825624"/>
            <a:ext cx="4202723" cy="4117975"/>
          </a:xfrm>
        </p:spPr>
        <p:txBody>
          <a:bodyPr>
            <a:normAutofit fontScale="85000" lnSpcReduction="20000"/>
          </a:bodyPr>
          <a:lstStyle/>
          <a:p>
            <a:pPr marL="0" indent="0">
              <a:buNone/>
            </a:pPr>
            <a:r>
              <a:rPr lang="cy-GB" noProof="0" dirty="0">
                <a:latin typeface="Arial" panose="020B0604020202020204" pitchFamily="34" charset="0"/>
                <a:cs typeface="Arial" panose="020B0604020202020204" pitchFamily="34" charset="0"/>
              </a:rPr>
              <a:t>Mae ymarferydd sy’n cael ei werthfawrogi’n fawr yn methu’n gyson herio iaith wahaniaethol.</a:t>
            </a:r>
            <a:endParaRPr lang="cy-GB" dirty="0">
              <a:latin typeface="Arial" panose="020B0604020202020204" pitchFamily="34" charset="0"/>
              <a:cs typeface="Arial" panose="020B0604020202020204" pitchFamily="34" charset="0"/>
            </a:endParaRPr>
          </a:p>
          <a:p>
            <a:pPr marL="0" indent="0">
              <a:buNone/>
            </a:pPr>
            <a:endParaRPr lang="cy-GB" dirty="0">
              <a:latin typeface="Arial" panose="020B0604020202020204" pitchFamily="34" charset="0"/>
              <a:cs typeface="Arial" panose="020B0604020202020204" pitchFamily="34" charset="0"/>
            </a:endParaRPr>
          </a:p>
          <a:p>
            <a:r>
              <a:rPr lang="cy-GB" dirty="0">
                <a:latin typeface="Arial" panose="020B0604020202020204" pitchFamily="34" charset="0"/>
                <a:cs typeface="Arial" panose="020B0604020202020204" pitchFamily="34" charset="0"/>
              </a:rPr>
              <a:t>Sut fyddech chi’n gymhwyso arweinyddiaeth foesegol yma?</a:t>
            </a:r>
          </a:p>
          <a:p>
            <a:r>
              <a:rPr lang="cy-GB" dirty="0">
                <a:latin typeface="Arial" panose="020B0604020202020204" pitchFamily="34" charset="0"/>
                <a:cs typeface="Arial" panose="020B0604020202020204" pitchFamily="34" charset="0"/>
              </a:rPr>
              <a:t>Pa ddeddfwriaeth allech ddefnyddio?</a:t>
            </a:r>
          </a:p>
          <a:p>
            <a:r>
              <a:rPr lang="cy-GB" dirty="0">
                <a:latin typeface="Arial" panose="020B0604020202020204" pitchFamily="34" charset="0"/>
                <a:cs typeface="Arial" panose="020B0604020202020204" pitchFamily="34" charset="0"/>
              </a:rPr>
              <a:t>Ydych chi’n medru cyfiawnhau eich penderfyniadau?</a:t>
            </a:r>
          </a:p>
          <a:p>
            <a:pPr marL="0" indent="0">
              <a:buNone/>
            </a:pPr>
            <a:endParaRPr lang="cy-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1FF3EF-B037-706A-1C78-61B165FFCC57}"/>
              </a:ext>
            </a:extLst>
          </p:cNvPr>
          <p:cNvSpPr>
            <a:spLocks noGrp="1"/>
          </p:cNvSpPr>
          <p:nvPr>
            <p:ph sz="half" idx="2"/>
          </p:nvPr>
        </p:nvSpPr>
        <p:spPr>
          <a:xfrm>
            <a:off x="4648199" y="1825625"/>
            <a:ext cx="4284785" cy="4117974"/>
          </a:xfrm>
        </p:spPr>
        <p:txBody>
          <a:bodyPr>
            <a:noAutofit/>
          </a:bodyPr>
          <a:lstStyle/>
          <a:p>
            <a:pPr marL="0" indent="0">
              <a:buNone/>
            </a:pPr>
            <a:r>
              <a:rPr lang="en-GB" sz="2400" dirty="0">
                <a:solidFill>
                  <a:srgbClr val="0070C0"/>
                </a:solidFill>
                <a:latin typeface="Arial" panose="020B0604020202020204" pitchFamily="34" charset="0"/>
                <a:cs typeface="Arial" panose="020B0604020202020204" pitchFamily="34" charset="0"/>
              </a:rPr>
              <a:t>A highly valued practitioner is repeatedly failing to challenge discriminatory language.</a:t>
            </a:r>
          </a:p>
          <a:p>
            <a:pPr marL="0" indent="0">
              <a:buNone/>
            </a:pPr>
            <a:endParaRPr lang="en-GB" sz="2400" dirty="0">
              <a:solidFill>
                <a:srgbClr val="0070C0"/>
              </a:solidFill>
              <a:latin typeface="Arial" panose="020B0604020202020204" pitchFamily="34" charset="0"/>
              <a:cs typeface="Arial" panose="020B0604020202020204" pitchFamily="34" charset="0"/>
            </a:endParaRPr>
          </a:p>
          <a:p>
            <a:r>
              <a:rPr lang="en-GB" sz="2400" dirty="0">
                <a:solidFill>
                  <a:srgbClr val="0070C0"/>
                </a:solidFill>
                <a:latin typeface="Arial" panose="020B0604020202020204" pitchFamily="34" charset="0"/>
                <a:cs typeface="Arial" panose="020B0604020202020204" pitchFamily="34" charset="0"/>
              </a:rPr>
              <a:t>How would you apply ethical leadership here?</a:t>
            </a:r>
          </a:p>
          <a:p>
            <a:r>
              <a:rPr lang="en-GB" sz="2400" dirty="0">
                <a:solidFill>
                  <a:srgbClr val="0070C0"/>
                </a:solidFill>
                <a:latin typeface="Arial" panose="020B0604020202020204" pitchFamily="34" charset="0"/>
                <a:cs typeface="Arial" panose="020B0604020202020204" pitchFamily="34" charset="0"/>
              </a:rPr>
              <a:t>Which legislation would you use?</a:t>
            </a:r>
          </a:p>
          <a:p>
            <a:r>
              <a:rPr lang="en-GB" sz="2400" dirty="0">
                <a:solidFill>
                  <a:srgbClr val="0070C0"/>
                </a:solidFill>
                <a:latin typeface="Arial" panose="020B0604020202020204" pitchFamily="34" charset="0"/>
                <a:cs typeface="Arial" panose="020B0604020202020204" pitchFamily="34" charset="0"/>
              </a:rPr>
              <a:t>Can you justify your decisions?</a:t>
            </a:r>
          </a:p>
        </p:txBody>
      </p:sp>
    </p:spTree>
    <p:extLst>
      <p:ext uri="{BB962C8B-B14F-4D97-AF65-F5344CB8AC3E}">
        <p14:creationId xmlns:p14="http://schemas.microsoft.com/office/powerpoint/2010/main" val="30749804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2FC95-1A9D-8EB0-34BC-CD3CEB063A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BA60F9-70A9-08FC-10ED-C0F37CF354AD}"/>
              </a:ext>
            </a:extLst>
          </p:cNvPr>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Astudiaeth</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Achos</a:t>
            </a:r>
            <a:r>
              <a:rPr lang="en-GB" sz="4000" dirty="0">
                <a:latin typeface="Arial" panose="020B0604020202020204" pitchFamily="34" charset="0"/>
                <a:cs typeface="Arial" panose="020B0604020202020204" pitchFamily="34" charset="0"/>
              </a:rPr>
              <a:t> 2</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Case Study 2</a:t>
            </a:r>
          </a:p>
        </p:txBody>
      </p:sp>
      <p:sp>
        <p:nvSpPr>
          <p:cNvPr id="5" name="Content Placeholder 4">
            <a:extLst>
              <a:ext uri="{FF2B5EF4-FFF2-40B4-BE49-F238E27FC236}">
                <a16:creationId xmlns:a16="http://schemas.microsoft.com/office/drawing/2014/main" id="{45B0A9F8-8CDB-87D3-5F6A-E712AF8CB382}"/>
              </a:ext>
            </a:extLst>
          </p:cNvPr>
          <p:cNvSpPr>
            <a:spLocks noGrp="1"/>
          </p:cNvSpPr>
          <p:nvPr>
            <p:ph sz="half" idx="1"/>
          </p:nvPr>
        </p:nvSpPr>
        <p:spPr>
          <a:xfrm>
            <a:off x="293077" y="1825624"/>
            <a:ext cx="4202723" cy="4117975"/>
          </a:xfrm>
        </p:spPr>
        <p:txBody>
          <a:bodyPr>
            <a:normAutofit fontScale="85000" lnSpcReduction="20000"/>
          </a:bodyPr>
          <a:lstStyle/>
          <a:p>
            <a:pPr marL="0" indent="0">
              <a:buNone/>
            </a:pPr>
            <a:r>
              <a:rPr lang="cy-GB" noProof="0" dirty="0">
                <a:latin typeface="Arial" panose="020B0604020202020204" pitchFamily="34" charset="0"/>
                <a:cs typeface="Arial" panose="020B0604020202020204" pitchFamily="34" charset="0"/>
              </a:rPr>
              <a:t>Dim ond cyllid ar gyfer un aelod staff sydd ar gael iddynt fynychu hyfforddiant ar arweinyddiaeth.</a:t>
            </a:r>
            <a:endParaRPr lang="cy-GB" dirty="0">
              <a:latin typeface="Arial" panose="020B0604020202020204" pitchFamily="34" charset="0"/>
              <a:cs typeface="Arial" panose="020B0604020202020204" pitchFamily="34" charset="0"/>
            </a:endParaRPr>
          </a:p>
          <a:p>
            <a:pPr marL="0" indent="0">
              <a:buNone/>
            </a:pPr>
            <a:endParaRPr lang="cy-GB" dirty="0">
              <a:latin typeface="Arial" panose="020B0604020202020204" pitchFamily="34" charset="0"/>
              <a:cs typeface="Arial" panose="020B0604020202020204" pitchFamily="34" charset="0"/>
            </a:endParaRPr>
          </a:p>
          <a:p>
            <a:r>
              <a:rPr lang="cy-GB" dirty="0">
                <a:latin typeface="Arial" panose="020B0604020202020204" pitchFamily="34" charset="0"/>
                <a:cs typeface="Arial" panose="020B0604020202020204" pitchFamily="34" charset="0"/>
              </a:rPr>
              <a:t>Sut fyddech chi’n gymhwyso arweinyddiaeth foesegol yma?</a:t>
            </a:r>
          </a:p>
          <a:p>
            <a:r>
              <a:rPr lang="cy-GB" dirty="0">
                <a:latin typeface="Arial" panose="020B0604020202020204" pitchFamily="34" charset="0"/>
                <a:cs typeface="Arial" panose="020B0604020202020204" pitchFamily="34" charset="0"/>
              </a:rPr>
              <a:t>Pa ddeddfwriaeth allech ddefnyddio?</a:t>
            </a:r>
          </a:p>
          <a:p>
            <a:r>
              <a:rPr lang="cy-GB" dirty="0">
                <a:latin typeface="Arial" panose="020B0604020202020204" pitchFamily="34" charset="0"/>
                <a:cs typeface="Arial" panose="020B0604020202020204" pitchFamily="34" charset="0"/>
              </a:rPr>
              <a:t>Ydych chi’n medru cyfiawnhau eich penderfyniadau?</a:t>
            </a:r>
          </a:p>
          <a:p>
            <a:pPr marL="0" indent="0">
              <a:buNone/>
            </a:pPr>
            <a:endParaRPr lang="cy-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33F6212-D240-4B4D-7C30-6D36C13792D6}"/>
              </a:ext>
            </a:extLst>
          </p:cNvPr>
          <p:cNvSpPr>
            <a:spLocks noGrp="1"/>
          </p:cNvSpPr>
          <p:nvPr>
            <p:ph sz="half" idx="2"/>
          </p:nvPr>
        </p:nvSpPr>
        <p:spPr>
          <a:xfrm>
            <a:off x="4648199" y="1825625"/>
            <a:ext cx="4284785" cy="4117974"/>
          </a:xfrm>
        </p:spPr>
        <p:txBody>
          <a:bodyPr>
            <a:noAutofit/>
          </a:bodyPr>
          <a:lstStyle/>
          <a:p>
            <a:pPr marL="0" indent="0">
              <a:buNone/>
            </a:pPr>
            <a:r>
              <a:rPr lang="en-GB" sz="2400" dirty="0">
                <a:solidFill>
                  <a:srgbClr val="0070C0"/>
                </a:solidFill>
                <a:latin typeface="Arial" panose="020B0604020202020204" pitchFamily="34" charset="0"/>
                <a:cs typeface="Arial" panose="020B0604020202020204" pitchFamily="34" charset="0"/>
              </a:rPr>
              <a:t>There is funding for only one member of staff to attend leadership training.</a:t>
            </a:r>
          </a:p>
          <a:p>
            <a:pPr marL="0" indent="0">
              <a:buNone/>
            </a:pPr>
            <a:endParaRPr lang="en-GB" sz="2400" dirty="0">
              <a:solidFill>
                <a:srgbClr val="0070C0"/>
              </a:solidFill>
              <a:latin typeface="Arial" panose="020B0604020202020204" pitchFamily="34" charset="0"/>
              <a:cs typeface="Arial" panose="020B0604020202020204" pitchFamily="34" charset="0"/>
            </a:endParaRPr>
          </a:p>
          <a:p>
            <a:r>
              <a:rPr lang="en-GB" sz="2400" dirty="0">
                <a:solidFill>
                  <a:srgbClr val="0070C0"/>
                </a:solidFill>
                <a:latin typeface="Arial" panose="020B0604020202020204" pitchFamily="34" charset="0"/>
                <a:cs typeface="Arial" panose="020B0604020202020204" pitchFamily="34" charset="0"/>
              </a:rPr>
              <a:t>How would you apply ethical leadership here?</a:t>
            </a:r>
          </a:p>
          <a:p>
            <a:r>
              <a:rPr lang="en-GB" sz="2400" dirty="0">
                <a:solidFill>
                  <a:srgbClr val="0070C0"/>
                </a:solidFill>
                <a:latin typeface="Arial" panose="020B0604020202020204" pitchFamily="34" charset="0"/>
                <a:cs typeface="Arial" panose="020B0604020202020204" pitchFamily="34" charset="0"/>
              </a:rPr>
              <a:t>Which legislation would you use?</a:t>
            </a:r>
          </a:p>
          <a:p>
            <a:r>
              <a:rPr lang="en-GB" sz="2400" dirty="0">
                <a:solidFill>
                  <a:srgbClr val="0070C0"/>
                </a:solidFill>
                <a:latin typeface="Arial" panose="020B0604020202020204" pitchFamily="34" charset="0"/>
                <a:cs typeface="Arial" panose="020B0604020202020204" pitchFamily="34" charset="0"/>
              </a:rPr>
              <a:t>Can you justify your decisions?</a:t>
            </a:r>
          </a:p>
        </p:txBody>
      </p:sp>
    </p:spTree>
    <p:extLst>
      <p:ext uri="{BB962C8B-B14F-4D97-AF65-F5344CB8AC3E}">
        <p14:creationId xmlns:p14="http://schemas.microsoft.com/office/powerpoint/2010/main" val="33864404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2D0AE-275E-703F-2EC2-ECA3B96289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D464B9-79CD-7473-9CD5-61EC2031FAC5}"/>
              </a:ext>
            </a:extLst>
          </p:cNvPr>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Astudiaeth</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Achos</a:t>
            </a:r>
            <a:r>
              <a:rPr lang="en-GB" sz="4000" dirty="0">
                <a:latin typeface="Arial" panose="020B0604020202020204" pitchFamily="34" charset="0"/>
                <a:cs typeface="Arial" panose="020B0604020202020204" pitchFamily="34" charset="0"/>
              </a:rPr>
              <a:t> 3</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Case Study 3</a:t>
            </a:r>
          </a:p>
        </p:txBody>
      </p:sp>
      <p:sp>
        <p:nvSpPr>
          <p:cNvPr id="5" name="Content Placeholder 4">
            <a:extLst>
              <a:ext uri="{FF2B5EF4-FFF2-40B4-BE49-F238E27FC236}">
                <a16:creationId xmlns:a16="http://schemas.microsoft.com/office/drawing/2014/main" id="{C2934740-2E10-90F5-44B7-693A0760BF73}"/>
              </a:ext>
            </a:extLst>
          </p:cNvPr>
          <p:cNvSpPr>
            <a:spLocks noGrp="1"/>
          </p:cNvSpPr>
          <p:nvPr>
            <p:ph sz="half" idx="1"/>
          </p:nvPr>
        </p:nvSpPr>
        <p:spPr>
          <a:xfrm>
            <a:off x="293077" y="1825624"/>
            <a:ext cx="4202723" cy="4117975"/>
          </a:xfrm>
        </p:spPr>
        <p:txBody>
          <a:bodyPr>
            <a:normAutofit fontScale="85000" lnSpcReduction="10000"/>
          </a:bodyPr>
          <a:lstStyle/>
          <a:p>
            <a:pPr marL="0" indent="0">
              <a:buNone/>
            </a:pPr>
            <a:r>
              <a:rPr lang="cy-GB" dirty="0">
                <a:latin typeface="Arial" panose="020B0604020202020204" pitchFamily="34" charset="0"/>
                <a:cs typeface="Arial" panose="020B0604020202020204" pitchFamily="34" charset="0"/>
              </a:rPr>
              <a:t>Mae teuluoedd yn herio adnoddau Cymru Wrth-hiliol</a:t>
            </a:r>
          </a:p>
          <a:p>
            <a:pPr marL="0" indent="0">
              <a:buNone/>
            </a:pPr>
            <a:endParaRPr lang="cy-GB" dirty="0">
              <a:latin typeface="Arial" panose="020B0604020202020204" pitchFamily="34" charset="0"/>
              <a:cs typeface="Arial" panose="020B0604020202020204" pitchFamily="34" charset="0"/>
            </a:endParaRPr>
          </a:p>
          <a:p>
            <a:r>
              <a:rPr lang="cy-GB" dirty="0">
                <a:latin typeface="Arial" panose="020B0604020202020204" pitchFamily="34" charset="0"/>
                <a:cs typeface="Arial" panose="020B0604020202020204" pitchFamily="34" charset="0"/>
              </a:rPr>
              <a:t>Sut fyddech chi’n gymhwyso arweinyddiaeth foesegol yma?</a:t>
            </a:r>
          </a:p>
          <a:p>
            <a:r>
              <a:rPr lang="cy-GB" dirty="0">
                <a:latin typeface="Arial" panose="020B0604020202020204" pitchFamily="34" charset="0"/>
                <a:cs typeface="Arial" panose="020B0604020202020204" pitchFamily="34" charset="0"/>
              </a:rPr>
              <a:t>Pa ddeddfwriaeth allech ddefnyddio?</a:t>
            </a:r>
          </a:p>
          <a:p>
            <a:r>
              <a:rPr lang="cy-GB" dirty="0">
                <a:latin typeface="Arial" panose="020B0604020202020204" pitchFamily="34" charset="0"/>
                <a:cs typeface="Arial" panose="020B0604020202020204" pitchFamily="34" charset="0"/>
              </a:rPr>
              <a:t>Ydych chi’n medru cyfiawnhau eich penderfyniadau?</a:t>
            </a:r>
          </a:p>
          <a:p>
            <a:pPr marL="0" indent="0">
              <a:buNone/>
            </a:pPr>
            <a:endParaRPr lang="cy-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13E0B8D-661D-4A29-F9C1-AD03584D96BE}"/>
              </a:ext>
            </a:extLst>
          </p:cNvPr>
          <p:cNvSpPr>
            <a:spLocks noGrp="1"/>
          </p:cNvSpPr>
          <p:nvPr>
            <p:ph sz="half" idx="2"/>
          </p:nvPr>
        </p:nvSpPr>
        <p:spPr>
          <a:xfrm>
            <a:off x="4648199" y="1825625"/>
            <a:ext cx="4284785" cy="4117974"/>
          </a:xfrm>
        </p:spPr>
        <p:txBody>
          <a:bodyPr>
            <a:noAutofit/>
          </a:bodyPr>
          <a:lstStyle/>
          <a:p>
            <a:pPr marL="0" indent="0">
              <a:buNone/>
            </a:pPr>
            <a:r>
              <a:rPr lang="en-GB" sz="2400" dirty="0">
                <a:solidFill>
                  <a:srgbClr val="0070C0"/>
                </a:solidFill>
                <a:latin typeface="Arial" panose="020B0604020202020204" pitchFamily="34" charset="0"/>
                <a:cs typeface="Arial" panose="020B0604020202020204" pitchFamily="34" charset="0"/>
              </a:rPr>
              <a:t>Families challenge Anti-Racist Wales resources.</a:t>
            </a:r>
          </a:p>
          <a:p>
            <a:pPr marL="0" indent="0">
              <a:buNone/>
            </a:pPr>
            <a:endParaRPr lang="en-GB" sz="2400" dirty="0">
              <a:solidFill>
                <a:srgbClr val="0070C0"/>
              </a:solidFill>
              <a:latin typeface="Arial" panose="020B0604020202020204" pitchFamily="34" charset="0"/>
              <a:cs typeface="Arial" panose="020B0604020202020204" pitchFamily="34" charset="0"/>
            </a:endParaRPr>
          </a:p>
          <a:p>
            <a:r>
              <a:rPr lang="en-GB" sz="2400" dirty="0">
                <a:solidFill>
                  <a:srgbClr val="0070C0"/>
                </a:solidFill>
                <a:latin typeface="Arial" panose="020B0604020202020204" pitchFamily="34" charset="0"/>
                <a:cs typeface="Arial" panose="020B0604020202020204" pitchFamily="34" charset="0"/>
              </a:rPr>
              <a:t>How would you apply ethical leadership here?</a:t>
            </a:r>
          </a:p>
          <a:p>
            <a:r>
              <a:rPr lang="en-GB" sz="2400" dirty="0">
                <a:solidFill>
                  <a:srgbClr val="0070C0"/>
                </a:solidFill>
                <a:latin typeface="Arial" panose="020B0604020202020204" pitchFamily="34" charset="0"/>
                <a:cs typeface="Arial" panose="020B0604020202020204" pitchFamily="34" charset="0"/>
              </a:rPr>
              <a:t>Which legislation would you use?</a:t>
            </a:r>
          </a:p>
          <a:p>
            <a:r>
              <a:rPr lang="en-GB" sz="2400" dirty="0">
                <a:solidFill>
                  <a:srgbClr val="0070C0"/>
                </a:solidFill>
                <a:latin typeface="Arial" panose="020B0604020202020204" pitchFamily="34" charset="0"/>
                <a:cs typeface="Arial" panose="020B0604020202020204" pitchFamily="34" charset="0"/>
              </a:rPr>
              <a:t>Can you justify your decisions?</a:t>
            </a:r>
          </a:p>
        </p:txBody>
      </p:sp>
    </p:spTree>
    <p:extLst>
      <p:ext uri="{BB962C8B-B14F-4D97-AF65-F5344CB8AC3E}">
        <p14:creationId xmlns:p14="http://schemas.microsoft.com/office/powerpoint/2010/main" val="14002872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5874A-C3E2-073B-292B-BBCDCBA7CC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B78F67-2025-909C-1A78-B45F5D5D6466}"/>
              </a:ext>
            </a:extLst>
          </p:cNvPr>
          <p:cNvSpPr>
            <a:spLocks noGrp="1"/>
          </p:cNvSpPr>
          <p:nvPr>
            <p:ph type="title"/>
          </p:nvPr>
        </p:nvSpPr>
        <p:spPr>
          <a:xfrm>
            <a:off x="628650" y="365125"/>
            <a:ext cx="7886700" cy="1052195"/>
          </a:xfrm>
        </p:spPr>
        <p:txBody>
          <a:bodyPr>
            <a:normAutofit fontScale="90000"/>
          </a:bodyPr>
          <a:lstStyle/>
          <a:p>
            <a:pPr algn="ctr"/>
            <a:r>
              <a:rPr lang="en-GB" sz="4000" dirty="0" err="1">
                <a:latin typeface="Arial" panose="020B0604020202020204" pitchFamily="34" charset="0"/>
                <a:cs typeface="Arial" panose="020B0604020202020204" pitchFamily="34" charset="0"/>
              </a:rPr>
              <a:t>Negeseuon</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allweddol</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Key messages</a:t>
            </a:r>
          </a:p>
        </p:txBody>
      </p:sp>
      <p:sp>
        <p:nvSpPr>
          <p:cNvPr id="5" name="Content Placeholder 4">
            <a:extLst>
              <a:ext uri="{FF2B5EF4-FFF2-40B4-BE49-F238E27FC236}">
                <a16:creationId xmlns:a16="http://schemas.microsoft.com/office/drawing/2014/main" id="{7A9DD25D-393E-C070-F4B4-766A9C377DD7}"/>
              </a:ext>
            </a:extLst>
          </p:cNvPr>
          <p:cNvSpPr>
            <a:spLocks noGrp="1"/>
          </p:cNvSpPr>
          <p:nvPr>
            <p:ph sz="half" idx="1"/>
          </p:nvPr>
        </p:nvSpPr>
        <p:spPr>
          <a:xfrm>
            <a:off x="293077" y="1661160"/>
            <a:ext cx="4202723" cy="4282439"/>
          </a:xfrm>
        </p:spPr>
        <p:txBody>
          <a:bodyPr>
            <a:normAutofit fontScale="77500" lnSpcReduction="20000"/>
          </a:bodyPr>
          <a:lstStyle/>
          <a:p>
            <a:r>
              <a:rPr lang="cy-GB" noProof="0" dirty="0">
                <a:latin typeface="Arial" panose="020B0604020202020204" pitchFamily="34" charset="0"/>
                <a:cs typeface="Arial" panose="020B0604020202020204" pitchFamily="34" charset="0"/>
              </a:rPr>
              <a:t>Mae arweinwyr moesegol yn cydbwyso tegwch, cynhwysiant a barn broffesiynol;</a:t>
            </a:r>
          </a:p>
          <a:p>
            <a:r>
              <a:rPr lang="cy-GB" noProof="0" dirty="0">
                <a:latin typeface="Arial" panose="020B0604020202020204" pitchFamily="34" charset="0"/>
                <a:cs typeface="Arial" panose="020B0604020202020204" pitchFamily="34" charset="0"/>
              </a:rPr>
              <a:t>Dylai penderfyniadau gael eu llywio gan ddeddfwriaeth, gwerthoedd a hawliau plant;</a:t>
            </a:r>
          </a:p>
          <a:p>
            <a:r>
              <a:rPr lang="cy-GB" noProof="0" dirty="0">
                <a:latin typeface="Arial" panose="020B0604020202020204" pitchFamily="34" charset="0"/>
                <a:cs typeface="Arial" panose="020B0604020202020204" pitchFamily="34" charset="0"/>
              </a:rPr>
              <a:t>Mae tryloywder a chysondeb yn meithrin ymddiriedaeth;</a:t>
            </a:r>
          </a:p>
          <a:p>
            <a:r>
              <a:rPr lang="cy-GB" noProof="0" dirty="0">
                <a:latin typeface="Arial" panose="020B0604020202020204" pitchFamily="34" charset="0"/>
                <a:cs typeface="Arial" panose="020B0604020202020204" pitchFamily="34" charset="0"/>
              </a:rPr>
              <a:t>Dylid cyfiawnhau penderfyniadau anodd drwy ddefnyddio tystiolaeth ac egwyddorion moesegol;</a:t>
            </a:r>
          </a:p>
          <a:p>
            <a:r>
              <a:rPr lang="cy-GB" noProof="0" dirty="0">
                <a:latin typeface="Arial" panose="020B0604020202020204" pitchFamily="34" charset="0"/>
                <a:cs typeface="Arial" panose="020B0604020202020204" pitchFamily="34" charset="0"/>
              </a:rPr>
              <a:t>Dylai budd gorau'r plentyn fod wrth wraidd pob penderfyniad.</a:t>
            </a:r>
            <a:endParaRPr lang="cy-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8794EB2-6B2D-E6DE-D929-39ABDFCA2746}"/>
              </a:ext>
            </a:extLst>
          </p:cNvPr>
          <p:cNvSpPr>
            <a:spLocks noGrp="1"/>
          </p:cNvSpPr>
          <p:nvPr>
            <p:ph sz="half" idx="2"/>
          </p:nvPr>
        </p:nvSpPr>
        <p:spPr>
          <a:xfrm>
            <a:off x="4648199" y="1554480"/>
            <a:ext cx="4284785" cy="4389119"/>
          </a:xfrm>
        </p:spPr>
        <p:txBody>
          <a:bodyPr>
            <a:noAutofit/>
          </a:bodyPr>
          <a:lstStyle/>
          <a:p>
            <a:r>
              <a:rPr lang="en-GB" sz="2000" dirty="0">
                <a:solidFill>
                  <a:srgbClr val="0070C0"/>
                </a:solidFill>
                <a:latin typeface="Arial" panose="020B0604020202020204" pitchFamily="34" charset="0"/>
                <a:cs typeface="Arial" panose="020B0604020202020204" pitchFamily="34" charset="0"/>
              </a:rPr>
              <a:t>Ethical leaders balance fairness, inclusion, and professional judgement;</a:t>
            </a:r>
          </a:p>
          <a:p>
            <a:r>
              <a:rPr lang="en-GB" sz="2000" dirty="0">
                <a:solidFill>
                  <a:srgbClr val="0070C0"/>
                </a:solidFill>
                <a:latin typeface="Arial" panose="020B0604020202020204" pitchFamily="34" charset="0"/>
                <a:cs typeface="Arial" panose="020B0604020202020204" pitchFamily="34" charset="0"/>
              </a:rPr>
              <a:t>Decisions should be guided by legislation, values, and children's rights;</a:t>
            </a:r>
          </a:p>
          <a:p>
            <a:r>
              <a:rPr lang="en-GB" sz="2000" dirty="0">
                <a:solidFill>
                  <a:srgbClr val="0070C0"/>
                </a:solidFill>
                <a:latin typeface="Arial" panose="020B0604020202020204" pitchFamily="34" charset="0"/>
                <a:cs typeface="Arial" panose="020B0604020202020204" pitchFamily="34" charset="0"/>
              </a:rPr>
              <a:t>Transparency and consistency build trust;</a:t>
            </a:r>
          </a:p>
          <a:p>
            <a:r>
              <a:rPr lang="en-GB" sz="2000" dirty="0">
                <a:solidFill>
                  <a:srgbClr val="0070C0"/>
                </a:solidFill>
                <a:latin typeface="Arial" panose="020B0604020202020204" pitchFamily="34" charset="0"/>
                <a:cs typeface="Arial" panose="020B0604020202020204" pitchFamily="34" charset="0"/>
              </a:rPr>
              <a:t>Difficult decisions should be justified using evidence and ethical principles;</a:t>
            </a:r>
          </a:p>
          <a:p>
            <a:r>
              <a:rPr lang="en-GB" sz="2000" dirty="0">
                <a:solidFill>
                  <a:srgbClr val="0070C0"/>
                </a:solidFill>
                <a:latin typeface="Arial" panose="020B0604020202020204" pitchFamily="34" charset="0"/>
                <a:cs typeface="Arial" panose="020B0604020202020204" pitchFamily="34" charset="0"/>
              </a:rPr>
              <a:t>The best interests of children should remain at the centre of decision-making.</a:t>
            </a:r>
          </a:p>
        </p:txBody>
      </p:sp>
    </p:spTree>
    <p:extLst>
      <p:ext uri="{BB962C8B-B14F-4D97-AF65-F5344CB8AC3E}">
        <p14:creationId xmlns:p14="http://schemas.microsoft.com/office/powerpoint/2010/main" val="28613508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ACD0F-FFCD-F79D-2BBD-1E8177D86AE7}"/>
              </a:ext>
            </a:extLst>
          </p:cNvPr>
          <p:cNvSpPr>
            <a:spLocks noGrp="1"/>
          </p:cNvSpPr>
          <p:nvPr>
            <p:ph type="title"/>
          </p:nvPr>
        </p:nvSpPr>
        <p:spPr/>
        <p:txBody>
          <a:bodyPr>
            <a:normAutofit/>
          </a:bodyPr>
          <a:lstStyle/>
          <a:p>
            <a:pPr algn="ctr"/>
            <a:r>
              <a:rPr lang="en-GB" sz="4000" dirty="0">
                <a:latin typeface="Arial" panose="020B0604020202020204" pitchFamily="34" charset="0"/>
                <a:cs typeface="Arial" panose="020B0604020202020204" pitchFamily="34" charset="0"/>
              </a:rPr>
              <a:t>Adran 5</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Section 5</a:t>
            </a:r>
          </a:p>
        </p:txBody>
      </p:sp>
      <p:sp>
        <p:nvSpPr>
          <p:cNvPr id="4" name="Content Placeholder 3">
            <a:extLst>
              <a:ext uri="{FF2B5EF4-FFF2-40B4-BE49-F238E27FC236}">
                <a16:creationId xmlns:a16="http://schemas.microsoft.com/office/drawing/2014/main" id="{0C4CA7AF-893A-48F0-0CEE-BC4042C62C51}"/>
              </a:ext>
            </a:extLst>
          </p:cNvPr>
          <p:cNvSpPr>
            <a:spLocks noGrp="1"/>
          </p:cNvSpPr>
          <p:nvPr>
            <p:ph sz="half" idx="2"/>
          </p:nvPr>
        </p:nvSpPr>
        <p:spPr/>
        <p:txBody>
          <a:bodyPr>
            <a:normAutofit/>
          </a:bodyPr>
          <a:lstStyle/>
          <a:p>
            <a:endParaRPr lang="en-GB" dirty="0">
              <a:solidFill>
                <a:srgbClr val="0070C0"/>
              </a:solidFill>
              <a:latin typeface="Arial" panose="020B0604020202020204" pitchFamily="34" charset="0"/>
              <a:cs typeface="Arial" panose="020B0604020202020204" pitchFamily="34" charset="0"/>
            </a:endParaRPr>
          </a:p>
          <a:p>
            <a:r>
              <a:rPr lang="cy-GB" noProof="0" dirty="0" err="1">
                <a:latin typeface="Arial" panose="020B0604020202020204" pitchFamily="34" charset="0"/>
                <a:cs typeface="Arial" panose="020B0604020202020204" pitchFamily="34" charset="0"/>
              </a:rPr>
              <a:t>Arloesedd</a:t>
            </a:r>
            <a:r>
              <a:rPr lang="cy-GB" noProof="0" dirty="0">
                <a:latin typeface="Arial" panose="020B0604020202020204" pitchFamily="34" charset="0"/>
                <a:cs typeface="Arial" panose="020B0604020202020204" pitchFamily="34" charset="0"/>
              </a:rPr>
              <a:t> a newid</a:t>
            </a:r>
          </a:p>
          <a:p>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Innovation and change</a:t>
            </a:r>
          </a:p>
        </p:txBody>
      </p:sp>
      <p:pic>
        <p:nvPicPr>
          <p:cNvPr id="8" name="Content Placeholder 7">
            <a:extLst>
              <a:ext uri="{FF2B5EF4-FFF2-40B4-BE49-F238E27FC236}">
                <a16:creationId xmlns:a16="http://schemas.microsoft.com/office/drawing/2014/main" id="{9F9741B2-9145-1BE4-437D-54DF7C0B9059}"/>
              </a:ext>
            </a:extLst>
          </p:cNvPr>
          <p:cNvPicPr>
            <a:picLocks noGrp="1" noChangeAspect="1"/>
          </p:cNvPicPr>
          <p:nvPr>
            <p:ph sz="half" idx="1"/>
          </p:nvPr>
        </p:nvPicPr>
        <p:blipFill>
          <a:blip r:embed="rId3"/>
          <a:stretch>
            <a:fillRect/>
          </a:stretch>
        </p:blipFill>
        <p:spPr>
          <a:xfrm>
            <a:off x="365760" y="1899920"/>
            <a:ext cx="4130040" cy="3322320"/>
          </a:xfrm>
          <a:prstGeom prst="rect">
            <a:avLst/>
          </a:prstGeom>
        </p:spPr>
      </p:pic>
    </p:spTree>
    <p:extLst>
      <p:ext uri="{BB962C8B-B14F-4D97-AF65-F5344CB8AC3E}">
        <p14:creationId xmlns:p14="http://schemas.microsoft.com/office/powerpoint/2010/main" val="25432532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1E146-0C74-6BF0-9264-B109D0200779}"/>
              </a:ext>
            </a:extLst>
          </p:cNvPr>
          <p:cNvSpPr>
            <a:spLocks noGrp="1"/>
          </p:cNvSpPr>
          <p:nvPr>
            <p:ph type="title"/>
          </p:nvPr>
        </p:nvSpPr>
        <p:spPr>
          <a:xfrm>
            <a:off x="628650" y="365126"/>
            <a:ext cx="7886700" cy="857388"/>
          </a:xfrm>
        </p:spPr>
        <p:txBody>
          <a:bodyPr>
            <a:normAutofit fontScale="90000"/>
          </a:bodyPr>
          <a:lstStyle/>
          <a:p>
            <a:pPr algn="ctr"/>
            <a:r>
              <a:rPr lang="en-GB" sz="4000" noProof="0" dirty="0" err="1">
                <a:latin typeface="Arial" panose="020B0604020202020204" pitchFamily="34" charset="0"/>
                <a:cs typeface="Arial" panose="020B0604020202020204" pitchFamily="34" charset="0"/>
              </a:rPr>
              <a:t>Trafodwch</a:t>
            </a:r>
            <a:br>
              <a:rPr lang="en-GB" sz="4000" noProof="0" dirty="0">
                <a:latin typeface="Arial" panose="020B0604020202020204" pitchFamily="34" charset="0"/>
                <a:cs typeface="Arial" panose="020B0604020202020204" pitchFamily="34" charset="0"/>
              </a:rPr>
            </a:br>
            <a:r>
              <a:rPr lang="en-GB" sz="4000" noProof="0" dirty="0">
                <a:solidFill>
                  <a:srgbClr val="0070C0"/>
                </a:solidFill>
                <a:latin typeface="Arial" panose="020B0604020202020204" pitchFamily="34" charset="0"/>
                <a:cs typeface="Arial" panose="020B0604020202020204" pitchFamily="34" charset="0"/>
              </a:rPr>
              <a:t>Discuss</a:t>
            </a:r>
            <a:endParaRPr lang="en-GB" sz="4000"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40591D5-4977-52EF-C208-C1A0570EA9B1}"/>
              </a:ext>
            </a:extLst>
          </p:cNvPr>
          <p:cNvSpPr>
            <a:spLocks noGrp="1"/>
          </p:cNvSpPr>
          <p:nvPr>
            <p:ph sz="half" idx="1"/>
          </p:nvPr>
        </p:nvSpPr>
        <p:spPr>
          <a:xfrm>
            <a:off x="628650" y="1463040"/>
            <a:ext cx="3867150" cy="4172447"/>
          </a:xfrm>
        </p:spPr>
        <p:txBody>
          <a:bodyPr>
            <a:normAutofit/>
          </a:bodyPr>
          <a:lstStyle/>
          <a:p>
            <a:r>
              <a:rPr lang="cy-GB" noProof="0" dirty="0">
                <a:latin typeface="Arial" panose="020B0604020202020204" pitchFamily="34" charset="0"/>
                <a:cs typeface="Arial" panose="020B0604020202020204" pitchFamily="34" charset="0"/>
              </a:rPr>
              <a:t>Beth yw </a:t>
            </a:r>
            <a:r>
              <a:rPr lang="cy-GB" noProof="0" dirty="0" err="1">
                <a:latin typeface="Arial" panose="020B0604020202020204" pitchFamily="34" charset="0"/>
                <a:cs typeface="Arial" panose="020B0604020202020204" pitchFamily="34" charset="0"/>
              </a:rPr>
              <a:t>arloesedd</a:t>
            </a:r>
            <a:r>
              <a:rPr lang="cy-GB" noProof="0" dirty="0">
                <a:latin typeface="Arial" panose="020B0604020202020204" pitchFamily="34" charset="0"/>
                <a:cs typeface="Arial" panose="020B0604020202020204" pitchFamily="34" charset="0"/>
              </a:rPr>
              <a:t>?</a:t>
            </a:r>
          </a:p>
          <a:p>
            <a:endParaRPr lang="cy-GB" dirty="0">
              <a:latin typeface="Arial" panose="020B0604020202020204" pitchFamily="34" charset="0"/>
              <a:cs typeface="Arial" panose="020B0604020202020204" pitchFamily="34" charset="0"/>
            </a:endParaRPr>
          </a:p>
          <a:p>
            <a:r>
              <a:rPr lang="cy-GB" noProof="0" dirty="0">
                <a:latin typeface="Arial" panose="020B0604020202020204" pitchFamily="34" charset="0"/>
                <a:cs typeface="Arial" panose="020B0604020202020204" pitchFamily="34" charset="0"/>
              </a:rPr>
              <a:t>Pam fod </a:t>
            </a:r>
            <a:r>
              <a:rPr lang="cy-GB" noProof="0" dirty="0" err="1">
                <a:latin typeface="Arial" panose="020B0604020202020204" pitchFamily="34" charset="0"/>
                <a:cs typeface="Arial" panose="020B0604020202020204" pitchFamily="34" charset="0"/>
              </a:rPr>
              <a:t>arloesedd</a:t>
            </a:r>
            <a:r>
              <a:rPr lang="cy-GB" noProof="0" dirty="0">
                <a:latin typeface="Arial" panose="020B0604020202020204" pitchFamily="34" charset="0"/>
                <a:cs typeface="Arial" panose="020B0604020202020204" pitchFamily="34" charset="0"/>
              </a:rPr>
              <a:t> yn bwysig mewn arfer blynyddoedd cynnar?</a:t>
            </a:r>
          </a:p>
        </p:txBody>
      </p:sp>
      <p:sp>
        <p:nvSpPr>
          <p:cNvPr id="6" name="Content Placeholder 5">
            <a:extLst>
              <a:ext uri="{FF2B5EF4-FFF2-40B4-BE49-F238E27FC236}">
                <a16:creationId xmlns:a16="http://schemas.microsoft.com/office/drawing/2014/main" id="{0903E15A-86E4-3F81-07CC-40673AB4A999}"/>
              </a:ext>
            </a:extLst>
          </p:cNvPr>
          <p:cNvSpPr>
            <a:spLocks noGrp="1"/>
          </p:cNvSpPr>
          <p:nvPr>
            <p:ph sz="half" idx="2"/>
          </p:nvPr>
        </p:nvSpPr>
        <p:spPr>
          <a:xfrm>
            <a:off x="4648200" y="1463040"/>
            <a:ext cx="3867150" cy="4172447"/>
          </a:xfrm>
        </p:spPr>
        <p:txBody>
          <a:bodyPr>
            <a:normAutofit/>
          </a:bodyPr>
          <a:lstStyle/>
          <a:p>
            <a:r>
              <a:rPr lang="en-GB" dirty="0">
                <a:solidFill>
                  <a:srgbClr val="0070C0"/>
                </a:solidFill>
                <a:latin typeface="Arial" panose="020B0604020202020204" pitchFamily="34" charset="0"/>
                <a:cs typeface="Arial" panose="020B0604020202020204" pitchFamily="34" charset="0"/>
              </a:rPr>
              <a:t>What is innovation?</a:t>
            </a:r>
          </a:p>
          <a:p>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Why is innovation important in early years practice?</a:t>
            </a:r>
          </a:p>
        </p:txBody>
      </p:sp>
    </p:spTree>
    <p:extLst>
      <p:ext uri="{BB962C8B-B14F-4D97-AF65-F5344CB8AC3E}">
        <p14:creationId xmlns:p14="http://schemas.microsoft.com/office/powerpoint/2010/main" val="8255565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797A-353E-88F4-A818-D88E3AEB38C3}"/>
              </a:ext>
            </a:extLst>
          </p:cNvPr>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Dyfyniadau</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Quotations</a:t>
            </a:r>
          </a:p>
        </p:txBody>
      </p:sp>
      <p:sp>
        <p:nvSpPr>
          <p:cNvPr id="5" name="Content Placeholder 4">
            <a:extLst>
              <a:ext uri="{FF2B5EF4-FFF2-40B4-BE49-F238E27FC236}">
                <a16:creationId xmlns:a16="http://schemas.microsoft.com/office/drawing/2014/main" id="{6CB49FA1-379D-E25F-2AE7-890900692F6F}"/>
              </a:ext>
            </a:extLst>
          </p:cNvPr>
          <p:cNvSpPr>
            <a:spLocks noGrp="1"/>
          </p:cNvSpPr>
          <p:nvPr>
            <p:ph idx="1"/>
          </p:nvPr>
        </p:nvSpPr>
        <p:spPr>
          <a:xfrm>
            <a:off x="344774" y="1825625"/>
            <a:ext cx="8589364" cy="3915608"/>
          </a:xfrm>
        </p:spPr>
        <p:txBody>
          <a:bodyPr/>
          <a:lstStyle/>
          <a:p>
            <a:pPr marL="0" indent="0">
              <a:buNone/>
            </a:pPr>
            <a:r>
              <a:rPr lang="en-GB" dirty="0">
                <a:latin typeface="Arial" panose="020B0604020202020204" pitchFamily="34" charset="0"/>
                <a:cs typeface="Arial" panose="020B0604020202020204" pitchFamily="34" charset="0"/>
              </a:rPr>
              <a:t>“</a:t>
            </a:r>
            <a:r>
              <a:rPr lang="en-GB" i="1" dirty="0">
                <a:latin typeface="Arial" panose="020B0604020202020204" pitchFamily="34" charset="0"/>
                <a:cs typeface="Arial" panose="020B0604020202020204" pitchFamily="34" charset="0"/>
              </a:rPr>
              <a:t>Innovation is the specific instrument of entrepreneurship. The act that endows resources with a new capacity to create wealth.”</a:t>
            </a:r>
          </a:p>
          <a:p>
            <a:pPr marL="0" indent="0" algn="r">
              <a:buNone/>
            </a:pPr>
            <a:r>
              <a:rPr lang="en-GB" sz="1800" dirty="0">
                <a:latin typeface="Arial" panose="020B0604020202020204" pitchFamily="34" charset="0"/>
                <a:cs typeface="Arial" panose="020B0604020202020204" pitchFamily="34" charset="0"/>
              </a:rPr>
              <a:t>(Drucker, 1985, Page 30).</a:t>
            </a:r>
          </a:p>
          <a:p>
            <a:pPr marL="0" indent="0" algn="r">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t>
            </a:r>
            <a:r>
              <a:rPr lang="en-GB" i="1" dirty="0">
                <a:latin typeface="Arial" panose="020B0604020202020204" pitchFamily="34" charset="0"/>
                <a:cs typeface="Arial" panose="020B0604020202020204" pitchFamily="34" charset="0"/>
              </a:rPr>
              <a:t>Change is a journey, not a blueprint”</a:t>
            </a:r>
          </a:p>
          <a:p>
            <a:pPr marL="0" indent="0" algn="r">
              <a:buNone/>
            </a:pPr>
            <a:r>
              <a:rPr lang="en-GB" sz="1800" dirty="0">
                <a:latin typeface="Arial" panose="020B0604020202020204" pitchFamily="34" charset="0"/>
                <a:cs typeface="Arial" panose="020B0604020202020204" pitchFamily="34" charset="0"/>
              </a:rPr>
              <a:t>(Fullan, 1993/1994).</a:t>
            </a:r>
          </a:p>
        </p:txBody>
      </p:sp>
    </p:spTree>
    <p:extLst>
      <p:ext uri="{BB962C8B-B14F-4D97-AF65-F5344CB8AC3E}">
        <p14:creationId xmlns:p14="http://schemas.microsoft.com/office/powerpoint/2010/main" val="24802469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6614F-B35B-CCC0-F2C2-DCB41626E48D}"/>
              </a:ext>
            </a:extLst>
          </p:cNvPr>
          <p:cNvSpPr>
            <a:spLocks noGrp="1"/>
          </p:cNvSpPr>
          <p:nvPr>
            <p:ph type="title"/>
          </p:nvPr>
        </p:nvSpPr>
        <p:spPr/>
        <p:txBody>
          <a:bodyPr>
            <a:normAutofit/>
          </a:bodyPr>
          <a:lstStyle/>
          <a:p>
            <a:pPr algn="ctr"/>
            <a:r>
              <a:rPr lang="en-GB" sz="4000" dirty="0">
                <a:latin typeface="Arial" panose="020B0604020202020204" pitchFamily="34" charset="0"/>
                <a:cs typeface="Arial" panose="020B0604020202020204" pitchFamily="34" charset="0"/>
              </a:rPr>
              <a:t>Myth neu </a:t>
            </a:r>
            <a:r>
              <a:rPr lang="en-GB" sz="4000" dirty="0" err="1">
                <a:latin typeface="Arial" panose="020B0604020202020204" pitchFamily="34" charset="0"/>
                <a:cs typeface="Arial" panose="020B0604020202020204" pitchFamily="34" charset="0"/>
              </a:rPr>
              <a:t>Realiti</a:t>
            </a:r>
            <a:r>
              <a:rPr lang="en-GB" sz="4000" dirty="0">
                <a:latin typeface="Arial" panose="020B0604020202020204" pitchFamily="34" charset="0"/>
                <a:cs typeface="Arial" panose="020B0604020202020204" pitchFamily="34" charset="0"/>
              </a:rPr>
              <a:t>?</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Myth or Reality?</a:t>
            </a:r>
          </a:p>
        </p:txBody>
      </p:sp>
      <p:sp>
        <p:nvSpPr>
          <p:cNvPr id="3" name="Content Placeholder 2">
            <a:extLst>
              <a:ext uri="{FF2B5EF4-FFF2-40B4-BE49-F238E27FC236}">
                <a16:creationId xmlns:a16="http://schemas.microsoft.com/office/drawing/2014/main" id="{0D87B2CB-4D95-1FD6-7EC8-828E3A339A62}"/>
              </a:ext>
            </a:extLst>
          </p:cNvPr>
          <p:cNvSpPr>
            <a:spLocks noGrp="1"/>
          </p:cNvSpPr>
          <p:nvPr>
            <p:ph sz="half" idx="1"/>
          </p:nvPr>
        </p:nvSpPr>
        <p:spPr/>
        <p:txBody>
          <a:bodyPr/>
          <a:lstStyle/>
          <a:p>
            <a:r>
              <a:rPr lang="cy-GB" dirty="0">
                <a:latin typeface="Arial" panose="020B0604020202020204" pitchFamily="34" charset="0"/>
                <a:cs typeface="Arial" panose="020B0604020202020204" pitchFamily="34" charset="0"/>
              </a:rPr>
              <a:t>Mae</a:t>
            </a:r>
            <a:r>
              <a:rPr lang="cy-GB" noProof="0" dirty="0">
                <a:latin typeface="Arial" panose="020B0604020202020204" pitchFamily="34" charset="0"/>
                <a:cs typeface="Arial" panose="020B0604020202020204" pitchFamily="34" charset="0"/>
              </a:rPr>
              <a:t> </a:t>
            </a:r>
            <a:r>
              <a:rPr lang="cy-GB" noProof="0" dirty="0" err="1">
                <a:latin typeface="Arial" panose="020B0604020202020204" pitchFamily="34" charset="0"/>
                <a:cs typeface="Arial" panose="020B0604020202020204" pitchFamily="34" charset="0"/>
              </a:rPr>
              <a:t>arloesedd</a:t>
            </a:r>
            <a:r>
              <a:rPr lang="cy-GB" noProof="0" dirty="0">
                <a:latin typeface="Arial" panose="020B0604020202020204" pitchFamily="34" charset="0"/>
                <a:cs typeface="Arial" panose="020B0604020202020204" pitchFamily="34" charset="0"/>
              </a:rPr>
              <a:t> bob amser yn cynnwys technoleg;</a:t>
            </a:r>
          </a:p>
          <a:p>
            <a:r>
              <a:rPr lang="cy-GB" dirty="0">
                <a:latin typeface="Arial" panose="020B0604020202020204" pitchFamily="34" charset="0"/>
                <a:cs typeface="Arial" panose="020B0604020202020204" pitchFamily="34" charset="0"/>
              </a:rPr>
              <a:t>R</a:t>
            </a:r>
            <a:r>
              <a:rPr lang="cy-GB" noProof="0" dirty="0">
                <a:latin typeface="Arial" panose="020B0604020202020204" pitchFamily="34" charset="0"/>
                <a:cs typeface="Arial" panose="020B0604020202020204" pitchFamily="34" charset="0"/>
              </a:rPr>
              <a:t>haid i </a:t>
            </a:r>
            <a:r>
              <a:rPr lang="cy-GB" noProof="0" dirty="0" err="1">
                <a:latin typeface="Arial" panose="020B0604020202020204" pitchFamily="34" charset="0"/>
                <a:cs typeface="Arial" panose="020B0604020202020204" pitchFamily="34" charset="0"/>
              </a:rPr>
              <a:t>arloesedd</a:t>
            </a:r>
            <a:r>
              <a:rPr lang="cy-GB" noProof="0" dirty="0">
                <a:latin typeface="Arial" panose="020B0604020202020204" pitchFamily="34" charset="0"/>
                <a:cs typeface="Arial" panose="020B0604020202020204" pitchFamily="34" charset="0"/>
              </a:rPr>
              <a:t> fod yn ddrud;</a:t>
            </a:r>
          </a:p>
          <a:p>
            <a:r>
              <a:rPr lang="cy-GB" dirty="0">
                <a:latin typeface="Arial" panose="020B0604020202020204" pitchFamily="34" charset="0"/>
                <a:cs typeface="Arial" panose="020B0604020202020204" pitchFamily="34" charset="0"/>
              </a:rPr>
              <a:t>Mae</a:t>
            </a:r>
            <a:r>
              <a:rPr lang="cy-GB" noProof="0" dirty="0">
                <a:latin typeface="Arial" panose="020B0604020202020204" pitchFamily="34" charset="0"/>
                <a:cs typeface="Arial" panose="020B0604020202020204" pitchFamily="34" charset="0"/>
              </a:rPr>
              <a:t> </a:t>
            </a:r>
            <a:r>
              <a:rPr lang="cy-GB" noProof="0" dirty="0" err="1">
                <a:latin typeface="Arial" panose="020B0604020202020204" pitchFamily="34" charset="0"/>
                <a:cs typeface="Arial" panose="020B0604020202020204" pitchFamily="34" charset="0"/>
              </a:rPr>
              <a:t>arloesedd</a:t>
            </a:r>
            <a:r>
              <a:rPr lang="cy-GB" noProof="0" dirty="0">
                <a:latin typeface="Arial" panose="020B0604020202020204" pitchFamily="34" charset="0"/>
                <a:cs typeface="Arial" panose="020B0604020202020204" pitchFamily="34" charset="0"/>
              </a:rPr>
              <a:t> bob amser yn llwyddo.</a:t>
            </a:r>
          </a:p>
        </p:txBody>
      </p:sp>
      <p:sp>
        <p:nvSpPr>
          <p:cNvPr id="4" name="Content Placeholder 3">
            <a:extLst>
              <a:ext uri="{FF2B5EF4-FFF2-40B4-BE49-F238E27FC236}">
                <a16:creationId xmlns:a16="http://schemas.microsoft.com/office/drawing/2014/main" id="{4C9CFB47-4589-F0D9-B878-1F13D4BC4249}"/>
              </a:ext>
            </a:extLst>
          </p:cNvPr>
          <p:cNvSpPr>
            <a:spLocks noGrp="1"/>
          </p:cNvSpPr>
          <p:nvPr>
            <p:ph sz="half" idx="2"/>
          </p:nvPr>
        </p:nvSpPr>
        <p:spPr/>
        <p:txBody>
          <a:bodyPr/>
          <a:lstStyle/>
          <a:p>
            <a:pPr marL="514350" indent="-514350">
              <a:buAutoNum type="arabicPeriod"/>
            </a:pPr>
            <a:r>
              <a:rPr lang="en-GB" dirty="0">
                <a:solidFill>
                  <a:srgbClr val="0070C0"/>
                </a:solidFill>
                <a:latin typeface="Arial" panose="020B0604020202020204" pitchFamily="34" charset="0"/>
                <a:cs typeface="Arial" panose="020B0604020202020204" pitchFamily="34" charset="0"/>
              </a:rPr>
              <a:t>Innovation always involves technology.</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Innovation must be expensive.</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Innovation always succeeds.</a:t>
            </a:r>
          </a:p>
        </p:txBody>
      </p:sp>
    </p:spTree>
    <p:extLst>
      <p:ext uri="{BB962C8B-B14F-4D97-AF65-F5344CB8AC3E}">
        <p14:creationId xmlns:p14="http://schemas.microsoft.com/office/powerpoint/2010/main" val="282688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E38F0-D8C3-A178-6DDF-FC1CEEA816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360B03-73BC-1FC8-D99B-4C2FD2AC5480}"/>
              </a:ext>
            </a:extLst>
          </p:cNvPr>
          <p:cNvSpPr>
            <a:spLocks noGrp="1"/>
          </p:cNvSpPr>
          <p:nvPr>
            <p:ph type="title"/>
          </p:nvPr>
        </p:nvSpPr>
        <p:spPr>
          <a:xfrm>
            <a:off x="628650" y="365126"/>
            <a:ext cx="7886700" cy="857388"/>
          </a:xfrm>
        </p:spPr>
        <p:txBody>
          <a:bodyPr>
            <a:normAutofit fontScale="90000"/>
          </a:bodyPr>
          <a:lstStyle/>
          <a:p>
            <a:pPr algn="ctr"/>
            <a:r>
              <a:rPr lang="en-GB" sz="4000" noProof="0" dirty="0" err="1">
                <a:latin typeface="Arial" panose="020B0604020202020204" pitchFamily="34" charset="0"/>
                <a:cs typeface="Arial" panose="020B0604020202020204" pitchFamily="34" charset="0"/>
              </a:rPr>
              <a:t>Arloesedd</a:t>
            </a:r>
            <a:br>
              <a:rPr lang="en-GB" sz="4000" noProof="0" dirty="0">
                <a:latin typeface="Arial" panose="020B0604020202020204" pitchFamily="34" charset="0"/>
                <a:cs typeface="Arial" panose="020B0604020202020204" pitchFamily="34" charset="0"/>
              </a:rPr>
            </a:br>
            <a:r>
              <a:rPr lang="en-GB" sz="4000" noProof="0" dirty="0">
                <a:solidFill>
                  <a:srgbClr val="0070C0"/>
                </a:solidFill>
                <a:latin typeface="Arial" panose="020B0604020202020204" pitchFamily="34" charset="0"/>
                <a:cs typeface="Arial" panose="020B0604020202020204" pitchFamily="34" charset="0"/>
              </a:rPr>
              <a:t>Innovation</a:t>
            </a:r>
            <a:endParaRPr lang="en-GB" sz="4000"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8B4E91D-71FD-9150-2E77-F8D648F5C327}"/>
              </a:ext>
            </a:extLst>
          </p:cNvPr>
          <p:cNvSpPr>
            <a:spLocks noGrp="1"/>
          </p:cNvSpPr>
          <p:nvPr>
            <p:ph sz="half" idx="1"/>
          </p:nvPr>
        </p:nvSpPr>
        <p:spPr>
          <a:xfrm>
            <a:off x="628650" y="1463040"/>
            <a:ext cx="3867150" cy="4172447"/>
          </a:xfrm>
        </p:spPr>
        <p:txBody>
          <a:bodyPr>
            <a:normAutofit fontScale="85000" lnSpcReduction="10000"/>
          </a:bodyPr>
          <a:lstStyle/>
          <a:p>
            <a:r>
              <a:rPr lang="cy-GB" noProof="0" dirty="0">
                <a:latin typeface="Arial" panose="020B0604020202020204" pitchFamily="34" charset="0"/>
                <a:cs typeface="Arial" panose="020B0604020202020204" pitchFamily="34" charset="0"/>
              </a:rPr>
              <a:t>Mae anghenion plant yn newid;</a:t>
            </a:r>
          </a:p>
          <a:p>
            <a:r>
              <a:rPr lang="cy-GB" noProof="0" dirty="0">
                <a:latin typeface="Arial" panose="020B0604020202020204" pitchFamily="34" charset="0"/>
                <a:cs typeface="Arial" panose="020B0604020202020204" pitchFamily="34" charset="0"/>
              </a:rPr>
              <a:t>Mae tystiolaeth ymchwil yn esblygu;</a:t>
            </a:r>
          </a:p>
          <a:p>
            <a:r>
              <a:rPr lang="cy-GB" noProof="0" dirty="0">
                <a:latin typeface="Arial" panose="020B0604020202020204" pitchFamily="34" charset="0"/>
                <a:cs typeface="Arial" panose="020B0604020202020204" pitchFamily="34" charset="0"/>
              </a:rPr>
              <a:t>Mae cymdeithas a thechnoleg yn newid;</a:t>
            </a:r>
          </a:p>
          <a:p>
            <a:r>
              <a:rPr lang="cy-GB" noProof="0" dirty="0">
                <a:latin typeface="Arial" panose="020B0604020202020204" pitchFamily="34" charset="0"/>
                <a:cs typeface="Arial" panose="020B0604020202020204" pitchFamily="34" charset="0"/>
              </a:rPr>
              <a:t>Mae diwygiadau'r cwricwlwm yn gofyn am ddulliau newydd;</a:t>
            </a:r>
          </a:p>
          <a:p>
            <a:r>
              <a:rPr lang="cy-GB" noProof="0" dirty="0">
                <a:latin typeface="Arial" panose="020B0604020202020204" pitchFamily="34" charset="0"/>
                <a:cs typeface="Arial" panose="020B0604020202020204" pitchFamily="34" charset="0"/>
              </a:rPr>
              <a:t>Mae gwelliant parhaus yn ddisgwyliad proffesiynol.</a:t>
            </a:r>
          </a:p>
        </p:txBody>
      </p:sp>
      <p:sp>
        <p:nvSpPr>
          <p:cNvPr id="6" name="Content Placeholder 5">
            <a:extLst>
              <a:ext uri="{FF2B5EF4-FFF2-40B4-BE49-F238E27FC236}">
                <a16:creationId xmlns:a16="http://schemas.microsoft.com/office/drawing/2014/main" id="{06AB32A3-8969-32C9-E04F-246AC3CE39E6}"/>
              </a:ext>
            </a:extLst>
          </p:cNvPr>
          <p:cNvSpPr>
            <a:spLocks noGrp="1"/>
          </p:cNvSpPr>
          <p:nvPr>
            <p:ph sz="half" idx="2"/>
          </p:nvPr>
        </p:nvSpPr>
        <p:spPr>
          <a:xfrm>
            <a:off x="4648200" y="1463040"/>
            <a:ext cx="3867150" cy="4172447"/>
          </a:xfrm>
        </p:spPr>
        <p:txBody>
          <a:bodyPr>
            <a:normAutofit fontScale="85000" lnSpcReduction="10000"/>
          </a:bodyPr>
          <a:lstStyle/>
          <a:p>
            <a:r>
              <a:rPr lang="en-GB" dirty="0">
                <a:solidFill>
                  <a:srgbClr val="0070C0"/>
                </a:solidFill>
                <a:latin typeface="Arial" panose="020B0604020202020204" pitchFamily="34" charset="0"/>
                <a:cs typeface="Arial" panose="020B0604020202020204" pitchFamily="34" charset="0"/>
              </a:rPr>
              <a:t>Children's needs change;</a:t>
            </a:r>
          </a:p>
          <a:p>
            <a:r>
              <a:rPr lang="en-GB" dirty="0">
                <a:solidFill>
                  <a:srgbClr val="0070C0"/>
                </a:solidFill>
                <a:latin typeface="Arial" panose="020B0604020202020204" pitchFamily="34" charset="0"/>
                <a:cs typeface="Arial" panose="020B0604020202020204" pitchFamily="34" charset="0"/>
              </a:rPr>
              <a:t>Research evidence evolves;</a:t>
            </a:r>
          </a:p>
          <a:p>
            <a:r>
              <a:rPr lang="en-GB" dirty="0">
                <a:solidFill>
                  <a:srgbClr val="0070C0"/>
                </a:solidFill>
                <a:latin typeface="Arial" panose="020B0604020202020204" pitchFamily="34" charset="0"/>
                <a:cs typeface="Arial" panose="020B0604020202020204" pitchFamily="34" charset="0"/>
              </a:rPr>
              <a:t>Society and technology change;</a:t>
            </a:r>
          </a:p>
          <a:p>
            <a:r>
              <a:rPr lang="en-GB" dirty="0">
                <a:solidFill>
                  <a:srgbClr val="0070C0"/>
                </a:solidFill>
                <a:latin typeface="Arial" panose="020B0604020202020204" pitchFamily="34" charset="0"/>
                <a:cs typeface="Arial" panose="020B0604020202020204" pitchFamily="34" charset="0"/>
              </a:rPr>
              <a:t>Curriculum reforms require new approaches;</a:t>
            </a:r>
          </a:p>
          <a:p>
            <a:r>
              <a:rPr lang="en-GB" dirty="0">
                <a:solidFill>
                  <a:srgbClr val="0070C0"/>
                </a:solidFill>
                <a:latin typeface="Arial" panose="020B0604020202020204" pitchFamily="34" charset="0"/>
                <a:cs typeface="Arial" panose="020B0604020202020204" pitchFamily="34" charset="0"/>
              </a:rPr>
              <a:t>Continuous improvement is a professional expectation.</a:t>
            </a:r>
          </a:p>
        </p:txBody>
      </p:sp>
    </p:spTree>
    <p:extLst>
      <p:ext uri="{BB962C8B-B14F-4D97-AF65-F5344CB8AC3E}">
        <p14:creationId xmlns:p14="http://schemas.microsoft.com/office/powerpoint/2010/main" val="7377082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36BF0-7656-2796-CF70-2C6F68F8C0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8ECB1C-9F3C-FF67-CF81-112C5FF4056F}"/>
              </a:ext>
            </a:extLst>
          </p:cNvPr>
          <p:cNvSpPr>
            <a:spLocks noGrp="1"/>
          </p:cNvSpPr>
          <p:nvPr>
            <p:ph type="title"/>
          </p:nvPr>
        </p:nvSpPr>
        <p:spPr>
          <a:xfrm>
            <a:off x="628650" y="365126"/>
            <a:ext cx="7886700" cy="857388"/>
          </a:xfrm>
        </p:spPr>
        <p:txBody>
          <a:bodyPr>
            <a:normAutofit fontScale="90000"/>
          </a:bodyPr>
          <a:lstStyle/>
          <a:p>
            <a:pPr algn="ctr"/>
            <a:r>
              <a:rPr lang="en-GB" sz="4000" noProof="0" dirty="0" err="1">
                <a:latin typeface="Arial" panose="020B0604020202020204" pitchFamily="34" charset="0"/>
                <a:cs typeface="Arial" panose="020B0604020202020204" pitchFamily="34" charset="0"/>
              </a:rPr>
              <a:t>Trafodwch</a:t>
            </a:r>
            <a:br>
              <a:rPr lang="en-GB" sz="4000" noProof="0" dirty="0">
                <a:latin typeface="Arial" panose="020B0604020202020204" pitchFamily="34" charset="0"/>
                <a:cs typeface="Arial" panose="020B0604020202020204" pitchFamily="34" charset="0"/>
              </a:rPr>
            </a:br>
            <a:r>
              <a:rPr lang="en-GB" sz="4000" noProof="0" dirty="0">
                <a:solidFill>
                  <a:srgbClr val="0070C0"/>
                </a:solidFill>
                <a:latin typeface="Arial" panose="020B0604020202020204" pitchFamily="34" charset="0"/>
                <a:cs typeface="Arial" panose="020B0604020202020204" pitchFamily="34" charset="0"/>
              </a:rPr>
              <a:t>Discuss</a:t>
            </a:r>
            <a:endParaRPr lang="en-GB" sz="4000"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36C1F3E-E78D-AB36-93FE-895A9CA445A5}"/>
              </a:ext>
            </a:extLst>
          </p:cNvPr>
          <p:cNvSpPr>
            <a:spLocks noGrp="1"/>
          </p:cNvSpPr>
          <p:nvPr>
            <p:ph sz="half" idx="1"/>
          </p:nvPr>
        </p:nvSpPr>
        <p:spPr>
          <a:xfrm>
            <a:off x="628650" y="1463040"/>
            <a:ext cx="3867150" cy="4172447"/>
          </a:xfrm>
        </p:spPr>
        <p:txBody>
          <a:bodyPr>
            <a:normAutofit fontScale="92500" lnSpcReduction="20000"/>
          </a:bodyPr>
          <a:lstStyle/>
          <a:p>
            <a:pPr marL="0" indent="0">
              <a:buNone/>
            </a:pPr>
            <a:r>
              <a:rPr lang="cy-GB" noProof="0" dirty="0">
                <a:latin typeface="Arial" panose="020B0604020202020204" pitchFamily="34" charset="0"/>
                <a:cs typeface="Arial" panose="020B0604020202020204" pitchFamily="34" charset="0"/>
              </a:rPr>
              <a:t>Meddyliwch am un peth arloesol rydych wedi'i brofi yn eich lleoliad.</a:t>
            </a:r>
          </a:p>
          <a:p>
            <a:pPr marL="0" indent="0">
              <a:buNone/>
            </a:pPr>
            <a:endParaRPr lang="cy-GB" dirty="0">
              <a:latin typeface="Arial" panose="020B0604020202020204" pitchFamily="34" charset="0"/>
              <a:cs typeface="Arial" panose="020B0604020202020204" pitchFamily="34" charset="0"/>
            </a:endParaRPr>
          </a:p>
          <a:p>
            <a:r>
              <a:rPr lang="cy-GB" noProof="0" dirty="0">
                <a:latin typeface="Arial" panose="020B0604020202020204" pitchFamily="34" charset="0"/>
                <a:cs typeface="Arial" panose="020B0604020202020204" pitchFamily="34" charset="0"/>
              </a:rPr>
              <a:t>Beth newidiodd?</a:t>
            </a:r>
          </a:p>
          <a:p>
            <a:r>
              <a:rPr lang="cy-GB" noProof="0" dirty="0">
                <a:latin typeface="Arial" panose="020B0604020202020204" pitchFamily="34" charset="0"/>
                <a:cs typeface="Arial" panose="020B0604020202020204" pitchFamily="34" charset="0"/>
              </a:rPr>
              <a:t>Pam y cafodd ei gyflwyno?</a:t>
            </a:r>
          </a:p>
          <a:p>
            <a:r>
              <a:rPr lang="cy-GB" noProof="0" dirty="0">
                <a:latin typeface="Arial" panose="020B0604020202020204" pitchFamily="34" charset="0"/>
                <a:cs typeface="Arial" panose="020B0604020202020204" pitchFamily="34" charset="0"/>
              </a:rPr>
              <a:t>Beth weithiodd yn dda?</a:t>
            </a:r>
          </a:p>
          <a:p>
            <a:r>
              <a:rPr lang="cy-GB" noProof="0" dirty="0">
                <a:latin typeface="Arial" panose="020B0604020202020204" pitchFamily="34" charset="0"/>
                <a:cs typeface="Arial" panose="020B0604020202020204" pitchFamily="34" charset="0"/>
              </a:rPr>
              <a:t>Pa heriau a gododd?</a:t>
            </a:r>
          </a:p>
          <a:p>
            <a:r>
              <a:rPr lang="cy-GB" noProof="0" dirty="0">
                <a:latin typeface="Arial" panose="020B0604020202020204" pitchFamily="34" charset="0"/>
                <a:cs typeface="Arial" panose="020B0604020202020204" pitchFamily="34" charset="0"/>
              </a:rPr>
              <a:t>Sut wnaeth y plant elwa?</a:t>
            </a:r>
          </a:p>
        </p:txBody>
      </p:sp>
      <p:sp>
        <p:nvSpPr>
          <p:cNvPr id="6" name="Content Placeholder 5">
            <a:extLst>
              <a:ext uri="{FF2B5EF4-FFF2-40B4-BE49-F238E27FC236}">
                <a16:creationId xmlns:a16="http://schemas.microsoft.com/office/drawing/2014/main" id="{107A5B90-7C58-E5C6-25DB-40187BD24931}"/>
              </a:ext>
            </a:extLst>
          </p:cNvPr>
          <p:cNvSpPr>
            <a:spLocks noGrp="1"/>
          </p:cNvSpPr>
          <p:nvPr>
            <p:ph sz="half" idx="2"/>
          </p:nvPr>
        </p:nvSpPr>
        <p:spPr>
          <a:xfrm>
            <a:off x="4648200" y="1463040"/>
            <a:ext cx="3867150" cy="4172447"/>
          </a:xfrm>
        </p:spPr>
        <p:txBody>
          <a:bodyPr>
            <a:normAutofit fontScale="92500" lnSpcReduction="20000"/>
          </a:bodyPr>
          <a:lstStyle/>
          <a:p>
            <a:pPr marL="0" indent="0">
              <a:buNone/>
            </a:pPr>
            <a:r>
              <a:rPr lang="en-GB" dirty="0">
                <a:solidFill>
                  <a:srgbClr val="0070C0"/>
                </a:solidFill>
                <a:latin typeface="Arial" panose="020B0604020202020204" pitchFamily="34" charset="0"/>
                <a:cs typeface="Arial" panose="020B0604020202020204" pitchFamily="34" charset="0"/>
              </a:rPr>
              <a:t>Think of one innovation you have experienced in your setting.</a:t>
            </a:r>
          </a:p>
          <a:p>
            <a:pPr marL="0" indent="0">
              <a:buNone/>
            </a:pPr>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What changed?</a:t>
            </a:r>
          </a:p>
          <a:p>
            <a:r>
              <a:rPr lang="en-GB" dirty="0">
                <a:solidFill>
                  <a:srgbClr val="0070C0"/>
                </a:solidFill>
                <a:latin typeface="Arial" panose="020B0604020202020204" pitchFamily="34" charset="0"/>
                <a:cs typeface="Arial" panose="020B0604020202020204" pitchFamily="34" charset="0"/>
              </a:rPr>
              <a:t>Why was it introduced?</a:t>
            </a:r>
          </a:p>
          <a:p>
            <a:r>
              <a:rPr lang="en-GB" dirty="0">
                <a:solidFill>
                  <a:srgbClr val="0070C0"/>
                </a:solidFill>
                <a:latin typeface="Arial" panose="020B0604020202020204" pitchFamily="34" charset="0"/>
                <a:cs typeface="Arial" panose="020B0604020202020204" pitchFamily="34" charset="0"/>
              </a:rPr>
              <a:t>What worked well?</a:t>
            </a:r>
          </a:p>
          <a:p>
            <a:r>
              <a:rPr lang="en-GB" dirty="0">
                <a:solidFill>
                  <a:srgbClr val="0070C0"/>
                </a:solidFill>
                <a:latin typeface="Arial" panose="020B0604020202020204" pitchFamily="34" charset="0"/>
                <a:cs typeface="Arial" panose="020B0604020202020204" pitchFamily="34" charset="0"/>
              </a:rPr>
              <a:t>What challenges arose?</a:t>
            </a:r>
          </a:p>
          <a:p>
            <a:r>
              <a:rPr lang="en-GB" dirty="0">
                <a:solidFill>
                  <a:srgbClr val="0070C0"/>
                </a:solidFill>
                <a:latin typeface="Arial" panose="020B0604020202020204" pitchFamily="34" charset="0"/>
                <a:cs typeface="Arial" panose="020B0604020202020204" pitchFamily="34" charset="0"/>
              </a:rPr>
              <a:t>How did children benefit?</a:t>
            </a:r>
          </a:p>
        </p:txBody>
      </p:sp>
    </p:spTree>
    <p:extLst>
      <p:ext uri="{BB962C8B-B14F-4D97-AF65-F5344CB8AC3E}">
        <p14:creationId xmlns:p14="http://schemas.microsoft.com/office/powerpoint/2010/main" val="31387051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B009B-C7F7-B0EC-D98D-A25CEA7876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CD4041-CE0D-9608-4E5A-BABF1223B223}"/>
              </a:ext>
            </a:extLst>
          </p:cNvPr>
          <p:cNvSpPr>
            <a:spLocks noGrp="1"/>
          </p:cNvSpPr>
          <p:nvPr>
            <p:ph type="title"/>
          </p:nvPr>
        </p:nvSpPr>
        <p:spPr>
          <a:xfrm>
            <a:off x="628650" y="365125"/>
            <a:ext cx="7886700" cy="729157"/>
          </a:xfrm>
        </p:spPr>
        <p:txBody>
          <a:bodyPr>
            <a:normAutofit fontScale="90000"/>
          </a:bodyPr>
          <a:lstStyle/>
          <a:p>
            <a:pPr algn="ctr"/>
            <a:r>
              <a:rPr lang="cy-GB" sz="4000" noProof="0" dirty="0">
                <a:latin typeface="Arial" panose="020B0604020202020204" pitchFamily="34" charset="0"/>
                <a:cs typeface="Arial" panose="020B0604020202020204" pitchFamily="34" charset="0"/>
              </a:rPr>
              <a:t>Astudiaethau Achos</a:t>
            </a:r>
            <a:br>
              <a:rPr lang="en-GB" sz="4000" dirty="0">
                <a:solidFill>
                  <a:srgbClr val="0070C0"/>
                </a:solidFill>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Case Studies</a:t>
            </a:r>
          </a:p>
        </p:txBody>
      </p:sp>
      <p:sp>
        <p:nvSpPr>
          <p:cNvPr id="4" name="Content Placeholder 3">
            <a:extLst>
              <a:ext uri="{FF2B5EF4-FFF2-40B4-BE49-F238E27FC236}">
                <a16:creationId xmlns:a16="http://schemas.microsoft.com/office/drawing/2014/main" id="{B1E92492-2154-D093-8247-7162DA492C27}"/>
              </a:ext>
            </a:extLst>
          </p:cNvPr>
          <p:cNvSpPr>
            <a:spLocks noGrp="1"/>
          </p:cNvSpPr>
          <p:nvPr>
            <p:ph sz="half" idx="1"/>
          </p:nvPr>
        </p:nvSpPr>
        <p:spPr>
          <a:xfrm>
            <a:off x="285750" y="1499016"/>
            <a:ext cx="4210050" cy="4478874"/>
          </a:xfrm>
        </p:spPr>
        <p:txBody>
          <a:bodyPr>
            <a:normAutofit fontScale="85000" lnSpcReduction="20000"/>
          </a:bodyPr>
          <a:lstStyle/>
          <a:p>
            <a:pPr marL="514350" indent="-514350">
              <a:buAutoNum type="arabicPeriod"/>
            </a:pPr>
            <a:r>
              <a:rPr lang="cy-GB" noProof="0" dirty="0">
                <a:latin typeface="Arial" panose="020B0604020202020204" pitchFamily="34" charset="0"/>
                <a:cs typeface="Arial" panose="020B0604020202020204" pitchFamily="34" charset="0"/>
              </a:rPr>
              <a:t>Disodlwyd arsylwadau traddodiadol gan gyfnodolion dysgu digidol.</a:t>
            </a:r>
          </a:p>
          <a:p>
            <a:pPr marL="514350" indent="-514350">
              <a:buAutoNum type="arabicPeriod"/>
            </a:pPr>
            <a:r>
              <a:rPr lang="cy-GB" noProof="0" dirty="0">
                <a:latin typeface="Arial" panose="020B0604020202020204" pitchFamily="34" charset="0"/>
                <a:cs typeface="Arial" panose="020B0604020202020204" pitchFamily="34" charset="0"/>
              </a:rPr>
              <a:t>Daeth dysgu awyr agored yn brif amgylchedd dysgu.</a:t>
            </a:r>
          </a:p>
          <a:p>
            <a:pPr marL="514350" indent="-514350">
              <a:buAutoNum type="arabicPeriod"/>
            </a:pPr>
            <a:r>
              <a:rPr lang="cy-GB" noProof="0" dirty="0">
                <a:latin typeface="Arial" panose="020B0604020202020204" pitchFamily="34" charset="0"/>
                <a:cs typeface="Arial" panose="020B0604020202020204" pitchFamily="34" charset="0"/>
              </a:rPr>
              <a:t>Daeth rhieni yn gyd-addysgwyr drwy weithdai rheolaidd ac ymgysylltu ar-lein.</a:t>
            </a:r>
            <a:endParaRPr lang="cy-GB" dirty="0">
              <a:latin typeface="Arial" panose="020B0604020202020204" pitchFamily="34" charset="0"/>
              <a:cs typeface="Arial" panose="020B0604020202020204" pitchFamily="34" charset="0"/>
            </a:endParaRPr>
          </a:p>
          <a:p>
            <a:pPr marL="514350" indent="-514350">
              <a:buAutoNum type="arabicPeriod"/>
            </a:pPr>
            <a:endParaRPr lang="cy-GB" noProof="0" dirty="0">
              <a:latin typeface="Arial" panose="020B0604020202020204" pitchFamily="34" charset="0"/>
              <a:cs typeface="Arial" panose="020B0604020202020204" pitchFamily="34" charset="0"/>
            </a:endParaRPr>
          </a:p>
          <a:p>
            <a:pPr marL="0" indent="0">
              <a:buNone/>
            </a:pPr>
            <a:r>
              <a:rPr lang="cy-GB" b="1" noProof="0" dirty="0">
                <a:latin typeface="Arial" panose="020B0604020202020204" pitchFamily="34" charset="0"/>
                <a:cs typeface="Arial" panose="020B0604020202020204" pitchFamily="34" charset="0"/>
              </a:rPr>
              <a:t>Pa </a:t>
            </a:r>
            <a:r>
              <a:rPr lang="cy-GB" b="1" dirty="0">
                <a:latin typeface="Arial" panose="020B0604020202020204" pitchFamily="34" charset="0"/>
                <a:cs typeface="Arial" panose="020B0604020202020204" pitchFamily="34" charset="0"/>
              </a:rPr>
              <a:t>beth arloesol </a:t>
            </a:r>
            <a:r>
              <a:rPr lang="cy-GB" b="1" noProof="0" dirty="0">
                <a:latin typeface="Arial" panose="020B0604020202020204" pitchFamily="34" charset="0"/>
                <a:cs typeface="Arial" panose="020B0604020202020204" pitchFamily="34" charset="0"/>
              </a:rPr>
              <a:t>fyddai'n cael yr effaith fwyaf yn eich lleoliad chi, a pham?</a:t>
            </a:r>
          </a:p>
          <a:p>
            <a:endParaRPr lang="cy-GB" noProof="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C7AAFDA4-A1CD-5CD2-6D77-B4923382F9FB}"/>
              </a:ext>
            </a:extLst>
          </p:cNvPr>
          <p:cNvSpPr>
            <a:spLocks noGrp="1"/>
          </p:cNvSpPr>
          <p:nvPr>
            <p:ph sz="half" idx="2"/>
          </p:nvPr>
        </p:nvSpPr>
        <p:spPr>
          <a:xfrm>
            <a:off x="4648200" y="1499016"/>
            <a:ext cx="4210050" cy="4478874"/>
          </a:xfrm>
        </p:spPr>
        <p:txBody>
          <a:bodyPr>
            <a:normAutofit fontScale="85000" lnSpcReduction="20000"/>
          </a:bodyPr>
          <a:lstStyle/>
          <a:p>
            <a:pPr marL="514350" indent="-514350">
              <a:buAutoNum type="arabicPeriod"/>
            </a:pPr>
            <a:r>
              <a:rPr lang="en-GB" dirty="0">
                <a:solidFill>
                  <a:srgbClr val="0070C0"/>
                </a:solidFill>
                <a:latin typeface="Arial" panose="020B0604020202020204" pitchFamily="34" charset="0"/>
                <a:cs typeface="Arial" panose="020B0604020202020204" pitchFamily="34" charset="0"/>
              </a:rPr>
              <a:t>Traditional observations replaced with digital learning journals.</a:t>
            </a:r>
          </a:p>
          <a:p>
            <a:pPr marL="514350" indent="-514350">
              <a:buAutoNum type="arabicPeriod"/>
            </a:pPr>
            <a:r>
              <a:rPr lang="en-GB" dirty="0">
                <a:solidFill>
                  <a:srgbClr val="0070C0"/>
                </a:solidFill>
                <a:latin typeface="Arial" panose="020B0604020202020204" pitchFamily="34" charset="0"/>
                <a:cs typeface="Arial" panose="020B0604020202020204" pitchFamily="34" charset="0"/>
              </a:rPr>
              <a:t>Outdoor learning becomes the primary learning environment.
Parents become co-educators through regular workshops and online engagement.</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buNone/>
            </a:pPr>
            <a:r>
              <a:rPr lang="en-GB" b="1" dirty="0">
                <a:solidFill>
                  <a:srgbClr val="0070C0"/>
                </a:solidFill>
                <a:latin typeface="Arial" panose="020B0604020202020204" pitchFamily="34" charset="0"/>
                <a:cs typeface="Arial" panose="020B0604020202020204" pitchFamily="34" charset="0"/>
              </a:rPr>
              <a:t>Which innovation would have the greatest impact in your setting and why?</a:t>
            </a:r>
          </a:p>
        </p:txBody>
      </p:sp>
    </p:spTree>
    <p:extLst>
      <p:ext uri="{BB962C8B-B14F-4D97-AF65-F5344CB8AC3E}">
        <p14:creationId xmlns:p14="http://schemas.microsoft.com/office/powerpoint/2010/main" val="9168143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0F273-7674-36F4-36C8-4C0F23159D3B}"/>
              </a:ext>
            </a:extLst>
          </p:cNvPr>
          <p:cNvSpPr>
            <a:spLocks noGrp="1"/>
          </p:cNvSpPr>
          <p:nvPr>
            <p:ph type="title"/>
          </p:nvPr>
        </p:nvSpPr>
        <p:spPr/>
        <p:txBody>
          <a:bodyPr>
            <a:normAutofit/>
          </a:bodyPr>
          <a:lstStyle/>
          <a:p>
            <a:pPr algn="ctr"/>
            <a:r>
              <a:rPr lang="en-GB" sz="3600" dirty="0" err="1">
                <a:latin typeface="Arial" panose="020B0604020202020204" pitchFamily="34" charset="0"/>
                <a:cs typeface="Arial" panose="020B0604020202020204" pitchFamily="34" charset="0"/>
              </a:rPr>
              <a:t>Damcaniaeth</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Lledaeniad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Arloesedd</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Diffusion of Innovation Theory</a:t>
            </a:r>
          </a:p>
        </p:txBody>
      </p:sp>
      <p:sp>
        <p:nvSpPr>
          <p:cNvPr id="3" name="Content Placeholder 2">
            <a:extLst>
              <a:ext uri="{FF2B5EF4-FFF2-40B4-BE49-F238E27FC236}">
                <a16:creationId xmlns:a16="http://schemas.microsoft.com/office/drawing/2014/main" id="{4BA693C9-379F-CCAB-E479-0AB4048E6A18}"/>
              </a:ext>
            </a:extLst>
          </p:cNvPr>
          <p:cNvSpPr>
            <a:spLocks noGrp="1"/>
          </p:cNvSpPr>
          <p:nvPr>
            <p:ph sz="half" idx="1"/>
          </p:nvPr>
        </p:nvSpPr>
        <p:spPr/>
        <p:txBody>
          <a:bodyPr/>
          <a:lstStyle/>
          <a:p>
            <a:r>
              <a:rPr lang="cy-GB" noProof="0" dirty="0">
                <a:latin typeface="Arial" panose="020B0604020202020204" pitchFamily="34" charset="0"/>
                <a:cs typeface="Arial" panose="020B0604020202020204" pitchFamily="34" charset="0"/>
              </a:rPr>
              <a:t>Arloeswyr;</a:t>
            </a:r>
          </a:p>
          <a:p>
            <a:r>
              <a:rPr lang="cy-GB" noProof="0" dirty="0">
                <a:latin typeface="Arial" panose="020B0604020202020204" pitchFamily="34" charset="0"/>
                <a:cs typeface="Arial" panose="020B0604020202020204" pitchFamily="34" charset="0"/>
              </a:rPr>
              <a:t>Mabwysiadwyr Cynnar;</a:t>
            </a:r>
          </a:p>
          <a:p>
            <a:r>
              <a:rPr lang="cy-GB" noProof="0" dirty="0">
                <a:latin typeface="Arial" panose="020B0604020202020204" pitchFamily="34" charset="0"/>
                <a:cs typeface="Arial" panose="020B0604020202020204" pitchFamily="34" charset="0"/>
              </a:rPr>
              <a:t>Y Mwyafrif Cynnar;</a:t>
            </a:r>
          </a:p>
          <a:p>
            <a:r>
              <a:rPr lang="cy-GB" noProof="0" dirty="0">
                <a:latin typeface="Arial" panose="020B0604020202020204" pitchFamily="34" charset="0"/>
                <a:cs typeface="Arial" panose="020B0604020202020204" pitchFamily="34" charset="0"/>
              </a:rPr>
              <a:t>Y Mwyafrif Hwyr;</a:t>
            </a:r>
          </a:p>
          <a:p>
            <a:r>
              <a:rPr lang="cy-GB" noProof="0" dirty="0">
                <a:latin typeface="Arial" panose="020B0604020202020204" pitchFamily="34" charset="0"/>
                <a:cs typeface="Arial" panose="020B0604020202020204" pitchFamily="34" charset="0"/>
              </a:rPr>
              <a:t>Yr Ôl-ddilynwyr.</a:t>
            </a:r>
          </a:p>
        </p:txBody>
      </p:sp>
      <p:sp>
        <p:nvSpPr>
          <p:cNvPr id="4" name="Content Placeholder 3">
            <a:extLst>
              <a:ext uri="{FF2B5EF4-FFF2-40B4-BE49-F238E27FC236}">
                <a16:creationId xmlns:a16="http://schemas.microsoft.com/office/drawing/2014/main" id="{F9EDA912-D2BB-BA39-27F2-737EF1793C7B}"/>
              </a:ext>
            </a:extLst>
          </p:cNvPr>
          <p:cNvSpPr>
            <a:spLocks noGrp="1"/>
          </p:cNvSpPr>
          <p:nvPr>
            <p:ph sz="half" idx="2"/>
          </p:nvPr>
        </p:nvSpPr>
        <p:spPr/>
        <p:txBody>
          <a:bodyPr/>
          <a:lstStyle/>
          <a:p>
            <a:r>
              <a:rPr lang="en-GB" dirty="0">
                <a:solidFill>
                  <a:srgbClr val="0070C0"/>
                </a:solidFill>
                <a:latin typeface="Arial" panose="020B0604020202020204" pitchFamily="34" charset="0"/>
                <a:cs typeface="Arial" panose="020B0604020202020204" pitchFamily="34" charset="0"/>
              </a:rPr>
              <a:t>Innovators;</a:t>
            </a:r>
          </a:p>
          <a:p>
            <a:r>
              <a:rPr lang="en-GB" dirty="0">
                <a:solidFill>
                  <a:srgbClr val="0070C0"/>
                </a:solidFill>
                <a:latin typeface="Arial" panose="020B0604020202020204" pitchFamily="34" charset="0"/>
                <a:cs typeface="Arial" panose="020B0604020202020204" pitchFamily="34" charset="0"/>
              </a:rPr>
              <a:t>Early adopters;</a:t>
            </a:r>
          </a:p>
          <a:p>
            <a:r>
              <a:rPr lang="en-GB" dirty="0">
                <a:solidFill>
                  <a:srgbClr val="0070C0"/>
                </a:solidFill>
                <a:latin typeface="Arial" panose="020B0604020202020204" pitchFamily="34" charset="0"/>
                <a:cs typeface="Arial" panose="020B0604020202020204" pitchFamily="34" charset="0"/>
              </a:rPr>
              <a:t>Early majority;</a:t>
            </a:r>
          </a:p>
          <a:p>
            <a:r>
              <a:rPr lang="en-GB" dirty="0">
                <a:solidFill>
                  <a:srgbClr val="0070C0"/>
                </a:solidFill>
                <a:latin typeface="Arial" panose="020B0604020202020204" pitchFamily="34" charset="0"/>
                <a:cs typeface="Arial" panose="020B0604020202020204" pitchFamily="34" charset="0"/>
              </a:rPr>
              <a:t>Late majority;</a:t>
            </a:r>
          </a:p>
          <a:p>
            <a:r>
              <a:rPr lang="en-GB" dirty="0">
                <a:solidFill>
                  <a:srgbClr val="0070C0"/>
                </a:solidFill>
                <a:latin typeface="Arial" panose="020B0604020202020204" pitchFamily="34" charset="0"/>
                <a:cs typeface="Arial" panose="020B0604020202020204" pitchFamily="34" charset="0"/>
              </a:rPr>
              <a:t>Laggards.</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lgn="r">
              <a:buNone/>
            </a:pPr>
            <a:r>
              <a:rPr lang="en-GB" sz="2000" dirty="0">
                <a:solidFill>
                  <a:srgbClr val="0070C0"/>
                </a:solidFill>
                <a:latin typeface="Arial" panose="020B0604020202020204" pitchFamily="34" charset="0"/>
                <a:cs typeface="Arial" panose="020B0604020202020204" pitchFamily="34" charset="0"/>
              </a:rPr>
              <a:t>(Rogers, 2003)</a:t>
            </a:r>
          </a:p>
        </p:txBody>
      </p:sp>
    </p:spTree>
    <p:extLst>
      <p:ext uri="{BB962C8B-B14F-4D97-AF65-F5344CB8AC3E}">
        <p14:creationId xmlns:p14="http://schemas.microsoft.com/office/powerpoint/2010/main" val="14940895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D4172-1890-AB1F-BF3A-D0C0CC4516E4}"/>
            </a:ext>
          </a:extLst>
        </p:cNvPr>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FD07891F-3617-D012-6A8F-92C346BA3E6C}"/>
              </a:ext>
            </a:extLst>
          </p:cNvPr>
          <p:cNvPicPr>
            <a:picLocks noGrp="1" noChangeAspect="1"/>
          </p:cNvPicPr>
          <p:nvPr>
            <p:ph sz="half" idx="1"/>
          </p:nvPr>
        </p:nvPicPr>
        <p:blipFill>
          <a:blip r:embed="rId3"/>
          <a:stretch>
            <a:fillRect/>
          </a:stretch>
        </p:blipFill>
        <p:spPr>
          <a:xfrm>
            <a:off x="376519" y="365124"/>
            <a:ext cx="8487782" cy="5422489"/>
          </a:xfrm>
          <a:prstGeom prst="rect">
            <a:avLst/>
          </a:prstGeom>
        </p:spPr>
      </p:pic>
      <p:sp>
        <p:nvSpPr>
          <p:cNvPr id="15" name="TextBox 14">
            <a:extLst>
              <a:ext uri="{FF2B5EF4-FFF2-40B4-BE49-F238E27FC236}">
                <a16:creationId xmlns:a16="http://schemas.microsoft.com/office/drawing/2014/main" id="{2BEC6F1D-A559-2AD2-1862-0DDD3DA8D85A}"/>
              </a:ext>
            </a:extLst>
          </p:cNvPr>
          <p:cNvSpPr txBox="1"/>
          <p:nvPr/>
        </p:nvSpPr>
        <p:spPr>
          <a:xfrm>
            <a:off x="6766560" y="806824"/>
            <a:ext cx="1856662" cy="369332"/>
          </a:xfrm>
          <a:prstGeom prst="rect">
            <a:avLst/>
          </a:prstGeom>
          <a:noFill/>
        </p:spPr>
        <p:txBody>
          <a:bodyPr wrap="none" rtlCol="0">
            <a:spAutoFit/>
          </a:bodyPr>
          <a:lstStyle/>
          <a:p>
            <a:r>
              <a:rPr lang="en-GB" dirty="0"/>
              <a:t>Innovators – 2.5%</a:t>
            </a:r>
          </a:p>
        </p:txBody>
      </p:sp>
      <p:sp>
        <p:nvSpPr>
          <p:cNvPr id="16" name="TextBox 15">
            <a:extLst>
              <a:ext uri="{FF2B5EF4-FFF2-40B4-BE49-F238E27FC236}">
                <a16:creationId xmlns:a16="http://schemas.microsoft.com/office/drawing/2014/main" id="{FBAF9BB6-46F1-811D-48A9-E42A0A6854EA}"/>
              </a:ext>
            </a:extLst>
          </p:cNvPr>
          <p:cNvSpPr txBox="1"/>
          <p:nvPr/>
        </p:nvSpPr>
        <p:spPr>
          <a:xfrm>
            <a:off x="6766560" y="1602889"/>
            <a:ext cx="2342180" cy="369332"/>
          </a:xfrm>
          <a:prstGeom prst="rect">
            <a:avLst/>
          </a:prstGeom>
          <a:noFill/>
        </p:spPr>
        <p:txBody>
          <a:bodyPr wrap="none" rtlCol="0">
            <a:spAutoFit/>
          </a:bodyPr>
          <a:lstStyle/>
          <a:p>
            <a:r>
              <a:rPr lang="en-GB" dirty="0"/>
              <a:t>Early Adopters – 13.5%</a:t>
            </a:r>
          </a:p>
        </p:txBody>
      </p:sp>
      <p:sp>
        <p:nvSpPr>
          <p:cNvPr id="17" name="TextBox 16">
            <a:extLst>
              <a:ext uri="{FF2B5EF4-FFF2-40B4-BE49-F238E27FC236}">
                <a16:creationId xmlns:a16="http://schemas.microsoft.com/office/drawing/2014/main" id="{D397E1BA-F88E-08B5-0229-546C897849B4}"/>
              </a:ext>
            </a:extLst>
          </p:cNvPr>
          <p:cNvSpPr txBox="1"/>
          <p:nvPr/>
        </p:nvSpPr>
        <p:spPr>
          <a:xfrm>
            <a:off x="6895652" y="3732904"/>
            <a:ext cx="2112438" cy="369332"/>
          </a:xfrm>
          <a:prstGeom prst="rect">
            <a:avLst/>
          </a:prstGeom>
          <a:noFill/>
        </p:spPr>
        <p:txBody>
          <a:bodyPr wrap="none" rtlCol="0">
            <a:spAutoFit/>
          </a:bodyPr>
          <a:lstStyle/>
          <a:p>
            <a:r>
              <a:rPr lang="en-GB" dirty="0"/>
              <a:t>Early Majority – 34%</a:t>
            </a:r>
          </a:p>
        </p:txBody>
      </p:sp>
      <p:sp>
        <p:nvSpPr>
          <p:cNvPr id="18" name="TextBox 17">
            <a:extLst>
              <a:ext uri="{FF2B5EF4-FFF2-40B4-BE49-F238E27FC236}">
                <a16:creationId xmlns:a16="http://schemas.microsoft.com/office/drawing/2014/main" id="{4D917A60-1939-511E-868F-C26E5632F383}"/>
              </a:ext>
            </a:extLst>
          </p:cNvPr>
          <p:cNvSpPr txBox="1"/>
          <p:nvPr/>
        </p:nvSpPr>
        <p:spPr>
          <a:xfrm>
            <a:off x="537882" y="3861995"/>
            <a:ext cx="2052357" cy="369332"/>
          </a:xfrm>
          <a:prstGeom prst="rect">
            <a:avLst/>
          </a:prstGeom>
          <a:noFill/>
        </p:spPr>
        <p:txBody>
          <a:bodyPr wrap="none" rtlCol="0">
            <a:spAutoFit/>
          </a:bodyPr>
          <a:lstStyle/>
          <a:p>
            <a:r>
              <a:rPr lang="en-GB" dirty="0"/>
              <a:t>Late Majority – 34%</a:t>
            </a:r>
          </a:p>
        </p:txBody>
      </p:sp>
      <p:sp>
        <p:nvSpPr>
          <p:cNvPr id="19" name="TextBox 18">
            <a:extLst>
              <a:ext uri="{FF2B5EF4-FFF2-40B4-BE49-F238E27FC236}">
                <a16:creationId xmlns:a16="http://schemas.microsoft.com/office/drawing/2014/main" id="{51094C79-8D14-7E1D-6308-17765F694F72}"/>
              </a:ext>
            </a:extLst>
          </p:cNvPr>
          <p:cNvSpPr txBox="1"/>
          <p:nvPr/>
        </p:nvSpPr>
        <p:spPr>
          <a:xfrm>
            <a:off x="1301675" y="1176156"/>
            <a:ext cx="1628459" cy="369332"/>
          </a:xfrm>
          <a:prstGeom prst="rect">
            <a:avLst/>
          </a:prstGeom>
          <a:noFill/>
        </p:spPr>
        <p:txBody>
          <a:bodyPr wrap="none" rtlCol="0">
            <a:spAutoFit/>
          </a:bodyPr>
          <a:lstStyle/>
          <a:p>
            <a:r>
              <a:rPr lang="en-GB" dirty="0"/>
              <a:t>Laggards – 16%</a:t>
            </a:r>
          </a:p>
        </p:txBody>
      </p:sp>
      <p:cxnSp>
        <p:nvCxnSpPr>
          <p:cNvPr id="21" name="Straight Arrow Connector 20">
            <a:extLst>
              <a:ext uri="{FF2B5EF4-FFF2-40B4-BE49-F238E27FC236}">
                <a16:creationId xmlns:a16="http://schemas.microsoft.com/office/drawing/2014/main" id="{C3024E31-6E22-60C7-16E6-F9F19DBCE195}"/>
              </a:ext>
            </a:extLst>
          </p:cNvPr>
          <p:cNvCxnSpPr>
            <a:stCxn id="15" idx="1"/>
          </p:cNvCxnSpPr>
          <p:nvPr/>
        </p:nvCxnSpPr>
        <p:spPr>
          <a:xfrm flipH="1">
            <a:off x="4776395" y="991490"/>
            <a:ext cx="1990165" cy="1846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3CFCE639-4C38-D919-D712-A3F3B4D737E7}"/>
              </a:ext>
            </a:extLst>
          </p:cNvPr>
          <p:cNvCxnSpPr/>
          <p:nvPr/>
        </p:nvCxnSpPr>
        <p:spPr>
          <a:xfrm flipH="1">
            <a:off x="5776856" y="1818042"/>
            <a:ext cx="989704" cy="1541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1672B2E1-C29D-2DA7-F2BD-B12F2B2B3354}"/>
              </a:ext>
            </a:extLst>
          </p:cNvPr>
          <p:cNvCxnSpPr/>
          <p:nvPr/>
        </p:nvCxnSpPr>
        <p:spPr>
          <a:xfrm flipH="1" flipV="1">
            <a:off x="6153374" y="3614569"/>
            <a:ext cx="742278" cy="3550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C2787F3D-B5CE-3335-D64E-A7B02AA0FC11}"/>
              </a:ext>
            </a:extLst>
          </p:cNvPr>
          <p:cNvCxnSpPr/>
          <p:nvPr/>
        </p:nvCxnSpPr>
        <p:spPr>
          <a:xfrm flipV="1">
            <a:off x="2022438" y="3429000"/>
            <a:ext cx="907696" cy="3039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E9683A1-DE9F-AE7E-6D7F-9A03B59C8B18}"/>
              </a:ext>
            </a:extLst>
          </p:cNvPr>
          <p:cNvCxnSpPr/>
          <p:nvPr/>
        </p:nvCxnSpPr>
        <p:spPr>
          <a:xfrm>
            <a:off x="2495774" y="1602889"/>
            <a:ext cx="892885" cy="753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981784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432C-6EE4-3A48-B260-083AF2E7E36A}"/>
              </a:ext>
              <a:ext uri="{C183D7F6-B498-43B3-948B-1728B52AA6E4}">
                <adec:decorative xmlns:adec="http://schemas.microsoft.com/office/drawing/2017/decorative" val="1"/>
              </a:ext>
            </a:extLst>
          </p:cNvPr>
          <p:cNvSpPr>
            <a:spLocks noGrp="1"/>
          </p:cNvSpPr>
          <p:nvPr>
            <p:ph type="title"/>
            <p:custDataLst>
              <p:tags r:id="rId2"/>
            </p:custDataLst>
          </p:nvPr>
        </p:nvSpPr>
        <p:spPr/>
        <p:txBody>
          <a:bodyPr>
            <a:normAutofit/>
          </a:bodyPr>
          <a:lstStyle/>
          <a:p>
            <a:pPr algn="ctr"/>
            <a:r>
              <a:rPr lang="en-GB" sz="4000" dirty="0" err="1">
                <a:latin typeface="Arial" panose="020B0604020202020204" pitchFamily="34" charset="0"/>
                <a:cs typeface="Arial" panose="020B0604020202020204" pitchFamily="34" charset="0"/>
              </a:rPr>
              <a:t>Cwis</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Quiz</a:t>
            </a:r>
            <a:endParaRPr lang="en-FI" sz="4000"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9BB87DD-025D-AE43-4A03-910135B61E5D}"/>
              </a:ext>
              <a:ext uri="{C183D7F6-B498-43B3-948B-1728B52AA6E4}">
                <adec:decorative xmlns:adec="http://schemas.microsoft.com/office/drawing/2017/decorative" val="1"/>
              </a:ext>
            </a:extLst>
          </p:cNvPr>
          <p:cNvSpPr>
            <a:spLocks noGrp="1"/>
          </p:cNvSpPr>
          <p:nvPr>
            <p:ph sz="quarter" idx="13"/>
            <p:custDataLst>
              <p:tags r:id="rId3"/>
            </p:custDataLst>
          </p:nvPr>
        </p:nvSpPr>
        <p:spPr/>
        <p:txBody>
          <a:bodyPr/>
          <a:lstStyle/>
          <a:p>
            <a:pPr marL="0" indent="0">
              <a:buNone/>
            </a:pPr>
            <a:r>
              <a:rPr lang="en-FI"/>
              <a:t> </a:t>
            </a:r>
            <a:endParaRPr lang="en-FI" dirty="0"/>
          </a:p>
        </p:txBody>
      </p:sp>
      <p:sp>
        <p:nvSpPr>
          <p:cNvPr id="4" name="TextBox 3">
            <a:extLst>
              <a:ext uri="{FF2B5EF4-FFF2-40B4-BE49-F238E27FC236}">
                <a16:creationId xmlns:a16="http://schemas.microsoft.com/office/drawing/2014/main" id="{D936CA1B-ACF5-49E9-B77A-BDE4B8506F23}"/>
              </a:ext>
            </a:extLst>
          </p:cNvPr>
          <p:cNvSpPr txBox="1"/>
          <p:nvPr>
            <p:custDataLst>
              <p:tags r:id="rId4"/>
            </p:custDataLst>
          </p:nvPr>
        </p:nvSpPr>
        <p:spPr>
          <a:xfrm>
            <a:off x="628650" y="1798320"/>
            <a:ext cx="4711700" cy="4429760"/>
          </a:xfrm>
          <a:prstGeom prst="rect">
            <a:avLst/>
          </a:prstGeom>
          <a:noFill/>
        </p:spPr>
        <p:txBody>
          <a:bodyPr vertOverflow="overflow" vert="horz" wrap="square" rtlCol="0" anchor="t">
            <a:spAutoFit/>
          </a:bodyPr>
          <a:lstStyle/>
          <a:p>
            <a:pPr algn="l"/>
            <a:r>
              <a:rPr lang="en-GB" sz="3500"/>
              <a:t>Go to </a:t>
            </a:r>
            <a:r>
              <a:rPr lang="en-GB" sz="3500" b="1"/>
              <a:t>vevox.app</a:t>
            </a:r>
            <a:endParaRPr lang="en-GB" sz="3500"/>
          </a:p>
          <a:p>
            <a:pPr algn="l"/>
            <a:endParaRPr lang="en-GB" sz="3500"/>
          </a:p>
          <a:p>
            <a:pPr algn="l"/>
            <a:r>
              <a:rPr lang="en-GB" sz="3500"/>
              <a:t>Enter the session ID: </a:t>
            </a:r>
            <a:r>
              <a:rPr lang="en-GB" sz="3500" b="1"/>
              <a:t>112-916-703</a:t>
            </a:r>
            <a:endParaRPr lang="en-GB" sz="3500"/>
          </a:p>
          <a:p>
            <a:pPr algn="l"/>
            <a:endParaRPr lang="en-GB" sz="3500"/>
          </a:p>
          <a:p>
            <a:pPr algn="l"/>
            <a:r>
              <a:rPr lang="en-GB" sz="3500"/>
              <a:t>Or scan the QR code</a:t>
            </a:r>
          </a:p>
        </p:txBody>
      </p:sp>
      <p:pic>
        <p:nvPicPr>
          <p:cNvPr id="5" name="Picture 4" descr="QR code instruction to join https://vevox.app/#/m/112916703">
            <a:extLst>
              <a:ext uri="{FF2B5EF4-FFF2-40B4-BE49-F238E27FC236}">
                <a16:creationId xmlns:a16="http://schemas.microsoft.com/office/drawing/2014/main" id="{E11E15AF-EBD6-0B67-6C98-BAEFA8CB3B6F}"/>
              </a:ext>
            </a:extLst>
          </p:cNvPr>
          <p:cNvPicPr>
            <a:picLocks/>
          </p:cNvPicPr>
          <p:nvPr>
            <p:custDataLst>
              <p:tags r:id="rId5"/>
            </p:custDataLst>
          </p:nvPr>
        </p:nvPicPr>
        <p:blipFill>
          <a:blip r:embed="rId8"/>
          <a:stretch>
            <a:fillRect/>
          </a:stretch>
        </p:blipFill>
        <p:spPr>
          <a:xfrm>
            <a:off x="5340350" y="1783079"/>
            <a:ext cx="3175000" cy="3175000"/>
          </a:xfrm>
          <a:prstGeom prst="rect">
            <a:avLst/>
          </a:prstGeom>
        </p:spPr>
      </p:pic>
    </p:spTree>
    <p:custDataLst>
      <p:tags r:id="rId1"/>
    </p:custDataLst>
    <p:extLst>
      <p:ext uri="{BB962C8B-B14F-4D97-AF65-F5344CB8AC3E}">
        <p14:creationId xmlns:p14="http://schemas.microsoft.com/office/powerpoint/2010/main" val="163537745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1B6B3-DF57-3118-27FA-F60D3D826D6C}"/>
              </a:ext>
            </a:extLst>
          </p:cNvPr>
          <p:cNvSpPr>
            <a:spLocks noGrp="1"/>
          </p:cNvSpPr>
          <p:nvPr>
            <p:ph type="title"/>
          </p:nvPr>
        </p:nvSpPr>
        <p:spPr>
          <a:xfrm>
            <a:off x="628650" y="365125"/>
            <a:ext cx="7886700" cy="1067435"/>
          </a:xfrm>
        </p:spPr>
        <p:txBody>
          <a:bodyPr>
            <a:normAutofit fontScale="90000"/>
          </a:bodyPr>
          <a:lstStyle/>
          <a:p>
            <a:pPr algn="ctr"/>
            <a:r>
              <a:rPr lang="en-GB" dirty="0" err="1">
                <a:latin typeface="Arial" panose="020B0604020202020204" pitchFamily="34" charset="0"/>
                <a:cs typeface="Arial" panose="020B0604020202020204" pitchFamily="34" charset="0"/>
              </a:rPr>
              <a:t>Myfyriad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olaf</a:t>
            </a:r>
            <a:br>
              <a:rPr lang="en-GB" dirty="0">
                <a:latin typeface="Arial" panose="020B0604020202020204" pitchFamily="34" charset="0"/>
                <a:cs typeface="Arial" panose="020B0604020202020204" pitchFamily="34" charset="0"/>
              </a:rPr>
            </a:br>
            <a:r>
              <a:rPr lang="en-GB" dirty="0">
                <a:solidFill>
                  <a:srgbClr val="0070C0"/>
                </a:solidFill>
                <a:latin typeface="Arial" panose="020B0604020202020204" pitchFamily="34" charset="0"/>
                <a:cs typeface="Arial" panose="020B0604020202020204" pitchFamily="34" charset="0"/>
              </a:rPr>
              <a:t>Final reflection</a:t>
            </a:r>
          </a:p>
        </p:txBody>
      </p:sp>
      <p:sp>
        <p:nvSpPr>
          <p:cNvPr id="3" name="Content Placeholder 2">
            <a:extLst>
              <a:ext uri="{FF2B5EF4-FFF2-40B4-BE49-F238E27FC236}">
                <a16:creationId xmlns:a16="http://schemas.microsoft.com/office/drawing/2014/main" id="{5AFF4041-00E2-4B8E-3C10-E352541F063F}"/>
              </a:ext>
            </a:extLst>
          </p:cNvPr>
          <p:cNvSpPr>
            <a:spLocks noGrp="1"/>
          </p:cNvSpPr>
          <p:nvPr>
            <p:ph sz="half" idx="1"/>
          </p:nvPr>
        </p:nvSpPr>
        <p:spPr/>
        <p:txBody>
          <a:bodyPr>
            <a:normAutofit lnSpcReduction="10000"/>
          </a:bodyPr>
          <a:lstStyle/>
          <a:p>
            <a:r>
              <a:rPr lang="cy-GB" noProof="0" dirty="0">
                <a:latin typeface="Arial" panose="020B0604020202020204" pitchFamily="34" charset="0"/>
                <a:cs typeface="Arial" panose="020B0604020202020204" pitchFamily="34" charset="0"/>
              </a:rPr>
              <a:t>Y ddamcaniaeth arweinyddiaeth sy'n adlewyrchu fi orau yw...</a:t>
            </a:r>
          </a:p>
          <a:p>
            <a:r>
              <a:rPr lang="cy-GB" noProof="0" dirty="0">
                <a:latin typeface="Arial" panose="020B0604020202020204" pitchFamily="34" charset="0"/>
                <a:cs typeface="Arial" panose="020B0604020202020204" pitchFamily="34" charset="0"/>
              </a:rPr>
              <a:t>Y ddamcaniaeth arweinyddiaeth yr hoffwn ei datblygu yw...</a:t>
            </a:r>
          </a:p>
          <a:p>
            <a:r>
              <a:rPr lang="cy-GB" noProof="0" dirty="0">
                <a:latin typeface="Arial" panose="020B0604020202020204" pitchFamily="34" charset="0"/>
                <a:cs typeface="Arial" panose="020B0604020202020204" pitchFamily="34" charset="0"/>
              </a:rPr>
              <a:t>Y newid yr hoffwn ei arwain yw...</a:t>
            </a:r>
          </a:p>
          <a:p>
            <a:endParaRPr lang="en-GB" dirty="0"/>
          </a:p>
        </p:txBody>
      </p:sp>
      <p:sp>
        <p:nvSpPr>
          <p:cNvPr id="4" name="Content Placeholder 3">
            <a:extLst>
              <a:ext uri="{FF2B5EF4-FFF2-40B4-BE49-F238E27FC236}">
                <a16:creationId xmlns:a16="http://schemas.microsoft.com/office/drawing/2014/main" id="{581BE2CB-664C-C8C8-EF2F-025F980E7296}"/>
              </a:ext>
            </a:extLst>
          </p:cNvPr>
          <p:cNvSpPr>
            <a:spLocks noGrp="1"/>
          </p:cNvSpPr>
          <p:nvPr>
            <p:ph sz="half" idx="2"/>
          </p:nvPr>
        </p:nvSpPr>
        <p:spPr/>
        <p:txBody>
          <a:bodyPr>
            <a:normAutofit lnSpcReduction="10000"/>
          </a:bodyPr>
          <a:lstStyle/>
          <a:p>
            <a:r>
              <a:rPr lang="en-GB" dirty="0">
                <a:solidFill>
                  <a:srgbClr val="0070C0"/>
                </a:solidFill>
                <a:latin typeface="Arial" panose="020B0604020202020204" pitchFamily="34" charset="0"/>
                <a:cs typeface="Arial" panose="020B0604020202020204" pitchFamily="34" charset="0"/>
              </a:rPr>
              <a:t>The leadership theory that best reflects me is...</a:t>
            </a:r>
          </a:p>
          <a:p>
            <a:r>
              <a:rPr lang="en-GB" dirty="0">
                <a:solidFill>
                  <a:srgbClr val="0070C0"/>
                </a:solidFill>
                <a:latin typeface="Arial" panose="020B0604020202020204" pitchFamily="34" charset="0"/>
                <a:cs typeface="Arial" panose="020B0604020202020204" pitchFamily="34" charset="0"/>
              </a:rPr>
              <a:t>The leadership theory I want to develop is...</a:t>
            </a:r>
          </a:p>
          <a:p>
            <a:r>
              <a:rPr lang="en-GB" dirty="0">
                <a:solidFill>
                  <a:srgbClr val="0070C0"/>
                </a:solidFill>
                <a:latin typeface="Arial" panose="020B0604020202020204" pitchFamily="34" charset="0"/>
                <a:cs typeface="Arial" panose="020B0604020202020204" pitchFamily="34" charset="0"/>
              </a:rPr>
              <a:t>The change I would like to lead is...</a:t>
            </a:r>
          </a:p>
          <a:p>
            <a:pPr marL="0" indent="0">
              <a:buNone/>
            </a:pPr>
            <a:endParaRPr lang="en-GB" dirty="0"/>
          </a:p>
        </p:txBody>
      </p:sp>
    </p:spTree>
    <p:extLst>
      <p:ext uri="{BB962C8B-B14F-4D97-AF65-F5344CB8AC3E}">
        <p14:creationId xmlns:p14="http://schemas.microsoft.com/office/powerpoint/2010/main" val="41450520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E7FA2-98B9-6804-43EB-FC6378A993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8CE40D-9837-7769-8E45-2DCDEECEB80D}"/>
              </a:ext>
            </a:extLst>
          </p:cNvPr>
          <p:cNvSpPr>
            <a:spLocks noGrp="1"/>
          </p:cNvSpPr>
          <p:nvPr>
            <p:ph type="title"/>
          </p:nvPr>
        </p:nvSpPr>
        <p:spPr>
          <a:xfrm>
            <a:off x="628650" y="365127"/>
            <a:ext cx="7886700" cy="930274"/>
          </a:xfrm>
        </p:spPr>
        <p:txBody>
          <a:bodyPr>
            <a:noAutofit/>
          </a:bodyPr>
          <a:lstStyle/>
          <a:p>
            <a:pPr algn="ctr"/>
            <a:r>
              <a:rPr lang="cy-GB" altLang="cy-GB" kern="0" dirty="0">
                <a:solidFill>
                  <a:srgbClr val="000000"/>
                </a:solidFill>
                <a:latin typeface="Arial" panose="020B0604020202020204" pitchFamily="34" charset="0"/>
                <a:ea typeface="ＭＳ Ｐゴシック" pitchFamily="34" charset="-128"/>
              </a:rPr>
              <a:t>Adran 6</a:t>
            </a:r>
            <a:br>
              <a:rPr lang="en-GB" altLang="cy-GB" kern="0" dirty="0">
                <a:solidFill>
                  <a:srgbClr val="000000"/>
                </a:solidFill>
                <a:latin typeface="Arial" panose="020B0604020202020204" pitchFamily="34" charset="0"/>
                <a:ea typeface="ＭＳ Ｐゴシック" pitchFamily="34" charset="-128"/>
              </a:rPr>
            </a:br>
            <a:r>
              <a:rPr lang="en-GB" altLang="cy-GB" kern="0" dirty="0">
                <a:solidFill>
                  <a:srgbClr val="0070C0"/>
                </a:solidFill>
                <a:latin typeface="Arial" panose="020B0604020202020204" pitchFamily="34" charset="0"/>
                <a:ea typeface="ＭＳ Ｐゴシック" pitchFamily="34" charset="-128"/>
              </a:rPr>
              <a:t>Section 6</a:t>
            </a:r>
            <a:endParaRPr lang="en-GB" dirty="0">
              <a:solidFill>
                <a:srgbClr val="0070C0"/>
              </a:solidFill>
            </a:endParaRPr>
          </a:p>
        </p:txBody>
      </p:sp>
      <p:sp>
        <p:nvSpPr>
          <p:cNvPr id="4099" name="Rectangle 4">
            <a:extLst>
              <a:ext uri="{FF2B5EF4-FFF2-40B4-BE49-F238E27FC236}">
                <a16:creationId xmlns:a16="http://schemas.microsoft.com/office/drawing/2014/main" id="{A4802F91-C5D1-7F3C-AFC3-B1847DCAD275}"/>
              </a:ext>
            </a:extLst>
          </p:cNvPr>
          <p:cNvSpPr>
            <a:spLocks noGrp="1" noChangeArrowheads="1"/>
          </p:cNvSpPr>
          <p:nvPr>
            <p:ph sz="half" idx="1"/>
          </p:nvPr>
        </p:nvSpPr>
        <p:spPr>
          <a:xfrm>
            <a:off x="228599" y="1935678"/>
            <a:ext cx="4343401" cy="3626923"/>
          </a:xfrm>
        </p:spPr>
        <p:txBody>
          <a:bodyPr>
            <a:normAutofit/>
          </a:bodyPr>
          <a:lstStyle/>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BE3A3C81-62E1-CA1F-5B32-EB7AD09C7CF4}"/>
              </a:ext>
            </a:extLst>
          </p:cNvPr>
          <p:cNvSpPr>
            <a:spLocks noGrp="1"/>
          </p:cNvSpPr>
          <p:nvPr>
            <p:ph sz="half" idx="2"/>
          </p:nvPr>
        </p:nvSpPr>
        <p:spPr/>
        <p:txBody>
          <a:bodyPr>
            <a:normAutofit/>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C5F5E493-4CA2-EF57-FB7A-8678EE6B434B}"/>
              </a:ext>
            </a:extLst>
          </p:cNvPr>
          <p:cNvSpPr>
            <a:spLocks noGrp="1"/>
          </p:cNvSpPr>
          <p:nvPr>
            <p:ph sz="quarter" idx="4294967295"/>
          </p:nvPr>
        </p:nvSpPr>
        <p:spPr>
          <a:xfrm>
            <a:off x="4572001" y="1531917"/>
            <a:ext cx="4220307" cy="4057672"/>
          </a:xfrm>
        </p:spPr>
        <p:txBody>
          <a:bodyPr>
            <a:normAutofit/>
          </a:bodyPr>
          <a:lstStyle/>
          <a:p>
            <a:pPr marL="0" lvl="0" indent="0">
              <a:buNone/>
            </a:pPr>
            <a:endParaRPr lang="en-GB" sz="2600" dirty="0">
              <a:solidFill>
                <a:srgbClr val="0000FF"/>
              </a:solidFill>
              <a:latin typeface="Arial" panose="020B0604020202020204" pitchFamily="34" charset="0"/>
            </a:endParaRPr>
          </a:p>
          <a:p>
            <a:r>
              <a:rPr lang="cy-GB" noProof="0" dirty="0">
                <a:latin typeface="Arial" panose="020B0604020202020204" pitchFamily="34" charset="0"/>
              </a:rPr>
              <a:t>Cymorth ar gyfer Asesiad </a:t>
            </a:r>
            <a:r>
              <a:rPr lang="cy-GB" i="1" noProof="0" dirty="0">
                <a:latin typeface="Arial" panose="020B0604020202020204" pitchFamily="34" charset="0"/>
              </a:rPr>
              <a:t>Patch 5</a:t>
            </a:r>
          </a:p>
          <a:p>
            <a:endParaRPr lang="en-GB" dirty="0">
              <a:solidFill>
                <a:srgbClr val="0000FF"/>
              </a:solidFill>
              <a:latin typeface="Arial" panose="020B0604020202020204" pitchFamily="34" charset="0"/>
            </a:endParaRPr>
          </a:p>
          <a:p>
            <a:r>
              <a:rPr lang="en-GB" dirty="0">
                <a:solidFill>
                  <a:srgbClr val="0070C0"/>
                </a:solidFill>
                <a:latin typeface="Arial" panose="020B0604020202020204" pitchFamily="34" charset="0"/>
              </a:rPr>
              <a:t>Patch 5 Assessment Support</a:t>
            </a:r>
          </a:p>
          <a:p>
            <a:pPr marL="0" lvl="0" indent="0">
              <a:buNone/>
            </a:pPr>
            <a:endParaRPr lang="en-GB" dirty="0">
              <a:solidFill>
                <a:srgbClr val="0070C0"/>
              </a:solidFill>
              <a:latin typeface="Arial" panose="020B0604020202020204" pitchFamily="34" charset="0"/>
              <a:cs typeface="Arial" panose="020B0604020202020204" pitchFamily="34" charset="0"/>
            </a:endParaRPr>
          </a:p>
          <a:p>
            <a:endParaRPr lang="en-GB" dirty="0"/>
          </a:p>
        </p:txBody>
      </p:sp>
      <p:pic>
        <p:nvPicPr>
          <p:cNvPr id="5" name="Picture 4">
            <a:extLst>
              <a:ext uri="{FF2B5EF4-FFF2-40B4-BE49-F238E27FC236}">
                <a16:creationId xmlns:a16="http://schemas.microsoft.com/office/drawing/2014/main" id="{5821A648-BC2A-7EAE-FAFB-AB54C74D6AB2}"/>
              </a:ext>
            </a:extLst>
          </p:cNvPr>
          <p:cNvPicPr>
            <a:picLocks noChangeAspect="1"/>
          </p:cNvPicPr>
          <p:nvPr/>
        </p:nvPicPr>
        <p:blipFill>
          <a:blip r:embed="rId3"/>
          <a:stretch>
            <a:fillRect/>
          </a:stretch>
        </p:blipFill>
        <p:spPr>
          <a:xfrm>
            <a:off x="496288" y="1699162"/>
            <a:ext cx="3874954" cy="3338664"/>
          </a:xfrm>
          <a:prstGeom prst="rect">
            <a:avLst/>
          </a:prstGeom>
        </p:spPr>
      </p:pic>
      <p:sp>
        <p:nvSpPr>
          <p:cNvPr id="6" name="TextBox 5">
            <a:extLst>
              <a:ext uri="{FF2B5EF4-FFF2-40B4-BE49-F238E27FC236}">
                <a16:creationId xmlns:a16="http://schemas.microsoft.com/office/drawing/2014/main" id="{0983EEA8-239D-CB17-3365-B7DF48C1122B}"/>
              </a:ext>
            </a:extLst>
          </p:cNvPr>
          <p:cNvSpPr txBox="1"/>
          <p:nvPr/>
        </p:nvSpPr>
        <p:spPr>
          <a:xfrm>
            <a:off x="628650" y="5296617"/>
            <a:ext cx="3512029" cy="381485"/>
          </a:xfrm>
          <a:prstGeom prst="rect">
            <a:avLst/>
          </a:prstGeom>
          <a:noFill/>
        </p:spPr>
        <p:txBody>
          <a:bodyPr wrap="square" rtlCol="0">
            <a:spAutoFit/>
          </a:bodyPr>
          <a:lstStyle/>
          <a:p>
            <a:r>
              <a:rPr lang="en-GB" dirty="0"/>
              <a:t>(Source: Access Creative, 2025)</a:t>
            </a:r>
          </a:p>
        </p:txBody>
      </p:sp>
    </p:spTree>
    <p:extLst>
      <p:ext uri="{BB962C8B-B14F-4D97-AF65-F5344CB8AC3E}">
        <p14:creationId xmlns:p14="http://schemas.microsoft.com/office/powerpoint/2010/main" val="2575534607"/>
      </p:ext>
    </p:ext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6D9BB-9E69-FAB5-CC88-935EDE59CE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F52A86-813F-B21D-D5D5-C108439399FA}"/>
              </a:ext>
            </a:extLst>
          </p:cNvPr>
          <p:cNvSpPr>
            <a:spLocks noGrp="1"/>
          </p:cNvSpPr>
          <p:nvPr>
            <p:ph type="title"/>
          </p:nvPr>
        </p:nvSpPr>
        <p:spPr>
          <a:xfrm>
            <a:off x="628650" y="365127"/>
            <a:ext cx="7886700" cy="930274"/>
          </a:xfrm>
        </p:spPr>
        <p:txBody>
          <a:bodyPr>
            <a:noAutofit/>
          </a:bodyPr>
          <a:lstStyle/>
          <a:p>
            <a:pPr algn="ctr"/>
            <a:r>
              <a:rPr lang="cy-GB" altLang="cy-GB" sz="4000" kern="0" dirty="0">
                <a:solidFill>
                  <a:srgbClr val="000000"/>
                </a:solidFill>
                <a:latin typeface="Arial" panose="020B0604020202020204" pitchFamily="34" charset="0"/>
                <a:ea typeface="ＭＳ Ｐゴシック" pitchFamily="34" charset="-128"/>
              </a:rPr>
              <a:t>Trosolwg</a:t>
            </a:r>
            <a:br>
              <a:rPr lang="en-GB" altLang="cy-GB" sz="4000" kern="0" dirty="0">
                <a:solidFill>
                  <a:srgbClr val="000000"/>
                </a:solidFill>
                <a:latin typeface="Arial" panose="020B0604020202020204" pitchFamily="34" charset="0"/>
                <a:ea typeface="ＭＳ Ｐゴシック" pitchFamily="34" charset="-128"/>
              </a:rPr>
            </a:br>
            <a:r>
              <a:rPr lang="en-GB" altLang="cy-GB" sz="4000" kern="0" dirty="0">
                <a:solidFill>
                  <a:srgbClr val="0070C0"/>
                </a:solidFill>
                <a:latin typeface="Arial" panose="020B0604020202020204" pitchFamily="34" charset="0"/>
                <a:ea typeface="ＭＳ Ｐゴシック" pitchFamily="34" charset="-128"/>
              </a:rPr>
              <a:t>Overview</a:t>
            </a:r>
            <a:endParaRPr lang="en-GB" sz="4000" dirty="0">
              <a:solidFill>
                <a:srgbClr val="0070C0"/>
              </a:solidFill>
            </a:endParaRPr>
          </a:p>
        </p:txBody>
      </p:sp>
      <p:sp>
        <p:nvSpPr>
          <p:cNvPr id="4099" name="Rectangle 4">
            <a:extLst>
              <a:ext uri="{FF2B5EF4-FFF2-40B4-BE49-F238E27FC236}">
                <a16:creationId xmlns:a16="http://schemas.microsoft.com/office/drawing/2014/main" id="{66AD0A13-4BA0-68EC-CF87-A562BF7BFE10}"/>
              </a:ext>
            </a:extLst>
          </p:cNvPr>
          <p:cNvSpPr>
            <a:spLocks noGrp="1" noChangeArrowheads="1"/>
          </p:cNvSpPr>
          <p:nvPr>
            <p:ph sz="half" idx="1"/>
          </p:nvPr>
        </p:nvSpPr>
        <p:spPr>
          <a:xfrm>
            <a:off x="228599" y="1825625"/>
            <a:ext cx="4343401" cy="3999971"/>
          </a:xfrm>
        </p:spPr>
        <p:txBody>
          <a:bodyPr>
            <a:normAutofit/>
          </a:bodyPr>
          <a:lstStyle/>
          <a:p>
            <a:pPr lvl="0"/>
            <a:r>
              <a:rPr lang="cy-GB" noProof="0" dirty="0">
                <a:latin typeface="Arial" panose="020B0604020202020204" pitchFamily="34" charset="0"/>
                <a:cs typeface="Arial" panose="020B0604020202020204" pitchFamily="34" charset="0"/>
              </a:rPr>
              <a:t>Hyd y </a:t>
            </a:r>
            <a:r>
              <a:rPr lang="cy-GB" i="1" noProof="0" dirty="0" err="1">
                <a:latin typeface="Arial" panose="020B0604020202020204" pitchFamily="34" charset="0"/>
                <a:cs typeface="Arial" panose="020B0604020202020204" pitchFamily="34" charset="0"/>
              </a:rPr>
              <a:t>patch</a:t>
            </a:r>
            <a:r>
              <a:rPr lang="cy-GB" noProof="0" dirty="0">
                <a:latin typeface="Arial" panose="020B0604020202020204" pitchFamily="34" charset="0"/>
                <a:cs typeface="Arial" panose="020B0604020202020204" pitchFamily="34" charset="0"/>
              </a:rPr>
              <a:t>: tua 500 o eiriau;</a:t>
            </a:r>
          </a:p>
          <a:p>
            <a:pPr lvl="0"/>
            <a:r>
              <a:rPr lang="cy-GB" sz="2400" dirty="0">
                <a:latin typeface="Arial" panose="020B0604020202020204" pitchFamily="34" charset="0"/>
                <a:cs typeface="Arial" panose="020B0604020202020204" pitchFamily="34" charset="0"/>
              </a:rPr>
              <a:t>Sesiynau Perthnasol: Sesiynau 8 a 9;</a:t>
            </a:r>
          </a:p>
          <a:p>
            <a:pPr lvl="0"/>
            <a:r>
              <a:rPr lang="cy-GB" sz="2400" dirty="0">
                <a:latin typeface="Arial" panose="020B0604020202020204" pitchFamily="34" charset="0"/>
                <a:cs typeface="Arial" panose="020B0604020202020204" pitchFamily="34" charset="0"/>
              </a:rPr>
              <a:t>Pwynt Cyflwyno: Cyflwyniad Portffolio Ffurfiannol;</a:t>
            </a:r>
          </a:p>
          <a:p>
            <a:pPr lvl="0"/>
            <a:r>
              <a:rPr lang="cy-GB" sz="2400" dirty="0">
                <a:latin typeface="Arial" panose="020B0604020202020204" pitchFamily="34" charset="0"/>
                <a:cs typeface="Arial" panose="020B0604020202020204" pitchFamily="34" charset="0"/>
              </a:rPr>
              <a:t>Cod Lliw y Portffolio: Porffor;</a:t>
            </a:r>
          </a:p>
          <a:p>
            <a:pPr lvl="0"/>
            <a:r>
              <a:rPr lang="cy-GB" sz="2400" dirty="0">
                <a:latin typeface="Arial" panose="020B0604020202020204" pitchFamily="34" charset="0"/>
                <a:cs typeface="Arial" panose="020B0604020202020204" pitchFamily="34" charset="0"/>
              </a:rPr>
              <a:t>Cysylltiadau AWLIF: Adran 2 </a:t>
            </a:r>
            <a:r>
              <a:rPr lang="cy-GB" sz="2400" dirty="0" err="1">
                <a:latin typeface="Arial" panose="020B0604020202020204" pitchFamily="34" charset="0"/>
                <a:cs typeface="Arial" panose="020B0604020202020204" pitchFamily="34" charset="0"/>
              </a:rPr>
              <a:t>DDau</a:t>
            </a:r>
            <a:r>
              <a:rPr lang="cy-GB" sz="2400" dirty="0">
                <a:latin typeface="Arial" panose="020B0604020202020204" pitchFamily="34" charset="0"/>
                <a:cs typeface="Arial" panose="020B0604020202020204" pitchFamily="34" charset="0"/>
              </a:rPr>
              <a:t> 1-3.</a:t>
            </a:r>
          </a:p>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E3C77155-EDAB-B02A-DF0F-FCC7C6E20336}"/>
              </a:ext>
            </a:extLst>
          </p:cNvPr>
          <p:cNvSpPr>
            <a:spLocks noGrp="1"/>
          </p:cNvSpPr>
          <p:nvPr>
            <p:ph sz="half" idx="2"/>
          </p:nvPr>
        </p:nvSpPr>
        <p:spPr/>
        <p:txBody>
          <a:bodyPr>
            <a:normAutofit/>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C4D06E1E-BDE6-35F2-D0F5-797F522C213E}"/>
              </a:ext>
            </a:extLst>
          </p:cNvPr>
          <p:cNvSpPr>
            <a:spLocks noGrp="1"/>
          </p:cNvSpPr>
          <p:nvPr>
            <p:ph sz="quarter" idx="4294967295"/>
          </p:nvPr>
        </p:nvSpPr>
        <p:spPr>
          <a:xfrm>
            <a:off x="4572001" y="1779727"/>
            <a:ext cx="4220307" cy="3999971"/>
          </a:xfrm>
        </p:spPr>
        <p:txBody>
          <a:bodyPr>
            <a:normAutofit fontScale="92500" lnSpcReduction="10000"/>
          </a:bodyPr>
          <a:lstStyle/>
          <a:p>
            <a:r>
              <a:rPr lang="en-GB" sz="2600" dirty="0">
                <a:solidFill>
                  <a:srgbClr val="0070C0"/>
                </a:solidFill>
                <a:latin typeface="Arial" panose="020B0604020202020204" pitchFamily="34" charset="0"/>
              </a:rPr>
              <a:t>Patch Length: 500 words (approx.);</a:t>
            </a:r>
          </a:p>
          <a:p>
            <a:r>
              <a:rPr lang="en-GB" sz="2600" dirty="0">
                <a:solidFill>
                  <a:srgbClr val="0070C0"/>
                </a:solidFill>
                <a:latin typeface="Arial" panose="020B0604020202020204" pitchFamily="34" charset="0"/>
              </a:rPr>
              <a:t>Related Sessions: Sessions 8 and 9;</a:t>
            </a:r>
          </a:p>
          <a:p>
            <a:r>
              <a:rPr lang="en-GB" sz="2600" dirty="0">
                <a:solidFill>
                  <a:srgbClr val="0070C0"/>
                </a:solidFill>
                <a:latin typeface="Arial" panose="020B0604020202020204" pitchFamily="34" charset="0"/>
              </a:rPr>
              <a:t>Submission Point: Formative Portfolio Submission;</a:t>
            </a:r>
          </a:p>
          <a:p>
            <a:r>
              <a:rPr lang="en-GB" sz="2600" dirty="0">
                <a:solidFill>
                  <a:srgbClr val="0070C0"/>
                </a:solidFill>
                <a:latin typeface="Arial" panose="020B0604020202020204" pitchFamily="34" charset="0"/>
              </a:rPr>
              <a:t>Portfolio Colour Code: Purple;</a:t>
            </a:r>
          </a:p>
          <a:p>
            <a:r>
              <a:rPr lang="en-GB" sz="2600" dirty="0">
                <a:solidFill>
                  <a:srgbClr val="0070C0"/>
                </a:solidFill>
                <a:latin typeface="Arial" panose="020B0604020202020204" pitchFamily="34" charset="0"/>
              </a:rPr>
              <a:t>AWLIF Links: Section 2 LOs 1-3.</a:t>
            </a:r>
            <a:endParaRPr lang="en-GB" dirty="0">
              <a:solidFill>
                <a:srgbClr val="0070C0"/>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73896405"/>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68E74-F3B4-FBCA-2874-221DDF2F99BE}"/>
              </a:ext>
            </a:extLst>
          </p:cNvPr>
          <p:cNvSpPr>
            <a:spLocks noGrp="1"/>
          </p:cNvSpPr>
          <p:nvPr>
            <p:ph type="title"/>
          </p:nvPr>
        </p:nvSpPr>
        <p:spPr/>
        <p:txBody>
          <a:bodyPr/>
          <a:lstStyle/>
          <a:p>
            <a:pPr algn="ctr"/>
            <a:r>
              <a:rPr lang="en-GB" dirty="0" err="1">
                <a:latin typeface="Arial" panose="020B0604020202020204" pitchFamily="34" charset="0"/>
                <a:cs typeface="Arial" panose="020B0604020202020204" pitchFamily="34" charset="0"/>
              </a:rPr>
              <a:t>Tasg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asesiad</a:t>
            </a:r>
            <a:br>
              <a:rPr lang="en-GB" dirty="0">
                <a:latin typeface="Arial" panose="020B0604020202020204" pitchFamily="34" charset="0"/>
                <a:cs typeface="Arial" panose="020B0604020202020204" pitchFamily="34" charset="0"/>
              </a:rPr>
            </a:br>
            <a:r>
              <a:rPr lang="en-GB" dirty="0">
                <a:solidFill>
                  <a:srgbClr val="0070C0"/>
                </a:solidFill>
                <a:latin typeface="Arial" panose="020B0604020202020204" pitchFamily="34" charset="0"/>
                <a:cs typeface="Arial" panose="020B0604020202020204" pitchFamily="34" charset="0"/>
              </a:rPr>
              <a:t>Assessment task</a:t>
            </a:r>
          </a:p>
        </p:txBody>
      </p:sp>
      <p:sp>
        <p:nvSpPr>
          <p:cNvPr id="3" name="Content Placeholder 2">
            <a:extLst>
              <a:ext uri="{FF2B5EF4-FFF2-40B4-BE49-F238E27FC236}">
                <a16:creationId xmlns:a16="http://schemas.microsoft.com/office/drawing/2014/main" id="{B57AF6B3-7C53-7BE6-1397-7F687F5C81B3}"/>
              </a:ext>
            </a:extLst>
          </p:cNvPr>
          <p:cNvSpPr>
            <a:spLocks noGrp="1"/>
          </p:cNvSpPr>
          <p:nvPr>
            <p:ph sz="half" idx="1"/>
          </p:nvPr>
        </p:nvSpPr>
        <p:spPr/>
        <p:txBody>
          <a:bodyPr/>
          <a:lstStyle/>
          <a:p>
            <a:pPr marL="0" indent="0">
              <a:buNone/>
            </a:pPr>
            <a:r>
              <a:rPr lang="cy-GB" noProof="0" dirty="0">
                <a:latin typeface="Arial" panose="020B0604020202020204" pitchFamily="34" charset="0"/>
                <a:cs typeface="Arial" panose="020B0604020202020204" pitchFamily="34" charset="0"/>
              </a:rPr>
              <a:t>“Pa ddull arweinyddiaeth sy'n cyd-fynd orau â'm harfer arweinyddiaeth datblygiadol, a pham?”</a:t>
            </a:r>
          </a:p>
        </p:txBody>
      </p:sp>
      <p:sp>
        <p:nvSpPr>
          <p:cNvPr id="4" name="Content Placeholder 3">
            <a:extLst>
              <a:ext uri="{FF2B5EF4-FFF2-40B4-BE49-F238E27FC236}">
                <a16:creationId xmlns:a16="http://schemas.microsoft.com/office/drawing/2014/main" id="{824EB994-E802-0453-CCB5-9D2281ADFA68}"/>
              </a:ext>
            </a:extLst>
          </p:cNvPr>
          <p:cNvSpPr>
            <a:spLocks noGrp="1"/>
          </p:cNvSpPr>
          <p:nvPr>
            <p:ph sz="half" idx="2"/>
          </p:nvPr>
        </p:nvSpPr>
        <p:spPr/>
        <p:txBody>
          <a:bodyPr/>
          <a:lstStyle/>
          <a:p>
            <a:pPr marL="0" indent="0">
              <a:buNone/>
            </a:pPr>
            <a:r>
              <a:rPr lang="en-GB" dirty="0">
                <a:solidFill>
                  <a:srgbClr val="0070C0"/>
                </a:solidFill>
                <a:latin typeface="Arial" panose="020B0604020202020204" pitchFamily="34" charset="0"/>
                <a:cs typeface="Arial" panose="020B0604020202020204" pitchFamily="34" charset="0"/>
              </a:rPr>
              <a:t>“Which leadership approach best reflects my developing practice and why?"</a:t>
            </a:r>
          </a:p>
        </p:txBody>
      </p:sp>
    </p:spTree>
    <p:extLst>
      <p:ext uri="{BB962C8B-B14F-4D97-AF65-F5344CB8AC3E}">
        <p14:creationId xmlns:p14="http://schemas.microsoft.com/office/powerpoint/2010/main" val="128042209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7BCFE-05AC-0791-DDEF-985D87FA75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BB9897-9423-7DDC-9BFE-95A2C6DD808A}"/>
              </a:ext>
            </a:extLst>
          </p:cNvPr>
          <p:cNvSpPr>
            <a:spLocks noGrp="1"/>
          </p:cNvSpPr>
          <p:nvPr>
            <p:ph type="title"/>
          </p:nvPr>
        </p:nvSpPr>
        <p:spPr>
          <a:xfrm>
            <a:off x="628650" y="365125"/>
            <a:ext cx="7886700" cy="960755"/>
          </a:xfrm>
        </p:spPr>
        <p:txBody>
          <a:bodyPr>
            <a:normAutofit fontScale="90000"/>
          </a:bodyPr>
          <a:lstStyle/>
          <a:p>
            <a:pPr algn="ctr"/>
            <a:r>
              <a:rPr lang="en-GB" sz="4000" dirty="0" err="1">
                <a:latin typeface="Arial" panose="020B0604020202020204" pitchFamily="34" charset="0"/>
                <a:cs typeface="Arial" panose="020B0604020202020204" pitchFamily="34" charset="0"/>
              </a:rPr>
              <a:t>Deilliannau</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dysgu</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6EA01F20-0650-F680-2329-4D8AE88FA499}"/>
              </a:ext>
            </a:extLst>
          </p:cNvPr>
          <p:cNvSpPr>
            <a:spLocks noGrp="1"/>
          </p:cNvSpPr>
          <p:nvPr>
            <p:ph sz="half" idx="1"/>
          </p:nvPr>
        </p:nvSpPr>
        <p:spPr>
          <a:xfrm>
            <a:off x="137160" y="1714500"/>
            <a:ext cx="4358640" cy="4309109"/>
          </a:xfrm>
        </p:spPr>
        <p:txBody>
          <a:bodyPr>
            <a:normAutofit/>
          </a:bodyPr>
          <a:lstStyle/>
          <a:p>
            <a:r>
              <a:rPr lang="cy-GB" sz="2500" noProof="0" dirty="0">
                <a:latin typeface="Arial" panose="020B0604020202020204" pitchFamily="34" charset="0"/>
                <a:cs typeface="Arial" panose="020B0604020202020204" pitchFamily="34" charset="0"/>
              </a:rPr>
              <a:t>Damcaniaethau arweinyddiaeth;</a:t>
            </a:r>
          </a:p>
          <a:p>
            <a:r>
              <a:rPr lang="cy-GB" sz="2500" noProof="0" dirty="0">
                <a:latin typeface="Arial" panose="020B0604020202020204" pitchFamily="34" charset="0"/>
                <a:cs typeface="Arial" panose="020B0604020202020204" pitchFamily="34" charset="0"/>
              </a:rPr>
              <a:t>Damcaniaethau rheolaeth;</a:t>
            </a:r>
          </a:p>
          <a:p>
            <a:r>
              <a:rPr lang="cy-GB" sz="2500" noProof="0" dirty="0">
                <a:latin typeface="Arial" panose="020B0604020202020204" pitchFamily="34" charset="0"/>
                <a:cs typeface="Arial" panose="020B0604020202020204" pitchFamily="34" charset="0"/>
              </a:rPr>
              <a:t>Arddulliau arweinyddiaeth;</a:t>
            </a:r>
          </a:p>
          <a:p>
            <a:r>
              <a:rPr lang="cy-GB" sz="2500" noProof="0" dirty="0">
                <a:latin typeface="Arial" panose="020B0604020202020204" pitchFamily="34" charset="0"/>
                <a:cs typeface="Arial" panose="020B0604020202020204" pitchFamily="34" charset="0"/>
              </a:rPr>
              <a:t>Diwylliant sefydliadol;</a:t>
            </a:r>
          </a:p>
          <a:p>
            <a:r>
              <a:rPr lang="cy-GB" sz="2500" noProof="0" dirty="0" err="1">
                <a:latin typeface="Arial" panose="020B0604020202020204" pitchFamily="34" charset="0"/>
                <a:cs typeface="Arial" panose="020B0604020202020204" pitchFamily="34" charset="0"/>
              </a:rPr>
              <a:t>Arloesedd</a:t>
            </a:r>
            <a:r>
              <a:rPr lang="cy-GB" sz="2500" noProof="0" dirty="0">
                <a:latin typeface="Arial" panose="020B0604020202020204" pitchFamily="34" charset="0"/>
                <a:cs typeface="Arial" panose="020B0604020202020204" pitchFamily="34" charset="0"/>
              </a:rPr>
              <a:t> a newid;</a:t>
            </a:r>
          </a:p>
          <a:p>
            <a:r>
              <a:rPr lang="cy-GB" sz="2500" noProof="0" dirty="0">
                <a:latin typeface="Arial" panose="020B0604020202020204" pitchFamily="34" charset="0"/>
                <a:cs typeface="Arial" panose="020B0604020202020204" pitchFamily="34" charset="0"/>
              </a:rPr>
              <a:t>Hunaniaeth arweinyddiaeth;</a:t>
            </a:r>
          </a:p>
          <a:p>
            <a:r>
              <a:rPr lang="cy-GB" sz="2500" noProof="0" dirty="0">
                <a:latin typeface="Arial" panose="020B0604020202020204" pitchFamily="34" charset="0"/>
                <a:cs typeface="Arial" panose="020B0604020202020204" pitchFamily="34" charset="0"/>
              </a:rPr>
              <a:t>Gwneud penderfyniadau;</a:t>
            </a:r>
          </a:p>
          <a:p>
            <a:r>
              <a:rPr lang="cy-GB" sz="2500" dirty="0">
                <a:latin typeface="Arial" panose="020B0604020202020204" pitchFamily="34" charset="0"/>
                <a:cs typeface="Arial" panose="020B0604020202020204" pitchFamily="34" charset="0"/>
              </a:rPr>
              <a:t>D</a:t>
            </a:r>
            <a:r>
              <a:rPr lang="cy-GB" sz="2500" noProof="0" dirty="0" err="1">
                <a:latin typeface="Arial" panose="020B0604020202020204" pitchFamily="34" charset="0"/>
                <a:cs typeface="Arial" panose="020B0604020202020204" pitchFamily="34" charset="0"/>
              </a:rPr>
              <a:t>atblygu</a:t>
            </a:r>
            <a:r>
              <a:rPr lang="cy-GB" sz="2500" noProof="0" dirty="0">
                <a:latin typeface="Arial" panose="020B0604020202020204" pitchFamily="34" charset="0"/>
                <a:cs typeface="Arial" panose="020B0604020202020204" pitchFamily="34" charset="0"/>
              </a:rPr>
              <a:t> tîm.</a:t>
            </a:r>
          </a:p>
        </p:txBody>
      </p:sp>
      <p:sp>
        <p:nvSpPr>
          <p:cNvPr id="4" name="Content Placeholder 3">
            <a:extLst>
              <a:ext uri="{FF2B5EF4-FFF2-40B4-BE49-F238E27FC236}">
                <a16:creationId xmlns:a16="http://schemas.microsoft.com/office/drawing/2014/main" id="{7ECC643D-6DB7-B97A-ED39-FF9C79D1C047}"/>
              </a:ext>
            </a:extLst>
          </p:cNvPr>
          <p:cNvSpPr>
            <a:spLocks noGrp="1"/>
          </p:cNvSpPr>
          <p:nvPr>
            <p:ph sz="half" idx="2"/>
          </p:nvPr>
        </p:nvSpPr>
        <p:spPr>
          <a:xfrm>
            <a:off x="4648200" y="1714500"/>
            <a:ext cx="4358640" cy="4309109"/>
          </a:xfrm>
        </p:spPr>
        <p:txBody>
          <a:bodyPr>
            <a:normAutofit/>
          </a:bodyPr>
          <a:lstStyle/>
          <a:p>
            <a:r>
              <a:rPr lang="en-GB" dirty="0">
                <a:solidFill>
                  <a:srgbClr val="0070C0"/>
                </a:solidFill>
                <a:latin typeface="Arial" panose="020B0604020202020204" pitchFamily="34" charset="0"/>
                <a:cs typeface="Arial" panose="020B0604020202020204" pitchFamily="34" charset="0"/>
              </a:rPr>
              <a:t>Leadership theories;</a:t>
            </a:r>
          </a:p>
          <a:p>
            <a:r>
              <a:rPr lang="en-GB" dirty="0">
                <a:solidFill>
                  <a:srgbClr val="0070C0"/>
                </a:solidFill>
                <a:latin typeface="Arial" panose="020B0604020202020204" pitchFamily="34" charset="0"/>
                <a:cs typeface="Arial" panose="020B0604020202020204" pitchFamily="34" charset="0"/>
              </a:rPr>
              <a:t>Management theories;</a:t>
            </a:r>
          </a:p>
          <a:p>
            <a:r>
              <a:rPr lang="en-GB" dirty="0">
                <a:solidFill>
                  <a:srgbClr val="0070C0"/>
                </a:solidFill>
                <a:latin typeface="Arial" panose="020B0604020202020204" pitchFamily="34" charset="0"/>
                <a:cs typeface="Arial" panose="020B0604020202020204" pitchFamily="34" charset="0"/>
              </a:rPr>
              <a:t>Leadership styles;</a:t>
            </a:r>
          </a:p>
          <a:p>
            <a:r>
              <a:rPr lang="en-GB" dirty="0">
                <a:solidFill>
                  <a:srgbClr val="0070C0"/>
                </a:solidFill>
                <a:latin typeface="Arial" panose="020B0604020202020204" pitchFamily="34" charset="0"/>
                <a:cs typeface="Arial" panose="020B0604020202020204" pitchFamily="34" charset="0"/>
              </a:rPr>
              <a:t>Organisational culture;</a:t>
            </a:r>
          </a:p>
          <a:p>
            <a:r>
              <a:rPr lang="en-GB" dirty="0">
                <a:solidFill>
                  <a:srgbClr val="0070C0"/>
                </a:solidFill>
                <a:latin typeface="Arial" panose="020B0604020202020204" pitchFamily="34" charset="0"/>
                <a:cs typeface="Arial" panose="020B0604020202020204" pitchFamily="34" charset="0"/>
              </a:rPr>
              <a:t>Innovation and change;</a:t>
            </a:r>
          </a:p>
          <a:p>
            <a:r>
              <a:rPr lang="en-GB" dirty="0">
                <a:solidFill>
                  <a:srgbClr val="0070C0"/>
                </a:solidFill>
                <a:latin typeface="Arial" panose="020B0604020202020204" pitchFamily="34" charset="0"/>
                <a:cs typeface="Arial" panose="020B0604020202020204" pitchFamily="34" charset="0"/>
              </a:rPr>
              <a:t>Leadership identity;</a:t>
            </a:r>
          </a:p>
          <a:p>
            <a:r>
              <a:rPr lang="en-GB" dirty="0">
                <a:solidFill>
                  <a:srgbClr val="0070C0"/>
                </a:solidFill>
                <a:latin typeface="Arial" panose="020B0604020202020204" pitchFamily="34" charset="0"/>
                <a:cs typeface="Arial" panose="020B0604020202020204" pitchFamily="34" charset="0"/>
              </a:rPr>
              <a:t>Decision-making;</a:t>
            </a:r>
          </a:p>
          <a:p>
            <a:r>
              <a:rPr lang="en-GB" dirty="0">
                <a:solidFill>
                  <a:srgbClr val="0070C0"/>
                </a:solidFill>
                <a:latin typeface="Arial" panose="020B0604020202020204" pitchFamily="34" charset="0"/>
                <a:cs typeface="Arial" panose="020B0604020202020204" pitchFamily="34" charset="0"/>
              </a:rPr>
              <a:t>Team development.</a:t>
            </a:r>
          </a:p>
          <a:p>
            <a:pPr marL="0" indent="0">
              <a:buNone/>
            </a:pPr>
            <a:endParaRPr lang="en-GB"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31018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E80DC-A8E0-8BE7-AD77-24CF1CC322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D63D0F-B229-66B4-F56A-5D86D033BCFF}"/>
              </a:ext>
            </a:extLst>
          </p:cNvPr>
          <p:cNvSpPr>
            <a:spLocks noGrp="1"/>
          </p:cNvSpPr>
          <p:nvPr>
            <p:ph type="title"/>
          </p:nvPr>
        </p:nvSpPr>
        <p:spPr>
          <a:xfrm>
            <a:off x="225631" y="365125"/>
            <a:ext cx="8680863" cy="1325563"/>
          </a:xfrm>
        </p:spPr>
        <p:txBody>
          <a:bodyPr>
            <a:noAutofit/>
          </a:bodyPr>
          <a:lstStyle/>
          <a:p>
            <a:pPr algn="ctr"/>
            <a:r>
              <a:rPr lang="cy-GB" sz="2800" dirty="0">
                <a:latin typeface="Arial" panose="020B0604020202020204" pitchFamily="34" charset="0"/>
                <a:cs typeface="Arial" panose="020B0604020202020204" pitchFamily="34" charset="0"/>
              </a:rPr>
              <a:t>Damcaniaethau a</a:t>
            </a:r>
            <a:r>
              <a:rPr lang="cy-GB" sz="2800" noProof="0" dirty="0" err="1">
                <a:latin typeface="Arial" panose="020B0604020202020204" pitchFamily="34" charset="0"/>
                <a:cs typeface="Arial" panose="020B0604020202020204" pitchFamily="34" charset="0"/>
              </a:rPr>
              <a:t>rweinyddiaeth</a:t>
            </a:r>
            <a:r>
              <a:rPr lang="cy-GB" sz="2800" dirty="0">
                <a:latin typeface="Arial" panose="020B0604020202020204" pitchFamily="34" charset="0"/>
                <a:cs typeface="Arial" panose="020B0604020202020204" pitchFamily="34" charset="0"/>
              </a:rPr>
              <a:t> a rheolaeth </a:t>
            </a:r>
            <a:br>
              <a:rPr lang="cy-GB" sz="2800" dirty="0">
                <a:latin typeface="Arial" panose="020B0604020202020204" pitchFamily="34" charset="0"/>
                <a:cs typeface="Arial" panose="020B0604020202020204" pitchFamily="34" charset="0"/>
              </a:rPr>
            </a:br>
            <a:r>
              <a:rPr lang="cy-GB" sz="2800" dirty="0">
                <a:latin typeface="Arial" panose="020B0604020202020204" pitchFamily="34" charset="0"/>
                <a:cs typeface="Arial" panose="020B0604020202020204" pitchFamily="34" charset="0"/>
              </a:rPr>
              <a:t>mewn arfer</a:t>
            </a:r>
            <a:br>
              <a:rPr lang="en-GB" sz="2800" dirty="0">
                <a:latin typeface="Arial" panose="020B0604020202020204" pitchFamily="34" charset="0"/>
                <a:cs typeface="Arial" panose="020B0604020202020204" pitchFamily="34" charset="0"/>
              </a:rPr>
            </a:br>
            <a:r>
              <a:rPr lang="en-GB" sz="2800" dirty="0">
                <a:solidFill>
                  <a:srgbClr val="0070C0"/>
                </a:solidFill>
                <a:latin typeface="Arial" panose="020B0604020202020204" pitchFamily="34" charset="0"/>
                <a:cs typeface="Arial" panose="020B0604020202020204" pitchFamily="34" charset="0"/>
              </a:rPr>
              <a:t>Leadership and management theories in practice</a:t>
            </a:r>
          </a:p>
        </p:txBody>
      </p:sp>
      <p:sp>
        <p:nvSpPr>
          <p:cNvPr id="3" name="Content Placeholder 2">
            <a:extLst>
              <a:ext uri="{FF2B5EF4-FFF2-40B4-BE49-F238E27FC236}">
                <a16:creationId xmlns:a16="http://schemas.microsoft.com/office/drawing/2014/main" id="{D0002B88-9DBC-3834-CB0C-F035A3FFCAD9}"/>
              </a:ext>
            </a:extLst>
          </p:cNvPr>
          <p:cNvSpPr>
            <a:spLocks noGrp="1"/>
          </p:cNvSpPr>
          <p:nvPr>
            <p:ph sz="half" idx="1"/>
          </p:nvPr>
        </p:nvSpPr>
        <p:spPr/>
        <p:txBody>
          <a:bodyPr>
            <a:normAutofit fontScale="85000" lnSpcReduction="20000"/>
          </a:bodyPr>
          <a:lstStyle/>
          <a:p>
            <a:pPr marL="0" indent="0">
              <a:buNone/>
            </a:pPr>
            <a:r>
              <a:rPr lang="cy-GB" b="1" noProof="0" dirty="0">
                <a:latin typeface="Arial" panose="020B0604020202020204" pitchFamily="34" charset="0"/>
                <a:cs typeface="Arial" panose="020B0604020202020204" pitchFamily="34" charset="0"/>
              </a:rPr>
              <a:t>Themâu allweddol:</a:t>
            </a:r>
          </a:p>
          <a:p>
            <a:pPr marL="0" indent="0">
              <a:buNone/>
            </a:pPr>
            <a:endParaRPr lang="cy-GB" noProof="0" dirty="0">
              <a:latin typeface="Arial" panose="020B0604020202020204" pitchFamily="34" charset="0"/>
              <a:cs typeface="Arial" panose="020B0604020202020204" pitchFamily="34" charset="0"/>
            </a:endParaRPr>
          </a:p>
          <a:p>
            <a:r>
              <a:rPr lang="cy-GB" dirty="0">
                <a:latin typeface="Arial" panose="020B0604020202020204" pitchFamily="34" charset="0"/>
                <a:cs typeface="Arial" panose="020B0604020202020204" pitchFamily="34" charset="0"/>
              </a:rPr>
              <a:t>Arweinyddiaeth drawsnewidiol</a:t>
            </a:r>
            <a:r>
              <a:rPr lang="cy-GB" noProof="0" dirty="0">
                <a:latin typeface="Arial" panose="020B0604020202020204" pitchFamily="34" charset="0"/>
                <a:cs typeface="Arial" panose="020B0604020202020204" pitchFamily="34" charset="0"/>
              </a:rPr>
              <a:t>;</a:t>
            </a:r>
          </a:p>
          <a:p>
            <a:r>
              <a:rPr lang="cy-GB" noProof="0" dirty="0">
                <a:latin typeface="Arial" panose="020B0604020202020204" pitchFamily="34" charset="0"/>
                <a:cs typeface="Arial" panose="020B0604020202020204" pitchFamily="34" charset="0"/>
              </a:rPr>
              <a:t>Arweinyddiaeth wasgaredig;</a:t>
            </a:r>
          </a:p>
          <a:p>
            <a:r>
              <a:rPr lang="cy-GB" noProof="0" dirty="0">
                <a:latin typeface="Arial" panose="020B0604020202020204" pitchFamily="34" charset="0"/>
                <a:cs typeface="Arial" panose="020B0604020202020204" pitchFamily="34" charset="0"/>
              </a:rPr>
              <a:t>Arweinyddiaeth ddilys;</a:t>
            </a:r>
          </a:p>
          <a:p>
            <a:r>
              <a:rPr lang="cy-GB" noProof="0" dirty="0">
                <a:latin typeface="Arial" panose="020B0604020202020204" pitchFamily="34" charset="0"/>
                <a:cs typeface="Arial" panose="020B0604020202020204" pitchFamily="34" charset="0"/>
              </a:rPr>
              <a:t>Arweinyddiaeth wasanaethol;</a:t>
            </a:r>
          </a:p>
          <a:p>
            <a:r>
              <a:rPr lang="cy-GB" noProof="0" dirty="0">
                <a:latin typeface="Arial" panose="020B0604020202020204" pitchFamily="34" charset="0"/>
                <a:cs typeface="Arial" panose="020B0604020202020204" pitchFamily="34" charset="0"/>
              </a:rPr>
              <a:t>Arweinyddiaeth </a:t>
            </a:r>
            <a:r>
              <a:rPr lang="cy-GB" noProof="0" dirty="0" err="1">
                <a:latin typeface="Arial" panose="020B0604020202020204" pitchFamily="34" charset="0"/>
                <a:cs typeface="Arial" panose="020B0604020202020204" pitchFamily="34" charset="0"/>
              </a:rPr>
              <a:t>sefyllfaol</a:t>
            </a:r>
            <a:r>
              <a:rPr lang="cy-GB" noProof="0" dirty="0">
                <a:latin typeface="Arial" panose="020B0604020202020204" pitchFamily="34" charset="0"/>
                <a:cs typeface="Arial" panose="020B0604020202020204" pitchFamily="34" charset="0"/>
              </a:rPr>
              <a:t>;</a:t>
            </a:r>
          </a:p>
          <a:p>
            <a:r>
              <a:rPr lang="cy-GB" noProof="0" dirty="0">
                <a:latin typeface="Arial" panose="020B0604020202020204" pitchFamily="34" charset="0"/>
                <a:cs typeface="Arial" panose="020B0604020202020204" pitchFamily="34" charset="0"/>
              </a:rPr>
              <a:t>Arweinyddiaeth dosturiol.</a:t>
            </a:r>
          </a:p>
          <a:p>
            <a:pPr marL="0" indent="0">
              <a:buNone/>
            </a:pPr>
            <a:endParaRPr lang="en-GB" dirty="0"/>
          </a:p>
        </p:txBody>
      </p:sp>
      <p:sp>
        <p:nvSpPr>
          <p:cNvPr id="4" name="Content Placeholder 3">
            <a:extLst>
              <a:ext uri="{FF2B5EF4-FFF2-40B4-BE49-F238E27FC236}">
                <a16:creationId xmlns:a16="http://schemas.microsoft.com/office/drawing/2014/main" id="{AAD52B41-E515-749D-0085-2B2D46015A97}"/>
              </a:ext>
            </a:extLst>
          </p:cNvPr>
          <p:cNvSpPr>
            <a:spLocks noGrp="1"/>
          </p:cNvSpPr>
          <p:nvPr>
            <p:ph sz="half" idx="2"/>
          </p:nvPr>
        </p:nvSpPr>
        <p:spPr/>
        <p:txBody>
          <a:bodyPr>
            <a:normAutofit fontScale="85000" lnSpcReduction="20000"/>
          </a:bodyPr>
          <a:lstStyle/>
          <a:p>
            <a:pPr marL="0" indent="0">
              <a:buNone/>
            </a:pPr>
            <a:r>
              <a:rPr lang="en-GB" b="1" dirty="0">
                <a:solidFill>
                  <a:srgbClr val="0070C0"/>
                </a:solidFill>
                <a:latin typeface="Arial" panose="020B0604020202020204" pitchFamily="34" charset="0"/>
                <a:cs typeface="Arial" panose="020B0604020202020204" pitchFamily="34" charset="0"/>
              </a:rPr>
              <a:t>Key themes: </a:t>
            </a:r>
          </a:p>
          <a:p>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Transformational leadership;</a:t>
            </a:r>
          </a:p>
          <a:p>
            <a:r>
              <a:rPr lang="en-GB" dirty="0">
                <a:solidFill>
                  <a:srgbClr val="0070C0"/>
                </a:solidFill>
                <a:latin typeface="Arial" panose="020B0604020202020204" pitchFamily="34" charset="0"/>
                <a:cs typeface="Arial" panose="020B0604020202020204" pitchFamily="34" charset="0"/>
              </a:rPr>
              <a:t>Distributed leadership;</a:t>
            </a:r>
          </a:p>
          <a:p>
            <a:r>
              <a:rPr lang="en-GB" dirty="0">
                <a:solidFill>
                  <a:srgbClr val="0070C0"/>
                </a:solidFill>
                <a:latin typeface="Arial" panose="020B0604020202020204" pitchFamily="34" charset="0"/>
                <a:cs typeface="Arial" panose="020B0604020202020204" pitchFamily="34" charset="0"/>
              </a:rPr>
              <a:t>Authentic leadership;</a:t>
            </a:r>
          </a:p>
          <a:p>
            <a:r>
              <a:rPr lang="en-GB" dirty="0">
                <a:solidFill>
                  <a:srgbClr val="0070C0"/>
                </a:solidFill>
                <a:latin typeface="Arial" panose="020B0604020202020204" pitchFamily="34" charset="0"/>
                <a:cs typeface="Arial" panose="020B0604020202020204" pitchFamily="34" charset="0"/>
              </a:rPr>
              <a:t>Servant leadership;</a:t>
            </a:r>
          </a:p>
          <a:p>
            <a:r>
              <a:rPr lang="en-GB" dirty="0">
                <a:solidFill>
                  <a:srgbClr val="0070C0"/>
                </a:solidFill>
                <a:latin typeface="Arial" panose="020B0604020202020204" pitchFamily="34" charset="0"/>
                <a:cs typeface="Arial" panose="020B0604020202020204" pitchFamily="34" charset="0"/>
              </a:rPr>
              <a:t>Situational leadership;</a:t>
            </a:r>
          </a:p>
          <a:p>
            <a:r>
              <a:rPr lang="en-GB" dirty="0">
                <a:solidFill>
                  <a:srgbClr val="0070C0"/>
                </a:solidFill>
                <a:latin typeface="Arial" panose="020B0604020202020204" pitchFamily="34" charset="0"/>
                <a:cs typeface="Arial" panose="020B0604020202020204" pitchFamily="34" charset="0"/>
              </a:rPr>
              <a:t>Compassionate leadership.</a:t>
            </a:r>
          </a:p>
        </p:txBody>
      </p:sp>
    </p:spTree>
    <p:extLst>
      <p:ext uri="{BB962C8B-B14F-4D97-AF65-F5344CB8AC3E}">
        <p14:creationId xmlns:p14="http://schemas.microsoft.com/office/powerpoint/2010/main" val="24138126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E54A3-05F2-D4FA-EC27-31F323A199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1AA44E-9990-F7E6-6FBC-5CD2B433C37B}"/>
              </a:ext>
            </a:extLst>
          </p:cNvPr>
          <p:cNvSpPr>
            <a:spLocks noGrp="1"/>
          </p:cNvSpPr>
          <p:nvPr>
            <p:ph type="title"/>
          </p:nvPr>
        </p:nvSpPr>
        <p:spPr>
          <a:xfrm>
            <a:off x="628650" y="365127"/>
            <a:ext cx="7886700" cy="930274"/>
          </a:xfrm>
        </p:spPr>
        <p:txBody>
          <a:bodyPr>
            <a:noAutofit/>
          </a:bodyPr>
          <a:lstStyle/>
          <a:p>
            <a:pPr algn="ctr"/>
            <a:r>
              <a:rPr lang="cy-GB" altLang="cy-GB" sz="4000" kern="0" dirty="0">
                <a:solidFill>
                  <a:srgbClr val="000000"/>
                </a:solidFill>
                <a:latin typeface="Arial" panose="020B0604020202020204" pitchFamily="34" charset="0"/>
                <a:ea typeface="ＭＳ Ｐゴシック" pitchFamily="34" charset="-128"/>
              </a:rPr>
              <a:t>Strwythur awgrymedig</a:t>
            </a:r>
            <a:br>
              <a:rPr lang="en-GB" altLang="cy-GB" sz="4000" kern="0" dirty="0">
                <a:solidFill>
                  <a:srgbClr val="000000"/>
                </a:solidFill>
                <a:latin typeface="Arial" panose="020B0604020202020204" pitchFamily="34" charset="0"/>
                <a:ea typeface="ＭＳ Ｐゴシック" pitchFamily="34" charset="-128"/>
              </a:rPr>
            </a:br>
            <a:r>
              <a:rPr lang="en-GB" altLang="cy-GB" sz="4000" kern="0" dirty="0">
                <a:solidFill>
                  <a:srgbClr val="0070C0"/>
                </a:solidFill>
                <a:latin typeface="Arial" panose="020B0604020202020204" pitchFamily="34" charset="0"/>
                <a:ea typeface="ＭＳ Ｐゴシック" pitchFamily="34" charset="-128"/>
              </a:rPr>
              <a:t>Suggested structure</a:t>
            </a:r>
            <a:endParaRPr lang="en-GB" sz="4000" dirty="0">
              <a:solidFill>
                <a:srgbClr val="0070C0"/>
              </a:solidFill>
            </a:endParaRPr>
          </a:p>
        </p:txBody>
      </p:sp>
      <p:sp>
        <p:nvSpPr>
          <p:cNvPr id="4099" name="Rectangle 4">
            <a:extLst>
              <a:ext uri="{FF2B5EF4-FFF2-40B4-BE49-F238E27FC236}">
                <a16:creationId xmlns:a16="http://schemas.microsoft.com/office/drawing/2014/main" id="{7FE95771-9156-4C06-5288-393EEB8858EA}"/>
              </a:ext>
            </a:extLst>
          </p:cNvPr>
          <p:cNvSpPr>
            <a:spLocks noGrp="1" noChangeArrowheads="1"/>
          </p:cNvSpPr>
          <p:nvPr>
            <p:ph sz="half" idx="1"/>
          </p:nvPr>
        </p:nvSpPr>
        <p:spPr>
          <a:xfrm>
            <a:off x="228599" y="1825625"/>
            <a:ext cx="4343401" cy="4092095"/>
          </a:xfrm>
        </p:spPr>
        <p:txBody>
          <a:bodyPr>
            <a:normAutofit lnSpcReduction="10000"/>
          </a:bodyPr>
          <a:lstStyle/>
          <a:p>
            <a:pPr lvl="0"/>
            <a:r>
              <a:rPr lang="cy-GB" dirty="0">
                <a:latin typeface="Arial" panose="020B0604020202020204" pitchFamily="34" charset="0"/>
                <a:cs typeface="Arial" panose="020B0604020202020204" pitchFamily="34" charset="0"/>
              </a:rPr>
              <a:t>5</a:t>
            </a:r>
            <a:r>
              <a:rPr lang="cy-GB" noProof="0" dirty="0">
                <a:latin typeface="Arial" panose="020B0604020202020204" pitchFamily="34" charset="0"/>
                <a:cs typeface="Arial" panose="020B0604020202020204" pitchFamily="34" charset="0"/>
              </a:rPr>
              <a:t>00 gair;</a:t>
            </a:r>
          </a:p>
          <a:p>
            <a:pPr lvl="0"/>
            <a:r>
              <a:rPr lang="cy-GB" noProof="0" dirty="0">
                <a:latin typeface="Arial" panose="020B0604020202020204" pitchFamily="34" charset="0"/>
                <a:cs typeface="Arial" panose="020B0604020202020204" pitchFamily="34" charset="0"/>
              </a:rPr>
              <a:t>Cyflwyniad – tua </a:t>
            </a:r>
            <a:r>
              <a:rPr lang="cy-GB" dirty="0">
                <a:latin typeface="Arial" panose="020B0604020202020204" pitchFamily="34" charset="0"/>
                <a:cs typeface="Arial" panose="020B0604020202020204" pitchFamily="34" charset="0"/>
              </a:rPr>
              <a:t>75</a:t>
            </a:r>
            <a:r>
              <a:rPr lang="cy-GB" noProof="0" dirty="0">
                <a:latin typeface="Arial" panose="020B0604020202020204" pitchFamily="34" charset="0"/>
                <a:cs typeface="Arial" panose="020B0604020202020204" pitchFamily="34" charset="0"/>
              </a:rPr>
              <a:t> gair;</a:t>
            </a:r>
          </a:p>
          <a:p>
            <a:pPr marL="0" lvl="0" indent="0">
              <a:buNone/>
            </a:pPr>
            <a:endParaRPr lang="cy-GB" noProof="0" dirty="0">
              <a:latin typeface="Arial" panose="020B0604020202020204" pitchFamily="34" charset="0"/>
              <a:cs typeface="Arial" panose="020B0604020202020204" pitchFamily="34" charset="0"/>
            </a:endParaRPr>
          </a:p>
          <a:p>
            <a:pPr lvl="0"/>
            <a:r>
              <a:rPr lang="cy-GB" noProof="0" dirty="0">
                <a:latin typeface="Arial" panose="020B0604020202020204" pitchFamily="34" charset="0"/>
                <a:cs typeface="Arial" panose="020B0604020202020204" pitchFamily="34" charset="0"/>
              </a:rPr>
              <a:t>Cyflwynwch:</a:t>
            </a:r>
          </a:p>
          <a:p>
            <a:pPr marL="0" indent="0">
              <a:buNone/>
            </a:pPr>
            <a:r>
              <a:rPr lang="cy-GB" dirty="0">
                <a:latin typeface="Arial" panose="020B0604020202020204" pitchFamily="34" charset="0"/>
                <a:cs typeface="Arial" panose="020B0604020202020204" pitchFamily="34" charset="0"/>
              </a:rPr>
              <a:t>- Damcaniaethau arweinyddiaeth;</a:t>
            </a:r>
          </a:p>
          <a:p>
            <a:pPr marL="0" indent="0">
              <a:buNone/>
            </a:pPr>
            <a:r>
              <a:rPr lang="cy-GB" dirty="0">
                <a:latin typeface="Arial" panose="020B0604020202020204" pitchFamily="34" charset="0"/>
                <a:cs typeface="Arial" panose="020B0604020202020204" pitchFamily="34" charset="0"/>
              </a:rPr>
              <a:t>- Eich dewis o ddamcaniaeth/</a:t>
            </a:r>
            <a:r>
              <a:rPr lang="cy-GB" dirty="0" err="1">
                <a:latin typeface="Arial" panose="020B0604020202020204" pitchFamily="34" charset="0"/>
                <a:cs typeface="Arial" panose="020B0604020202020204" pitchFamily="34" charset="0"/>
              </a:rPr>
              <a:t>au</a:t>
            </a:r>
            <a:r>
              <a:rPr lang="cy-GB" dirty="0">
                <a:latin typeface="Arial" panose="020B0604020202020204" pitchFamily="34" charset="0"/>
                <a:cs typeface="Arial" panose="020B0604020202020204" pitchFamily="34" charset="0"/>
              </a:rPr>
              <a:t>;</a:t>
            </a:r>
          </a:p>
          <a:p>
            <a:pPr marL="0" indent="0">
              <a:buNone/>
            </a:pPr>
            <a:r>
              <a:rPr lang="cy-GB" dirty="0">
                <a:latin typeface="Arial" panose="020B0604020202020204" pitchFamily="34" charset="0"/>
                <a:cs typeface="Arial" panose="020B0604020202020204" pitchFamily="34" charset="0"/>
              </a:rPr>
              <a:t>- Perthnasedd i arfer.</a:t>
            </a:r>
          </a:p>
          <a:p>
            <a:pPr marL="0" lvl="0" indent="0">
              <a:buNone/>
            </a:pPr>
            <a:endParaRPr lang="cy-GB" noProof="0" dirty="0">
              <a:latin typeface="Arial" panose="020B0604020202020204" pitchFamily="34" charset="0"/>
              <a:cs typeface="Arial" panose="020B0604020202020204" pitchFamily="34" charset="0"/>
            </a:endParaRPr>
          </a:p>
          <a:p>
            <a:pPr marL="0" lvl="0" indent="0">
              <a:buNone/>
            </a:pPr>
            <a:endParaRPr lang="en-GB" sz="2400" dirty="0">
              <a:latin typeface="Arial" panose="020B0604020202020204" pitchFamily="34" charset="0"/>
              <a:cs typeface="Arial" panose="020B0604020202020204" pitchFamily="34" charset="0"/>
            </a:endParaRPr>
          </a:p>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C2DCBAAF-C8CB-7527-93FE-DF0AF7972B86}"/>
              </a:ext>
            </a:extLst>
          </p:cNvPr>
          <p:cNvSpPr>
            <a:spLocks noGrp="1"/>
          </p:cNvSpPr>
          <p:nvPr>
            <p:ph sz="half" idx="2"/>
          </p:nvPr>
        </p:nvSpPr>
        <p:spPr/>
        <p:txBody>
          <a:bodyPr>
            <a:normAutofit lnSpcReduction="10000"/>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A26063DF-36C3-9F97-928E-DCF993E18F1D}"/>
              </a:ext>
            </a:extLst>
          </p:cNvPr>
          <p:cNvSpPr>
            <a:spLocks noGrp="1"/>
          </p:cNvSpPr>
          <p:nvPr>
            <p:ph sz="quarter" idx="4294967295"/>
          </p:nvPr>
        </p:nvSpPr>
        <p:spPr>
          <a:xfrm>
            <a:off x="4572001" y="1825625"/>
            <a:ext cx="4220307" cy="3971326"/>
          </a:xfrm>
        </p:spPr>
        <p:txBody>
          <a:bodyPr>
            <a:normAutofit lnSpcReduction="10000"/>
          </a:bodyPr>
          <a:lstStyle/>
          <a:p>
            <a:r>
              <a:rPr lang="en-GB" dirty="0">
                <a:solidFill>
                  <a:srgbClr val="0070C0"/>
                </a:solidFill>
                <a:latin typeface="Arial" panose="020B0604020202020204" pitchFamily="34" charset="0"/>
              </a:rPr>
              <a:t>500 words;</a:t>
            </a:r>
          </a:p>
          <a:p>
            <a:r>
              <a:rPr lang="en-GB" dirty="0">
                <a:solidFill>
                  <a:srgbClr val="0070C0"/>
                </a:solidFill>
                <a:latin typeface="Arial" panose="020B0604020202020204" pitchFamily="34" charset="0"/>
              </a:rPr>
              <a:t>Introduction – approx. 75 words;</a:t>
            </a:r>
          </a:p>
          <a:p>
            <a:pPr marL="0" indent="0">
              <a:buNone/>
            </a:pPr>
            <a:endParaRPr lang="en-GB" dirty="0">
              <a:solidFill>
                <a:srgbClr val="0070C0"/>
              </a:solidFill>
              <a:latin typeface="Arial" panose="020B0604020202020204" pitchFamily="34" charset="0"/>
            </a:endParaRPr>
          </a:p>
          <a:p>
            <a:r>
              <a:rPr lang="en-GB" dirty="0">
                <a:solidFill>
                  <a:srgbClr val="0070C0"/>
                </a:solidFill>
                <a:latin typeface="Arial" panose="020B0604020202020204" pitchFamily="34" charset="0"/>
              </a:rPr>
              <a:t>Introduce:</a:t>
            </a:r>
          </a:p>
          <a:p>
            <a:pPr>
              <a:buFontTx/>
              <a:buChar char="-"/>
            </a:pPr>
            <a:r>
              <a:rPr lang="en-GB" dirty="0">
                <a:solidFill>
                  <a:srgbClr val="0070C0"/>
                </a:solidFill>
                <a:latin typeface="Arial" panose="020B0604020202020204" pitchFamily="34" charset="0"/>
              </a:rPr>
              <a:t>Leadership theory;</a:t>
            </a:r>
          </a:p>
          <a:p>
            <a:pPr>
              <a:buFontTx/>
              <a:buChar char="-"/>
            </a:pPr>
            <a:r>
              <a:rPr lang="en-GB" dirty="0">
                <a:solidFill>
                  <a:srgbClr val="0070C0"/>
                </a:solidFill>
                <a:latin typeface="Arial" panose="020B0604020202020204" pitchFamily="34" charset="0"/>
              </a:rPr>
              <a:t>Your chosen theory/theories;</a:t>
            </a:r>
          </a:p>
          <a:p>
            <a:pPr>
              <a:buFontTx/>
              <a:buChar char="-"/>
            </a:pPr>
            <a:r>
              <a:rPr lang="en-GB" dirty="0">
                <a:solidFill>
                  <a:srgbClr val="0070C0"/>
                </a:solidFill>
                <a:latin typeface="Arial" panose="020B0604020202020204" pitchFamily="34" charset="0"/>
              </a:rPr>
              <a:t>Relevance to practice. </a:t>
            </a:r>
          </a:p>
          <a:p>
            <a:pPr marL="0" lvl="0" indent="0">
              <a:buNone/>
            </a:pPr>
            <a:endParaRPr lang="en-GB" dirty="0">
              <a:solidFill>
                <a:srgbClr val="0070C0"/>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229662598"/>
      </p:ext>
    </p:extLst>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B5DAA-FBAB-28FE-D8EE-56E9F91F3F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59309C-3AEC-8063-82C9-C0EC034759F7}"/>
              </a:ext>
            </a:extLst>
          </p:cNvPr>
          <p:cNvSpPr>
            <a:spLocks noGrp="1"/>
          </p:cNvSpPr>
          <p:nvPr>
            <p:ph type="title"/>
          </p:nvPr>
        </p:nvSpPr>
        <p:spPr>
          <a:xfrm>
            <a:off x="628650" y="365127"/>
            <a:ext cx="7886700" cy="930274"/>
          </a:xfrm>
        </p:spPr>
        <p:txBody>
          <a:bodyPr>
            <a:noAutofit/>
          </a:bodyPr>
          <a:lstStyle/>
          <a:p>
            <a:pPr algn="ctr"/>
            <a:r>
              <a:rPr lang="cy-GB" altLang="cy-GB" sz="4000" kern="0" dirty="0">
                <a:solidFill>
                  <a:srgbClr val="000000"/>
                </a:solidFill>
                <a:latin typeface="Arial" panose="020B0604020202020204" pitchFamily="34" charset="0"/>
                <a:ea typeface="ＭＳ Ｐゴシック" pitchFamily="34" charset="-128"/>
              </a:rPr>
              <a:t>Prif gorff</a:t>
            </a:r>
            <a:br>
              <a:rPr lang="en-GB" altLang="cy-GB" sz="4000" kern="0" dirty="0">
                <a:solidFill>
                  <a:srgbClr val="000000"/>
                </a:solidFill>
                <a:latin typeface="Arial" panose="020B0604020202020204" pitchFamily="34" charset="0"/>
                <a:ea typeface="ＭＳ Ｐゴシック" pitchFamily="34" charset="-128"/>
              </a:rPr>
            </a:br>
            <a:r>
              <a:rPr lang="en-GB" altLang="cy-GB" sz="4000" kern="0" dirty="0">
                <a:solidFill>
                  <a:srgbClr val="0070C0"/>
                </a:solidFill>
                <a:latin typeface="Arial" panose="020B0604020202020204" pitchFamily="34" charset="0"/>
                <a:ea typeface="ＭＳ Ｐゴシック" pitchFamily="34" charset="-128"/>
              </a:rPr>
              <a:t>Main discussion</a:t>
            </a:r>
            <a:endParaRPr lang="en-GB" sz="4000" dirty="0">
              <a:solidFill>
                <a:srgbClr val="0070C0"/>
              </a:solidFill>
            </a:endParaRPr>
          </a:p>
        </p:txBody>
      </p:sp>
      <p:sp>
        <p:nvSpPr>
          <p:cNvPr id="4099" name="Rectangle 4">
            <a:extLst>
              <a:ext uri="{FF2B5EF4-FFF2-40B4-BE49-F238E27FC236}">
                <a16:creationId xmlns:a16="http://schemas.microsoft.com/office/drawing/2014/main" id="{020DA1B0-C7BA-9741-E77F-6A0AD0B831FD}"/>
              </a:ext>
            </a:extLst>
          </p:cNvPr>
          <p:cNvSpPr>
            <a:spLocks noGrp="1" noChangeArrowheads="1"/>
          </p:cNvSpPr>
          <p:nvPr>
            <p:ph sz="half" idx="1"/>
          </p:nvPr>
        </p:nvSpPr>
        <p:spPr>
          <a:xfrm>
            <a:off x="228599" y="1825625"/>
            <a:ext cx="4343401" cy="4092095"/>
          </a:xfrm>
        </p:spPr>
        <p:txBody>
          <a:bodyPr>
            <a:normAutofit/>
          </a:bodyPr>
          <a:lstStyle/>
          <a:p>
            <a:pPr lvl="0"/>
            <a:r>
              <a:rPr lang="cy-GB" b="1" dirty="0">
                <a:latin typeface="Arial" panose="020B0604020202020204" pitchFamily="34" charset="0"/>
                <a:cs typeface="Arial" panose="020B0604020202020204" pitchFamily="34" charset="0"/>
              </a:rPr>
              <a:t>Trosolwg o’r ddamcaniaeth</a:t>
            </a:r>
            <a:r>
              <a:rPr lang="cy-GB" noProof="0" dirty="0">
                <a:latin typeface="Arial" panose="020B0604020202020204" pitchFamily="34" charset="0"/>
                <a:cs typeface="Arial" panose="020B0604020202020204" pitchFamily="34" charset="0"/>
              </a:rPr>
              <a:t> – tua 100 o eiriau;</a:t>
            </a:r>
            <a:r>
              <a:rPr lang="cy-GB" b="1" noProof="0" dirty="0">
                <a:latin typeface="Arial" panose="020B0604020202020204" pitchFamily="34" charset="0"/>
                <a:cs typeface="Arial" panose="020B0604020202020204" pitchFamily="34" charset="0"/>
              </a:rPr>
              <a:t> </a:t>
            </a:r>
          </a:p>
          <a:p>
            <a:pPr lvl="0"/>
            <a:endParaRPr lang="cy-GB" b="1" dirty="0">
              <a:latin typeface="Arial" panose="020B0604020202020204" pitchFamily="34" charset="0"/>
              <a:cs typeface="Arial" panose="020B0604020202020204" pitchFamily="34" charset="0"/>
            </a:endParaRPr>
          </a:p>
          <a:p>
            <a:pPr lvl="0"/>
            <a:r>
              <a:rPr lang="cy-GB" dirty="0">
                <a:latin typeface="Arial" panose="020B0604020202020204" pitchFamily="34" charset="0"/>
                <a:cs typeface="Arial" panose="020B0604020202020204" pitchFamily="34" charset="0"/>
              </a:rPr>
              <a:t>Esboniwch</a:t>
            </a:r>
            <a:r>
              <a:rPr lang="cy-GB" noProof="0" dirty="0">
                <a:latin typeface="Arial" panose="020B0604020202020204" pitchFamily="34" charset="0"/>
                <a:cs typeface="Arial" panose="020B0604020202020204" pitchFamily="34" charset="0"/>
              </a:rPr>
              <a:t>:</a:t>
            </a:r>
          </a:p>
          <a:p>
            <a:pPr lvl="0">
              <a:buFontTx/>
              <a:buChar char="-"/>
            </a:pPr>
            <a:r>
              <a:rPr lang="cy-GB" noProof="0" dirty="0">
                <a:latin typeface="Arial" panose="020B0604020202020204" pitchFamily="34" charset="0"/>
                <a:cs typeface="Arial" panose="020B0604020202020204" pitchFamily="34" charset="0"/>
              </a:rPr>
              <a:t>Prif nodweddion;</a:t>
            </a:r>
          </a:p>
          <a:p>
            <a:pPr lvl="0">
              <a:buFontTx/>
              <a:buChar char="-"/>
            </a:pPr>
            <a:r>
              <a:rPr lang="cy-GB" noProof="0" dirty="0">
                <a:latin typeface="Arial" panose="020B0604020202020204" pitchFamily="34" charset="0"/>
                <a:cs typeface="Arial" panose="020B0604020202020204" pitchFamily="34" charset="0"/>
              </a:rPr>
              <a:t>Egwyddorion craidd;</a:t>
            </a:r>
          </a:p>
          <a:p>
            <a:pPr lvl="0">
              <a:buFontTx/>
              <a:buChar char="-"/>
            </a:pPr>
            <a:r>
              <a:rPr lang="cy-GB" noProof="0" dirty="0">
                <a:latin typeface="Arial" panose="020B0604020202020204" pitchFamily="34" charset="0"/>
                <a:cs typeface="Arial" panose="020B0604020202020204" pitchFamily="34" charset="0"/>
              </a:rPr>
              <a:t>Nodweddion allweddol.</a:t>
            </a:r>
          </a:p>
          <a:p>
            <a:pPr lvl="0">
              <a:buFontTx/>
              <a:buChar char="-"/>
            </a:pPr>
            <a:endParaRPr lang="cy-GB" noProof="0" dirty="0">
              <a:latin typeface="Arial" panose="020B0604020202020204" pitchFamily="34" charset="0"/>
              <a:cs typeface="Arial" panose="020B0604020202020204" pitchFamily="34" charset="0"/>
            </a:endParaRPr>
          </a:p>
          <a:p>
            <a:pPr marL="0" lvl="0" indent="0">
              <a:buNone/>
            </a:pPr>
            <a:endParaRPr lang="cy-GB" noProof="0" dirty="0">
              <a:latin typeface="Arial" panose="020B0604020202020204" pitchFamily="34" charset="0"/>
              <a:cs typeface="Arial" panose="020B0604020202020204" pitchFamily="34" charset="0"/>
            </a:endParaRPr>
          </a:p>
          <a:p>
            <a:pPr marL="0" lvl="0" indent="0">
              <a:buNone/>
            </a:pPr>
            <a:endParaRPr lang="en-GB" sz="2400" dirty="0">
              <a:latin typeface="Arial" panose="020B0604020202020204" pitchFamily="34" charset="0"/>
              <a:cs typeface="Arial" panose="020B0604020202020204" pitchFamily="34" charset="0"/>
            </a:endParaRPr>
          </a:p>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B2871C77-1D80-49E9-5FAD-85B1231D5F2B}"/>
              </a:ext>
            </a:extLst>
          </p:cNvPr>
          <p:cNvSpPr>
            <a:spLocks noGrp="1"/>
          </p:cNvSpPr>
          <p:nvPr>
            <p:ph sz="half" idx="2"/>
          </p:nvPr>
        </p:nvSpPr>
        <p:spPr/>
        <p:txBody>
          <a:bodyPr>
            <a:normAutofit/>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708B5D5F-532F-4753-734A-5D9EC29F2D2B}"/>
              </a:ext>
            </a:extLst>
          </p:cNvPr>
          <p:cNvSpPr>
            <a:spLocks noGrp="1"/>
          </p:cNvSpPr>
          <p:nvPr>
            <p:ph sz="quarter" idx="4294967295"/>
          </p:nvPr>
        </p:nvSpPr>
        <p:spPr>
          <a:xfrm>
            <a:off x="4572001" y="1825625"/>
            <a:ext cx="4220307" cy="3971326"/>
          </a:xfrm>
        </p:spPr>
        <p:txBody>
          <a:bodyPr>
            <a:normAutofit/>
          </a:bodyPr>
          <a:lstStyle/>
          <a:p>
            <a:r>
              <a:rPr lang="en-GB" b="1" dirty="0">
                <a:solidFill>
                  <a:srgbClr val="0070C0"/>
                </a:solidFill>
                <a:latin typeface="Arial" panose="020B0604020202020204" pitchFamily="34" charset="0"/>
                <a:cs typeface="Arial" panose="020B0604020202020204" pitchFamily="34" charset="0"/>
              </a:rPr>
              <a:t>Overview of theory </a:t>
            </a:r>
            <a:r>
              <a:rPr lang="en-GB" dirty="0">
                <a:solidFill>
                  <a:srgbClr val="0070C0"/>
                </a:solidFill>
                <a:latin typeface="Arial" panose="020B0604020202020204" pitchFamily="34" charset="0"/>
                <a:cs typeface="Arial" panose="020B0604020202020204" pitchFamily="34" charset="0"/>
              </a:rPr>
              <a:t>– approx. 100 words;</a:t>
            </a:r>
          </a:p>
          <a:p>
            <a:pPr marL="0" indent="0">
              <a:buNone/>
            </a:pPr>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Explain:</a:t>
            </a:r>
          </a:p>
          <a:p>
            <a:pPr marL="0" indent="0">
              <a:buNone/>
            </a:pPr>
            <a:r>
              <a:rPr lang="en-GB" dirty="0">
                <a:solidFill>
                  <a:srgbClr val="0070C0"/>
                </a:solidFill>
                <a:latin typeface="Arial" panose="020B0604020202020204" pitchFamily="34" charset="0"/>
                <a:cs typeface="Arial" panose="020B0604020202020204" pitchFamily="34" charset="0"/>
              </a:rPr>
              <a:t>- Main characteristics; </a:t>
            </a:r>
          </a:p>
          <a:p>
            <a:pPr marL="0" indent="0">
              <a:buNone/>
            </a:pPr>
            <a:r>
              <a:rPr lang="en-GB" dirty="0">
                <a:solidFill>
                  <a:srgbClr val="0070C0"/>
                </a:solidFill>
                <a:latin typeface="Arial" panose="020B0604020202020204" pitchFamily="34" charset="0"/>
                <a:cs typeface="Arial" panose="020B0604020202020204" pitchFamily="34" charset="0"/>
              </a:rPr>
              <a:t>- Core principles; </a:t>
            </a:r>
          </a:p>
          <a:p>
            <a:pPr marL="0" indent="0">
              <a:buNone/>
            </a:pPr>
            <a:r>
              <a:rPr lang="en-GB" dirty="0">
                <a:solidFill>
                  <a:srgbClr val="0070C0"/>
                </a:solidFill>
                <a:latin typeface="Arial" panose="020B0604020202020204" pitchFamily="34" charset="0"/>
                <a:cs typeface="Arial" panose="020B0604020202020204" pitchFamily="34" charset="0"/>
              </a:rPr>
              <a:t>- Key features.</a:t>
            </a:r>
          </a:p>
          <a:p>
            <a:endParaRPr lang="en-GB" dirty="0"/>
          </a:p>
        </p:txBody>
      </p:sp>
    </p:spTree>
    <p:extLst>
      <p:ext uri="{BB962C8B-B14F-4D97-AF65-F5344CB8AC3E}">
        <p14:creationId xmlns:p14="http://schemas.microsoft.com/office/powerpoint/2010/main" val="216750404"/>
      </p:ext>
    </p:extLst>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39656-1CC9-F79E-5E2D-D57B6E6BDD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FC9DA9-E0EE-BB28-2AD2-27A617FA4379}"/>
              </a:ext>
            </a:extLst>
          </p:cNvPr>
          <p:cNvSpPr>
            <a:spLocks noGrp="1"/>
          </p:cNvSpPr>
          <p:nvPr>
            <p:ph type="title"/>
          </p:nvPr>
        </p:nvSpPr>
        <p:spPr>
          <a:xfrm>
            <a:off x="628650" y="365127"/>
            <a:ext cx="7886700" cy="930274"/>
          </a:xfrm>
        </p:spPr>
        <p:txBody>
          <a:bodyPr>
            <a:noAutofit/>
          </a:bodyPr>
          <a:lstStyle/>
          <a:p>
            <a:pPr algn="ctr"/>
            <a:r>
              <a:rPr lang="cy-GB" altLang="cy-GB" sz="4000" kern="0" dirty="0">
                <a:solidFill>
                  <a:srgbClr val="000000"/>
                </a:solidFill>
                <a:latin typeface="Arial" panose="020B0604020202020204" pitchFamily="34" charset="0"/>
                <a:ea typeface="ＭＳ Ｐゴシック" pitchFamily="34" charset="-128"/>
              </a:rPr>
              <a:t>Prif gorff</a:t>
            </a:r>
            <a:br>
              <a:rPr lang="en-GB" altLang="cy-GB" sz="4000" kern="0" dirty="0">
                <a:solidFill>
                  <a:srgbClr val="000000"/>
                </a:solidFill>
                <a:latin typeface="Arial" panose="020B0604020202020204" pitchFamily="34" charset="0"/>
                <a:ea typeface="ＭＳ Ｐゴシック" pitchFamily="34" charset="-128"/>
              </a:rPr>
            </a:br>
            <a:r>
              <a:rPr lang="en-GB" altLang="cy-GB" sz="4000" kern="0" dirty="0">
                <a:solidFill>
                  <a:srgbClr val="0070C0"/>
                </a:solidFill>
                <a:latin typeface="Arial" panose="020B0604020202020204" pitchFamily="34" charset="0"/>
                <a:ea typeface="ＭＳ Ｐゴシック" pitchFamily="34" charset="-128"/>
              </a:rPr>
              <a:t>Main discussion</a:t>
            </a:r>
            <a:endParaRPr lang="en-GB" sz="4000" dirty="0">
              <a:solidFill>
                <a:srgbClr val="0070C0"/>
              </a:solidFill>
            </a:endParaRPr>
          </a:p>
        </p:txBody>
      </p:sp>
      <p:sp>
        <p:nvSpPr>
          <p:cNvPr id="4099" name="Rectangle 4">
            <a:extLst>
              <a:ext uri="{FF2B5EF4-FFF2-40B4-BE49-F238E27FC236}">
                <a16:creationId xmlns:a16="http://schemas.microsoft.com/office/drawing/2014/main" id="{6217D788-9ED4-CCA6-CE26-200F96FCA1F5}"/>
              </a:ext>
            </a:extLst>
          </p:cNvPr>
          <p:cNvSpPr>
            <a:spLocks noGrp="1" noChangeArrowheads="1"/>
          </p:cNvSpPr>
          <p:nvPr>
            <p:ph sz="half" idx="1"/>
          </p:nvPr>
        </p:nvSpPr>
        <p:spPr>
          <a:xfrm>
            <a:off x="228599" y="1825625"/>
            <a:ext cx="4343401" cy="4092095"/>
          </a:xfrm>
        </p:spPr>
        <p:txBody>
          <a:bodyPr>
            <a:normAutofit/>
          </a:bodyPr>
          <a:lstStyle/>
          <a:p>
            <a:pPr lvl="0"/>
            <a:r>
              <a:rPr lang="cy-GB" sz="2600" b="1" dirty="0">
                <a:latin typeface="Arial" panose="020B0604020202020204" pitchFamily="34" charset="0"/>
                <a:cs typeface="Arial" panose="020B0604020202020204" pitchFamily="34" charset="0"/>
              </a:rPr>
              <a:t>Gwerthusiad feirniadol</a:t>
            </a:r>
            <a:r>
              <a:rPr lang="cy-GB" sz="2600" b="1" noProof="0" dirty="0">
                <a:latin typeface="Arial" panose="020B0604020202020204" pitchFamily="34" charset="0"/>
                <a:cs typeface="Arial" panose="020B0604020202020204" pitchFamily="34" charset="0"/>
              </a:rPr>
              <a:t> </a:t>
            </a:r>
            <a:r>
              <a:rPr lang="cy-GB" sz="2600" noProof="0" dirty="0">
                <a:latin typeface="Arial" panose="020B0604020202020204" pitchFamily="34" charset="0"/>
                <a:cs typeface="Arial" panose="020B0604020202020204" pitchFamily="34" charset="0"/>
              </a:rPr>
              <a:t>– tua 175 o eiriau;</a:t>
            </a:r>
          </a:p>
          <a:p>
            <a:pPr lvl="0"/>
            <a:endParaRPr lang="cy-GB" sz="2600" dirty="0">
              <a:latin typeface="Arial" panose="020B0604020202020204" pitchFamily="34" charset="0"/>
              <a:cs typeface="Arial" panose="020B0604020202020204" pitchFamily="34" charset="0"/>
            </a:endParaRPr>
          </a:p>
          <a:p>
            <a:pPr lvl="0">
              <a:buFontTx/>
              <a:buChar char="-"/>
            </a:pPr>
            <a:r>
              <a:rPr lang="cy-GB" sz="2600" noProof="0" dirty="0">
                <a:latin typeface="Arial" panose="020B0604020202020204" pitchFamily="34" charset="0"/>
                <a:cs typeface="Arial" panose="020B0604020202020204" pitchFamily="34" charset="0"/>
              </a:rPr>
              <a:t>Cryfderau;</a:t>
            </a:r>
          </a:p>
          <a:p>
            <a:pPr lvl="0">
              <a:buFontTx/>
              <a:buChar char="-"/>
            </a:pPr>
            <a:r>
              <a:rPr lang="cy-GB" sz="2600" noProof="0" dirty="0">
                <a:latin typeface="Arial" panose="020B0604020202020204" pitchFamily="34" charset="0"/>
                <a:cs typeface="Arial" panose="020B0604020202020204" pitchFamily="34" charset="0"/>
              </a:rPr>
              <a:t>Cyfyngiadau;</a:t>
            </a:r>
          </a:p>
          <a:p>
            <a:pPr lvl="0">
              <a:buFontTx/>
              <a:buChar char="-"/>
            </a:pPr>
            <a:r>
              <a:rPr lang="cy-GB" sz="2600" noProof="0" dirty="0">
                <a:latin typeface="Arial" panose="020B0604020202020204" pitchFamily="34" charset="0"/>
                <a:cs typeface="Arial" panose="020B0604020202020204" pitchFamily="34" charset="0"/>
              </a:rPr>
              <a:t>Perthnasedd i arfer arweinyddiaeth;</a:t>
            </a:r>
          </a:p>
          <a:p>
            <a:pPr lvl="0">
              <a:buFontTx/>
              <a:buChar char="-"/>
            </a:pPr>
            <a:r>
              <a:rPr lang="cy-GB" sz="2600" noProof="0" dirty="0">
                <a:latin typeface="Arial" panose="020B0604020202020204" pitchFamily="34" charset="0"/>
                <a:cs typeface="Arial" panose="020B0604020202020204" pitchFamily="34" charset="0"/>
              </a:rPr>
              <a:t>Addasrwydd ar gyfer Addysg a Gofal Gynnar.</a:t>
            </a:r>
            <a:endParaRPr lang="en-GB" sz="2600" dirty="0">
              <a:latin typeface="Arial" panose="020B0604020202020204" pitchFamily="34" charset="0"/>
              <a:cs typeface="Arial" panose="020B0604020202020204" pitchFamily="34" charset="0"/>
            </a:endParaRPr>
          </a:p>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7325F330-D8B1-DDFA-C99D-FA8841539CD3}"/>
              </a:ext>
            </a:extLst>
          </p:cNvPr>
          <p:cNvSpPr>
            <a:spLocks noGrp="1"/>
          </p:cNvSpPr>
          <p:nvPr>
            <p:ph sz="half" idx="2"/>
          </p:nvPr>
        </p:nvSpPr>
        <p:spPr/>
        <p:txBody>
          <a:bodyPr>
            <a:normAutofit/>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0CEC1041-9BBC-3EFD-E955-BFE20CF82C34}"/>
              </a:ext>
            </a:extLst>
          </p:cNvPr>
          <p:cNvSpPr>
            <a:spLocks noGrp="1"/>
          </p:cNvSpPr>
          <p:nvPr>
            <p:ph sz="quarter" idx="4294967295"/>
          </p:nvPr>
        </p:nvSpPr>
        <p:spPr>
          <a:xfrm>
            <a:off x="4572001" y="1825625"/>
            <a:ext cx="4220307" cy="3971326"/>
          </a:xfrm>
        </p:spPr>
        <p:txBody>
          <a:bodyPr>
            <a:normAutofit lnSpcReduction="10000"/>
          </a:bodyPr>
          <a:lstStyle/>
          <a:p>
            <a:r>
              <a:rPr lang="en-GB" b="1" dirty="0">
                <a:solidFill>
                  <a:srgbClr val="0070C0"/>
                </a:solidFill>
                <a:latin typeface="Arial" panose="020B0604020202020204" pitchFamily="34" charset="0"/>
                <a:cs typeface="Arial" panose="020B0604020202020204" pitchFamily="34" charset="0"/>
              </a:rPr>
              <a:t>Critical evaluation </a:t>
            </a:r>
            <a:r>
              <a:rPr lang="en-GB" dirty="0">
                <a:solidFill>
                  <a:srgbClr val="0070C0"/>
                </a:solidFill>
                <a:latin typeface="Arial" panose="020B0604020202020204" pitchFamily="34" charset="0"/>
                <a:cs typeface="Arial" panose="020B0604020202020204" pitchFamily="34" charset="0"/>
              </a:rPr>
              <a:t>– approx. 175 words;</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buNone/>
            </a:pPr>
            <a:r>
              <a:rPr lang="en-GB" dirty="0">
                <a:solidFill>
                  <a:srgbClr val="0070C0"/>
                </a:solidFill>
                <a:latin typeface="Arial" panose="020B0604020202020204" pitchFamily="34" charset="0"/>
                <a:cs typeface="Arial" panose="020B0604020202020204" pitchFamily="34" charset="0"/>
              </a:rPr>
              <a:t>- Strengths;</a:t>
            </a:r>
          </a:p>
          <a:p>
            <a:pPr>
              <a:buFontTx/>
              <a:buChar char="-"/>
            </a:pPr>
            <a:r>
              <a:rPr lang="en-GB" dirty="0">
                <a:solidFill>
                  <a:srgbClr val="0070C0"/>
                </a:solidFill>
                <a:latin typeface="Arial" panose="020B0604020202020204" pitchFamily="34" charset="0"/>
                <a:cs typeface="Arial" panose="020B0604020202020204" pitchFamily="34" charset="0"/>
              </a:rPr>
              <a:t>Limitations;</a:t>
            </a:r>
          </a:p>
          <a:p>
            <a:pPr>
              <a:buFontTx/>
              <a:buChar char="-"/>
            </a:pPr>
            <a:r>
              <a:rPr lang="en-GB" dirty="0">
                <a:solidFill>
                  <a:srgbClr val="0070C0"/>
                </a:solidFill>
                <a:latin typeface="Arial" panose="020B0604020202020204" pitchFamily="34" charset="0"/>
                <a:cs typeface="Arial" panose="020B0604020202020204" pitchFamily="34" charset="0"/>
              </a:rPr>
              <a:t>Relevance to leadership practice;</a:t>
            </a:r>
          </a:p>
          <a:p>
            <a:pPr>
              <a:buFontTx/>
              <a:buChar char="-"/>
            </a:pPr>
            <a:r>
              <a:rPr lang="en-GB" dirty="0">
                <a:solidFill>
                  <a:srgbClr val="0070C0"/>
                </a:solidFill>
                <a:latin typeface="Arial" panose="020B0604020202020204" pitchFamily="34" charset="0"/>
                <a:cs typeface="Arial" panose="020B0604020202020204" pitchFamily="34" charset="0"/>
              </a:rPr>
              <a:t>Suitability for Early Education and Care.</a:t>
            </a:r>
            <a:endParaRPr lang="en-GB" dirty="0"/>
          </a:p>
        </p:txBody>
      </p:sp>
    </p:spTree>
    <p:extLst>
      <p:ext uri="{BB962C8B-B14F-4D97-AF65-F5344CB8AC3E}">
        <p14:creationId xmlns:p14="http://schemas.microsoft.com/office/powerpoint/2010/main" val="2512075386"/>
      </p:ext>
    </p:extLst>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C0EAA-338C-A912-527A-4722090437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6C8306-F6BE-9579-5A9C-8C2C12C52B5A}"/>
              </a:ext>
            </a:extLst>
          </p:cNvPr>
          <p:cNvSpPr>
            <a:spLocks noGrp="1"/>
          </p:cNvSpPr>
          <p:nvPr>
            <p:ph type="title"/>
          </p:nvPr>
        </p:nvSpPr>
        <p:spPr>
          <a:xfrm>
            <a:off x="628650" y="365127"/>
            <a:ext cx="7886700" cy="930274"/>
          </a:xfrm>
        </p:spPr>
        <p:txBody>
          <a:bodyPr>
            <a:noAutofit/>
          </a:bodyPr>
          <a:lstStyle/>
          <a:p>
            <a:pPr algn="ctr"/>
            <a:r>
              <a:rPr lang="cy-GB" altLang="cy-GB" sz="4000" kern="0" dirty="0">
                <a:solidFill>
                  <a:srgbClr val="000000"/>
                </a:solidFill>
                <a:latin typeface="Arial" panose="020B0604020202020204" pitchFamily="34" charset="0"/>
                <a:ea typeface="ＭＳ Ｐゴシック" pitchFamily="34" charset="-128"/>
              </a:rPr>
              <a:t>Prif gorff</a:t>
            </a:r>
            <a:br>
              <a:rPr lang="en-GB" altLang="cy-GB" sz="4000" kern="0" dirty="0">
                <a:solidFill>
                  <a:srgbClr val="000000"/>
                </a:solidFill>
                <a:latin typeface="Arial" panose="020B0604020202020204" pitchFamily="34" charset="0"/>
                <a:ea typeface="ＭＳ Ｐゴシック" pitchFamily="34" charset="-128"/>
              </a:rPr>
            </a:br>
            <a:r>
              <a:rPr lang="en-GB" altLang="cy-GB" sz="4000" kern="0" dirty="0">
                <a:solidFill>
                  <a:srgbClr val="0070C0"/>
                </a:solidFill>
                <a:latin typeface="Arial" panose="020B0604020202020204" pitchFamily="34" charset="0"/>
                <a:ea typeface="ＭＳ Ｐゴシック" pitchFamily="34" charset="-128"/>
              </a:rPr>
              <a:t>Main discussion</a:t>
            </a:r>
            <a:endParaRPr lang="en-GB" sz="4000" dirty="0">
              <a:solidFill>
                <a:srgbClr val="0070C0"/>
              </a:solidFill>
            </a:endParaRPr>
          </a:p>
        </p:txBody>
      </p:sp>
      <p:sp>
        <p:nvSpPr>
          <p:cNvPr id="4099" name="Rectangle 4">
            <a:extLst>
              <a:ext uri="{FF2B5EF4-FFF2-40B4-BE49-F238E27FC236}">
                <a16:creationId xmlns:a16="http://schemas.microsoft.com/office/drawing/2014/main" id="{01C831C1-E390-2954-6927-F5B655C0F409}"/>
              </a:ext>
            </a:extLst>
          </p:cNvPr>
          <p:cNvSpPr>
            <a:spLocks noGrp="1" noChangeArrowheads="1"/>
          </p:cNvSpPr>
          <p:nvPr>
            <p:ph sz="half" idx="1"/>
          </p:nvPr>
        </p:nvSpPr>
        <p:spPr>
          <a:xfrm>
            <a:off x="228599" y="1825625"/>
            <a:ext cx="4343401" cy="4092095"/>
          </a:xfrm>
        </p:spPr>
        <p:txBody>
          <a:bodyPr>
            <a:normAutofit fontScale="92500" lnSpcReduction="10000"/>
          </a:bodyPr>
          <a:lstStyle/>
          <a:p>
            <a:pPr lvl="0"/>
            <a:r>
              <a:rPr lang="cy-GB" b="1" noProof="0" dirty="0">
                <a:latin typeface="Arial" panose="020B0604020202020204" pitchFamily="34" charset="0"/>
                <a:cs typeface="Arial" panose="020B0604020202020204" pitchFamily="34" charset="0"/>
              </a:rPr>
              <a:t>Cymhwyso i’ch hunaniaeth fel arweinydd</a:t>
            </a:r>
            <a:r>
              <a:rPr lang="cy-GB" b="1" dirty="0">
                <a:latin typeface="Arial" panose="020B0604020202020204" pitchFamily="34" charset="0"/>
                <a:cs typeface="Arial" panose="020B0604020202020204" pitchFamily="34" charset="0"/>
              </a:rPr>
              <a:t> </a:t>
            </a:r>
            <a:r>
              <a:rPr lang="cy-GB" noProof="0" dirty="0">
                <a:latin typeface="Arial" panose="020B0604020202020204" pitchFamily="34" charset="0"/>
                <a:cs typeface="Arial" panose="020B0604020202020204" pitchFamily="34" charset="0"/>
              </a:rPr>
              <a:t>– tua 100 o eiriau;</a:t>
            </a:r>
          </a:p>
          <a:p>
            <a:pPr lvl="0"/>
            <a:endParaRPr lang="cy-GB" dirty="0">
              <a:latin typeface="Arial" panose="020B0604020202020204" pitchFamily="34" charset="0"/>
              <a:cs typeface="Arial" panose="020B0604020202020204" pitchFamily="34" charset="0"/>
            </a:endParaRPr>
          </a:p>
          <a:p>
            <a:pPr lvl="0"/>
            <a:r>
              <a:rPr lang="cy-GB" noProof="0" dirty="0">
                <a:latin typeface="Arial" panose="020B0604020202020204" pitchFamily="34" charset="0"/>
                <a:cs typeface="Arial" panose="020B0604020202020204" pitchFamily="34" charset="0"/>
              </a:rPr>
              <a:t>Myfyriwch ar:</a:t>
            </a:r>
          </a:p>
          <a:p>
            <a:pPr lvl="0">
              <a:buFontTx/>
              <a:buChar char="-"/>
            </a:pPr>
            <a:r>
              <a:rPr lang="cy-GB" noProof="0" dirty="0">
                <a:latin typeface="Arial" panose="020B0604020202020204" pitchFamily="34" charset="0"/>
                <a:cs typeface="Arial" panose="020B0604020202020204" pitchFamily="34" charset="0"/>
              </a:rPr>
              <a:t>Gwerthoedd personol;</a:t>
            </a:r>
          </a:p>
          <a:p>
            <a:pPr lvl="0">
              <a:buFontTx/>
              <a:buChar char="-"/>
            </a:pPr>
            <a:r>
              <a:rPr lang="cy-GB" noProof="0" dirty="0">
                <a:latin typeface="Arial" panose="020B0604020202020204" pitchFamily="34" charset="0"/>
                <a:cs typeface="Arial" panose="020B0604020202020204" pitchFamily="34" charset="0"/>
              </a:rPr>
              <a:t>Cryfderau arweinyddiaeth;</a:t>
            </a:r>
          </a:p>
          <a:p>
            <a:pPr lvl="0">
              <a:buFontTx/>
              <a:buChar char="-"/>
            </a:pPr>
            <a:r>
              <a:rPr lang="cy-GB" noProof="0" dirty="0">
                <a:latin typeface="Arial" panose="020B0604020202020204" pitchFamily="34" charset="0"/>
                <a:cs typeface="Arial" panose="020B0604020202020204" pitchFamily="34" charset="0"/>
              </a:rPr>
              <a:t>Dyheadau ar gyfer y dyfodol.</a:t>
            </a:r>
          </a:p>
          <a:p>
            <a:pPr marL="0" lvl="0" indent="0">
              <a:buNone/>
            </a:pPr>
            <a:endParaRPr lang="en-GB" sz="2400" dirty="0">
              <a:latin typeface="Arial" panose="020B0604020202020204" pitchFamily="34" charset="0"/>
              <a:cs typeface="Arial" panose="020B0604020202020204" pitchFamily="34" charset="0"/>
            </a:endParaRPr>
          </a:p>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A1F32952-7160-5200-6C4E-587D7A033300}"/>
              </a:ext>
            </a:extLst>
          </p:cNvPr>
          <p:cNvSpPr>
            <a:spLocks noGrp="1"/>
          </p:cNvSpPr>
          <p:nvPr>
            <p:ph sz="half" idx="2"/>
          </p:nvPr>
        </p:nvSpPr>
        <p:spPr/>
        <p:txBody>
          <a:bodyPr>
            <a:normAutofit fontScale="92500" lnSpcReduction="10000"/>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C1595B0A-C0B3-F489-38F5-C2A87D7E36FC}"/>
              </a:ext>
            </a:extLst>
          </p:cNvPr>
          <p:cNvSpPr>
            <a:spLocks noGrp="1"/>
          </p:cNvSpPr>
          <p:nvPr>
            <p:ph sz="quarter" idx="4294967295"/>
          </p:nvPr>
        </p:nvSpPr>
        <p:spPr>
          <a:xfrm>
            <a:off x="4572001" y="1825625"/>
            <a:ext cx="4220307" cy="3971326"/>
          </a:xfrm>
        </p:spPr>
        <p:txBody>
          <a:bodyPr>
            <a:normAutofit/>
          </a:bodyPr>
          <a:lstStyle/>
          <a:p>
            <a:r>
              <a:rPr lang="en-GB" b="1" dirty="0">
                <a:solidFill>
                  <a:srgbClr val="0070C0"/>
                </a:solidFill>
                <a:latin typeface="Arial" panose="020B0604020202020204" pitchFamily="34" charset="0"/>
                <a:cs typeface="Arial" panose="020B0604020202020204" pitchFamily="34" charset="0"/>
              </a:rPr>
              <a:t>Application to leadership identity </a:t>
            </a:r>
            <a:r>
              <a:rPr lang="en-GB" dirty="0">
                <a:solidFill>
                  <a:srgbClr val="0070C0"/>
                </a:solidFill>
                <a:latin typeface="Arial" panose="020B0604020202020204" pitchFamily="34" charset="0"/>
                <a:cs typeface="Arial" panose="020B0604020202020204" pitchFamily="34" charset="0"/>
              </a:rPr>
              <a:t>– approx. 100 words;</a:t>
            </a:r>
          </a:p>
          <a:p>
            <a:pPr marL="0" indent="0">
              <a:buNone/>
            </a:pPr>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Reflect upon:</a:t>
            </a:r>
          </a:p>
          <a:p>
            <a:pPr>
              <a:buFontTx/>
              <a:buChar char="-"/>
            </a:pPr>
            <a:r>
              <a:rPr lang="en-GB" dirty="0">
                <a:solidFill>
                  <a:srgbClr val="0070C0"/>
                </a:solidFill>
                <a:latin typeface="Arial" panose="020B0604020202020204" pitchFamily="34" charset="0"/>
                <a:cs typeface="Arial" panose="020B0604020202020204" pitchFamily="34" charset="0"/>
              </a:rPr>
              <a:t>Personal values;</a:t>
            </a:r>
          </a:p>
          <a:p>
            <a:pPr>
              <a:buFontTx/>
              <a:buChar char="-"/>
            </a:pPr>
            <a:r>
              <a:rPr lang="en-GB" dirty="0">
                <a:solidFill>
                  <a:srgbClr val="0070C0"/>
                </a:solidFill>
                <a:latin typeface="Arial" panose="020B0604020202020204" pitchFamily="34" charset="0"/>
                <a:cs typeface="Arial" panose="020B0604020202020204" pitchFamily="34" charset="0"/>
              </a:rPr>
              <a:t>Leadership strengths;</a:t>
            </a:r>
          </a:p>
          <a:p>
            <a:pPr>
              <a:buFontTx/>
              <a:buChar char="-"/>
            </a:pPr>
            <a:r>
              <a:rPr lang="en-GB" dirty="0">
                <a:solidFill>
                  <a:srgbClr val="0070C0"/>
                </a:solidFill>
                <a:latin typeface="Arial" panose="020B0604020202020204" pitchFamily="34" charset="0"/>
                <a:cs typeface="Arial" panose="020B0604020202020204" pitchFamily="34" charset="0"/>
              </a:rPr>
              <a:t>Future aspirations. </a:t>
            </a:r>
            <a:endParaRPr lang="en-GB" dirty="0"/>
          </a:p>
        </p:txBody>
      </p:sp>
    </p:spTree>
    <p:extLst>
      <p:ext uri="{BB962C8B-B14F-4D97-AF65-F5344CB8AC3E}">
        <p14:creationId xmlns:p14="http://schemas.microsoft.com/office/powerpoint/2010/main" val="1090590408"/>
      </p:ext>
    </p:extLst>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8DFA0-9E44-1ECD-08CD-D950736F01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BAF1F1-5B43-E720-D2F3-1CCB9C3D79A4}"/>
              </a:ext>
            </a:extLst>
          </p:cNvPr>
          <p:cNvSpPr>
            <a:spLocks noGrp="1"/>
          </p:cNvSpPr>
          <p:nvPr>
            <p:ph type="title"/>
          </p:nvPr>
        </p:nvSpPr>
        <p:spPr>
          <a:xfrm>
            <a:off x="628650" y="365127"/>
            <a:ext cx="7886700" cy="930274"/>
          </a:xfrm>
        </p:spPr>
        <p:txBody>
          <a:bodyPr>
            <a:noAutofit/>
          </a:bodyPr>
          <a:lstStyle/>
          <a:p>
            <a:pPr algn="ctr"/>
            <a:r>
              <a:rPr lang="cy-GB" altLang="cy-GB" sz="4000" kern="0" dirty="0">
                <a:solidFill>
                  <a:srgbClr val="000000"/>
                </a:solidFill>
                <a:latin typeface="Arial" panose="020B0604020202020204" pitchFamily="34" charset="0"/>
                <a:ea typeface="ＭＳ Ｐゴシック" pitchFamily="34" charset="-128"/>
              </a:rPr>
              <a:t>Strwythur awgrymedig</a:t>
            </a:r>
            <a:br>
              <a:rPr lang="en-GB" altLang="cy-GB" sz="4000" kern="0" dirty="0">
                <a:solidFill>
                  <a:srgbClr val="000000"/>
                </a:solidFill>
                <a:latin typeface="Arial" panose="020B0604020202020204" pitchFamily="34" charset="0"/>
                <a:ea typeface="ＭＳ Ｐゴシック" pitchFamily="34" charset="-128"/>
              </a:rPr>
            </a:br>
            <a:r>
              <a:rPr lang="en-GB" altLang="cy-GB" sz="4000" kern="0" dirty="0">
                <a:solidFill>
                  <a:srgbClr val="0070C0"/>
                </a:solidFill>
                <a:latin typeface="Arial" panose="020B0604020202020204" pitchFamily="34" charset="0"/>
                <a:ea typeface="ＭＳ Ｐゴシック" pitchFamily="34" charset="-128"/>
              </a:rPr>
              <a:t>Suggested structure</a:t>
            </a:r>
            <a:endParaRPr lang="en-GB" sz="4000" dirty="0">
              <a:solidFill>
                <a:srgbClr val="0070C0"/>
              </a:solidFill>
            </a:endParaRPr>
          </a:p>
        </p:txBody>
      </p:sp>
      <p:sp>
        <p:nvSpPr>
          <p:cNvPr id="4099" name="Rectangle 4">
            <a:extLst>
              <a:ext uri="{FF2B5EF4-FFF2-40B4-BE49-F238E27FC236}">
                <a16:creationId xmlns:a16="http://schemas.microsoft.com/office/drawing/2014/main" id="{C32C9062-2488-631D-D027-8BA449149CA8}"/>
              </a:ext>
            </a:extLst>
          </p:cNvPr>
          <p:cNvSpPr>
            <a:spLocks noGrp="1" noChangeArrowheads="1"/>
          </p:cNvSpPr>
          <p:nvPr>
            <p:ph sz="half" idx="1"/>
          </p:nvPr>
        </p:nvSpPr>
        <p:spPr>
          <a:xfrm>
            <a:off x="228599" y="1825625"/>
            <a:ext cx="4343401" cy="4092095"/>
          </a:xfrm>
        </p:spPr>
        <p:txBody>
          <a:bodyPr>
            <a:normAutofit/>
          </a:bodyPr>
          <a:lstStyle/>
          <a:p>
            <a:r>
              <a:rPr lang="cy-GB" noProof="0" dirty="0">
                <a:latin typeface="Arial" panose="020B0604020202020204" pitchFamily="34" charset="0"/>
                <a:cs typeface="Arial" panose="020B0604020202020204" pitchFamily="34" charset="0"/>
              </a:rPr>
              <a:t>Casgliad – tua </a:t>
            </a:r>
            <a:r>
              <a:rPr lang="cy-GB" dirty="0">
                <a:latin typeface="Arial" panose="020B0604020202020204" pitchFamily="34" charset="0"/>
                <a:cs typeface="Arial" panose="020B0604020202020204" pitchFamily="34" charset="0"/>
              </a:rPr>
              <a:t>75 </a:t>
            </a:r>
            <a:r>
              <a:rPr lang="cy-GB" noProof="0" dirty="0">
                <a:latin typeface="Arial" panose="020B0604020202020204" pitchFamily="34" charset="0"/>
                <a:cs typeface="Arial" panose="020B0604020202020204" pitchFamily="34" charset="0"/>
              </a:rPr>
              <a:t>gair; </a:t>
            </a:r>
          </a:p>
          <a:p>
            <a:pPr marL="0" indent="0">
              <a:buNone/>
            </a:pPr>
            <a:endParaRPr lang="cy-GB" noProof="0" dirty="0">
              <a:latin typeface="Arial" panose="020B0604020202020204" pitchFamily="34" charset="0"/>
              <a:cs typeface="Arial" panose="020B0604020202020204" pitchFamily="34" charset="0"/>
            </a:endParaRPr>
          </a:p>
          <a:p>
            <a:pPr lvl="0"/>
            <a:r>
              <a:rPr lang="cy-GB" noProof="0" dirty="0">
                <a:latin typeface="Arial" panose="020B0604020202020204" pitchFamily="34" charset="0"/>
                <a:cs typeface="Arial" panose="020B0604020202020204" pitchFamily="34" charset="0"/>
              </a:rPr>
              <a:t>Crynhowch:</a:t>
            </a:r>
          </a:p>
          <a:p>
            <a:pPr lvl="0">
              <a:buFontTx/>
              <a:buChar char="-"/>
            </a:pPr>
            <a:r>
              <a:rPr lang="cy-GB" noProof="0" dirty="0">
                <a:latin typeface="Arial" panose="020B0604020202020204" pitchFamily="34" charset="0"/>
                <a:cs typeface="Arial" panose="020B0604020202020204" pitchFamily="34" charset="0"/>
              </a:rPr>
              <a:t>Dysgu allweddol;</a:t>
            </a:r>
          </a:p>
          <a:p>
            <a:pPr lvl="0">
              <a:buFontTx/>
              <a:buChar char="-"/>
            </a:pPr>
            <a:r>
              <a:rPr lang="cy-GB" noProof="0" dirty="0">
                <a:latin typeface="Arial" panose="020B0604020202020204" pitchFamily="34" charset="0"/>
                <a:cs typeface="Arial" panose="020B0604020202020204" pitchFamily="34" charset="0"/>
              </a:rPr>
              <a:t>Dull arweinyddiaeth sydd orau gennych;</a:t>
            </a:r>
          </a:p>
          <a:p>
            <a:pPr lvl="0">
              <a:buFontTx/>
              <a:buChar char="-"/>
            </a:pPr>
            <a:r>
              <a:rPr lang="cy-GB" noProof="0" dirty="0">
                <a:latin typeface="Arial" panose="020B0604020202020204" pitchFamily="34" charset="0"/>
                <a:cs typeface="Arial" panose="020B0604020202020204" pitchFamily="34" charset="0"/>
              </a:rPr>
              <a:t>Blaenoriaethau ar gyfer y dyfodol.</a:t>
            </a:r>
            <a:endParaRPr lang="en-GB" sz="2400" dirty="0">
              <a:latin typeface="Arial" panose="020B0604020202020204" pitchFamily="34" charset="0"/>
              <a:cs typeface="Arial" panose="020B0604020202020204" pitchFamily="34" charset="0"/>
            </a:endParaRPr>
          </a:p>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75ABCCFC-58A6-7B3B-ADAC-BA6F2EBEF4F6}"/>
              </a:ext>
            </a:extLst>
          </p:cNvPr>
          <p:cNvSpPr>
            <a:spLocks noGrp="1"/>
          </p:cNvSpPr>
          <p:nvPr>
            <p:ph sz="half" idx="2"/>
          </p:nvPr>
        </p:nvSpPr>
        <p:spPr/>
        <p:txBody>
          <a:bodyPr>
            <a:normAutofit/>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14183ECC-EF7C-55AD-50B1-470DB5CE7D63}"/>
              </a:ext>
            </a:extLst>
          </p:cNvPr>
          <p:cNvSpPr>
            <a:spLocks noGrp="1"/>
          </p:cNvSpPr>
          <p:nvPr>
            <p:ph sz="quarter" idx="4294967295"/>
          </p:nvPr>
        </p:nvSpPr>
        <p:spPr>
          <a:xfrm>
            <a:off x="4572001" y="1825625"/>
            <a:ext cx="4220307" cy="3971326"/>
          </a:xfrm>
        </p:spPr>
        <p:txBody>
          <a:bodyPr>
            <a:normAutofit lnSpcReduction="10000"/>
          </a:bodyPr>
          <a:lstStyle/>
          <a:p>
            <a:r>
              <a:rPr lang="en-GB" dirty="0">
                <a:solidFill>
                  <a:srgbClr val="0070C0"/>
                </a:solidFill>
                <a:latin typeface="Arial" panose="020B0604020202020204" pitchFamily="34" charset="0"/>
              </a:rPr>
              <a:t>Conclusion – approx. 75 words;</a:t>
            </a:r>
          </a:p>
          <a:p>
            <a:pPr marL="0" indent="0">
              <a:buNone/>
            </a:pPr>
            <a:endParaRPr lang="en-GB" dirty="0">
              <a:solidFill>
                <a:srgbClr val="0070C0"/>
              </a:solidFill>
              <a:latin typeface="Arial" panose="020B0604020202020204" pitchFamily="34" charset="0"/>
            </a:endParaRPr>
          </a:p>
          <a:p>
            <a:r>
              <a:rPr lang="en-GB" dirty="0">
                <a:solidFill>
                  <a:srgbClr val="0070C0"/>
                </a:solidFill>
                <a:latin typeface="Arial" panose="020B0604020202020204" pitchFamily="34" charset="0"/>
              </a:rPr>
              <a:t>Summarise: </a:t>
            </a:r>
          </a:p>
          <a:p>
            <a:pPr>
              <a:buFontTx/>
              <a:buChar char="-"/>
            </a:pPr>
            <a:r>
              <a:rPr lang="en-GB" dirty="0">
                <a:solidFill>
                  <a:srgbClr val="0070C0"/>
                </a:solidFill>
                <a:latin typeface="Arial" panose="020B0604020202020204" pitchFamily="34" charset="0"/>
              </a:rPr>
              <a:t>Key learning;</a:t>
            </a:r>
          </a:p>
          <a:p>
            <a:pPr>
              <a:buFontTx/>
              <a:buChar char="-"/>
            </a:pPr>
            <a:r>
              <a:rPr lang="en-GB" dirty="0">
                <a:solidFill>
                  <a:srgbClr val="0070C0"/>
                </a:solidFill>
                <a:latin typeface="Arial" panose="020B0604020202020204" pitchFamily="34" charset="0"/>
              </a:rPr>
              <a:t>Preferred leadership approach;</a:t>
            </a:r>
          </a:p>
          <a:p>
            <a:pPr>
              <a:buFontTx/>
              <a:buChar char="-"/>
            </a:pPr>
            <a:r>
              <a:rPr lang="en-GB" dirty="0">
                <a:solidFill>
                  <a:srgbClr val="0070C0"/>
                </a:solidFill>
                <a:latin typeface="Arial" panose="020B0604020202020204" pitchFamily="34" charset="0"/>
              </a:rPr>
              <a:t>Future development priorities. </a:t>
            </a:r>
            <a:endParaRPr lang="en-GB" dirty="0">
              <a:solidFill>
                <a:srgbClr val="0070C0"/>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559444779"/>
      </p:ext>
    </p:extLst>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60087-5BF7-2B10-67CA-E7B7F6A1AC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259741-A54A-85C2-5EA9-957754E3E47B}"/>
              </a:ext>
            </a:extLst>
          </p:cNvPr>
          <p:cNvSpPr>
            <a:spLocks noGrp="1"/>
          </p:cNvSpPr>
          <p:nvPr>
            <p:ph type="title"/>
          </p:nvPr>
        </p:nvSpPr>
        <p:spPr>
          <a:xfrm>
            <a:off x="628650" y="365127"/>
            <a:ext cx="7886700" cy="930274"/>
          </a:xfrm>
        </p:spPr>
        <p:txBody>
          <a:bodyPr>
            <a:noAutofit/>
          </a:bodyPr>
          <a:lstStyle/>
          <a:p>
            <a:pPr algn="ctr"/>
            <a:r>
              <a:rPr lang="cy-GB" altLang="cy-GB" sz="4000" kern="0" dirty="0">
                <a:solidFill>
                  <a:srgbClr val="000000"/>
                </a:solidFill>
                <a:latin typeface="Arial" panose="020B0604020202020204" pitchFamily="34" charset="0"/>
                <a:ea typeface="ＭＳ Ｐゴシック" pitchFamily="34" charset="-128"/>
              </a:rPr>
              <a:t>Awgrymiadau defnyddiol</a:t>
            </a:r>
            <a:br>
              <a:rPr lang="en-GB" altLang="cy-GB" sz="4000" kern="0" dirty="0">
                <a:solidFill>
                  <a:srgbClr val="000000"/>
                </a:solidFill>
                <a:latin typeface="Arial" panose="020B0604020202020204" pitchFamily="34" charset="0"/>
                <a:ea typeface="ＭＳ Ｐゴシック" pitchFamily="34" charset="-128"/>
              </a:rPr>
            </a:br>
            <a:r>
              <a:rPr lang="en-GB" altLang="cy-GB" sz="4000" kern="0" dirty="0">
                <a:solidFill>
                  <a:srgbClr val="0070C0"/>
                </a:solidFill>
                <a:latin typeface="Arial" panose="020B0604020202020204" pitchFamily="34" charset="0"/>
                <a:ea typeface="ＭＳ Ｐゴシック" pitchFamily="34" charset="-128"/>
              </a:rPr>
              <a:t>Top tips</a:t>
            </a:r>
            <a:endParaRPr lang="en-GB" sz="4000" dirty="0">
              <a:solidFill>
                <a:srgbClr val="0070C0"/>
              </a:solidFill>
            </a:endParaRPr>
          </a:p>
        </p:txBody>
      </p:sp>
      <p:sp>
        <p:nvSpPr>
          <p:cNvPr id="4099" name="Rectangle 4">
            <a:extLst>
              <a:ext uri="{FF2B5EF4-FFF2-40B4-BE49-F238E27FC236}">
                <a16:creationId xmlns:a16="http://schemas.microsoft.com/office/drawing/2014/main" id="{E8B61FFC-F5FC-7BFE-0CF5-AE9BD23FF684}"/>
              </a:ext>
            </a:extLst>
          </p:cNvPr>
          <p:cNvSpPr>
            <a:spLocks noGrp="1" noChangeArrowheads="1"/>
          </p:cNvSpPr>
          <p:nvPr>
            <p:ph sz="half" idx="1"/>
          </p:nvPr>
        </p:nvSpPr>
        <p:spPr>
          <a:xfrm>
            <a:off x="228599" y="1825624"/>
            <a:ext cx="4343401" cy="4040337"/>
          </a:xfrm>
        </p:spPr>
        <p:txBody>
          <a:bodyPr>
            <a:normAutofit lnSpcReduction="10000"/>
          </a:bodyPr>
          <a:lstStyle/>
          <a:p>
            <a:pPr lvl="0"/>
            <a:r>
              <a:rPr lang="cy-GB" sz="2400" noProof="0" dirty="0">
                <a:latin typeface="Arial" panose="020B0604020202020204" pitchFamily="34" charset="0"/>
                <a:cs typeface="Arial" panose="020B0604020202020204" pitchFamily="34" charset="0"/>
              </a:rPr>
              <a:t>Defnyddiwch enghreifftiau o'ch arfer eich hun;</a:t>
            </a:r>
          </a:p>
          <a:p>
            <a:r>
              <a:rPr lang="cy-GB" sz="2400" noProof="0" dirty="0">
                <a:latin typeface="Arial" panose="020B0604020202020204" pitchFamily="34" charset="0"/>
                <a:cs typeface="Arial" panose="020B0604020202020204" pitchFamily="34" charset="0"/>
              </a:rPr>
              <a:t>Defnyddiwch enghreifftiau o'ch lleoliad;</a:t>
            </a:r>
          </a:p>
          <a:p>
            <a:r>
              <a:rPr lang="cy-GB" sz="2400" noProof="0" dirty="0">
                <a:latin typeface="Arial" panose="020B0604020202020204" pitchFamily="34" charset="0"/>
                <a:cs typeface="Arial" panose="020B0604020202020204" pitchFamily="34" charset="0"/>
              </a:rPr>
              <a:t>Cyfeiriwch at ddeddfwriaeth, polisïau a fframweithiau;</a:t>
            </a:r>
          </a:p>
          <a:p>
            <a:r>
              <a:rPr lang="cy-GB" sz="2400" noProof="0" dirty="0">
                <a:latin typeface="Arial" panose="020B0604020202020204" pitchFamily="34" charset="0"/>
                <a:cs typeface="Arial" panose="020B0604020202020204" pitchFamily="34" charset="0"/>
              </a:rPr>
              <a:t>Myfyriwch ar eich rôl fel arweinydd;</a:t>
            </a:r>
          </a:p>
          <a:p>
            <a:r>
              <a:rPr lang="cy-GB" sz="2400" noProof="0" dirty="0">
                <a:latin typeface="Arial" panose="020B0604020202020204" pitchFamily="34" charset="0"/>
                <a:cs typeface="Arial" panose="020B0604020202020204" pitchFamily="34" charset="0"/>
              </a:rPr>
              <a:t>Nodwch gamau gweithredu ar gyfer gwelliant yn y dyfodol.</a:t>
            </a:r>
          </a:p>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C1962B6E-3602-E645-FC95-D59AD609FCE7}"/>
              </a:ext>
            </a:extLst>
          </p:cNvPr>
          <p:cNvSpPr>
            <a:spLocks noGrp="1"/>
          </p:cNvSpPr>
          <p:nvPr>
            <p:ph sz="half" idx="2"/>
          </p:nvPr>
        </p:nvSpPr>
        <p:spPr/>
        <p:txBody>
          <a:bodyPr>
            <a:normAutofit lnSpcReduction="10000"/>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CD8F3C2C-4F31-98CF-1E36-74B01A255F0A}"/>
              </a:ext>
            </a:extLst>
          </p:cNvPr>
          <p:cNvSpPr>
            <a:spLocks noGrp="1"/>
          </p:cNvSpPr>
          <p:nvPr>
            <p:ph sz="quarter" idx="4294967295"/>
          </p:nvPr>
        </p:nvSpPr>
        <p:spPr>
          <a:xfrm>
            <a:off x="4572001" y="1779725"/>
            <a:ext cx="4220307" cy="4132136"/>
          </a:xfrm>
        </p:spPr>
        <p:txBody>
          <a:bodyPr>
            <a:normAutofit lnSpcReduction="10000"/>
          </a:bodyPr>
          <a:lstStyle/>
          <a:p>
            <a:r>
              <a:rPr lang="en-GB" sz="2600" dirty="0">
                <a:solidFill>
                  <a:srgbClr val="0070C0"/>
                </a:solidFill>
                <a:latin typeface="Arial" panose="020B0604020202020204" pitchFamily="34" charset="0"/>
              </a:rPr>
              <a:t>Link theory to your own practice;</a:t>
            </a:r>
          </a:p>
          <a:p>
            <a:r>
              <a:rPr lang="en-GB" sz="2600" dirty="0">
                <a:solidFill>
                  <a:srgbClr val="0070C0"/>
                </a:solidFill>
                <a:latin typeface="Arial" panose="020B0604020202020204" pitchFamily="34" charset="0"/>
              </a:rPr>
              <a:t>Use examples from your setting;</a:t>
            </a:r>
          </a:p>
          <a:p>
            <a:r>
              <a:rPr lang="en-GB" sz="2600" dirty="0">
                <a:solidFill>
                  <a:srgbClr val="0070C0"/>
                </a:solidFill>
                <a:latin typeface="Arial" panose="020B0604020202020204" pitchFamily="34" charset="0"/>
              </a:rPr>
              <a:t>Refer to legislation, policy and frameworks;</a:t>
            </a:r>
          </a:p>
          <a:p>
            <a:r>
              <a:rPr lang="en-GB" sz="2600" dirty="0">
                <a:solidFill>
                  <a:srgbClr val="0070C0"/>
                </a:solidFill>
                <a:latin typeface="Arial" panose="020B0604020202020204" pitchFamily="34" charset="0"/>
              </a:rPr>
              <a:t>Reflect on your role as a leader;</a:t>
            </a:r>
          </a:p>
          <a:p>
            <a:r>
              <a:rPr lang="en-GB" sz="2600" dirty="0">
                <a:solidFill>
                  <a:srgbClr val="0070C0"/>
                </a:solidFill>
                <a:latin typeface="Arial" panose="020B0604020202020204" pitchFamily="34" charset="0"/>
              </a:rPr>
              <a:t>Identify future actions for improvement.</a:t>
            </a:r>
            <a:endParaRPr lang="en-GB" dirty="0"/>
          </a:p>
        </p:txBody>
      </p:sp>
    </p:spTree>
    <p:extLst>
      <p:ext uri="{BB962C8B-B14F-4D97-AF65-F5344CB8AC3E}">
        <p14:creationId xmlns:p14="http://schemas.microsoft.com/office/powerpoint/2010/main" val="1742350226"/>
      </p:ext>
    </p:extLst>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485970"/>
          </a:xfrm>
        </p:spPr>
        <p:txBody>
          <a:bodyPr>
            <a:noAutofit/>
          </a:bodyPr>
          <a:lstStyle/>
          <a:p>
            <a:pPr algn="ctr"/>
            <a:r>
              <a:rPr lang="cy-GB" altLang="cy-GB" sz="3200" kern="0" dirty="0">
                <a:solidFill>
                  <a:srgbClr val="000000"/>
                </a:solidFill>
                <a:latin typeface="Arial" panose="020B0604020202020204" pitchFamily="34" charset="0"/>
                <a:ea typeface="ＭＳ Ｐゴシック" pitchFamily="34" charset="-128"/>
              </a:rPr>
              <a:t>Cyfeirnodi</a:t>
            </a:r>
            <a:br>
              <a:rPr lang="en-GB" altLang="cy-GB" sz="3200" kern="0" dirty="0">
                <a:solidFill>
                  <a:srgbClr val="000000"/>
                </a:solidFill>
                <a:latin typeface="Arial" panose="020B0604020202020204" pitchFamily="34" charset="0"/>
                <a:ea typeface="ＭＳ Ｐゴシック" pitchFamily="34" charset="-128"/>
              </a:rPr>
            </a:br>
            <a:r>
              <a:rPr lang="en-GB" altLang="cy-GB" sz="3200" kern="0" dirty="0">
                <a:solidFill>
                  <a:srgbClr val="0070C0"/>
                </a:solidFill>
                <a:latin typeface="Arial" panose="020B0604020202020204" pitchFamily="34" charset="0"/>
                <a:ea typeface="ＭＳ Ｐゴシック" pitchFamily="34" charset="-128"/>
              </a:rPr>
              <a:t>Referencing</a:t>
            </a:r>
            <a:endParaRPr lang="en-GB" sz="3200" dirty="0">
              <a:solidFill>
                <a:srgbClr val="0070C0"/>
              </a:solidFill>
            </a:endParaRPr>
          </a:p>
        </p:txBody>
      </p:sp>
      <p:sp>
        <p:nvSpPr>
          <p:cNvPr id="4099" name="Rectangle 4"/>
          <p:cNvSpPr>
            <a:spLocks noGrp="1" noChangeArrowheads="1"/>
          </p:cNvSpPr>
          <p:nvPr>
            <p:ph idx="1"/>
          </p:nvPr>
        </p:nvSpPr>
        <p:spPr>
          <a:xfrm>
            <a:off x="296883" y="1148080"/>
            <a:ext cx="8597735" cy="4858825"/>
          </a:xfrm>
        </p:spPr>
        <p:txBody>
          <a:bodyPr>
            <a:normAutofit fontScale="85000" lnSpcReduction="10000"/>
          </a:bodyPr>
          <a:lstStyle/>
          <a:p>
            <a:pPr>
              <a:buFontTx/>
              <a:buNone/>
            </a:pPr>
            <a:endParaRPr lang="en-GB" altLang="cy-GB" sz="2000" dirty="0">
              <a:latin typeface="Arial" panose="020B0604020202020204" pitchFamily="34" charset="0"/>
              <a:cs typeface="Arial" panose="020B0604020202020204" pitchFamily="34" charset="0"/>
            </a:endParaRPr>
          </a:p>
          <a:p>
            <a:pPr>
              <a:buFontTx/>
              <a:buNone/>
            </a:pPr>
            <a:r>
              <a:rPr lang="en-GB" altLang="cy-GB" sz="2000" dirty="0">
                <a:latin typeface="Arial" panose="020B0604020202020204" pitchFamily="34" charset="0"/>
                <a:cs typeface="Arial" panose="020B0604020202020204" pitchFamily="34" charset="0"/>
              </a:rPr>
              <a:t>Campbell, J. (2022) </a:t>
            </a:r>
            <a:r>
              <a:rPr lang="en-GB" altLang="cy-GB" sz="2000" i="1" dirty="0">
                <a:latin typeface="Arial" panose="020B0604020202020204" pitchFamily="34" charset="0"/>
                <a:cs typeface="Arial" panose="020B0604020202020204" pitchFamily="34" charset="0"/>
              </a:rPr>
              <a:t>Situational leadership theory</a:t>
            </a:r>
            <a:r>
              <a:rPr lang="en-GB" altLang="cy-GB" sz="2000" dirty="0">
                <a:latin typeface="Arial" panose="020B0604020202020204" pitchFamily="34" charset="0"/>
                <a:cs typeface="Arial" panose="020B0604020202020204" pitchFamily="34" charset="0"/>
              </a:rPr>
              <a:t>. Available at: </a:t>
            </a:r>
            <a:r>
              <a:rPr lang="en-GB" altLang="cy-GB" sz="2000" dirty="0">
                <a:latin typeface="Arial" panose="020B0604020202020204" pitchFamily="34" charset="0"/>
                <a:cs typeface="Arial" panose="020B0604020202020204" pitchFamily="34" charset="0"/>
                <a:hlinkClick r:id="rId3"/>
              </a:rPr>
              <a:t>https://www.ebsco.com/research-starters/social-sciences-and-humanities/situational-leadership-theory</a:t>
            </a:r>
            <a:r>
              <a:rPr lang="en-GB" altLang="cy-GB" sz="2000" dirty="0">
                <a:latin typeface="Arial" panose="020B0604020202020204" pitchFamily="34" charset="0"/>
                <a:cs typeface="Arial" panose="020B0604020202020204" pitchFamily="34" charset="0"/>
              </a:rPr>
              <a:t> [Accessed: August 21 2026].</a:t>
            </a:r>
          </a:p>
          <a:p>
            <a:pPr>
              <a:buFontTx/>
              <a:buNone/>
            </a:pPr>
            <a:r>
              <a:rPr lang="en-GB" altLang="cy-GB" sz="2000" dirty="0">
                <a:latin typeface="Arial" panose="020B0604020202020204" pitchFamily="34" charset="0"/>
                <a:cs typeface="Arial" panose="020B0604020202020204" pitchFamily="34" charset="0"/>
              </a:rPr>
              <a:t>Davis, J., McBrayer, J.S., Miller, S.B. and Fallon, K. (2022) Transformational Leadership and Organizational Citizenship </a:t>
            </a:r>
            <a:r>
              <a:rPr lang="en-GB" altLang="cy-GB" sz="2000" dirty="0" err="1">
                <a:latin typeface="Arial" panose="020B0604020202020204" pitchFamily="34" charset="0"/>
                <a:cs typeface="Arial" panose="020B0604020202020204" pitchFamily="34" charset="0"/>
              </a:rPr>
              <a:t>Behavior</a:t>
            </a:r>
            <a:r>
              <a:rPr lang="en-GB" altLang="cy-GB" sz="2000" dirty="0">
                <a:latin typeface="Arial" panose="020B0604020202020204" pitchFamily="34" charset="0"/>
                <a:cs typeface="Arial" panose="020B0604020202020204" pitchFamily="34" charset="0"/>
              </a:rPr>
              <a:t> Motives in Teachers, </a:t>
            </a:r>
            <a:r>
              <a:rPr lang="en-GB" altLang="cy-GB" sz="2000" i="1" dirty="0">
                <a:latin typeface="Arial" panose="020B0604020202020204" pitchFamily="34" charset="0"/>
                <a:cs typeface="Arial" panose="020B0604020202020204" pitchFamily="34" charset="0"/>
              </a:rPr>
              <a:t>Journal of Organizational and Educational Leadership, </a:t>
            </a:r>
            <a:r>
              <a:rPr lang="en-GB" altLang="cy-GB" sz="2000" dirty="0">
                <a:latin typeface="Arial" panose="020B0604020202020204" pitchFamily="34" charset="0"/>
                <a:cs typeface="Arial" panose="020B0604020202020204" pitchFamily="34" charset="0"/>
              </a:rPr>
              <a:t>8(1), p.1. Available at: </a:t>
            </a:r>
            <a:r>
              <a:rPr lang="en-GB" altLang="cy-GB" sz="2000" dirty="0">
                <a:latin typeface="Arial" panose="020B0604020202020204" pitchFamily="34" charset="0"/>
                <a:cs typeface="Arial" panose="020B0604020202020204" pitchFamily="34" charset="0"/>
                <a:hlinkClick r:id="rId4"/>
              </a:rPr>
              <a:t>https://files.eric.ed.gov/fulltext/EJ1364226.pdf</a:t>
            </a:r>
            <a:r>
              <a:rPr lang="en-GB" altLang="cy-GB" sz="2000" dirty="0">
                <a:latin typeface="Arial" panose="020B0604020202020204" pitchFamily="34" charset="0"/>
                <a:cs typeface="Arial" panose="020B0604020202020204" pitchFamily="34" charset="0"/>
              </a:rPr>
              <a:t> [Accessed: August 24 2026].</a:t>
            </a:r>
          </a:p>
          <a:p>
            <a:pPr>
              <a:buFontTx/>
              <a:buNone/>
            </a:pPr>
            <a:r>
              <a:rPr lang="en-GB" altLang="cy-GB" sz="2000" dirty="0">
                <a:latin typeface="Arial" panose="020B0604020202020204" pitchFamily="34" charset="0"/>
                <a:cs typeface="Arial" panose="020B0604020202020204" pitchFamily="34" charset="0"/>
              </a:rPr>
              <a:t>Drucker, P.F. (1985) Entrepreneurial strategies, </a:t>
            </a:r>
            <a:r>
              <a:rPr lang="en-GB" altLang="cy-GB" sz="2000" i="1" dirty="0">
                <a:latin typeface="Arial" panose="020B0604020202020204" pitchFamily="34" charset="0"/>
                <a:cs typeface="Arial" panose="020B0604020202020204" pitchFamily="34" charset="0"/>
              </a:rPr>
              <a:t>California Management Review</a:t>
            </a:r>
            <a:r>
              <a:rPr lang="en-GB" altLang="cy-GB" sz="2000" dirty="0">
                <a:latin typeface="Arial" panose="020B0604020202020204" pitchFamily="34" charset="0"/>
                <a:cs typeface="Arial" panose="020B0604020202020204" pitchFamily="34" charset="0"/>
              </a:rPr>
              <a:t> (pre-1986), 27(000002), p.9. Available at: </a:t>
            </a:r>
            <a:r>
              <a:rPr lang="en-GB" altLang="cy-GB" sz="2000" dirty="0">
                <a:latin typeface="Arial" panose="020B0604020202020204" pitchFamily="34" charset="0"/>
                <a:cs typeface="Arial" panose="020B0604020202020204" pitchFamily="34" charset="0"/>
                <a:hlinkClick r:id="rId5"/>
              </a:rPr>
              <a:t>https://www.proquest.com/docview/206313115?pq-origsite=gscholar&amp;fromopenview=true&amp;sourcetype=Scholarly%20Journals</a:t>
            </a:r>
            <a:r>
              <a:rPr lang="en-GB" altLang="cy-GB" sz="2000" dirty="0">
                <a:latin typeface="Arial" panose="020B0604020202020204" pitchFamily="34" charset="0"/>
                <a:cs typeface="Arial" panose="020B0604020202020204" pitchFamily="34" charset="0"/>
              </a:rPr>
              <a:t> [Accessed: August 24 2026].</a:t>
            </a:r>
          </a:p>
          <a:p>
            <a:pPr>
              <a:buFontTx/>
              <a:buNone/>
            </a:pPr>
            <a:r>
              <a:rPr lang="en-GB" altLang="cy-GB" sz="2000" dirty="0">
                <a:latin typeface="Arial" panose="020B0604020202020204" pitchFamily="34" charset="0"/>
                <a:cs typeface="Arial" panose="020B0604020202020204" pitchFamily="34" charset="0"/>
              </a:rPr>
              <a:t>Fullan, M. (1993) </a:t>
            </a:r>
            <a:r>
              <a:rPr lang="en-GB" altLang="cy-GB" sz="2000" i="1" dirty="0">
                <a:latin typeface="Arial" panose="020B0604020202020204" pitchFamily="34" charset="0"/>
                <a:cs typeface="Arial" panose="020B0604020202020204" pitchFamily="34" charset="0"/>
              </a:rPr>
              <a:t>Change forces: Probing the depths of educational reform </a:t>
            </a:r>
            <a:r>
              <a:rPr lang="en-GB" altLang="cy-GB" sz="2000" dirty="0">
                <a:latin typeface="Arial" panose="020B0604020202020204" pitchFamily="34" charset="0"/>
                <a:cs typeface="Arial" panose="020B0604020202020204" pitchFamily="34" charset="0"/>
              </a:rPr>
              <a:t>(Vol. 10). Psychology Press.</a:t>
            </a:r>
          </a:p>
          <a:p>
            <a:pPr>
              <a:buFontTx/>
              <a:buNone/>
            </a:pPr>
            <a:r>
              <a:rPr lang="en-GB" altLang="cy-GB" sz="2000" dirty="0">
                <a:latin typeface="Arial" panose="020B0604020202020204" pitchFamily="34" charset="0"/>
                <a:cs typeface="Arial" panose="020B0604020202020204" pitchFamily="34" charset="0"/>
              </a:rPr>
              <a:t>George, B. (2015) </a:t>
            </a:r>
            <a:r>
              <a:rPr lang="en-GB" altLang="cy-GB" sz="2000" i="1" dirty="0">
                <a:latin typeface="Arial" panose="020B0604020202020204" pitchFamily="34" charset="0"/>
                <a:cs typeface="Arial" panose="020B0604020202020204" pitchFamily="34" charset="0"/>
              </a:rPr>
              <a:t>Harvard Business School: Authentic leadership rediscovered. </a:t>
            </a:r>
            <a:r>
              <a:rPr lang="en-GB" altLang="cy-GB" sz="2000" dirty="0">
                <a:latin typeface="Arial" panose="020B0604020202020204" pitchFamily="34" charset="0"/>
                <a:cs typeface="Arial" panose="020B0604020202020204" pitchFamily="34" charset="0"/>
              </a:rPr>
              <a:t>Available at: </a:t>
            </a:r>
            <a:r>
              <a:rPr lang="en-GB" altLang="cy-GB" sz="2000" dirty="0">
                <a:latin typeface="Arial" panose="020B0604020202020204" pitchFamily="34" charset="0"/>
                <a:cs typeface="Arial" panose="020B0604020202020204" pitchFamily="34" charset="0"/>
                <a:hlinkClick r:id="rId6"/>
              </a:rPr>
              <a:t>https://billgeorge.org/article/harvard-business-school-authentic-leadership-rediscovered/</a:t>
            </a:r>
            <a:r>
              <a:rPr lang="en-GB" altLang="cy-GB" sz="2000" dirty="0">
                <a:latin typeface="Arial" panose="020B0604020202020204" pitchFamily="34" charset="0"/>
                <a:cs typeface="Arial" panose="020B0604020202020204" pitchFamily="34" charset="0"/>
              </a:rPr>
              <a:t> [Accessed: August 21 2026].</a:t>
            </a:r>
          </a:p>
          <a:p>
            <a:pPr>
              <a:buFontTx/>
              <a:buNone/>
            </a:pPr>
            <a:r>
              <a:rPr lang="en-GB" altLang="cy-GB" sz="2000" dirty="0">
                <a:latin typeface="Arial" panose="020B0604020202020204" pitchFamily="34" charset="0"/>
                <a:cs typeface="Arial" panose="020B0604020202020204" pitchFamily="34" charset="0"/>
              </a:rPr>
              <a:t>Greenleaf, R.K. (1998) </a:t>
            </a:r>
            <a:r>
              <a:rPr lang="en-GB" altLang="cy-GB" sz="2000" i="1" dirty="0">
                <a:latin typeface="Arial" panose="020B0604020202020204" pitchFamily="34" charset="0"/>
                <a:cs typeface="Arial" panose="020B0604020202020204" pitchFamily="34" charset="0"/>
              </a:rPr>
              <a:t>The power of servant-leadership. </a:t>
            </a:r>
            <a:r>
              <a:rPr lang="en-GB" altLang="cy-GB" sz="2000" dirty="0">
                <a:latin typeface="Arial" panose="020B0604020202020204" pitchFamily="34" charset="0"/>
                <a:cs typeface="Arial" panose="020B0604020202020204" pitchFamily="34" charset="0"/>
              </a:rPr>
              <a:t>Berrett-Koehler Publishers.</a:t>
            </a:r>
          </a:p>
        </p:txBody>
      </p:sp>
    </p:spTree>
    <p:extLst>
      <p:ext uri="{BB962C8B-B14F-4D97-AF65-F5344CB8AC3E}">
        <p14:creationId xmlns:p14="http://schemas.microsoft.com/office/powerpoint/2010/main" val="1298286671"/>
      </p:ext>
    </p:extLst>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50D4E-BE31-E13B-F9F3-FDC03B177A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AB1766-6B35-2780-0164-D15A2579B5C0}"/>
              </a:ext>
            </a:extLst>
          </p:cNvPr>
          <p:cNvSpPr>
            <a:spLocks noGrp="1"/>
          </p:cNvSpPr>
          <p:nvPr>
            <p:ph type="title"/>
          </p:nvPr>
        </p:nvSpPr>
        <p:spPr>
          <a:xfrm>
            <a:off x="628650" y="365126"/>
            <a:ext cx="7886700" cy="485970"/>
          </a:xfrm>
        </p:spPr>
        <p:txBody>
          <a:bodyPr>
            <a:noAutofit/>
          </a:bodyPr>
          <a:lstStyle/>
          <a:p>
            <a:pPr algn="ctr"/>
            <a:r>
              <a:rPr lang="cy-GB" altLang="cy-GB" sz="3200" kern="0" dirty="0">
                <a:solidFill>
                  <a:srgbClr val="000000"/>
                </a:solidFill>
                <a:latin typeface="Arial" panose="020B0604020202020204" pitchFamily="34" charset="0"/>
                <a:ea typeface="ＭＳ Ｐゴシック" pitchFamily="34" charset="-128"/>
              </a:rPr>
              <a:t>Cyfeirnodi</a:t>
            </a:r>
            <a:br>
              <a:rPr lang="en-GB" altLang="cy-GB" sz="3200" kern="0" dirty="0">
                <a:solidFill>
                  <a:srgbClr val="000000"/>
                </a:solidFill>
                <a:latin typeface="Arial" panose="020B0604020202020204" pitchFamily="34" charset="0"/>
                <a:ea typeface="ＭＳ Ｐゴシック" pitchFamily="34" charset="-128"/>
              </a:rPr>
            </a:br>
            <a:r>
              <a:rPr lang="en-GB" altLang="cy-GB" sz="3200" kern="0" dirty="0">
                <a:solidFill>
                  <a:srgbClr val="0070C0"/>
                </a:solidFill>
                <a:latin typeface="Arial" panose="020B0604020202020204" pitchFamily="34" charset="0"/>
                <a:ea typeface="ＭＳ Ｐゴシック" pitchFamily="34" charset="-128"/>
              </a:rPr>
              <a:t>Referencing</a:t>
            </a:r>
            <a:endParaRPr lang="en-GB" sz="3200" dirty="0">
              <a:solidFill>
                <a:srgbClr val="0070C0"/>
              </a:solidFill>
            </a:endParaRPr>
          </a:p>
        </p:txBody>
      </p:sp>
      <p:sp>
        <p:nvSpPr>
          <p:cNvPr id="4099" name="Rectangle 4">
            <a:extLst>
              <a:ext uri="{FF2B5EF4-FFF2-40B4-BE49-F238E27FC236}">
                <a16:creationId xmlns:a16="http://schemas.microsoft.com/office/drawing/2014/main" id="{453DDF66-0BDD-FEAC-E10B-DBEF7DC2049A}"/>
              </a:ext>
            </a:extLst>
          </p:cNvPr>
          <p:cNvSpPr>
            <a:spLocks noGrp="1" noChangeArrowheads="1"/>
          </p:cNvSpPr>
          <p:nvPr>
            <p:ph idx="1"/>
          </p:nvPr>
        </p:nvSpPr>
        <p:spPr>
          <a:xfrm>
            <a:off x="296883" y="1148080"/>
            <a:ext cx="8597735" cy="4858825"/>
          </a:xfrm>
        </p:spPr>
        <p:txBody>
          <a:bodyPr>
            <a:normAutofit fontScale="85000" lnSpcReduction="20000"/>
          </a:bodyPr>
          <a:lstStyle/>
          <a:p>
            <a:pPr>
              <a:buFontTx/>
              <a:buNone/>
            </a:pPr>
            <a:endParaRPr lang="en-GB" altLang="cy-GB" sz="2000" dirty="0">
              <a:latin typeface="Arial" panose="020B0604020202020204" pitchFamily="34" charset="0"/>
              <a:cs typeface="Arial" panose="020B0604020202020204" pitchFamily="34" charset="0"/>
            </a:endParaRPr>
          </a:p>
          <a:p>
            <a:pPr>
              <a:buFontTx/>
              <a:buNone/>
            </a:pPr>
            <a:r>
              <a:rPr lang="en-GB" altLang="cy-GB" sz="2000" dirty="0">
                <a:latin typeface="Arial" panose="020B0604020202020204" pitchFamily="34" charset="0"/>
                <a:cs typeface="Arial" panose="020B0604020202020204" pitchFamily="34" charset="0"/>
              </a:rPr>
              <a:t>Lindon, J. and Lindon, L. (2012) </a:t>
            </a:r>
            <a:r>
              <a:rPr lang="en-GB" altLang="cy-GB" sz="2000" i="1" dirty="0">
                <a:latin typeface="Arial" panose="020B0604020202020204" pitchFamily="34" charset="0"/>
                <a:cs typeface="Arial" panose="020B0604020202020204" pitchFamily="34" charset="0"/>
              </a:rPr>
              <a:t>Leadership and early years professionalism. </a:t>
            </a:r>
            <a:r>
              <a:rPr lang="en-GB" altLang="cy-GB" sz="2000" dirty="0">
                <a:latin typeface="Arial" panose="020B0604020202020204" pitchFamily="34" charset="0"/>
                <a:cs typeface="Arial" panose="020B0604020202020204" pitchFamily="34" charset="0"/>
              </a:rPr>
              <a:t>Hodder. </a:t>
            </a:r>
          </a:p>
          <a:p>
            <a:pPr>
              <a:buFontTx/>
              <a:buNone/>
            </a:pPr>
            <a:r>
              <a:rPr lang="en-GB" altLang="cy-GB" sz="2000" dirty="0">
                <a:latin typeface="Arial" panose="020B0604020202020204" pitchFamily="34" charset="0"/>
                <a:cs typeface="Arial" panose="020B0604020202020204" pitchFamily="34" charset="0"/>
              </a:rPr>
              <a:t>Pletz, V., Tiberius, V. and Meyer, N. (2025 )Ethical leadership: a bibliometric review and research framework with methodological implications. </a:t>
            </a:r>
            <a:r>
              <a:rPr lang="en-GB" altLang="cy-GB" sz="2000" i="1" dirty="0">
                <a:latin typeface="Arial" panose="020B0604020202020204" pitchFamily="34" charset="0"/>
                <a:cs typeface="Arial" panose="020B0604020202020204" pitchFamily="34" charset="0"/>
              </a:rPr>
              <a:t>Business Ethics, the Environment &amp; Responsibility, </a:t>
            </a:r>
            <a:r>
              <a:rPr lang="en-GB" altLang="cy-GB" sz="2000" dirty="0">
                <a:latin typeface="Arial" panose="020B0604020202020204" pitchFamily="34" charset="0"/>
                <a:cs typeface="Arial" panose="020B0604020202020204" pitchFamily="34" charset="0"/>
              </a:rPr>
              <a:t>34(4), pp.2173-2186. Available at: </a:t>
            </a:r>
            <a:r>
              <a:rPr lang="en-GB" altLang="cy-GB" sz="2000" dirty="0">
                <a:latin typeface="Arial" panose="020B0604020202020204" pitchFamily="34" charset="0"/>
                <a:cs typeface="Arial" panose="020B0604020202020204" pitchFamily="34" charset="0"/>
                <a:hlinkClick r:id="rId3"/>
              </a:rPr>
              <a:t>https://onlinelibrary.wiley.com/doi/pdf/10.1111/beer.12754</a:t>
            </a:r>
            <a:r>
              <a:rPr lang="en-GB" altLang="cy-GB" sz="2000" dirty="0">
                <a:latin typeface="Arial" panose="020B0604020202020204" pitchFamily="34" charset="0"/>
                <a:cs typeface="Arial" panose="020B0604020202020204" pitchFamily="34" charset="0"/>
              </a:rPr>
              <a:t> [Accessed: August 24 2026].</a:t>
            </a:r>
          </a:p>
          <a:p>
            <a:pPr>
              <a:buFontTx/>
              <a:buNone/>
            </a:pPr>
            <a:r>
              <a:rPr lang="en-GB" altLang="cy-GB" sz="2000" dirty="0">
                <a:latin typeface="Arial" panose="020B0604020202020204" pitchFamily="34" charset="0"/>
                <a:cs typeface="Arial" panose="020B0604020202020204" pitchFamily="34" charset="0"/>
              </a:rPr>
              <a:t>Radford, S. (2024) Survive or thrive? Readiness to teach in early childhood centres through the lens of organisational culture. </a:t>
            </a:r>
            <a:r>
              <a:rPr lang="en-GB" altLang="cy-GB" sz="2000" i="1" dirty="0">
                <a:latin typeface="Arial" panose="020B0604020202020204" pitchFamily="34" charset="0"/>
                <a:cs typeface="Arial" panose="020B0604020202020204" pitchFamily="34" charset="0"/>
              </a:rPr>
              <a:t>He Kupu, </a:t>
            </a:r>
            <a:r>
              <a:rPr lang="en-GB" altLang="cy-GB" sz="2000" dirty="0">
                <a:latin typeface="Arial" panose="020B0604020202020204" pitchFamily="34" charset="0"/>
                <a:cs typeface="Arial" panose="020B0604020202020204" pitchFamily="34" charset="0"/>
              </a:rPr>
              <a:t>8(2), p.110. Available at: </a:t>
            </a:r>
            <a:r>
              <a:rPr lang="en-GB" altLang="cy-GB" sz="2000" dirty="0">
                <a:latin typeface="Arial" panose="020B0604020202020204" pitchFamily="34" charset="0"/>
                <a:cs typeface="Arial" panose="020B0604020202020204" pitchFamily="34" charset="0"/>
                <a:hlinkClick r:id="rId4"/>
              </a:rPr>
              <a:t>https://www.hekupu.ac.nz/sites/default/files/2024-10/12%20Radford.pdf</a:t>
            </a:r>
            <a:r>
              <a:rPr lang="en-GB" altLang="cy-GB" sz="2000" dirty="0">
                <a:latin typeface="Arial" panose="020B0604020202020204" pitchFamily="34" charset="0"/>
                <a:cs typeface="Arial" panose="020B0604020202020204" pitchFamily="34" charset="0"/>
              </a:rPr>
              <a:t> [Accessed: August 20 2026].</a:t>
            </a:r>
          </a:p>
          <a:p>
            <a:pPr>
              <a:buFontTx/>
              <a:buNone/>
            </a:pPr>
            <a:r>
              <a:rPr lang="en-GB" altLang="cy-GB" sz="2000" dirty="0">
                <a:latin typeface="Arial" panose="020B0604020202020204" pitchFamily="34" charset="0"/>
                <a:cs typeface="Arial" panose="020B0604020202020204" pitchFamily="34" charset="0"/>
              </a:rPr>
              <a:t>Rogers. E.M. (2003) </a:t>
            </a:r>
            <a:r>
              <a:rPr lang="en-GB" altLang="cy-GB" sz="2000" i="1" dirty="0">
                <a:latin typeface="Arial" panose="020B0604020202020204" pitchFamily="34" charset="0"/>
                <a:cs typeface="Arial" panose="020B0604020202020204" pitchFamily="34" charset="0"/>
              </a:rPr>
              <a:t>Diffusion of innovations. </a:t>
            </a:r>
            <a:r>
              <a:rPr lang="en-GB" altLang="cy-GB" sz="2000" dirty="0">
                <a:latin typeface="Arial" panose="020B0604020202020204" pitchFamily="34" charset="0"/>
                <a:cs typeface="Arial" panose="020B0604020202020204" pitchFamily="34" charset="0"/>
              </a:rPr>
              <a:t>Free Press.</a:t>
            </a:r>
          </a:p>
          <a:p>
            <a:pPr>
              <a:buFontTx/>
              <a:buNone/>
            </a:pPr>
            <a:r>
              <a:rPr lang="en-GB" altLang="cy-GB" sz="2000" dirty="0">
                <a:latin typeface="Arial" panose="020B0604020202020204" pitchFamily="34" charset="0"/>
                <a:cs typeface="Arial" panose="020B0604020202020204" pitchFamily="34" charset="0"/>
              </a:rPr>
              <a:t>Vasquez, H. (2022) </a:t>
            </a:r>
            <a:r>
              <a:rPr lang="en-GB" altLang="cy-GB" sz="2000" i="1" dirty="0">
                <a:latin typeface="Arial" panose="020B0604020202020204" pitchFamily="34" charset="0"/>
                <a:cs typeface="Arial" panose="020B0604020202020204" pitchFamily="34" charset="0"/>
              </a:rPr>
              <a:t>The importance of organizational culture</a:t>
            </a:r>
            <a:r>
              <a:rPr lang="en-GB" altLang="cy-GB" sz="2000" dirty="0">
                <a:latin typeface="Arial" panose="020B0604020202020204" pitchFamily="34" charset="0"/>
                <a:cs typeface="Arial" panose="020B0604020202020204" pitchFamily="34" charset="0"/>
              </a:rPr>
              <a:t>. Available at: </a:t>
            </a:r>
            <a:r>
              <a:rPr lang="en-GB" altLang="cy-GB" sz="2000" dirty="0">
                <a:latin typeface="Arial" panose="020B0604020202020204" pitchFamily="34" charset="0"/>
                <a:cs typeface="Arial" panose="020B0604020202020204" pitchFamily="34" charset="0"/>
                <a:hlinkClick r:id="rId5"/>
              </a:rPr>
              <a:t>https://medium.com/illumination/the-importance-of-organizational-culture-57d344e6a16f</a:t>
            </a:r>
            <a:r>
              <a:rPr lang="en-GB" altLang="cy-GB" sz="2000" dirty="0">
                <a:latin typeface="Arial" panose="020B0604020202020204" pitchFamily="34" charset="0"/>
                <a:cs typeface="Arial" panose="020B0604020202020204" pitchFamily="34" charset="0"/>
              </a:rPr>
              <a:t> [Accessed: August 20 2026].</a:t>
            </a:r>
          </a:p>
          <a:p>
            <a:pPr>
              <a:buFontTx/>
              <a:buNone/>
            </a:pPr>
            <a:r>
              <a:rPr lang="en-GB" altLang="cy-GB" sz="2000" dirty="0">
                <a:latin typeface="Arial" panose="020B0604020202020204" pitchFamily="34" charset="0"/>
                <a:cs typeface="Arial" panose="020B0604020202020204" pitchFamily="34" charset="0"/>
              </a:rPr>
              <a:t>Warrick, D.D. (2017) What leaders need to know about organizational culture. </a:t>
            </a:r>
            <a:r>
              <a:rPr lang="en-GB" altLang="cy-GB" sz="2000" i="1" dirty="0">
                <a:latin typeface="Arial" panose="020B0604020202020204" pitchFamily="34" charset="0"/>
                <a:cs typeface="Arial" panose="020B0604020202020204" pitchFamily="34" charset="0"/>
              </a:rPr>
              <a:t>Business horizons</a:t>
            </a:r>
            <a:r>
              <a:rPr lang="en-GB" altLang="cy-GB" sz="2000" dirty="0">
                <a:latin typeface="Arial" panose="020B0604020202020204" pitchFamily="34" charset="0"/>
                <a:cs typeface="Arial" panose="020B0604020202020204" pitchFamily="34" charset="0"/>
              </a:rPr>
              <a:t>, 60(3), pp.395-404. Available at: </a:t>
            </a:r>
            <a:r>
              <a:rPr lang="en-GB" altLang="cy-GB" sz="2000" dirty="0">
                <a:latin typeface="Arial" panose="020B0604020202020204" pitchFamily="34" charset="0"/>
                <a:cs typeface="Arial" panose="020B0604020202020204" pitchFamily="34" charset="0"/>
                <a:hlinkClick r:id="rId6"/>
              </a:rPr>
              <a:t>https://doi.org/10.1016/j.bushor.2017.01.011</a:t>
            </a:r>
            <a:r>
              <a:rPr lang="en-GB" altLang="cy-GB" sz="2000" dirty="0">
                <a:latin typeface="Arial" panose="020B0604020202020204" pitchFamily="34" charset="0"/>
                <a:cs typeface="Arial" panose="020B0604020202020204" pitchFamily="34" charset="0"/>
              </a:rPr>
              <a:t> </a:t>
            </a:r>
          </a:p>
          <a:p>
            <a:pPr>
              <a:buFontTx/>
              <a:buNone/>
            </a:pPr>
            <a:r>
              <a:rPr lang="en-GB" altLang="cy-GB" sz="2000" dirty="0">
                <a:latin typeface="Arial" panose="020B0604020202020204" pitchFamily="34" charset="0"/>
                <a:cs typeface="Arial" panose="020B0604020202020204" pitchFamily="34" charset="0"/>
              </a:rPr>
              <a:t>West, </a:t>
            </a:r>
            <a:r>
              <a:rPr lang="en-GB" altLang="cy-GB" sz="2000">
                <a:latin typeface="Arial" panose="020B0604020202020204" pitchFamily="34" charset="0"/>
                <a:cs typeface="Arial" panose="020B0604020202020204" pitchFamily="34" charset="0"/>
              </a:rPr>
              <a:t>M.A. </a:t>
            </a:r>
            <a:r>
              <a:rPr lang="en-GB" altLang="cy-GB" sz="2000" dirty="0">
                <a:latin typeface="Arial" panose="020B0604020202020204" pitchFamily="34" charset="0"/>
                <a:cs typeface="Arial" panose="020B0604020202020204" pitchFamily="34" charset="0"/>
              </a:rPr>
              <a:t>(2021) </a:t>
            </a:r>
            <a:r>
              <a:rPr lang="en-GB" altLang="cy-GB" sz="2000" i="1" dirty="0">
                <a:latin typeface="Arial" panose="020B0604020202020204" pitchFamily="34" charset="0"/>
                <a:cs typeface="Arial" panose="020B0604020202020204" pitchFamily="34" charset="0"/>
              </a:rPr>
              <a:t>Compassionate leadership: Sustaining wisdom, humanity and presence in health and social care. </a:t>
            </a:r>
            <a:r>
              <a:rPr lang="en-GB" altLang="cy-GB" sz="2000" dirty="0">
                <a:latin typeface="Arial" panose="020B0604020202020204" pitchFamily="34" charset="0"/>
                <a:cs typeface="Arial" panose="020B0604020202020204" pitchFamily="34" charset="0"/>
              </a:rPr>
              <a:t>Swirling Leaf Press.</a:t>
            </a:r>
          </a:p>
        </p:txBody>
      </p:sp>
    </p:spTree>
    <p:extLst>
      <p:ext uri="{BB962C8B-B14F-4D97-AF65-F5344CB8AC3E}">
        <p14:creationId xmlns:p14="http://schemas.microsoft.com/office/powerpoint/2010/main" val="2046004032"/>
      </p:ext>
    </p:extLst>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96D1E-60DD-3CDB-62B8-808FCF365D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88A81D-1B40-02C4-BEAC-A9BE64FDA999}"/>
              </a:ext>
            </a:extLst>
          </p:cNvPr>
          <p:cNvSpPr>
            <a:spLocks noGrp="1"/>
          </p:cNvSpPr>
          <p:nvPr>
            <p:ph type="title"/>
          </p:nvPr>
        </p:nvSpPr>
        <p:spPr>
          <a:xfrm>
            <a:off x="628650" y="365127"/>
            <a:ext cx="7886700" cy="1825982"/>
          </a:xfrm>
        </p:spPr>
        <p:txBody>
          <a:bodyPr>
            <a:noAutofit/>
          </a:bodyPr>
          <a:lstStyle/>
          <a:p>
            <a:pPr algn="ctr"/>
            <a:r>
              <a:rPr lang="cy-GB" altLang="cy-GB" sz="4000" kern="0" dirty="0">
                <a:solidFill>
                  <a:srgbClr val="000000"/>
                </a:solidFill>
                <a:latin typeface="Arial" panose="020B0604020202020204" pitchFamily="34" charset="0"/>
                <a:ea typeface="ＭＳ Ｐゴシック" pitchFamily="34" charset="-128"/>
              </a:rPr>
              <a:t>Diolch am eich cyfranogiad</a:t>
            </a:r>
            <a:br>
              <a:rPr lang="en-GB" altLang="cy-GB" sz="4000" kern="0" dirty="0">
                <a:solidFill>
                  <a:srgbClr val="000000"/>
                </a:solidFill>
                <a:latin typeface="Arial" panose="020B0604020202020204" pitchFamily="34" charset="0"/>
                <a:ea typeface="ＭＳ Ｐゴシック" pitchFamily="34" charset="-128"/>
              </a:rPr>
            </a:br>
            <a:r>
              <a:rPr lang="en-GB" altLang="cy-GB" sz="4000" kern="0" dirty="0">
                <a:solidFill>
                  <a:srgbClr val="0070C0"/>
                </a:solidFill>
                <a:latin typeface="Arial" panose="020B0604020202020204" pitchFamily="34" charset="0"/>
                <a:ea typeface="ＭＳ Ｐゴシック" pitchFamily="34" charset="-128"/>
              </a:rPr>
              <a:t>Thank you for your participation</a:t>
            </a:r>
            <a:endParaRPr lang="en-GB" sz="4000" dirty="0">
              <a:solidFill>
                <a:srgbClr val="0070C0"/>
              </a:solidFill>
            </a:endParaRPr>
          </a:p>
        </p:txBody>
      </p:sp>
      <p:sp>
        <p:nvSpPr>
          <p:cNvPr id="4099" name="Rectangle 4">
            <a:extLst>
              <a:ext uri="{FF2B5EF4-FFF2-40B4-BE49-F238E27FC236}">
                <a16:creationId xmlns:a16="http://schemas.microsoft.com/office/drawing/2014/main" id="{FDFF3F3D-5AD1-0299-0B8F-60AC9786E96D}"/>
              </a:ext>
            </a:extLst>
          </p:cNvPr>
          <p:cNvSpPr>
            <a:spLocks noGrp="1" noChangeArrowheads="1"/>
          </p:cNvSpPr>
          <p:nvPr>
            <p:ph sz="half" idx="1"/>
          </p:nvPr>
        </p:nvSpPr>
        <p:spPr>
          <a:xfrm>
            <a:off x="228599" y="1825624"/>
            <a:ext cx="4343401" cy="4040337"/>
          </a:xfrm>
        </p:spPr>
        <p:txBody>
          <a:bodyPr>
            <a:normAutofit fontScale="92500" lnSpcReduction="20000"/>
          </a:bodyPr>
          <a:lstStyle/>
          <a:p>
            <a:pPr marL="0" lvl="0" indent="0">
              <a:buNone/>
            </a:pPr>
            <a:endParaRPr lang="cy-GB" dirty="0">
              <a:latin typeface="Arial" panose="020B0604020202020204" pitchFamily="34" charset="0"/>
              <a:cs typeface="Arial" panose="020B0604020202020204" pitchFamily="34" charset="0"/>
            </a:endParaRPr>
          </a:p>
          <a:p>
            <a:pPr lvl="0"/>
            <a:r>
              <a:rPr lang="cy-GB" noProof="0" dirty="0">
                <a:latin typeface="Arial" panose="020B0604020202020204" pitchFamily="34" charset="0"/>
                <a:cs typeface="Arial" panose="020B0604020202020204" pitchFamily="34" charset="0"/>
              </a:rPr>
              <a:t>Unrhyw gwestiynau neu fyfyrdodau?</a:t>
            </a:r>
          </a:p>
          <a:p>
            <a:pPr lvl="0"/>
            <a:r>
              <a:rPr lang="cy-GB" dirty="0">
                <a:latin typeface="Arial" panose="020B0604020202020204" pitchFamily="34" charset="0"/>
                <a:cs typeface="Arial" panose="020B0604020202020204" pitchFamily="34" charset="0"/>
              </a:rPr>
              <a:t>Cwblhewch y ffurflen gwerthusiad os gwelwch yn dda.</a:t>
            </a:r>
          </a:p>
          <a:p>
            <a:pPr lvl="0"/>
            <a:endParaRPr lang="cy-GB" noProof="0" dirty="0">
              <a:latin typeface="Arial" panose="020B0604020202020204" pitchFamily="34" charset="0"/>
              <a:cs typeface="Arial" panose="020B0604020202020204" pitchFamily="34" charset="0"/>
            </a:endParaRPr>
          </a:p>
          <a:p>
            <a:pPr lvl="0"/>
            <a:r>
              <a:rPr lang="en-GB" noProof="0" dirty="0">
                <a:solidFill>
                  <a:srgbClr val="0070C0"/>
                </a:solidFill>
                <a:latin typeface="Arial" panose="020B0604020202020204" pitchFamily="34" charset="0"/>
                <a:cs typeface="Arial" panose="020B0604020202020204" pitchFamily="34" charset="0"/>
              </a:rPr>
              <a:t>Any questions or reflections?</a:t>
            </a:r>
          </a:p>
          <a:p>
            <a:pPr lvl="0"/>
            <a:r>
              <a:rPr lang="en-GB" noProof="0" dirty="0">
                <a:solidFill>
                  <a:srgbClr val="0070C0"/>
                </a:solidFill>
                <a:latin typeface="Arial" panose="020B0604020202020204" pitchFamily="34" charset="0"/>
                <a:cs typeface="Arial" panose="020B0604020202020204" pitchFamily="34" charset="0"/>
              </a:rPr>
              <a:t>Please complete the evaluation form.</a:t>
            </a:r>
          </a:p>
          <a:p>
            <a:pPr lvl="0"/>
            <a:endParaRPr lang="cy-GB" noProof="0" dirty="0">
              <a:latin typeface="Arial" panose="020B0604020202020204" pitchFamily="34" charset="0"/>
              <a:cs typeface="Arial" panose="020B0604020202020204" pitchFamily="34" charset="0"/>
            </a:endParaRPr>
          </a:p>
          <a:p>
            <a:pPr>
              <a:buFontTx/>
              <a:buNone/>
            </a:pPr>
            <a:endParaRPr lang="cy-GB" altLang="cy-GB" sz="2800" dirty="0">
              <a:latin typeface="Arial" panose="020B0604020202020204" pitchFamily="34" charset="0"/>
            </a:endParaRPr>
          </a:p>
          <a:p>
            <a:pPr>
              <a:buFontTx/>
              <a:buNone/>
            </a:pPr>
            <a:endParaRPr lang="cy-GB" altLang="cy-GB" sz="2400" dirty="0">
              <a:latin typeface="Arial" panose="020B0604020202020204" pitchFamily="34" charset="0"/>
            </a:endParaRPr>
          </a:p>
          <a:p>
            <a:pPr>
              <a:buFontTx/>
              <a:buNone/>
            </a:pPr>
            <a:endParaRPr lang="cy-GB" altLang="cy-GB" dirty="0">
              <a:latin typeface="Arial" panose="020B0604020202020204" pitchFamily="34" charset="0"/>
            </a:endParaRPr>
          </a:p>
        </p:txBody>
      </p:sp>
      <p:sp>
        <p:nvSpPr>
          <p:cNvPr id="3" name="Content Placeholder 2">
            <a:extLst>
              <a:ext uri="{FF2B5EF4-FFF2-40B4-BE49-F238E27FC236}">
                <a16:creationId xmlns:a16="http://schemas.microsoft.com/office/drawing/2014/main" id="{19B60A6E-019D-DEE4-1BB0-DD8D74007394}"/>
              </a:ext>
            </a:extLst>
          </p:cNvPr>
          <p:cNvSpPr>
            <a:spLocks noGrp="1"/>
          </p:cNvSpPr>
          <p:nvPr>
            <p:ph sz="half" idx="2"/>
          </p:nvPr>
        </p:nvSpPr>
        <p:spPr/>
        <p:txBody>
          <a:bodyPr>
            <a:normAutofit fontScale="92500" lnSpcReduction="20000"/>
          </a:bodyPr>
          <a:lstStyle/>
          <a:p>
            <a:pPr marL="0" indent="0">
              <a:buNone/>
            </a:pPr>
            <a:endParaRPr lang="cy-GB" sz="3600" dirty="0">
              <a:latin typeface="Arial" panose="020B0604020202020204" pitchFamily="34" charset="0"/>
            </a:endParaRPr>
          </a:p>
          <a:p>
            <a:endParaRPr lang="en-GB" dirty="0"/>
          </a:p>
        </p:txBody>
      </p:sp>
      <p:sp>
        <p:nvSpPr>
          <p:cNvPr id="7" name="Content Placeholder 6">
            <a:extLst>
              <a:ext uri="{FF2B5EF4-FFF2-40B4-BE49-F238E27FC236}">
                <a16:creationId xmlns:a16="http://schemas.microsoft.com/office/drawing/2014/main" id="{6E4BE4C2-9B2F-ED59-1DDD-A6DF463509B4}"/>
              </a:ext>
            </a:extLst>
          </p:cNvPr>
          <p:cNvSpPr>
            <a:spLocks noGrp="1"/>
          </p:cNvSpPr>
          <p:nvPr>
            <p:ph sz="quarter" idx="4294967295"/>
          </p:nvPr>
        </p:nvSpPr>
        <p:spPr>
          <a:xfrm>
            <a:off x="4572001" y="1977389"/>
            <a:ext cx="4220307" cy="3934471"/>
          </a:xfrm>
        </p:spPr>
        <p:txBody>
          <a:bodyPr>
            <a:normAutofit/>
          </a:bodyPr>
          <a:lstStyle/>
          <a:p>
            <a:pPr marL="0" indent="0">
              <a:buNone/>
            </a:pPr>
            <a:endParaRPr lang="en-GB" sz="2600" dirty="0">
              <a:solidFill>
                <a:srgbClr val="0070C0"/>
              </a:solidFill>
              <a:latin typeface="Arial" panose="020B0604020202020204" pitchFamily="34" charset="0"/>
            </a:endParaRPr>
          </a:p>
          <a:p>
            <a:pPr marL="0" indent="0">
              <a:buNone/>
            </a:pPr>
            <a:endParaRPr lang="en-GB" sz="2600" dirty="0">
              <a:solidFill>
                <a:srgbClr val="0070C0"/>
              </a:solidFill>
              <a:latin typeface="Arial" panose="020B0604020202020204" pitchFamily="34" charset="0"/>
            </a:endParaRPr>
          </a:p>
        </p:txBody>
      </p:sp>
      <p:pic>
        <p:nvPicPr>
          <p:cNvPr id="6" name="Picture 5">
            <a:extLst>
              <a:ext uri="{FF2B5EF4-FFF2-40B4-BE49-F238E27FC236}">
                <a16:creationId xmlns:a16="http://schemas.microsoft.com/office/drawing/2014/main" id="{12B12E20-9B0B-DEC1-9640-85DDBC795011}"/>
              </a:ext>
            </a:extLst>
          </p:cNvPr>
          <p:cNvPicPr>
            <a:picLocks noChangeAspect="1"/>
          </p:cNvPicPr>
          <p:nvPr/>
        </p:nvPicPr>
        <p:blipFill>
          <a:blip r:embed="rId3"/>
          <a:stretch>
            <a:fillRect/>
          </a:stretch>
        </p:blipFill>
        <p:spPr>
          <a:xfrm>
            <a:off x="4963886" y="2249109"/>
            <a:ext cx="3740727" cy="3538142"/>
          </a:xfrm>
          <a:prstGeom prst="rect">
            <a:avLst/>
          </a:prstGeom>
        </p:spPr>
      </p:pic>
    </p:spTree>
    <p:extLst>
      <p:ext uri="{BB962C8B-B14F-4D97-AF65-F5344CB8AC3E}">
        <p14:creationId xmlns:p14="http://schemas.microsoft.com/office/powerpoint/2010/main" val="1795413523"/>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VEVOX.CONNECTED.SESSION" val="{&quot;access_code&quot;:&quot;112916703&quot;,&quot;project_id&quot;:939341}"/>
</p:tagLst>
</file>

<file path=ppt/tags/tag2.xml><?xml version="1.0" encoding="utf-8"?>
<p:tagLst xmlns:a="http://schemas.openxmlformats.org/drawingml/2006/main" xmlns:r="http://schemas.openxmlformats.org/officeDocument/2006/relationships" xmlns:p="http://schemas.openxmlformats.org/presentationml/2006/main">
  <p:tag name="VEVOX.PREBRANDED" val="X"/>
  <p:tag name="VEVOX.QR.DIMENSIONS" val="0"/>
  <p:tag name="VEVOX.INSTRUCTIONS.V2" val="112916703"/>
</p:tagLst>
</file>

<file path=ppt/tags/tag3.xml><?xml version="1.0" encoding="utf-8"?>
<p:tagLst xmlns:a="http://schemas.openxmlformats.org/drawingml/2006/main" xmlns:r="http://schemas.openxmlformats.org/officeDocument/2006/relationships" xmlns:p="http://schemas.openxmlformats.org/presentationml/2006/main">
  <p:tag name="VEVOX.INSTRUCTIONSLIDE" val="join_instructions_title"/>
</p:tagLst>
</file>

<file path=ppt/tags/tag4.xml><?xml version="1.0" encoding="utf-8"?>
<p:tagLst xmlns:a="http://schemas.openxmlformats.org/drawingml/2006/main" xmlns:r="http://schemas.openxmlformats.org/officeDocument/2006/relationships" xmlns:p="http://schemas.openxmlformats.org/presentationml/2006/main">
  <p:tag name="VEVOX.CONTENT.PLACEHOLDER" val="2"/>
</p:tagLst>
</file>

<file path=ppt/tags/tag5.xml><?xml version="1.0" encoding="utf-8"?>
<p:tagLst xmlns:a="http://schemas.openxmlformats.org/drawingml/2006/main" xmlns:r="http://schemas.openxmlformats.org/officeDocument/2006/relationships" xmlns:p="http://schemas.openxmlformats.org/presentationml/2006/main">
  <p:tag name="VEVOX.INSTRUCTION.TEXT" val="join_instructions_text"/>
</p:tagLst>
</file>

<file path=ppt/tags/tag6.xml><?xml version="1.0" encoding="utf-8"?>
<p:tagLst xmlns:a="http://schemas.openxmlformats.org/drawingml/2006/main" xmlns:r="http://schemas.openxmlformats.org/officeDocument/2006/relationships" xmlns:p="http://schemas.openxmlformats.org/presentationml/2006/main">
  <p:tag name="VEVOX.QR.IMAGE" val="x"/>
</p:tagLst>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3033D62-CA48-408F-A4C6-FBA12926F5A7}">
  <we:reference id="3e0fcce7-415c-4081-926c-b4e449c650e4" version="1.1.0.2" store="EXCatalog" storeType="EXCatalog"/>
  <we:alternateReferences>
    <we:reference id="WA200004709" version="1.1.0.2" store="en-US"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0</TotalTime>
  <Words>5436</Words>
  <Application>Microsoft Office PowerPoint</Application>
  <PresentationFormat>On-screen Show (4:3)</PresentationFormat>
  <Paragraphs>758</Paragraphs>
  <Slides>76</Slides>
  <Notes>75</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76</vt:i4>
      </vt:variant>
    </vt:vector>
  </HeadingPairs>
  <TitlesOfParts>
    <vt:vector size="85" baseType="lpstr">
      <vt:lpstr>ＭＳ Ｐゴシック</vt:lpstr>
      <vt:lpstr>Arial</vt:lpstr>
      <vt:lpstr>Calibri</vt:lpstr>
      <vt:lpstr>Calibri Light</vt:lpstr>
      <vt:lpstr>Title Slide 1</vt:lpstr>
      <vt:lpstr>Title Slide 2</vt:lpstr>
      <vt:lpstr>Title Slide 4</vt:lpstr>
      <vt:lpstr>Sub Title 1</vt:lpstr>
      <vt:lpstr>Accessible 2</vt:lpstr>
      <vt:lpstr>Sesiwn 8  Damcaniaethau Arweinyddiaeth a Rheolaeth mewn Arfer    </vt:lpstr>
      <vt:lpstr>Cynnwys Contents</vt:lpstr>
      <vt:lpstr>Adran 1 Section 1</vt:lpstr>
      <vt:lpstr>Deilliannau dysgu Learning outcomes</vt:lpstr>
      <vt:lpstr>Nod y sesiwn Aim of session</vt:lpstr>
      <vt:lpstr>Asesiad Assessment</vt:lpstr>
      <vt:lpstr>Hunaniaeth arweinyddiaeth Leadership identity</vt:lpstr>
      <vt:lpstr>Cwis hunaniaeth arweinyddiaeth Leadership identity quiz</vt:lpstr>
      <vt:lpstr>Adran 2 Section 2</vt:lpstr>
      <vt:lpstr>Arweinyddiaeth Drawsnewidiol Transformational Leadership</vt:lpstr>
      <vt:lpstr>Arweinyddiaeth Drawsnewidiol Transformational Leadership</vt:lpstr>
      <vt:lpstr>Dr Margy Whalley</vt:lpstr>
      <vt:lpstr>Esiampl ar sail arfer Practice-based example</vt:lpstr>
      <vt:lpstr>Arweinyddiaeth Wasgaredig Distributed Leadership</vt:lpstr>
      <vt:lpstr>Arweinyddiaeth Wasgaredig Distributed Leadership</vt:lpstr>
      <vt:lpstr>Esiampl ar sail arfer Practice-based example</vt:lpstr>
      <vt:lpstr>Arweinyddiaeth Ddilys Authentic Leadership</vt:lpstr>
      <vt:lpstr>Arweinyddiaeth Ddilys Authentic Leadership</vt:lpstr>
      <vt:lpstr>June O’Sullivan OBE</vt:lpstr>
      <vt:lpstr>Esiampl ar sail arfer Practice-based example</vt:lpstr>
      <vt:lpstr>Arweinyddiaeth Wasanaethol Servant Leadership</vt:lpstr>
      <vt:lpstr>Arweinyddiaeth Wasanaethol Servant Leadership</vt:lpstr>
      <vt:lpstr>Jan Dubiel</vt:lpstr>
      <vt:lpstr>Esiampl ar sail arfer Practice-based example</vt:lpstr>
      <vt:lpstr>Arweinyddiaeth Sefyllfaol Situational Leadership</vt:lpstr>
      <vt:lpstr>Arweinyddiaeth Sefyllfaol Situational Leadership</vt:lpstr>
      <vt:lpstr>Dr Iram Siraj</vt:lpstr>
      <vt:lpstr>Esiampl ar sail arfer Practice-based example</vt:lpstr>
      <vt:lpstr>Arweinyddiaeth Dosturiol Compassionate Leadership</vt:lpstr>
      <vt:lpstr>Arweinyddiaeth Dosturiol Compassionate Leadership</vt:lpstr>
      <vt:lpstr>Dr Cathy Nutbrown</vt:lpstr>
      <vt:lpstr>Esiampl ar sail arfer Practice-based example</vt:lpstr>
      <vt:lpstr>Trafodwch Discuss</vt:lpstr>
      <vt:lpstr>Adran 3 Section 3</vt:lpstr>
      <vt:lpstr>Diffiniad Definition</vt:lpstr>
      <vt:lpstr>Model Schein Schein’s model</vt:lpstr>
      <vt:lpstr>Esiampl Example</vt:lpstr>
      <vt:lpstr>Senario Scenario</vt:lpstr>
      <vt:lpstr>Trafodwch Discuss</vt:lpstr>
      <vt:lpstr>Pwysigrwydd  diwylliant sefydliadol The importance of organisational culture </vt:lpstr>
      <vt:lpstr>Dyfyniad Quotation</vt:lpstr>
      <vt:lpstr>Adran 4 Section 4</vt:lpstr>
      <vt:lpstr>Trafodwch Discuss</vt:lpstr>
      <vt:lpstr>Diffiniad Definition</vt:lpstr>
      <vt:lpstr>Ymchwil Research</vt:lpstr>
      <vt:lpstr>Damcaniaethau allweddol </vt:lpstr>
      <vt:lpstr>Key theories</vt:lpstr>
      <vt:lpstr>Astudiaeth Achos 1 Case Study 1</vt:lpstr>
      <vt:lpstr>Astudiaeth Achos 2 Case Study 2</vt:lpstr>
      <vt:lpstr>Astudiaeth Achos 3 Case Study 3</vt:lpstr>
      <vt:lpstr>Negeseuon allweddol Key messages</vt:lpstr>
      <vt:lpstr>Adran 5 Section 5</vt:lpstr>
      <vt:lpstr>Trafodwch Discuss</vt:lpstr>
      <vt:lpstr>Dyfyniadau Quotations</vt:lpstr>
      <vt:lpstr>Myth neu Realiti? Myth or Reality?</vt:lpstr>
      <vt:lpstr>Arloesedd Innovation</vt:lpstr>
      <vt:lpstr>Trafodwch Discuss</vt:lpstr>
      <vt:lpstr>Astudiaethau Achos Case Studies</vt:lpstr>
      <vt:lpstr>Damcaniaeth Lledaeniad Arloesedd Diffusion of Innovation Theory</vt:lpstr>
      <vt:lpstr>PowerPoint Presentation</vt:lpstr>
      <vt:lpstr>Cwis Quiz</vt:lpstr>
      <vt:lpstr>Myfyriad olaf Final reflection</vt:lpstr>
      <vt:lpstr>Adran 6 Section 6</vt:lpstr>
      <vt:lpstr>Trosolwg Overview</vt:lpstr>
      <vt:lpstr>Tasg asesiad Assessment task</vt:lpstr>
      <vt:lpstr>Deilliannau dysgu Learning outcomes</vt:lpstr>
      <vt:lpstr>Damcaniaethau arweinyddiaeth a rheolaeth  mewn arfer Leadership and management theories in practice</vt:lpstr>
      <vt:lpstr>Strwythur awgrymedig Suggested structure</vt:lpstr>
      <vt:lpstr>Prif gorff Main discussion</vt:lpstr>
      <vt:lpstr>Prif gorff Main discussion</vt:lpstr>
      <vt:lpstr>Prif gorff Main discussion</vt:lpstr>
      <vt:lpstr>Strwythur awgrymedig Suggested structure</vt:lpstr>
      <vt:lpstr>Awgrymiadau defnyddiol Top tips</vt:lpstr>
      <vt:lpstr>Cyfeirnodi Referencing</vt:lpstr>
      <vt:lpstr>Cyfeirnodi Referencing</vt:lpstr>
      <vt:lpstr>Diolch am eich cyfranogiad Thank you for your participation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Alison Rees-Edwards</cp:lastModifiedBy>
  <cp:revision>18</cp:revision>
  <dcterms:created xsi:type="dcterms:W3CDTF">2021-03-10T12:10:47Z</dcterms:created>
  <dcterms:modified xsi:type="dcterms:W3CDTF">2026-08-26T14:00:01Z</dcterms:modified>
</cp:coreProperties>
</file>