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57" r:id="rId4"/>
    <p:sldId id="258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9" d="100"/>
          <a:sy n="89" d="100"/>
        </p:scale>
        <p:origin x="437" y="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6">
            <a:extLst>
              <a:ext uri="{FF2B5EF4-FFF2-40B4-BE49-F238E27FC236}">
                <a16:creationId xmlns:a16="http://schemas.microsoft.com/office/drawing/2014/main" id="{D18B8791-1819-E2CE-E712-090468DE1A30}"/>
              </a:ext>
            </a:extLst>
          </p:cNvPr>
          <p:cNvGrpSpPr/>
          <p:nvPr/>
        </p:nvGrpSpPr>
        <p:grpSpPr>
          <a:xfrm>
            <a:off x="-16934" y="0"/>
            <a:ext cx="12231160" cy="6856216"/>
            <a:chOff x="-16934" y="0"/>
            <a:chExt cx="12231160" cy="6856216"/>
          </a:xfrm>
        </p:grpSpPr>
        <p:pic>
          <p:nvPicPr>
            <p:cNvPr id="3" name="Picture 15" descr="HD-PanelTitleR1.png">
              <a:extLst>
                <a:ext uri="{FF2B5EF4-FFF2-40B4-BE49-F238E27FC236}">
                  <a16:creationId xmlns:a16="http://schemas.microsoft.com/office/drawing/2014/main" id="{648274FF-4FEA-170F-A606-57C5CB4DF598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0" y="0"/>
              <a:ext cx="12188823" cy="6856216"/>
            </a:xfrm>
            <a:prstGeom prst="rect">
              <a:avLst/>
            </a:prstGeom>
            <a:noFill/>
            <a:ln cap="flat">
              <a:noFill/>
            </a:ln>
          </p:spPr>
        </p:pic>
        <p:sp>
          <p:nvSpPr>
            <p:cNvPr id="4" name="Rectangle 25">
              <a:extLst>
                <a:ext uri="{FF2B5EF4-FFF2-40B4-BE49-F238E27FC236}">
                  <a16:creationId xmlns:a16="http://schemas.microsoft.com/office/drawing/2014/main" id="{D71EB513-8BA4-9F59-2B6C-2FD822642B59}"/>
                </a:ext>
              </a:extLst>
            </p:cNvPr>
            <p:cNvSpPr/>
            <p:nvPr/>
          </p:nvSpPr>
          <p:spPr>
            <a:xfrm>
              <a:off x="2328327" y="1540928"/>
              <a:ext cx="7543800" cy="3835405"/>
            </a:xfrm>
            <a:prstGeom prst="rect">
              <a:avLst/>
            </a:prstGeom>
            <a:noFill/>
            <a:ln w="15873" cap="flat">
              <a:solidFill>
                <a:srgbClr val="83992A"/>
              </a:solidFill>
              <a:prstDash val="solid"/>
              <a:miter/>
            </a:ln>
          </p:spPr>
          <p:txBody>
            <a:bodyPr lIns="0" tIns="0" rIns="0" bIns="0"/>
            <a:lstStyle/>
            <a:p>
              <a:endParaRPr lang="en-GB"/>
            </a:p>
          </p:txBody>
        </p:sp>
        <p:pic>
          <p:nvPicPr>
            <p:cNvPr id="5" name="Picture 16" descr="HDRibbonTitle-UniformTrim.png">
              <a:extLst>
                <a:ext uri="{FF2B5EF4-FFF2-40B4-BE49-F238E27FC236}">
                  <a16:creationId xmlns:a16="http://schemas.microsoft.com/office/drawing/2014/main" id="{2DD31907-B665-2D18-7244-EF4AC40712C2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>
            <a:xfrm>
              <a:off x="-16934" y="3147611"/>
              <a:ext cx="2478024" cy="612648"/>
            </a:xfrm>
            <a:prstGeom prst="rect">
              <a:avLst/>
            </a:prstGeom>
            <a:noFill/>
            <a:ln cap="flat">
              <a:noFill/>
            </a:ln>
          </p:spPr>
        </p:pic>
        <p:pic>
          <p:nvPicPr>
            <p:cNvPr id="6" name="Picture 19" descr="HDRibbonTitle-UniformTrim.png">
              <a:extLst>
                <a:ext uri="{FF2B5EF4-FFF2-40B4-BE49-F238E27FC236}">
                  <a16:creationId xmlns:a16="http://schemas.microsoft.com/office/drawing/2014/main" id="{CC7E9C5E-4C7A-C893-6992-01ACC9EDBCAC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>
            <a:xfrm>
              <a:off x="9736202" y="3147611"/>
              <a:ext cx="2478024" cy="612648"/>
            </a:xfrm>
            <a:prstGeom prst="rect">
              <a:avLst/>
            </a:prstGeom>
            <a:noFill/>
            <a:ln cap="flat">
              <a:noFill/>
            </a:ln>
          </p:spPr>
        </p:pic>
      </p:grpSp>
      <p:sp>
        <p:nvSpPr>
          <p:cNvPr id="7" name="Title 1">
            <a:extLst>
              <a:ext uri="{FF2B5EF4-FFF2-40B4-BE49-F238E27FC236}">
                <a16:creationId xmlns:a16="http://schemas.microsoft.com/office/drawing/2014/main" id="{68B9E32D-3398-296E-F864-CF63562AFEFB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2692395" y="1871127"/>
            <a:ext cx="6815672" cy="1515535"/>
          </a:xfrm>
        </p:spPr>
        <p:txBody>
          <a:bodyPr anchor="b">
            <a:noAutofit/>
          </a:bodyPr>
          <a:lstStyle>
            <a:lvl1pPr>
              <a:defRPr sz="5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4DA795AE-98E4-6418-CB0C-0DE1B25B776C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2692395" y="3657600"/>
            <a:ext cx="6815672" cy="1320805"/>
          </a:xfrm>
        </p:spPr>
        <p:txBody>
          <a:bodyPr anchorCtr="1"/>
          <a:lstStyle>
            <a:lvl1pPr marL="0" indent="0" algn="ctr">
              <a:spcBef>
                <a:spcPts val="500"/>
              </a:spcBef>
              <a:buNone/>
              <a:defRPr sz="2100">
                <a:solidFill>
                  <a:srgbClr val="000000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FF2F3DDF-D4CB-B25D-C9A1-9CCB13DDDF7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7983233" y="5037667"/>
            <a:ext cx="897465" cy="279404"/>
          </a:xfrm>
        </p:spPr>
        <p:txBody>
          <a:bodyPr/>
          <a:lstStyle>
            <a:lvl1pPr>
              <a:defRPr/>
            </a:lvl1pPr>
          </a:lstStyle>
          <a:p>
            <a:pPr lvl="0"/>
            <a:fld id="{99856D14-CF26-409A-BD76-C0398907AE9D}" type="datetime1">
              <a:rPr lang="en-US"/>
              <a:pPr lvl="0"/>
              <a:t>2/2/2024</a:t>
            </a:fld>
            <a:endParaRPr lang="en-US"/>
          </a:p>
        </p:txBody>
      </p:sp>
      <p:sp>
        <p:nvSpPr>
          <p:cNvPr id="10" name="Footer Placeholder 4">
            <a:extLst>
              <a:ext uri="{FF2B5EF4-FFF2-40B4-BE49-F238E27FC236}">
                <a16:creationId xmlns:a16="http://schemas.microsoft.com/office/drawing/2014/main" id="{55995833-3E2B-3F92-B926-42304252197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2692395" y="5037667"/>
            <a:ext cx="5214631" cy="279404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11" name="Slide Number Placeholder 5">
            <a:extLst>
              <a:ext uri="{FF2B5EF4-FFF2-40B4-BE49-F238E27FC236}">
                <a16:creationId xmlns:a16="http://schemas.microsoft.com/office/drawing/2014/main" id="{7B76531E-2BDF-F60E-ACB0-C1D7ECEE848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956895" y="5037667"/>
            <a:ext cx="551163" cy="279404"/>
          </a:xfrm>
        </p:spPr>
        <p:txBody>
          <a:bodyPr/>
          <a:lstStyle>
            <a:lvl1pPr>
              <a:defRPr/>
            </a:lvl1pPr>
          </a:lstStyle>
          <a:p>
            <a:pPr lvl="0"/>
            <a:fld id="{75850797-03A1-4539-B83A-D1DE12BFD37A}" type="slidenum">
              <a:t>‹#›</a:t>
            </a:fld>
            <a:endParaRPr lang="en-US"/>
          </a:p>
        </p:txBody>
      </p:sp>
      <p:cxnSp>
        <p:nvCxnSpPr>
          <p:cNvPr id="12" name="Straight Connector 14">
            <a:extLst>
              <a:ext uri="{FF2B5EF4-FFF2-40B4-BE49-F238E27FC236}">
                <a16:creationId xmlns:a16="http://schemas.microsoft.com/office/drawing/2014/main" id="{967D073B-8DD9-2B7C-3EE2-A126E1FC4A40}"/>
              </a:ext>
            </a:extLst>
          </p:cNvPr>
          <p:cNvCxnSpPr/>
          <p:nvPr/>
        </p:nvCxnSpPr>
        <p:spPr>
          <a:xfrm>
            <a:off x="2692395" y="3522131"/>
            <a:ext cx="6815673" cy="0"/>
          </a:xfrm>
          <a:prstGeom prst="straightConnector1">
            <a:avLst/>
          </a:prstGeom>
          <a:noFill/>
          <a:ln w="15873" cap="flat">
            <a:solidFill>
              <a:srgbClr val="83992A"/>
            </a:solidFill>
            <a:prstDash val="solid"/>
          </a:ln>
        </p:spPr>
      </p:cxnSp>
    </p:spTree>
    <p:extLst>
      <p:ext uri="{BB962C8B-B14F-4D97-AF65-F5344CB8AC3E}">
        <p14:creationId xmlns:p14="http://schemas.microsoft.com/office/powerpoint/2010/main" val="394035701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Straight Connector 6">
            <a:extLst>
              <a:ext uri="{FF2B5EF4-FFF2-40B4-BE49-F238E27FC236}">
                <a16:creationId xmlns:a16="http://schemas.microsoft.com/office/drawing/2014/main" id="{A27DCA92-C51B-58CD-A8A0-D6E43706E31D}"/>
              </a:ext>
            </a:extLst>
          </p:cNvPr>
          <p:cNvCxnSpPr/>
          <p:nvPr/>
        </p:nvCxnSpPr>
        <p:spPr>
          <a:xfrm>
            <a:off x="1396169" y="2421468"/>
            <a:ext cx="9407302" cy="0"/>
          </a:xfrm>
          <a:prstGeom prst="straightConnector1">
            <a:avLst/>
          </a:prstGeom>
          <a:noFill/>
          <a:ln w="15873" cap="flat">
            <a:solidFill>
              <a:srgbClr val="83992A"/>
            </a:solidFill>
            <a:prstDash val="solid"/>
          </a:ln>
        </p:spPr>
      </p:cxnSp>
      <p:sp>
        <p:nvSpPr>
          <p:cNvPr id="3" name="Title 1">
            <a:extLst>
              <a:ext uri="{FF2B5EF4-FFF2-40B4-BE49-F238E27FC236}">
                <a16:creationId xmlns:a16="http://schemas.microsoft.com/office/drawing/2014/main" id="{E6DBDE5E-8574-E251-C130-BB3C17BEF099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650116AE-7430-1825-6527-D267CEFE5D18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AF261D23-EEC9-484C-FC34-8F82C1FF4EB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D4F3D76-95FD-49CB-93C3-B135C5DF5347}" type="datetime1">
              <a:rPr lang="en-US"/>
              <a:pPr lvl="0"/>
              <a:t>2/2/2024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F0C66CCC-4A43-4236-4978-EB3975AABE1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0CC47264-B7F4-8765-99BE-3C399302158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4B12818-3F03-4A8A-9050-AFE617AEFF5D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9907162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D568CD-F736-3568-7B3D-4A807E46954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015072" y="1752603"/>
            <a:ext cx="8158688" cy="1822518"/>
          </a:xfrm>
        </p:spPr>
        <p:txBody>
          <a:bodyPr anchor="b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0742D5-1546-08B7-0ECA-5A4BCCD5FF2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2015063" y="3846048"/>
            <a:ext cx="8158688" cy="954551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000000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570ACB-4D21-D83A-4428-5FCFB20EA01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E5C44C9-A54F-4A9F-B0CB-F0AEE182D7A8}" type="datetime1">
              <a:rPr lang="en-US"/>
              <a:pPr lvl="0"/>
              <a:t>2/2/2024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BEB89C-7D24-F3F4-9D11-672FA277E62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3FA39E-3280-F797-A587-D70195AC1BD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ED2F7C1-482E-4E04-AF40-7C7B4550BA78}" type="slidenum">
              <a:t>‹#›</a:t>
            </a:fld>
            <a:endParaRPr lang="en-US"/>
          </a:p>
        </p:txBody>
      </p:sp>
      <p:cxnSp>
        <p:nvCxnSpPr>
          <p:cNvPr id="7" name="Straight Connector 15">
            <a:extLst>
              <a:ext uri="{FF2B5EF4-FFF2-40B4-BE49-F238E27FC236}">
                <a16:creationId xmlns:a16="http://schemas.microsoft.com/office/drawing/2014/main" id="{74CEEF65-BCF7-B25C-A891-7E8A7475D972}"/>
              </a:ext>
            </a:extLst>
          </p:cNvPr>
          <p:cNvCxnSpPr/>
          <p:nvPr/>
        </p:nvCxnSpPr>
        <p:spPr>
          <a:xfrm>
            <a:off x="2012722" y="3710589"/>
            <a:ext cx="8163379" cy="0"/>
          </a:xfrm>
          <a:prstGeom prst="straightConnector1">
            <a:avLst/>
          </a:prstGeom>
          <a:noFill/>
          <a:ln w="15873" cap="flat">
            <a:solidFill>
              <a:srgbClr val="83992A"/>
            </a:solidFill>
            <a:prstDash val="solid"/>
          </a:ln>
        </p:spPr>
      </p:cxnSp>
    </p:spTree>
    <p:extLst>
      <p:ext uri="{BB962C8B-B14F-4D97-AF65-F5344CB8AC3E}">
        <p14:creationId xmlns:p14="http://schemas.microsoft.com/office/powerpoint/2010/main" val="36522304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Straight Connector 7">
            <a:extLst>
              <a:ext uri="{FF2B5EF4-FFF2-40B4-BE49-F238E27FC236}">
                <a16:creationId xmlns:a16="http://schemas.microsoft.com/office/drawing/2014/main" id="{FFFCA89E-A355-3472-5EC4-B951D78FBCAC}"/>
              </a:ext>
            </a:extLst>
          </p:cNvPr>
          <p:cNvCxnSpPr/>
          <p:nvPr/>
        </p:nvCxnSpPr>
        <p:spPr>
          <a:xfrm>
            <a:off x="1396169" y="2421468"/>
            <a:ext cx="9407302" cy="0"/>
          </a:xfrm>
          <a:prstGeom prst="straightConnector1">
            <a:avLst/>
          </a:prstGeom>
          <a:noFill/>
          <a:ln w="15873" cap="flat">
            <a:solidFill>
              <a:srgbClr val="83992A"/>
            </a:solidFill>
            <a:prstDash val="solid"/>
          </a:ln>
        </p:spPr>
      </p:cxnSp>
      <p:sp>
        <p:nvSpPr>
          <p:cNvPr id="3" name="Title 1">
            <a:extLst>
              <a:ext uri="{FF2B5EF4-FFF2-40B4-BE49-F238E27FC236}">
                <a16:creationId xmlns:a16="http://schemas.microsoft.com/office/drawing/2014/main" id="{6F599246-AFA5-005C-0266-7403EE537557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B4A18662-47BC-C6D9-A4EF-BCF1EE89246C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298448" y="2560320"/>
            <a:ext cx="4718303" cy="3310128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Content Placeholder 3">
            <a:extLst>
              <a:ext uri="{FF2B5EF4-FFF2-40B4-BE49-F238E27FC236}">
                <a16:creationId xmlns:a16="http://schemas.microsoft.com/office/drawing/2014/main" id="{AFDCBDC8-E5BB-A60B-3C4A-55AF85807014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181344" y="2560320"/>
            <a:ext cx="4718303" cy="3310128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337E3203-04FE-3A40-B8EE-656EE667A97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FEFAE5A-AD42-435D-8F6E-EC143691E8D3}" type="datetime1">
              <a:rPr lang="en-US"/>
              <a:pPr lvl="0"/>
              <a:t>2/2/2024</a:t>
            </a:fld>
            <a:endParaRPr lang="en-US"/>
          </a:p>
        </p:txBody>
      </p:sp>
      <p:sp>
        <p:nvSpPr>
          <p:cNvPr id="7" name="Footer Placeholder 5">
            <a:extLst>
              <a:ext uri="{FF2B5EF4-FFF2-40B4-BE49-F238E27FC236}">
                <a16:creationId xmlns:a16="http://schemas.microsoft.com/office/drawing/2014/main" id="{341AC785-4885-8EE4-D41F-73D4594EDA9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8" name="Slide Number Placeholder 6">
            <a:extLst>
              <a:ext uri="{FF2B5EF4-FFF2-40B4-BE49-F238E27FC236}">
                <a16:creationId xmlns:a16="http://schemas.microsoft.com/office/drawing/2014/main" id="{ED4DA85F-3481-0C49-371D-278F81E2C8D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50EA521-D4FE-4098-A6F1-CC9AA01688CC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52617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28DAC9-8E9F-E9F4-DEC1-85696FCA2E0D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2CB11C-6A3D-7959-3E23-5F892ACD937F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295403" y="2658535"/>
            <a:ext cx="4718303" cy="576264"/>
          </a:xfrm>
        </p:spPr>
        <p:txBody>
          <a:bodyPr anchor="b">
            <a:noAutofit/>
          </a:bodyPr>
          <a:lstStyle>
            <a:lvl1pPr marL="0" indent="0">
              <a:spcBef>
                <a:spcPts val="670"/>
              </a:spcBef>
              <a:buNone/>
              <a:defRPr sz="2800">
                <a:solidFill>
                  <a:srgbClr val="83992A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C5BBA59-91CF-C68B-91D4-343AC0E919E1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1295403" y="3243257"/>
            <a:ext cx="4718303" cy="263260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81EDE88-DB63-5D77-B2BA-4CFA713216D9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180667" y="2658535"/>
            <a:ext cx="4718303" cy="576264"/>
          </a:xfrm>
        </p:spPr>
        <p:txBody>
          <a:bodyPr anchor="b">
            <a:noAutofit/>
          </a:bodyPr>
          <a:lstStyle>
            <a:lvl1pPr marL="0" indent="0">
              <a:spcBef>
                <a:spcPts val="670"/>
              </a:spcBef>
              <a:buNone/>
              <a:defRPr sz="2800">
                <a:solidFill>
                  <a:srgbClr val="83992A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65AB869-5D23-BC82-C926-A5A226B760A0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180667" y="3243257"/>
            <a:ext cx="4718303" cy="263260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9633883-4CEA-E07E-7FC1-71E4B9625A7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3030D49-36E4-495B-AA82-9C1D1809114E}" type="datetime1">
              <a:rPr lang="en-US"/>
              <a:pPr lvl="0"/>
              <a:t>2/2/2024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B6BCDDF-2C70-238A-8946-F6B13E2BB40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C8998FD-0181-40A0-1194-949EE9625C2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4DCA56B-89C5-4590-868C-158A67632C83}" type="slidenum">
              <a:t>‹#›</a:t>
            </a:fld>
            <a:endParaRPr lang="en-US"/>
          </a:p>
        </p:txBody>
      </p:sp>
      <p:cxnSp>
        <p:nvCxnSpPr>
          <p:cNvPr id="10" name="Straight Connector 17">
            <a:extLst>
              <a:ext uri="{FF2B5EF4-FFF2-40B4-BE49-F238E27FC236}">
                <a16:creationId xmlns:a16="http://schemas.microsoft.com/office/drawing/2014/main" id="{9B185768-9647-00AE-2F8E-4C688DD9C2A1}"/>
              </a:ext>
            </a:extLst>
          </p:cNvPr>
          <p:cNvCxnSpPr/>
          <p:nvPr/>
        </p:nvCxnSpPr>
        <p:spPr>
          <a:xfrm>
            <a:off x="1396169" y="2421468"/>
            <a:ext cx="9407302" cy="0"/>
          </a:xfrm>
          <a:prstGeom prst="straightConnector1">
            <a:avLst/>
          </a:prstGeom>
          <a:noFill/>
          <a:ln w="15873" cap="flat">
            <a:solidFill>
              <a:srgbClr val="83992A"/>
            </a:solidFill>
            <a:prstDash val="solid"/>
          </a:ln>
        </p:spPr>
      </p:cxnSp>
    </p:spTree>
    <p:extLst>
      <p:ext uri="{BB962C8B-B14F-4D97-AF65-F5344CB8AC3E}">
        <p14:creationId xmlns:p14="http://schemas.microsoft.com/office/powerpoint/2010/main" val="4129140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CD2CAD-8178-EE4A-F783-D5E23713B453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766EFB4-CEA6-F09D-5CE5-BA5CE7EBBAB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1545F57-9E73-4799-BD62-5F11FC615E38}" type="datetime1">
              <a:rPr lang="en-US"/>
              <a:pPr lvl="0"/>
              <a:t>2/2/2024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1B7B65-BE96-0EAD-FAD7-FC5553C0889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012B684-637B-A4FF-576D-3AF8894BDF9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37AE90A-17BA-4531-A61C-80F709A83387}" type="slidenum">
              <a:t>‹#›</a:t>
            </a:fld>
            <a:endParaRPr lang="en-US"/>
          </a:p>
        </p:txBody>
      </p:sp>
      <p:cxnSp>
        <p:nvCxnSpPr>
          <p:cNvPr id="6" name="Straight Connector 13">
            <a:extLst>
              <a:ext uri="{FF2B5EF4-FFF2-40B4-BE49-F238E27FC236}">
                <a16:creationId xmlns:a16="http://schemas.microsoft.com/office/drawing/2014/main" id="{5CE031BB-00A7-5AAF-4BB8-A718636F8C47}"/>
              </a:ext>
            </a:extLst>
          </p:cNvPr>
          <p:cNvCxnSpPr/>
          <p:nvPr/>
        </p:nvCxnSpPr>
        <p:spPr>
          <a:xfrm>
            <a:off x="1396169" y="2421468"/>
            <a:ext cx="9407302" cy="0"/>
          </a:xfrm>
          <a:prstGeom prst="straightConnector1">
            <a:avLst/>
          </a:prstGeom>
          <a:noFill/>
          <a:ln w="15873" cap="flat">
            <a:solidFill>
              <a:srgbClr val="83992A"/>
            </a:solidFill>
            <a:prstDash val="solid"/>
          </a:ln>
        </p:spPr>
      </p:cxnSp>
    </p:spTree>
    <p:extLst>
      <p:ext uri="{BB962C8B-B14F-4D97-AF65-F5344CB8AC3E}">
        <p14:creationId xmlns:p14="http://schemas.microsoft.com/office/powerpoint/2010/main" val="19517159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F5EDF23-B775-499C-21E4-219B4AB0B6C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0C095F6-F652-42B5-B00A-772ABB4558F9}" type="datetime1">
              <a:rPr lang="en-US"/>
              <a:pPr lvl="0"/>
              <a:t>2/2/2024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31A8F8A-3190-4114-F5BF-D8B27705D03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AF4ECA4-E55E-814C-D8F5-0368BEC85EA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9E07813-6A7E-41FC-8373-84F4ACF7521A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34826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D9884A-3E5E-33BC-1662-997EDB99F9E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293811" y="1388534"/>
            <a:ext cx="3718453" cy="1371600"/>
          </a:xfrm>
        </p:spPr>
        <p:txBody>
          <a:bodyPr anchor="b"/>
          <a:lstStyle>
            <a:lvl1pPr>
              <a:defRPr sz="2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AE52FD-281A-012E-F398-C610BD1D3B2A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418670" y="982129"/>
            <a:ext cx="5469465" cy="4893731"/>
          </a:xfrm>
        </p:spPr>
        <p:txBody>
          <a:bodyPr anchor="ctr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115D6AF-8113-D2A2-8848-318EFABE383F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1293811" y="3031062"/>
            <a:ext cx="3718453" cy="2438403"/>
          </a:xfrm>
        </p:spPr>
        <p:txBody>
          <a:bodyPr anchorCtr="1"/>
          <a:lstStyle>
            <a:lvl1pPr marL="0" indent="0" algn="ctr">
              <a:spcBef>
                <a:spcPts val="400"/>
              </a:spcBef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B8A91F5-9872-3280-D507-D1829337971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70673FE-8155-4B4A-8197-9DBF8EEA6FC8}" type="datetime1">
              <a:rPr lang="en-US"/>
              <a:pPr lvl="0"/>
              <a:t>2/2/2024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BCCCED-0F9E-DDDA-FAB3-F320249F31C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027DAD-58A3-BFCD-9D94-3FA1A875AA5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52491F7-7648-4FC5-8A56-0C802692AF2F}" type="slidenum">
              <a:t>‹#›</a:t>
            </a:fld>
            <a:endParaRPr lang="en-US"/>
          </a:p>
        </p:txBody>
      </p:sp>
      <p:cxnSp>
        <p:nvCxnSpPr>
          <p:cNvPr id="8" name="Straight Connector 15">
            <a:extLst>
              <a:ext uri="{FF2B5EF4-FFF2-40B4-BE49-F238E27FC236}">
                <a16:creationId xmlns:a16="http://schemas.microsoft.com/office/drawing/2014/main" id="{3B527B05-E04E-7310-747A-DCDE93A86866}"/>
              </a:ext>
            </a:extLst>
          </p:cNvPr>
          <p:cNvCxnSpPr/>
          <p:nvPr/>
        </p:nvCxnSpPr>
        <p:spPr>
          <a:xfrm>
            <a:off x="1396169" y="2912528"/>
            <a:ext cx="3514497" cy="0"/>
          </a:xfrm>
          <a:prstGeom prst="straightConnector1">
            <a:avLst/>
          </a:prstGeom>
          <a:noFill/>
          <a:ln w="15873" cap="flat">
            <a:solidFill>
              <a:srgbClr val="83992A"/>
            </a:solidFill>
            <a:prstDash val="solid"/>
          </a:ln>
        </p:spPr>
      </p:cxnSp>
    </p:spTree>
    <p:extLst>
      <p:ext uri="{BB962C8B-B14F-4D97-AF65-F5344CB8AC3E}">
        <p14:creationId xmlns:p14="http://schemas.microsoft.com/office/powerpoint/2010/main" val="12523478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47A093-D185-060D-C50C-2B144585A2E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295403" y="1883828"/>
            <a:ext cx="6241813" cy="1371600"/>
          </a:xfrm>
        </p:spPr>
        <p:txBody>
          <a:bodyPr anchor="b"/>
          <a:lstStyle>
            <a:lvl1pPr>
              <a:defRPr sz="28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5B84DE4-C995-D16F-494A-62F701F100F3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8094826" y="1041401"/>
            <a:ext cx="3063349" cy="4775197"/>
          </a:xfrm>
          <a:ln w="57150">
            <a:solidFill>
              <a:srgbClr val="7F7F7F"/>
            </a:solidFill>
            <a:prstDash val="solid"/>
            <a:miter/>
          </a:ln>
        </p:spPr>
        <p:txBody>
          <a:bodyPr anchorCtr="1"/>
          <a:lstStyle>
            <a:lvl1pPr marL="0" indent="0" algn="ctr">
              <a:spcBef>
                <a:spcPts val="400"/>
              </a:spcBef>
              <a:buNone/>
              <a:defRPr sz="16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FCA4EB4-CB44-0F81-9A1F-F243484538D9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1295403" y="3255428"/>
            <a:ext cx="6241813" cy="1828800"/>
          </a:xfrm>
        </p:spPr>
        <p:txBody>
          <a:bodyPr anchorCtr="1"/>
          <a:lstStyle>
            <a:lvl1pPr marL="0" indent="0" algn="ctr">
              <a:spcBef>
                <a:spcPts val="400"/>
              </a:spcBef>
              <a:buNone/>
              <a:defRPr sz="1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97A3430-A2C2-F409-DE20-A5DB61F3C05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CF57BBB-1351-4E99-B7C5-493CD976208A}" type="datetime1">
              <a:rPr lang="en-US"/>
              <a:pPr lvl="0"/>
              <a:t>2/2/2024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F9598D3-FE73-3797-48AF-19CF38CF9B6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2554917-C04C-6397-CC49-2ADA8034A35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6729B29-7FE5-45A6-8815-B28147210912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43739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58405-E4B3-C6D7-C278-CE7ED9C789B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295403" y="4815413"/>
            <a:ext cx="9609667" cy="566735"/>
          </a:xfrm>
        </p:spPr>
        <p:txBody>
          <a:bodyPr anchor="b"/>
          <a:lstStyle>
            <a:lvl1pPr>
              <a:defRPr sz="2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13D9297-D6C6-4C2A-47EA-501771062093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1041428" y="1041401"/>
            <a:ext cx="10105976" cy="3335868"/>
          </a:xfrm>
          <a:ln w="57150">
            <a:solidFill>
              <a:srgbClr val="7F7F7F"/>
            </a:solidFill>
            <a:prstDash val="solid"/>
            <a:miter/>
          </a:ln>
        </p:spPr>
        <p:txBody>
          <a:bodyPr anchorCtr="1"/>
          <a:lstStyle>
            <a:lvl1pPr marL="0" indent="0" algn="ctr">
              <a:spcBef>
                <a:spcPts val="400"/>
              </a:spcBef>
              <a:buNone/>
              <a:defRPr sz="16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2F6A73-E6C9-9982-E204-72B99CC8E2B8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295403" y="5382149"/>
            <a:ext cx="9609667" cy="493711"/>
          </a:xfrm>
        </p:spPr>
        <p:txBody>
          <a:bodyPr anchorCtr="1"/>
          <a:lstStyle>
            <a:lvl1pPr marL="0" indent="0" algn="ctr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FE70F4F-1CED-210A-32DC-F6EA46F915B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5706230-6017-4238-91E6-049476FCF1EF}" type="datetime1">
              <a:rPr lang="en-US"/>
              <a:pPr lvl="0"/>
              <a:t>2/2/2024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B076B94-CCB7-37CC-F1E2-2D2D64F235F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DC9C368-AA91-7AA2-2F39-F387B13EE9D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F802C79-A400-477F-B50C-34A0FFB0084F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20507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FA94CA-108D-0FEF-0AB2-D2C8DEBA2EB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303870" y="982129"/>
            <a:ext cx="9592732" cy="2954865"/>
          </a:xfrm>
        </p:spPr>
        <p:txBody>
          <a:bodyPr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D8DFE9-6F9A-645B-F8DC-1B7D1C89650B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303870" y="4343400"/>
            <a:ext cx="9592732" cy="1532470"/>
          </a:xfrm>
        </p:spPr>
        <p:txBody>
          <a:bodyPr anchor="ctr" anchorCtr="1"/>
          <a:lstStyle>
            <a:lvl1pPr marL="0" indent="0" algn="ctr">
              <a:spcBef>
                <a:spcPts val="500"/>
              </a:spcBef>
              <a:buNone/>
              <a:defRPr sz="2000">
                <a:solidFill>
                  <a:srgbClr val="000000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A03073-4DD2-3754-7C8D-F8ED5A543D4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E52206D-F81F-4B7A-B970-E196F4BC63D0}" type="datetime1">
              <a:rPr lang="en-US"/>
              <a:pPr lvl="0"/>
              <a:t>2/2/2024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6118FF-916F-DDF1-457C-F64EC13984F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397D9F-D498-B57F-E1B9-D65B1A1DC38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61CC248-5E55-4802-9C33-C876F5E0FADA}" type="slidenum">
              <a:t>‹#›</a:t>
            </a:fld>
            <a:endParaRPr lang="en-US"/>
          </a:p>
        </p:txBody>
      </p:sp>
      <p:cxnSp>
        <p:nvCxnSpPr>
          <p:cNvPr id="7" name="Straight Connector 14">
            <a:extLst>
              <a:ext uri="{FF2B5EF4-FFF2-40B4-BE49-F238E27FC236}">
                <a16:creationId xmlns:a16="http://schemas.microsoft.com/office/drawing/2014/main" id="{FA498D91-6B16-09E5-2E69-85CBB00A5B0D}"/>
              </a:ext>
            </a:extLst>
          </p:cNvPr>
          <p:cNvCxnSpPr/>
          <p:nvPr/>
        </p:nvCxnSpPr>
        <p:spPr>
          <a:xfrm>
            <a:off x="1396169" y="4140202"/>
            <a:ext cx="9407302" cy="0"/>
          </a:xfrm>
          <a:prstGeom prst="straightConnector1">
            <a:avLst/>
          </a:prstGeom>
          <a:noFill/>
          <a:ln w="15873" cap="flat">
            <a:solidFill>
              <a:srgbClr val="83992A"/>
            </a:solidFill>
            <a:prstDash val="solid"/>
          </a:ln>
        </p:spPr>
      </p:cxnSp>
    </p:spTree>
    <p:extLst>
      <p:ext uri="{BB962C8B-B14F-4D97-AF65-F5344CB8AC3E}">
        <p14:creationId xmlns:p14="http://schemas.microsoft.com/office/powerpoint/2010/main" val="303474246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A9ABD8-EEC1-88B3-A6FD-92D0B119153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446215" y="982129"/>
            <a:ext cx="9296393" cy="2370664"/>
          </a:xfrm>
        </p:spPr>
        <p:txBody>
          <a:bodyPr/>
          <a:lstStyle>
            <a:lvl1pPr>
              <a:defRPr sz="3200">
                <a:solidFill>
                  <a:srgbClr val="000000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EC1FCFDC-D1BB-FEB0-3D35-0C9BEA857503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674815" y="3352803"/>
            <a:ext cx="8839203" cy="584201"/>
          </a:xfrm>
        </p:spPr>
        <p:txBody>
          <a:bodyPr anchor="ctr"/>
          <a:lstStyle>
            <a:lvl1pPr marL="0" indent="0" algn="r">
              <a:spcBef>
                <a:spcPts val="500"/>
              </a:spcBef>
              <a:buNone/>
              <a:defRPr sz="20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9DE19A8-32B8-595C-20C9-5B07D5AE3B40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295403" y="4343400"/>
            <a:ext cx="9609667" cy="1532470"/>
          </a:xfrm>
        </p:spPr>
        <p:txBody>
          <a:bodyPr anchor="ctr" anchorCtr="1"/>
          <a:lstStyle>
            <a:lvl1pPr marL="0" indent="0" algn="ctr">
              <a:spcBef>
                <a:spcPts val="500"/>
              </a:spcBef>
              <a:buNone/>
              <a:defRPr sz="2000">
                <a:solidFill>
                  <a:srgbClr val="000000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B708F499-CC3D-982F-14D6-8160BFD66AC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8D8F8FE-079E-4B3F-B9D3-72651A330C14}" type="datetime1">
              <a:rPr lang="en-US"/>
              <a:pPr lvl="0"/>
              <a:t>2/2/2024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D7F8242A-CB70-FEEE-8A68-9482A007CA0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910796A8-B37A-33D1-0B9A-8BFDFBFED68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2629498-A9C4-4F4B-BEE6-3BE158F4F284}" type="slidenum">
              <a:t>‹#›</a:t>
            </a:fld>
            <a:endParaRPr lang="en-US"/>
          </a:p>
        </p:txBody>
      </p:sp>
      <p:sp>
        <p:nvSpPr>
          <p:cNvPr id="8" name="TextBox 13">
            <a:extLst>
              <a:ext uri="{FF2B5EF4-FFF2-40B4-BE49-F238E27FC236}">
                <a16:creationId xmlns:a16="http://schemas.microsoft.com/office/drawing/2014/main" id="{2C370A4E-7173-0EC2-A8E1-183AD2C1AD09}"/>
              </a:ext>
            </a:extLst>
          </p:cNvPr>
          <p:cNvSpPr txBox="1"/>
          <p:nvPr/>
        </p:nvSpPr>
        <p:spPr>
          <a:xfrm>
            <a:off x="862014" y="879963"/>
            <a:ext cx="609603" cy="584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none" spc="0" baseline="0">
                <a:solidFill>
                  <a:srgbClr val="000000"/>
                </a:solidFill>
                <a:uFillTx/>
                <a:latin typeface="Garamond"/>
              </a:rPr>
              <a:t>“</a:t>
            </a:r>
          </a:p>
        </p:txBody>
      </p:sp>
      <p:sp>
        <p:nvSpPr>
          <p:cNvPr id="9" name="TextBox 14">
            <a:extLst>
              <a:ext uri="{FF2B5EF4-FFF2-40B4-BE49-F238E27FC236}">
                <a16:creationId xmlns:a16="http://schemas.microsoft.com/office/drawing/2014/main" id="{22FCA0DC-652E-56BB-F4BC-EBC08AD6B9A9}"/>
              </a:ext>
            </a:extLst>
          </p:cNvPr>
          <p:cNvSpPr txBox="1"/>
          <p:nvPr/>
        </p:nvSpPr>
        <p:spPr>
          <a:xfrm>
            <a:off x="10600264" y="2827873"/>
            <a:ext cx="609603" cy="584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none" spc="0" baseline="0">
                <a:solidFill>
                  <a:srgbClr val="000000"/>
                </a:solidFill>
                <a:uFillTx/>
                <a:latin typeface="Garamond"/>
              </a:rPr>
              <a:t>”</a:t>
            </a:r>
          </a:p>
        </p:txBody>
      </p:sp>
      <p:cxnSp>
        <p:nvCxnSpPr>
          <p:cNvPr id="10" name="Straight Connector 18">
            <a:extLst>
              <a:ext uri="{FF2B5EF4-FFF2-40B4-BE49-F238E27FC236}">
                <a16:creationId xmlns:a16="http://schemas.microsoft.com/office/drawing/2014/main" id="{51EAA6FB-7B70-6FD2-8E36-E8E25C8DA984}"/>
              </a:ext>
            </a:extLst>
          </p:cNvPr>
          <p:cNvCxnSpPr/>
          <p:nvPr/>
        </p:nvCxnSpPr>
        <p:spPr>
          <a:xfrm>
            <a:off x="1396169" y="4140202"/>
            <a:ext cx="9407302" cy="0"/>
          </a:xfrm>
          <a:prstGeom prst="straightConnector1">
            <a:avLst/>
          </a:prstGeom>
          <a:noFill/>
          <a:ln w="15873" cap="flat">
            <a:solidFill>
              <a:srgbClr val="83992A"/>
            </a:solidFill>
            <a:prstDash val="solid"/>
          </a:ln>
        </p:spPr>
      </p:cxnSp>
    </p:spTree>
    <p:extLst>
      <p:ext uri="{BB962C8B-B14F-4D97-AF65-F5344CB8AC3E}">
        <p14:creationId xmlns:p14="http://schemas.microsoft.com/office/powerpoint/2010/main" val="211788548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EB9AA4-7141-E0F4-AEFC-AEAC31CB626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295403" y="3308582"/>
            <a:ext cx="9609667" cy="1468800"/>
          </a:xfrm>
        </p:spPr>
        <p:txBody>
          <a:bodyPr anchor="b" anchorCtr="0"/>
          <a:lstStyle>
            <a:lvl1pPr algn="l"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BD7E939-3BE8-AEBE-121C-CAE7060EB02C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295403" y="4777383"/>
            <a:ext cx="9609667" cy="860395"/>
          </a:xfrm>
        </p:spPr>
        <p:txBody>
          <a:bodyPr/>
          <a:lstStyle>
            <a:lvl1pPr marL="0" indent="0">
              <a:spcBef>
                <a:spcPts val="500"/>
              </a:spcBef>
              <a:buNone/>
              <a:defRPr sz="2000">
                <a:solidFill>
                  <a:srgbClr val="000000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7611AB-EA2F-4922-FB9A-C4A2C35071F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4C7C4F8-B3DB-4767-A5DC-18CBCA93CCC7}" type="datetime1">
              <a:rPr lang="en-US"/>
              <a:pPr lvl="0"/>
              <a:t>2/2/2024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494833-191E-578D-BF3A-EC5C41E5716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5D2FC5-0DC1-051A-1A80-529BB87F451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A0A533D-83F6-4F9B-9FE7-28D83B27DA00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44886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F2B935-D076-D6A2-C4C2-349064B5770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446215" y="982129"/>
            <a:ext cx="9296393" cy="2243672"/>
          </a:xfrm>
        </p:spPr>
        <p:txBody>
          <a:bodyPr/>
          <a:lstStyle>
            <a:lvl1pPr>
              <a:defRPr sz="3200">
                <a:solidFill>
                  <a:srgbClr val="000000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9257F0-9E85-1474-22FA-680322DC19EC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295403" y="3639312"/>
            <a:ext cx="9609667" cy="886968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>
                <a:solidFill>
                  <a:srgbClr val="000000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802B942-2DD5-A0E4-505B-D280A6D2B5F1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295403" y="4529663"/>
            <a:ext cx="9609667" cy="1346197"/>
          </a:xfrm>
        </p:spPr>
        <p:txBody>
          <a:bodyPr/>
          <a:lstStyle>
            <a:lvl1pPr marL="0" indent="0">
              <a:spcBef>
                <a:spcPts val="400"/>
              </a:spcBef>
              <a:buNone/>
              <a:defRPr sz="1800">
                <a:solidFill>
                  <a:srgbClr val="000000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B9E36BC-6759-97F4-74FE-BB9F3864E18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D4B048E-DC95-4D95-8ACA-90B60337D5DF}" type="datetime1">
              <a:rPr lang="en-US"/>
              <a:pPr lvl="0"/>
              <a:t>2/2/2024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EB0D406E-264F-EE1E-9D80-0F90EFF613D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DB27445B-A626-BC9B-53A3-B96C1C82CB0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9DD244E-D2C7-4B62-B3E7-86CF68D30913}" type="slidenum">
              <a:t>‹#›</a:t>
            </a:fld>
            <a:endParaRPr lang="en-US"/>
          </a:p>
        </p:txBody>
      </p:sp>
      <p:sp>
        <p:nvSpPr>
          <p:cNvPr id="8" name="TextBox 11">
            <a:extLst>
              <a:ext uri="{FF2B5EF4-FFF2-40B4-BE49-F238E27FC236}">
                <a16:creationId xmlns:a16="http://schemas.microsoft.com/office/drawing/2014/main" id="{F77C6214-24CA-4097-3E37-7AC5B7FCBD5B}"/>
              </a:ext>
            </a:extLst>
          </p:cNvPr>
          <p:cNvSpPr txBox="1"/>
          <p:nvPr/>
        </p:nvSpPr>
        <p:spPr>
          <a:xfrm>
            <a:off x="862014" y="879963"/>
            <a:ext cx="609603" cy="584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none" spc="0" baseline="0">
                <a:solidFill>
                  <a:srgbClr val="000000"/>
                </a:solidFill>
                <a:uFillTx/>
                <a:latin typeface="Garamond"/>
              </a:rPr>
              <a:t>“</a:t>
            </a:r>
          </a:p>
        </p:txBody>
      </p:sp>
      <p:sp>
        <p:nvSpPr>
          <p:cNvPr id="9" name="TextBox 12">
            <a:extLst>
              <a:ext uri="{FF2B5EF4-FFF2-40B4-BE49-F238E27FC236}">
                <a16:creationId xmlns:a16="http://schemas.microsoft.com/office/drawing/2014/main" id="{E8EA3AEF-CFC3-2B36-2641-FB507AD2C995}"/>
              </a:ext>
            </a:extLst>
          </p:cNvPr>
          <p:cNvSpPr txBox="1"/>
          <p:nvPr/>
        </p:nvSpPr>
        <p:spPr>
          <a:xfrm>
            <a:off x="10600264" y="2599264"/>
            <a:ext cx="609603" cy="584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none" spc="0" baseline="0">
                <a:solidFill>
                  <a:srgbClr val="000000"/>
                </a:solidFill>
                <a:uFillTx/>
                <a:latin typeface="Garamond"/>
              </a:rPr>
              <a:t>”</a:t>
            </a:r>
          </a:p>
        </p:txBody>
      </p:sp>
      <p:cxnSp>
        <p:nvCxnSpPr>
          <p:cNvPr id="10" name="Straight Connector 25">
            <a:extLst>
              <a:ext uri="{FF2B5EF4-FFF2-40B4-BE49-F238E27FC236}">
                <a16:creationId xmlns:a16="http://schemas.microsoft.com/office/drawing/2014/main" id="{593766FF-E365-2E08-F0AE-D650F146F9E2}"/>
              </a:ext>
            </a:extLst>
          </p:cNvPr>
          <p:cNvCxnSpPr/>
          <p:nvPr/>
        </p:nvCxnSpPr>
        <p:spPr>
          <a:xfrm>
            <a:off x="1396169" y="3429000"/>
            <a:ext cx="9407302" cy="0"/>
          </a:xfrm>
          <a:prstGeom prst="straightConnector1">
            <a:avLst/>
          </a:prstGeom>
          <a:noFill/>
          <a:ln w="15873" cap="flat">
            <a:solidFill>
              <a:srgbClr val="83992A"/>
            </a:solidFill>
            <a:prstDash val="solid"/>
          </a:ln>
        </p:spPr>
      </p:cxnSp>
    </p:spTree>
    <p:extLst>
      <p:ext uri="{BB962C8B-B14F-4D97-AF65-F5344CB8AC3E}">
        <p14:creationId xmlns:p14="http://schemas.microsoft.com/office/powerpoint/2010/main" val="327224264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CBD1AA-F550-318E-79CB-21CBB7F6A45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295403" y="982129"/>
            <a:ext cx="9609667" cy="2243672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676F64-EEFF-F4E0-1782-12D73B159562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295403" y="3630168"/>
            <a:ext cx="9609667" cy="841248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 sz="2800">
                <a:solidFill>
                  <a:srgbClr val="000000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3DEA459-588D-103C-58D8-AF16DCA7B021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295403" y="4470401"/>
            <a:ext cx="9609667" cy="1405469"/>
          </a:xfrm>
        </p:spPr>
        <p:txBody>
          <a:bodyPr/>
          <a:lstStyle>
            <a:lvl1pPr marL="0" indent="0">
              <a:spcBef>
                <a:spcPts val="400"/>
              </a:spcBef>
              <a:buNone/>
              <a:defRPr sz="1800">
                <a:solidFill>
                  <a:srgbClr val="000000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40319E7-A61C-6288-CCD0-D6D06F78659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25FD3CD-247F-4CC6-888C-BD0906DB2135}" type="datetime1">
              <a:rPr lang="en-US"/>
              <a:pPr lvl="0"/>
              <a:t>2/2/2024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1D90A740-B874-5CD1-6BDB-7DC3C7D16C5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55324D75-ABD0-4406-D51A-B9D2E963A45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707B747-2204-4FF3-B277-8479B6730077}" type="slidenum">
              <a:t>‹#›</a:t>
            </a:fld>
            <a:endParaRPr lang="en-US"/>
          </a:p>
        </p:txBody>
      </p:sp>
      <p:cxnSp>
        <p:nvCxnSpPr>
          <p:cNvPr id="8" name="Straight Connector 14">
            <a:extLst>
              <a:ext uri="{FF2B5EF4-FFF2-40B4-BE49-F238E27FC236}">
                <a16:creationId xmlns:a16="http://schemas.microsoft.com/office/drawing/2014/main" id="{EFF977FF-C3DB-716C-C200-EDE3B73DF4D6}"/>
              </a:ext>
            </a:extLst>
          </p:cNvPr>
          <p:cNvCxnSpPr/>
          <p:nvPr/>
        </p:nvCxnSpPr>
        <p:spPr>
          <a:xfrm>
            <a:off x="1396169" y="3429000"/>
            <a:ext cx="9407302" cy="0"/>
          </a:xfrm>
          <a:prstGeom prst="straightConnector1">
            <a:avLst/>
          </a:prstGeom>
          <a:noFill/>
          <a:ln w="15873" cap="flat">
            <a:solidFill>
              <a:srgbClr val="83992A"/>
            </a:solidFill>
            <a:prstDash val="solid"/>
          </a:ln>
        </p:spPr>
      </p:cxnSp>
    </p:spTree>
    <p:extLst>
      <p:ext uri="{BB962C8B-B14F-4D97-AF65-F5344CB8AC3E}">
        <p14:creationId xmlns:p14="http://schemas.microsoft.com/office/powerpoint/2010/main" val="335075653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77548F-C95B-F4F0-90DC-B4D448C3DF12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0760EF5-3447-A1A9-7366-94ABC3F2E42B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B2EA6E-227E-9FEC-16A1-B33A1A3B370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F3024FC-AE0B-4EDA-B8D0-8405612104E0}" type="datetime1">
              <a:rPr lang="en-US"/>
              <a:pPr lvl="0"/>
              <a:t>2/2/2024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F60585-E979-4ECD-CE86-261A7732D7C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9CE794-33D5-46AC-3C45-79BC2233C23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8BAECEA-382D-4E66-A50A-CE25D42BEC1A}" type="slidenum">
              <a:t>‹#›</a:t>
            </a:fld>
            <a:endParaRPr lang="en-US"/>
          </a:p>
        </p:txBody>
      </p:sp>
      <p:cxnSp>
        <p:nvCxnSpPr>
          <p:cNvPr id="7" name="Straight Connector 13">
            <a:extLst>
              <a:ext uri="{FF2B5EF4-FFF2-40B4-BE49-F238E27FC236}">
                <a16:creationId xmlns:a16="http://schemas.microsoft.com/office/drawing/2014/main" id="{2A601278-6D49-8FD6-0479-9F8615941783}"/>
              </a:ext>
            </a:extLst>
          </p:cNvPr>
          <p:cNvCxnSpPr/>
          <p:nvPr/>
        </p:nvCxnSpPr>
        <p:spPr>
          <a:xfrm>
            <a:off x="1396169" y="2421468"/>
            <a:ext cx="9407302" cy="0"/>
          </a:xfrm>
          <a:prstGeom prst="straightConnector1">
            <a:avLst/>
          </a:prstGeom>
          <a:noFill/>
          <a:ln w="15873" cap="flat">
            <a:solidFill>
              <a:srgbClr val="83992A"/>
            </a:solidFill>
            <a:prstDash val="solid"/>
          </a:ln>
        </p:spPr>
      </p:cxnSp>
    </p:spTree>
    <p:extLst>
      <p:ext uri="{BB962C8B-B14F-4D97-AF65-F5344CB8AC3E}">
        <p14:creationId xmlns:p14="http://schemas.microsoft.com/office/powerpoint/2010/main" val="309106728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3445F2E-0B93-20A2-167F-BD4E7995DC88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999360" y="982129"/>
            <a:ext cx="1890896" cy="4893731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FA40564-849F-6493-A1B0-45AB6E54091C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1295393" y="982129"/>
            <a:ext cx="7433020" cy="4893731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B4696D-686E-2824-9BD2-F529D2BC167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32971D0-F351-43A3-8AEC-3E94D3DB94B8}" type="datetime1">
              <a:rPr lang="en-US"/>
              <a:pPr lvl="0"/>
              <a:t>2/2/2024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2F571-DD44-A0B9-24A6-187A53BF8A8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2A70E1-A104-70EC-CFDA-165A6D13FC2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5367A2E-F1DD-452A-BD9C-6153F029B3BF}" type="slidenum">
              <a:t>‹#›</a:t>
            </a:fld>
            <a:endParaRPr lang="en-US"/>
          </a:p>
        </p:txBody>
      </p:sp>
      <p:cxnSp>
        <p:nvCxnSpPr>
          <p:cNvPr id="7" name="Straight Connector 13">
            <a:extLst>
              <a:ext uri="{FF2B5EF4-FFF2-40B4-BE49-F238E27FC236}">
                <a16:creationId xmlns:a16="http://schemas.microsoft.com/office/drawing/2014/main" id="{270FF28D-95F3-E8C6-E185-C18DE679273E}"/>
              </a:ext>
            </a:extLst>
          </p:cNvPr>
          <p:cNvCxnSpPr/>
          <p:nvPr/>
        </p:nvCxnSpPr>
        <p:spPr>
          <a:xfrm>
            <a:off x="8863891" y="990596"/>
            <a:ext cx="0" cy="4876807"/>
          </a:xfrm>
          <a:prstGeom prst="straightConnector1">
            <a:avLst/>
          </a:prstGeom>
          <a:noFill/>
          <a:ln w="15873" cap="flat">
            <a:solidFill>
              <a:srgbClr val="83992A"/>
            </a:solidFill>
            <a:prstDash val="solid"/>
          </a:ln>
        </p:spPr>
      </p:cxnSp>
    </p:spTree>
    <p:extLst>
      <p:ext uri="{BB962C8B-B14F-4D97-AF65-F5344CB8AC3E}">
        <p14:creationId xmlns:p14="http://schemas.microsoft.com/office/powerpoint/2010/main" val="16048505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3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9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6">
            <a:extLst>
              <a:ext uri="{FF2B5EF4-FFF2-40B4-BE49-F238E27FC236}">
                <a16:creationId xmlns:a16="http://schemas.microsoft.com/office/drawing/2014/main" id="{840124D1-D930-D1DD-7720-D214516169E9}"/>
              </a:ext>
            </a:extLst>
          </p:cNvPr>
          <p:cNvGrpSpPr/>
          <p:nvPr/>
        </p:nvGrpSpPr>
        <p:grpSpPr>
          <a:xfrm>
            <a:off x="-15736" y="0"/>
            <a:ext cx="12229962" cy="6856216"/>
            <a:chOff x="-15736" y="0"/>
            <a:chExt cx="12229962" cy="6856216"/>
          </a:xfrm>
        </p:grpSpPr>
        <p:pic>
          <p:nvPicPr>
            <p:cNvPr id="3" name="Picture 7" descr="HD-PanelContent.png">
              <a:extLst>
                <a:ext uri="{FF2B5EF4-FFF2-40B4-BE49-F238E27FC236}">
                  <a16:creationId xmlns:a16="http://schemas.microsoft.com/office/drawing/2014/main" id="{0A0F4BC0-03E8-2C6A-E54A-84C8AB88A39B}"/>
                </a:ext>
              </a:extLst>
            </p:cNvPr>
            <p:cNvPicPr>
              <a:picLocks noChangeAspect="1"/>
            </p:cNvPicPr>
            <p:nvPr/>
          </p:nvPicPr>
          <p:blipFill>
            <a:blip r:embed="rId20"/>
            <a:stretch>
              <a:fillRect/>
            </a:stretch>
          </p:blipFill>
          <p:spPr>
            <a:xfrm>
              <a:off x="0" y="0"/>
              <a:ext cx="12188823" cy="6856216"/>
            </a:xfrm>
            <a:prstGeom prst="rect">
              <a:avLst/>
            </a:prstGeom>
            <a:noFill/>
            <a:ln cap="flat">
              <a:noFill/>
            </a:ln>
          </p:spPr>
        </p:pic>
        <p:sp>
          <p:nvSpPr>
            <p:cNvPr id="4" name="Rectangle 8">
              <a:extLst>
                <a:ext uri="{FF2B5EF4-FFF2-40B4-BE49-F238E27FC236}">
                  <a16:creationId xmlns:a16="http://schemas.microsoft.com/office/drawing/2014/main" id="{E579CAB7-83F4-CBB2-3315-1897166C359E}"/>
                </a:ext>
              </a:extLst>
            </p:cNvPr>
            <p:cNvSpPr/>
            <p:nvPr/>
          </p:nvSpPr>
          <p:spPr>
            <a:xfrm>
              <a:off x="608011" y="609603"/>
              <a:ext cx="10972800" cy="5638803"/>
            </a:xfrm>
            <a:prstGeom prst="rect">
              <a:avLst/>
            </a:prstGeom>
            <a:noFill/>
            <a:ln w="15873" cap="flat">
              <a:solidFill>
                <a:srgbClr val="83992A"/>
              </a:solidFill>
              <a:prstDash val="solid"/>
              <a:miter/>
            </a:ln>
          </p:spPr>
          <p:txBody>
            <a:bodyPr lIns="0" tIns="0" rIns="0" bIns="0"/>
            <a:lstStyle/>
            <a:p>
              <a:endParaRPr lang="en-GB"/>
            </a:p>
          </p:txBody>
        </p:sp>
        <p:pic>
          <p:nvPicPr>
            <p:cNvPr id="5" name="Picture 9" descr="HDRibbonContent-UniformTrim.png">
              <a:extLst>
                <a:ext uri="{FF2B5EF4-FFF2-40B4-BE49-F238E27FC236}">
                  <a16:creationId xmlns:a16="http://schemas.microsoft.com/office/drawing/2014/main" id="{6AF15AD2-9923-D2FD-C246-BC8340F256BA}"/>
                </a:ext>
              </a:extLst>
            </p:cNvPr>
            <p:cNvPicPr>
              <a:picLocks noChangeAspect="1"/>
            </p:cNvPicPr>
            <p:nvPr/>
          </p:nvPicPr>
          <p:blipFill>
            <a:blip r:embed="rId21"/>
            <a:srcRect/>
            <a:stretch>
              <a:fillRect/>
            </a:stretch>
          </p:blipFill>
          <p:spPr>
            <a:xfrm>
              <a:off x="-15736" y="3153829"/>
              <a:ext cx="777240" cy="606420"/>
            </a:xfrm>
            <a:prstGeom prst="rect">
              <a:avLst/>
            </a:prstGeom>
            <a:noFill/>
            <a:ln cap="flat">
              <a:noFill/>
            </a:ln>
          </p:spPr>
        </p:pic>
        <p:pic>
          <p:nvPicPr>
            <p:cNvPr id="6" name="Picture 10" descr="HDRibbonContent-UniformTrim.png">
              <a:extLst>
                <a:ext uri="{FF2B5EF4-FFF2-40B4-BE49-F238E27FC236}">
                  <a16:creationId xmlns:a16="http://schemas.microsoft.com/office/drawing/2014/main" id="{C1B0A6BA-E30C-D900-4D8B-E343CD2ADDFF}"/>
                </a:ext>
              </a:extLst>
            </p:cNvPr>
            <p:cNvPicPr>
              <a:picLocks noChangeAspect="1"/>
            </p:cNvPicPr>
            <p:nvPr/>
          </p:nvPicPr>
          <p:blipFill>
            <a:blip r:embed="rId21"/>
            <a:srcRect/>
            <a:stretch>
              <a:fillRect/>
            </a:stretch>
          </p:blipFill>
          <p:spPr>
            <a:xfrm>
              <a:off x="11436986" y="3153829"/>
              <a:ext cx="777240" cy="606420"/>
            </a:xfrm>
            <a:prstGeom prst="rect">
              <a:avLst/>
            </a:prstGeom>
            <a:noFill/>
            <a:ln cap="flat">
              <a:noFill/>
            </a:ln>
          </p:spPr>
        </p:pic>
      </p:grpSp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FDF0202C-569B-AC11-300A-E71959079A5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295403" y="982129"/>
            <a:ext cx="9601200" cy="130387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A097FFD6-E2C3-0AB9-A638-DC28D013F0E1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295403" y="2556927"/>
            <a:ext cx="9601200" cy="331893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9EC7DD7B-43FC-F8D1-3EBA-A92C5F3A71F2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8677500" y="5969002"/>
            <a:ext cx="1600200" cy="27940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000" b="0" i="0" u="none" strike="noStrike" kern="1200" cap="none" spc="0" baseline="0">
                <a:solidFill>
                  <a:srgbClr val="000000"/>
                </a:solidFill>
                <a:uFillTx/>
                <a:latin typeface="Garamond"/>
              </a:defRPr>
            </a:lvl1pPr>
          </a:lstStyle>
          <a:p>
            <a:pPr lvl="0"/>
            <a:fld id="{20BD19CB-C8BE-4000-8D93-0053C2064478}" type="datetime1">
              <a:rPr lang="en-US"/>
              <a:pPr lvl="0"/>
              <a:t>2/2/2024</a:t>
            </a:fld>
            <a:endParaRPr lang="en-US"/>
          </a:p>
        </p:txBody>
      </p:sp>
      <p:sp>
        <p:nvSpPr>
          <p:cNvPr id="10" name="Footer Placeholder 4">
            <a:extLst>
              <a:ext uri="{FF2B5EF4-FFF2-40B4-BE49-F238E27FC236}">
                <a16:creationId xmlns:a16="http://schemas.microsoft.com/office/drawing/2014/main" id="{2709C50B-51D4-0A32-EAF5-E8CFAB2275F6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1295403" y="5969002"/>
            <a:ext cx="7305900" cy="27940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000" b="0" i="0" u="none" strike="noStrike" kern="1200" cap="none" spc="0" baseline="0">
                <a:solidFill>
                  <a:srgbClr val="000000"/>
                </a:solidFill>
                <a:uFillTx/>
                <a:latin typeface="Garamond"/>
              </a:defRPr>
            </a:lvl1pPr>
          </a:lstStyle>
          <a:p>
            <a:pPr lvl="0"/>
            <a:endParaRPr lang="en-US"/>
          </a:p>
        </p:txBody>
      </p:sp>
      <p:sp>
        <p:nvSpPr>
          <p:cNvPr id="11" name="Slide Number Placeholder 5">
            <a:extLst>
              <a:ext uri="{FF2B5EF4-FFF2-40B4-BE49-F238E27FC236}">
                <a16:creationId xmlns:a16="http://schemas.microsoft.com/office/drawing/2014/main" id="{C0A35637-3917-9A05-98B4-4A6072307E7E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0353897" y="5969002"/>
            <a:ext cx="542696" cy="27940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000" b="0" i="0" u="none" strike="noStrike" kern="1200" cap="none" spc="0" baseline="0">
                <a:solidFill>
                  <a:srgbClr val="000000"/>
                </a:solidFill>
                <a:uFillTx/>
                <a:latin typeface="Garamond"/>
              </a:defRPr>
            </a:lvl1pPr>
          </a:lstStyle>
          <a:p>
            <a:pPr lvl="0"/>
            <a:fld id="{BC3E3545-6AE4-40ED-A1BE-ADE7892779A6}" type="slidenum"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</p:sldLayoutIdLst>
  <p:txStyles>
    <p:titleStyle>
      <a:lvl1pPr marL="0" marR="0" lvl="0" indent="0" algn="ctr" defTabSz="457200" rtl="0" fontAlgn="auto" hangingPunct="1">
        <a:lnSpc>
          <a:spcPct val="100000"/>
        </a:lnSpc>
        <a:spcBef>
          <a:spcPts val="0"/>
        </a:spcBef>
        <a:spcAft>
          <a:spcPts val="0"/>
        </a:spcAft>
        <a:buNone/>
        <a:tabLst/>
        <a:defRPr lang="en-US" sz="4400" b="0" i="0" u="none" strike="noStrike" kern="1200" cap="none" spc="0" baseline="0">
          <a:solidFill>
            <a:srgbClr val="262626"/>
          </a:solidFill>
          <a:uFillTx/>
          <a:latin typeface="Garamond"/>
        </a:defRPr>
      </a:lvl1pPr>
    </p:titleStyle>
    <p:bodyStyle>
      <a:lvl1pPr marL="285750" marR="0" lvl="0" indent="-285750" algn="l" defTabSz="457200" rtl="0" fontAlgn="auto" hangingPunct="1">
        <a:lnSpc>
          <a:spcPct val="100000"/>
        </a:lnSpc>
        <a:spcBef>
          <a:spcPts val="600"/>
        </a:spcBef>
        <a:spcAft>
          <a:spcPts val="600"/>
        </a:spcAft>
        <a:buClr>
          <a:srgbClr val="83992A"/>
        </a:buClr>
        <a:buSzPct val="115000"/>
        <a:buFont typeface="Arial"/>
        <a:buChar char="•"/>
        <a:tabLst/>
        <a:defRPr lang="en-US" sz="2400" b="0" i="0" u="none" strike="noStrike" kern="1200" cap="none" spc="0" baseline="0">
          <a:solidFill>
            <a:srgbClr val="262626"/>
          </a:solidFill>
          <a:uFillTx/>
          <a:latin typeface="Garamond"/>
        </a:defRPr>
      </a:lvl1pPr>
      <a:lvl2pPr marL="742950" marR="0" lvl="1" indent="-285750" algn="l" defTabSz="457200" rtl="0" fontAlgn="auto" hangingPunct="1">
        <a:lnSpc>
          <a:spcPct val="100000"/>
        </a:lnSpc>
        <a:spcBef>
          <a:spcPts val="500"/>
        </a:spcBef>
        <a:spcAft>
          <a:spcPts val="600"/>
        </a:spcAft>
        <a:buClr>
          <a:srgbClr val="83992A"/>
        </a:buClr>
        <a:buSzPct val="115000"/>
        <a:buFont typeface="Arial"/>
        <a:buChar char="•"/>
        <a:tabLst/>
        <a:defRPr lang="en-US" sz="2000" b="0" i="0" u="none" strike="noStrike" kern="1200" cap="none" spc="0" baseline="0">
          <a:solidFill>
            <a:srgbClr val="262626"/>
          </a:solidFill>
          <a:uFillTx/>
          <a:latin typeface="Garamond"/>
        </a:defRPr>
      </a:lvl2pPr>
      <a:lvl3pPr marL="1200150" marR="0" lvl="2" indent="-285750" algn="l" defTabSz="457200" rtl="0" fontAlgn="auto" hangingPunct="1">
        <a:lnSpc>
          <a:spcPct val="100000"/>
        </a:lnSpc>
        <a:spcBef>
          <a:spcPts val="400"/>
        </a:spcBef>
        <a:spcAft>
          <a:spcPts val="600"/>
        </a:spcAft>
        <a:buClr>
          <a:srgbClr val="83992A"/>
        </a:buClr>
        <a:buSzPct val="115000"/>
        <a:buFont typeface="Arial"/>
        <a:buChar char="•"/>
        <a:tabLst/>
        <a:defRPr lang="en-US" sz="1800" b="0" i="0" u="none" strike="noStrike" kern="1200" cap="none" spc="0" baseline="0">
          <a:solidFill>
            <a:srgbClr val="262626"/>
          </a:solidFill>
          <a:uFillTx/>
          <a:latin typeface="Garamond"/>
        </a:defRPr>
      </a:lvl3pPr>
      <a:lvl4pPr marL="1543050" marR="0" lvl="3" indent="-171450" algn="l" defTabSz="457200" rtl="0" fontAlgn="auto" hangingPunct="1">
        <a:lnSpc>
          <a:spcPct val="100000"/>
        </a:lnSpc>
        <a:spcBef>
          <a:spcPts val="400"/>
        </a:spcBef>
        <a:spcAft>
          <a:spcPts val="600"/>
        </a:spcAft>
        <a:buClr>
          <a:srgbClr val="83992A"/>
        </a:buClr>
        <a:buSzPct val="115000"/>
        <a:buFont typeface="Arial"/>
        <a:buChar char="•"/>
        <a:tabLst/>
        <a:defRPr lang="en-US" sz="1600" b="0" i="0" u="none" strike="noStrike" kern="1200" cap="none" spc="0" baseline="0">
          <a:solidFill>
            <a:srgbClr val="262626"/>
          </a:solidFill>
          <a:uFillTx/>
          <a:latin typeface="Garamond"/>
        </a:defRPr>
      </a:lvl4pPr>
      <a:lvl5pPr marL="2000250" marR="0" lvl="4" indent="-171450" algn="l" defTabSz="457200" rtl="0" fontAlgn="auto" hangingPunct="1">
        <a:lnSpc>
          <a:spcPct val="100000"/>
        </a:lnSpc>
        <a:spcBef>
          <a:spcPts val="300"/>
        </a:spcBef>
        <a:spcAft>
          <a:spcPts val="600"/>
        </a:spcAft>
        <a:buClr>
          <a:srgbClr val="83992A"/>
        </a:buClr>
        <a:buSzPct val="115000"/>
        <a:buFont typeface="Arial"/>
        <a:buChar char="•"/>
        <a:tabLst/>
        <a:defRPr lang="en-US" sz="1400" b="0" i="0" u="none" strike="noStrike" kern="1200" cap="none" spc="0" baseline="0">
          <a:solidFill>
            <a:srgbClr val="262626"/>
          </a:solidFill>
          <a:uFillTx/>
          <a:latin typeface="Garamond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hyperlink" Target="https://creativecommons.org/licenses/by/3.0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flickr.com/photos/jeepersmedia/17869745999/" TargetMode="External"/><Relationship Id="rId5" Type="http://schemas.openxmlformats.org/officeDocument/2006/relationships/image" Target="../media/image6.jp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corporate.mcdonalds.com/corpmcd/our-company/who-we-are/our-history.html" TargetMode="External"/><Relationship Id="rId7" Type="http://schemas.openxmlformats.org/officeDocument/2006/relationships/hyperlink" Target="https://doi.org/10.2139/ssrn.2984100" TargetMode="External"/><Relationship Id="rId2" Type="http://schemas.openxmlformats.org/officeDocument/2006/relationships/hyperlink" Target="https://stocklight.com/stocks/us/accommodation-and-food-services/nyse-mcd/mcdonald-s/annual-reports/nyse-mcd-2022-10K-22671248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9030/jbcs.v3i3.4857" TargetMode="External"/><Relationship Id="rId5" Type="http://schemas.openxmlformats.org/officeDocument/2006/relationships/hyperlink" Target="https://doi.org/10.21061/valib.v56i2.1111" TargetMode="External"/><Relationship Id="rId4" Type="http://schemas.openxmlformats.org/officeDocument/2006/relationships/hyperlink" Target="https://www.mcdonalds.co.jp/newcommon/csr2020/pdf/CSR2020_EN_All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>
            <a:extLst>
              <a:ext uri="{FF2B5EF4-FFF2-40B4-BE49-F238E27FC236}">
                <a16:creationId xmlns:a16="http://schemas.microsoft.com/office/drawing/2014/main" id="{CC20867B-FAA5-F353-87E8-0F4A48297EA2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88952" cy="6858000"/>
          </a:xfrm>
          <a:prstGeom prst="rect">
            <a:avLst/>
          </a:prstGeom>
          <a:blipFill>
            <a:blip r:embed="rId2">
              <a:alphaModFix/>
            </a:blip>
            <a:stretch>
              <a:fillRect/>
            </a:stretch>
          </a:blip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Garamond"/>
            </a:endParaRPr>
          </a:p>
        </p:txBody>
      </p:sp>
      <p:grpSp>
        <p:nvGrpSpPr>
          <p:cNvPr id="3" name="Group 13">
            <a:extLst>
              <a:ext uri="{FF2B5EF4-FFF2-40B4-BE49-F238E27FC236}">
                <a16:creationId xmlns:a16="http://schemas.microsoft.com/office/drawing/2014/main" id="{E587A987-DD17-43B7-33ED-1D5249146971}"/>
              </a:ext>
            </a:extLst>
          </p:cNvPr>
          <p:cNvGrpSpPr/>
          <p:nvPr/>
        </p:nvGrpSpPr>
        <p:grpSpPr>
          <a:xfrm>
            <a:off x="-15736" y="0"/>
            <a:ext cx="12229962" cy="6856216"/>
            <a:chOff x="-15736" y="0"/>
            <a:chExt cx="12229962" cy="6856216"/>
          </a:xfrm>
        </p:grpSpPr>
        <p:pic>
          <p:nvPicPr>
            <p:cNvPr id="4" name="Picture 14">
              <a:extLst>
                <a:ext uri="{FF2B5EF4-FFF2-40B4-BE49-F238E27FC236}">
                  <a16:creationId xmlns:a16="http://schemas.microsoft.com/office/drawing/2014/main" id="{A801E202-93DA-B430-A438-8D3B3B5928F0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0" y="0"/>
              <a:ext cx="12188823" cy="6856216"/>
            </a:xfrm>
            <a:prstGeom prst="rect">
              <a:avLst/>
            </a:prstGeom>
            <a:noFill/>
            <a:ln cap="flat">
              <a:noFill/>
            </a:ln>
          </p:spPr>
        </p:pic>
        <p:sp>
          <p:nvSpPr>
            <p:cNvPr id="5" name="Rectangle 15">
              <a:extLst>
                <a:ext uri="{FF2B5EF4-FFF2-40B4-BE49-F238E27FC236}">
                  <a16:creationId xmlns:a16="http://schemas.microsoft.com/office/drawing/2014/main" id="{9AAD23E8-85EC-5495-48E3-85BD3AECD82D}"/>
                </a:ext>
              </a:extLst>
            </p:cNvPr>
            <p:cNvSpPr/>
            <p:nvPr/>
          </p:nvSpPr>
          <p:spPr>
            <a:xfrm>
              <a:off x="608011" y="609603"/>
              <a:ext cx="10972800" cy="5638803"/>
            </a:xfrm>
            <a:prstGeom prst="rect">
              <a:avLst/>
            </a:prstGeom>
            <a:noFill/>
            <a:ln w="15873" cap="flat">
              <a:solidFill>
                <a:srgbClr val="83992A"/>
              </a:solidFill>
              <a:prstDash val="solid"/>
              <a:miter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Garamond"/>
              </a:endParaRPr>
            </a:p>
          </p:txBody>
        </p:sp>
        <p:pic>
          <p:nvPicPr>
            <p:cNvPr id="6" name="Picture 16">
              <a:extLst>
                <a:ext uri="{FF2B5EF4-FFF2-40B4-BE49-F238E27FC236}">
                  <a16:creationId xmlns:a16="http://schemas.microsoft.com/office/drawing/2014/main" id="{75CD2E65-A388-0B7C-FC17-32F53FE49C8F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>
            <a:xfrm>
              <a:off x="-15736" y="3153829"/>
              <a:ext cx="777240" cy="606420"/>
            </a:xfrm>
            <a:prstGeom prst="rect">
              <a:avLst/>
            </a:prstGeom>
            <a:noFill/>
            <a:ln cap="flat">
              <a:noFill/>
            </a:ln>
          </p:spPr>
        </p:pic>
        <p:pic>
          <p:nvPicPr>
            <p:cNvPr id="7" name="Picture 9">
              <a:extLst>
                <a:ext uri="{FF2B5EF4-FFF2-40B4-BE49-F238E27FC236}">
                  <a16:creationId xmlns:a16="http://schemas.microsoft.com/office/drawing/2014/main" id="{237B82AA-43C7-3132-1F30-3D202401838C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>
            <a:xfrm>
              <a:off x="11436986" y="3153829"/>
              <a:ext cx="777240" cy="606420"/>
            </a:xfrm>
            <a:prstGeom prst="rect">
              <a:avLst/>
            </a:prstGeom>
            <a:noFill/>
            <a:ln cap="flat">
              <a:noFill/>
            </a:ln>
          </p:spPr>
        </p:pic>
      </p:grpSp>
      <p:sp>
        <p:nvSpPr>
          <p:cNvPr id="8" name="Title 1">
            <a:extLst>
              <a:ext uri="{FF2B5EF4-FFF2-40B4-BE49-F238E27FC236}">
                <a16:creationId xmlns:a16="http://schemas.microsoft.com/office/drawing/2014/main" id="{ECE86795-BCFF-AB4F-2622-D9A7986DAB94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7997415" y="2892228"/>
            <a:ext cx="3079004" cy="2345262"/>
          </a:xfrm>
        </p:spPr>
        <p:txBody>
          <a:bodyPr/>
          <a:lstStyle/>
          <a:p>
            <a:pPr lvl="0">
              <a:lnSpc>
                <a:spcPct val="90000"/>
              </a:lnSpc>
            </a:pPr>
            <a:r>
              <a:rPr lang="en-GB" sz="4000">
                <a:latin typeface="Arial Black" pitchFamily="34"/>
              </a:rPr>
              <a:t>Why Instagram is the Key to Our Success?</a:t>
            </a:r>
          </a:p>
        </p:txBody>
      </p:sp>
      <p:sp>
        <p:nvSpPr>
          <p:cNvPr id="9" name="Rectangle 19">
            <a:extLst>
              <a:ext uri="{FF2B5EF4-FFF2-40B4-BE49-F238E27FC236}">
                <a16:creationId xmlns:a16="http://schemas.microsoft.com/office/drawing/2014/main" id="{34120DF5-F552-82A1-EB7D-D7107535378A}"/>
              </a:ext>
            </a:extLst>
          </p:cNvPr>
          <p:cNvSpPr>
            <a:spLocks noMove="1" noResize="1"/>
          </p:cNvSpPr>
          <p:nvPr/>
        </p:nvSpPr>
        <p:spPr>
          <a:xfrm>
            <a:off x="1092643" y="1092195"/>
            <a:ext cx="6432127" cy="4515106"/>
          </a:xfrm>
          <a:prstGeom prst="rect">
            <a:avLst/>
          </a:prstGeom>
          <a:solidFill>
            <a:srgbClr val="FFFFFF"/>
          </a:solidFill>
          <a:ln w="57150" cap="flat">
            <a:solidFill>
              <a:srgbClr val="7F7F7F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Garamond"/>
            </a:endParaRPr>
          </a:p>
        </p:txBody>
      </p:sp>
      <p:pic>
        <p:nvPicPr>
          <p:cNvPr id="10" name="Picture 5" descr="A fast food restaurant sign&#10;&#10;Description automatically generated">
            <a:extLst>
              <a:ext uri="{FF2B5EF4-FFF2-40B4-BE49-F238E27FC236}">
                <a16:creationId xmlns:a16="http://schemas.microsoft.com/office/drawing/2014/main" id="{6E131EF6-B189-B229-3C1E-FF81695A34C1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306" r="10170"/>
          <a:stretch>
            <a:fillRect/>
          </a:stretch>
        </p:blipFill>
        <p:spPr>
          <a:xfrm>
            <a:off x="1412683" y="1441697"/>
            <a:ext cx="5784082" cy="3795793"/>
          </a:xfrm>
          <a:prstGeom prst="rect">
            <a:avLst/>
          </a:prstGeom>
          <a:noFill/>
          <a:ln cap="flat">
            <a:noFill/>
          </a:ln>
        </p:spPr>
      </p:pic>
      <p:cxnSp>
        <p:nvCxnSpPr>
          <p:cNvPr id="11" name="Straight Connector 21">
            <a:extLst>
              <a:ext uri="{FF2B5EF4-FFF2-40B4-BE49-F238E27FC236}">
                <a16:creationId xmlns:a16="http://schemas.microsoft.com/office/drawing/2014/main" id="{D4F02F8E-4974-E3DD-499E-63C7798E1696}"/>
              </a:ext>
            </a:extLst>
          </p:cNvPr>
          <p:cNvCxnSpPr>
            <a:cxnSpLocks noMove="1" noResize="1"/>
          </p:cNvCxnSpPr>
          <p:nvPr/>
        </p:nvCxnSpPr>
        <p:spPr>
          <a:xfrm>
            <a:off x="7999427" y="3509768"/>
            <a:ext cx="3074981" cy="12363"/>
          </a:xfrm>
          <a:prstGeom prst="straightConnector1">
            <a:avLst/>
          </a:prstGeom>
          <a:noFill/>
          <a:ln w="15873" cap="flat">
            <a:solidFill>
              <a:srgbClr val="83992A"/>
            </a:solidFill>
            <a:prstDash val="solid"/>
          </a:ln>
        </p:spPr>
      </p:cxnSp>
      <p:sp>
        <p:nvSpPr>
          <p:cNvPr id="12" name="TextBox 6">
            <a:extLst>
              <a:ext uri="{FF2B5EF4-FFF2-40B4-BE49-F238E27FC236}">
                <a16:creationId xmlns:a16="http://schemas.microsoft.com/office/drawing/2014/main" id="{CB4992AD-80E5-981E-1424-133AEF1F5E2A}"/>
              </a:ext>
            </a:extLst>
          </p:cNvPr>
          <p:cNvSpPr txBox="1"/>
          <p:nvPr/>
        </p:nvSpPr>
        <p:spPr>
          <a:xfrm>
            <a:off x="4992313" y="5037438"/>
            <a:ext cx="2204453" cy="200052"/>
          </a:xfrm>
          <a:prstGeom prst="rect">
            <a:avLst/>
          </a:prstGeom>
          <a:solidFill>
            <a:srgbClr val="000000"/>
          </a:solidFill>
          <a:ln cap="flat"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700" b="0" i="0" u="none" strike="noStrike" kern="1200" cap="none" spc="0" baseline="0">
                <a:solidFill>
                  <a:srgbClr val="FFFFFF"/>
                </a:solidFill>
                <a:uFillTx/>
                <a:latin typeface="Garamond"/>
                <a:hlinkClick r:id="rId6" tooltip="https://www.flickr.com/photos/jeepersmedia/17869745999/"/>
              </a:rPr>
              <a:t>This Photo</a:t>
            </a:r>
            <a:r>
              <a:rPr lang="en-GB" sz="700" b="0" i="0" u="none" strike="noStrike" kern="1200" cap="none" spc="0" baseline="0">
                <a:solidFill>
                  <a:srgbClr val="FFFFFF"/>
                </a:solidFill>
                <a:uFillTx/>
                <a:latin typeface="Garamond"/>
              </a:rPr>
              <a:t> by Unknown Author is licensed under </a:t>
            </a:r>
            <a:r>
              <a:rPr lang="en-GB" sz="700" b="0" i="0" u="none" strike="noStrike" kern="1200" cap="none" spc="0" baseline="0">
                <a:solidFill>
                  <a:srgbClr val="FFFFFF"/>
                </a:solidFill>
                <a:uFillTx/>
                <a:latin typeface="Garamond"/>
                <a:hlinkClick r:id="rId7" tooltip="https://creativecommons.org/licenses/by/3.0/"/>
              </a:rPr>
              <a:t>CC BY</a:t>
            </a:r>
            <a:endParaRPr lang="en-GB" sz="700" b="0" i="0" u="none" strike="noStrike" kern="1200" cap="none" spc="0" baseline="0">
              <a:solidFill>
                <a:srgbClr val="FFFFFF"/>
              </a:solidFill>
              <a:uFillTx/>
              <a:latin typeface="Garamond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621386-0CB3-5560-8FDB-8814BD4D67C3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4000"/>
              <a:t> </a:t>
            </a:r>
            <a:r>
              <a:rPr lang="en-GB" sz="4000">
                <a:latin typeface="Arial Black" pitchFamily="34"/>
              </a:rPr>
              <a:t>Instagram for McDonald's Marketing 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3F9C81-2AB4-29BF-BDCE-E5E24D308ECF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spcBef>
                <a:spcPts val="500"/>
              </a:spcBef>
            </a:pPr>
            <a:r>
              <a:rPr lang="en-GB" sz="2000">
                <a:latin typeface="Arial" pitchFamily="34"/>
                <a:cs typeface="Arial" pitchFamily="34"/>
              </a:rPr>
              <a:t>Introduction to McDonald's: A global leader in fast food.</a:t>
            </a:r>
          </a:p>
          <a:p>
            <a:pPr lvl="0">
              <a:spcBef>
                <a:spcPts val="500"/>
              </a:spcBef>
            </a:pPr>
            <a:r>
              <a:rPr lang="en-GB" sz="2000">
                <a:latin typeface="Arial" pitchFamily="34"/>
                <a:cs typeface="Arial" pitchFamily="34"/>
              </a:rPr>
              <a:t>Purpose of the Presentation: To unveil our strategic approach to digital marketing.</a:t>
            </a:r>
          </a:p>
          <a:p>
            <a:pPr lvl="0">
              <a:spcBef>
                <a:spcPts val="500"/>
              </a:spcBef>
            </a:pPr>
            <a:r>
              <a:rPr lang="en-GB" sz="2000">
                <a:latin typeface="Arial" pitchFamily="34"/>
                <a:cs typeface="Arial" pitchFamily="34"/>
              </a:rPr>
              <a:t>Significance of Instagram: Exploring why Instagram plays a pivotal role in our marketing endeavours.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429F9-2556-257D-39BC-792F92B80846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4000">
                <a:latin typeface="Arial Black" pitchFamily="34"/>
              </a:rPr>
              <a:t>Why Instagram for McDonald's?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0A8CCD-FE9B-0380-956C-9237F9C83F92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spcBef>
                <a:spcPts val="300"/>
              </a:spcBef>
            </a:pPr>
            <a:r>
              <a:rPr lang="en-GB" sz="1200">
                <a:latin typeface="Arial" pitchFamily="34"/>
                <a:cs typeface="Arial" pitchFamily="34"/>
              </a:rPr>
              <a:t>Popularity: Instagram boasts over 1 billion monthly active users globally.</a:t>
            </a:r>
          </a:p>
          <a:p>
            <a:pPr lvl="0">
              <a:spcBef>
                <a:spcPts val="300"/>
              </a:spcBef>
            </a:pPr>
            <a:r>
              <a:rPr lang="en-GB" sz="1200">
                <a:latin typeface="Arial" pitchFamily="34"/>
                <a:cs typeface="Arial" pitchFamily="34"/>
              </a:rPr>
              <a:t>Engagement: It's more than just likes and follows; users engage with brands 10 times more on Instagram than on Facebook.</a:t>
            </a:r>
          </a:p>
          <a:p>
            <a:pPr lvl="0">
              <a:spcBef>
                <a:spcPts val="300"/>
              </a:spcBef>
            </a:pPr>
            <a:r>
              <a:rPr lang="en-GB" sz="1200">
                <a:latin typeface="Arial" pitchFamily="34"/>
                <a:cs typeface="Arial" pitchFamily="34"/>
              </a:rPr>
              <a:t>Visual Appeal: Our products thrive on visuals. Instagram is a visual platform, making it perfect for showcasing our menu.</a:t>
            </a:r>
          </a:p>
          <a:p>
            <a:pPr lvl="0">
              <a:spcBef>
                <a:spcPts val="300"/>
              </a:spcBef>
            </a:pPr>
            <a:r>
              <a:rPr lang="en-GB" sz="1200">
                <a:latin typeface="Arial" pitchFamily="34"/>
                <a:cs typeface="Arial" pitchFamily="34"/>
              </a:rPr>
              <a:t>Target Demographics: Over 70% of Instagram users are under 35, aligning perfectly with our audience.</a:t>
            </a:r>
          </a:p>
          <a:p>
            <a:pPr lvl="0">
              <a:spcBef>
                <a:spcPts val="300"/>
              </a:spcBef>
            </a:pPr>
            <a:r>
              <a:rPr lang="en-GB" sz="1200">
                <a:latin typeface="Arial" pitchFamily="34"/>
                <a:cs typeface="Arial" pitchFamily="34"/>
              </a:rPr>
              <a:t>Storytelling: Instagram Stories allow us to craft compelling narratives around our brand and products.</a:t>
            </a:r>
          </a:p>
          <a:p>
            <a:pPr lvl="0">
              <a:spcBef>
                <a:spcPts val="300"/>
              </a:spcBef>
            </a:pPr>
            <a:r>
              <a:rPr lang="en-GB" sz="1200">
                <a:latin typeface="Arial" pitchFamily="34"/>
                <a:cs typeface="Arial" pitchFamily="34"/>
              </a:rPr>
              <a:t>Hashtags: Effective hashtag use helps us expand our reach and connect with a wider audience.</a:t>
            </a:r>
          </a:p>
          <a:p>
            <a:pPr lvl="0">
              <a:spcBef>
                <a:spcPts val="300"/>
              </a:spcBef>
            </a:pPr>
            <a:r>
              <a:rPr lang="en-GB" sz="1200">
                <a:latin typeface="Arial" pitchFamily="34"/>
                <a:cs typeface="Arial" pitchFamily="34"/>
              </a:rPr>
              <a:t>Mobile-First: As more users access social media via mobile, Instagram's mobile-centric design suits our customers' preferences.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AFF630-3279-627D-12CC-898BBDA2002D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4000">
                <a:latin typeface="Arial Black" pitchFamily="34"/>
              </a:rPr>
              <a:t>Instagram's Marketing Facilities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4BC940-3AB1-891B-362B-F456565DD552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lvl="0">
              <a:spcBef>
                <a:spcPts val="300"/>
              </a:spcBef>
            </a:pPr>
            <a:r>
              <a:rPr lang="en-GB" sz="1200">
                <a:latin typeface="Arial" pitchFamily="34"/>
                <a:cs typeface="Arial" pitchFamily="34"/>
              </a:rPr>
              <a:t>Instagram Stories: Stories offer ephemeral content, ideal for time-sensitive promotions, behind-the-scenes glimpses, and storytelling. We can create excitement around limited-time menu items.</a:t>
            </a:r>
          </a:p>
          <a:p>
            <a:pPr lvl="0">
              <a:spcBef>
                <a:spcPts val="300"/>
              </a:spcBef>
            </a:pPr>
            <a:r>
              <a:rPr lang="en-GB" sz="1200">
                <a:latin typeface="Arial" pitchFamily="34"/>
                <a:cs typeface="Arial" pitchFamily="34"/>
              </a:rPr>
              <a:t>Instagram Reels: Short video content is trending. Reels allow us to engage with our audience through fun, creative videos, like cooking tutorials, food styling tips, and user-generated content challenges.</a:t>
            </a:r>
          </a:p>
          <a:p>
            <a:pPr lvl="0">
              <a:spcBef>
                <a:spcPts val="300"/>
              </a:spcBef>
            </a:pPr>
            <a:r>
              <a:rPr lang="en-GB" sz="1200">
                <a:latin typeface="Arial" pitchFamily="34"/>
                <a:cs typeface="Arial" pitchFamily="34"/>
              </a:rPr>
              <a:t>IGTV: For long-form videos, IGTV comes in handy. We can showcase in-depth content like 'McDonald's Kitchen Tours' or 'Farm-to-Table Stories.'</a:t>
            </a:r>
          </a:p>
          <a:p>
            <a:pPr lvl="0">
              <a:spcBef>
                <a:spcPts val="300"/>
              </a:spcBef>
            </a:pPr>
            <a:r>
              <a:rPr lang="en-GB" sz="1200">
                <a:latin typeface="Arial" pitchFamily="34"/>
                <a:cs typeface="Arial" pitchFamily="34"/>
              </a:rPr>
              <a:t>Shopping Tags: Seamless shopping integration enables customers to purchase our merchandise and promotional items directly through Instagram.</a:t>
            </a:r>
          </a:p>
          <a:p>
            <a:pPr lvl="0">
              <a:spcBef>
                <a:spcPts val="300"/>
              </a:spcBef>
            </a:pPr>
            <a:r>
              <a:rPr lang="en-GB" sz="1200">
                <a:latin typeface="Arial" pitchFamily="34"/>
                <a:cs typeface="Arial" pitchFamily="34"/>
              </a:rPr>
              <a:t>Polls and Questions: We can engage with our audience using interactive features like polls and questions to gather feedback, opinions, and preferences.</a:t>
            </a:r>
          </a:p>
          <a:p>
            <a:pPr lvl="0">
              <a:spcBef>
                <a:spcPts val="300"/>
              </a:spcBef>
            </a:pPr>
            <a:r>
              <a:rPr lang="en-GB" sz="1200">
                <a:latin typeface="Arial" pitchFamily="34"/>
                <a:cs typeface="Arial" pitchFamily="34"/>
              </a:rPr>
              <a:t>Influencer Collaborations: Partnering with influencers who align with our brand values can amplify our reach and credibility. For instance, fitness influencers for salads or lifestyle influencers for breakfast promotions.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109FC7-DCE0-B31E-C4C8-3CDD6B84ABB7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4000">
                <a:latin typeface="Arial Black" pitchFamily="34"/>
              </a:rPr>
              <a:t>McDonald's Instagram Campaign - A Taste of Delight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C056D4-E8AB-310E-D3C6-0762D707B13D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lvl="0" indent="0">
              <a:spcBef>
                <a:spcPts val="300"/>
              </a:spcBef>
              <a:buNone/>
            </a:pPr>
            <a:r>
              <a:rPr lang="en-GB" sz="1200">
                <a:latin typeface="Arial" pitchFamily="34"/>
                <a:cs typeface="Arial" pitchFamily="34"/>
              </a:rPr>
              <a:t>1. Objective:</a:t>
            </a:r>
          </a:p>
          <a:p>
            <a:pPr lvl="0">
              <a:spcBef>
                <a:spcPts val="300"/>
              </a:spcBef>
            </a:pPr>
            <a:r>
              <a:rPr lang="en-GB" sz="1200">
                <a:latin typeface="Arial" pitchFamily="34"/>
                <a:cs typeface="Arial" pitchFamily="34"/>
              </a:rPr>
              <a:t>Engage younger consumers (ages 18-30) and drive visits to McDonald’s.</a:t>
            </a:r>
          </a:p>
          <a:p>
            <a:pPr marL="0" lvl="0" indent="0">
              <a:spcBef>
                <a:spcPts val="300"/>
              </a:spcBef>
              <a:buNone/>
            </a:pPr>
            <a:r>
              <a:rPr lang="en-GB" sz="1200">
                <a:latin typeface="Arial" pitchFamily="34"/>
                <a:cs typeface="Arial" pitchFamily="34"/>
              </a:rPr>
              <a:t>2. Messaging:</a:t>
            </a:r>
          </a:p>
          <a:p>
            <a:pPr lvl="0">
              <a:spcBef>
                <a:spcPts val="300"/>
              </a:spcBef>
            </a:pPr>
            <a:r>
              <a:rPr lang="en-GB" sz="1200">
                <a:latin typeface="Arial" pitchFamily="34"/>
                <a:cs typeface="Arial" pitchFamily="34"/>
              </a:rPr>
              <a:t>Campaign Name: "Flavour Fusion: Satisfy Your Cravings!"</a:t>
            </a:r>
          </a:p>
          <a:p>
            <a:pPr lvl="0">
              <a:spcBef>
                <a:spcPts val="300"/>
              </a:spcBef>
            </a:pPr>
            <a:r>
              <a:rPr lang="en-GB" sz="1200">
                <a:latin typeface="Arial" pitchFamily="34"/>
                <a:cs typeface="Arial" pitchFamily="34"/>
              </a:rPr>
              <a:t>Captions: "Savor the fusion of flavours at McDonald's - your taste adventure awaits!</a:t>
            </a:r>
          </a:p>
          <a:p>
            <a:pPr lvl="0">
              <a:spcBef>
                <a:spcPts val="300"/>
              </a:spcBef>
            </a:pPr>
            <a:r>
              <a:rPr lang="en-GB" sz="1200">
                <a:latin typeface="Arial" pitchFamily="34"/>
                <a:cs typeface="Arial" pitchFamily="34"/>
              </a:rPr>
              <a:t>Use of trending food-related hashtags like #FoodieFaves and #CraveMcDs.</a:t>
            </a:r>
          </a:p>
          <a:p>
            <a:pPr marL="0" lvl="0" indent="0">
              <a:spcBef>
                <a:spcPts val="300"/>
              </a:spcBef>
              <a:buNone/>
            </a:pPr>
            <a:r>
              <a:rPr lang="en-GB" sz="1200">
                <a:latin typeface="Arial" pitchFamily="34"/>
                <a:cs typeface="Arial" pitchFamily="34"/>
              </a:rPr>
              <a:t>3. Content:</a:t>
            </a:r>
          </a:p>
          <a:p>
            <a:pPr lvl="0">
              <a:spcBef>
                <a:spcPts val="300"/>
              </a:spcBef>
            </a:pPr>
            <a:r>
              <a:rPr lang="en-GB" sz="1200">
                <a:latin typeface="Arial" pitchFamily="34"/>
                <a:cs typeface="Arial" pitchFamily="34"/>
              </a:rPr>
              <a:t>High-quality images and short Reels showcasing McDonald's iconic and trending menu items.</a:t>
            </a:r>
          </a:p>
          <a:p>
            <a:pPr lvl="0">
              <a:spcBef>
                <a:spcPts val="300"/>
              </a:spcBef>
            </a:pPr>
            <a:r>
              <a:rPr lang="en-GB" sz="1200">
                <a:latin typeface="Arial" pitchFamily="34"/>
                <a:cs typeface="Arial" pitchFamily="34"/>
              </a:rPr>
              <a:t>User-generated content: Encourage customers to share their McDonald's experiences with a dedicated hashtag, e.g., #McDFlavorFusion.</a:t>
            </a:r>
          </a:p>
          <a:p>
            <a:pPr marL="0" lvl="0" indent="0">
              <a:spcBef>
                <a:spcPts val="300"/>
              </a:spcBef>
              <a:buNone/>
            </a:pPr>
            <a:r>
              <a:rPr lang="en-GB" sz="1200">
                <a:latin typeface="Arial" pitchFamily="34"/>
                <a:cs typeface="Arial" pitchFamily="34"/>
              </a:rPr>
              <a:t>4. Target Audience:</a:t>
            </a:r>
          </a:p>
          <a:p>
            <a:pPr lvl="0">
              <a:spcBef>
                <a:spcPts val="300"/>
              </a:spcBef>
            </a:pPr>
            <a:r>
              <a:rPr lang="en-GB" sz="1200">
                <a:latin typeface="Arial" pitchFamily="34"/>
                <a:cs typeface="Arial" pitchFamily="34"/>
              </a:rPr>
              <a:t>Millennials and Gen Z (ages 18-30) with an interest in food, fast dining, and visually appealing content.</a:t>
            </a:r>
          </a:p>
          <a:p>
            <a:pPr lvl="0">
              <a:spcBef>
                <a:spcPts val="300"/>
              </a:spcBef>
            </a:pPr>
            <a:r>
              <a:rPr lang="en-GB" sz="1200">
                <a:latin typeface="Arial" pitchFamily="34"/>
                <a:cs typeface="Arial" pitchFamily="34"/>
              </a:rPr>
              <a:t>Geographically targeted to areas around McDonald's locations.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E9D591-F3EE-99FA-CA98-C546ADA0CDA5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4000">
                <a:latin typeface="Arial Black" pitchFamily="34"/>
              </a:rPr>
              <a:t>Embracing Instagram for Success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63BF3D-4089-8A85-32DF-D306988B4513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lang="en-GB">
                <a:latin typeface="Arial" pitchFamily="34"/>
                <a:cs typeface="Arial" pitchFamily="34"/>
              </a:rPr>
              <a:t>Conclusion:</a:t>
            </a:r>
          </a:p>
          <a:p>
            <a:pPr lvl="0"/>
            <a:endParaRPr lang="en-GB">
              <a:latin typeface="Arial" pitchFamily="34"/>
              <a:cs typeface="Arial" pitchFamily="34"/>
            </a:endParaRPr>
          </a:p>
          <a:p>
            <a:pPr lvl="0"/>
            <a:r>
              <a:rPr lang="en-GB">
                <a:latin typeface="Arial" pitchFamily="34"/>
                <a:cs typeface="Arial" pitchFamily="34"/>
              </a:rPr>
              <a:t>Instagram is not just a platform; it's a gateway to connecting with our audience in exciting ways.</a:t>
            </a:r>
          </a:p>
          <a:p>
            <a:pPr lvl="0"/>
            <a:r>
              <a:rPr lang="en-GB">
                <a:latin typeface="Arial" pitchFamily="34"/>
                <a:cs typeface="Arial" pitchFamily="34"/>
              </a:rPr>
              <a:t>McDonald's is poised for success, driven by Instagram's dynamic features and our strategic marketing approach.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FCF0C4-B922-2848-E185-13A18CD55222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4000">
                <a:latin typeface="Arial Black" pitchFamily="34"/>
              </a:rPr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3FB31C-8D58-DF56-DA20-B604ABB20132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295403" y="2481946"/>
            <a:ext cx="9601200" cy="3657600"/>
          </a:xfrm>
        </p:spPr>
        <p:txBody>
          <a:bodyPr/>
          <a:lstStyle/>
          <a:p>
            <a:pPr lvl="0">
              <a:lnSpc>
                <a:spcPct val="80000"/>
              </a:lnSpc>
              <a:spcBef>
                <a:spcPts val="300"/>
              </a:spcBef>
            </a:pPr>
            <a:r>
              <a:rPr lang="en-GB" sz="1200">
                <a:latin typeface="Arial" pitchFamily="34"/>
                <a:cs typeface="Arial" pitchFamily="34"/>
              </a:rPr>
              <a:t>McDonald's Corporation. (2022). </a:t>
            </a:r>
            <a:r>
              <a:rPr lang="en-GB" sz="1200" i="1">
                <a:latin typeface="Arial" pitchFamily="34"/>
                <a:cs typeface="Arial" pitchFamily="34"/>
              </a:rPr>
              <a:t>Annual Report </a:t>
            </a:r>
            <a:r>
              <a:rPr lang="en-GB" sz="1200">
                <a:latin typeface="Arial" pitchFamily="34"/>
                <a:cs typeface="Arial" pitchFamily="34"/>
              </a:rPr>
              <a:t>2022. Available at: </a:t>
            </a:r>
            <a:r>
              <a:rPr lang="en-GB" sz="1200">
                <a:latin typeface="Arial" pitchFamily="34"/>
                <a:cs typeface="Arial" pitchFamily="34"/>
                <a:hlinkClick r:id="rId2"/>
              </a:rPr>
              <a:t>https://stocklight.com/stocks/us/accommodation-and-food-services/nyse-mcd/mcdonald-s/annual-reports/nyse-mcd-2022-10K-22671248.pdf</a:t>
            </a:r>
            <a:endParaRPr lang="en-GB" sz="1200">
              <a:latin typeface="Arial" pitchFamily="34"/>
              <a:cs typeface="Arial" pitchFamily="34"/>
            </a:endParaRPr>
          </a:p>
          <a:p>
            <a:pPr lvl="0">
              <a:lnSpc>
                <a:spcPct val="80000"/>
              </a:lnSpc>
              <a:spcBef>
                <a:spcPts val="300"/>
              </a:spcBef>
            </a:pPr>
            <a:r>
              <a:rPr lang="en-GB" sz="1200">
                <a:latin typeface="Arial" pitchFamily="34"/>
                <a:cs typeface="Arial" pitchFamily="34"/>
              </a:rPr>
              <a:t>McDonald's Corporation. (2022</a:t>
            </a:r>
            <a:r>
              <a:rPr lang="en-GB" sz="1200" i="1">
                <a:latin typeface="Arial" pitchFamily="34"/>
                <a:cs typeface="Arial" pitchFamily="34"/>
              </a:rPr>
              <a:t>). Earnings Release</a:t>
            </a:r>
            <a:r>
              <a:rPr lang="en-GB" sz="1200">
                <a:latin typeface="Arial" pitchFamily="34"/>
                <a:cs typeface="Arial" pitchFamily="34"/>
              </a:rPr>
              <a:t>. Available at: </a:t>
            </a:r>
            <a:r>
              <a:rPr lang="en-GB" sz="1200">
                <a:latin typeface="Arial" pitchFamily="34"/>
                <a:cs typeface="Arial" pitchFamily="34"/>
                <a:hlinkClick r:id="rId2"/>
              </a:rPr>
              <a:t>https://stocklight.com/stocks/us/accommodation-and-food-services/nyse-mcd/mcdonald-s/annual-reports/nyse-mcd-2022-10K-22671248.pdf</a:t>
            </a:r>
            <a:endParaRPr lang="en-GB" sz="1200">
              <a:latin typeface="Arial" pitchFamily="34"/>
              <a:cs typeface="Arial" pitchFamily="34"/>
            </a:endParaRPr>
          </a:p>
          <a:p>
            <a:pPr lvl="0">
              <a:lnSpc>
                <a:spcPct val="80000"/>
              </a:lnSpc>
              <a:spcBef>
                <a:spcPts val="300"/>
              </a:spcBef>
            </a:pPr>
            <a:r>
              <a:rPr lang="en-GB" sz="1200">
                <a:latin typeface="Arial" pitchFamily="34"/>
                <a:cs typeface="Arial" pitchFamily="34"/>
              </a:rPr>
              <a:t>McDonald's Corporation. (2022). </a:t>
            </a:r>
            <a:r>
              <a:rPr lang="en-GB" sz="1200" i="1">
                <a:latin typeface="Arial" pitchFamily="34"/>
                <a:cs typeface="Arial" pitchFamily="34"/>
              </a:rPr>
              <a:t>Investor Relations</a:t>
            </a:r>
            <a:r>
              <a:rPr lang="en-GB" sz="1200">
                <a:latin typeface="Arial" pitchFamily="34"/>
                <a:cs typeface="Arial" pitchFamily="34"/>
              </a:rPr>
              <a:t>. Available at: </a:t>
            </a:r>
            <a:r>
              <a:rPr lang="en-GB" sz="1200">
                <a:latin typeface="Arial" pitchFamily="34"/>
                <a:cs typeface="Arial" pitchFamily="34"/>
                <a:hlinkClick r:id="rId2"/>
              </a:rPr>
              <a:t>https://stocklight.com/stocks/us/accommodation-and-food-services/nyse-mcd/mcdonald-s/annual-reports/nyse-mcd-2022-10K-22671248.pdf</a:t>
            </a:r>
            <a:endParaRPr lang="en-GB" sz="1200">
              <a:latin typeface="Arial" pitchFamily="34"/>
              <a:cs typeface="Arial" pitchFamily="34"/>
            </a:endParaRPr>
          </a:p>
          <a:p>
            <a:pPr lvl="0">
              <a:lnSpc>
                <a:spcPct val="80000"/>
              </a:lnSpc>
              <a:spcBef>
                <a:spcPts val="300"/>
              </a:spcBef>
            </a:pPr>
            <a:r>
              <a:rPr lang="en-GB" sz="1200">
                <a:latin typeface="Arial" pitchFamily="34"/>
                <a:cs typeface="Arial" pitchFamily="34"/>
              </a:rPr>
              <a:t>McDonald's Corporation. (2021). </a:t>
            </a:r>
            <a:r>
              <a:rPr lang="en-GB" sz="1200" i="1">
                <a:latin typeface="Arial" pitchFamily="34"/>
                <a:cs typeface="Arial" pitchFamily="34"/>
              </a:rPr>
              <a:t>Our Menu</a:t>
            </a:r>
            <a:r>
              <a:rPr lang="en-GB" sz="1200">
                <a:latin typeface="Arial" pitchFamily="34"/>
                <a:cs typeface="Arial" pitchFamily="34"/>
              </a:rPr>
              <a:t>. Available at: McDonald's Corporation. (2021). Our Menu. </a:t>
            </a:r>
          </a:p>
          <a:p>
            <a:pPr lvl="0">
              <a:lnSpc>
                <a:spcPct val="80000"/>
              </a:lnSpc>
              <a:spcBef>
                <a:spcPts val="300"/>
              </a:spcBef>
            </a:pPr>
            <a:r>
              <a:rPr lang="en-GB" sz="1200">
                <a:latin typeface="Arial" pitchFamily="34"/>
                <a:cs typeface="Arial" pitchFamily="34"/>
              </a:rPr>
              <a:t>McDonald's Corporation. (2020). </a:t>
            </a:r>
            <a:r>
              <a:rPr lang="en-GB" sz="1200" i="1">
                <a:latin typeface="Arial" pitchFamily="34"/>
                <a:cs typeface="Arial" pitchFamily="34"/>
              </a:rPr>
              <a:t>Our Story</a:t>
            </a:r>
            <a:r>
              <a:rPr lang="en-GB" sz="1200">
                <a:latin typeface="Arial" pitchFamily="34"/>
                <a:cs typeface="Arial" pitchFamily="34"/>
              </a:rPr>
              <a:t>. Available at: </a:t>
            </a:r>
            <a:r>
              <a:rPr lang="en-GB" sz="1200">
                <a:latin typeface="Arial" pitchFamily="34"/>
                <a:cs typeface="Arial" pitchFamily="34"/>
                <a:hlinkClick r:id="rId3"/>
              </a:rPr>
              <a:t>https://corporate.mcdonalds.com/corpmcd/our-company/who-we-are/our-history.html</a:t>
            </a:r>
            <a:endParaRPr lang="en-GB" sz="1200">
              <a:latin typeface="Arial" pitchFamily="34"/>
              <a:cs typeface="Arial" pitchFamily="34"/>
            </a:endParaRPr>
          </a:p>
          <a:p>
            <a:pPr lvl="0">
              <a:lnSpc>
                <a:spcPct val="80000"/>
              </a:lnSpc>
              <a:spcBef>
                <a:spcPts val="300"/>
              </a:spcBef>
            </a:pPr>
            <a:r>
              <a:rPr lang="en-GB" sz="1200">
                <a:latin typeface="Arial" pitchFamily="34"/>
                <a:cs typeface="Arial" pitchFamily="34"/>
              </a:rPr>
              <a:t>McDonald's Corporation. (2022). </a:t>
            </a:r>
            <a:r>
              <a:rPr lang="en-GB" sz="1200" i="1">
                <a:latin typeface="Arial" pitchFamily="34"/>
                <a:cs typeface="Arial" pitchFamily="34"/>
              </a:rPr>
              <a:t>Franchising. </a:t>
            </a:r>
            <a:r>
              <a:rPr lang="en-GB" sz="1200">
                <a:latin typeface="Arial" pitchFamily="34"/>
                <a:cs typeface="Arial" pitchFamily="34"/>
              </a:rPr>
              <a:t>Available at: </a:t>
            </a:r>
            <a:r>
              <a:rPr lang="en-GB" sz="1200">
                <a:latin typeface="Arial" pitchFamily="34"/>
                <a:cs typeface="Arial" pitchFamily="34"/>
                <a:hlinkClick r:id="rId2"/>
              </a:rPr>
              <a:t>https://stocklight.com/stocks/us/accommodation-and-food-services/nyse-mcd/mcdonald-s/annual-reports/nyse-mcd-2022-10K-22671248.pdf</a:t>
            </a:r>
            <a:endParaRPr lang="en-GB" sz="1200">
              <a:latin typeface="Arial" pitchFamily="34"/>
              <a:cs typeface="Arial" pitchFamily="34"/>
            </a:endParaRPr>
          </a:p>
          <a:p>
            <a:pPr lvl="0">
              <a:lnSpc>
                <a:spcPct val="80000"/>
              </a:lnSpc>
              <a:spcBef>
                <a:spcPts val="300"/>
              </a:spcBef>
            </a:pPr>
            <a:r>
              <a:rPr lang="en-GB" sz="1200">
                <a:latin typeface="Arial" pitchFamily="34"/>
                <a:cs typeface="Arial" pitchFamily="34"/>
              </a:rPr>
              <a:t>McDonald's Corporation. (2020). </a:t>
            </a:r>
            <a:r>
              <a:rPr lang="en-GB" sz="1200" i="1">
                <a:latin typeface="Arial" pitchFamily="34"/>
                <a:cs typeface="Arial" pitchFamily="34"/>
              </a:rPr>
              <a:t>Corporate Social Responsibility. </a:t>
            </a:r>
            <a:r>
              <a:rPr lang="en-GB" sz="1200">
                <a:latin typeface="Arial" pitchFamily="34"/>
                <a:cs typeface="Arial" pitchFamily="34"/>
              </a:rPr>
              <a:t>Available at: </a:t>
            </a:r>
            <a:r>
              <a:rPr lang="en-GB" sz="1200">
                <a:latin typeface="Arial" pitchFamily="34"/>
                <a:cs typeface="Arial" pitchFamily="34"/>
                <a:hlinkClick r:id="rId4"/>
              </a:rPr>
              <a:t>https://www.mcdonalds.co.jp/newcommon/csr2020/pdf/CSR2020_EN_All.pdf</a:t>
            </a:r>
            <a:endParaRPr lang="en-GB" sz="1200">
              <a:latin typeface="Arial" pitchFamily="34"/>
              <a:cs typeface="Arial" pitchFamily="34"/>
            </a:endParaRPr>
          </a:p>
          <a:p>
            <a:pPr lvl="0">
              <a:lnSpc>
                <a:spcPct val="80000"/>
              </a:lnSpc>
              <a:spcBef>
                <a:spcPts val="300"/>
              </a:spcBef>
            </a:pPr>
            <a:r>
              <a:rPr lang="en-GB" sz="1200">
                <a:latin typeface="Arial" pitchFamily="34"/>
                <a:cs typeface="Arial" pitchFamily="34"/>
              </a:rPr>
              <a:t>MacDonald, B.S. (2018). </a:t>
            </a:r>
            <a:r>
              <a:rPr lang="en-GB" sz="1200" i="1">
                <a:latin typeface="Arial" pitchFamily="34"/>
                <a:cs typeface="Arial" pitchFamily="34"/>
              </a:rPr>
              <a:t>Library Information Services for Distance-Based Customers: An Emerging Mandate for the Digital Age. Virginia Libraries, 56(2). Available at</a:t>
            </a:r>
            <a:r>
              <a:rPr lang="en-GB" sz="1200">
                <a:latin typeface="Arial" pitchFamily="34"/>
                <a:cs typeface="Arial" pitchFamily="34"/>
              </a:rPr>
              <a:t>: </a:t>
            </a:r>
            <a:r>
              <a:rPr lang="en-GB" sz="1200">
                <a:latin typeface="Arial" pitchFamily="34"/>
                <a:cs typeface="Arial" pitchFamily="34"/>
                <a:hlinkClick r:id="rId5"/>
              </a:rPr>
              <a:t>https://doi.org/10.21061/valib.v56i2.1111</a:t>
            </a:r>
            <a:endParaRPr lang="en-GB" sz="1200">
              <a:latin typeface="Arial" pitchFamily="34"/>
              <a:cs typeface="Arial" pitchFamily="34"/>
            </a:endParaRPr>
          </a:p>
          <a:p>
            <a:pPr lvl="0">
              <a:lnSpc>
                <a:spcPct val="80000"/>
              </a:lnSpc>
              <a:spcBef>
                <a:spcPts val="300"/>
              </a:spcBef>
            </a:pPr>
            <a:r>
              <a:rPr lang="en-GB" sz="1200">
                <a:latin typeface="Arial" pitchFamily="34"/>
                <a:cs typeface="Arial" pitchFamily="34"/>
              </a:rPr>
              <a:t>Mujtaba, B. G., &amp; Patel, B. (2007</a:t>
            </a:r>
            <a:r>
              <a:rPr lang="en-GB" sz="1200" i="1">
                <a:latin typeface="Arial" pitchFamily="34"/>
                <a:cs typeface="Arial" pitchFamily="34"/>
              </a:rPr>
              <a:t>). McDonald's Success Strategy And Global Expansion Through Customer And Brand Loyalty. Journal of Business Case Studies </a:t>
            </a:r>
            <a:r>
              <a:rPr lang="en-GB" sz="1200">
                <a:latin typeface="Arial" pitchFamily="34"/>
                <a:cs typeface="Arial" pitchFamily="34"/>
              </a:rPr>
              <a:t>(JBCS), 3(3), 55–66. </a:t>
            </a:r>
            <a:r>
              <a:rPr lang="en-GB" sz="1200">
                <a:latin typeface="Arial" pitchFamily="34"/>
                <a:cs typeface="Arial" pitchFamily="34"/>
                <a:hlinkClick r:id="rId6"/>
              </a:rPr>
              <a:t>https://doi.org/10.19030/jbcs.v3i3.4857</a:t>
            </a:r>
            <a:endParaRPr lang="en-GB" sz="1200">
              <a:latin typeface="Arial" pitchFamily="34"/>
              <a:cs typeface="Arial" pitchFamily="34"/>
            </a:endParaRPr>
          </a:p>
          <a:p>
            <a:pPr lvl="0">
              <a:lnSpc>
                <a:spcPct val="80000"/>
              </a:lnSpc>
              <a:spcBef>
                <a:spcPts val="300"/>
              </a:spcBef>
            </a:pPr>
            <a:r>
              <a:rPr lang="en-GB" sz="1200">
                <a:latin typeface="Arial" pitchFamily="34"/>
                <a:cs typeface="Arial" pitchFamily="34"/>
              </a:rPr>
              <a:t>Ceil, C. (2017). </a:t>
            </a:r>
            <a:r>
              <a:rPr lang="en-GB" sz="1200" i="1">
                <a:latin typeface="Arial" pitchFamily="34"/>
                <a:cs typeface="Arial" pitchFamily="34"/>
              </a:rPr>
              <a:t>Service Quality and Branding Strategies at McDonald’s. SSRN Electronic </a:t>
            </a:r>
            <a:r>
              <a:rPr lang="en-GB" sz="1200" i="1"/>
              <a:t>Journal.</a:t>
            </a:r>
            <a:r>
              <a:rPr lang="en-GB" sz="1200"/>
              <a:t> </a:t>
            </a:r>
            <a:r>
              <a:rPr lang="en-GB" sz="1200">
                <a:hlinkClick r:id="rId7"/>
              </a:rPr>
              <a:t>https://doi.org/10.2139/ssrn.2984100</a:t>
            </a:r>
            <a:endParaRPr lang="en-GB" sz="1200"/>
          </a:p>
          <a:p>
            <a:pPr lvl="0">
              <a:lnSpc>
                <a:spcPct val="80000"/>
              </a:lnSpc>
              <a:spcBef>
                <a:spcPts val="100"/>
              </a:spcBef>
            </a:pPr>
            <a:endParaRPr lang="en-GB" sz="60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rganic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0</TotalTime>
  <Words>896</Words>
  <Application>Microsoft Office PowerPoint</Application>
  <PresentationFormat>Widescreen</PresentationFormat>
  <Paragraphs>50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Arial Black</vt:lpstr>
      <vt:lpstr>Calibri</vt:lpstr>
      <vt:lpstr>Garamond</vt:lpstr>
      <vt:lpstr>Organic</vt:lpstr>
      <vt:lpstr>Why Instagram is the Key to Our Success?</vt:lpstr>
      <vt:lpstr> Instagram for McDonald's Marketing Strategy</vt:lpstr>
      <vt:lpstr>Why Instagram for McDonald's?</vt:lpstr>
      <vt:lpstr>Instagram's Marketing Facilities</vt:lpstr>
      <vt:lpstr>McDonald's Instagram Campaign - A Taste of Delight</vt:lpstr>
      <vt:lpstr>Embracing Instagram for Success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Why Instagram is the Key to Our Success?</dc:title>
  <dc:creator>Mirabela Voican (1907947)</dc:creator>
  <cp:lastModifiedBy>Mirabela Voican (1907947)</cp:lastModifiedBy>
  <cp:revision>1</cp:revision>
  <dcterms:created xsi:type="dcterms:W3CDTF">2024-01-31T11:43:17Z</dcterms:created>
  <dcterms:modified xsi:type="dcterms:W3CDTF">2024-02-02T14:42:03Z</dcterms:modified>
</cp:coreProperties>
</file>