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1"/>
  </p:sldMasterIdLst>
  <p:sldIdLst>
    <p:sldId id="256" r:id="rId2"/>
    <p:sldId id="257" r:id="rId3"/>
    <p:sldId id="258" r:id="rId4"/>
    <p:sldId id="260" r:id="rId5"/>
    <p:sldId id="261" r:id="rId6"/>
    <p:sldId id="262" r:id="rId7"/>
    <p:sldId id="263" r:id="rId8"/>
    <p:sldId id="264"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69" d="100"/>
          <a:sy n="69" d="100"/>
        </p:scale>
        <p:origin x="780"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0F8CF-692C-4963-8B5E-D1C0928CF160}"/>
              </a:ext>
            </a:extLst>
          </p:cNvPr>
          <p:cNvSpPr>
            <a:spLocks noGrp="1"/>
          </p:cNvSpPr>
          <p:nvPr>
            <p:ph type="ctrTitle"/>
          </p:nvPr>
        </p:nvSpPr>
        <p:spPr>
          <a:xfrm>
            <a:off x="1429612" y="1013984"/>
            <a:ext cx="7714388" cy="3260635"/>
          </a:xfrm>
        </p:spPr>
        <p:txBody>
          <a:bodyPr anchor="b"/>
          <a:lstStyle>
            <a:lvl1pPr algn="l">
              <a:defRPr sz="2800"/>
            </a:lvl1pPr>
          </a:lstStyle>
          <a:p>
            <a:r>
              <a:rPr lang="en-US" dirty="0"/>
              <a:t>Click to edit Master title style</a:t>
            </a:r>
          </a:p>
        </p:txBody>
      </p:sp>
      <p:sp>
        <p:nvSpPr>
          <p:cNvPr id="3" name="Subtitle 2">
            <a:extLst>
              <a:ext uri="{FF2B5EF4-FFF2-40B4-BE49-F238E27FC236}">
                <a16:creationId xmlns:a16="http://schemas.microsoft.com/office/drawing/2014/main" id="{9F419655-1613-4CC0-BBE9-BD2CB2C3C766}"/>
              </a:ext>
            </a:extLst>
          </p:cNvPr>
          <p:cNvSpPr>
            <a:spLocks noGrp="1"/>
          </p:cNvSpPr>
          <p:nvPr>
            <p:ph type="subTitle" idx="1"/>
          </p:nvPr>
        </p:nvSpPr>
        <p:spPr>
          <a:xfrm>
            <a:off x="1429612" y="4848464"/>
            <a:ext cx="7714388" cy="1085849"/>
          </a:xfrm>
        </p:spPr>
        <p:txBody>
          <a:bodyPr>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40267FFF-6BC4-4DF0-BC55-B2C3BFD8ED12}"/>
              </a:ext>
            </a:extLst>
          </p:cNvPr>
          <p:cNvSpPr>
            <a:spLocks noGrp="1"/>
          </p:cNvSpPr>
          <p:nvPr>
            <p:ph type="dt" sz="half" idx="10"/>
          </p:nvPr>
        </p:nvSpPr>
        <p:spPr/>
        <p:txBody>
          <a:bodyPr/>
          <a:lstStyle/>
          <a:p>
            <a:fld id="{3C2B07E4-CDF9-4C88-A2F3-04620E58224D}" type="datetimeFigureOut">
              <a:rPr lang="en-US" smtClean="0"/>
              <a:t>5/23/2023</a:t>
            </a:fld>
            <a:endParaRPr lang="en-US"/>
          </a:p>
        </p:txBody>
      </p:sp>
      <p:sp>
        <p:nvSpPr>
          <p:cNvPr id="5" name="Footer Placeholder 4">
            <a:extLst>
              <a:ext uri="{FF2B5EF4-FFF2-40B4-BE49-F238E27FC236}">
                <a16:creationId xmlns:a16="http://schemas.microsoft.com/office/drawing/2014/main" id="{D6389830-A1B7-484B-832C-F64A558BDF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A8F727-72C8-47A9-8E54-AD84590286F9}"/>
              </a:ext>
            </a:extLst>
          </p:cNvPr>
          <p:cNvSpPr>
            <a:spLocks noGrp="1"/>
          </p:cNvSpPr>
          <p:nvPr>
            <p:ph type="sldNum" sz="quarter" idx="12"/>
          </p:nvPr>
        </p:nvSpPr>
        <p:spPr/>
        <p:txBody>
          <a:bodyPr/>
          <a:lstStyle/>
          <a:p>
            <a:fld id="{EFE71E98-A417-4ECC-ACEB-C0490C20DB04}" type="slidenum">
              <a:rPr lang="en-US" smtClean="0"/>
              <a:t>‹#›</a:t>
            </a:fld>
            <a:endParaRPr lang="en-US"/>
          </a:p>
        </p:txBody>
      </p:sp>
      <p:cxnSp>
        <p:nvCxnSpPr>
          <p:cNvPr id="7" name="Straight Connector 6">
            <a:extLst>
              <a:ext uri="{FF2B5EF4-FFF2-40B4-BE49-F238E27FC236}">
                <a16:creationId xmlns:a16="http://schemas.microsoft.com/office/drawing/2014/main" id="{AEED5540-64E5-4258-ABA4-753F07B71B38}"/>
              </a:ext>
            </a:extLst>
          </p:cNvPr>
          <p:cNvCxnSpPr>
            <a:cxnSpLocks/>
          </p:cNvCxnSpPr>
          <p:nvPr/>
        </p:nvCxnSpPr>
        <p:spPr>
          <a:xfrm>
            <a:off x="1524000" y="457150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569897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EF94C-BCB1-4F4C-AF70-DD2A5C4E3318}"/>
              </a:ext>
            </a:extLst>
          </p:cNvPr>
          <p:cNvSpPr>
            <a:spLocks noGrp="1"/>
          </p:cNvSpPr>
          <p:nvPr>
            <p:ph type="title"/>
          </p:nvPr>
        </p:nvSpPr>
        <p:spPr>
          <a:xfrm>
            <a:off x="1429566" y="1045445"/>
            <a:ext cx="9238434" cy="857559"/>
          </a:xfrm>
        </p:spPr>
        <p:txBody>
          <a:bodyPr anchor="b"/>
          <a:lstStyle>
            <a:lvl1pPr>
              <a:defRPr>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8A909B75-A057-44B5-872F-DF01BDC8EA07}"/>
              </a:ext>
            </a:extLst>
          </p:cNvPr>
          <p:cNvSpPr>
            <a:spLocks noGrp="1"/>
          </p:cNvSpPr>
          <p:nvPr>
            <p:ph idx="1"/>
          </p:nvPr>
        </p:nvSpPr>
        <p:spPr>
          <a:xfrm>
            <a:off x="1429566" y="2286000"/>
            <a:ext cx="9238434" cy="3810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9806260C-3219-4812-88F2-3162D37F293B}"/>
              </a:ext>
            </a:extLst>
          </p:cNvPr>
          <p:cNvSpPr>
            <a:spLocks noGrp="1"/>
          </p:cNvSpPr>
          <p:nvPr>
            <p:ph type="dt" sz="half" idx="10"/>
          </p:nvPr>
        </p:nvSpPr>
        <p:spPr/>
        <p:txBody>
          <a:bodyPr/>
          <a:lstStyle/>
          <a:p>
            <a:fld id="{3C2B07E4-CDF9-4C88-A2F3-04620E58224D}" type="datetimeFigureOut">
              <a:rPr lang="en-US" smtClean="0"/>
              <a:t>5/23/2023</a:t>
            </a:fld>
            <a:endParaRPr lang="en-US"/>
          </a:p>
        </p:txBody>
      </p:sp>
      <p:sp>
        <p:nvSpPr>
          <p:cNvPr id="5" name="Footer Placeholder 4">
            <a:extLst>
              <a:ext uri="{FF2B5EF4-FFF2-40B4-BE49-F238E27FC236}">
                <a16:creationId xmlns:a16="http://schemas.microsoft.com/office/drawing/2014/main" id="{F2762B73-9C01-4BE3-A199-782BE6EBA6E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A761492-EB56-4454-9D2A-8BB94AACB899}"/>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15885194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980A128-A52A-402C-865B-1BF08D7F0458}"/>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900447-3778-4AB7-ACB3-7C2313FE9A47}"/>
              </a:ext>
            </a:extLst>
          </p:cNvPr>
          <p:cNvSpPr>
            <a:spLocks noGrp="1"/>
          </p:cNvSpPr>
          <p:nvPr>
            <p:ph type="title"/>
          </p:nvPr>
        </p:nvSpPr>
        <p:spPr>
          <a:xfrm>
            <a:off x="1421745" y="1287554"/>
            <a:ext cx="8284963" cy="3113064"/>
          </a:xfrm>
        </p:spPr>
        <p:txBody>
          <a:bodyPr anchor="t"/>
          <a:lstStyle>
            <a:lvl1pPr>
              <a:defRPr sz="4400"/>
            </a:lvl1pPr>
          </a:lstStyle>
          <a:p>
            <a:r>
              <a:rPr lang="en-US" dirty="0"/>
              <a:t>Click to edit Master title style</a:t>
            </a:r>
          </a:p>
        </p:txBody>
      </p:sp>
      <p:sp>
        <p:nvSpPr>
          <p:cNvPr id="3" name="Text Placeholder 2">
            <a:extLst>
              <a:ext uri="{FF2B5EF4-FFF2-40B4-BE49-F238E27FC236}">
                <a16:creationId xmlns:a16="http://schemas.microsoft.com/office/drawing/2014/main" id="{F9B910C9-BA3C-4D31-9C62-2C2408591FF2}"/>
              </a:ext>
            </a:extLst>
          </p:cNvPr>
          <p:cNvSpPr>
            <a:spLocks noGrp="1"/>
          </p:cNvSpPr>
          <p:nvPr>
            <p:ph type="body" idx="1"/>
          </p:nvPr>
        </p:nvSpPr>
        <p:spPr>
          <a:xfrm>
            <a:off x="1421744" y="4619707"/>
            <a:ext cx="7722256" cy="1476293"/>
          </a:xfrm>
        </p:spPr>
        <p:txBody>
          <a:bodyPr anchor="b">
            <a:normAutofit/>
          </a:bodyPr>
          <a:lstStyle>
            <a:lvl1pPr marL="0" indent="0">
              <a:buNone/>
              <a:defRPr sz="1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8742E8A-6B69-406B-A3DF-0A1B76832E0A}"/>
              </a:ext>
            </a:extLst>
          </p:cNvPr>
          <p:cNvSpPr>
            <a:spLocks noGrp="1"/>
          </p:cNvSpPr>
          <p:nvPr>
            <p:ph type="dt" sz="half" idx="10"/>
          </p:nvPr>
        </p:nvSpPr>
        <p:spPr/>
        <p:txBody>
          <a:bodyPr/>
          <a:lstStyle/>
          <a:p>
            <a:fld id="{3C2B07E4-CDF9-4C88-A2F3-04620E58224D}" type="datetimeFigureOut">
              <a:rPr lang="en-US" smtClean="0"/>
              <a:t>5/23/2023</a:t>
            </a:fld>
            <a:endParaRPr lang="en-US"/>
          </a:p>
        </p:txBody>
      </p:sp>
      <p:sp>
        <p:nvSpPr>
          <p:cNvPr id="5" name="Footer Placeholder 4">
            <a:extLst>
              <a:ext uri="{FF2B5EF4-FFF2-40B4-BE49-F238E27FC236}">
                <a16:creationId xmlns:a16="http://schemas.microsoft.com/office/drawing/2014/main" id="{64D665CF-4461-4BB8-8F3A-ED1CB1084CA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898B27-5EF3-49F4-B3CE-F3CF419AE06E}"/>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18527457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3F3BA-5AD5-4F15-97B2-E4652D1D4E15}"/>
              </a:ext>
            </a:extLst>
          </p:cNvPr>
          <p:cNvSpPr>
            <a:spLocks noGrp="1"/>
          </p:cNvSpPr>
          <p:nvPr>
            <p:ph type="title"/>
          </p:nvPr>
        </p:nvSpPr>
        <p:spPr>
          <a:xfrm>
            <a:off x="1429566" y="1013411"/>
            <a:ext cx="9238434" cy="889592"/>
          </a:xfrm>
        </p:spPr>
        <p:txBody>
          <a:bodyPr/>
          <a:lstStyle>
            <a:lvl1pPr>
              <a:defRPr>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7EA997B8-1FD3-40E6-A486-256EB41DB70A}"/>
              </a:ext>
            </a:extLst>
          </p:cNvPr>
          <p:cNvSpPr>
            <a:spLocks noGrp="1"/>
          </p:cNvSpPr>
          <p:nvPr>
            <p:ph sz="half" idx="1"/>
          </p:nvPr>
        </p:nvSpPr>
        <p:spPr>
          <a:xfrm>
            <a:off x="1429566"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4183F4D8-AA9A-4AF7-86EA-E4D797B98CE9}"/>
              </a:ext>
            </a:extLst>
          </p:cNvPr>
          <p:cNvSpPr>
            <a:spLocks noGrp="1"/>
          </p:cNvSpPr>
          <p:nvPr>
            <p:ph sz="half" idx="2"/>
          </p:nvPr>
        </p:nvSpPr>
        <p:spPr>
          <a:xfrm>
            <a:off x="6172200"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BA08823E-BC08-4810-9BFF-35D2EA2AE729}"/>
              </a:ext>
            </a:extLst>
          </p:cNvPr>
          <p:cNvSpPr>
            <a:spLocks noGrp="1"/>
          </p:cNvSpPr>
          <p:nvPr>
            <p:ph type="dt" sz="half" idx="10"/>
          </p:nvPr>
        </p:nvSpPr>
        <p:spPr/>
        <p:txBody>
          <a:bodyPr/>
          <a:lstStyle/>
          <a:p>
            <a:fld id="{3C2B07E4-CDF9-4C88-A2F3-04620E58224D}" type="datetimeFigureOut">
              <a:rPr lang="en-US" smtClean="0"/>
              <a:t>5/23/2023</a:t>
            </a:fld>
            <a:endParaRPr lang="en-US"/>
          </a:p>
        </p:txBody>
      </p:sp>
      <p:sp>
        <p:nvSpPr>
          <p:cNvPr id="6" name="Footer Placeholder 5">
            <a:extLst>
              <a:ext uri="{FF2B5EF4-FFF2-40B4-BE49-F238E27FC236}">
                <a16:creationId xmlns:a16="http://schemas.microsoft.com/office/drawing/2014/main" id="{2FDD2BFB-BB2C-4C4A-A6E1-DD223C2BE02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D369B2-12F8-4583-8A7F-523C9A3EF09B}"/>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11700231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C717F-84B9-44BA-8DD6-680394AB193E}"/>
              </a:ext>
            </a:extLst>
          </p:cNvPr>
          <p:cNvSpPr>
            <a:spLocks noGrp="1"/>
          </p:cNvSpPr>
          <p:nvPr>
            <p:ph type="title"/>
          </p:nvPr>
        </p:nvSpPr>
        <p:spPr>
          <a:xfrm>
            <a:off x="1429566" y="1079150"/>
            <a:ext cx="9238434" cy="823912"/>
          </a:xfrm>
        </p:spPr>
        <p:txBody>
          <a:bodyPr/>
          <a:lstStyle>
            <a:lvl1pPr>
              <a:defRPr>
                <a:solidFill>
                  <a:schemeClr val="tx1"/>
                </a:solidFill>
              </a:defRPr>
            </a:lvl1pPr>
          </a:lstStyle>
          <a:p>
            <a:r>
              <a:rPr lang="en-US" dirty="0"/>
              <a:t>Click to edit Master title style</a:t>
            </a:r>
          </a:p>
        </p:txBody>
      </p:sp>
      <p:sp>
        <p:nvSpPr>
          <p:cNvPr id="3" name="Text Placeholder 2">
            <a:extLst>
              <a:ext uri="{FF2B5EF4-FFF2-40B4-BE49-F238E27FC236}">
                <a16:creationId xmlns:a16="http://schemas.microsoft.com/office/drawing/2014/main" id="{2A1217D6-7448-4625-964F-5D82F65F11F7}"/>
              </a:ext>
            </a:extLst>
          </p:cNvPr>
          <p:cNvSpPr>
            <a:spLocks noGrp="1"/>
          </p:cNvSpPr>
          <p:nvPr>
            <p:ph type="body" idx="1"/>
          </p:nvPr>
        </p:nvSpPr>
        <p:spPr>
          <a:xfrm>
            <a:off x="1429567" y="2013217"/>
            <a:ext cx="4495799" cy="704232"/>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253A534C-0B54-4327-99C0-4F0019FD21F6}"/>
              </a:ext>
            </a:extLst>
          </p:cNvPr>
          <p:cNvSpPr>
            <a:spLocks noGrp="1"/>
          </p:cNvSpPr>
          <p:nvPr>
            <p:ph sz="half" idx="2"/>
          </p:nvPr>
        </p:nvSpPr>
        <p:spPr>
          <a:xfrm>
            <a:off x="1429567"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89D4A63-0795-4B74-8C11-5FE7944118C7}"/>
              </a:ext>
            </a:extLst>
          </p:cNvPr>
          <p:cNvSpPr>
            <a:spLocks noGrp="1"/>
          </p:cNvSpPr>
          <p:nvPr>
            <p:ph type="body" sz="quarter" idx="3"/>
          </p:nvPr>
        </p:nvSpPr>
        <p:spPr>
          <a:xfrm>
            <a:off x="6172200" y="2013215"/>
            <a:ext cx="4495800" cy="704233"/>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823D16F3-F747-441B-9854-27225954DEC4}"/>
              </a:ext>
            </a:extLst>
          </p:cNvPr>
          <p:cNvSpPr>
            <a:spLocks noGrp="1"/>
          </p:cNvSpPr>
          <p:nvPr>
            <p:ph sz="quarter" idx="4"/>
          </p:nvPr>
        </p:nvSpPr>
        <p:spPr>
          <a:xfrm>
            <a:off x="6172200"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0E8168E2-6B97-486E-B0E4-4E7F5CDBB5B1}"/>
              </a:ext>
            </a:extLst>
          </p:cNvPr>
          <p:cNvSpPr>
            <a:spLocks noGrp="1"/>
          </p:cNvSpPr>
          <p:nvPr>
            <p:ph type="dt" sz="half" idx="10"/>
          </p:nvPr>
        </p:nvSpPr>
        <p:spPr/>
        <p:txBody>
          <a:bodyPr/>
          <a:lstStyle/>
          <a:p>
            <a:fld id="{3C2B07E4-CDF9-4C88-A2F3-04620E58224D}" type="datetimeFigureOut">
              <a:rPr lang="en-US" smtClean="0"/>
              <a:t>5/23/2023</a:t>
            </a:fld>
            <a:endParaRPr lang="en-US"/>
          </a:p>
        </p:txBody>
      </p:sp>
      <p:sp>
        <p:nvSpPr>
          <p:cNvPr id="8" name="Footer Placeholder 7">
            <a:extLst>
              <a:ext uri="{FF2B5EF4-FFF2-40B4-BE49-F238E27FC236}">
                <a16:creationId xmlns:a16="http://schemas.microsoft.com/office/drawing/2014/main" id="{D05D3E2B-2F4E-4347-A8E9-27EB7D0359B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C1FC4F5-6876-414E-9E30-84706A3F528C}"/>
              </a:ext>
            </a:extLst>
          </p:cNvPr>
          <p:cNvSpPr>
            <a:spLocks noGrp="1"/>
          </p:cNvSpPr>
          <p:nvPr>
            <p:ph type="sldNum" sz="quarter" idx="12"/>
          </p:nvPr>
        </p:nvSpPr>
        <p:spPr/>
        <p:txBody>
          <a:bodyPr/>
          <a:lstStyle/>
          <a:p>
            <a:fld id="{EFE71E98-A417-4ECC-ACEB-C0490C20DB04}" type="slidenum">
              <a:rPr lang="en-US" smtClean="0"/>
              <a:t>‹#›</a:t>
            </a:fld>
            <a:endParaRPr lang="en-US"/>
          </a:p>
        </p:txBody>
      </p:sp>
      <p:cxnSp>
        <p:nvCxnSpPr>
          <p:cNvPr id="11" name="Straight Connector 10">
            <a:extLst>
              <a:ext uri="{FF2B5EF4-FFF2-40B4-BE49-F238E27FC236}">
                <a16:creationId xmlns:a16="http://schemas.microsoft.com/office/drawing/2014/main" id="{A70D2F04-5474-46B9-B838-858CDF4AB2D2}"/>
              </a:ext>
            </a:extLst>
          </p:cNvPr>
          <p:cNvCxnSpPr>
            <a:cxnSpLocks/>
          </p:cNvCxnSpPr>
          <p:nvPr/>
        </p:nvCxnSpPr>
        <p:spPr>
          <a:xfrm>
            <a:off x="6270727"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CADEE893-BE45-47F3-BCF0-02424B3503CC}"/>
              </a:ext>
            </a:extLst>
          </p:cNvPr>
          <p:cNvSpPr/>
          <p:nvPr/>
        </p:nvSpPr>
        <p:spPr>
          <a:xfrm>
            <a:off x="-1171838" y="4592406"/>
            <a:ext cx="808262" cy="38971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3FB5178A-4501-4B56-8BF1-D083D7B021CE}"/>
              </a:ext>
            </a:extLst>
          </p:cNvPr>
          <p:cNvCxnSpPr>
            <a:cxnSpLocks/>
          </p:cNvCxnSpPr>
          <p:nvPr/>
        </p:nvCxnSpPr>
        <p:spPr>
          <a:xfrm>
            <a:off x="1524000"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171092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52109C6-041C-42BA-B507-8EA298046EDD}"/>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7BF877-20DD-40F4-AEA8-E1B6D5350D2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67DC874-15B5-4338-B7D1-8E393AB4C16E}"/>
              </a:ext>
            </a:extLst>
          </p:cNvPr>
          <p:cNvSpPr>
            <a:spLocks noGrp="1"/>
          </p:cNvSpPr>
          <p:nvPr>
            <p:ph type="dt" sz="half" idx="10"/>
          </p:nvPr>
        </p:nvSpPr>
        <p:spPr/>
        <p:txBody>
          <a:bodyPr/>
          <a:lstStyle/>
          <a:p>
            <a:fld id="{3C2B07E4-CDF9-4C88-A2F3-04620E58224D}" type="datetimeFigureOut">
              <a:rPr lang="en-US" smtClean="0"/>
              <a:t>5/23/2023</a:t>
            </a:fld>
            <a:endParaRPr lang="en-US"/>
          </a:p>
        </p:txBody>
      </p:sp>
      <p:sp>
        <p:nvSpPr>
          <p:cNvPr id="4" name="Footer Placeholder 3">
            <a:extLst>
              <a:ext uri="{FF2B5EF4-FFF2-40B4-BE49-F238E27FC236}">
                <a16:creationId xmlns:a16="http://schemas.microsoft.com/office/drawing/2014/main" id="{7E66BAE3-24C5-483F-9141-D860A265E78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59AEEB4-66F8-4008-B616-804FB9D91CF9}"/>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32990070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46C975-8FFB-4A4B-9213-774EE3901DE9}"/>
              </a:ext>
            </a:extLst>
          </p:cNvPr>
          <p:cNvSpPr>
            <a:spLocks noGrp="1"/>
          </p:cNvSpPr>
          <p:nvPr>
            <p:ph type="dt" sz="half" idx="10"/>
          </p:nvPr>
        </p:nvSpPr>
        <p:spPr/>
        <p:txBody>
          <a:bodyPr/>
          <a:lstStyle/>
          <a:p>
            <a:fld id="{3C2B07E4-CDF9-4C88-A2F3-04620E58224D}" type="datetimeFigureOut">
              <a:rPr lang="en-US" smtClean="0"/>
              <a:t>5/23/2023</a:t>
            </a:fld>
            <a:endParaRPr lang="en-US"/>
          </a:p>
        </p:txBody>
      </p:sp>
      <p:sp>
        <p:nvSpPr>
          <p:cNvPr id="3" name="Footer Placeholder 2">
            <a:extLst>
              <a:ext uri="{FF2B5EF4-FFF2-40B4-BE49-F238E27FC236}">
                <a16:creationId xmlns:a16="http://schemas.microsoft.com/office/drawing/2014/main" id="{4FBA744F-475D-4105-8E4A-02581554953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F3FA64C-7966-4D6F-88D7-4B89F2A1DF2C}"/>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20093109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4ED5F-AB94-4DCF-8971-B8B2B55AF653}"/>
              </a:ext>
            </a:extLst>
          </p:cNvPr>
          <p:cNvSpPr>
            <a:spLocks noGrp="1"/>
          </p:cNvSpPr>
          <p:nvPr>
            <p:ph type="title"/>
          </p:nvPr>
        </p:nvSpPr>
        <p:spPr>
          <a:xfrm>
            <a:off x="1443740" y="1558944"/>
            <a:ext cx="3279689" cy="1864196"/>
          </a:xfrm>
        </p:spPr>
        <p:txBody>
          <a:bodyPr anchor="b"/>
          <a:lstStyle>
            <a:lvl1pPr algn="r">
              <a:defRPr sz="2800">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141EE4CB-68CF-4BF3-A891-8277AFD13D88}"/>
              </a:ext>
            </a:extLst>
          </p:cNvPr>
          <p:cNvSpPr>
            <a:spLocks noGrp="1"/>
          </p:cNvSpPr>
          <p:nvPr>
            <p:ph idx="1"/>
          </p:nvPr>
        </p:nvSpPr>
        <p:spPr>
          <a:xfrm>
            <a:off x="5334000" y="762000"/>
            <a:ext cx="5333999" cy="5334000"/>
          </a:xfrm>
        </p:spPr>
        <p:txBody>
          <a:bodyPr anchor="ctr">
            <a:normAutofit/>
          </a:bodyPr>
          <a:lstStyle>
            <a:lvl1pPr>
              <a:defRPr sz="2800">
                <a:solidFill>
                  <a:schemeClr val="tx1"/>
                </a:solidFill>
              </a:defRPr>
            </a:lvl1pPr>
            <a:lvl2pPr>
              <a:defRPr sz="2400">
                <a:solidFill>
                  <a:schemeClr val="tx1"/>
                </a:solidFill>
              </a:defRPr>
            </a:lvl2pPr>
            <a:lvl3pPr>
              <a:defRPr sz="2000">
                <a:solidFill>
                  <a:schemeClr val="tx1"/>
                </a:solidFill>
              </a:defRPr>
            </a:lvl3pPr>
            <a:lvl4pPr>
              <a:defRPr sz="1800">
                <a:solidFill>
                  <a:schemeClr val="tx1"/>
                </a:solidFill>
              </a:defRPr>
            </a:lvl4pPr>
            <a:lvl5pPr>
              <a:defRPr sz="1800">
                <a:solidFill>
                  <a:schemeClr val="tx1"/>
                </a:solidFill>
              </a:defRPr>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95292E72-B66D-40EE-B182-5585382A6DC9}"/>
              </a:ext>
            </a:extLst>
          </p:cNvPr>
          <p:cNvSpPr>
            <a:spLocks noGrp="1"/>
          </p:cNvSpPr>
          <p:nvPr>
            <p:ph type="body" sz="half" idx="2"/>
          </p:nvPr>
        </p:nvSpPr>
        <p:spPr>
          <a:xfrm>
            <a:off x="1443741" y="3649682"/>
            <a:ext cx="3233096" cy="1933605"/>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ED73B694-B050-45F3-AE6F-A86A129F1C64}"/>
              </a:ext>
            </a:extLst>
          </p:cNvPr>
          <p:cNvSpPr>
            <a:spLocks noGrp="1"/>
          </p:cNvSpPr>
          <p:nvPr>
            <p:ph type="dt" sz="half" idx="10"/>
          </p:nvPr>
        </p:nvSpPr>
        <p:spPr/>
        <p:txBody>
          <a:bodyPr/>
          <a:lstStyle/>
          <a:p>
            <a:fld id="{3C2B07E4-CDF9-4C88-A2F3-04620E58224D}" type="datetimeFigureOut">
              <a:rPr lang="en-US" smtClean="0"/>
              <a:t>5/23/2023</a:t>
            </a:fld>
            <a:endParaRPr lang="en-US"/>
          </a:p>
        </p:txBody>
      </p:sp>
      <p:sp>
        <p:nvSpPr>
          <p:cNvPr id="6" name="Footer Placeholder 5">
            <a:extLst>
              <a:ext uri="{FF2B5EF4-FFF2-40B4-BE49-F238E27FC236}">
                <a16:creationId xmlns:a16="http://schemas.microsoft.com/office/drawing/2014/main" id="{7E8AE423-9CA5-46B3-96B1-7586AD02080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14B973D-F1F7-47BC-996D-6100B7C89520}"/>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5963571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E9949-4A1F-4DA9-9B75-A6180F954B8D}"/>
              </a:ext>
            </a:extLst>
          </p:cNvPr>
          <p:cNvSpPr>
            <a:spLocks noGrp="1"/>
          </p:cNvSpPr>
          <p:nvPr>
            <p:ph type="title"/>
          </p:nvPr>
        </p:nvSpPr>
        <p:spPr>
          <a:xfrm>
            <a:off x="1433543" y="1383126"/>
            <a:ext cx="3289886" cy="2045874"/>
          </a:xfrm>
        </p:spPr>
        <p:txBody>
          <a:bodyPr anchor="b"/>
          <a:lstStyle>
            <a:lvl1pPr algn="r">
              <a:defRPr sz="2800">
                <a:solidFill>
                  <a:schemeClr val="tx1"/>
                </a:solidFill>
              </a:defRPr>
            </a:lvl1pPr>
          </a:lstStyle>
          <a:p>
            <a:r>
              <a:rPr lang="en-US" dirty="0"/>
              <a:t>Click to edit Master title style</a:t>
            </a:r>
          </a:p>
        </p:txBody>
      </p:sp>
      <p:sp>
        <p:nvSpPr>
          <p:cNvPr id="3" name="Picture Placeholder 2">
            <a:extLst>
              <a:ext uri="{FF2B5EF4-FFF2-40B4-BE49-F238E27FC236}">
                <a16:creationId xmlns:a16="http://schemas.microsoft.com/office/drawing/2014/main" id="{79A8D794-C670-4569-93D9-0FF8B35AA7AE}"/>
              </a:ext>
            </a:extLst>
          </p:cNvPr>
          <p:cNvSpPr>
            <a:spLocks noGrp="1"/>
          </p:cNvSpPr>
          <p:nvPr>
            <p:ph type="pic" idx="1"/>
          </p:nvPr>
        </p:nvSpPr>
        <p:spPr>
          <a:xfrm>
            <a:off x="5334001" y="762000"/>
            <a:ext cx="5333999" cy="5334000"/>
          </a:xfrm>
        </p:spPr>
        <p:txBody>
          <a:bodyPr/>
          <a:lstStyle>
            <a:lvl1pPr marL="0" inden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A92486F6-AE67-4B34-B8E2-0B7576DC2E3A}"/>
              </a:ext>
            </a:extLst>
          </p:cNvPr>
          <p:cNvSpPr>
            <a:spLocks noGrp="1"/>
          </p:cNvSpPr>
          <p:nvPr>
            <p:ph type="body" sz="half" idx="2"/>
          </p:nvPr>
        </p:nvSpPr>
        <p:spPr>
          <a:xfrm>
            <a:off x="1433544" y="3649682"/>
            <a:ext cx="3243292" cy="1684317"/>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198B11C-BB63-49A6-B488-29D4FBF8E107}"/>
              </a:ext>
            </a:extLst>
          </p:cNvPr>
          <p:cNvSpPr>
            <a:spLocks noGrp="1"/>
          </p:cNvSpPr>
          <p:nvPr>
            <p:ph type="dt" sz="half" idx="10"/>
          </p:nvPr>
        </p:nvSpPr>
        <p:spPr/>
        <p:txBody>
          <a:bodyPr/>
          <a:lstStyle/>
          <a:p>
            <a:fld id="{3C2B07E4-CDF9-4C88-A2F3-04620E58224D}" type="datetimeFigureOut">
              <a:rPr lang="en-US" smtClean="0"/>
              <a:t>5/23/2023</a:t>
            </a:fld>
            <a:endParaRPr lang="en-US"/>
          </a:p>
        </p:txBody>
      </p:sp>
      <p:sp>
        <p:nvSpPr>
          <p:cNvPr id="6" name="Footer Placeholder 5">
            <a:extLst>
              <a:ext uri="{FF2B5EF4-FFF2-40B4-BE49-F238E27FC236}">
                <a16:creationId xmlns:a16="http://schemas.microsoft.com/office/drawing/2014/main" id="{324B9166-6D36-4F0A-9ADD-33D49A0C3A5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FB22B8F-7760-41B3-9053-DD90255B9EEE}"/>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36437609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8A5DE-E5C6-4DB9-AD28-8F1EAC6F5513}"/>
              </a:ext>
            </a:extLst>
          </p:cNvPr>
          <p:cNvSpPr>
            <a:spLocks noGrp="1"/>
          </p:cNvSpPr>
          <p:nvPr>
            <p:ph type="title"/>
          </p:nvPr>
        </p:nvSpPr>
        <p:spPr/>
        <p:txBody>
          <a:bodyPr/>
          <a:lstStyle>
            <a:lvl1pPr>
              <a:defRPr>
                <a:solidFill>
                  <a:schemeClr val="tx1"/>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4363E08E-9B2D-4740-9AC6-D5E1CFB95FC6}"/>
              </a:ext>
            </a:extLst>
          </p:cNvPr>
          <p:cNvSpPr>
            <a:spLocks noGrp="1"/>
          </p:cNvSpPr>
          <p:nvPr>
            <p:ph type="body" orient="vert" idx="1"/>
          </p:nvPr>
        </p:nvSpPr>
        <p:spPr>
          <a:xfrm>
            <a:off x="1429566" y="2229957"/>
            <a:ext cx="9238434" cy="3866043"/>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E4E3736-E8AA-4F58-9D3A-27050B287F9D}"/>
              </a:ext>
            </a:extLst>
          </p:cNvPr>
          <p:cNvSpPr>
            <a:spLocks noGrp="1"/>
          </p:cNvSpPr>
          <p:nvPr>
            <p:ph type="dt" sz="half" idx="10"/>
          </p:nvPr>
        </p:nvSpPr>
        <p:spPr/>
        <p:txBody>
          <a:bodyPr/>
          <a:lstStyle/>
          <a:p>
            <a:fld id="{3C2B07E4-CDF9-4C88-A2F3-04620E58224D}" type="datetimeFigureOut">
              <a:rPr lang="en-US" smtClean="0"/>
              <a:t>5/23/2023</a:t>
            </a:fld>
            <a:endParaRPr lang="en-US"/>
          </a:p>
        </p:txBody>
      </p:sp>
      <p:sp>
        <p:nvSpPr>
          <p:cNvPr id="5" name="Footer Placeholder 4">
            <a:extLst>
              <a:ext uri="{FF2B5EF4-FFF2-40B4-BE49-F238E27FC236}">
                <a16:creationId xmlns:a16="http://schemas.microsoft.com/office/drawing/2014/main" id="{1DE95E84-15BC-478B-9DAB-15025867BB9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3E9D98F-E0A8-4254-A957-7F17811D017E}"/>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27244813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DE70F5-2276-4F91-9FC2-8DA4B528814A}"/>
              </a:ext>
            </a:extLst>
          </p:cNvPr>
          <p:cNvSpPr>
            <a:spLocks noGrp="1"/>
          </p:cNvSpPr>
          <p:nvPr>
            <p:ph type="title" orient="vert"/>
          </p:nvPr>
        </p:nvSpPr>
        <p:spPr>
          <a:xfrm>
            <a:off x="9144000" y="1467699"/>
            <a:ext cx="1758461" cy="4628301"/>
          </a:xfrm>
        </p:spPr>
        <p:txBody>
          <a:bodyPr vert="eaVert"/>
          <a:lstStyle>
            <a:lvl1pPr>
              <a:defRPr>
                <a:solidFill>
                  <a:schemeClr val="tx1"/>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D21856C5-C2FD-45E4-A631-AC06B5495BEA}"/>
              </a:ext>
            </a:extLst>
          </p:cNvPr>
          <p:cNvSpPr>
            <a:spLocks noGrp="1"/>
          </p:cNvSpPr>
          <p:nvPr>
            <p:ph type="body" orient="vert" idx="1"/>
          </p:nvPr>
        </p:nvSpPr>
        <p:spPr>
          <a:xfrm>
            <a:off x="1182312" y="1467699"/>
            <a:ext cx="7839379" cy="4628301"/>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EE336EA-B6DD-4115-9C67-79A24C866ED4}"/>
              </a:ext>
            </a:extLst>
          </p:cNvPr>
          <p:cNvSpPr>
            <a:spLocks noGrp="1"/>
          </p:cNvSpPr>
          <p:nvPr>
            <p:ph type="dt" sz="half" idx="10"/>
          </p:nvPr>
        </p:nvSpPr>
        <p:spPr/>
        <p:txBody>
          <a:bodyPr/>
          <a:lstStyle/>
          <a:p>
            <a:fld id="{3C2B07E4-CDF9-4C88-A2F3-04620E58224D}" type="datetimeFigureOut">
              <a:rPr lang="en-US" smtClean="0"/>
              <a:t>5/23/2023</a:t>
            </a:fld>
            <a:endParaRPr lang="en-US"/>
          </a:p>
        </p:txBody>
      </p:sp>
      <p:sp>
        <p:nvSpPr>
          <p:cNvPr id="5" name="Footer Placeholder 4">
            <a:extLst>
              <a:ext uri="{FF2B5EF4-FFF2-40B4-BE49-F238E27FC236}">
                <a16:creationId xmlns:a16="http://schemas.microsoft.com/office/drawing/2014/main" id="{C2EA668B-1DAB-449C-9BA4-7B1572A22B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8C6567E-119D-4C98-93FF-73A332803A13}"/>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25854930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F84152A-7FE0-4708-B7C1-DBEC8F133766}"/>
              </a:ext>
            </a:extLst>
          </p:cNvPr>
          <p:cNvSpPr>
            <a:spLocks noGrp="1"/>
          </p:cNvSpPr>
          <p:nvPr>
            <p:ph type="title"/>
          </p:nvPr>
        </p:nvSpPr>
        <p:spPr>
          <a:xfrm>
            <a:off x="1429566" y="1041621"/>
            <a:ext cx="9238434" cy="861383"/>
          </a:xfrm>
          <a:prstGeom prst="rect">
            <a:avLst/>
          </a:prstGeom>
        </p:spPr>
        <p:txBody>
          <a:bodyPr vert="horz" lIns="91440" tIns="45720" rIns="91440" bIns="45720" rtlCol="0" anchor="b">
            <a:noAutofit/>
          </a:bodyPr>
          <a:lstStyle/>
          <a:p>
            <a:r>
              <a:rPr lang="en-US" dirty="0"/>
              <a:t>Click to edit Master title style</a:t>
            </a:r>
          </a:p>
        </p:txBody>
      </p:sp>
      <p:sp>
        <p:nvSpPr>
          <p:cNvPr id="3" name="Text Placeholder 2">
            <a:extLst>
              <a:ext uri="{FF2B5EF4-FFF2-40B4-BE49-F238E27FC236}">
                <a16:creationId xmlns:a16="http://schemas.microsoft.com/office/drawing/2014/main" id="{B911AB53-BAF9-439D-9451-47193CF2FF8E}"/>
              </a:ext>
            </a:extLst>
          </p:cNvPr>
          <p:cNvSpPr>
            <a:spLocks noGrp="1"/>
          </p:cNvSpPr>
          <p:nvPr>
            <p:ph type="body" idx="1"/>
          </p:nvPr>
        </p:nvSpPr>
        <p:spPr>
          <a:xfrm>
            <a:off x="1429566" y="2285999"/>
            <a:ext cx="9238434" cy="381000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FB96D9F-562A-496F-A530-A561994DC5EF}"/>
              </a:ext>
            </a:extLst>
          </p:cNvPr>
          <p:cNvSpPr>
            <a:spLocks noGrp="1"/>
          </p:cNvSpPr>
          <p:nvPr>
            <p:ph type="dt" sz="half" idx="2"/>
          </p:nvPr>
        </p:nvSpPr>
        <p:spPr>
          <a:xfrm rot="5400000">
            <a:off x="10471087" y="4891318"/>
            <a:ext cx="2673295" cy="365125"/>
          </a:xfrm>
          <a:prstGeom prst="rect">
            <a:avLst/>
          </a:prstGeom>
        </p:spPr>
        <p:txBody>
          <a:bodyPr vert="horz" lIns="91440" tIns="45720" rIns="91440" bIns="45720" rtlCol="0" anchor="ctr"/>
          <a:lstStyle>
            <a:lvl1pPr algn="l">
              <a:defRPr sz="700" b="1" cap="all" spc="300" baseline="0">
                <a:solidFill>
                  <a:schemeClr val="tx1"/>
                </a:solidFill>
              </a:defRPr>
            </a:lvl1pPr>
          </a:lstStyle>
          <a:p>
            <a:fld id="{3C2B07E4-CDF9-4C88-A2F3-04620E58224D}" type="datetimeFigureOut">
              <a:rPr lang="en-US" smtClean="0"/>
              <a:pPr/>
              <a:t>5/23/2023</a:t>
            </a:fld>
            <a:endParaRPr lang="en-US" dirty="0"/>
          </a:p>
        </p:txBody>
      </p:sp>
      <p:sp>
        <p:nvSpPr>
          <p:cNvPr id="5" name="Footer Placeholder 4">
            <a:extLst>
              <a:ext uri="{FF2B5EF4-FFF2-40B4-BE49-F238E27FC236}">
                <a16:creationId xmlns:a16="http://schemas.microsoft.com/office/drawing/2014/main" id="{CC3060FE-AAC3-4FAE-9EB4-BCAE72D95670}"/>
              </a:ext>
            </a:extLst>
          </p:cNvPr>
          <p:cNvSpPr>
            <a:spLocks noGrp="1"/>
          </p:cNvSpPr>
          <p:nvPr>
            <p:ph type="ftr" sz="quarter" idx="3"/>
          </p:nvPr>
        </p:nvSpPr>
        <p:spPr>
          <a:xfrm rot="5400000">
            <a:off x="10473021" y="1609893"/>
            <a:ext cx="2669427" cy="365125"/>
          </a:xfrm>
          <a:prstGeom prst="rect">
            <a:avLst/>
          </a:prstGeom>
        </p:spPr>
        <p:txBody>
          <a:bodyPr vert="horz" lIns="91440" tIns="45720" rIns="91440" bIns="45720" rtlCol="0" anchor="ctr"/>
          <a:lstStyle>
            <a:lvl1pPr algn="r">
              <a:defRPr sz="7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4777EDB2-8F31-42FA-B253-62D241466385}"/>
              </a:ext>
            </a:extLst>
          </p:cNvPr>
          <p:cNvSpPr>
            <a:spLocks noGrp="1"/>
          </p:cNvSpPr>
          <p:nvPr>
            <p:ph type="sldNum" sz="quarter" idx="4"/>
          </p:nvPr>
        </p:nvSpPr>
        <p:spPr>
          <a:xfrm>
            <a:off x="11492908" y="3219853"/>
            <a:ext cx="629653" cy="429830"/>
          </a:xfrm>
          <a:prstGeom prst="rect">
            <a:avLst/>
          </a:prstGeom>
        </p:spPr>
        <p:txBody>
          <a:bodyPr vert="horz" lIns="91440" tIns="45720" rIns="91440" bIns="45720" rtlCol="0" anchor="ctr"/>
          <a:lstStyle>
            <a:lvl1pPr algn="ctr">
              <a:defRPr sz="1600" b="1">
                <a:solidFill>
                  <a:schemeClr val="tx1">
                    <a:tint val="75000"/>
                  </a:schemeClr>
                </a:solidFill>
                <a:latin typeface="+mj-lt"/>
              </a:defRPr>
            </a:lvl1pPr>
          </a:lstStyle>
          <a:p>
            <a:fld id="{EFE71E98-A417-4ECC-ACEB-C0490C20DB04}" type="slidenum">
              <a:rPr lang="en-US" smtClean="0"/>
              <a:pPr/>
              <a:t>‹#›</a:t>
            </a:fld>
            <a:endParaRPr lang="en-US"/>
          </a:p>
        </p:txBody>
      </p:sp>
    </p:spTree>
    <p:extLst>
      <p:ext uri="{BB962C8B-B14F-4D97-AF65-F5344CB8AC3E}">
        <p14:creationId xmlns:p14="http://schemas.microsoft.com/office/powerpoint/2010/main" val="1028591659"/>
      </p:ext>
    </p:extLst>
  </p:cSld>
  <p:clrMap bg1="dk1" tx1="lt1" bg2="dk2" tx2="lt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05" r:id="rId6"/>
    <p:sldLayoutId id="2147483701" r:id="rId7"/>
    <p:sldLayoutId id="2147483702" r:id="rId8"/>
    <p:sldLayoutId id="2147483703" r:id="rId9"/>
    <p:sldLayoutId id="2147483704" r:id="rId10"/>
    <p:sldLayoutId id="2147483706" r:id="rId11"/>
  </p:sldLayoutIdLst>
  <p:txStyles>
    <p:titleStyle>
      <a:lvl1pPr algn="l" defTabSz="914400" rtl="0" eaLnBrk="1" latinLnBrk="0" hangingPunct="1">
        <a:lnSpc>
          <a:spcPct val="120000"/>
        </a:lnSpc>
        <a:spcBef>
          <a:spcPct val="0"/>
        </a:spcBef>
        <a:buNone/>
        <a:defRPr sz="2800" b="1" kern="1200" cap="all" spc="600" baseline="0">
          <a:solidFill>
            <a:schemeClr val="tx1"/>
          </a:solidFill>
          <a:latin typeface="+mj-lt"/>
          <a:ea typeface="+mj-ea"/>
          <a:cs typeface="+mj-cs"/>
        </a:defRPr>
      </a:lvl1pPr>
    </p:titleStyle>
    <p:bodyStyle>
      <a:lvl1pPr marL="274320" indent="-274320" algn="l" defTabSz="914400" rtl="0" eaLnBrk="1" latinLnBrk="0" hangingPunct="1">
        <a:lnSpc>
          <a:spcPct val="130000"/>
        </a:lnSpc>
        <a:spcBef>
          <a:spcPts val="1000"/>
        </a:spcBef>
        <a:buSzPct val="85000"/>
        <a:buFont typeface="Arial" panose="020B0604020202020204" pitchFamily="34" charset="0"/>
        <a:buChar char="•"/>
        <a:defRPr sz="1800" kern="1200">
          <a:solidFill>
            <a:schemeClr val="tx1"/>
          </a:solidFill>
          <a:latin typeface="+mn-lt"/>
          <a:ea typeface="+mn-ea"/>
          <a:cs typeface="+mn-cs"/>
        </a:defRPr>
      </a:lvl1pPr>
      <a:lvl2pPr marL="274320" indent="0" algn="l" defTabSz="914400" rtl="0" eaLnBrk="1" latinLnBrk="0" hangingPunct="1">
        <a:lnSpc>
          <a:spcPct val="130000"/>
        </a:lnSpc>
        <a:spcBef>
          <a:spcPts val="500"/>
        </a:spcBef>
        <a:buSzPct val="85000"/>
        <a:buFontTx/>
        <a:buNone/>
        <a:defRPr sz="1600" b="1" kern="1200">
          <a:solidFill>
            <a:schemeClr val="tx1"/>
          </a:solidFill>
          <a:latin typeface="+mn-lt"/>
          <a:ea typeface="+mn-ea"/>
          <a:cs typeface="+mn-cs"/>
        </a:defRPr>
      </a:lvl2pPr>
      <a:lvl3pPr marL="457200" indent="-182880" algn="l" defTabSz="914400" rtl="0" eaLnBrk="1" latinLnBrk="0" hangingPunct="1">
        <a:lnSpc>
          <a:spcPct val="130000"/>
        </a:lnSpc>
        <a:spcBef>
          <a:spcPts val="500"/>
        </a:spcBef>
        <a:buSzPct val="85000"/>
        <a:buFont typeface="Arial" panose="020B0604020202020204" pitchFamily="34" charset="0"/>
        <a:buChar char="•"/>
        <a:defRPr sz="1400" kern="1200">
          <a:solidFill>
            <a:schemeClr val="tx1"/>
          </a:solidFill>
          <a:latin typeface="+mn-lt"/>
          <a:ea typeface="+mn-ea"/>
          <a:cs typeface="+mn-cs"/>
        </a:defRPr>
      </a:lvl3pPr>
      <a:lvl4pPr marL="466344" indent="0" algn="l" defTabSz="914400" rtl="0" eaLnBrk="1" latinLnBrk="0" hangingPunct="1">
        <a:lnSpc>
          <a:spcPct val="130000"/>
        </a:lnSpc>
        <a:spcBef>
          <a:spcPts val="500"/>
        </a:spcBef>
        <a:buSzPct val="85000"/>
        <a:buFontTx/>
        <a:buNone/>
        <a:defRPr sz="1200" b="1" kern="1200">
          <a:solidFill>
            <a:schemeClr val="tx1"/>
          </a:solidFill>
          <a:latin typeface="+mn-lt"/>
          <a:ea typeface="+mn-ea"/>
          <a:cs typeface="+mn-cs"/>
        </a:defRPr>
      </a:lvl4pPr>
      <a:lvl5pPr marL="640080" indent="-182880" algn="l" defTabSz="914400" rtl="0" eaLnBrk="1" latinLnBrk="0" hangingPunct="1">
        <a:lnSpc>
          <a:spcPct val="130000"/>
        </a:lnSpc>
        <a:spcBef>
          <a:spcPts val="500"/>
        </a:spcBef>
        <a:buSzPct val="85000"/>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hyperlink" Target="https://www.proquest.com/docview/211100959?parentSessionId=%2F7PAAMR2SPPWpm%2FNYHlTuyqLiCXWeNxMkox0hQthbAE%3D&amp;pq-origsite=primo&amp;accountid=130472" TargetMode="External"/><Relationship Id="rId3" Type="http://schemas.openxmlformats.org/officeDocument/2006/relationships/hyperlink" Target="https://www.glion.edu/magazine/hospitality-important-businesses/" TargetMode="External"/><Relationship Id="rId7" Type="http://schemas.openxmlformats.org/officeDocument/2006/relationships/hyperlink" Target="https://www.ritzcarlton.com/en/about-the-ritz-carlton/experience/" TargetMode="External"/><Relationship Id="rId2" Type="http://schemas.openxmlformats.org/officeDocument/2006/relationships/hyperlink" Target="https://www.ritzcarlton.com/en/about-the-ritz-carlton/" TargetMode="External"/><Relationship Id="rId1" Type="http://schemas.openxmlformats.org/officeDocument/2006/relationships/slideLayout" Target="../slideLayouts/slideLayout2.xml"/><Relationship Id="rId6" Type="http://schemas.openxmlformats.org/officeDocument/2006/relationships/hyperlink" Target="https://crm.org/articles/ritz-carlton-gold-standards" TargetMode="External"/><Relationship Id="rId5" Type="http://schemas.openxmlformats.org/officeDocument/2006/relationships/hyperlink" Target="https://betravingknows.com/weekly-reports/guest-service/2017/05/does-guest-service-drive-visits/" TargetMode="External"/><Relationship Id="rId10" Type="http://schemas.openxmlformats.org/officeDocument/2006/relationships/hyperlink" Target="https://www.tripadvisor.com/LocationPhotoDirectLink-g60713-d81397-i151184562-Fairmont_San_Francisco-San_Francisco_California.html" TargetMode="External"/><Relationship Id="rId4" Type="http://schemas.openxmlformats.org/officeDocument/2006/relationships/hyperlink" Target="https://hotello.com/en/customer-service-hotels/" TargetMode="External"/><Relationship Id="rId9" Type="http://schemas.openxmlformats.org/officeDocument/2006/relationships/hyperlink" Target="https://www.ritzcarlton.com/en/services-ameniti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0760E4C7-47B8-4356-ABCA-CC9C79E2D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684567-0DBD-7AD8-094B-35A73525A7EA}"/>
              </a:ext>
            </a:extLst>
          </p:cNvPr>
          <p:cNvSpPr>
            <a:spLocks noGrp="1"/>
          </p:cNvSpPr>
          <p:nvPr>
            <p:ph type="ctrTitle"/>
          </p:nvPr>
        </p:nvSpPr>
        <p:spPr>
          <a:xfrm>
            <a:off x="365761" y="1406387"/>
            <a:ext cx="5514534" cy="2231319"/>
          </a:xfrm>
        </p:spPr>
        <p:txBody>
          <a:bodyPr anchor="b">
            <a:noAutofit/>
          </a:bodyPr>
          <a:lstStyle/>
          <a:p>
            <a:pPr algn="ctr">
              <a:lnSpc>
                <a:spcPct val="110000"/>
              </a:lnSpc>
            </a:pPr>
            <a:r>
              <a:rPr lang="en-GB"/>
              <a:t>The role and importance of quality service, hospitality and guest services in the hospitality industry</a:t>
            </a:r>
            <a:r>
              <a:rPr lang="en-GB" sz="2400"/>
              <a:t>.</a:t>
            </a:r>
            <a:endParaRPr lang="en-GB" sz="2400" dirty="0"/>
          </a:p>
        </p:txBody>
      </p:sp>
      <p:sp>
        <p:nvSpPr>
          <p:cNvPr id="3" name="Subtitle 2">
            <a:extLst>
              <a:ext uri="{FF2B5EF4-FFF2-40B4-BE49-F238E27FC236}">
                <a16:creationId xmlns:a16="http://schemas.microsoft.com/office/drawing/2014/main" id="{3B668450-BB48-E0ED-14D4-E37038571FEB}"/>
              </a:ext>
            </a:extLst>
          </p:cNvPr>
          <p:cNvSpPr>
            <a:spLocks noGrp="1"/>
          </p:cNvSpPr>
          <p:nvPr>
            <p:ph type="subTitle" idx="1"/>
          </p:nvPr>
        </p:nvSpPr>
        <p:spPr>
          <a:xfrm>
            <a:off x="0" y="4425207"/>
            <a:ext cx="3048000" cy="2432793"/>
          </a:xfrm>
        </p:spPr>
        <p:txBody>
          <a:bodyPr>
            <a:normAutofit/>
          </a:bodyPr>
          <a:lstStyle/>
          <a:p>
            <a:r>
              <a:rPr lang="en-GB" sz="1600" i="1" dirty="0"/>
              <a:t>Student name: Polina Karlikova</a:t>
            </a:r>
          </a:p>
          <a:p>
            <a:r>
              <a:rPr lang="en-GB" sz="1600" i="1" dirty="0"/>
              <a:t>Student number: 2233365</a:t>
            </a:r>
          </a:p>
          <a:p>
            <a:r>
              <a:rPr lang="en-GB" sz="1600" i="1"/>
              <a:t>Module name: BMIH4003 Hospitality and Guest services </a:t>
            </a:r>
          </a:p>
          <a:p>
            <a:r>
              <a:rPr lang="en-GB" sz="1600" i="1" dirty="0"/>
              <a:t>Module tutor: Luciana </a:t>
            </a:r>
            <a:r>
              <a:rPr lang="en-GB" sz="1600" i="1" dirty="0" err="1"/>
              <a:t>Suardi</a:t>
            </a:r>
            <a:endParaRPr lang="en-GB" sz="1600" i="1" dirty="0"/>
          </a:p>
        </p:txBody>
      </p:sp>
      <p:sp>
        <p:nvSpPr>
          <p:cNvPr id="35" name="Rectangle 34">
            <a:extLst>
              <a:ext uri="{FF2B5EF4-FFF2-40B4-BE49-F238E27FC236}">
                <a16:creationId xmlns:a16="http://schemas.microsoft.com/office/drawing/2014/main" id="{824F4927-E645-48C1-B709-AC214B1B75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logo of a lion with a crown&#10;&#10;Description automatically generated with low confidence">
            <a:extLst>
              <a:ext uri="{FF2B5EF4-FFF2-40B4-BE49-F238E27FC236}">
                <a16:creationId xmlns:a16="http://schemas.microsoft.com/office/drawing/2014/main" id="{4940ADF8-3666-1C4E-4315-67D8F4334398}"/>
              </a:ext>
            </a:extLst>
          </p:cNvPr>
          <p:cNvPicPr>
            <a:picLocks noChangeAspect="1"/>
          </p:cNvPicPr>
          <p:nvPr/>
        </p:nvPicPr>
        <p:blipFill rotWithShape="1">
          <a:blip r:embed="rId2">
            <a:alphaModFix/>
            <a:extLst>
              <a:ext uri="{28A0092B-C50C-407E-A947-70E740481C1C}">
                <a14:useLocalDpi xmlns:a14="http://schemas.microsoft.com/office/drawing/2010/main" val="0"/>
              </a:ext>
            </a:extLst>
          </a:blip>
          <a:srcRect t="532" r="-1" b="-1"/>
          <a:stretch/>
        </p:blipFill>
        <p:spPr>
          <a:xfrm>
            <a:off x="6858000" y="1035486"/>
            <a:ext cx="4572000" cy="4787029"/>
          </a:xfrm>
          <a:prstGeom prst="rect">
            <a:avLst/>
          </a:prstGeom>
        </p:spPr>
      </p:pic>
      <p:cxnSp>
        <p:nvCxnSpPr>
          <p:cNvPr id="37" name="Straight Connector 36">
            <a:extLst>
              <a:ext uri="{FF2B5EF4-FFF2-40B4-BE49-F238E27FC236}">
                <a16:creationId xmlns:a16="http://schemas.microsoft.com/office/drawing/2014/main" id="{414C5C93-B9E9-4392-ADCF-ABF21209DD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562423" y="396058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476408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1265911B-1E2F-489E-97EF-A15A9299E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2119D4F1-CE65-4D74-A168-F27C15F1B0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descr="Hotel bell">
            <a:extLst>
              <a:ext uri="{FF2B5EF4-FFF2-40B4-BE49-F238E27FC236}">
                <a16:creationId xmlns:a16="http://schemas.microsoft.com/office/drawing/2014/main" id="{9B9F945D-149D-4725-405D-AC9F34B10ABD}"/>
              </a:ext>
            </a:extLst>
          </p:cNvPr>
          <p:cNvPicPr>
            <a:picLocks noChangeAspect="1"/>
          </p:cNvPicPr>
          <p:nvPr/>
        </p:nvPicPr>
        <p:blipFill rotWithShape="1">
          <a:blip r:embed="rId2">
            <a:alphaModFix amt="50000"/>
          </a:blip>
          <a:srcRect l="40667" r="-1" b="-1"/>
          <a:stretch/>
        </p:blipFill>
        <p:spPr>
          <a:xfrm>
            <a:off x="20" y="10"/>
            <a:ext cx="6095979" cy="6857990"/>
          </a:xfrm>
          <a:prstGeom prst="rect">
            <a:avLst/>
          </a:prstGeom>
        </p:spPr>
      </p:pic>
      <p:sp>
        <p:nvSpPr>
          <p:cNvPr id="27" name="Content Placeholder 2">
            <a:extLst>
              <a:ext uri="{FF2B5EF4-FFF2-40B4-BE49-F238E27FC236}">
                <a16:creationId xmlns:a16="http://schemas.microsoft.com/office/drawing/2014/main" id="{33C5192A-C53C-66DA-76FE-A0496087718E}"/>
              </a:ext>
            </a:extLst>
          </p:cNvPr>
          <p:cNvSpPr>
            <a:spLocks noGrp="1"/>
          </p:cNvSpPr>
          <p:nvPr>
            <p:ph idx="1"/>
          </p:nvPr>
        </p:nvSpPr>
        <p:spPr>
          <a:xfrm>
            <a:off x="6414868" y="762000"/>
            <a:ext cx="4590129" cy="5334000"/>
          </a:xfrm>
        </p:spPr>
        <p:txBody>
          <a:bodyPr anchor="ctr">
            <a:normAutofit fontScale="85000" lnSpcReduction="20000"/>
          </a:bodyPr>
          <a:lstStyle/>
          <a:p>
            <a:r>
              <a:rPr lang="en-GB" sz="2800" dirty="0">
                <a:latin typeface="Amasis MT Pro Medium" panose="02040604050005020304" pitchFamily="18" charset="0"/>
              </a:rPr>
              <a:t>Introduction/History of Ritz-</a:t>
            </a:r>
            <a:r>
              <a:rPr lang="en-GB" sz="2800" dirty="0" err="1">
                <a:latin typeface="Amasis MT Pro Medium" panose="02040604050005020304" pitchFamily="18" charset="0"/>
              </a:rPr>
              <a:t>Cartlon</a:t>
            </a:r>
            <a:endParaRPr lang="en-GB" sz="2800" dirty="0">
              <a:latin typeface="Amasis MT Pro Medium" panose="02040604050005020304" pitchFamily="18" charset="0"/>
            </a:endParaRPr>
          </a:p>
          <a:p>
            <a:r>
              <a:rPr lang="en-GB" sz="2800" dirty="0">
                <a:latin typeface="Amasis MT Pro Medium" panose="02040604050005020304" pitchFamily="18" charset="0"/>
              </a:rPr>
              <a:t>Guest services and facilities provided to the guests of this hotel chain </a:t>
            </a:r>
          </a:p>
          <a:p>
            <a:r>
              <a:rPr lang="en-GB" sz="2800" dirty="0">
                <a:latin typeface="Amasis MT Pro Medium" panose="02040604050005020304" pitchFamily="18" charset="0"/>
              </a:rPr>
              <a:t>The role and function of guest services in hotel industry</a:t>
            </a:r>
          </a:p>
          <a:p>
            <a:r>
              <a:rPr lang="en-GB" sz="2800" dirty="0">
                <a:latin typeface="Amasis MT Pro Medium" panose="02040604050005020304" pitchFamily="18" charset="0"/>
              </a:rPr>
              <a:t>The importance of hospitality – meeting and exceeding guest expectations </a:t>
            </a:r>
          </a:p>
          <a:p>
            <a:r>
              <a:rPr lang="en-GB" sz="2800" dirty="0">
                <a:latin typeface="Amasis MT Pro Medium" panose="02040604050005020304" pitchFamily="18" charset="0"/>
              </a:rPr>
              <a:t>Recap- conclusion</a:t>
            </a:r>
          </a:p>
        </p:txBody>
      </p:sp>
    </p:spTree>
    <p:extLst>
      <p:ext uri="{BB962C8B-B14F-4D97-AF65-F5344CB8AC3E}">
        <p14:creationId xmlns:p14="http://schemas.microsoft.com/office/powerpoint/2010/main" val="14249013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1265911B-1E2F-489E-97EF-A15A9299E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2119D4F1-CE65-4D74-A168-F27C15F1B0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A picture containing building, window, clock, facade&#10;&#10;Description automatically generated">
            <a:extLst>
              <a:ext uri="{FF2B5EF4-FFF2-40B4-BE49-F238E27FC236}">
                <a16:creationId xmlns:a16="http://schemas.microsoft.com/office/drawing/2014/main" id="{C0050876-136F-8324-EA9B-E1EE9BD12B1B}"/>
              </a:ext>
            </a:extLst>
          </p:cNvPr>
          <p:cNvPicPr>
            <a:picLocks noChangeAspect="1"/>
          </p:cNvPicPr>
          <p:nvPr/>
        </p:nvPicPr>
        <p:blipFill rotWithShape="1">
          <a:blip r:embed="rId2">
            <a:alphaModFix amt="50000"/>
            <a:extLst>
              <a:ext uri="{28A0092B-C50C-407E-A947-70E740481C1C}">
                <a14:useLocalDpi xmlns:a14="http://schemas.microsoft.com/office/drawing/2010/main" val="0"/>
              </a:ext>
            </a:extLst>
          </a:blip>
          <a:srcRect t="2171" r="3" b="1645"/>
          <a:stretch/>
        </p:blipFill>
        <p:spPr>
          <a:xfrm>
            <a:off x="20" y="10"/>
            <a:ext cx="6095979" cy="6857990"/>
          </a:xfrm>
          <a:prstGeom prst="rect">
            <a:avLst/>
          </a:prstGeom>
        </p:spPr>
      </p:pic>
      <p:sp>
        <p:nvSpPr>
          <p:cNvPr id="2" name="Title 1">
            <a:extLst>
              <a:ext uri="{FF2B5EF4-FFF2-40B4-BE49-F238E27FC236}">
                <a16:creationId xmlns:a16="http://schemas.microsoft.com/office/drawing/2014/main" id="{BCE0CBC3-BCFE-D76B-2CFD-771E7AF4FFB8}"/>
              </a:ext>
            </a:extLst>
          </p:cNvPr>
          <p:cNvSpPr>
            <a:spLocks noGrp="1"/>
          </p:cNvSpPr>
          <p:nvPr>
            <p:ph type="title"/>
          </p:nvPr>
        </p:nvSpPr>
        <p:spPr>
          <a:xfrm>
            <a:off x="1028700" y="1025718"/>
            <a:ext cx="4057650" cy="4770783"/>
          </a:xfrm>
        </p:spPr>
        <p:txBody>
          <a:bodyPr vert="horz" lIns="91440" tIns="45720" rIns="91440" bIns="45720" rtlCol="0" anchor="ctr">
            <a:normAutofit/>
          </a:bodyPr>
          <a:lstStyle/>
          <a:p>
            <a:pPr algn="ctr"/>
            <a:r>
              <a:rPr lang="en-US">
                <a:solidFill>
                  <a:srgbClr val="FFFFFF"/>
                </a:solidFill>
              </a:rPr>
              <a:t>The ritz-carlton hotel </a:t>
            </a:r>
            <a:br>
              <a:rPr lang="en-US">
                <a:solidFill>
                  <a:srgbClr val="FFFFFF"/>
                </a:solidFill>
              </a:rPr>
            </a:br>
            <a:endParaRPr lang="en-US">
              <a:solidFill>
                <a:srgbClr val="FFFFFF"/>
              </a:solidFill>
            </a:endParaRPr>
          </a:p>
        </p:txBody>
      </p:sp>
      <p:sp>
        <p:nvSpPr>
          <p:cNvPr id="10" name="TextBox 9">
            <a:extLst>
              <a:ext uri="{FF2B5EF4-FFF2-40B4-BE49-F238E27FC236}">
                <a16:creationId xmlns:a16="http://schemas.microsoft.com/office/drawing/2014/main" id="{9A421DCA-6E59-D13C-424B-1FF392F787C6}"/>
              </a:ext>
            </a:extLst>
          </p:cNvPr>
          <p:cNvSpPr txBox="1"/>
          <p:nvPr/>
        </p:nvSpPr>
        <p:spPr>
          <a:xfrm>
            <a:off x="7179972" y="762000"/>
            <a:ext cx="3825025" cy="5334000"/>
          </a:xfrm>
          <a:prstGeom prst="rect">
            <a:avLst/>
          </a:prstGeom>
        </p:spPr>
        <p:txBody>
          <a:bodyPr vert="horz" lIns="91440" tIns="45720" rIns="91440" bIns="45720" rtlCol="0" anchor="ctr">
            <a:normAutofit/>
          </a:bodyPr>
          <a:lstStyle/>
          <a:p>
            <a:pPr>
              <a:lnSpc>
                <a:spcPct val="130000"/>
              </a:lnSpc>
              <a:spcAft>
                <a:spcPts val="600"/>
              </a:spcAft>
              <a:buSzPct val="85000"/>
            </a:pPr>
            <a:r>
              <a:rPr lang="en-US" sz="2800" i="1" dirty="0"/>
              <a:t>Established by the Swiss hotelier Cesar Ritz who revolutionized the hotel industry and set new standard for luxury and service excellence</a:t>
            </a:r>
            <a:r>
              <a:rPr lang="en-US" dirty="0"/>
              <a:t>.</a:t>
            </a:r>
          </a:p>
        </p:txBody>
      </p:sp>
    </p:spTree>
    <p:extLst>
      <p:ext uri="{BB962C8B-B14F-4D97-AF65-F5344CB8AC3E}">
        <p14:creationId xmlns:p14="http://schemas.microsoft.com/office/powerpoint/2010/main" val="31830248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EE2BC33-F8B8-4768-AE46-E7CF6E3D7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05EB5AC-4150-4206-9DBE-37DD0EBFBC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Hotel reception bell">
            <a:extLst>
              <a:ext uri="{FF2B5EF4-FFF2-40B4-BE49-F238E27FC236}">
                <a16:creationId xmlns:a16="http://schemas.microsoft.com/office/drawing/2014/main" id="{2472FBB7-D0B1-B50D-EFD4-860F0CE52940}"/>
              </a:ext>
            </a:extLst>
          </p:cNvPr>
          <p:cNvPicPr>
            <a:picLocks noChangeAspect="1"/>
          </p:cNvPicPr>
          <p:nvPr/>
        </p:nvPicPr>
        <p:blipFill rotWithShape="1">
          <a:blip r:embed="rId2">
            <a:alphaModFix amt="50000"/>
          </a:blip>
          <a:srcRect t="15373" b="358"/>
          <a:stretch/>
        </p:blipFill>
        <p:spPr>
          <a:xfrm>
            <a:off x="20" y="10"/>
            <a:ext cx="12191980" cy="6857990"/>
          </a:xfrm>
          <a:prstGeom prst="rect">
            <a:avLst/>
          </a:prstGeom>
        </p:spPr>
      </p:pic>
      <p:sp>
        <p:nvSpPr>
          <p:cNvPr id="2" name="Title 1">
            <a:extLst>
              <a:ext uri="{FF2B5EF4-FFF2-40B4-BE49-F238E27FC236}">
                <a16:creationId xmlns:a16="http://schemas.microsoft.com/office/drawing/2014/main" id="{8617C399-9A80-6D9E-31B8-AA4550168915}"/>
              </a:ext>
            </a:extLst>
          </p:cNvPr>
          <p:cNvSpPr>
            <a:spLocks noGrp="1"/>
          </p:cNvSpPr>
          <p:nvPr>
            <p:ph type="title"/>
          </p:nvPr>
        </p:nvSpPr>
        <p:spPr>
          <a:xfrm>
            <a:off x="1523999" y="1524000"/>
            <a:ext cx="3216673" cy="3809999"/>
          </a:xfrm>
        </p:spPr>
        <p:txBody>
          <a:bodyPr anchor="ctr">
            <a:normAutofit/>
          </a:bodyPr>
          <a:lstStyle/>
          <a:p>
            <a:pPr algn="r"/>
            <a:r>
              <a:rPr lang="en-GB" dirty="0">
                <a:solidFill>
                  <a:srgbClr val="FFFFFF"/>
                </a:solidFill>
              </a:rPr>
              <a:t>Guest services and COMPANY’s promise</a:t>
            </a:r>
          </a:p>
        </p:txBody>
      </p:sp>
      <p:sp>
        <p:nvSpPr>
          <p:cNvPr id="3" name="Content Placeholder 2">
            <a:extLst>
              <a:ext uri="{FF2B5EF4-FFF2-40B4-BE49-F238E27FC236}">
                <a16:creationId xmlns:a16="http://schemas.microsoft.com/office/drawing/2014/main" id="{B4C6DB27-7702-E2DC-1B64-98E8C646E968}"/>
              </a:ext>
            </a:extLst>
          </p:cNvPr>
          <p:cNvSpPr>
            <a:spLocks noGrp="1"/>
          </p:cNvSpPr>
          <p:nvPr>
            <p:ph idx="1"/>
          </p:nvPr>
        </p:nvSpPr>
        <p:spPr>
          <a:xfrm>
            <a:off x="5334001" y="762000"/>
            <a:ext cx="5334000" cy="5334000"/>
          </a:xfrm>
        </p:spPr>
        <p:txBody>
          <a:bodyPr anchor="ctr">
            <a:normAutofit/>
          </a:bodyPr>
          <a:lstStyle/>
          <a:p>
            <a:r>
              <a:rPr lang="en-GB" sz="2800" dirty="0">
                <a:solidFill>
                  <a:srgbClr val="FFFFFF"/>
                </a:solidFill>
              </a:rPr>
              <a:t>Gold standards </a:t>
            </a:r>
          </a:p>
          <a:p>
            <a:r>
              <a:rPr lang="en-GB" sz="2800" dirty="0">
                <a:solidFill>
                  <a:srgbClr val="FFFFFF"/>
                </a:solidFill>
              </a:rPr>
              <a:t>The Motto</a:t>
            </a:r>
          </a:p>
          <a:p>
            <a:r>
              <a:rPr lang="en-GB" sz="2800" dirty="0">
                <a:solidFill>
                  <a:srgbClr val="FFFFFF"/>
                </a:solidFill>
              </a:rPr>
              <a:t>The Credo</a:t>
            </a:r>
          </a:p>
          <a:p>
            <a:r>
              <a:rPr lang="en-GB" sz="2800" dirty="0">
                <a:solidFill>
                  <a:srgbClr val="FFFFFF"/>
                </a:solidFill>
              </a:rPr>
              <a:t>Three steps service </a:t>
            </a:r>
          </a:p>
          <a:p>
            <a:r>
              <a:rPr lang="en-GB" sz="2800" dirty="0">
                <a:solidFill>
                  <a:srgbClr val="FFFFFF"/>
                </a:solidFill>
              </a:rPr>
              <a:t>Service values </a:t>
            </a:r>
          </a:p>
          <a:p>
            <a:r>
              <a:rPr lang="en-GB" sz="2800" dirty="0">
                <a:solidFill>
                  <a:srgbClr val="FFFFFF"/>
                </a:solidFill>
              </a:rPr>
              <a:t>Nature and examples of Guest Services </a:t>
            </a:r>
          </a:p>
        </p:txBody>
      </p:sp>
    </p:spTree>
    <p:extLst>
      <p:ext uri="{BB962C8B-B14F-4D97-AF65-F5344CB8AC3E}">
        <p14:creationId xmlns:p14="http://schemas.microsoft.com/office/powerpoint/2010/main" val="15297259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E7218290-08E7-4AB8-8549-F625B01F0D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0E4310-38D8-9FCB-4182-1CE762868545}"/>
              </a:ext>
            </a:extLst>
          </p:cNvPr>
          <p:cNvSpPr>
            <a:spLocks noGrp="1"/>
          </p:cNvSpPr>
          <p:nvPr>
            <p:ph type="title"/>
          </p:nvPr>
        </p:nvSpPr>
        <p:spPr>
          <a:xfrm>
            <a:off x="1429566" y="762001"/>
            <a:ext cx="5008696" cy="1141004"/>
          </a:xfrm>
        </p:spPr>
        <p:txBody>
          <a:bodyPr>
            <a:normAutofit/>
          </a:bodyPr>
          <a:lstStyle/>
          <a:p>
            <a:r>
              <a:rPr lang="en-GB" sz="2600"/>
              <a:t>The role and function of guest services </a:t>
            </a:r>
          </a:p>
        </p:txBody>
      </p:sp>
      <p:sp>
        <p:nvSpPr>
          <p:cNvPr id="3" name="Content Placeholder 2">
            <a:extLst>
              <a:ext uri="{FF2B5EF4-FFF2-40B4-BE49-F238E27FC236}">
                <a16:creationId xmlns:a16="http://schemas.microsoft.com/office/drawing/2014/main" id="{07912381-84AD-9DE7-7C9D-CE518681A786}"/>
              </a:ext>
            </a:extLst>
          </p:cNvPr>
          <p:cNvSpPr>
            <a:spLocks noGrp="1"/>
          </p:cNvSpPr>
          <p:nvPr>
            <p:ph idx="1"/>
          </p:nvPr>
        </p:nvSpPr>
        <p:spPr>
          <a:xfrm>
            <a:off x="1429566" y="1903005"/>
            <a:ext cx="4479398" cy="4629605"/>
          </a:xfrm>
        </p:spPr>
        <p:txBody>
          <a:bodyPr>
            <a:normAutofit lnSpcReduction="10000"/>
          </a:bodyPr>
          <a:lstStyle/>
          <a:p>
            <a:r>
              <a:rPr lang="en-GB" sz="2400" dirty="0"/>
              <a:t>It is vital for a business to adapt an excellent customer service because it is in hand of the employees to make the guest ‘s experience positive, remarkable, and enjoyable. </a:t>
            </a:r>
          </a:p>
          <a:p>
            <a:r>
              <a:rPr lang="en-GB" sz="2400" dirty="0"/>
              <a:t>Providing excellence in service creates loyalty from the customers towards the company.</a:t>
            </a:r>
          </a:p>
        </p:txBody>
      </p:sp>
      <p:pic>
        <p:nvPicPr>
          <p:cNvPr id="5" name="Picture 4" descr="A person handing a card to a person&#10;&#10;Description automatically generated with low confidence">
            <a:extLst>
              <a:ext uri="{FF2B5EF4-FFF2-40B4-BE49-F238E27FC236}">
                <a16:creationId xmlns:a16="http://schemas.microsoft.com/office/drawing/2014/main" id="{8CFBAD54-17BE-390E-017E-0B4E7BE5F6CC}"/>
              </a:ext>
            </a:extLst>
          </p:cNvPr>
          <p:cNvPicPr>
            <a:picLocks noChangeAspect="1"/>
          </p:cNvPicPr>
          <p:nvPr/>
        </p:nvPicPr>
        <p:blipFill rotWithShape="1">
          <a:blip r:embed="rId2">
            <a:extLst>
              <a:ext uri="{28A0092B-C50C-407E-A947-70E740481C1C}">
                <a14:useLocalDpi xmlns:a14="http://schemas.microsoft.com/office/drawing/2010/main" val="0"/>
              </a:ext>
            </a:extLst>
          </a:blip>
          <a:srcRect l="37216" r="4532"/>
          <a:stretch/>
        </p:blipFill>
        <p:spPr>
          <a:xfrm>
            <a:off x="6639965" y="1114197"/>
            <a:ext cx="4629606" cy="4629606"/>
          </a:xfrm>
          <a:custGeom>
            <a:avLst/>
            <a:gdLst/>
            <a:ahLst/>
            <a:cxnLst/>
            <a:rect l="l" t="t" r="r" b="b"/>
            <a:pathLst>
              <a:path w="4629606" h="4629606">
                <a:moveTo>
                  <a:pt x="2314803" y="0"/>
                </a:moveTo>
                <a:cubicBezTo>
                  <a:pt x="3593233" y="0"/>
                  <a:pt x="4629606" y="1036373"/>
                  <a:pt x="4629606" y="2314803"/>
                </a:cubicBezTo>
                <a:cubicBezTo>
                  <a:pt x="4629606" y="3593233"/>
                  <a:pt x="3593233" y="4629606"/>
                  <a:pt x="2314803" y="4629606"/>
                </a:cubicBezTo>
                <a:cubicBezTo>
                  <a:pt x="1036373" y="4629606"/>
                  <a:pt x="0" y="3593233"/>
                  <a:pt x="0" y="2314803"/>
                </a:cubicBezTo>
                <a:cubicBezTo>
                  <a:pt x="0" y="1036373"/>
                  <a:pt x="1036373" y="0"/>
                  <a:pt x="2314803" y="0"/>
                </a:cubicBezTo>
                <a:close/>
              </a:path>
            </a:pathLst>
          </a:custGeom>
        </p:spPr>
      </p:pic>
    </p:spTree>
    <p:extLst>
      <p:ext uri="{BB962C8B-B14F-4D97-AF65-F5344CB8AC3E}">
        <p14:creationId xmlns:p14="http://schemas.microsoft.com/office/powerpoint/2010/main" val="23343667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1265911B-1E2F-489E-97EF-A15A9299E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2119D4F1-CE65-4D74-A168-F27C15F1B0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ceiling, indoor, interior design, table&#10;&#10;Description automatically generated">
            <a:extLst>
              <a:ext uri="{FF2B5EF4-FFF2-40B4-BE49-F238E27FC236}">
                <a16:creationId xmlns:a16="http://schemas.microsoft.com/office/drawing/2014/main" id="{DE33100C-7751-4C2F-C673-869D19E0426B}"/>
              </a:ext>
            </a:extLst>
          </p:cNvPr>
          <p:cNvPicPr>
            <a:picLocks noChangeAspect="1"/>
          </p:cNvPicPr>
          <p:nvPr/>
        </p:nvPicPr>
        <p:blipFill rotWithShape="1">
          <a:blip r:embed="rId2">
            <a:alphaModFix amt="50000"/>
            <a:extLst>
              <a:ext uri="{28A0092B-C50C-407E-A947-70E740481C1C}">
                <a14:useLocalDpi xmlns:a14="http://schemas.microsoft.com/office/drawing/2010/main" val="0"/>
              </a:ext>
            </a:extLst>
          </a:blip>
          <a:srcRect l="20382" r="20284" b="-1"/>
          <a:stretch/>
        </p:blipFill>
        <p:spPr>
          <a:xfrm>
            <a:off x="20" y="10"/>
            <a:ext cx="6095979" cy="6857990"/>
          </a:xfrm>
          <a:prstGeom prst="rect">
            <a:avLst/>
          </a:prstGeom>
        </p:spPr>
      </p:pic>
      <p:sp>
        <p:nvSpPr>
          <p:cNvPr id="2" name="Title 1">
            <a:extLst>
              <a:ext uri="{FF2B5EF4-FFF2-40B4-BE49-F238E27FC236}">
                <a16:creationId xmlns:a16="http://schemas.microsoft.com/office/drawing/2014/main" id="{8A72EED8-3B37-5F5C-E591-06DD64A9BF34}"/>
              </a:ext>
            </a:extLst>
          </p:cNvPr>
          <p:cNvSpPr>
            <a:spLocks noGrp="1"/>
          </p:cNvSpPr>
          <p:nvPr>
            <p:ph type="title"/>
          </p:nvPr>
        </p:nvSpPr>
        <p:spPr>
          <a:xfrm>
            <a:off x="1028700" y="1025718"/>
            <a:ext cx="4057650" cy="4770783"/>
          </a:xfrm>
        </p:spPr>
        <p:txBody>
          <a:bodyPr anchor="ctr">
            <a:normAutofit/>
          </a:bodyPr>
          <a:lstStyle/>
          <a:p>
            <a:pPr algn="ctr"/>
            <a:r>
              <a:rPr lang="en-GB">
                <a:solidFill>
                  <a:srgbClr val="FFFFFF"/>
                </a:solidFill>
              </a:rPr>
              <a:t>Meeting and exceeding guest expectations- importance of hospitality</a:t>
            </a:r>
          </a:p>
        </p:txBody>
      </p:sp>
      <p:sp>
        <p:nvSpPr>
          <p:cNvPr id="3" name="Content Placeholder 2">
            <a:extLst>
              <a:ext uri="{FF2B5EF4-FFF2-40B4-BE49-F238E27FC236}">
                <a16:creationId xmlns:a16="http://schemas.microsoft.com/office/drawing/2014/main" id="{F9A2C214-870B-23E2-DD1D-A1818B9E11BD}"/>
              </a:ext>
            </a:extLst>
          </p:cNvPr>
          <p:cNvSpPr>
            <a:spLocks noGrp="1"/>
          </p:cNvSpPr>
          <p:nvPr>
            <p:ph idx="1"/>
          </p:nvPr>
        </p:nvSpPr>
        <p:spPr>
          <a:xfrm>
            <a:off x="7179972" y="267286"/>
            <a:ext cx="3825025" cy="6217920"/>
          </a:xfrm>
        </p:spPr>
        <p:txBody>
          <a:bodyPr anchor="ctr">
            <a:normAutofit/>
          </a:bodyPr>
          <a:lstStyle/>
          <a:p>
            <a:pPr>
              <a:lnSpc>
                <a:spcPct val="120000"/>
              </a:lnSpc>
            </a:pPr>
            <a:r>
              <a:rPr lang="en-GB" dirty="0"/>
              <a:t>Hospitality is one of the world’s fastest growing industries.</a:t>
            </a:r>
          </a:p>
          <a:p>
            <a:pPr>
              <a:lnSpc>
                <a:spcPct val="120000"/>
              </a:lnSpc>
            </a:pPr>
            <a:r>
              <a:rPr lang="en-GB" dirty="0"/>
              <a:t>Good service and efficient hospitality are key to success for any business.</a:t>
            </a:r>
          </a:p>
          <a:p>
            <a:pPr>
              <a:lnSpc>
                <a:spcPct val="120000"/>
              </a:lnSpc>
            </a:pPr>
            <a:r>
              <a:rPr lang="en-GB" dirty="0"/>
              <a:t>It ensures the company gains loyal customers.</a:t>
            </a:r>
          </a:p>
          <a:p>
            <a:pPr>
              <a:lnSpc>
                <a:spcPct val="120000"/>
              </a:lnSpc>
            </a:pPr>
            <a:r>
              <a:rPr lang="en-GB" dirty="0"/>
              <a:t>Good hospitality will separate a business from the pack.</a:t>
            </a:r>
          </a:p>
          <a:p>
            <a:pPr>
              <a:lnSpc>
                <a:spcPct val="120000"/>
              </a:lnSpc>
            </a:pPr>
            <a:r>
              <a:rPr lang="en-GB" dirty="0"/>
              <a:t>It is what customers are not expecting that will truly gives the business a boost to not only meet but exceed their expectations</a:t>
            </a:r>
          </a:p>
          <a:p>
            <a:pPr>
              <a:lnSpc>
                <a:spcPct val="120000"/>
              </a:lnSpc>
            </a:pPr>
            <a:r>
              <a:rPr lang="en-GB" dirty="0"/>
              <a:t>Reports in USA show that 86% of adults are willing to spend more for a better customer experience.</a:t>
            </a:r>
          </a:p>
        </p:txBody>
      </p:sp>
    </p:spTree>
    <p:extLst>
      <p:ext uri="{BB962C8B-B14F-4D97-AF65-F5344CB8AC3E}">
        <p14:creationId xmlns:p14="http://schemas.microsoft.com/office/powerpoint/2010/main" val="7816601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7218290-08E7-4AB8-8549-F625B01F0D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8EEF5F-422C-4D88-990A-34B59E4340B0}"/>
              </a:ext>
            </a:extLst>
          </p:cNvPr>
          <p:cNvSpPr>
            <a:spLocks noGrp="1"/>
          </p:cNvSpPr>
          <p:nvPr>
            <p:ph type="title"/>
          </p:nvPr>
        </p:nvSpPr>
        <p:spPr>
          <a:xfrm>
            <a:off x="1429566" y="762001"/>
            <a:ext cx="5008696" cy="1141004"/>
          </a:xfrm>
        </p:spPr>
        <p:txBody>
          <a:bodyPr>
            <a:normAutofit/>
          </a:bodyPr>
          <a:lstStyle/>
          <a:p>
            <a:r>
              <a:rPr lang="en-GB" dirty="0"/>
              <a:t>CONCLUSION </a:t>
            </a:r>
            <a:endParaRPr lang="en-GB"/>
          </a:p>
        </p:txBody>
      </p:sp>
      <p:sp>
        <p:nvSpPr>
          <p:cNvPr id="3" name="Content Placeholder 2">
            <a:extLst>
              <a:ext uri="{FF2B5EF4-FFF2-40B4-BE49-F238E27FC236}">
                <a16:creationId xmlns:a16="http://schemas.microsoft.com/office/drawing/2014/main" id="{10B59701-BBBE-F1FC-0E5F-899CBC1B93B9}"/>
              </a:ext>
            </a:extLst>
          </p:cNvPr>
          <p:cNvSpPr>
            <a:spLocks noGrp="1"/>
          </p:cNvSpPr>
          <p:nvPr>
            <p:ph idx="1"/>
          </p:nvPr>
        </p:nvSpPr>
        <p:spPr>
          <a:xfrm>
            <a:off x="787791" y="1903005"/>
            <a:ext cx="5121173" cy="4629605"/>
          </a:xfrm>
        </p:spPr>
        <p:txBody>
          <a:bodyPr>
            <a:normAutofit/>
          </a:bodyPr>
          <a:lstStyle/>
          <a:p>
            <a:pPr>
              <a:lnSpc>
                <a:spcPct val="120000"/>
              </a:lnSpc>
            </a:pPr>
            <a:r>
              <a:rPr lang="en-GB" sz="2000" dirty="0"/>
              <a:t>During this presentation we observed The Ritz-Carlton hotel  chain and how they perform excellence in service by taking it to the next level.</a:t>
            </a:r>
          </a:p>
          <a:p>
            <a:pPr>
              <a:lnSpc>
                <a:spcPct val="120000"/>
              </a:lnSpc>
            </a:pPr>
            <a:r>
              <a:rPr lang="en-GB" sz="2000" dirty="0"/>
              <a:t>We also outlined the great importance of hospitality and guest services in general as fulfilling and exceeding customer expectations is at the core of every successful business in the hospitality industry. The excellent service is desired and required by more and more people nowadays.</a:t>
            </a:r>
          </a:p>
        </p:txBody>
      </p:sp>
      <p:pic>
        <p:nvPicPr>
          <p:cNvPr id="5" name="Picture 4" descr="A picture containing outdoor, building, sky, tree&#10;&#10;Description automatically generated">
            <a:extLst>
              <a:ext uri="{FF2B5EF4-FFF2-40B4-BE49-F238E27FC236}">
                <a16:creationId xmlns:a16="http://schemas.microsoft.com/office/drawing/2014/main" id="{CC6910C4-5C3B-DB59-2FD2-601EB2B0BD69}"/>
              </a:ext>
            </a:extLst>
          </p:cNvPr>
          <p:cNvPicPr>
            <a:picLocks noChangeAspect="1"/>
          </p:cNvPicPr>
          <p:nvPr/>
        </p:nvPicPr>
        <p:blipFill rotWithShape="1">
          <a:blip r:embed="rId2">
            <a:extLst>
              <a:ext uri="{28A0092B-C50C-407E-A947-70E740481C1C}">
                <a14:useLocalDpi xmlns:a14="http://schemas.microsoft.com/office/drawing/2010/main" val="0"/>
              </a:ext>
            </a:extLst>
          </a:blip>
          <a:srcRect l="18609" r="24142" b="2"/>
          <a:stretch/>
        </p:blipFill>
        <p:spPr>
          <a:xfrm>
            <a:off x="6639965" y="1114197"/>
            <a:ext cx="4629606" cy="4629606"/>
          </a:xfrm>
          <a:custGeom>
            <a:avLst/>
            <a:gdLst/>
            <a:ahLst/>
            <a:cxnLst/>
            <a:rect l="l" t="t" r="r" b="b"/>
            <a:pathLst>
              <a:path w="4629606" h="4629606">
                <a:moveTo>
                  <a:pt x="2314803" y="0"/>
                </a:moveTo>
                <a:cubicBezTo>
                  <a:pt x="3593233" y="0"/>
                  <a:pt x="4629606" y="1036373"/>
                  <a:pt x="4629606" y="2314803"/>
                </a:cubicBezTo>
                <a:cubicBezTo>
                  <a:pt x="4629606" y="3593233"/>
                  <a:pt x="3593233" y="4629606"/>
                  <a:pt x="2314803" y="4629606"/>
                </a:cubicBezTo>
                <a:cubicBezTo>
                  <a:pt x="1036373" y="4629606"/>
                  <a:pt x="0" y="3593233"/>
                  <a:pt x="0" y="2314803"/>
                </a:cubicBezTo>
                <a:cubicBezTo>
                  <a:pt x="0" y="1036373"/>
                  <a:pt x="1036373" y="0"/>
                  <a:pt x="2314803" y="0"/>
                </a:cubicBezTo>
                <a:close/>
              </a:path>
            </a:pathLst>
          </a:custGeom>
        </p:spPr>
      </p:pic>
    </p:spTree>
    <p:extLst>
      <p:ext uri="{BB962C8B-B14F-4D97-AF65-F5344CB8AC3E}">
        <p14:creationId xmlns:p14="http://schemas.microsoft.com/office/powerpoint/2010/main" val="42859213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A4E9F8B3-8282-4A93-BBF8-3342538A70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58EFA797-975B-41D8-BC96-56CDC2CFA3E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000" y="2286000"/>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7" name="Content Placeholder 6">
            <a:extLst>
              <a:ext uri="{FF2B5EF4-FFF2-40B4-BE49-F238E27FC236}">
                <a16:creationId xmlns:a16="http://schemas.microsoft.com/office/drawing/2014/main" id="{2B5B97FA-9B0A-100B-799F-ACCDB6D0C865}"/>
              </a:ext>
            </a:extLst>
          </p:cNvPr>
          <p:cNvSpPr>
            <a:spLocks noGrp="1"/>
          </p:cNvSpPr>
          <p:nvPr>
            <p:ph idx="1"/>
          </p:nvPr>
        </p:nvSpPr>
        <p:spPr>
          <a:xfrm>
            <a:off x="110835" y="180110"/>
            <a:ext cx="11901055" cy="6525490"/>
          </a:xfrm>
        </p:spPr>
        <p:txBody>
          <a:bodyPr>
            <a:normAutofit fontScale="70000" lnSpcReduction="20000"/>
          </a:bodyPr>
          <a:lstStyle/>
          <a:p>
            <a:pPr>
              <a:lnSpc>
                <a:spcPct val="120000"/>
              </a:lnSpc>
              <a:spcAft>
                <a:spcPts val="800"/>
              </a:spcAft>
            </a:pPr>
            <a:r>
              <a:rPr lang="en-GB" sz="2100" i="1" kern="0" dirty="0">
                <a:effectLst/>
                <a:latin typeface="Arial" panose="020B0604020202020204" pitchFamily="34" charset="0"/>
                <a:ea typeface="Times New Roman" panose="02020603050405020304" pitchFamily="18" charset="0"/>
                <a:cs typeface="Arial" panose="020B0604020202020204" pitchFamily="34" charset="0"/>
              </a:rPr>
              <a:t>About the Ritz-Carlton</a:t>
            </a:r>
            <a:r>
              <a:rPr lang="en-GB" sz="2100" kern="0" dirty="0">
                <a:effectLst/>
                <a:latin typeface="Arial" panose="020B0604020202020204" pitchFamily="34" charset="0"/>
                <a:ea typeface="Times New Roman" panose="02020603050405020304" pitchFamily="18" charset="0"/>
                <a:cs typeface="Arial" panose="020B0604020202020204" pitchFamily="34" charset="0"/>
              </a:rPr>
              <a:t> (no date) </a:t>
            </a:r>
            <a:r>
              <a:rPr lang="en-GB" sz="2100" i="1" kern="0" dirty="0">
                <a:effectLst/>
                <a:latin typeface="Arial" panose="020B0604020202020204" pitchFamily="34" charset="0"/>
                <a:ea typeface="Times New Roman" panose="02020603050405020304" pitchFamily="18" charset="0"/>
                <a:cs typeface="Arial" panose="020B0604020202020204" pitchFamily="34" charset="0"/>
              </a:rPr>
              <a:t>Ritzcarlton.com</a:t>
            </a:r>
            <a:r>
              <a:rPr lang="en-GB" sz="2100" kern="0" dirty="0">
                <a:effectLst/>
                <a:latin typeface="Arial" panose="020B0604020202020204" pitchFamily="34" charset="0"/>
                <a:ea typeface="Times New Roman" panose="02020603050405020304" pitchFamily="18" charset="0"/>
                <a:cs typeface="Arial" panose="020B0604020202020204" pitchFamily="34" charset="0"/>
              </a:rPr>
              <a:t>. Available at: </a:t>
            </a:r>
            <a:r>
              <a:rPr lang="en-GB" sz="2100" u="sng" kern="0" dirty="0">
                <a:effectLst/>
                <a:latin typeface="Arial" panose="020B0604020202020204" pitchFamily="34" charset="0"/>
                <a:ea typeface="Times New Roman" panose="02020603050405020304" pitchFamily="18" charset="0"/>
                <a:cs typeface="Arial" panose="020B0604020202020204" pitchFamily="34" charset="0"/>
                <a:hlinkClick r:id="rId2"/>
              </a:rPr>
              <a:t>https://www.ritzcarlton.com/en/about-the-ritz-carlton/</a:t>
            </a:r>
            <a:r>
              <a:rPr lang="en-GB" sz="2100" kern="0" dirty="0">
                <a:effectLst/>
                <a:latin typeface="Arial" panose="020B0604020202020204" pitchFamily="34" charset="0"/>
                <a:ea typeface="Times New Roman" panose="02020603050405020304" pitchFamily="18" charset="0"/>
                <a:cs typeface="Arial" panose="020B0604020202020204" pitchFamily="34" charset="0"/>
              </a:rPr>
              <a:t> (Accessed: 25 May 2023).</a:t>
            </a:r>
            <a:endParaRPr lang="en-GB" sz="21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20000"/>
              </a:lnSpc>
              <a:spcAft>
                <a:spcPts val="800"/>
              </a:spcAft>
            </a:pPr>
            <a:r>
              <a:rPr lang="en-GB" sz="2100" kern="0" dirty="0">
                <a:effectLst/>
                <a:latin typeface="Arial" panose="020B0604020202020204" pitchFamily="34" charset="0"/>
                <a:ea typeface="Times New Roman" panose="02020603050405020304" pitchFamily="18" charset="0"/>
                <a:cs typeface="Arial" panose="020B0604020202020204" pitchFamily="34" charset="0"/>
              </a:rPr>
              <a:t>Cottam, S. (2020) </a:t>
            </a:r>
            <a:r>
              <a:rPr lang="en-GB" sz="2100" i="1" kern="0" dirty="0">
                <a:effectLst/>
                <a:latin typeface="Arial" panose="020B0604020202020204" pitchFamily="34" charset="0"/>
                <a:ea typeface="Times New Roman" panose="02020603050405020304" pitchFamily="18" charset="0"/>
                <a:cs typeface="Arial" panose="020B0604020202020204" pitchFamily="34" charset="0"/>
              </a:rPr>
              <a:t>Why is hospitality important in businesses?</a:t>
            </a:r>
            <a:r>
              <a:rPr lang="en-GB" sz="2100" kern="0" dirty="0">
                <a:effectLst/>
                <a:latin typeface="Arial" panose="020B0604020202020204" pitchFamily="34" charset="0"/>
                <a:ea typeface="Times New Roman" panose="02020603050405020304" pitchFamily="18" charset="0"/>
                <a:cs typeface="Arial" panose="020B0604020202020204" pitchFamily="34" charset="0"/>
              </a:rPr>
              <a:t>, </a:t>
            </a:r>
            <a:r>
              <a:rPr lang="en-GB" sz="2100" i="1" kern="0" dirty="0">
                <a:effectLst/>
                <a:latin typeface="Arial" panose="020B0604020202020204" pitchFamily="34" charset="0"/>
                <a:ea typeface="Times New Roman" panose="02020603050405020304" pitchFamily="18" charset="0"/>
                <a:cs typeface="Arial" panose="020B0604020202020204" pitchFamily="34" charset="0"/>
              </a:rPr>
              <a:t>Glion Website</a:t>
            </a:r>
            <a:r>
              <a:rPr lang="en-GB" sz="2100" kern="0" dirty="0">
                <a:effectLst/>
                <a:latin typeface="Arial" panose="020B0604020202020204" pitchFamily="34" charset="0"/>
                <a:ea typeface="Times New Roman" panose="02020603050405020304" pitchFamily="18" charset="0"/>
                <a:cs typeface="Arial" panose="020B0604020202020204" pitchFamily="34" charset="0"/>
              </a:rPr>
              <a:t>. Available at: </a:t>
            </a:r>
            <a:r>
              <a:rPr lang="en-GB" sz="2100" u="sng" kern="0" dirty="0">
                <a:effectLst/>
                <a:latin typeface="Arial" panose="020B0604020202020204" pitchFamily="34" charset="0"/>
                <a:ea typeface="Times New Roman" panose="02020603050405020304" pitchFamily="18" charset="0"/>
                <a:cs typeface="Arial" panose="020B0604020202020204" pitchFamily="34" charset="0"/>
                <a:hlinkClick r:id="rId3"/>
              </a:rPr>
              <a:t>https://www.glion.edu/magazine/hospitality-important-businesses/</a:t>
            </a:r>
            <a:r>
              <a:rPr lang="en-GB" sz="2100" kern="0" dirty="0">
                <a:effectLst/>
                <a:latin typeface="Arial" panose="020B0604020202020204" pitchFamily="34" charset="0"/>
                <a:ea typeface="Times New Roman" panose="02020603050405020304" pitchFamily="18" charset="0"/>
                <a:cs typeface="Arial" panose="020B0604020202020204" pitchFamily="34" charset="0"/>
              </a:rPr>
              <a:t> (Accessed: 25 May 2023).</a:t>
            </a:r>
            <a:endParaRPr lang="en-GB" sz="21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20000"/>
              </a:lnSpc>
              <a:spcAft>
                <a:spcPts val="800"/>
              </a:spcAft>
            </a:pPr>
            <a:r>
              <a:rPr lang="en-GB" sz="2100" kern="0" dirty="0" err="1">
                <a:effectLst/>
                <a:latin typeface="Arial" panose="020B0604020202020204" pitchFamily="34" charset="0"/>
                <a:ea typeface="Times New Roman" panose="02020603050405020304" pitchFamily="18" charset="0"/>
                <a:cs typeface="Arial" panose="020B0604020202020204" pitchFamily="34" charset="0"/>
              </a:rPr>
              <a:t>Daoust</a:t>
            </a:r>
            <a:r>
              <a:rPr lang="en-GB" sz="2100" kern="0" dirty="0">
                <a:effectLst/>
                <a:latin typeface="Arial" panose="020B0604020202020204" pitchFamily="34" charset="0"/>
                <a:ea typeface="Times New Roman" panose="02020603050405020304" pitchFamily="18" charset="0"/>
                <a:cs typeface="Arial" panose="020B0604020202020204" pitchFamily="34" charset="0"/>
              </a:rPr>
              <a:t>, C. (2021) </a:t>
            </a:r>
            <a:r>
              <a:rPr lang="en-GB" sz="2100" i="1" kern="0" dirty="0">
                <a:effectLst/>
                <a:latin typeface="Arial" panose="020B0604020202020204" pitchFamily="34" charset="0"/>
                <a:ea typeface="Times New Roman" panose="02020603050405020304" pitchFamily="18" charset="0"/>
                <a:cs typeface="Arial" panose="020B0604020202020204" pitchFamily="34" charset="0"/>
              </a:rPr>
              <a:t>The importance of customer service in the hospitality industry</a:t>
            </a:r>
            <a:r>
              <a:rPr lang="en-GB" sz="2100" kern="0" dirty="0">
                <a:effectLst/>
                <a:latin typeface="Arial" panose="020B0604020202020204" pitchFamily="34" charset="0"/>
                <a:ea typeface="Times New Roman" panose="02020603050405020304" pitchFamily="18" charset="0"/>
                <a:cs typeface="Arial" panose="020B0604020202020204" pitchFamily="34" charset="0"/>
              </a:rPr>
              <a:t>, </a:t>
            </a:r>
            <a:r>
              <a:rPr lang="en-GB" sz="2100" i="1" kern="0" dirty="0" err="1">
                <a:effectLst/>
                <a:latin typeface="Arial" panose="020B0604020202020204" pitchFamily="34" charset="0"/>
                <a:ea typeface="Times New Roman" panose="02020603050405020304" pitchFamily="18" charset="0"/>
                <a:cs typeface="Arial" panose="020B0604020202020204" pitchFamily="34" charset="0"/>
              </a:rPr>
              <a:t>Hotello</a:t>
            </a:r>
            <a:r>
              <a:rPr lang="en-GB" sz="2100" kern="0" dirty="0">
                <a:effectLst/>
                <a:latin typeface="Arial" panose="020B0604020202020204" pitchFamily="34" charset="0"/>
                <a:ea typeface="Times New Roman" panose="02020603050405020304" pitchFamily="18" charset="0"/>
                <a:cs typeface="Arial" panose="020B0604020202020204" pitchFamily="34" charset="0"/>
              </a:rPr>
              <a:t>. Available at: </a:t>
            </a:r>
            <a:r>
              <a:rPr lang="en-GB" sz="2100" u="sng" kern="0" dirty="0">
                <a:effectLst/>
                <a:latin typeface="Arial" panose="020B0604020202020204" pitchFamily="34" charset="0"/>
                <a:ea typeface="Times New Roman" panose="02020603050405020304" pitchFamily="18" charset="0"/>
                <a:cs typeface="Arial" panose="020B0604020202020204" pitchFamily="34" charset="0"/>
                <a:hlinkClick r:id="rId4"/>
              </a:rPr>
              <a:t>https://hotello.com/en/customer-service-hotels/</a:t>
            </a:r>
            <a:r>
              <a:rPr lang="en-GB" sz="2100" kern="0" dirty="0">
                <a:effectLst/>
                <a:latin typeface="Arial" panose="020B0604020202020204" pitchFamily="34" charset="0"/>
                <a:ea typeface="Times New Roman" panose="02020603050405020304" pitchFamily="18" charset="0"/>
                <a:cs typeface="Arial" panose="020B0604020202020204" pitchFamily="34" charset="0"/>
              </a:rPr>
              <a:t> (Accessed: 25 May 2023).</a:t>
            </a:r>
            <a:endParaRPr lang="en-GB" sz="21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20000"/>
              </a:lnSpc>
              <a:spcAft>
                <a:spcPts val="800"/>
              </a:spcAft>
            </a:pPr>
            <a:r>
              <a:rPr lang="en-GB" sz="2100" kern="0" dirty="0" err="1">
                <a:effectLst/>
                <a:latin typeface="Arial" panose="020B0604020202020204" pitchFamily="34" charset="0"/>
                <a:ea typeface="Times New Roman" panose="02020603050405020304" pitchFamily="18" charset="0"/>
                <a:cs typeface="Arial" panose="020B0604020202020204" pitchFamily="34" charset="0"/>
              </a:rPr>
              <a:t>Hilgeman</a:t>
            </a:r>
            <a:r>
              <a:rPr lang="en-GB" sz="2100" kern="0" dirty="0">
                <a:effectLst/>
                <a:latin typeface="Arial" panose="020B0604020202020204" pitchFamily="34" charset="0"/>
                <a:ea typeface="Times New Roman" panose="02020603050405020304" pitchFamily="18" charset="0"/>
                <a:cs typeface="Arial" panose="020B0604020202020204" pitchFamily="34" charset="0"/>
              </a:rPr>
              <a:t>, D. (2017) </a:t>
            </a:r>
            <a:r>
              <a:rPr lang="en-GB" sz="2100" i="1" kern="0" dirty="0">
                <a:effectLst/>
                <a:latin typeface="Arial" panose="020B0604020202020204" pitchFamily="34" charset="0"/>
                <a:ea typeface="Times New Roman" panose="02020603050405020304" pitchFamily="18" charset="0"/>
                <a:cs typeface="Arial" panose="020B0604020202020204" pitchFamily="34" charset="0"/>
              </a:rPr>
              <a:t>Does guest service drive visits?</a:t>
            </a:r>
            <a:r>
              <a:rPr lang="en-GB" sz="2100" kern="0" dirty="0">
                <a:effectLst/>
                <a:latin typeface="Arial" panose="020B0604020202020204" pitchFamily="34" charset="0"/>
                <a:ea typeface="Times New Roman" panose="02020603050405020304" pitchFamily="18" charset="0"/>
                <a:cs typeface="Arial" panose="020B0604020202020204" pitchFamily="34" charset="0"/>
              </a:rPr>
              <a:t>, </a:t>
            </a:r>
            <a:r>
              <a:rPr lang="en-GB" sz="2100" i="1" kern="0" dirty="0">
                <a:effectLst/>
                <a:latin typeface="Arial" panose="020B0604020202020204" pitchFamily="34" charset="0"/>
                <a:ea typeface="Times New Roman" panose="02020603050405020304" pitchFamily="18" charset="0"/>
                <a:cs typeface="Arial" panose="020B0604020202020204" pitchFamily="34" charset="0"/>
              </a:rPr>
              <a:t>Raving</a:t>
            </a:r>
            <a:r>
              <a:rPr lang="en-GB" sz="2100" kern="0" dirty="0">
                <a:effectLst/>
                <a:latin typeface="Arial" panose="020B0604020202020204" pitchFamily="34" charset="0"/>
                <a:ea typeface="Times New Roman" panose="02020603050405020304" pitchFamily="18" charset="0"/>
                <a:cs typeface="Arial" panose="020B0604020202020204" pitchFamily="34" charset="0"/>
              </a:rPr>
              <a:t>. Available at: </a:t>
            </a:r>
            <a:r>
              <a:rPr lang="en-GB" sz="2100" u="sng" kern="0" dirty="0">
                <a:effectLst/>
                <a:latin typeface="Arial" panose="020B0604020202020204" pitchFamily="34" charset="0"/>
                <a:ea typeface="Times New Roman" panose="02020603050405020304" pitchFamily="18" charset="0"/>
                <a:cs typeface="Arial" panose="020B0604020202020204" pitchFamily="34" charset="0"/>
                <a:hlinkClick r:id="rId5"/>
              </a:rPr>
              <a:t>https://betravingknows.com/weekly-reports/guest-service/2017/05/does-guest-service-drive-visits/</a:t>
            </a:r>
            <a:r>
              <a:rPr lang="en-GB" sz="2100" kern="0" dirty="0">
                <a:effectLst/>
                <a:latin typeface="Arial" panose="020B0604020202020204" pitchFamily="34" charset="0"/>
                <a:ea typeface="Times New Roman" panose="02020603050405020304" pitchFamily="18" charset="0"/>
                <a:cs typeface="Arial" panose="020B0604020202020204" pitchFamily="34" charset="0"/>
              </a:rPr>
              <a:t> (Accessed: 25 May 2023).</a:t>
            </a:r>
            <a:endParaRPr lang="en-GB" sz="21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20000"/>
              </a:lnSpc>
              <a:spcAft>
                <a:spcPts val="800"/>
              </a:spcAft>
            </a:pPr>
            <a:r>
              <a:rPr lang="en-GB" sz="2100" kern="0" dirty="0" err="1">
                <a:effectLst/>
                <a:latin typeface="Arial" panose="020B0604020202020204" pitchFamily="34" charset="0"/>
                <a:ea typeface="Times New Roman" panose="02020603050405020304" pitchFamily="18" charset="0"/>
                <a:cs typeface="Arial" panose="020B0604020202020204" pitchFamily="34" charset="0"/>
              </a:rPr>
              <a:t>Michelli</a:t>
            </a:r>
            <a:r>
              <a:rPr lang="en-GB" sz="2100" kern="0" dirty="0">
                <a:effectLst/>
                <a:latin typeface="Arial" panose="020B0604020202020204" pitchFamily="34" charset="0"/>
                <a:ea typeface="Times New Roman" panose="02020603050405020304" pitchFamily="18" charset="0"/>
                <a:cs typeface="Arial" panose="020B0604020202020204" pitchFamily="34" charset="0"/>
              </a:rPr>
              <a:t>, J. (2008) </a:t>
            </a:r>
            <a:r>
              <a:rPr lang="en-GB" sz="2100" i="1" kern="0" dirty="0">
                <a:effectLst/>
                <a:latin typeface="Arial" panose="020B0604020202020204" pitchFamily="34" charset="0"/>
                <a:ea typeface="Times New Roman" panose="02020603050405020304" pitchFamily="18" charset="0"/>
                <a:cs typeface="Arial" panose="020B0604020202020204" pitchFamily="34" charset="0"/>
              </a:rPr>
              <a:t>The new gold standard: 5 Leadership principles for creating a legendary customer experience courtesy of the Ritz-Carlton hotel company</a:t>
            </a:r>
            <a:r>
              <a:rPr lang="en-GB" sz="2100" kern="0" dirty="0">
                <a:effectLst/>
                <a:latin typeface="Arial" panose="020B0604020202020204" pitchFamily="34" charset="0"/>
                <a:ea typeface="Times New Roman" panose="02020603050405020304" pitchFamily="18" charset="0"/>
                <a:cs typeface="Arial" panose="020B0604020202020204" pitchFamily="34" charset="0"/>
              </a:rPr>
              <a:t>. McGraw-Hill Companies.</a:t>
            </a:r>
            <a:endParaRPr lang="en-GB" sz="21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pPr>
            <a:r>
              <a:rPr lang="en-GB" sz="2100" kern="100" dirty="0">
                <a:effectLst/>
                <a:latin typeface="Arial" panose="020B0604020202020204" pitchFamily="34" charset="0"/>
                <a:ea typeface="Calibri" panose="020F0502020204030204" pitchFamily="34" charset="0"/>
                <a:cs typeface="Arial" panose="020B0604020202020204" pitchFamily="34" charset="0"/>
              </a:rPr>
              <a:t> </a:t>
            </a:r>
            <a:r>
              <a:rPr lang="en-GB" sz="2100" kern="0" dirty="0">
                <a:solidFill>
                  <a:srgbClr val="37393C"/>
                </a:solidFill>
                <a:effectLst/>
                <a:latin typeface="Arial" panose="020B0604020202020204" pitchFamily="34" charset="0"/>
                <a:ea typeface="Times New Roman" panose="02020603050405020304" pitchFamily="18" charset="0"/>
                <a:cs typeface="Times New Roman" panose="02020603050405020304" pitchFamily="18" charset="0"/>
              </a:rPr>
              <a:t>Morin, C. (2019) </a:t>
            </a:r>
            <a:r>
              <a:rPr lang="en-GB" sz="2100" i="1" kern="0" dirty="0">
                <a:solidFill>
                  <a:srgbClr val="37393C"/>
                </a:solidFill>
                <a:effectLst/>
                <a:latin typeface="Arial" panose="020B0604020202020204" pitchFamily="34" charset="0"/>
                <a:ea typeface="Times New Roman" panose="02020603050405020304" pitchFamily="18" charset="0"/>
                <a:cs typeface="Times New Roman" panose="02020603050405020304" pitchFamily="18" charset="0"/>
              </a:rPr>
              <a:t>How the Ritz-Carlton creates a 5 star customer experience</a:t>
            </a:r>
            <a:r>
              <a:rPr lang="en-GB" sz="2100" kern="0" dirty="0">
                <a:solidFill>
                  <a:srgbClr val="37393C"/>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2100" i="1" kern="0" dirty="0">
                <a:solidFill>
                  <a:srgbClr val="37393C"/>
                </a:solidFill>
                <a:effectLst/>
                <a:latin typeface="Arial" panose="020B0604020202020204" pitchFamily="34" charset="0"/>
                <a:ea typeface="Times New Roman" panose="02020603050405020304" pitchFamily="18" charset="0"/>
                <a:cs typeface="Times New Roman" panose="02020603050405020304" pitchFamily="18" charset="0"/>
              </a:rPr>
              <a:t>Crm.org</a:t>
            </a:r>
            <a:r>
              <a:rPr lang="en-GB" sz="2100" kern="0" dirty="0">
                <a:solidFill>
                  <a:srgbClr val="37393C"/>
                </a:solidFill>
                <a:effectLst/>
                <a:latin typeface="Arial" panose="020B0604020202020204" pitchFamily="34" charset="0"/>
                <a:ea typeface="Times New Roman" panose="02020603050405020304" pitchFamily="18" charset="0"/>
                <a:cs typeface="Times New Roman" panose="02020603050405020304" pitchFamily="18" charset="0"/>
              </a:rPr>
              <a:t>. Available at: </a:t>
            </a:r>
            <a:r>
              <a:rPr lang="en-GB" sz="2100" u="sng" kern="0" dirty="0">
                <a:solidFill>
                  <a:srgbClr val="1155CC"/>
                </a:solidFill>
                <a:effectLst/>
                <a:latin typeface="Arial" panose="020B0604020202020204" pitchFamily="34" charset="0"/>
                <a:ea typeface="Times New Roman" panose="02020603050405020304" pitchFamily="18" charset="0"/>
                <a:cs typeface="Times New Roman" panose="02020603050405020304" pitchFamily="18" charset="0"/>
                <a:hlinkClick r:id="rId6"/>
              </a:rPr>
              <a:t>https://crm.org/articles/ritz-carlton-gold-standards</a:t>
            </a:r>
            <a:r>
              <a:rPr lang="en-GB" sz="2100" kern="0" dirty="0">
                <a:solidFill>
                  <a:srgbClr val="37393C"/>
                </a:solidFill>
                <a:effectLst/>
                <a:latin typeface="Arial" panose="020B0604020202020204" pitchFamily="34" charset="0"/>
                <a:ea typeface="Times New Roman" panose="02020603050405020304" pitchFamily="18" charset="0"/>
                <a:cs typeface="Times New Roman" panose="02020603050405020304" pitchFamily="18" charset="0"/>
              </a:rPr>
              <a:t> (Accessed: 25 May 2023).</a:t>
            </a:r>
            <a:endParaRPr lang="en-GB" sz="2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100" i="1" kern="0" dirty="0">
                <a:solidFill>
                  <a:srgbClr val="37393C"/>
                </a:solidFill>
                <a:effectLst/>
                <a:latin typeface="Arial" panose="020B0604020202020204" pitchFamily="34" charset="0"/>
                <a:ea typeface="Times New Roman" panose="02020603050405020304" pitchFamily="18" charset="0"/>
                <a:cs typeface="Times New Roman" panose="02020603050405020304" pitchFamily="18" charset="0"/>
              </a:rPr>
              <a:t>The Ritz-Carlton experience</a:t>
            </a:r>
            <a:r>
              <a:rPr lang="en-GB" sz="2100" kern="0" dirty="0">
                <a:solidFill>
                  <a:srgbClr val="37393C"/>
                </a:solidFill>
                <a:effectLst/>
                <a:latin typeface="Arial" panose="020B0604020202020204" pitchFamily="34" charset="0"/>
                <a:ea typeface="Times New Roman" panose="02020603050405020304" pitchFamily="18" charset="0"/>
                <a:cs typeface="Times New Roman" panose="02020603050405020304" pitchFamily="18" charset="0"/>
              </a:rPr>
              <a:t> (no date) </a:t>
            </a:r>
            <a:r>
              <a:rPr lang="en-GB" sz="2100" i="1" kern="0" dirty="0">
                <a:solidFill>
                  <a:srgbClr val="37393C"/>
                </a:solidFill>
                <a:effectLst/>
                <a:latin typeface="Arial" panose="020B0604020202020204" pitchFamily="34" charset="0"/>
                <a:ea typeface="Times New Roman" panose="02020603050405020304" pitchFamily="18" charset="0"/>
                <a:cs typeface="Times New Roman" panose="02020603050405020304" pitchFamily="18" charset="0"/>
              </a:rPr>
              <a:t>Ritzcarlton.com</a:t>
            </a:r>
            <a:r>
              <a:rPr lang="en-GB" sz="2100" kern="0" dirty="0">
                <a:solidFill>
                  <a:srgbClr val="37393C"/>
                </a:solidFill>
                <a:effectLst/>
                <a:latin typeface="Arial" panose="020B0604020202020204" pitchFamily="34" charset="0"/>
                <a:ea typeface="Times New Roman" panose="02020603050405020304" pitchFamily="18" charset="0"/>
                <a:cs typeface="Times New Roman" panose="02020603050405020304" pitchFamily="18" charset="0"/>
              </a:rPr>
              <a:t>. Available at: </a:t>
            </a:r>
            <a:r>
              <a:rPr lang="en-GB" sz="2100" u="sng" kern="0" dirty="0">
                <a:solidFill>
                  <a:srgbClr val="1155CC"/>
                </a:solidFill>
                <a:effectLst/>
                <a:latin typeface="Arial" panose="020B0604020202020204" pitchFamily="34" charset="0"/>
                <a:ea typeface="Times New Roman" panose="02020603050405020304" pitchFamily="18" charset="0"/>
                <a:cs typeface="Times New Roman" panose="02020603050405020304" pitchFamily="18" charset="0"/>
                <a:hlinkClick r:id="rId7"/>
              </a:rPr>
              <a:t>https://www.ritzcarlton.com/en/about-the-ritz-carlton/experience/</a:t>
            </a:r>
            <a:r>
              <a:rPr lang="en-GB" sz="2100" kern="0" dirty="0">
                <a:solidFill>
                  <a:srgbClr val="37393C"/>
                </a:solidFill>
                <a:effectLst/>
                <a:latin typeface="Arial" panose="020B0604020202020204" pitchFamily="34" charset="0"/>
                <a:ea typeface="Times New Roman" panose="02020603050405020304" pitchFamily="18" charset="0"/>
                <a:cs typeface="Times New Roman" panose="02020603050405020304" pitchFamily="18" charset="0"/>
              </a:rPr>
              <a:t> (Accessed: 25 May 2023).</a:t>
            </a:r>
            <a:endParaRPr lang="en-GB" sz="2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100" kern="100" dirty="0">
                <a:effectLst/>
                <a:latin typeface="Calibri" panose="020F0502020204030204" pitchFamily="34" charset="0"/>
                <a:ea typeface="Calibri" panose="020F0502020204030204" pitchFamily="34" charset="0"/>
                <a:cs typeface="Times New Roman" panose="02020603050405020304" pitchFamily="18" charset="0"/>
              </a:rPr>
              <a:t> Anonymous. (2003)  ‘</a:t>
            </a:r>
            <a:r>
              <a:rPr lang="en-GB" sz="2100" i="1" kern="100" dirty="0">
                <a:effectLst/>
                <a:latin typeface="Calibri" panose="020F0502020204030204" pitchFamily="34" charset="0"/>
                <a:ea typeface="Calibri" panose="020F0502020204030204" pitchFamily="34" charset="0"/>
                <a:cs typeface="Times New Roman" panose="02020603050405020304" pitchFamily="18" charset="0"/>
              </a:rPr>
              <a:t>Ritz-Carlton pamper their guests with personal service’, 26(27). </a:t>
            </a:r>
            <a:r>
              <a:rPr lang="en-GB" sz="2100" kern="100" dirty="0">
                <a:effectLst/>
                <a:latin typeface="Calibri" panose="020F0502020204030204" pitchFamily="34" charset="0"/>
                <a:ea typeface="Calibri" panose="020F0502020204030204" pitchFamily="34" charset="0"/>
                <a:cs typeface="Times New Roman" panose="02020603050405020304" pitchFamily="18" charset="0"/>
              </a:rPr>
              <a:t>Available at: </a:t>
            </a:r>
            <a:r>
              <a:rPr lang="en-GB" sz="2400" dirty="0">
                <a:hlinkClick r:id="rId8"/>
              </a:rPr>
              <a:t>Ritz-Carlton hotels pamper guests with personal service – ProQuest</a:t>
            </a:r>
            <a:r>
              <a:rPr lang="en-GB" sz="2400" dirty="0"/>
              <a:t> (Accessed: 25 May 2023.) </a:t>
            </a:r>
            <a:endParaRPr lang="en-GB" sz="2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100" kern="0" dirty="0">
                <a:solidFill>
                  <a:srgbClr val="37393C"/>
                </a:solidFill>
                <a:effectLst/>
                <a:latin typeface="Arial" panose="020B0604020202020204" pitchFamily="34" charset="0"/>
                <a:ea typeface="Times New Roman" panose="02020603050405020304" pitchFamily="18" charset="0"/>
                <a:cs typeface="Times New Roman" panose="02020603050405020304" pitchFamily="18" charset="0"/>
              </a:rPr>
              <a:t>(No date a) </a:t>
            </a:r>
            <a:r>
              <a:rPr lang="en-GB" sz="2100" i="1" kern="0" dirty="0">
                <a:solidFill>
                  <a:srgbClr val="37393C"/>
                </a:solidFill>
                <a:effectLst/>
                <a:latin typeface="Arial" panose="020B0604020202020204" pitchFamily="34" charset="0"/>
                <a:ea typeface="Times New Roman" panose="02020603050405020304" pitchFamily="18" charset="0"/>
                <a:cs typeface="Times New Roman" panose="02020603050405020304" pitchFamily="18" charset="0"/>
              </a:rPr>
              <a:t>Ritzcarlton.com</a:t>
            </a:r>
            <a:r>
              <a:rPr lang="en-GB" sz="2100" kern="0" dirty="0">
                <a:solidFill>
                  <a:srgbClr val="37393C"/>
                </a:solidFill>
                <a:effectLst/>
                <a:latin typeface="Arial" panose="020B0604020202020204" pitchFamily="34" charset="0"/>
                <a:ea typeface="Times New Roman" panose="02020603050405020304" pitchFamily="18" charset="0"/>
                <a:cs typeface="Times New Roman" panose="02020603050405020304" pitchFamily="18" charset="0"/>
              </a:rPr>
              <a:t>. Available at: </a:t>
            </a:r>
            <a:r>
              <a:rPr lang="en-GB" sz="2100" u="sng" kern="0" dirty="0">
                <a:solidFill>
                  <a:srgbClr val="1155CC"/>
                </a:solidFill>
                <a:effectLst/>
                <a:latin typeface="Arial" panose="020B0604020202020204" pitchFamily="34" charset="0"/>
                <a:ea typeface="Times New Roman" panose="02020603050405020304" pitchFamily="18" charset="0"/>
                <a:cs typeface="Times New Roman" panose="02020603050405020304" pitchFamily="18" charset="0"/>
                <a:hlinkClick r:id="rId9"/>
              </a:rPr>
              <a:t>https://www.ritzcarlton.com/en/services-amenities</a:t>
            </a:r>
            <a:r>
              <a:rPr lang="en-GB" sz="2100" kern="0" dirty="0">
                <a:solidFill>
                  <a:srgbClr val="37393C"/>
                </a:solidFill>
                <a:effectLst/>
                <a:latin typeface="Arial" panose="020B0604020202020204" pitchFamily="34" charset="0"/>
                <a:ea typeface="Times New Roman" panose="02020603050405020304" pitchFamily="18" charset="0"/>
                <a:cs typeface="Times New Roman" panose="02020603050405020304" pitchFamily="18" charset="0"/>
              </a:rPr>
              <a:t> (Accessed: 25 May 2023).</a:t>
            </a:r>
            <a:endParaRPr lang="en-GB" sz="2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100" kern="0" dirty="0">
                <a:solidFill>
                  <a:srgbClr val="37393C"/>
                </a:solidFill>
                <a:effectLst/>
                <a:latin typeface="Arial" panose="020B0604020202020204" pitchFamily="34" charset="0"/>
                <a:ea typeface="Times New Roman" panose="02020603050405020304" pitchFamily="18" charset="0"/>
                <a:cs typeface="Times New Roman" panose="02020603050405020304" pitchFamily="18" charset="0"/>
              </a:rPr>
              <a:t>(No date b) </a:t>
            </a:r>
            <a:r>
              <a:rPr lang="en-GB" sz="2100" i="1" kern="0" dirty="0">
                <a:solidFill>
                  <a:srgbClr val="37393C"/>
                </a:solidFill>
                <a:effectLst/>
                <a:latin typeface="Arial" panose="020B0604020202020204" pitchFamily="34" charset="0"/>
                <a:ea typeface="Times New Roman" panose="02020603050405020304" pitchFamily="18" charset="0"/>
                <a:cs typeface="Times New Roman" panose="02020603050405020304" pitchFamily="18" charset="0"/>
              </a:rPr>
              <a:t>Tripadvisor.com</a:t>
            </a:r>
            <a:r>
              <a:rPr lang="en-GB" sz="2100" kern="0" dirty="0">
                <a:solidFill>
                  <a:srgbClr val="37393C"/>
                </a:solidFill>
                <a:effectLst/>
                <a:latin typeface="Arial" panose="020B0604020202020204" pitchFamily="34" charset="0"/>
                <a:ea typeface="Times New Roman" panose="02020603050405020304" pitchFamily="18" charset="0"/>
                <a:cs typeface="Times New Roman" panose="02020603050405020304" pitchFamily="18" charset="0"/>
              </a:rPr>
              <a:t>. Available at: </a:t>
            </a:r>
            <a:r>
              <a:rPr lang="en-GB" sz="2100" u="sng" kern="0" dirty="0">
                <a:solidFill>
                  <a:srgbClr val="1155CC"/>
                </a:solidFill>
                <a:effectLst/>
                <a:latin typeface="Arial" panose="020B0604020202020204" pitchFamily="34" charset="0"/>
                <a:ea typeface="Times New Roman" panose="02020603050405020304" pitchFamily="18" charset="0"/>
                <a:cs typeface="Times New Roman" panose="02020603050405020304" pitchFamily="18" charset="0"/>
                <a:hlinkClick r:id="rId10"/>
              </a:rPr>
              <a:t>https://www.tripadvisor.com/LocationPhotoDirectLink-g60713-d81397-i151184562-Fairmont_San_Francisco-San_Francisco_California.html</a:t>
            </a:r>
            <a:r>
              <a:rPr lang="en-GB" sz="2100" kern="0" dirty="0">
                <a:solidFill>
                  <a:srgbClr val="37393C"/>
                </a:solidFill>
                <a:effectLst/>
                <a:latin typeface="Arial" panose="020B0604020202020204" pitchFamily="34" charset="0"/>
                <a:ea typeface="Times New Roman" panose="02020603050405020304" pitchFamily="18" charset="0"/>
                <a:cs typeface="Times New Roman" panose="02020603050405020304" pitchFamily="18" charset="0"/>
              </a:rPr>
              <a:t> (Accessed: 25 May 2023).</a:t>
            </a:r>
            <a:endParaRPr lang="en-GB" sz="21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20000"/>
              </a:lnSpc>
              <a:spcAft>
                <a:spcPts val="800"/>
              </a:spcAft>
            </a:pPr>
            <a:endParaRPr lang="en-GB" sz="2100" kern="100" dirty="0">
              <a:effectLst/>
              <a:latin typeface="Arial" panose="020B0604020202020204" pitchFamily="34" charset="0"/>
              <a:ea typeface="Calibri" panose="020F0502020204030204" pitchFamily="34" charset="0"/>
              <a:cs typeface="Arial" panose="020B0604020202020204" pitchFamily="34" charset="0"/>
            </a:endParaRPr>
          </a:p>
          <a:p>
            <a:pPr>
              <a:lnSpc>
                <a:spcPct val="120000"/>
              </a:lnSpc>
            </a:pPr>
            <a:endParaRPr lang="en-GB" sz="1000" dirty="0"/>
          </a:p>
        </p:txBody>
      </p:sp>
    </p:spTree>
    <p:extLst>
      <p:ext uri="{BB962C8B-B14F-4D97-AF65-F5344CB8AC3E}">
        <p14:creationId xmlns:p14="http://schemas.microsoft.com/office/powerpoint/2010/main" val="2876090596"/>
      </p:ext>
    </p:extLst>
  </p:cSld>
  <p:clrMapOvr>
    <a:overrideClrMapping bg1="lt1" tx1="dk1" bg2="lt2" tx2="dk2" accent1="accent1" accent2="accent2" accent3="accent3" accent4="accent4" accent5="accent5" accent6="accent6" hlink="hlink" folHlink="folHlink"/>
  </p:clrMapOvr>
</p:sld>
</file>

<file path=ppt/theme/theme1.xml><?xml version="1.0" encoding="utf-8"?>
<a:theme xmlns:a="http://schemas.openxmlformats.org/drawingml/2006/main" name="PortalVTI">
  <a:themeElements>
    <a:clrScheme name="Earth">
      <a:dk1>
        <a:sysClr val="windowText" lastClr="000000"/>
      </a:dk1>
      <a:lt1>
        <a:sysClr val="window" lastClr="FFFFFF"/>
      </a:lt1>
      <a:dk2>
        <a:srgbClr val="051618"/>
      </a:dk2>
      <a:lt2>
        <a:srgbClr val="E8E8DF"/>
      </a:lt2>
      <a:accent1>
        <a:srgbClr val="2D714C"/>
      </a:accent1>
      <a:accent2>
        <a:srgbClr val="1F7985"/>
      </a:accent2>
      <a:accent3>
        <a:srgbClr val="0D6756"/>
      </a:accent3>
      <a:accent4>
        <a:srgbClr val="40945E"/>
      </a:accent4>
      <a:accent5>
        <a:srgbClr val="389896"/>
      </a:accent5>
      <a:accent6>
        <a:srgbClr val="64924A"/>
      </a:accent6>
      <a:hlink>
        <a:srgbClr val="1F855C"/>
      </a:hlink>
      <a:folHlink>
        <a:srgbClr val="227390"/>
      </a:folHlink>
    </a:clrScheme>
    <a:fontScheme name="Earth">
      <a:majorFont>
        <a:latin typeface="Trade Gothic Next Cond"/>
        <a:ea typeface=""/>
        <a:cs typeface=""/>
      </a:majorFont>
      <a:minorFont>
        <a:latin typeface="Trade Gothic Next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ortalVTI" id="{0E0D5035-C7F2-4607-91F4-D5D5F886A15A}" vid="{EAFF3D8B-AC13-4E90-80A9-182200FBC866}"/>
    </a:ext>
  </a:extLst>
</a:theme>
</file>

<file path=docProps/app.xml><?xml version="1.0" encoding="utf-8"?>
<Properties xmlns="http://schemas.openxmlformats.org/officeDocument/2006/extended-properties" xmlns:vt="http://schemas.openxmlformats.org/officeDocument/2006/docPropsVTypes">
  <TotalTime>2893</TotalTime>
  <Words>704</Words>
  <Application>Microsoft Office PowerPoint</Application>
  <PresentationFormat>Widescreen</PresentationFormat>
  <Paragraphs>42</Paragraphs>
  <Slides>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Amasis MT Pro Medium</vt:lpstr>
      <vt:lpstr>Arial</vt:lpstr>
      <vt:lpstr>Calibri</vt:lpstr>
      <vt:lpstr>Trade Gothic Next Cond</vt:lpstr>
      <vt:lpstr>Trade Gothic Next Light</vt:lpstr>
      <vt:lpstr>PortalVTI</vt:lpstr>
      <vt:lpstr>The role and importance of quality service, hospitality and guest services in the hospitality industry.</vt:lpstr>
      <vt:lpstr>PowerPoint Presentation</vt:lpstr>
      <vt:lpstr>The ritz-carlton hotel  </vt:lpstr>
      <vt:lpstr>Guest services and COMPANY’s promise</vt:lpstr>
      <vt:lpstr>The role and function of guest services </vt:lpstr>
      <vt:lpstr>Meeting and exceeding guest expectations- importance of hospitality</vt:lpstr>
      <vt:lpstr>CONCLUSION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role and importance of quality service, hospitality and guest services in the hospitality industry.</dc:title>
  <dc:creator>Polina Karlikova</dc:creator>
  <cp:lastModifiedBy>Polina Karlikova</cp:lastModifiedBy>
  <cp:revision>1</cp:revision>
  <dcterms:created xsi:type="dcterms:W3CDTF">2023-05-23T20:57:27Z</dcterms:created>
  <dcterms:modified xsi:type="dcterms:W3CDTF">2023-05-25T21:10:33Z</dcterms:modified>
</cp:coreProperties>
</file>