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6" r:id="rId2"/>
    <p:sldId id="261" r:id="rId3"/>
    <p:sldId id="259" r:id="rId4"/>
    <p:sldId id="262" r:id="rId5"/>
    <p:sldId id="263" r:id="rId6"/>
    <p:sldId id="264" r:id="rId7"/>
    <p:sldId id="265" r:id="rId8"/>
    <p:sldId id="266" r:id="rId9"/>
    <p:sldId id="268" r:id="rId10"/>
    <p:sldId id="257" r:id="rId11"/>
    <p:sldId id="267" r:id="rId12"/>
    <p:sldId id="276" r:id="rId13"/>
    <p:sldId id="270" r:id="rId14"/>
    <p:sldId id="271" r:id="rId15"/>
    <p:sldId id="272" r:id="rId16"/>
    <p:sldId id="275" r:id="rId17"/>
    <p:sldId id="273" r:id="rId18"/>
    <p:sldId id="274" r:id="rId19"/>
    <p:sldId id="269" r:id="rId20"/>
    <p:sldId id="260" r:id="rId21"/>
    <p:sldId id="258" r:id="rId22"/>
  </p:sldIdLst>
  <p:sldSz cx="9144000" cy="6858000" type="screen4x3"/>
  <p:notesSz cx="6815138" cy="9942513"/>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3226" cy="4971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60335" y="0"/>
            <a:ext cx="2953226" cy="497126"/>
          </a:xfrm>
          <a:prstGeom prst="rect">
            <a:avLst/>
          </a:prstGeom>
        </p:spPr>
        <p:txBody>
          <a:bodyPr vert="horz" lIns="91440" tIns="45720" rIns="91440" bIns="45720" rtlCol="0"/>
          <a:lstStyle>
            <a:lvl1pPr algn="r">
              <a:defRPr sz="1200"/>
            </a:lvl1pPr>
          </a:lstStyle>
          <a:p>
            <a:fld id="{C23BC3D9-7E03-430A-991F-71D4974C2280}" type="datetimeFigureOut">
              <a:rPr lang="en-US" smtClean="0"/>
              <a:t>3/25/2019</a:t>
            </a:fld>
            <a:endParaRPr lang="en-GB"/>
          </a:p>
        </p:txBody>
      </p:sp>
      <p:sp>
        <p:nvSpPr>
          <p:cNvPr id="4" name="Footer Placeholder 3"/>
          <p:cNvSpPr>
            <a:spLocks noGrp="1"/>
          </p:cNvSpPr>
          <p:nvPr>
            <p:ph type="ftr" sz="quarter" idx="2"/>
          </p:nvPr>
        </p:nvSpPr>
        <p:spPr>
          <a:xfrm>
            <a:off x="0" y="9443662"/>
            <a:ext cx="2953226" cy="49712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60335" y="9443662"/>
            <a:ext cx="2953226" cy="497126"/>
          </a:xfrm>
          <a:prstGeom prst="rect">
            <a:avLst/>
          </a:prstGeom>
        </p:spPr>
        <p:txBody>
          <a:bodyPr vert="horz" lIns="91440" tIns="45720" rIns="91440" bIns="45720" rtlCol="0" anchor="b"/>
          <a:lstStyle>
            <a:lvl1pPr algn="r">
              <a:defRPr sz="1200"/>
            </a:lvl1pPr>
          </a:lstStyle>
          <a:p>
            <a:fld id="{B7B938EB-ED88-4DA4-B0BA-B8CAA22FE404}"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3226" cy="4971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60335" y="0"/>
            <a:ext cx="2953226" cy="497126"/>
          </a:xfrm>
          <a:prstGeom prst="rect">
            <a:avLst/>
          </a:prstGeom>
        </p:spPr>
        <p:txBody>
          <a:bodyPr vert="horz" lIns="91440" tIns="45720" rIns="91440" bIns="45720" rtlCol="0"/>
          <a:lstStyle>
            <a:lvl1pPr algn="r">
              <a:defRPr sz="1200"/>
            </a:lvl1pPr>
          </a:lstStyle>
          <a:p>
            <a:fld id="{06769923-C2BA-4B8B-9C20-E2F8D04BBA27}" type="datetimeFigureOut">
              <a:rPr lang="en-GB" smtClean="0"/>
              <a:pPr/>
              <a:t>25/03/2019</a:t>
            </a:fld>
            <a:endParaRPr lang="en-GB"/>
          </a:p>
        </p:txBody>
      </p:sp>
      <p:sp>
        <p:nvSpPr>
          <p:cNvPr id="4" name="Slide Image Placeholder 3"/>
          <p:cNvSpPr>
            <a:spLocks noGrp="1" noRot="1" noChangeAspect="1"/>
          </p:cNvSpPr>
          <p:nvPr>
            <p:ph type="sldImg" idx="2"/>
          </p:nvPr>
        </p:nvSpPr>
        <p:spPr>
          <a:xfrm>
            <a:off x="923925" y="746125"/>
            <a:ext cx="4968875" cy="37274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514" y="4722694"/>
            <a:ext cx="5452110" cy="447413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3662"/>
            <a:ext cx="2953226" cy="497126"/>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60335" y="9443662"/>
            <a:ext cx="2953226" cy="497126"/>
          </a:xfrm>
          <a:prstGeom prst="rect">
            <a:avLst/>
          </a:prstGeom>
        </p:spPr>
        <p:txBody>
          <a:bodyPr vert="horz" lIns="91440" tIns="45720" rIns="91440" bIns="45720" rtlCol="0" anchor="b"/>
          <a:lstStyle>
            <a:lvl1pPr algn="r">
              <a:defRPr sz="1200"/>
            </a:lvl1pPr>
          </a:lstStyle>
          <a:p>
            <a:fld id="{30E654D1-5680-4FAA-BA3D-B8D4FECF18A1}"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19</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20</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0E654D1-5680-4FAA-BA3D-B8D4FECF18A1}" type="slidenum">
              <a:rPr lang="en-GB" smtClean="0"/>
              <a:pPr/>
              <a:t>21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23AF7733-93F7-45FC-A92C-D9C2A7682EB0}"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9D1EED3A-DAB7-4B61-9E66-C47709E123C3}"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308FDF3-B769-4C85-B997-7671BC996470}"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13E0F567-A7F8-4481-8236-83FF615DF870}"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4B69AB45-384D-4743-8E90-80A9ACC371BB}"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91F238CC-CC80-4FD9-BBCA-1297E5BF65FB}"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40B477A0-4B1D-4A20-9D4E-45E7F1D1AC8B}"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9548B0B8-3647-4C49-A8B9-2E6B8E177872}"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240D3FBD-5E4B-4E92-BC6F-ACA62F830071}"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38184F2-F89F-472C-A2BA-16005207E78A}"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FDBACC1-9386-4290-BBF6-CB060752B0F4}"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GB"/>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GB"/>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055497B7-856E-44F8-918C-6D08C431594E}"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D1850A1-2441-49EF-8ECB-DD572CACEC05}"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www.scribd.com/doc/88443287/Benne-Sheats-1948-Functional-Roles"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dirty="0"/>
              <a:t>Developing our understanding of Young People</a:t>
            </a:r>
          </a:p>
        </p:txBody>
      </p:sp>
      <p:sp>
        <p:nvSpPr>
          <p:cNvPr id="2051" name="Rectangle 3"/>
          <p:cNvSpPr>
            <a:spLocks noGrp="1" noChangeArrowheads="1"/>
          </p:cNvSpPr>
          <p:nvPr>
            <p:ph type="subTitle" idx="1"/>
          </p:nvPr>
        </p:nvSpPr>
        <p:spPr>
          <a:xfrm>
            <a:off x="1403350" y="4221163"/>
            <a:ext cx="6400800" cy="1752600"/>
          </a:xfrm>
        </p:spPr>
        <p:txBody>
          <a:bodyPr/>
          <a:lstStyle/>
          <a:p>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t>Getting the balance right</a:t>
            </a:r>
          </a:p>
        </p:txBody>
      </p:sp>
      <p:sp>
        <p:nvSpPr>
          <p:cNvPr id="9220" name="Line 4"/>
          <p:cNvSpPr>
            <a:spLocks noChangeShapeType="1"/>
          </p:cNvSpPr>
          <p:nvPr/>
        </p:nvSpPr>
        <p:spPr bwMode="auto">
          <a:xfrm>
            <a:off x="2555875" y="3933825"/>
            <a:ext cx="4103688" cy="0"/>
          </a:xfrm>
          <a:prstGeom prst="line">
            <a:avLst/>
          </a:prstGeom>
          <a:noFill/>
          <a:ln w="50800" cap="rnd">
            <a:solidFill>
              <a:schemeClr val="tx1"/>
            </a:solidFill>
            <a:prstDash val="sysDot"/>
            <a:round/>
            <a:headEnd/>
            <a:tailEnd/>
          </a:ln>
          <a:effectLst/>
        </p:spPr>
        <p:txBody>
          <a:bodyPr/>
          <a:lstStyle/>
          <a:p>
            <a:endParaRPr lang="en-GB"/>
          </a:p>
        </p:txBody>
      </p:sp>
      <p:sp>
        <p:nvSpPr>
          <p:cNvPr id="9221" name="Text Box 5"/>
          <p:cNvSpPr txBox="1">
            <a:spLocks noChangeArrowheads="1"/>
          </p:cNvSpPr>
          <p:nvPr/>
        </p:nvSpPr>
        <p:spPr bwMode="auto">
          <a:xfrm>
            <a:off x="468313" y="3543300"/>
            <a:ext cx="2376487" cy="822325"/>
          </a:xfrm>
          <a:prstGeom prst="rect">
            <a:avLst/>
          </a:prstGeom>
          <a:noFill/>
          <a:ln w="9525">
            <a:noFill/>
            <a:miter lim="800000"/>
            <a:headEnd/>
            <a:tailEnd/>
          </a:ln>
          <a:effectLst/>
        </p:spPr>
        <p:txBody>
          <a:bodyPr>
            <a:spAutoFit/>
          </a:bodyPr>
          <a:lstStyle/>
          <a:p>
            <a:pPr algn="ctr">
              <a:spcBef>
                <a:spcPct val="50000"/>
              </a:spcBef>
            </a:pPr>
            <a:r>
              <a:rPr lang="en-GB" sz="2400"/>
              <a:t>Informal Assessment</a:t>
            </a:r>
          </a:p>
        </p:txBody>
      </p:sp>
      <p:sp>
        <p:nvSpPr>
          <p:cNvPr id="9223" name="Text Box 7"/>
          <p:cNvSpPr txBox="1">
            <a:spLocks noChangeArrowheads="1"/>
          </p:cNvSpPr>
          <p:nvPr/>
        </p:nvSpPr>
        <p:spPr bwMode="auto">
          <a:xfrm>
            <a:off x="6732588" y="3573463"/>
            <a:ext cx="1800225" cy="822325"/>
          </a:xfrm>
          <a:prstGeom prst="rect">
            <a:avLst/>
          </a:prstGeom>
          <a:noFill/>
          <a:ln w="9525">
            <a:noFill/>
            <a:miter lim="800000"/>
            <a:headEnd/>
            <a:tailEnd/>
          </a:ln>
          <a:effectLst/>
        </p:spPr>
        <p:txBody>
          <a:bodyPr>
            <a:spAutoFit/>
          </a:bodyPr>
          <a:lstStyle/>
          <a:p>
            <a:pPr>
              <a:spcBef>
                <a:spcPct val="50000"/>
              </a:spcBef>
            </a:pPr>
            <a:r>
              <a:rPr lang="en-GB" sz="2400"/>
              <a:t>Youth  Work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additive="base">
                                        <p:cTn id="7" dur="500" fill="hold"/>
                                        <p:tgtEl>
                                          <p:spTgt spid="9220"/>
                                        </p:tgtEl>
                                        <p:attrNameLst>
                                          <p:attrName>ppt_x</p:attrName>
                                        </p:attrNameLst>
                                      </p:cBhvr>
                                      <p:tavLst>
                                        <p:tav tm="0">
                                          <p:val>
                                            <p:strVal val="#ppt_x"/>
                                          </p:val>
                                        </p:tav>
                                        <p:tav tm="100000">
                                          <p:val>
                                            <p:strVal val="#ppt_x"/>
                                          </p:val>
                                        </p:tav>
                                      </p:tavLst>
                                    </p:anim>
                                    <p:anim calcmode="lin" valueType="num">
                                      <p:cBhvr additive="base">
                                        <p:cTn id="8"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4" presetClass="path" presetSubtype="0" accel="50000" decel="50000" fill="hold" grpId="1" nodeType="clickEffect">
                                  <p:stCondLst>
                                    <p:cond delay="0"/>
                                  </p:stCondLst>
                                  <p:childTnLst>
                                    <p:animMotion origin="layout" path="M 0.0 0.0  c 0.004 -0.01067  0.018 -0.02133  0.023 -0.02133  c 0.031 0.0  0.063 0.16667  0.063 0.33333  c 0.0 -0.084  0.016 -0.16667  0.031 -0.16667  c 0.016 0.0  0.031 0.084  0.031 0.16667  c 0.0 -0.04133  0.008 -0.084  0.016 -0.084  c 0.008 0.0  0.016 0.04133  0.016 0.084  c 0.0 -0.02133  0.004 -0.04133  0.008 -0.04133  c 0.004 0.0  0.008 0.02133  0.008 0.04133  c 0.0 -0.01067  0.002 -0.02133  0.004 -0.02133  c 0.001 0.0  0.004 0.01067  0.004 0.02133  c 0.0 -0.00533  0.001 -0.01067  0.002 -0.01067  c 0.0 0.00133  0.002 0.00533  0.002 0.01067  c 0.0 -0.00267  0.0 -0.00533  0.001 -0.00533  c 0.0 0.00133  0.001 0.00267  0.001 0.00533  c 0.0 -0.00133  0.0 -0.00267  0.0 -0.004  c 0.001 0.0  0.001 0.00133  0.001 0.00267  c 0.001 0.0  0.001 -0.00133  0.001 -0.00267  c 0.001 0.0  0.001 0.00133  0.001 0.00267  E" pathEditMode="relative" ptsTypes="">
                                      <p:cBhvr>
                                        <p:cTn id="12" dur="2000" spd="-100000" fill="hold"/>
                                        <p:tgtEl>
                                          <p:spTgt spid="922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0"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dirty="0" smtClean="0"/>
              <a:t>Overview </a:t>
            </a:r>
            <a:r>
              <a:rPr lang="en-GB" smtClean="0"/>
              <a:t>of Adolescence </a:t>
            </a:r>
            <a:endParaRPr lang="en-GB" dirty="0"/>
          </a:p>
        </p:txBody>
      </p:sp>
      <p:sp>
        <p:nvSpPr>
          <p:cNvPr id="6147" name="Rectangle 3"/>
          <p:cNvSpPr>
            <a:spLocks noGrp="1" noChangeArrowheads="1"/>
          </p:cNvSpPr>
          <p:nvPr>
            <p:ph type="body" sz="half" idx="1"/>
          </p:nvPr>
        </p:nvSpPr>
        <p:spPr>
          <a:xfrm>
            <a:off x="457200" y="1600200"/>
            <a:ext cx="4038600" cy="4924425"/>
          </a:xfrm>
        </p:spPr>
        <p:txBody>
          <a:bodyPr/>
          <a:lstStyle/>
          <a:p>
            <a:pPr>
              <a:lnSpc>
                <a:spcPct val="90000"/>
              </a:lnSpc>
            </a:pPr>
            <a:r>
              <a:rPr lang="en-GB" dirty="0"/>
              <a:t>Friendships</a:t>
            </a:r>
          </a:p>
          <a:p>
            <a:pPr>
              <a:lnSpc>
                <a:spcPct val="90000"/>
              </a:lnSpc>
            </a:pPr>
            <a:r>
              <a:rPr lang="en-GB" dirty="0"/>
              <a:t>Family relationships</a:t>
            </a:r>
          </a:p>
          <a:p>
            <a:pPr>
              <a:lnSpc>
                <a:spcPct val="90000"/>
              </a:lnSpc>
            </a:pPr>
            <a:r>
              <a:rPr lang="en-GB" dirty="0"/>
              <a:t>Sport</a:t>
            </a:r>
          </a:p>
          <a:p>
            <a:pPr>
              <a:lnSpc>
                <a:spcPct val="90000"/>
              </a:lnSpc>
            </a:pPr>
            <a:r>
              <a:rPr lang="en-GB" dirty="0"/>
              <a:t>Cliques – dynamics and </a:t>
            </a:r>
            <a:r>
              <a:rPr lang="en-GB" dirty="0" smtClean="0"/>
              <a:t>group structures</a:t>
            </a:r>
            <a:endParaRPr lang="en-GB" dirty="0"/>
          </a:p>
          <a:p>
            <a:pPr>
              <a:lnSpc>
                <a:spcPct val="90000"/>
              </a:lnSpc>
            </a:pPr>
            <a:r>
              <a:rPr lang="en-GB" dirty="0"/>
              <a:t>Sexuality</a:t>
            </a:r>
          </a:p>
          <a:p>
            <a:pPr>
              <a:lnSpc>
                <a:spcPct val="90000"/>
              </a:lnSpc>
            </a:pPr>
            <a:r>
              <a:rPr lang="en-GB" dirty="0"/>
              <a:t>Norms</a:t>
            </a:r>
          </a:p>
          <a:p>
            <a:pPr>
              <a:lnSpc>
                <a:spcPct val="90000"/>
              </a:lnSpc>
            </a:pPr>
            <a:r>
              <a:rPr lang="en-GB" dirty="0"/>
              <a:t>Pregnancy</a:t>
            </a:r>
          </a:p>
          <a:p>
            <a:pPr>
              <a:lnSpc>
                <a:spcPct val="90000"/>
              </a:lnSpc>
            </a:pPr>
            <a:r>
              <a:rPr lang="en-GB" dirty="0"/>
              <a:t>Alcohol and substance misuse</a:t>
            </a:r>
          </a:p>
          <a:p>
            <a:pPr>
              <a:lnSpc>
                <a:spcPct val="90000"/>
              </a:lnSpc>
            </a:pPr>
            <a:endParaRPr lang="en-GB" dirty="0"/>
          </a:p>
        </p:txBody>
      </p:sp>
      <p:sp>
        <p:nvSpPr>
          <p:cNvPr id="6148" name="Rectangle 4"/>
          <p:cNvSpPr>
            <a:spLocks noGrp="1" noChangeArrowheads="1"/>
          </p:cNvSpPr>
          <p:nvPr>
            <p:ph type="body" sz="half" idx="2"/>
          </p:nvPr>
        </p:nvSpPr>
        <p:spPr>
          <a:xfrm>
            <a:off x="4648200" y="1600200"/>
            <a:ext cx="4038600" cy="5068888"/>
          </a:xfrm>
        </p:spPr>
        <p:txBody>
          <a:bodyPr/>
          <a:lstStyle/>
          <a:p>
            <a:r>
              <a:rPr lang="en-GB" dirty="0"/>
              <a:t>Level of dependence</a:t>
            </a:r>
          </a:p>
          <a:p>
            <a:r>
              <a:rPr lang="en-GB" dirty="0"/>
              <a:t>Identity development</a:t>
            </a:r>
          </a:p>
          <a:p>
            <a:r>
              <a:rPr lang="en-GB" dirty="0"/>
              <a:t>Transition status</a:t>
            </a:r>
          </a:p>
          <a:p>
            <a:r>
              <a:rPr lang="en-GB" dirty="0"/>
              <a:t>Work</a:t>
            </a:r>
          </a:p>
          <a:p>
            <a:r>
              <a:rPr lang="en-GB" dirty="0"/>
              <a:t>Hobbies</a:t>
            </a:r>
          </a:p>
          <a:p>
            <a:r>
              <a:rPr lang="en-GB" dirty="0"/>
              <a:t>Education</a:t>
            </a:r>
          </a:p>
          <a:p>
            <a:r>
              <a:rPr lang="en-GB" dirty="0"/>
              <a:t>Work </a:t>
            </a:r>
          </a:p>
          <a:p>
            <a:r>
              <a:rPr lang="en-GB" dirty="0"/>
              <a:t>Behaviour</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dirty="0"/>
              <a:t>Whose </a:t>
            </a:r>
            <a:r>
              <a:rPr lang="en-GB" dirty="0" smtClean="0"/>
              <a:t>case?</a:t>
            </a:r>
            <a:endParaRPr lang="en-GB" dirty="0"/>
          </a:p>
        </p:txBody>
      </p:sp>
      <p:sp>
        <p:nvSpPr>
          <p:cNvPr id="10243" name="Rectangle 3"/>
          <p:cNvSpPr>
            <a:spLocks noGrp="1" noChangeArrowheads="1"/>
          </p:cNvSpPr>
          <p:nvPr>
            <p:ph type="body" idx="1"/>
          </p:nvPr>
        </p:nvSpPr>
        <p:spPr/>
        <p:txBody>
          <a:bodyPr/>
          <a:lstStyle/>
          <a:p>
            <a:r>
              <a:rPr lang="en-GB" sz="4000"/>
              <a:t>Carl is 14 years old.  Consider the following comments from different people in Carl’s life.  Note the different ways in which he might be viewed in terms of being ‘at risk’ (to himself or others?) or vulnerable.</a:t>
            </a:r>
            <a:r>
              <a:rPr lang="en-GB"/>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t>Neighbour</a:t>
            </a:r>
          </a:p>
        </p:txBody>
      </p:sp>
      <p:sp>
        <p:nvSpPr>
          <p:cNvPr id="11267" name="Rectangle 3"/>
          <p:cNvSpPr>
            <a:spLocks noGrp="1" noChangeArrowheads="1"/>
          </p:cNvSpPr>
          <p:nvPr>
            <p:ph type="body" idx="1"/>
          </p:nvPr>
        </p:nvSpPr>
        <p:spPr/>
        <p:txBody>
          <a:bodyPr/>
          <a:lstStyle/>
          <a:p>
            <a:r>
              <a:rPr lang="en-GB"/>
              <a:t>It was gone 11pm, I saw Carl with a big group of lads outside the shops.  They were talking noisily and shouting abusive comments at passers by.  Then a bin got set on fire so I called the police.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a:t>Youth Worker</a:t>
            </a:r>
          </a:p>
        </p:txBody>
      </p:sp>
      <p:sp>
        <p:nvSpPr>
          <p:cNvPr id="12291" name="Rectangle 3"/>
          <p:cNvSpPr>
            <a:spLocks noGrp="1" noChangeArrowheads="1"/>
          </p:cNvSpPr>
          <p:nvPr>
            <p:ph type="body" idx="1"/>
          </p:nvPr>
        </p:nvSpPr>
        <p:spPr/>
        <p:txBody>
          <a:bodyPr/>
          <a:lstStyle/>
          <a:p>
            <a:r>
              <a:rPr lang="en-GB"/>
              <a:t>Carl comes to the club occasionally.  I know Carl is very unhappy at home; he has told me about numerous arguments and how his dad always swears at him, calling him names and threatening him.</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a:t>Teacher</a:t>
            </a:r>
          </a:p>
        </p:txBody>
      </p:sp>
      <p:sp>
        <p:nvSpPr>
          <p:cNvPr id="13315" name="Rectangle 3"/>
          <p:cNvSpPr>
            <a:spLocks noGrp="1" noChangeArrowheads="1"/>
          </p:cNvSpPr>
          <p:nvPr>
            <p:ph type="body" idx="1"/>
          </p:nvPr>
        </p:nvSpPr>
        <p:spPr/>
        <p:txBody>
          <a:bodyPr/>
          <a:lstStyle/>
          <a:p>
            <a:r>
              <a:rPr lang="en-GB" dirty="0"/>
              <a:t>When he is in school, which is not very often, Carl can be very challenging and a suspension is being considered.  We are also aware that Carl </a:t>
            </a:r>
            <a:r>
              <a:rPr lang="en-GB" dirty="0" smtClean="0"/>
              <a:t>has </a:t>
            </a:r>
            <a:r>
              <a:rPr lang="en-GB" dirty="0"/>
              <a:t>been subject to some bullying which started, it seems, because of the poor state of his clothes.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a:t>Group questions</a:t>
            </a:r>
          </a:p>
        </p:txBody>
      </p:sp>
      <p:sp>
        <p:nvSpPr>
          <p:cNvPr id="14339" name="Rectangle 3"/>
          <p:cNvSpPr>
            <a:spLocks noGrp="1" noChangeArrowheads="1"/>
          </p:cNvSpPr>
          <p:nvPr>
            <p:ph type="body" idx="1"/>
          </p:nvPr>
        </p:nvSpPr>
        <p:spPr>
          <a:xfrm>
            <a:off x="457200" y="1484313"/>
            <a:ext cx="8229600" cy="5113337"/>
          </a:xfrm>
        </p:spPr>
        <p:txBody>
          <a:bodyPr/>
          <a:lstStyle/>
          <a:p>
            <a:r>
              <a:rPr lang="en-GB" sz="2800"/>
              <a:t>Who is Carl a risk to?</a:t>
            </a:r>
          </a:p>
          <a:p>
            <a:endParaRPr lang="en-GB" sz="1400"/>
          </a:p>
          <a:p>
            <a:r>
              <a:rPr lang="en-GB" sz="2800"/>
              <a:t>Why might Carl be at risk?</a:t>
            </a:r>
          </a:p>
          <a:p>
            <a:endParaRPr lang="en-GB" sz="1400"/>
          </a:p>
          <a:p>
            <a:r>
              <a:rPr lang="en-GB" sz="2800"/>
              <a:t>What is Carl at risk of?</a:t>
            </a:r>
          </a:p>
          <a:p>
            <a:endParaRPr lang="en-GB" sz="1400"/>
          </a:p>
          <a:p>
            <a:r>
              <a:rPr lang="en-GB" sz="2800"/>
              <a:t>Who is vulnerable here?</a:t>
            </a:r>
          </a:p>
          <a:p>
            <a:endParaRPr lang="en-GB" sz="1200"/>
          </a:p>
          <a:p>
            <a:r>
              <a:rPr lang="en-GB" sz="2800"/>
              <a:t>What impact is Carl’s upbringing having on him?</a:t>
            </a:r>
          </a:p>
          <a:p>
            <a:endParaRPr lang="en-GB" sz="1200"/>
          </a:p>
          <a:p>
            <a:r>
              <a:rPr lang="en-GB" sz="2800"/>
              <a:t>What are some of the tensions and dilemmas facing the Youth Worker?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339">
                                            <p:txEl>
                                              <p:pRg st="2" end="2"/>
                                            </p:txEl>
                                          </p:spTgt>
                                        </p:tgtEl>
                                        <p:attrNameLst>
                                          <p:attrName>style.visibility</p:attrName>
                                        </p:attrNameLst>
                                      </p:cBhvr>
                                      <p:to>
                                        <p:strVal val="visible"/>
                                      </p:to>
                                    </p:set>
                                    <p:anim calcmode="lin" valueType="num">
                                      <p:cBhvr additive="base">
                                        <p:cTn id="7" dur="5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339">
                                            <p:txEl>
                                              <p:pRg st="4" end="4"/>
                                            </p:txEl>
                                          </p:spTgt>
                                        </p:tgtEl>
                                        <p:attrNameLst>
                                          <p:attrName>style.visibility</p:attrName>
                                        </p:attrNameLst>
                                      </p:cBhvr>
                                      <p:to>
                                        <p:strVal val="visible"/>
                                      </p:to>
                                    </p:set>
                                    <p:anim calcmode="lin" valueType="num">
                                      <p:cBhvr additive="base">
                                        <p:cTn id="13" dur="500" fill="hold"/>
                                        <p:tgtEl>
                                          <p:spTgt spid="14339">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339">
                                            <p:txEl>
                                              <p:pRg st="6" end="6"/>
                                            </p:txEl>
                                          </p:spTgt>
                                        </p:tgtEl>
                                        <p:attrNameLst>
                                          <p:attrName>style.visibility</p:attrName>
                                        </p:attrNameLst>
                                      </p:cBhvr>
                                      <p:to>
                                        <p:strVal val="visible"/>
                                      </p:to>
                                    </p:set>
                                    <p:anim calcmode="lin" valueType="num">
                                      <p:cBhvr additive="base">
                                        <p:cTn id="19" dur="500" fill="hold"/>
                                        <p:tgtEl>
                                          <p:spTgt spid="14339">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3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339">
                                            <p:txEl>
                                              <p:pRg st="8" end="8"/>
                                            </p:txEl>
                                          </p:spTgt>
                                        </p:tgtEl>
                                        <p:attrNameLst>
                                          <p:attrName>style.visibility</p:attrName>
                                        </p:attrNameLst>
                                      </p:cBhvr>
                                      <p:to>
                                        <p:strVal val="visible"/>
                                      </p:to>
                                    </p:set>
                                    <p:anim calcmode="lin" valueType="num">
                                      <p:cBhvr additive="base">
                                        <p:cTn id="25" dur="500" fill="hold"/>
                                        <p:tgtEl>
                                          <p:spTgt spid="14339">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33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339">
                                            <p:txEl>
                                              <p:pRg st="10" end="10"/>
                                            </p:txEl>
                                          </p:spTgt>
                                        </p:tgtEl>
                                        <p:attrNameLst>
                                          <p:attrName>style.visibility</p:attrName>
                                        </p:attrNameLst>
                                      </p:cBhvr>
                                      <p:to>
                                        <p:strVal val="visible"/>
                                      </p:to>
                                    </p:set>
                                    <p:anim calcmode="lin" valueType="num">
                                      <p:cBhvr additive="base">
                                        <p:cTn id="31" dur="500" fill="hold"/>
                                        <p:tgtEl>
                                          <p:spTgt spid="14339">
                                            <p:txEl>
                                              <p:pRg st="1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339">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a:t>Some further questions</a:t>
            </a:r>
          </a:p>
        </p:txBody>
      </p:sp>
      <p:sp>
        <p:nvSpPr>
          <p:cNvPr id="16387" name="Rectangle 3"/>
          <p:cNvSpPr>
            <a:spLocks noGrp="1" noChangeArrowheads="1"/>
          </p:cNvSpPr>
          <p:nvPr>
            <p:ph type="body" idx="1"/>
          </p:nvPr>
        </p:nvSpPr>
        <p:spPr>
          <a:xfrm>
            <a:off x="457200" y="1600200"/>
            <a:ext cx="8229600" cy="4924425"/>
          </a:xfrm>
        </p:spPr>
        <p:txBody>
          <a:bodyPr/>
          <a:lstStyle/>
          <a:p>
            <a:pPr>
              <a:lnSpc>
                <a:spcPct val="90000"/>
              </a:lnSpc>
            </a:pPr>
            <a:r>
              <a:rPr lang="en-GB"/>
              <a:t>What initially made Carl vulnerable?</a:t>
            </a:r>
          </a:p>
          <a:p>
            <a:pPr>
              <a:lnSpc>
                <a:spcPct val="90000"/>
              </a:lnSpc>
              <a:buFontTx/>
              <a:buNone/>
            </a:pPr>
            <a:endParaRPr lang="en-GB" sz="1600"/>
          </a:p>
          <a:p>
            <a:pPr>
              <a:lnSpc>
                <a:spcPct val="90000"/>
              </a:lnSpc>
            </a:pPr>
            <a:r>
              <a:rPr lang="en-GB"/>
              <a:t>What internal factors make Carl more resilient?</a:t>
            </a:r>
          </a:p>
          <a:p>
            <a:pPr>
              <a:lnSpc>
                <a:spcPct val="90000"/>
              </a:lnSpc>
              <a:buFontTx/>
              <a:buNone/>
            </a:pPr>
            <a:endParaRPr lang="en-GB" sz="1600"/>
          </a:p>
          <a:p>
            <a:pPr>
              <a:lnSpc>
                <a:spcPct val="90000"/>
              </a:lnSpc>
            </a:pPr>
            <a:r>
              <a:rPr lang="en-GB"/>
              <a:t>What external factors make Carl more resilient?</a:t>
            </a:r>
          </a:p>
          <a:p>
            <a:pPr>
              <a:lnSpc>
                <a:spcPct val="90000"/>
              </a:lnSpc>
              <a:buFontTx/>
              <a:buNone/>
            </a:pPr>
            <a:endParaRPr lang="en-GB" sz="1600"/>
          </a:p>
          <a:p>
            <a:pPr>
              <a:lnSpc>
                <a:spcPct val="90000"/>
              </a:lnSpc>
            </a:pPr>
            <a:r>
              <a:rPr lang="en-GB"/>
              <a:t>How might a more detailed understanding of Carl’s life help the Youth Worker work with Carl?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a:t>Resilience and Vulnerability</a:t>
            </a:r>
          </a:p>
        </p:txBody>
      </p:sp>
      <p:sp>
        <p:nvSpPr>
          <p:cNvPr id="3076" name="Rectangle 4"/>
          <p:cNvSpPr>
            <a:spLocks noGrp="1" noChangeArrowheads="1"/>
          </p:cNvSpPr>
          <p:nvPr>
            <p:ph type="body" sz="half" idx="1"/>
          </p:nvPr>
        </p:nvSpPr>
        <p:spPr>
          <a:xfrm>
            <a:off x="250825" y="1557338"/>
            <a:ext cx="4038600" cy="4967287"/>
          </a:xfrm>
        </p:spPr>
        <p:txBody>
          <a:bodyPr/>
          <a:lstStyle/>
          <a:p>
            <a:pPr>
              <a:lnSpc>
                <a:spcPct val="90000"/>
              </a:lnSpc>
            </a:pPr>
            <a:r>
              <a:rPr lang="en-GB" sz="2400"/>
              <a:t>Sources of resilience</a:t>
            </a:r>
            <a:r>
              <a:rPr lang="en-GB" sz="2000"/>
              <a:t>	</a:t>
            </a:r>
          </a:p>
          <a:p>
            <a:pPr>
              <a:lnSpc>
                <a:spcPct val="90000"/>
              </a:lnSpc>
            </a:pPr>
            <a:endParaRPr lang="en-GB" sz="1000"/>
          </a:p>
          <a:p>
            <a:pPr lvl="1">
              <a:lnSpc>
                <a:spcPct val="90000"/>
              </a:lnSpc>
            </a:pPr>
            <a:r>
              <a:rPr lang="en-GB" sz="2000"/>
              <a:t>Good attachment experiences</a:t>
            </a:r>
          </a:p>
          <a:p>
            <a:pPr lvl="1">
              <a:lnSpc>
                <a:spcPct val="90000"/>
              </a:lnSpc>
            </a:pPr>
            <a:r>
              <a:rPr lang="en-GB" sz="2000"/>
              <a:t>Affectionate social ties</a:t>
            </a:r>
          </a:p>
          <a:p>
            <a:pPr lvl="1">
              <a:lnSpc>
                <a:spcPct val="90000"/>
              </a:lnSpc>
            </a:pPr>
            <a:r>
              <a:rPr lang="en-GB" sz="2000"/>
              <a:t>Intelligence</a:t>
            </a:r>
          </a:p>
          <a:p>
            <a:pPr lvl="1">
              <a:lnSpc>
                <a:spcPct val="90000"/>
              </a:lnSpc>
            </a:pPr>
            <a:r>
              <a:rPr lang="en-GB" sz="2000"/>
              <a:t>Owned set of positive values</a:t>
            </a:r>
          </a:p>
          <a:p>
            <a:pPr lvl="1">
              <a:lnSpc>
                <a:spcPct val="90000"/>
              </a:lnSpc>
            </a:pPr>
            <a:r>
              <a:rPr lang="en-GB" sz="2000"/>
              <a:t>Positive self concept</a:t>
            </a:r>
          </a:p>
          <a:p>
            <a:pPr lvl="1">
              <a:lnSpc>
                <a:spcPct val="90000"/>
              </a:lnSpc>
            </a:pPr>
            <a:r>
              <a:rPr lang="en-GB" sz="2000"/>
              <a:t>Capacity to make and sustain friendships</a:t>
            </a:r>
          </a:p>
          <a:p>
            <a:pPr lvl="1">
              <a:lnSpc>
                <a:spcPct val="90000"/>
              </a:lnSpc>
            </a:pPr>
            <a:r>
              <a:rPr lang="en-GB" sz="2000"/>
              <a:t>Social maturity and sense of responsibility</a:t>
            </a:r>
          </a:p>
          <a:p>
            <a:pPr lvl="1">
              <a:lnSpc>
                <a:spcPct val="90000"/>
              </a:lnSpc>
            </a:pPr>
            <a:r>
              <a:rPr lang="en-GB" sz="2000"/>
              <a:t>Able to overcome stressful situations</a:t>
            </a:r>
          </a:p>
        </p:txBody>
      </p:sp>
      <p:sp>
        <p:nvSpPr>
          <p:cNvPr id="3077" name="Rectangle 5"/>
          <p:cNvSpPr>
            <a:spLocks noGrp="1" noChangeArrowheads="1"/>
          </p:cNvSpPr>
          <p:nvPr>
            <p:ph type="body" sz="half" idx="2"/>
          </p:nvPr>
        </p:nvSpPr>
        <p:spPr>
          <a:xfrm>
            <a:off x="4500563" y="1600200"/>
            <a:ext cx="4464050" cy="5257800"/>
          </a:xfrm>
        </p:spPr>
        <p:txBody>
          <a:bodyPr/>
          <a:lstStyle/>
          <a:p>
            <a:pPr>
              <a:lnSpc>
                <a:spcPct val="90000"/>
              </a:lnSpc>
            </a:pPr>
            <a:r>
              <a:rPr lang="en-GB" sz="2400"/>
              <a:t>Sources of vulnerability</a:t>
            </a:r>
          </a:p>
          <a:p>
            <a:pPr>
              <a:lnSpc>
                <a:spcPct val="90000"/>
              </a:lnSpc>
            </a:pPr>
            <a:endParaRPr lang="en-GB" sz="1000"/>
          </a:p>
          <a:p>
            <a:pPr lvl="1">
              <a:lnSpc>
                <a:spcPct val="90000"/>
              </a:lnSpc>
            </a:pPr>
            <a:r>
              <a:rPr lang="en-GB" sz="2000"/>
              <a:t>Lack of problem solving skills</a:t>
            </a:r>
          </a:p>
          <a:p>
            <a:pPr lvl="1">
              <a:lnSpc>
                <a:spcPct val="90000"/>
              </a:lnSpc>
            </a:pPr>
            <a:r>
              <a:rPr lang="en-GB" sz="2000"/>
              <a:t>Established pattern of conduct disorder</a:t>
            </a:r>
          </a:p>
          <a:p>
            <a:pPr lvl="1">
              <a:lnSpc>
                <a:spcPct val="90000"/>
              </a:lnSpc>
            </a:pPr>
            <a:r>
              <a:rPr lang="en-GB" sz="2000"/>
              <a:t>Poor self esteem</a:t>
            </a:r>
          </a:p>
          <a:p>
            <a:pPr lvl="1">
              <a:lnSpc>
                <a:spcPct val="90000"/>
              </a:lnSpc>
            </a:pPr>
            <a:r>
              <a:rPr lang="en-GB" sz="2000"/>
              <a:t>Significant poverty</a:t>
            </a:r>
          </a:p>
          <a:p>
            <a:pPr lvl="1">
              <a:lnSpc>
                <a:spcPct val="90000"/>
              </a:lnSpc>
            </a:pPr>
            <a:r>
              <a:rPr lang="en-GB" sz="2000"/>
              <a:t>Experience of separation and loss</a:t>
            </a:r>
          </a:p>
          <a:p>
            <a:pPr lvl="1">
              <a:lnSpc>
                <a:spcPct val="90000"/>
              </a:lnSpc>
            </a:pPr>
            <a:r>
              <a:rPr lang="en-GB" sz="2000"/>
              <a:t>Social isolation</a:t>
            </a:r>
          </a:p>
          <a:p>
            <a:pPr lvl="1">
              <a:lnSpc>
                <a:spcPct val="90000"/>
              </a:lnSpc>
            </a:pPr>
            <a:r>
              <a:rPr lang="en-GB" sz="2000"/>
              <a:t>Parental domestic violence</a:t>
            </a:r>
          </a:p>
          <a:p>
            <a:pPr lvl="1">
              <a:lnSpc>
                <a:spcPct val="90000"/>
              </a:lnSpc>
              <a:buFontTx/>
              <a:buNone/>
            </a:pPr>
            <a:endParaRPr lang="en-GB" sz="2000"/>
          </a:p>
          <a:p>
            <a:pPr algn="r">
              <a:lnSpc>
                <a:spcPct val="90000"/>
              </a:lnSpc>
            </a:pPr>
            <a:r>
              <a:rPr lang="en-GB" sz="2000"/>
              <a:t>Adapted from Daniel et al, 1999</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t>Promoting resilience</a:t>
            </a:r>
          </a:p>
        </p:txBody>
      </p:sp>
      <p:sp>
        <p:nvSpPr>
          <p:cNvPr id="15363" name="Rectangle 3"/>
          <p:cNvSpPr>
            <a:spLocks noGrp="1" noChangeArrowheads="1"/>
          </p:cNvSpPr>
          <p:nvPr>
            <p:ph type="body" idx="1"/>
          </p:nvPr>
        </p:nvSpPr>
        <p:spPr/>
        <p:txBody>
          <a:bodyPr/>
          <a:lstStyle/>
          <a:p>
            <a:r>
              <a:rPr lang="en-GB" dirty="0"/>
              <a:t>Carl and his dad have fallen out and he’s moved in with his uncle.  He’s also been in care before.  He’s having little contact with either of his parents, they think he’s out of control, or his siblings.  Carl is attending school more and despite a difficult start is beginning to do better.  He has stopped hanging around with the group of older lads</a:t>
            </a:r>
            <a:r>
              <a:rPr lang="en-GB" dirty="0" smtClean="0"/>
              <a:t>.  He is taking on new roles.</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Moving on to look at group roles and the development of influence within social groups.</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Personal and/or Social Roles</a:t>
            </a:r>
            <a:br>
              <a:rPr lang="en-GB" b="1" dirty="0" smtClean="0"/>
            </a:br>
            <a:endParaRPr lang="en-GB" dirty="0"/>
          </a:p>
        </p:txBody>
      </p:sp>
      <p:sp>
        <p:nvSpPr>
          <p:cNvPr id="3" name="Content Placeholder 2"/>
          <p:cNvSpPr>
            <a:spLocks noGrp="1"/>
          </p:cNvSpPr>
          <p:nvPr>
            <p:ph idx="1"/>
          </p:nvPr>
        </p:nvSpPr>
        <p:spPr>
          <a:xfrm>
            <a:off x="457200" y="1071546"/>
            <a:ext cx="8229600" cy="4840303"/>
          </a:xfrm>
        </p:spPr>
        <p:txBody>
          <a:bodyPr/>
          <a:lstStyle/>
          <a:p>
            <a:r>
              <a:rPr lang="en-GB" sz="2000" b="1" dirty="0" smtClean="0"/>
              <a:t>Encourager</a:t>
            </a:r>
            <a:r>
              <a:rPr lang="en-GB" sz="2000" dirty="0" smtClean="0"/>
              <a:t> – Affirms, supports and praises the efforts of group members. Demonstrates warmth and provides a positive attitude. </a:t>
            </a:r>
          </a:p>
          <a:p>
            <a:r>
              <a:rPr lang="en-GB" sz="2000" b="1" dirty="0" smtClean="0"/>
              <a:t>Harmonizer</a:t>
            </a:r>
            <a:r>
              <a:rPr lang="en-GB" sz="2000" dirty="0" smtClean="0"/>
              <a:t> – Conciliates differences between individuals. Seeks ways to reduce tension and diffuse a situation by providing further explanations or using humour. </a:t>
            </a:r>
          </a:p>
          <a:p>
            <a:r>
              <a:rPr lang="en-GB" sz="2000" b="1" dirty="0" smtClean="0"/>
              <a:t>Compromiser</a:t>
            </a:r>
            <a:r>
              <a:rPr lang="en-GB" sz="2000" dirty="0" smtClean="0"/>
              <a:t> – Offers to change his or her position for the good of the group. Willing to yield position or meet others half way. </a:t>
            </a:r>
          </a:p>
          <a:p>
            <a:r>
              <a:rPr lang="en-GB" sz="2000" b="1" dirty="0" smtClean="0"/>
              <a:t>Gatekeeper/Expediter</a:t>
            </a:r>
            <a:r>
              <a:rPr lang="en-GB" sz="2000" dirty="0" smtClean="0"/>
              <a:t> – Regulates the flow of communication. Makes sure all members have a chance to express themselves by encouraging the shy and quiet members to contribute their ideas. </a:t>
            </a:r>
          </a:p>
          <a:p>
            <a:r>
              <a:rPr lang="en-GB" sz="2000" b="1" dirty="0" smtClean="0"/>
              <a:t>Observer/Commentator</a:t>
            </a:r>
            <a:r>
              <a:rPr lang="en-GB" sz="2000" dirty="0" smtClean="0"/>
              <a:t> – Provides feedback to the group about how it is functioning. Often seen when a group wants to set, evaluate, or change its standards and processes. </a:t>
            </a:r>
          </a:p>
          <a:p>
            <a:r>
              <a:rPr lang="en-GB" sz="2000" b="1" dirty="0" smtClean="0"/>
              <a:t>Follower</a:t>
            </a:r>
            <a:r>
              <a:rPr lang="en-GB" sz="2000" dirty="0" smtClean="0"/>
              <a:t> – Accepts what others say and decide even though he or she has not contributed to the decision or expressed own thoughts. Seen as a listener not a contributor. </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Dysfunctional Roles</a:t>
            </a:r>
            <a:endParaRPr lang="en-GB" dirty="0"/>
          </a:p>
        </p:txBody>
      </p:sp>
      <p:sp>
        <p:nvSpPr>
          <p:cNvPr id="3" name="Content Placeholder 2"/>
          <p:cNvSpPr>
            <a:spLocks noGrp="1"/>
          </p:cNvSpPr>
          <p:nvPr>
            <p:ph idx="1"/>
          </p:nvPr>
        </p:nvSpPr>
        <p:spPr>
          <a:xfrm>
            <a:off x="457200" y="1285860"/>
            <a:ext cx="8229600" cy="4840303"/>
          </a:xfrm>
        </p:spPr>
        <p:txBody>
          <a:bodyPr/>
          <a:lstStyle/>
          <a:p>
            <a:pPr>
              <a:buNone/>
            </a:pPr>
            <a:endParaRPr lang="en-GB" sz="2000" b="1" dirty="0" smtClean="0"/>
          </a:p>
          <a:p>
            <a:r>
              <a:rPr lang="en-GB" sz="2000" b="1" dirty="0" smtClean="0"/>
              <a:t>Aggressor</a:t>
            </a:r>
            <a:r>
              <a:rPr lang="en-GB" sz="2000" dirty="0" smtClean="0"/>
              <a:t> – Makes personal attacks using belittling and insulting comments.  Usually an attempt to decrease another’s status. </a:t>
            </a:r>
          </a:p>
          <a:p>
            <a:r>
              <a:rPr lang="en-GB" sz="2000" b="1" dirty="0" smtClean="0"/>
              <a:t>Blocker</a:t>
            </a:r>
            <a:r>
              <a:rPr lang="en-GB" sz="2000" dirty="0" smtClean="0"/>
              <a:t> – Opposes every idea or opinion that is put forward and yet refuses to make own suggestions. The result is that the group stalls because it can't get past the resistance. </a:t>
            </a:r>
          </a:p>
          <a:p>
            <a:r>
              <a:rPr lang="en-GB" sz="2000" b="1" dirty="0" smtClean="0"/>
              <a:t>Recognition Seeker</a:t>
            </a:r>
            <a:r>
              <a:rPr lang="en-GB" sz="2000" dirty="0" smtClean="0"/>
              <a:t> – Uses chances to draw personal attention to him or herself. May brag about past accomplishments or relay irrelevant stories that paint him or her in a positive light. Sometimes pulls crazy stunts to attract attention. </a:t>
            </a:r>
          </a:p>
          <a:p>
            <a:r>
              <a:rPr lang="en-GB" sz="2000" b="1" dirty="0" smtClean="0"/>
              <a:t>Self-confessor</a:t>
            </a:r>
            <a:r>
              <a:rPr lang="en-GB" sz="2000" dirty="0" smtClean="0"/>
              <a:t> – Uses the group meetings as an avenue to disclose personal feelings and issues. Tries to slip these comments in under the guise of relevance, such as ‘That reminds me of a time when’.</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Dysfunctional Roles (Cont’d)</a:t>
            </a:r>
            <a:endParaRPr lang="en-GB" dirty="0"/>
          </a:p>
        </p:txBody>
      </p:sp>
      <p:sp>
        <p:nvSpPr>
          <p:cNvPr id="3" name="Content Placeholder 2"/>
          <p:cNvSpPr>
            <a:spLocks noGrp="1"/>
          </p:cNvSpPr>
          <p:nvPr>
            <p:ph idx="1"/>
          </p:nvPr>
        </p:nvSpPr>
        <p:spPr>
          <a:xfrm>
            <a:off x="457200" y="1617681"/>
            <a:ext cx="8229600" cy="4525963"/>
          </a:xfrm>
        </p:spPr>
        <p:txBody>
          <a:bodyPr/>
          <a:lstStyle/>
          <a:p>
            <a:r>
              <a:rPr lang="en-GB" sz="2000" b="1" dirty="0" smtClean="0"/>
              <a:t>Disrupter/Playboy or Playgirl</a:t>
            </a:r>
            <a:r>
              <a:rPr lang="en-GB" sz="2000" dirty="0" smtClean="0"/>
              <a:t> – Uses group meetings as fun time. Distracts other people by telling jokes, playing pranks. </a:t>
            </a:r>
          </a:p>
          <a:p>
            <a:r>
              <a:rPr lang="en-GB" sz="2000" b="1" dirty="0" smtClean="0"/>
              <a:t>Dominator</a:t>
            </a:r>
            <a:r>
              <a:rPr lang="en-GB" sz="2000" dirty="0" smtClean="0"/>
              <a:t> – Tries to control the conversation and dictate what people should be doing. Often exaggerates his or her knowledge and will monopolize any conversation claiming to know more about the situation. </a:t>
            </a:r>
          </a:p>
          <a:p>
            <a:r>
              <a:rPr lang="en-GB" sz="2000" b="1" dirty="0" smtClean="0"/>
              <a:t>Help Seeker</a:t>
            </a:r>
            <a:r>
              <a:rPr lang="en-GB" sz="2000" dirty="0" smtClean="0"/>
              <a:t> – Actively looks for sympathy by expressing feelings of inadequacy. Acts helpless, self deprecating and unable to contribute, e.g. "I can't help you, I'm too confused and useless with this stuff." </a:t>
            </a:r>
          </a:p>
          <a:p>
            <a:r>
              <a:rPr lang="en-GB" sz="2000" b="1" dirty="0" smtClean="0"/>
              <a:t>Special Interest Pleader</a:t>
            </a:r>
            <a:r>
              <a:rPr lang="en-GB" sz="2000" dirty="0" smtClean="0"/>
              <a:t> – Makes suggestions based on what others would think or feel. Avoids revealing his or her own biases or opinions by using a stereotypical position instead.</a:t>
            </a:r>
          </a:p>
          <a:p>
            <a:endParaRPr lang="en-GB"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Status organising process</a:t>
            </a:r>
            <a:endParaRPr lang="en-GB" dirty="0"/>
          </a:p>
        </p:txBody>
      </p:sp>
      <p:sp>
        <p:nvSpPr>
          <p:cNvPr id="4" name="Flowchart: Process 3"/>
          <p:cNvSpPr/>
          <p:nvPr/>
        </p:nvSpPr>
        <p:spPr>
          <a:xfrm>
            <a:off x="428596" y="1785926"/>
            <a:ext cx="1857388" cy="100013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Perceived ability</a:t>
            </a:r>
            <a:endParaRPr lang="en-GB" dirty="0"/>
          </a:p>
        </p:txBody>
      </p:sp>
      <p:sp>
        <p:nvSpPr>
          <p:cNvPr id="5" name="Flowchart: Process 4"/>
          <p:cNvSpPr/>
          <p:nvPr/>
        </p:nvSpPr>
        <p:spPr>
          <a:xfrm>
            <a:off x="428596" y="3000372"/>
            <a:ext cx="1857388" cy="100013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Participation rate</a:t>
            </a:r>
            <a:endParaRPr lang="en-GB" dirty="0"/>
          </a:p>
        </p:txBody>
      </p:sp>
      <p:sp>
        <p:nvSpPr>
          <p:cNvPr id="6" name="Flowchart: Process 5"/>
          <p:cNvSpPr/>
          <p:nvPr/>
        </p:nvSpPr>
        <p:spPr>
          <a:xfrm>
            <a:off x="428596" y="4214818"/>
            <a:ext cx="1857388" cy="100013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Group orientation</a:t>
            </a:r>
            <a:endParaRPr lang="en-GB" dirty="0"/>
          </a:p>
        </p:txBody>
      </p:sp>
      <p:sp>
        <p:nvSpPr>
          <p:cNvPr id="7" name="Flowchart: Process 6"/>
          <p:cNvSpPr/>
          <p:nvPr/>
        </p:nvSpPr>
        <p:spPr>
          <a:xfrm>
            <a:off x="428596" y="5429264"/>
            <a:ext cx="1857388" cy="100013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Assertiveness</a:t>
            </a:r>
            <a:endParaRPr lang="en-GB" dirty="0"/>
          </a:p>
        </p:txBody>
      </p:sp>
      <p:sp>
        <p:nvSpPr>
          <p:cNvPr id="8" name="Flowchart: Process 7"/>
          <p:cNvSpPr/>
          <p:nvPr/>
        </p:nvSpPr>
        <p:spPr>
          <a:xfrm>
            <a:off x="2571736" y="3571876"/>
            <a:ext cx="1928826" cy="100013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Expected contribution to group success</a:t>
            </a:r>
            <a:endParaRPr lang="en-GB" dirty="0"/>
          </a:p>
        </p:txBody>
      </p:sp>
      <p:sp>
        <p:nvSpPr>
          <p:cNvPr id="9" name="Flowchart: Process 8"/>
          <p:cNvSpPr/>
          <p:nvPr/>
        </p:nvSpPr>
        <p:spPr>
          <a:xfrm>
            <a:off x="4857752" y="3571876"/>
            <a:ext cx="1571636" cy="100013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Status</a:t>
            </a:r>
            <a:endParaRPr lang="en-GB" dirty="0"/>
          </a:p>
        </p:txBody>
      </p:sp>
      <p:sp>
        <p:nvSpPr>
          <p:cNvPr id="10" name="Flowchart: Process 9"/>
          <p:cNvSpPr/>
          <p:nvPr/>
        </p:nvSpPr>
        <p:spPr>
          <a:xfrm>
            <a:off x="6715140" y="3571876"/>
            <a:ext cx="1714512" cy="100013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Influence</a:t>
            </a:r>
            <a:endParaRPr lang="en-GB" dirty="0"/>
          </a:p>
        </p:txBody>
      </p:sp>
      <p:cxnSp>
        <p:nvCxnSpPr>
          <p:cNvPr id="15" name="Straight Arrow Connector 14"/>
          <p:cNvCxnSpPr>
            <a:stCxn id="4" idx="3"/>
            <a:endCxn id="8" idx="0"/>
          </p:cNvCxnSpPr>
          <p:nvPr/>
        </p:nvCxnSpPr>
        <p:spPr>
          <a:xfrm>
            <a:off x="2285984" y="2285992"/>
            <a:ext cx="1250165" cy="128588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5" idx="3"/>
          </p:cNvCxnSpPr>
          <p:nvPr/>
        </p:nvCxnSpPr>
        <p:spPr>
          <a:xfrm>
            <a:off x="2285984" y="3500438"/>
            <a:ext cx="285752" cy="50006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6" idx="3"/>
            <a:endCxn id="8" idx="1"/>
          </p:cNvCxnSpPr>
          <p:nvPr/>
        </p:nvCxnSpPr>
        <p:spPr>
          <a:xfrm flipV="1">
            <a:off x="2285984" y="4071942"/>
            <a:ext cx="285752" cy="64294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7" idx="3"/>
            <a:endCxn id="8" idx="2"/>
          </p:cNvCxnSpPr>
          <p:nvPr/>
        </p:nvCxnSpPr>
        <p:spPr>
          <a:xfrm flipV="1">
            <a:off x="2285984" y="4572008"/>
            <a:ext cx="1250165" cy="135732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8" idx="3"/>
            <a:endCxn id="9" idx="1"/>
          </p:cNvCxnSpPr>
          <p:nvPr/>
        </p:nvCxnSpPr>
        <p:spPr>
          <a:xfrm>
            <a:off x="4500562" y="4071942"/>
            <a:ext cx="357190"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6500826" y="4071942"/>
            <a:ext cx="214314"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5500694" y="5286388"/>
            <a:ext cx="2500330" cy="369332"/>
          </a:xfrm>
          <a:prstGeom prst="rect">
            <a:avLst/>
          </a:prstGeom>
          <a:noFill/>
        </p:spPr>
        <p:txBody>
          <a:bodyPr wrap="square" rtlCol="0">
            <a:spAutoFit/>
          </a:bodyPr>
          <a:lstStyle/>
          <a:p>
            <a:pPr algn="r"/>
            <a:r>
              <a:rPr lang="en-GB" dirty="0" smtClean="0"/>
              <a:t>(</a:t>
            </a:r>
            <a:r>
              <a:rPr lang="en-GB" dirty="0" err="1" smtClean="0"/>
              <a:t>Wilke</a:t>
            </a:r>
            <a:r>
              <a:rPr lang="en-GB" dirty="0" smtClean="0"/>
              <a:t> and Wit, 2003)</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Roles I play</a:t>
            </a:r>
            <a:endParaRPr lang="en-GB" dirty="0"/>
          </a:p>
        </p:txBody>
      </p:sp>
      <p:sp>
        <p:nvSpPr>
          <p:cNvPr id="3" name="Content Placeholder 2"/>
          <p:cNvSpPr>
            <a:spLocks noGrp="1"/>
          </p:cNvSpPr>
          <p:nvPr>
            <p:ph idx="1"/>
          </p:nvPr>
        </p:nvSpPr>
        <p:spPr/>
        <p:txBody>
          <a:bodyPr/>
          <a:lstStyle/>
          <a:p>
            <a:r>
              <a:rPr lang="en-GB" dirty="0" smtClean="0"/>
              <a:t>Complete the ‘roles I play’ activity</a:t>
            </a:r>
          </a:p>
          <a:p>
            <a:endParaRPr lang="en-GB" dirty="0" smtClean="0"/>
          </a:p>
          <a:p>
            <a:r>
              <a:rPr lang="en-GB" dirty="0" smtClean="0"/>
              <a:t>Complete the roles young people play activity</a:t>
            </a:r>
          </a:p>
          <a:p>
            <a:endParaRPr lang="en-GB" dirty="0" smtClean="0"/>
          </a:p>
          <a:p>
            <a:r>
              <a:rPr lang="en-GB" dirty="0" smtClean="0"/>
              <a:t>Discuss implementing change in your work utilising this new knowledge..</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1143000"/>
          </a:xfrm>
        </p:spPr>
        <p:txBody>
          <a:bodyPr/>
          <a:lstStyle/>
          <a:p>
            <a:r>
              <a:rPr lang="en-GB" dirty="0" smtClean="0"/>
              <a:t>Group Development </a:t>
            </a:r>
            <a:endParaRPr lang="en-GB" dirty="0"/>
          </a:p>
        </p:txBody>
      </p:sp>
      <p:sp>
        <p:nvSpPr>
          <p:cNvPr id="3" name="Content Placeholder 2"/>
          <p:cNvSpPr>
            <a:spLocks noGrp="1"/>
          </p:cNvSpPr>
          <p:nvPr>
            <p:ph idx="1"/>
          </p:nvPr>
        </p:nvSpPr>
        <p:spPr>
          <a:xfrm>
            <a:off x="457200" y="1214422"/>
            <a:ext cx="8229600" cy="4525963"/>
          </a:xfrm>
        </p:spPr>
        <p:txBody>
          <a:bodyPr/>
          <a:lstStyle/>
          <a:p>
            <a:pPr>
              <a:buNone/>
            </a:pPr>
            <a:r>
              <a:rPr lang="en-GB" sz="2600" dirty="0" smtClean="0"/>
              <a:t>Step 1: Determine what stage or function your group is at, based on your observations and discussions. </a:t>
            </a:r>
          </a:p>
          <a:p>
            <a:pPr>
              <a:buNone/>
            </a:pPr>
            <a:endParaRPr lang="en-GB" sz="1000" dirty="0" smtClean="0"/>
          </a:p>
          <a:p>
            <a:pPr>
              <a:buNone/>
            </a:pPr>
            <a:r>
              <a:rPr lang="en-GB" sz="2600" dirty="0" smtClean="0"/>
              <a:t>Step 2: Determine which roles are most suitable and helpful for the current stage/function. </a:t>
            </a:r>
          </a:p>
          <a:p>
            <a:pPr>
              <a:buNone/>
            </a:pPr>
            <a:endParaRPr lang="en-GB" sz="1000" dirty="0" smtClean="0"/>
          </a:p>
          <a:p>
            <a:pPr>
              <a:buNone/>
            </a:pPr>
            <a:r>
              <a:rPr lang="en-GB" sz="2600" dirty="0" smtClean="0"/>
              <a:t>Step 3: Recruit and/or develop the missing roles within your group. </a:t>
            </a:r>
          </a:p>
          <a:p>
            <a:pPr>
              <a:buNone/>
            </a:pPr>
            <a:endParaRPr lang="en-GB" sz="1000" dirty="0" smtClean="0"/>
          </a:p>
          <a:p>
            <a:pPr>
              <a:buNone/>
            </a:pPr>
            <a:r>
              <a:rPr lang="en-GB" sz="2600" dirty="0" smtClean="0"/>
              <a:t>Step 4: Identify any dysfunctional roles being played within the group.</a:t>
            </a:r>
          </a:p>
          <a:p>
            <a:pPr>
              <a:buNone/>
            </a:pPr>
            <a:endParaRPr lang="en-GB" sz="1000" dirty="0" smtClean="0"/>
          </a:p>
          <a:p>
            <a:pPr>
              <a:buNone/>
            </a:pPr>
            <a:r>
              <a:rPr lang="en-GB" sz="2600" dirty="0" smtClean="0"/>
              <a:t>Step 5: Re-evaluate regularly.</a:t>
            </a:r>
          </a:p>
          <a:p>
            <a:endParaRPr lang="en-GB" b="1" dirty="0" smtClean="0"/>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a:t>It’s Youth Work if…</a:t>
            </a:r>
          </a:p>
        </p:txBody>
      </p:sp>
      <p:sp>
        <p:nvSpPr>
          <p:cNvPr id="18435" name="Rectangle 3"/>
          <p:cNvSpPr>
            <a:spLocks noGrp="1" noChangeArrowheads="1"/>
          </p:cNvSpPr>
          <p:nvPr>
            <p:ph type="body" idx="1"/>
          </p:nvPr>
        </p:nvSpPr>
        <p:spPr>
          <a:xfrm>
            <a:off x="457200" y="1412875"/>
            <a:ext cx="8229600" cy="5184775"/>
          </a:xfrm>
        </p:spPr>
        <p:txBody>
          <a:bodyPr/>
          <a:lstStyle/>
          <a:p>
            <a:pPr>
              <a:lnSpc>
                <a:spcPct val="90000"/>
              </a:lnSpc>
            </a:pPr>
            <a:r>
              <a:rPr lang="en-GB" sz="2400"/>
              <a:t>Young people have chosen to be involved</a:t>
            </a:r>
          </a:p>
          <a:p>
            <a:pPr>
              <a:lnSpc>
                <a:spcPct val="90000"/>
              </a:lnSpc>
            </a:pPr>
            <a:r>
              <a:rPr lang="en-GB" sz="2400"/>
              <a:t>It seeks to tip balances of power in favour of young people</a:t>
            </a:r>
          </a:p>
          <a:p>
            <a:pPr>
              <a:lnSpc>
                <a:spcPct val="90000"/>
              </a:lnSpc>
            </a:pPr>
            <a:r>
              <a:rPr lang="en-GB" sz="2400"/>
              <a:t>Young people are understood as being just that</a:t>
            </a:r>
          </a:p>
          <a:p>
            <a:pPr>
              <a:lnSpc>
                <a:spcPct val="90000"/>
              </a:lnSpc>
            </a:pPr>
            <a:r>
              <a:rPr lang="en-GB" sz="2400"/>
              <a:t>It starts where young people are starting</a:t>
            </a:r>
          </a:p>
          <a:p>
            <a:pPr>
              <a:lnSpc>
                <a:spcPct val="90000"/>
              </a:lnSpc>
            </a:pPr>
            <a:r>
              <a:rPr lang="en-GB" sz="2400"/>
              <a:t>A key focus is on the young person as an individual</a:t>
            </a:r>
          </a:p>
          <a:p>
            <a:pPr>
              <a:lnSpc>
                <a:spcPct val="90000"/>
              </a:lnSpc>
            </a:pPr>
            <a:r>
              <a:rPr lang="en-GB" sz="2400"/>
              <a:t>It understands and works with peer networks</a:t>
            </a:r>
          </a:p>
          <a:p>
            <a:pPr>
              <a:lnSpc>
                <a:spcPct val="90000"/>
              </a:lnSpc>
            </a:pPr>
            <a:r>
              <a:rPr lang="en-GB" sz="2400"/>
              <a:t>It’s actively responsive to young people’s wider community and cultural identities</a:t>
            </a:r>
          </a:p>
          <a:p>
            <a:pPr>
              <a:lnSpc>
                <a:spcPct val="90000"/>
              </a:lnSpc>
            </a:pPr>
            <a:r>
              <a:rPr lang="en-GB" sz="2400"/>
              <a:t>It seeks to go beyond where young people start</a:t>
            </a:r>
          </a:p>
          <a:p>
            <a:pPr>
              <a:lnSpc>
                <a:spcPct val="90000"/>
              </a:lnSpc>
            </a:pPr>
            <a:r>
              <a:rPr lang="en-GB" sz="2400"/>
              <a:t>It’s concerned with how young people feel as well as what they know and can do</a:t>
            </a:r>
          </a:p>
          <a:p>
            <a:pPr algn="r">
              <a:lnSpc>
                <a:spcPct val="90000"/>
              </a:lnSpc>
              <a:buFontTx/>
              <a:buNone/>
            </a:pPr>
            <a:r>
              <a:rPr lang="en-GB" sz="2400"/>
              <a:t>Adapted from Davies (2005)</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t>Key Points</a:t>
            </a:r>
          </a:p>
        </p:txBody>
      </p:sp>
      <p:sp>
        <p:nvSpPr>
          <p:cNvPr id="7171" name="Rectangle 3"/>
          <p:cNvSpPr>
            <a:spLocks noGrp="1" noChangeArrowheads="1"/>
          </p:cNvSpPr>
          <p:nvPr>
            <p:ph type="body" sz="half" idx="1"/>
          </p:nvPr>
        </p:nvSpPr>
        <p:spPr>
          <a:xfrm>
            <a:off x="247648" y="1214422"/>
            <a:ext cx="4038600" cy="5238766"/>
          </a:xfrm>
        </p:spPr>
        <p:txBody>
          <a:bodyPr/>
          <a:lstStyle/>
          <a:p>
            <a:r>
              <a:rPr lang="en-GB" sz="2800" dirty="0"/>
              <a:t>There is a fine line between Youth Work and informal assessment</a:t>
            </a:r>
          </a:p>
          <a:p>
            <a:pPr>
              <a:buFontTx/>
              <a:buNone/>
            </a:pPr>
            <a:endParaRPr lang="en-GB" sz="1400" dirty="0"/>
          </a:p>
          <a:p>
            <a:r>
              <a:rPr lang="en-GB" sz="2800" dirty="0"/>
              <a:t>Young people should be active participants in identifying </a:t>
            </a:r>
            <a:r>
              <a:rPr lang="en-GB" sz="2800" dirty="0" smtClean="0"/>
              <a:t>the services they need</a:t>
            </a:r>
            <a:endParaRPr lang="en-GB" sz="2800" dirty="0"/>
          </a:p>
          <a:p>
            <a:pPr>
              <a:buFontTx/>
              <a:buNone/>
            </a:pPr>
            <a:endParaRPr lang="en-GB" sz="1200" dirty="0"/>
          </a:p>
          <a:p>
            <a:r>
              <a:rPr lang="en-GB" sz="2800" dirty="0"/>
              <a:t>Good Youth Work will always have a purpose</a:t>
            </a:r>
          </a:p>
        </p:txBody>
      </p:sp>
      <p:pic>
        <p:nvPicPr>
          <p:cNvPr id="7179" name="Picture 11" descr="3560124570_c374280c21"/>
          <p:cNvPicPr>
            <a:picLocks noGrp="1" noChangeAspect="1" noChangeArrowheads="1"/>
          </p:cNvPicPr>
          <p:nvPr>
            <p:ph sz="half" idx="2"/>
          </p:nvPr>
        </p:nvPicPr>
        <p:blipFill>
          <a:blip r:embed="rId3" cstate="print"/>
          <a:srcRect/>
          <a:stretch>
            <a:fillRect/>
          </a:stretch>
        </p:blipFill>
        <p:spPr>
          <a:xfrm>
            <a:off x="4643438" y="2133600"/>
            <a:ext cx="4321175" cy="2878138"/>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t>Bibliography</a:t>
            </a:r>
          </a:p>
        </p:txBody>
      </p:sp>
      <p:sp>
        <p:nvSpPr>
          <p:cNvPr id="5123" name="Rectangle 3"/>
          <p:cNvSpPr>
            <a:spLocks noGrp="1" noChangeArrowheads="1"/>
          </p:cNvSpPr>
          <p:nvPr>
            <p:ph type="body" idx="1"/>
          </p:nvPr>
        </p:nvSpPr>
        <p:spPr/>
        <p:txBody>
          <a:bodyPr/>
          <a:lstStyle/>
          <a:p>
            <a:pPr>
              <a:buFontTx/>
              <a:buNone/>
            </a:pPr>
            <a:r>
              <a:rPr lang="en-GB" sz="1600" dirty="0" smtClean="0"/>
              <a:t>	Benne, K. D., &amp; </a:t>
            </a:r>
            <a:r>
              <a:rPr lang="en-GB" sz="1600" dirty="0" err="1" smtClean="0"/>
              <a:t>Sheats</a:t>
            </a:r>
            <a:r>
              <a:rPr lang="en-GB" sz="1600" dirty="0" smtClean="0"/>
              <a:t>, P. 1948. Functional roles of group members. Journal of Social Issues, 4(2): 41-49 [online] Available at: </a:t>
            </a:r>
            <a:r>
              <a:rPr lang="en-GB" sz="1600" dirty="0" smtClean="0">
                <a:hlinkClick r:id="rId3"/>
              </a:rPr>
              <a:t>http://www.scribd.com/doc/88443287/Benne-Sheats-1948-Functional-Roles</a:t>
            </a:r>
            <a:r>
              <a:rPr lang="en-GB" sz="1600" dirty="0" smtClean="0"/>
              <a:t> (1st Dec 2012).</a:t>
            </a:r>
            <a:r>
              <a:rPr lang="en-GB" sz="1600" dirty="0"/>
              <a:t>	</a:t>
            </a:r>
            <a:endParaRPr lang="en-GB" sz="1600" dirty="0" smtClean="0"/>
          </a:p>
          <a:p>
            <a:pPr>
              <a:buFontTx/>
              <a:buNone/>
            </a:pPr>
            <a:endParaRPr lang="en-GB" sz="1600" dirty="0" smtClean="0"/>
          </a:p>
          <a:p>
            <a:pPr>
              <a:buFontTx/>
              <a:buNone/>
            </a:pPr>
            <a:r>
              <a:rPr lang="en-GB" sz="1600" dirty="0" smtClean="0"/>
              <a:t>	Daniel </a:t>
            </a:r>
            <a:r>
              <a:rPr lang="en-GB" sz="1600" dirty="0"/>
              <a:t>B, </a:t>
            </a:r>
            <a:r>
              <a:rPr lang="en-GB" sz="1600" dirty="0" err="1"/>
              <a:t>Wassell</a:t>
            </a:r>
            <a:r>
              <a:rPr lang="en-GB" sz="1600" dirty="0"/>
              <a:t> S, and Gilligan R, </a:t>
            </a:r>
            <a:r>
              <a:rPr lang="en-GB" sz="1600" dirty="0" smtClean="0"/>
              <a:t>(1999) </a:t>
            </a:r>
            <a:r>
              <a:rPr lang="en-GB" sz="1600" i="1" dirty="0" smtClean="0"/>
              <a:t>Child </a:t>
            </a:r>
            <a:r>
              <a:rPr lang="en-GB" sz="1600" i="1" dirty="0"/>
              <a:t>Development for Child Care and Protection Workers, </a:t>
            </a:r>
            <a:r>
              <a:rPr lang="en-GB" sz="1600" dirty="0"/>
              <a:t>London: Jessica </a:t>
            </a:r>
            <a:r>
              <a:rPr lang="en-GB" sz="1600" dirty="0" smtClean="0"/>
              <a:t>Kingsley.</a:t>
            </a:r>
            <a:endParaRPr lang="en-GB" sz="1600" dirty="0"/>
          </a:p>
          <a:p>
            <a:pPr>
              <a:buFontTx/>
              <a:buNone/>
            </a:pPr>
            <a:endParaRPr lang="en-GB" sz="1600" dirty="0"/>
          </a:p>
          <a:p>
            <a:pPr>
              <a:buFontTx/>
              <a:buNone/>
            </a:pPr>
            <a:r>
              <a:rPr lang="en-GB" sz="1600" dirty="0"/>
              <a:t>	Davies B, Youth Work: a manifesto for our times, </a:t>
            </a:r>
            <a:r>
              <a:rPr lang="en-GB" sz="1600" i="1" dirty="0"/>
              <a:t>Youth and Policy, </a:t>
            </a:r>
            <a:r>
              <a:rPr lang="en-GB" sz="1600" dirty="0"/>
              <a:t>vol. 88, no. 1, pp1-26.</a:t>
            </a:r>
          </a:p>
          <a:p>
            <a:pPr>
              <a:buFontTx/>
              <a:buNone/>
            </a:pPr>
            <a:endParaRPr lang="en-GB" sz="1600" dirty="0"/>
          </a:p>
          <a:p>
            <a:pPr>
              <a:buFontTx/>
              <a:buNone/>
            </a:pPr>
            <a:r>
              <a:rPr lang="en-GB" sz="1600" dirty="0"/>
              <a:t>	</a:t>
            </a:r>
            <a:r>
              <a:rPr lang="en-GB" sz="1600" dirty="0" err="1"/>
              <a:t>Rixon</a:t>
            </a:r>
            <a:r>
              <a:rPr lang="en-GB" sz="1600" dirty="0"/>
              <a:t> A, and </a:t>
            </a:r>
            <a:r>
              <a:rPr lang="en-GB" sz="1600" dirty="0" err="1"/>
              <a:t>Turney</a:t>
            </a:r>
            <a:r>
              <a:rPr lang="en-GB" sz="1600" dirty="0"/>
              <a:t> D, Safeguarding. In Robb M, (Ed.) </a:t>
            </a:r>
            <a:r>
              <a:rPr lang="en-GB" sz="1600" dirty="0" smtClean="0"/>
              <a:t>(2007) </a:t>
            </a:r>
            <a:r>
              <a:rPr lang="en-GB" sz="1600" i="1" dirty="0" smtClean="0"/>
              <a:t>Youth </a:t>
            </a:r>
            <a:r>
              <a:rPr lang="en-GB" sz="1600" i="1" dirty="0"/>
              <a:t>in context: frameworks, settings and encounters,</a:t>
            </a:r>
            <a:r>
              <a:rPr lang="en-GB" sz="1600" dirty="0"/>
              <a:t> London: </a:t>
            </a:r>
            <a:r>
              <a:rPr lang="en-GB" sz="1600" dirty="0" smtClean="0"/>
              <a:t>Sage.</a:t>
            </a:r>
          </a:p>
          <a:p>
            <a:pPr>
              <a:buFontTx/>
              <a:buNone/>
            </a:pPr>
            <a:r>
              <a:rPr lang="en-GB" sz="1600" dirty="0" smtClean="0"/>
              <a:t>	</a:t>
            </a:r>
          </a:p>
          <a:p>
            <a:pPr>
              <a:buFontTx/>
              <a:buNone/>
            </a:pPr>
            <a:r>
              <a:rPr lang="en-GB" sz="1600" dirty="0" smtClean="0"/>
              <a:t>	</a:t>
            </a:r>
            <a:r>
              <a:rPr lang="en-GB" sz="1600" dirty="0" err="1" smtClean="0"/>
              <a:t>Wilke</a:t>
            </a:r>
            <a:r>
              <a:rPr lang="en-GB" sz="1600" dirty="0" smtClean="0"/>
              <a:t> H, and Wit A, Group Performance, in </a:t>
            </a:r>
            <a:r>
              <a:rPr lang="en-GB" sz="1600" dirty="0" err="1" smtClean="0"/>
              <a:t>Hewstone</a:t>
            </a:r>
            <a:r>
              <a:rPr lang="en-GB" sz="1600" dirty="0" smtClean="0"/>
              <a:t> M, and </a:t>
            </a:r>
            <a:r>
              <a:rPr lang="en-GB" sz="1600" dirty="0" err="1" smtClean="0"/>
              <a:t>Stroebe</a:t>
            </a:r>
            <a:r>
              <a:rPr lang="en-GB" sz="1600" dirty="0" smtClean="0"/>
              <a:t> W, (2003) </a:t>
            </a:r>
            <a:r>
              <a:rPr lang="en-GB" sz="1600" i="1" dirty="0" smtClean="0"/>
              <a:t>Introduction to Social Psychology, </a:t>
            </a:r>
            <a:r>
              <a:rPr lang="en-GB" sz="1600" dirty="0" smtClean="0"/>
              <a:t>Oxford, Blackwell. </a:t>
            </a:r>
            <a:endParaRPr lang="en-GB" sz="16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TotalTime>
  <Words>1163</Words>
  <Application>Microsoft Office PowerPoint</Application>
  <PresentationFormat>On-screen Show (4:3)</PresentationFormat>
  <Paragraphs>158</Paragraphs>
  <Slides>21</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Calibri</vt:lpstr>
      <vt:lpstr>Default Design</vt:lpstr>
      <vt:lpstr>Developing our understanding of Young People</vt:lpstr>
      <vt:lpstr>Getting the balance right</vt:lpstr>
      <vt:lpstr>Overview of Adolescence </vt:lpstr>
      <vt:lpstr>Whose case?</vt:lpstr>
      <vt:lpstr>Neighbour</vt:lpstr>
      <vt:lpstr>Youth Worker</vt:lpstr>
      <vt:lpstr>Teacher</vt:lpstr>
      <vt:lpstr>Group questions</vt:lpstr>
      <vt:lpstr>Some further questions</vt:lpstr>
      <vt:lpstr>Resilience and Vulnerability</vt:lpstr>
      <vt:lpstr>Promoting resilience</vt:lpstr>
      <vt:lpstr>PowerPoint Presentation</vt:lpstr>
      <vt:lpstr>Personal and/or Social Roles </vt:lpstr>
      <vt:lpstr>Dysfunctional Roles</vt:lpstr>
      <vt:lpstr>Dysfunctional Roles (Cont’d)</vt:lpstr>
      <vt:lpstr>Status organising process</vt:lpstr>
      <vt:lpstr>Roles I play</vt:lpstr>
      <vt:lpstr>Group Development </vt:lpstr>
      <vt:lpstr>It’s Youth Work if…</vt:lpstr>
      <vt:lpstr>Key Points</vt:lpstr>
      <vt:lpstr>Bibliography</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Study</dc:title>
  <dc:creator>clientadmin</dc:creator>
  <cp:lastModifiedBy>Darrel Williams</cp:lastModifiedBy>
  <cp:revision>22</cp:revision>
  <dcterms:created xsi:type="dcterms:W3CDTF">2009-08-20T12:40:05Z</dcterms:created>
  <dcterms:modified xsi:type="dcterms:W3CDTF">2019-03-25T17:15:46Z</dcterms:modified>
</cp:coreProperties>
</file>