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30"/>
  </p:notesMasterIdLst>
  <p:sldIdLst>
    <p:sldId id="256" r:id="rId2"/>
    <p:sldId id="260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85" r:id="rId27"/>
    <p:sldId id="286" r:id="rId28"/>
    <p:sldId id="287" r:id="rId2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7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1FCC5E1-3364-4D1C-8BB6-BFA6CA4C1F4A}" type="datetimeFigureOut">
              <a:rPr lang="en-GB"/>
              <a:pPr>
                <a:defRPr/>
              </a:pPr>
              <a:t>23/10/2014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8ADC3C1-706E-485B-83E9-750DDF4A99F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08101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3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Freeform 4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27EC3-A990-460A-9F34-F5C883301A0D}" type="datetimeFigureOut">
              <a:rPr lang="en-GB"/>
              <a:pPr>
                <a:defRPr/>
              </a:pPr>
              <a:t>23/10/2014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A9710E-3523-471B-9D9B-632721CCE42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253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5949950"/>
            <a:ext cx="1649412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325" y="5949950"/>
            <a:ext cx="2187575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0"/>
          </p:nvPr>
        </p:nvSpPr>
        <p:spPr>
          <a:xfrm>
            <a:off x="468313" y="5949950"/>
            <a:ext cx="7848600" cy="609600"/>
          </a:xfrm>
        </p:spPr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F1E926-1D7D-4023-B525-5C615FDD322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37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3"/>
          <p:cNvSpPr/>
          <p:nvPr/>
        </p:nvSpPr>
        <p:spPr>
          <a:xfrm>
            <a:off x="-1588" y="-1588"/>
            <a:ext cx="9145588" cy="6859588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8E89B-8DBB-4873-B24A-C65DE805429B}" type="datetimeFigureOut">
              <a:rPr lang="en-GB"/>
              <a:pPr>
                <a:defRPr/>
              </a:pPr>
              <a:t>23/10/2014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AAED17-EFF9-44EB-9B16-F96C4E4C240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60863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A59B60-68BF-428F-AEA6-918134C4D9EE}" type="datetimeFigureOut">
              <a:rPr lang="en-GB"/>
              <a:pPr>
                <a:defRPr/>
              </a:pPr>
              <a:t>23/10/2014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F3FBA6-F456-4E01-8AFB-4C2FDDFA366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33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4A7FA-F3E7-49C7-8038-422EE0109831}" type="datetimeFigureOut">
              <a:rPr lang="en-GB"/>
              <a:pPr>
                <a:defRPr/>
              </a:pPr>
              <a:t>23/10/2014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06ECD2-9923-49A2-92CB-868C1402E94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549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864455-42E5-49E7-AAF0-D8AD7D8DC3D2}" type="datetimeFigureOut">
              <a:rPr lang="en-GB"/>
              <a:pPr>
                <a:defRPr/>
              </a:pPr>
              <a:t>23/10/2014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C75F466-39C3-48F6-8E9B-141DD6C028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7185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385EA4-40A9-4024-9992-15577FEABF09}" type="datetimeFigureOut">
              <a:rPr lang="en-GB"/>
              <a:pPr>
                <a:defRPr/>
              </a:pPr>
              <a:t>23/10/2014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201682-AED3-4489-9885-A49921F47D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2407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ight Triangle 5"/>
          <p:cNvSpPr/>
          <p:nvPr/>
        </p:nvSpPr>
        <p:spPr>
          <a:xfrm rot="5400000">
            <a:off x="433388" y="-433388"/>
            <a:ext cx="6858000" cy="7724775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10779-32A5-4EDE-BD2E-ED78969748C7}" type="datetimeFigureOut">
              <a:rPr lang="en-GB"/>
              <a:pPr>
                <a:defRPr/>
              </a:pPr>
              <a:t>23/10/2014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172C9DB-E11E-4996-A9EB-E19FEBA6EC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1572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ight Triangle 4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Freeform 5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rtlCol="0" anchor="ctr">
            <a:normAutofit/>
          </a:bodyPr>
          <a:lstStyle>
            <a:lvl1pPr algn="r"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B6DBA7-9677-435E-9D11-8578230288D0}" type="datetimeFigureOut">
              <a:rPr lang="en-GB"/>
              <a:pPr>
                <a:defRPr/>
              </a:pPr>
              <a:t>23/10/2014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A30744-A74F-43D6-8FCD-F8644FFA20C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944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68D58-0688-4473-ADAD-EBFA91755C93}" type="datetimeFigureOut">
              <a:rPr lang="en-GB"/>
              <a:pPr>
                <a:defRPr/>
              </a:pPr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CBE366-9775-495F-976B-10A0FD21654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1153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0BD0CC-733B-4AC7-A791-D962D3AB0FBB}" type="datetimeFigureOut">
              <a:rPr lang="en-GB"/>
              <a:pPr>
                <a:defRPr/>
              </a:pPr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B18AE0C-3FF8-4C0D-81BE-76BCB6F59AE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4382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3175" y="5051425"/>
            <a:ext cx="3575050" cy="1806575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588" y="5051425"/>
            <a:ext cx="9145588" cy="180657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325" y="365125"/>
            <a:ext cx="7521575" cy="5492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22325" y="1100138"/>
            <a:ext cx="7521575" cy="3579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613" y="5870575"/>
            <a:ext cx="2176462" cy="201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9CCDA31-0C5F-4B61-99BF-824E59E7CCE5}" type="datetimeFigureOut">
              <a:rPr lang="en-GB"/>
              <a:pPr>
                <a:defRPr/>
              </a:pPr>
              <a:t>23/10/2014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900" y="6284913"/>
            <a:ext cx="4724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000" cap="all" spc="200" baseline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50" y="6170613"/>
            <a:ext cx="503238" cy="503237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 fontAlgn="auto">
              <a:spcBef>
                <a:spcPts val="0"/>
              </a:spcBef>
              <a:spcAft>
                <a:spcPts val="0"/>
              </a:spcAft>
              <a:defRPr sz="1650" smtClean="0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8A41E45-6E54-47E8-937D-75955FC2A6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45" r:id="rId4"/>
    <p:sldLayoutId id="2147483846" r:id="rId5"/>
    <p:sldLayoutId id="2147483847" r:id="rId6"/>
    <p:sldLayoutId id="2147483848" r:id="rId7"/>
    <p:sldLayoutId id="2147483854" r:id="rId8"/>
    <p:sldLayoutId id="2147483855" r:id="rId9"/>
    <p:sldLayoutId id="2147483849" r:id="rId10"/>
    <p:sldLayoutId id="2147483850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2800" kern="1200" cap="all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800">
          <a:solidFill>
            <a:schemeClr val="tx1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ts val="800"/>
        </a:spcBef>
        <a:spcAft>
          <a:spcPct val="0"/>
        </a:spcAft>
        <a:buFont typeface="Arial" charset="0"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038" indent="-173038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1638" indent="-16351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238" indent="-163513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8838" indent="-173038" algn="l" rtl="0" fontAlgn="base">
        <a:spcBef>
          <a:spcPts val="3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e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188"/>
            <a:ext cx="7315200" cy="98425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Quality assurance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0800000" flipV="1">
            <a:off x="1528763" y="3476625"/>
            <a:ext cx="6442075" cy="889000"/>
          </a:xfrm>
        </p:spPr>
        <p:txBody>
          <a:bodyPr rtlCol="0">
            <a:no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800" dirty="0" smtClean="0"/>
              <a:t>B Holland 2014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altLang="en-US" smtClean="0"/>
              <a:t>Quality</a:t>
            </a:r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90000"/>
              </a:lnSpc>
            </a:pPr>
            <a:r>
              <a:rPr lang="en-GB" altLang="en-US" sz="3600" dirty="0" smtClean="0"/>
              <a:t>The problem of quality management is not what people don’t know about it.  The problem is what they think they do know…</a:t>
            </a:r>
          </a:p>
        </p:txBody>
      </p:sp>
    </p:spTree>
    <p:extLst>
      <p:ext uri="{BB962C8B-B14F-4D97-AF65-F5344CB8AC3E}">
        <p14:creationId xmlns:p14="http://schemas.microsoft.com/office/powerpoint/2010/main" val="3683001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Software Quality in reality? (1)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000" dirty="0" smtClean="0"/>
              <a:t>Measured in terms of</a:t>
            </a:r>
          </a:p>
          <a:p>
            <a:pPr lvl="1"/>
            <a:r>
              <a:rPr lang="en-US" altLang="en-US" sz="2000" dirty="0" smtClean="0"/>
              <a:t>the degree to which the implementation reflects the specification?</a:t>
            </a:r>
          </a:p>
          <a:p>
            <a:pPr lvl="1"/>
            <a:r>
              <a:rPr lang="en-US" altLang="en-US" sz="2000" dirty="0" smtClean="0"/>
              <a:t>the approach used to build the software?</a:t>
            </a:r>
          </a:p>
          <a:p>
            <a:pPr lvl="1"/>
            <a:r>
              <a:rPr lang="en-US" altLang="en-US" sz="2000" dirty="0" smtClean="0"/>
              <a:t>the number of customer bug reports after delivery?</a:t>
            </a:r>
          </a:p>
          <a:p>
            <a:pPr lvl="1"/>
            <a:r>
              <a:rPr lang="en-US" altLang="en-US" sz="2000" dirty="0" smtClean="0"/>
              <a:t>the amount of money we make from the software?</a:t>
            </a:r>
          </a:p>
          <a:p>
            <a:endParaRPr lang="en-GB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226548553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/>
            <a:r>
              <a:rPr lang="en-GB" altLang="en-US" sz="2000" dirty="0" smtClean="0"/>
              <a:t>The nature of software makes it difficult to assess quality – it is intangible.</a:t>
            </a:r>
          </a:p>
          <a:p>
            <a:r>
              <a:rPr lang="en-GB" altLang="en-US" sz="2000" dirty="0" smtClean="0"/>
              <a:t>Quality should be built in throughout the development process.</a:t>
            </a:r>
          </a:p>
          <a:p>
            <a:r>
              <a:rPr lang="en-GB" altLang="en-US" sz="2000" dirty="0" smtClean="0"/>
              <a:t>Develop a Quality System</a:t>
            </a:r>
          </a:p>
        </p:txBody>
      </p:sp>
      <p:sp>
        <p:nvSpPr>
          <p:cNvPr id="8195" name="Rectangle 5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Software Quality in reality? (2)</a:t>
            </a:r>
          </a:p>
        </p:txBody>
      </p:sp>
    </p:spTree>
    <p:extLst>
      <p:ext uri="{BB962C8B-B14F-4D97-AF65-F5344CB8AC3E}">
        <p14:creationId xmlns:p14="http://schemas.microsoft.com/office/powerpoint/2010/main" val="3964375415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1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1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3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Quality Systems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800" smtClean="0"/>
              <a:t>The organisational structure, responsibilities, procedures, processes and resources for implementing quality management.</a:t>
            </a:r>
          </a:p>
          <a:p>
            <a:pPr lvl="2"/>
            <a:r>
              <a:rPr lang="en-GB" altLang="en-US" sz="2000" smtClean="0"/>
              <a:t>ISO 8402</a:t>
            </a:r>
          </a:p>
          <a:p>
            <a:r>
              <a:rPr lang="en-GB" altLang="en-US" sz="2800" smtClean="0"/>
              <a:t>Can be separated into 3 parts:</a:t>
            </a:r>
          </a:p>
          <a:p>
            <a:pPr lvl="1"/>
            <a:r>
              <a:rPr lang="en-GB" altLang="en-US" sz="2400" smtClean="0"/>
              <a:t>Development procedures</a:t>
            </a:r>
          </a:p>
          <a:p>
            <a:pPr lvl="1"/>
            <a:r>
              <a:rPr lang="en-GB" altLang="en-US" sz="2400" smtClean="0"/>
              <a:t>Quality control</a:t>
            </a:r>
          </a:p>
          <a:p>
            <a:pPr lvl="1"/>
            <a:r>
              <a:rPr lang="en-GB" altLang="en-US" sz="2400" smtClean="0"/>
              <a:t>Quality Assurance</a:t>
            </a:r>
          </a:p>
        </p:txBody>
      </p:sp>
    </p:spTree>
    <p:extLst>
      <p:ext uri="{BB962C8B-B14F-4D97-AF65-F5344CB8AC3E}">
        <p14:creationId xmlns:p14="http://schemas.microsoft.com/office/powerpoint/2010/main" val="1360148018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522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22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990600"/>
          </a:xfrm>
        </p:spPr>
        <p:txBody>
          <a:bodyPr/>
          <a:lstStyle/>
          <a:p>
            <a:r>
              <a:rPr lang="en-GB" altLang="en-US" smtClean="0"/>
              <a:t>Software Quality Assurance</a:t>
            </a:r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96752"/>
            <a:ext cx="7772400" cy="42672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 smtClean="0"/>
              <a:t>All those planned and systematic actions necessary to provide adequate confidence that the software conforms to established technical requirements.</a:t>
            </a:r>
          </a:p>
          <a:p>
            <a:pPr lvl="2">
              <a:lnSpc>
                <a:spcPct val="90000"/>
              </a:lnSpc>
            </a:pPr>
            <a:r>
              <a:rPr lang="en-GB" altLang="en-US" sz="2000" dirty="0" smtClean="0"/>
              <a:t>ANSI/IEEE 1981</a:t>
            </a:r>
            <a:r>
              <a:rPr lang="en-US" altLang="en-US" sz="2000" dirty="0" smtClean="0"/>
              <a:t>Measured in terms of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/>
              <a:t>the degree to which the implementation reflects the specification?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/>
              <a:t>the approach used to build the software?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/>
              <a:t>the number of customer bug reports after delivery?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 smtClean="0"/>
              <a:t>the amount of money we make from the software?</a:t>
            </a:r>
          </a:p>
          <a:p>
            <a:pPr lvl="1">
              <a:lnSpc>
                <a:spcPct val="90000"/>
              </a:lnSpc>
            </a:pPr>
            <a:endParaRPr lang="en-GB" alt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919921545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32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32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32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1" grpId="0" build="p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Point of SQA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000" dirty="0" smtClean="0"/>
              <a:t>To prevent defects from being introduced into the software</a:t>
            </a:r>
          </a:p>
          <a:p>
            <a:r>
              <a:rPr lang="en-US" altLang="en-US" sz="2000" dirty="0" smtClean="0"/>
              <a:t>To detect defects which have been introduced as early as possible</a:t>
            </a:r>
          </a:p>
          <a:p>
            <a:r>
              <a:rPr lang="en-US" altLang="en-US" sz="2000" dirty="0" smtClean="0"/>
              <a:t>To report to management on current quality levels</a:t>
            </a:r>
          </a:p>
          <a:p>
            <a:endParaRPr lang="en-GB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96078041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838200"/>
          </a:xfrm>
        </p:spPr>
        <p:txBody>
          <a:bodyPr/>
          <a:lstStyle/>
          <a:p>
            <a:r>
              <a:rPr lang="en-GB" altLang="en-US" smtClean="0"/>
              <a:t>Cost of SQA</a:t>
            </a:r>
          </a:p>
        </p:txBody>
      </p:sp>
      <p:sp>
        <p:nvSpPr>
          <p:cNvPr id="716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7772400" cy="4572000"/>
          </a:xfrm>
        </p:spPr>
        <p:txBody>
          <a:bodyPr/>
          <a:lstStyle/>
          <a:p>
            <a:r>
              <a:rPr lang="en-US" altLang="en-US" sz="3100" smtClean="0"/>
              <a:t>Like everything in software engineering, quality does not come for free</a:t>
            </a:r>
            <a:endParaRPr lang="en-US" altLang="en-US" smtClean="0"/>
          </a:p>
          <a:p>
            <a:pPr lvl="1"/>
            <a:r>
              <a:rPr lang="en-US" altLang="en-US" smtClean="0"/>
              <a:t>Prevention costs (e.g. training, planning, reviews, test equipment)</a:t>
            </a:r>
          </a:p>
          <a:p>
            <a:pPr lvl="1"/>
            <a:r>
              <a:rPr lang="en-US" altLang="en-US" smtClean="0"/>
              <a:t>Appraisal costs (e.g.inspections, testing)</a:t>
            </a:r>
          </a:p>
          <a:p>
            <a:pPr lvl="1"/>
            <a:r>
              <a:rPr lang="en-US" altLang="en-US" smtClean="0"/>
              <a:t>Failure costs - internal and external (e.g. rework, technical support, lost business)</a:t>
            </a:r>
          </a:p>
          <a:p>
            <a:r>
              <a:rPr lang="en-US" altLang="en-US" sz="3100" smtClean="0"/>
              <a:t>Studies show that costs rise as we progress through the software life cycle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348833490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16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16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16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838200"/>
          </a:xfrm>
        </p:spPr>
        <p:txBody>
          <a:bodyPr/>
          <a:lstStyle/>
          <a:p>
            <a:r>
              <a:rPr lang="en-US" altLang="en-US" smtClean="0"/>
              <a:t>Boehm’s Model of CoQ</a:t>
            </a:r>
            <a:endParaRPr lang="en-GB" altLang="en-US" smtClean="0"/>
          </a:p>
        </p:txBody>
      </p:sp>
      <p:graphicFrame>
        <p:nvGraphicFramePr>
          <p:cNvPr id="1026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34536612"/>
              </p:ext>
            </p:extLst>
          </p:nvPr>
        </p:nvGraphicFramePr>
        <p:xfrm>
          <a:off x="457200" y="1317625"/>
          <a:ext cx="7859216" cy="485864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44" name="Chart" r:id="rId3" imgW="6096090" imgH="4067280" progId="MSGraph.Chart.8">
                  <p:embed followColorScheme="full"/>
                </p:oleObj>
              </mc:Choice>
              <mc:Fallback>
                <p:oleObj name="Chart" r:id="rId3" imgW="6096090" imgH="4067280" progId="MSGraph.Chart.8">
                  <p:embed followColorScheme="full"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7200" y="1317625"/>
                        <a:ext cx="7859216" cy="485864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538707320"/>
      </p:ext>
    </p:extLst>
  </p:cSld>
  <p:clrMapOvr>
    <a:masterClrMapping/>
  </p:clrMapOvr>
  <p:transition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Can we reduce costs?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tabLst>
                <a:tab pos="0" algn="l"/>
              </a:tabLst>
            </a:pPr>
            <a:r>
              <a:rPr lang="en-US" altLang="en-US" sz="2000" dirty="0" smtClean="0"/>
              <a:t>Studies show that it is generally better to put effort into preventing defects rather than just correcting them</a:t>
            </a:r>
          </a:p>
          <a:p>
            <a:r>
              <a:rPr lang="en-US" altLang="en-US" sz="2000" dirty="0" smtClean="0"/>
              <a:t>But how can errors/defects be prevented?</a:t>
            </a:r>
          </a:p>
          <a:p>
            <a:pPr marL="0" indent="0"/>
            <a:r>
              <a:rPr lang="en-US" altLang="en-US" sz="2000" dirty="0" smtClean="0"/>
              <a:t>Statistical Software Quality Assurance attempts to take a quantitative approach to locating the </a:t>
            </a:r>
            <a:r>
              <a:rPr lang="en-US" altLang="en-US" sz="2000" i="1" dirty="0" smtClean="0"/>
              <a:t>root causes</a:t>
            </a:r>
            <a:r>
              <a:rPr lang="en-US" altLang="en-US" sz="2000" dirty="0" smtClean="0"/>
              <a:t> of software errors</a:t>
            </a:r>
          </a:p>
          <a:p>
            <a:endParaRPr lang="en-GB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3480546834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737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 build="p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914400"/>
          </a:xfrm>
        </p:spPr>
        <p:txBody>
          <a:bodyPr/>
          <a:lstStyle/>
          <a:p>
            <a:r>
              <a:rPr lang="en-GB" altLang="en-US" smtClean="0"/>
              <a:t>SQA Program (1)</a:t>
            </a:r>
          </a:p>
        </p:txBody>
      </p:sp>
      <p:sp>
        <p:nvSpPr>
          <p:cNvPr id="665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7772400" cy="45720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GB" altLang="en-US" smtClean="0"/>
              <a:t>Should ensure:</a:t>
            </a:r>
          </a:p>
          <a:p>
            <a:r>
              <a:rPr lang="en-GB" altLang="en-US" smtClean="0"/>
              <a:t>An appropriate methodology is in place</a:t>
            </a:r>
          </a:p>
          <a:p>
            <a:r>
              <a:rPr lang="en-GB" altLang="en-US" smtClean="0"/>
              <a:t>Standards are used</a:t>
            </a:r>
          </a:p>
          <a:p>
            <a:r>
              <a:rPr lang="en-GB" altLang="en-US" smtClean="0"/>
              <a:t>Independent reviews and audits are conducted</a:t>
            </a:r>
          </a:p>
          <a:p>
            <a:r>
              <a:rPr lang="en-GB" altLang="en-US" smtClean="0"/>
              <a:t>Documentation is produced</a:t>
            </a:r>
          </a:p>
          <a:p>
            <a:r>
              <a:rPr lang="en-GB" altLang="en-US" smtClean="0"/>
              <a:t>Software tasks are completed</a:t>
            </a:r>
          </a:p>
          <a:p>
            <a:r>
              <a:rPr lang="en-GB" altLang="en-US" smtClean="0"/>
              <a:t>Deviations from standards exposed asap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675438231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6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6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6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65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65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65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65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SQA Program (2)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400" dirty="0" smtClean="0"/>
              <a:t>Mechanisms in place to control change</a:t>
            </a:r>
          </a:p>
          <a:p>
            <a:r>
              <a:rPr lang="en-GB" altLang="en-US" sz="2400" dirty="0" smtClean="0"/>
              <a:t>SQA plan and development plan are compatible</a:t>
            </a:r>
          </a:p>
          <a:p>
            <a:r>
              <a:rPr lang="en-GB" altLang="en-US" sz="2400" dirty="0" smtClean="0"/>
              <a:t>Is visible and auditable for external bodies/inspections</a:t>
            </a:r>
          </a:p>
        </p:txBody>
      </p:sp>
    </p:spTree>
    <p:extLst>
      <p:ext uri="{BB962C8B-B14F-4D97-AF65-F5344CB8AC3E}">
        <p14:creationId xmlns:p14="http://schemas.microsoft.com/office/powerpoint/2010/main" val="3851542670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93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93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93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5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SQA Plan (1)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lnSpc>
                <a:spcPct val="90000"/>
              </a:lnSpc>
            </a:pPr>
            <a:r>
              <a:rPr lang="en-GB" altLang="en-US" sz="1800" dirty="0" smtClean="0"/>
              <a:t>The quality of the software must be continually evaluated to ensure that it is satisfactory</a:t>
            </a:r>
          </a:p>
          <a:p>
            <a:pPr>
              <a:lnSpc>
                <a:spcPct val="90000"/>
              </a:lnSpc>
            </a:pPr>
            <a:r>
              <a:rPr lang="en-GB" altLang="en-US" sz="1800" dirty="0" smtClean="0"/>
              <a:t>This evaluation must be planned and documented</a:t>
            </a:r>
          </a:p>
          <a:p>
            <a:pPr>
              <a:lnSpc>
                <a:spcPct val="90000"/>
              </a:lnSpc>
            </a:pPr>
            <a:r>
              <a:rPr lang="en-GB" altLang="en-US" sz="1800" dirty="0" smtClean="0"/>
              <a:t>The plan needs to be produced early in the project’s life</a:t>
            </a:r>
          </a:p>
          <a:p>
            <a:pPr>
              <a:lnSpc>
                <a:spcPct val="90000"/>
              </a:lnSpc>
            </a:pPr>
            <a:r>
              <a:rPr lang="en-GB" altLang="en-US" sz="1800" dirty="0" smtClean="0"/>
              <a:t>It should provide confidence to the user</a:t>
            </a:r>
          </a:p>
        </p:txBody>
      </p:sp>
    </p:spTree>
    <p:extLst>
      <p:ext uri="{BB962C8B-B14F-4D97-AF65-F5344CB8AC3E}">
        <p14:creationId xmlns:p14="http://schemas.microsoft.com/office/powerpoint/2010/main" val="207396261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73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build="p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914400"/>
          </a:xfrm>
        </p:spPr>
        <p:txBody>
          <a:bodyPr/>
          <a:lstStyle/>
          <a:p>
            <a:r>
              <a:rPr lang="en-GB" altLang="en-US" smtClean="0"/>
              <a:t>SQA Plan (2) 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00200"/>
            <a:ext cx="7772400" cy="46482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GB" altLang="en-US" smtClean="0"/>
              <a:t>The Plan identifies:</a:t>
            </a:r>
          </a:p>
          <a:p>
            <a:r>
              <a:rPr lang="en-GB" altLang="en-US" smtClean="0"/>
              <a:t>Evaluations to be performed</a:t>
            </a:r>
          </a:p>
          <a:p>
            <a:r>
              <a:rPr lang="en-GB" altLang="en-US" smtClean="0"/>
              <a:t>Audits and reviews to be performed</a:t>
            </a:r>
          </a:p>
          <a:p>
            <a:r>
              <a:rPr lang="en-GB" altLang="en-US" smtClean="0"/>
              <a:t>Standards that are applicable to the project</a:t>
            </a:r>
          </a:p>
          <a:p>
            <a:r>
              <a:rPr lang="en-GB" altLang="en-US" smtClean="0"/>
              <a:t>Procedures for error reporting and tracking</a:t>
            </a:r>
          </a:p>
          <a:p>
            <a:r>
              <a:rPr lang="en-GB" altLang="en-US" smtClean="0"/>
              <a:t>Documents to be produced by SQA group</a:t>
            </a:r>
          </a:p>
          <a:p>
            <a:r>
              <a:rPr lang="en-GB" altLang="en-US" smtClean="0"/>
              <a:t>Amount of feedback provided to the project team</a:t>
            </a:r>
          </a:p>
        </p:txBody>
      </p:sp>
    </p:spTree>
    <p:extLst>
      <p:ext uri="{BB962C8B-B14F-4D97-AF65-F5344CB8AC3E}">
        <p14:creationId xmlns:p14="http://schemas.microsoft.com/office/powerpoint/2010/main" val="3696572311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83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83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83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83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83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83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83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371" grpId="0" build="p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838200"/>
          </a:xfrm>
        </p:spPr>
        <p:txBody>
          <a:bodyPr/>
          <a:lstStyle/>
          <a:p>
            <a:r>
              <a:rPr lang="en-US" altLang="en-US" smtClean="0"/>
              <a:t>Quality Standards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1412776"/>
            <a:ext cx="7521575" cy="3579812"/>
          </a:xfrm>
        </p:spPr>
        <p:txBody>
          <a:bodyPr/>
          <a:lstStyle/>
          <a:p>
            <a:pPr marL="0" indent="0">
              <a:lnSpc>
                <a:spcPct val="90000"/>
              </a:lnSpc>
              <a:spcBef>
                <a:spcPct val="10000"/>
              </a:spcBef>
            </a:pPr>
            <a:r>
              <a:rPr lang="en-US" altLang="en-US" sz="2000" dirty="0" smtClean="0"/>
              <a:t>Customers are beginning to demand some assurance that software companies are making use of appropriate techniques</a:t>
            </a:r>
          </a:p>
          <a:p>
            <a:pPr>
              <a:lnSpc>
                <a:spcPct val="90000"/>
              </a:lnSpc>
              <a:spcBef>
                <a:spcPct val="10000"/>
              </a:spcBef>
            </a:pPr>
            <a:r>
              <a:rPr lang="en-US" altLang="en-US" sz="2000" dirty="0" smtClean="0"/>
              <a:t>ISO-9001 Quality Standard</a:t>
            </a:r>
          </a:p>
          <a:p>
            <a:pPr lvl="1">
              <a:lnSpc>
                <a:spcPct val="90000"/>
              </a:lnSpc>
              <a:spcBef>
                <a:spcPct val="10000"/>
              </a:spcBef>
            </a:pPr>
            <a:r>
              <a:rPr lang="en-US" altLang="en-US" sz="2000" dirty="0" smtClean="0"/>
              <a:t>quality system for use with any </a:t>
            </a:r>
            <a:r>
              <a:rPr lang="en-US" altLang="en-US" sz="2000" i="1" dirty="0" smtClean="0"/>
              <a:t>designed</a:t>
            </a:r>
            <a:r>
              <a:rPr lang="en-US" altLang="en-US" sz="2000" dirty="0" smtClean="0"/>
              <a:t> product</a:t>
            </a:r>
          </a:p>
          <a:p>
            <a:pPr>
              <a:lnSpc>
                <a:spcPct val="90000"/>
              </a:lnSpc>
              <a:spcBef>
                <a:spcPct val="10000"/>
              </a:spcBef>
            </a:pPr>
            <a:r>
              <a:rPr lang="en-US" altLang="en-US" sz="2000" dirty="0" smtClean="0"/>
              <a:t>BSI is UK accreditation body</a:t>
            </a:r>
          </a:p>
          <a:p>
            <a:pPr lvl="1">
              <a:lnSpc>
                <a:spcPct val="90000"/>
              </a:lnSpc>
              <a:spcBef>
                <a:spcPct val="10000"/>
              </a:spcBef>
            </a:pPr>
            <a:r>
              <a:rPr lang="en-US" altLang="en-US" sz="2000" dirty="0" smtClean="0"/>
              <a:t>questionnaire, off-site documentation review, on-site visit, rolling reassessments</a:t>
            </a:r>
          </a:p>
          <a:p>
            <a:pPr>
              <a:lnSpc>
                <a:spcPct val="90000"/>
              </a:lnSpc>
            </a:pPr>
            <a:endParaRPr lang="en-GB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3818376177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838200"/>
          </a:xfrm>
        </p:spPr>
        <p:txBody>
          <a:bodyPr/>
          <a:lstStyle/>
          <a:p>
            <a:r>
              <a:rPr lang="en-GB" altLang="en-US" smtClean="0"/>
              <a:t>ISO Standards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524000"/>
            <a:ext cx="7772400" cy="4572000"/>
          </a:xfrm>
        </p:spPr>
        <p:txBody>
          <a:bodyPr/>
          <a:lstStyle/>
          <a:p>
            <a:r>
              <a:rPr lang="en-GB" altLang="en-US" smtClean="0"/>
              <a:t>ISO 9001 describes quality assurance elements in generic terms.</a:t>
            </a:r>
          </a:p>
          <a:p>
            <a:pPr lvl="2"/>
            <a:r>
              <a:rPr lang="en-GB" altLang="en-US" smtClean="0"/>
              <a:t>Organisational structures</a:t>
            </a:r>
          </a:p>
          <a:p>
            <a:pPr lvl="2"/>
            <a:r>
              <a:rPr lang="en-GB" altLang="en-US" smtClean="0"/>
              <a:t>Procedures</a:t>
            </a:r>
          </a:p>
          <a:p>
            <a:pPr lvl="2"/>
            <a:r>
              <a:rPr lang="en-GB" altLang="en-US" smtClean="0"/>
              <a:t>Processes</a:t>
            </a:r>
          </a:p>
          <a:p>
            <a:pPr lvl="2"/>
            <a:r>
              <a:rPr lang="en-GB" altLang="en-US" smtClean="0"/>
              <a:t>Quality control</a:t>
            </a:r>
          </a:p>
          <a:p>
            <a:pPr lvl="2"/>
            <a:r>
              <a:rPr lang="en-GB" altLang="en-US" smtClean="0"/>
              <a:t>Resources</a:t>
            </a:r>
          </a:p>
          <a:p>
            <a:pPr lvl="2"/>
            <a:r>
              <a:rPr lang="en-GB" altLang="en-US" smtClean="0"/>
              <a:t>Quality assurance</a:t>
            </a:r>
          </a:p>
          <a:p>
            <a:r>
              <a:rPr lang="en-GB" altLang="en-US" smtClean="0"/>
              <a:t>Adopted by many countries</a:t>
            </a:r>
          </a:p>
          <a:p>
            <a:endParaRPr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441677581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68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68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768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680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914400"/>
          </a:xfrm>
        </p:spPr>
        <p:txBody>
          <a:bodyPr/>
          <a:lstStyle/>
          <a:p>
            <a:r>
              <a:rPr lang="en-GB" altLang="en-US" smtClean="0"/>
              <a:t>ISO 9001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55576" y="1196752"/>
            <a:ext cx="7772400" cy="4495800"/>
          </a:xfrm>
        </p:spPr>
        <p:txBody>
          <a:bodyPr/>
          <a:lstStyle/>
          <a:p>
            <a:r>
              <a:rPr lang="en-GB" altLang="en-US" sz="2800" dirty="0" smtClean="0"/>
              <a:t>Applies to software engineering (not specifically)</a:t>
            </a:r>
          </a:p>
          <a:p>
            <a:r>
              <a:rPr lang="en-GB" altLang="en-US" sz="2800" dirty="0" smtClean="0"/>
              <a:t>Topics addressed:</a:t>
            </a:r>
          </a:p>
          <a:p>
            <a:pPr lvl="3"/>
            <a:r>
              <a:rPr lang="en-GB" altLang="en-US" sz="1800" dirty="0" smtClean="0"/>
              <a:t>Management responsibility</a:t>
            </a:r>
          </a:p>
          <a:p>
            <a:pPr lvl="3"/>
            <a:r>
              <a:rPr lang="en-GB" altLang="en-US" sz="1800" dirty="0" smtClean="0"/>
              <a:t>Contract review</a:t>
            </a:r>
          </a:p>
          <a:p>
            <a:pPr lvl="3"/>
            <a:r>
              <a:rPr lang="en-GB" altLang="en-US" sz="1800" dirty="0" smtClean="0"/>
              <a:t>Design control</a:t>
            </a:r>
          </a:p>
          <a:p>
            <a:pPr lvl="3"/>
            <a:r>
              <a:rPr lang="en-GB" altLang="en-US" sz="1800" dirty="0" smtClean="0"/>
              <a:t>Document and data control</a:t>
            </a:r>
          </a:p>
          <a:p>
            <a:pPr lvl="3"/>
            <a:r>
              <a:rPr lang="en-GB" altLang="en-US" sz="1800" dirty="0" smtClean="0"/>
              <a:t>Internal quality audits</a:t>
            </a:r>
          </a:p>
          <a:p>
            <a:pPr lvl="3"/>
            <a:r>
              <a:rPr lang="en-GB" altLang="en-US" sz="1800" dirty="0" smtClean="0"/>
              <a:t>Process control</a:t>
            </a:r>
          </a:p>
          <a:p>
            <a:pPr lvl="3"/>
            <a:r>
              <a:rPr lang="en-GB" altLang="en-US" sz="1800" dirty="0" smtClean="0"/>
              <a:t>Training</a:t>
            </a:r>
          </a:p>
          <a:p>
            <a:pPr lvl="3"/>
            <a:r>
              <a:rPr lang="en-GB" altLang="en-US" sz="1800" dirty="0" smtClean="0"/>
              <a:t>Corrective and preventative action</a:t>
            </a:r>
          </a:p>
          <a:p>
            <a:pPr lvl="3"/>
            <a:r>
              <a:rPr lang="en-GB" altLang="en-US" sz="1800" dirty="0" smtClean="0"/>
              <a:t>Etc…</a:t>
            </a:r>
          </a:p>
          <a:p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498589049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78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78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78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7782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778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7782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778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914400"/>
          </a:xfrm>
        </p:spPr>
        <p:txBody>
          <a:bodyPr/>
          <a:lstStyle/>
          <a:p>
            <a:r>
              <a:rPr lang="en-GB" altLang="en-US" smtClean="0"/>
              <a:t>ISO 9001-3</a:t>
            </a:r>
          </a:p>
        </p:txBody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00200"/>
            <a:ext cx="7772400" cy="4495800"/>
          </a:xfrm>
        </p:spPr>
        <p:txBody>
          <a:bodyPr/>
          <a:lstStyle/>
          <a:p>
            <a:r>
              <a:rPr lang="en-GB" altLang="en-US" sz="2000" dirty="0" smtClean="0"/>
              <a:t>Specific to software industry</a:t>
            </a:r>
          </a:p>
          <a:p>
            <a:pPr lvl="1"/>
            <a:r>
              <a:rPr lang="en-GB" altLang="en-US" sz="2000" dirty="0" smtClean="0"/>
              <a:t>Four components for QS framework</a:t>
            </a:r>
          </a:p>
          <a:p>
            <a:pPr lvl="2"/>
            <a:r>
              <a:rPr lang="en-GB" altLang="en-US" sz="2000" dirty="0" smtClean="0"/>
              <a:t>Management responsibility</a:t>
            </a:r>
          </a:p>
          <a:p>
            <a:pPr lvl="2"/>
            <a:r>
              <a:rPr lang="en-GB" altLang="en-US" sz="2000" dirty="0" smtClean="0"/>
              <a:t>Documentation of the quality system</a:t>
            </a:r>
          </a:p>
          <a:p>
            <a:pPr lvl="2"/>
            <a:r>
              <a:rPr lang="en-GB" altLang="en-US" sz="2000" dirty="0" smtClean="0"/>
              <a:t>Internal quality audits</a:t>
            </a:r>
          </a:p>
          <a:p>
            <a:pPr lvl="2"/>
            <a:r>
              <a:rPr lang="en-GB" altLang="en-US" sz="2000" dirty="0" smtClean="0"/>
              <a:t>Corrective action mechanisms</a:t>
            </a:r>
          </a:p>
          <a:p>
            <a:pPr lvl="2"/>
            <a:endParaRPr lang="en-GB" altLang="en-US" sz="2000" dirty="0" smtClean="0"/>
          </a:p>
          <a:p>
            <a:r>
              <a:rPr lang="en-GB" altLang="en-US" sz="2000" dirty="0" err="1" smtClean="0"/>
              <a:t>TickIT</a:t>
            </a:r>
            <a:endParaRPr lang="en-GB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121713834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88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88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88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88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88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88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88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1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838200"/>
          </a:xfrm>
        </p:spPr>
        <p:txBody>
          <a:bodyPr/>
          <a:lstStyle/>
          <a:p>
            <a:r>
              <a:rPr lang="en-US" altLang="en-US" smtClean="0"/>
              <a:t>SQA Techniques</a:t>
            </a:r>
            <a:endParaRPr lang="en-GB" altLang="en-US" smtClean="0"/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1196752"/>
            <a:ext cx="7772400" cy="4272880"/>
          </a:xfrm>
        </p:spPr>
        <p:txBody>
          <a:bodyPr/>
          <a:lstStyle/>
          <a:p>
            <a:pPr marL="0" indent="0"/>
            <a:r>
              <a:rPr lang="en-US" altLang="en-US" sz="3000" b="0" dirty="0" smtClean="0"/>
              <a:t>Effective use of appropriate software engineering technologies</a:t>
            </a:r>
          </a:p>
          <a:p>
            <a:r>
              <a:rPr lang="en-US" altLang="en-US" sz="3000" b="0" dirty="0" smtClean="0"/>
              <a:t>A thorough and effective testing strategy</a:t>
            </a:r>
          </a:p>
          <a:p>
            <a:r>
              <a:rPr lang="en-US" altLang="en-US" sz="3000" dirty="0" smtClean="0"/>
              <a:t>Formal Technical Reviews </a:t>
            </a:r>
            <a:r>
              <a:rPr lang="en-US" altLang="en-US" sz="3000" b="0" dirty="0" smtClean="0"/>
              <a:t>(FTRs) at all stages</a:t>
            </a:r>
          </a:p>
          <a:p>
            <a:r>
              <a:rPr lang="en-US" altLang="en-US" sz="3000" dirty="0" smtClean="0"/>
              <a:t>Software Configuration Management </a:t>
            </a:r>
            <a:r>
              <a:rPr lang="en-US" altLang="en-US" sz="3000" b="0" dirty="0" smtClean="0"/>
              <a:t>(SCM)</a:t>
            </a:r>
          </a:p>
          <a:p>
            <a:r>
              <a:rPr lang="en-US" altLang="en-US" sz="3000" b="0" dirty="0" smtClean="0"/>
              <a:t>Software Measurement and Reporting</a:t>
            </a:r>
          </a:p>
          <a:p>
            <a:r>
              <a:rPr lang="en-US" altLang="en-US" sz="3000" b="0" dirty="0" smtClean="0"/>
              <a:t>Standards compliance tracking</a:t>
            </a:r>
          </a:p>
          <a:p>
            <a:endParaRPr lang="en-GB" altLang="en-US" sz="2800" b="0" dirty="0" smtClean="0"/>
          </a:p>
        </p:txBody>
      </p:sp>
    </p:spTree>
    <p:extLst>
      <p:ext uri="{BB962C8B-B14F-4D97-AF65-F5344CB8AC3E}">
        <p14:creationId xmlns:p14="http://schemas.microsoft.com/office/powerpoint/2010/main" val="46408398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14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14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14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14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14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14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3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914400"/>
          </a:xfrm>
        </p:spPr>
        <p:txBody>
          <a:bodyPr/>
          <a:lstStyle/>
          <a:p>
            <a:r>
              <a:rPr lang="en-GB" altLang="en-US" sz="3200" smtClean="0"/>
              <a:t>Software Reviews (</a:t>
            </a:r>
            <a:r>
              <a:rPr lang="en-US" altLang="en-US" sz="3200" smtClean="0"/>
              <a:t>formal technical review) </a:t>
            </a:r>
            <a:r>
              <a:rPr lang="en-GB" altLang="en-US" sz="3200" smtClean="0"/>
              <a:t> - FTR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00200"/>
            <a:ext cx="7772400" cy="4495800"/>
          </a:xfrm>
        </p:spPr>
        <p:txBody>
          <a:bodyPr/>
          <a:lstStyle/>
          <a:p>
            <a:r>
              <a:rPr lang="en-US" altLang="en-US" sz="2000" dirty="0" smtClean="0"/>
              <a:t>The problem of “author blindness”</a:t>
            </a:r>
          </a:p>
          <a:p>
            <a:r>
              <a:rPr lang="en-US" altLang="en-US" sz="2000" dirty="0" smtClean="0"/>
              <a:t>Attempt to detect errors as close to source as possible</a:t>
            </a:r>
          </a:p>
          <a:p>
            <a:r>
              <a:rPr lang="en-US" altLang="en-US" sz="2000" dirty="0" smtClean="0"/>
              <a:t>Meeting in which a group of people work to identify problems with a deliverable</a:t>
            </a:r>
          </a:p>
          <a:p>
            <a:pPr lvl="1"/>
            <a:r>
              <a:rPr lang="en-US" altLang="en-US" sz="2000" dirty="0" smtClean="0"/>
              <a:t>Walkthroughs, inspections, exit reviews, …</a:t>
            </a:r>
          </a:p>
          <a:p>
            <a:r>
              <a:rPr lang="en-US" altLang="en-US" sz="2000" dirty="0" smtClean="0"/>
              <a:t>Must be carefully planned and managed</a:t>
            </a:r>
          </a:p>
          <a:p>
            <a:endParaRPr lang="en-GB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44313996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04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04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04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604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04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419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914400"/>
          </a:xfrm>
        </p:spPr>
        <p:txBody>
          <a:bodyPr/>
          <a:lstStyle/>
          <a:p>
            <a:r>
              <a:rPr lang="en-US" altLang="en-US" smtClean="0"/>
              <a:t>Review Meetings (1)</a:t>
            </a:r>
            <a:endParaRPr lang="en-GB" altLang="en-US" smtClean="0"/>
          </a:p>
        </p:txBody>
      </p:sp>
      <p:sp>
        <p:nvSpPr>
          <p:cNvPr id="624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3568" y="1484784"/>
            <a:ext cx="7772400" cy="43434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800" dirty="0" smtClean="0"/>
              <a:t>Should involve between 3 and 5 people</a:t>
            </a:r>
          </a:p>
          <a:p>
            <a:pPr marL="0" indent="0">
              <a:lnSpc>
                <a:spcPct val="90000"/>
              </a:lnSpc>
            </a:pPr>
            <a:r>
              <a:rPr lang="en-US" altLang="en-US" sz="2800" dirty="0" smtClean="0"/>
              <a:t>Time should be given for adequate advance preparation</a:t>
            </a:r>
          </a:p>
          <a:p>
            <a:pPr marL="0" indent="0">
              <a:lnSpc>
                <a:spcPct val="90000"/>
              </a:lnSpc>
            </a:pPr>
            <a:r>
              <a:rPr lang="en-US" altLang="en-US" sz="2800" dirty="0" smtClean="0"/>
              <a:t>The meeting should be of a limited duration (e.g. 2 hours maximum)</a:t>
            </a:r>
          </a:p>
          <a:p>
            <a:pPr>
              <a:lnSpc>
                <a:spcPct val="90000"/>
              </a:lnSpc>
            </a:pPr>
            <a:r>
              <a:rPr lang="en-US" altLang="en-US" sz="2800" dirty="0" smtClean="0"/>
              <a:t>Focus should be limited</a:t>
            </a:r>
          </a:p>
          <a:p>
            <a:pPr marL="0" indent="0">
              <a:lnSpc>
                <a:spcPct val="90000"/>
              </a:lnSpc>
            </a:pPr>
            <a:r>
              <a:rPr lang="en-US" altLang="en-US" sz="2800" dirty="0" smtClean="0"/>
              <a:t>The aim of the meeting is to uncover errors, not to correct them</a:t>
            </a:r>
          </a:p>
          <a:p>
            <a:pPr>
              <a:lnSpc>
                <a:spcPct val="90000"/>
              </a:lnSpc>
            </a:pPr>
            <a:endParaRPr lang="en-GB" altLang="en-US" sz="1200" dirty="0" smtClean="0"/>
          </a:p>
        </p:txBody>
      </p:sp>
    </p:spTree>
    <p:extLst>
      <p:ext uri="{BB962C8B-B14F-4D97-AF65-F5344CB8AC3E}">
        <p14:creationId xmlns:p14="http://schemas.microsoft.com/office/powerpoint/2010/main" val="1108198490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7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990600"/>
          </a:xfrm>
        </p:spPr>
        <p:txBody>
          <a:bodyPr/>
          <a:lstStyle/>
          <a:p>
            <a:r>
              <a:rPr lang="en-US" altLang="en-US" smtClean="0"/>
              <a:t>Review Meetings (2)</a:t>
            </a:r>
            <a:endParaRPr lang="en-GB" altLang="en-US" smtClean="0"/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00200"/>
            <a:ext cx="7772400" cy="4495800"/>
          </a:xfrm>
        </p:spPr>
        <p:txBody>
          <a:bodyPr/>
          <a:lstStyle/>
          <a:p>
            <a:pPr>
              <a:spcBef>
                <a:spcPct val="10000"/>
              </a:spcBef>
            </a:pPr>
            <a:r>
              <a:rPr lang="en-US" altLang="en-US" sz="2000" dirty="0" smtClean="0"/>
              <a:t>Important roles</a:t>
            </a:r>
          </a:p>
          <a:p>
            <a:pPr lvl="1">
              <a:spcBef>
                <a:spcPct val="10000"/>
              </a:spcBef>
            </a:pPr>
            <a:r>
              <a:rPr lang="en-US" altLang="en-US" sz="2000" dirty="0" smtClean="0"/>
              <a:t>moderator</a:t>
            </a:r>
          </a:p>
          <a:p>
            <a:pPr lvl="1">
              <a:spcBef>
                <a:spcPct val="10000"/>
              </a:spcBef>
            </a:pPr>
            <a:r>
              <a:rPr lang="en-US" altLang="en-US" sz="2000" dirty="0" smtClean="0"/>
              <a:t>author</a:t>
            </a:r>
          </a:p>
          <a:p>
            <a:pPr lvl="1">
              <a:spcBef>
                <a:spcPct val="10000"/>
              </a:spcBef>
            </a:pPr>
            <a:r>
              <a:rPr lang="en-US" altLang="en-US" sz="2000" dirty="0" smtClean="0"/>
              <a:t>recorder</a:t>
            </a:r>
          </a:p>
          <a:p>
            <a:pPr>
              <a:spcBef>
                <a:spcPct val="10000"/>
              </a:spcBef>
            </a:pPr>
            <a:r>
              <a:rPr lang="en-US" altLang="en-US" sz="2000" dirty="0" smtClean="0"/>
              <a:t>Produces a summary of meeting (1 page) and an </a:t>
            </a:r>
            <a:r>
              <a:rPr lang="en-US" altLang="en-US" sz="2000" i="1" dirty="0" smtClean="0"/>
              <a:t>issues</a:t>
            </a:r>
            <a:r>
              <a:rPr lang="en-US" altLang="en-US" sz="2000" dirty="0" smtClean="0"/>
              <a:t> </a:t>
            </a:r>
            <a:r>
              <a:rPr lang="en-US" altLang="en-US" sz="2000" i="1" dirty="0" smtClean="0"/>
              <a:t>list</a:t>
            </a:r>
            <a:endParaRPr lang="en-US" altLang="en-US" sz="2000" dirty="0" smtClean="0"/>
          </a:p>
          <a:p>
            <a:pPr marL="0" indent="0">
              <a:spcBef>
                <a:spcPct val="10000"/>
              </a:spcBef>
            </a:pPr>
            <a:r>
              <a:rPr lang="en-US" altLang="en-US" sz="2000" dirty="0" smtClean="0"/>
              <a:t>Follow-up procedure by moderator to ensure that all issues are properly dealt with</a:t>
            </a:r>
          </a:p>
          <a:p>
            <a:endParaRPr lang="en-GB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2604324401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Structured Walkthroughs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560" y="1340768"/>
            <a:ext cx="7772400" cy="3103984"/>
          </a:xfrm>
        </p:spPr>
        <p:txBody>
          <a:bodyPr/>
          <a:lstStyle/>
          <a:p>
            <a:pPr>
              <a:spcBef>
                <a:spcPct val="10000"/>
              </a:spcBef>
            </a:pPr>
            <a:r>
              <a:rPr lang="en-US" altLang="en-US" sz="2800" dirty="0" smtClean="0"/>
              <a:t>Typically conducted</a:t>
            </a:r>
          </a:p>
          <a:p>
            <a:pPr lvl="1">
              <a:spcBef>
                <a:spcPct val="10000"/>
              </a:spcBef>
            </a:pPr>
            <a:r>
              <a:rPr lang="en-US" altLang="en-US" sz="2400" dirty="0" smtClean="0"/>
              <a:t>within project phases</a:t>
            </a:r>
          </a:p>
          <a:p>
            <a:pPr lvl="1">
              <a:spcBef>
                <a:spcPct val="10000"/>
              </a:spcBef>
            </a:pPr>
            <a:r>
              <a:rPr lang="en-US" altLang="en-US" sz="2400" dirty="0" smtClean="0"/>
              <a:t>by project team staff</a:t>
            </a:r>
          </a:p>
          <a:p>
            <a:pPr lvl="1">
              <a:spcBef>
                <a:spcPct val="10000"/>
              </a:spcBef>
            </a:pPr>
            <a:r>
              <a:rPr lang="en-US" altLang="en-US" sz="2400" dirty="0" smtClean="0"/>
              <a:t>to detect errors in partially completed deliverables</a:t>
            </a:r>
          </a:p>
          <a:p>
            <a:pPr>
              <a:spcBef>
                <a:spcPct val="10000"/>
              </a:spcBef>
            </a:pPr>
            <a:r>
              <a:rPr lang="en-US" altLang="en-US" sz="2800" dirty="0" smtClean="0"/>
              <a:t>A reviewer (not the author) takes the other reviewers through some aspect of the deliverable</a:t>
            </a:r>
          </a:p>
          <a:p>
            <a:pPr lvl="1">
              <a:spcBef>
                <a:spcPct val="10000"/>
              </a:spcBef>
            </a:pPr>
            <a:r>
              <a:rPr lang="en-US" altLang="en-US" sz="2400" dirty="0" smtClean="0"/>
              <a:t>e.g. “walks through” the design for some process</a:t>
            </a:r>
          </a:p>
          <a:p>
            <a:endParaRPr lang="en-GB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2972099832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75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75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75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75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75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75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7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451520"/>
          </a:xfrm>
        </p:spPr>
        <p:txBody>
          <a:bodyPr/>
          <a:lstStyle/>
          <a:p>
            <a:r>
              <a:rPr lang="en-GB" altLang="en-US" dirty="0" smtClean="0"/>
              <a:t>Software Inspections</a:t>
            </a:r>
          </a:p>
        </p:txBody>
      </p:sp>
      <p:sp>
        <p:nvSpPr>
          <p:cNvPr id="686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10000"/>
              </a:spcBef>
            </a:pPr>
            <a:r>
              <a:rPr lang="en-US" altLang="en-US" sz="2000" dirty="0" smtClean="0"/>
              <a:t>Typically conducted</a:t>
            </a:r>
          </a:p>
          <a:p>
            <a:pPr lvl="1">
              <a:spcBef>
                <a:spcPct val="10000"/>
              </a:spcBef>
            </a:pPr>
            <a:r>
              <a:rPr lang="en-US" altLang="en-US" sz="2000" dirty="0" smtClean="0"/>
              <a:t>at the end of project phase</a:t>
            </a:r>
          </a:p>
          <a:p>
            <a:pPr lvl="1">
              <a:spcBef>
                <a:spcPct val="10000"/>
              </a:spcBef>
            </a:pPr>
            <a:r>
              <a:rPr lang="en-US" altLang="en-US" sz="2000" dirty="0" smtClean="0"/>
              <a:t>a “binary quality gate”</a:t>
            </a:r>
          </a:p>
          <a:p>
            <a:pPr lvl="1">
              <a:spcBef>
                <a:spcPct val="10000"/>
              </a:spcBef>
            </a:pPr>
            <a:r>
              <a:rPr lang="en-US" altLang="en-US" sz="2000" dirty="0" smtClean="0"/>
              <a:t>by project team staff and management</a:t>
            </a:r>
          </a:p>
          <a:p>
            <a:pPr lvl="1">
              <a:spcBef>
                <a:spcPct val="10000"/>
              </a:spcBef>
            </a:pPr>
            <a:r>
              <a:rPr lang="en-US" altLang="en-US" sz="2000" dirty="0" smtClean="0"/>
              <a:t>detects errors and non-compliance of standards in “completed” deliverables</a:t>
            </a:r>
          </a:p>
          <a:p>
            <a:pPr marL="0" indent="0">
              <a:spcBef>
                <a:spcPct val="10000"/>
              </a:spcBef>
            </a:pPr>
            <a:r>
              <a:rPr lang="en-US" altLang="en-US" sz="2000" dirty="0" smtClean="0"/>
              <a:t>Deliverable may be considered complete, complete with minor changes or incomplete</a:t>
            </a:r>
          </a:p>
          <a:p>
            <a:endParaRPr lang="en-GB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2541868114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86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8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8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8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8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68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1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990600"/>
          </a:xfrm>
        </p:spPr>
        <p:txBody>
          <a:bodyPr/>
          <a:lstStyle/>
          <a:p>
            <a:r>
              <a:rPr lang="en-US" altLang="en-US" sz="3600" dirty="0" smtClean="0"/>
              <a:t>Guidelines for Conduct of FTRs</a:t>
            </a:r>
            <a:endParaRPr lang="en-GB" altLang="en-US" sz="3600" dirty="0" smtClean="0"/>
          </a:p>
        </p:txBody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27584" y="1916832"/>
            <a:ext cx="7521575" cy="3123158"/>
          </a:xfrm>
        </p:spPr>
        <p:txBody>
          <a:bodyPr/>
          <a:lstStyle/>
          <a:p>
            <a:r>
              <a:rPr lang="en-US" altLang="en-US" dirty="0" smtClean="0"/>
              <a:t>The following are some guidelines for running successful FTRs:</a:t>
            </a:r>
          </a:p>
          <a:p>
            <a:pPr lvl="1"/>
            <a:r>
              <a:rPr lang="en-US" altLang="en-US" dirty="0" smtClean="0"/>
              <a:t>Review the product, not the producer</a:t>
            </a:r>
          </a:p>
          <a:p>
            <a:pPr lvl="1"/>
            <a:r>
              <a:rPr lang="en-US" altLang="en-US" dirty="0" smtClean="0"/>
              <a:t>Set an agenda and maintain it (drift)</a:t>
            </a:r>
          </a:p>
          <a:p>
            <a:pPr lvl="1"/>
            <a:r>
              <a:rPr lang="en-US" altLang="en-US" dirty="0" smtClean="0"/>
              <a:t>Limit debate and rebuttal</a:t>
            </a:r>
          </a:p>
          <a:p>
            <a:pPr lvl="1"/>
            <a:r>
              <a:rPr lang="en-US" altLang="en-US" dirty="0" smtClean="0"/>
              <a:t>Take written notes </a:t>
            </a:r>
          </a:p>
          <a:p>
            <a:pPr lvl="1"/>
            <a:r>
              <a:rPr lang="en-US" altLang="en-US" dirty="0" smtClean="0"/>
              <a:t>Limit the number of participants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1941545950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96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96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696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 build="p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838200"/>
          </a:xfrm>
        </p:spPr>
        <p:txBody>
          <a:bodyPr/>
          <a:lstStyle/>
          <a:p>
            <a:r>
              <a:rPr lang="en-US" altLang="en-US" sz="4000" smtClean="0"/>
              <a:t>Guidelines for Conduct of FTRs (2)</a:t>
            </a:r>
            <a:endParaRPr lang="en-GB" altLang="en-US" sz="4000" smtClean="0"/>
          </a:p>
        </p:txBody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76400"/>
            <a:ext cx="7772400" cy="4419600"/>
          </a:xfrm>
        </p:spPr>
        <p:txBody>
          <a:bodyPr/>
          <a:lstStyle/>
          <a:p>
            <a:pPr lvl="1"/>
            <a:r>
              <a:rPr lang="en-US" altLang="en-US" sz="1800" dirty="0" smtClean="0"/>
              <a:t>Ensure advance participation can and does happen</a:t>
            </a:r>
          </a:p>
          <a:p>
            <a:pPr lvl="1"/>
            <a:r>
              <a:rPr lang="en-US" altLang="en-US" sz="1800" dirty="0" smtClean="0"/>
              <a:t>Develop a checklist for each kind of deliverable that is likely to be reviewed</a:t>
            </a:r>
          </a:p>
          <a:p>
            <a:pPr lvl="1"/>
            <a:r>
              <a:rPr lang="en-US" altLang="en-US" sz="1800" dirty="0" smtClean="0"/>
              <a:t>Plan for FTRs during normal project planning, so that adequate resources are available</a:t>
            </a:r>
          </a:p>
          <a:p>
            <a:pPr lvl="1"/>
            <a:r>
              <a:rPr lang="en-US" altLang="en-US" sz="1800" dirty="0" smtClean="0"/>
              <a:t>Ensure all participants are fully trained in conduct of successful FTRs.</a:t>
            </a:r>
          </a:p>
          <a:p>
            <a:pPr lvl="1"/>
            <a:r>
              <a:rPr lang="en-US" altLang="en-US" sz="1800" dirty="0" smtClean="0"/>
              <a:t>Review the success of your FTR </a:t>
            </a:r>
            <a:r>
              <a:rPr lang="en-US" altLang="en-US" sz="1800" dirty="0" err="1" smtClean="0"/>
              <a:t>programme</a:t>
            </a:r>
            <a:endParaRPr lang="en-US" altLang="en-US" sz="1800" dirty="0" smtClean="0"/>
          </a:p>
          <a:p>
            <a:endParaRPr lang="en-GB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470123349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06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06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mtClean="0"/>
              <a:t>Statistical SQA (1)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z="2000" dirty="0" smtClean="0"/>
              <a:t>Based on the Pareto principle</a:t>
            </a:r>
          </a:p>
          <a:p>
            <a:pPr lvl="1"/>
            <a:r>
              <a:rPr lang="en-US" altLang="en-US" sz="2000" dirty="0" smtClean="0"/>
              <a:t>80% of errors are caused by 20% of possible causes of error</a:t>
            </a:r>
          </a:p>
          <a:p>
            <a:r>
              <a:rPr lang="en-US" altLang="en-US" sz="2000" dirty="0" smtClean="0"/>
              <a:t>Based on the following process</a:t>
            </a:r>
          </a:p>
          <a:p>
            <a:pPr lvl="1"/>
            <a:r>
              <a:rPr lang="en-US" altLang="en-US" sz="2000" dirty="0" smtClean="0"/>
              <a:t>Collect details of errors and </a:t>
            </a:r>
            <a:r>
              <a:rPr lang="en-US" altLang="en-US" sz="2000" dirty="0" err="1" smtClean="0"/>
              <a:t>categorise</a:t>
            </a:r>
            <a:r>
              <a:rPr lang="en-US" altLang="en-US" sz="2000" dirty="0" smtClean="0"/>
              <a:t> them</a:t>
            </a:r>
          </a:p>
          <a:p>
            <a:pPr lvl="1"/>
            <a:r>
              <a:rPr lang="en-US" altLang="en-US" sz="2000" dirty="0" smtClean="0"/>
              <a:t>Discover and record “root cause” of error</a:t>
            </a:r>
          </a:p>
          <a:p>
            <a:pPr lvl="1"/>
            <a:r>
              <a:rPr lang="en-US" altLang="en-US" sz="2000" dirty="0" smtClean="0"/>
              <a:t>Identify areas of most potential gain for improvement</a:t>
            </a:r>
          </a:p>
          <a:p>
            <a:endParaRPr lang="en-GB" altLang="en-US" sz="2000" dirty="0" smtClean="0"/>
          </a:p>
        </p:txBody>
      </p:sp>
    </p:spTree>
    <p:extLst>
      <p:ext uri="{BB962C8B-B14F-4D97-AF65-F5344CB8AC3E}">
        <p14:creationId xmlns:p14="http://schemas.microsoft.com/office/powerpoint/2010/main" val="1798369829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457200"/>
            <a:ext cx="7772400" cy="914400"/>
          </a:xfrm>
        </p:spPr>
        <p:txBody>
          <a:bodyPr/>
          <a:lstStyle/>
          <a:p>
            <a:r>
              <a:rPr lang="en-GB" altLang="en-US" smtClean="0"/>
              <a:t>Statistical SQA (2)</a:t>
            </a:r>
          </a:p>
        </p:txBody>
      </p:sp>
      <p:sp>
        <p:nvSpPr>
          <p:cNvPr id="757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600200"/>
            <a:ext cx="7772400" cy="4495800"/>
          </a:xfrm>
        </p:spPr>
        <p:txBody>
          <a:bodyPr/>
          <a:lstStyle/>
          <a:p>
            <a:r>
              <a:rPr lang="en-US" altLang="en-US" sz="1800" dirty="0" smtClean="0"/>
              <a:t>Identification of the 20% of root causes can lead to:</a:t>
            </a:r>
          </a:p>
          <a:p>
            <a:pPr lvl="1"/>
            <a:r>
              <a:rPr lang="en-US" altLang="en-US" sz="1800" dirty="0" smtClean="0"/>
              <a:t>changes to the software process</a:t>
            </a:r>
          </a:p>
          <a:p>
            <a:pPr lvl="1"/>
            <a:r>
              <a:rPr lang="en-US" altLang="en-US" sz="1800" dirty="0" smtClean="0"/>
              <a:t>acquisition of new CASE tools</a:t>
            </a:r>
          </a:p>
          <a:p>
            <a:pPr lvl="1"/>
            <a:r>
              <a:rPr lang="en-US" altLang="en-US" sz="1800" dirty="0" smtClean="0"/>
              <a:t>introduction or change of standards</a:t>
            </a:r>
          </a:p>
          <a:p>
            <a:pPr lvl="1"/>
            <a:r>
              <a:rPr lang="en-US" altLang="en-US" sz="1800" dirty="0" smtClean="0"/>
              <a:t>changes in resource allocation</a:t>
            </a:r>
          </a:p>
          <a:p>
            <a:endParaRPr lang="en-US" altLang="en-US" dirty="0" smtClean="0"/>
          </a:p>
          <a:p>
            <a:r>
              <a:rPr lang="en-US" altLang="en-US" sz="1800" dirty="0" smtClean="0"/>
              <a:t>SSQA is a long term strategy</a:t>
            </a:r>
          </a:p>
          <a:p>
            <a:endParaRPr lang="en-GB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3085211480"/>
      </p:ext>
    </p:extLst>
  </p:cSld>
  <p:clrMapOvr>
    <a:masterClrMapping/>
  </p:clrMapOvr>
  <p:transition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5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5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75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5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75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5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79" grpId="0" build="p" autoUpdateAnimBg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formation engineering powerpoint design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</TotalTime>
  <Words>1117</Words>
  <Application>Microsoft Office PowerPoint</Application>
  <PresentationFormat>On-screen Show (4:3)</PresentationFormat>
  <Paragraphs>172</Paragraphs>
  <Slides>28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Franklin Gothic Book</vt:lpstr>
      <vt:lpstr>Arial</vt:lpstr>
      <vt:lpstr>Franklin Gothic Medium</vt:lpstr>
      <vt:lpstr>Wingdings</vt:lpstr>
      <vt:lpstr>Calibri</vt:lpstr>
      <vt:lpstr>Tunga</vt:lpstr>
      <vt:lpstr>Information engineering powerpoint design</vt:lpstr>
      <vt:lpstr>Chart</vt:lpstr>
      <vt:lpstr>Quality assurance</vt:lpstr>
      <vt:lpstr>Quality</vt:lpstr>
      <vt:lpstr>Software Quality in reality? (1)</vt:lpstr>
      <vt:lpstr>Software Quality in reality? (2)</vt:lpstr>
      <vt:lpstr>Quality Systems</vt:lpstr>
      <vt:lpstr>Software Quality Assurance</vt:lpstr>
      <vt:lpstr>Point of SQA</vt:lpstr>
      <vt:lpstr>Cost of SQA</vt:lpstr>
      <vt:lpstr>Boehm’s Model of CoQ</vt:lpstr>
      <vt:lpstr>Can we reduce costs?</vt:lpstr>
      <vt:lpstr>SQA Program (1)</vt:lpstr>
      <vt:lpstr>SQA Program (2)</vt:lpstr>
      <vt:lpstr>SQA Plan (1)</vt:lpstr>
      <vt:lpstr>SQA Plan (2) </vt:lpstr>
      <vt:lpstr>Quality Standards</vt:lpstr>
      <vt:lpstr>ISO Standards</vt:lpstr>
      <vt:lpstr>ISO 9001</vt:lpstr>
      <vt:lpstr>ISO 9001-3</vt:lpstr>
      <vt:lpstr>SQA Techniques</vt:lpstr>
      <vt:lpstr>Software Reviews (formal technical review)  - FTR</vt:lpstr>
      <vt:lpstr>Review Meetings (1)</vt:lpstr>
      <vt:lpstr>Review Meetings (2)</vt:lpstr>
      <vt:lpstr>Structured Walkthroughs</vt:lpstr>
      <vt:lpstr>Software Inspections</vt:lpstr>
      <vt:lpstr>Guidelines for Conduct of FTRs</vt:lpstr>
      <vt:lpstr>Guidelines for Conduct of FTRs (2)</vt:lpstr>
      <vt:lpstr>Statistical SQA (1)</vt:lpstr>
      <vt:lpstr>Statistical SQA (2)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Information engineering</dc:title>
  <dc:creator>Holland, Beverley</dc:creator>
  <cp:lastModifiedBy>Holland, Beverley</cp:lastModifiedBy>
  <cp:revision>4</cp:revision>
  <dcterms:created xsi:type="dcterms:W3CDTF">2014-10-02T16:11:33Z</dcterms:created>
  <dcterms:modified xsi:type="dcterms:W3CDTF">2014-10-23T10:43:46Z</dcterms:modified>
</cp:coreProperties>
</file>