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2"/>
  </p:notesMasterIdLst>
  <p:handoutMasterIdLst>
    <p:handoutMasterId r:id="rId23"/>
  </p:handoutMasterIdLst>
  <p:sldIdLst>
    <p:sldId id="277" r:id="rId2"/>
    <p:sldId id="442" r:id="rId3"/>
    <p:sldId id="443" r:id="rId4"/>
    <p:sldId id="444" r:id="rId5"/>
    <p:sldId id="445" r:id="rId6"/>
    <p:sldId id="447" r:id="rId7"/>
    <p:sldId id="448" r:id="rId8"/>
    <p:sldId id="449" r:id="rId9"/>
    <p:sldId id="450" r:id="rId10"/>
    <p:sldId id="451" r:id="rId11"/>
    <p:sldId id="452" r:id="rId12"/>
    <p:sldId id="453" r:id="rId13"/>
    <p:sldId id="454" r:id="rId14"/>
    <p:sldId id="455" r:id="rId15"/>
    <p:sldId id="456" r:id="rId16"/>
    <p:sldId id="457" r:id="rId17"/>
    <p:sldId id="459" r:id="rId18"/>
    <p:sldId id="460" r:id="rId19"/>
    <p:sldId id="464" r:id="rId20"/>
    <p:sldId id="352" r:id="rId2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55" autoAdjust="0"/>
    <p:restoredTop sz="93433" autoAdjust="0"/>
  </p:normalViewPr>
  <p:slideViewPr>
    <p:cSldViewPr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074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307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0355" name="Rectangle 3075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8236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2403" name="Rectangle 102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4448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1300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9423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838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2826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02/04/2022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LCBB6002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International Financial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</a:t>
            </a:r>
            <a:r>
              <a:rPr lang="en-GB" altLang="en-US" dirty="0" smtClean="0">
                <a:solidFill>
                  <a:schemeClr val="accent2"/>
                </a:solidFill>
              </a:rPr>
              <a:t>8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 smtClean="0">
                <a:solidFill>
                  <a:schemeClr val="accent2"/>
                </a:solidFill>
              </a:rPr>
              <a:t>Lecture 8.1   </a:t>
            </a:r>
          </a:p>
          <a:p>
            <a:pPr eaLnBrk="1" hangingPunct="1"/>
            <a:r>
              <a:rPr lang="en-US" altLang="en-US" b="1" dirty="0" smtClean="0">
                <a:solidFill>
                  <a:srgbClr val="FFFF00"/>
                </a:solidFill>
              </a:rPr>
              <a:t>Exchange Rate Determination</a:t>
            </a:r>
            <a:endParaRPr lang="en-GB" altLang="en-US" b="1" dirty="0">
              <a:solidFill>
                <a:srgbClr val="FFFF00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332656"/>
            <a:ext cx="6629400" cy="947192"/>
          </a:xfrm>
        </p:spPr>
        <p:txBody>
          <a:bodyPr/>
          <a:lstStyle/>
          <a:p>
            <a:r>
              <a:rPr lang="en-US" altLang="en-US" sz="3200" dirty="0" smtClean="0"/>
              <a:t>Session </a:t>
            </a:r>
            <a:r>
              <a:rPr lang="en-US" altLang="en-US" sz="3200" dirty="0"/>
              <a:t>Objectives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5800" y="1844824"/>
            <a:ext cx="7772400" cy="3810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To explain how exchange rate movements are measured;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To explain how the equilibrium exchange rate is determined; 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To examine the factors that affect the equilibrium exchange rate.</a:t>
            </a:r>
          </a:p>
        </p:txBody>
      </p:sp>
    </p:spTree>
    <p:extLst>
      <p:ext uri="{BB962C8B-B14F-4D97-AF65-F5344CB8AC3E}">
        <p14:creationId xmlns:p14="http://schemas.microsoft.com/office/powerpoint/2010/main" val="3390408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Rectangle 5"/>
          <p:cNvSpPr>
            <a:spLocks noGrp="1" noChangeArrowheads="1"/>
          </p:cNvSpPr>
          <p:nvPr>
            <p:ph type="title"/>
          </p:nvPr>
        </p:nvSpPr>
        <p:spPr>
          <a:xfrm>
            <a:off x="683568" y="332656"/>
            <a:ext cx="6781800" cy="73116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Measuring Exchange </a:t>
            </a:r>
            <a:r>
              <a:rPr lang="en-US" altLang="en-US" sz="3200" dirty="0"/>
              <a:t>Rate Movements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7544" y="1088907"/>
            <a:ext cx="8229600" cy="391703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An </a:t>
            </a:r>
            <a:r>
              <a:rPr lang="en-US" altLang="en-US" sz="2800" i="1" dirty="0">
                <a:solidFill>
                  <a:srgbClr val="CC0000"/>
                </a:solidFill>
              </a:rPr>
              <a:t>exchange rate</a:t>
            </a:r>
            <a:r>
              <a:rPr lang="en-US" altLang="en-US" sz="2800" dirty="0"/>
              <a:t> measures the value of one currency in units of another currency.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When a currency declines in value, it is said to </a:t>
            </a:r>
            <a:r>
              <a:rPr lang="en-US" altLang="en-US" sz="2800" i="1" dirty="0">
                <a:solidFill>
                  <a:srgbClr val="CC0000"/>
                </a:solidFill>
              </a:rPr>
              <a:t>depreciate</a:t>
            </a:r>
            <a:r>
              <a:rPr lang="en-US" altLang="en-US" sz="2800" dirty="0"/>
              <a:t>. When it increases in value, it is said to </a:t>
            </a:r>
            <a:r>
              <a:rPr lang="en-US" altLang="en-US" sz="2800" i="1" dirty="0">
                <a:solidFill>
                  <a:srgbClr val="CC0000"/>
                </a:solidFill>
              </a:rPr>
              <a:t>appreciate</a:t>
            </a:r>
            <a:r>
              <a:rPr lang="en-US" altLang="en-US" sz="28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On the days when some currencies appreciate while others depreciate against the dollar, the dollar is said to be “mixed in trading.”</a:t>
            </a:r>
          </a:p>
        </p:txBody>
      </p:sp>
    </p:spTree>
    <p:extLst>
      <p:ext uri="{BB962C8B-B14F-4D97-AF65-F5344CB8AC3E}">
        <p14:creationId xmlns:p14="http://schemas.microsoft.com/office/powerpoint/2010/main" val="10437290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3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93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4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Rectangle 4"/>
          <p:cNvSpPr>
            <a:spLocks noGrp="1" noChangeArrowheads="1"/>
          </p:cNvSpPr>
          <p:nvPr>
            <p:ph type="title"/>
          </p:nvPr>
        </p:nvSpPr>
        <p:spPr>
          <a:xfrm>
            <a:off x="971600" y="183233"/>
            <a:ext cx="6781800" cy="73116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Measuring Exchange </a:t>
            </a:r>
            <a:r>
              <a:rPr lang="en-US" altLang="en-US" sz="3200" dirty="0"/>
              <a:t>Rate Movements</a:t>
            </a:r>
          </a:p>
        </p:txBody>
      </p:sp>
      <p:sp>
        <p:nvSpPr>
          <p:cNvPr id="145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124744"/>
            <a:ext cx="7772400" cy="2667000"/>
          </a:xfrm>
          <a:noFill/>
          <a:ln/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The percentage change (% </a:t>
            </a:r>
            <a:r>
              <a:rPr lang="en-US" altLang="en-US" dirty="0">
                <a:latin typeface="Symbol" panose="05050102010706020507" pitchFamily="18" charset="2"/>
              </a:rPr>
              <a:t>D)</a:t>
            </a:r>
            <a:r>
              <a:rPr lang="en-US" altLang="en-US" dirty="0"/>
              <a:t> in the value of a foreign currency is computed as</a:t>
            </a:r>
          </a:p>
          <a:p>
            <a:pPr lvl="1" algn="ctr">
              <a:buFontTx/>
              <a:buNone/>
            </a:pPr>
            <a:r>
              <a:rPr lang="en-US" altLang="en-US" b="1" dirty="0"/>
              <a:t>S</a:t>
            </a:r>
            <a:r>
              <a:rPr lang="en-US" altLang="en-US" b="1" i="1" baseline="-25000" dirty="0"/>
              <a:t>t</a:t>
            </a:r>
            <a:r>
              <a:rPr lang="en-US" altLang="en-US" b="1" dirty="0"/>
              <a:t> – S</a:t>
            </a:r>
            <a:r>
              <a:rPr lang="en-US" altLang="en-US" b="1" i="1" baseline="-25000" dirty="0"/>
              <a:t>t</a:t>
            </a:r>
            <a:r>
              <a:rPr lang="en-US" altLang="en-US" b="1" baseline="-25000" dirty="0"/>
              <a:t>-1</a:t>
            </a:r>
            <a:endParaRPr lang="en-US" altLang="en-US" b="1" dirty="0"/>
          </a:p>
          <a:p>
            <a:pPr lvl="1" algn="ctr">
              <a:buFontTx/>
              <a:buNone/>
            </a:pPr>
            <a:r>
              <a:rPr lang="en-US" altLang="en-US" b="1" dirty="0"/>
              <a:t>S</a:t>
            </a:r>
            <a:r>
              <a:rPr lang="en-US" altLang="en-US" b="1" i="1" baseline="-25000" dirty="0"/>
              <a:t>t</a:t>
            </a:r>
            <a:r>
              <a:rPr lang="en-US" altLang="en-US" b="1" baseline="-25000" dirty="0"/>
              <a:t>-1</a:t>
            </a:r>
            <a:endParaRPr lang="en-US" altLang="en-US" b="1" dirty="0"/>
          </a:p>
          <a:p>
            <a:pPr lvl="1">
              <a:buFontTx/>
              <a:buNone/>
            </a:pPr>
            <a:r>
              <a:rPr lang="en-US" altLang="en-US" dirty="0"/>
              <a:t>where S</a:t>
            </a:r>
            <a:r>
              <a:rPr lang="en-US" altLang="en-US" i="1" baseline="-25000" dirty="0"/>
              <a:t>t</a:t>
            </a:r>
            <a:r>
              <a:rPr lang="en-US" altLang="en-US" dirty="0"/>
              <a:t> denotes the spot rate at time </a:t>
            </a:r>
            <a:r>
              <a:rPr lang="en-US" altLang="en-US" i="1" dirty="0"/>
              <a:t>t</a:t>
            </a:r>
            <a:r>
              <a:rPr lang="en-US" altLang="en-US" dirty="0"/>
              <a:t>.</a:t>
            </a:r>
          </a:p>
        </p:txBody>
      </p:sp>
      <p:sp>
        <p:nvSpPr>
          <p:cNvPr id="145415" name="Line 7"/>
          <p:cNvSpPr>
            <a:spLocks noChangeShapeType="1"/>
          </p:cNvSpPr>
          <p:nvPr/>
        </p:nvSpPr>
        <p:spPr bwMode="auto">
          <a:xfrm>
            <a:off x="4139952" y="2708920"/>
            <a:ext cx="1371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5416" name="Rectangle 8"/>
          <p:cNvSpPr>
            <a:spLocks noChangeArrowheads="1"/>
          </p:cNvSpPr>
          <p:nvPr/>
        </p:nvSpPr>
        <p:spPr bwMode="auto">
          <a:xfrm>
            <a:off x="685800" y="3791744"/>
            <a:ext cx="77724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A positive % </a:t>
            </a:r>
            <a:r>
              <a:rPr lang="en-US" altLang="en-US" dirty="0">
                <a:latin typeface="Symbol" panose="05050102010706020507" pitchFamily="18" charset="2"/>
              </a:rPr>
              <a:t>D</a:t>
            </a:r>
            <a:r>
              <a:rPr lang="en-US" altLang="en-US" dirty="0"/>
              <a:t> represents appreciation of the foreign currency, while a negative % </a:t>
            </a:r>
            <a:r>
              <a:rPr lang="en-US" altLang="en-US" dirty="0">
                <a:latin typeface="Symbol" panose="05050102010706020507" pitchFamily="18" charset="2"/>
              </a:rPr>
              <a:t>D</a:t>
            </a:r>
            <a:r>
              <a:rPr lang="en-US" altLang="en-US" dirty="0"/>
              <a:t> represents depreciation.</a:t>
            </a:r>
          </a:p>
        </p:txBody>
      </p:sp>
    </p:spTree>
    <p:extLst>
      <p:ext uri="{BB962C8B-B14F-4D97-AF65-F5344CB8AC3E}">
        <p14:creationId xmlns:p14="http://schemas.microsoft.com/office/powerpoint/2010/main" val="217626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5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5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5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 build="p" autoUpdateAnimBg="0"/>
      <p:bldP spid="145416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456" name="Group 24"/>
          <p:cNvGrpSpPr>
            <a:grpSpLocks/>
          </p:cNvGrpSpPr>
          <p:nvPr/>
        </p:nvGrpSpPr>
        <p:grpSpPr bwMode="auto">
          <a:xfrm>
            <a:off x="236243" y="1184276"/>
            <a:ext cx="2932113" cy="4348163"/>
            <a:chOff x="144" y="1440"/>
            <a:chExt cx="1847" cy="2739"/>
          </a:xfrm>
        </p:grpSpPr>
        <p:graphicFrame>
          <p:nvGraphicFramePr>
            <p:cNvPr id="146440" name="Object 8"/>
            <p:cNvGraphicFramePr>
              <a:graphicFrameLocks noChangeAspect="1"/>
            </p:cNvGraphicFramePr>
            <p:nvPr/>
          </p:nvGraphicFramePr>
          <p:xfrm>
            <a:off x="144" y="1872"/>
            <a:ext cx="1847" cy="2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3" name="Worksheet" r:id="rId3" imgW="1838551" imgH="2295766" progId="Excel.Sheet.8">
                    <p:embed/>
                  </p:oleObj>
                </mc:Choice>
                <mc:Fallback>
                  <p:oleObj name="Worksheet" r:id="rId3" imgW="1838551" imgH="2295766" progId="Excel.Sheet.8">
                    <p:embed/>
                    <p:pic>
                      <p:nvPicPr>
                        <p:cNvPr id="14644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4" y="1872"/>
                          <a:ext cx="1847" cy="23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6445" name="Text Box 13"/>
            <p:cNvSpPr txBox="1">
              <a:spLocks noChangeArrowheads="1"/>
            </p:cNvSpPr>
            <p:nvPr/>
          </p:nvSpPr>
          <p:spPr bwMode="auto">
            <a:xfrm>
              <a:off x="336" y="1440"/>
              <a:ext cx="1584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/>
                <a:t>Approximate Spot Rate of £</a:t>
              </a:r>
            </a:p>
          </p:txBody>
        </p:sp>
        <p:sp>
          <p:nvSpPr>
            <p:cNvPr id="146449" name="Text Box 17"/>
            <p:cNvSpPr txBox="1">
              <a:spLocks noChangeArrowheads="1"/>
            </p:cNvSpPr>
            <p:nvPr/>
          </p:nvSpPr>
          <p:spPr bwMode="auto">
            <a:xfrm>
              <a:off x="144" y="2010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800" b="0"/>
                <a:t>$</a:t>
              </a:r>
            </a:p>
          </p:txBody>
        </p:sp>
      </p:grpSp>
      <p:grpSp>
        <p:nvGrpSpPr>
          <p:cNvPr id="146458" name="Group 26"/>
          <p:cNvGrpSpPr>
            <a:grpSpLocks/>
          </p:cNvGrpSpPr>
          <p:nvPr/>
        </p:nvGrpSpPr>
        <p:grpSpPr bwMode="auto">
          <a:xfrm>
            <a:off x="6033525" y="1079501"/>
            <a:ext cx="2789372" cy="4653755"/>
            <a:chOff x="3598" y="1056"/>
            <a:chExt cx="1933" cy="3120"/>
          </a:xfrm>
        </p:grpSpPr>
        <p:graphicFrame>
          <p:nvGraphicFramePr>
            <p:cNvPr id="146442" name="Object 10"/>
            <p:cNvGraphicFramePr>
              <a:graphicFrameLocks noChangeAspect="1"/>
            </p:cNvGraphicFramePr>
            <p:nvPr/>
          </p:nvGraphicFramePr>
          <p:xfrm>
            <a:off x="3600" y="1872"/>
            <a:ext cx="1931" cy="2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4" name="Worksheet" r:id="rId5" imgW="1924501" imgH="2295766" progId="Excel.Sheet.8">
                    <p:embed/>
                  </p:oleObj>
                </mc:Choice>
                <mc:Fallback>
                  <p:oleObj name="Worksheet" r:id="rId5" imgW="1924501" imgH="2295766" progId="Excel.Sheet.8">
                    <p:embed/>
                    <p:pic>
                      <p:nvPicPr>
                        <p:cNvPr id="146442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00" y="1872"/>
                          <a:ext cx="1931" cy="2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6447" name="Text Box 15"/>
            <p:cNvSpPr txBox="1">
              <a:spLocks noChangeArrowheads="1"/>
            </p:cNvSpPr>
            <p:nvPr/>
          </p:nvSpPr>
          <p:spPr bwMode="auto">
            <a:xfrm>
              <a:off x="3744" y="1056"/>
              <a:ext cx="1728" cy="9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dirty="0"/>
                <a:t>Approximate £ that could be Purchased with $10,000</a:t>
              </a:r>
            </a:p>
          </p:txBody>
        </p:sp>
        <p:sp>
          <p:nvSpPr>
            <p:cNvPr id="146450" name="Text Box 18"/>
            <p:cNvSpPr txBox="1">
              <a:spLocks noChangeArrowheads="1"/>
            </p:cNvSpPr>
            <p:nvPr/>
          </p:nvSpPr>
          <p:spPr bwMode="auto">
            <a:xfrm>
              <a:off x="3598" y="2012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800" b="0"/>
                <a:t>£</a:t>
              </a:r>
            </a:p>
          </p:txBody>
        </p:sp>
      </p:grpSp>
      <p:grpSp>
        <p:nvGrpSpPr>
          <p:cNvPr id="146457" name="Group 25"/>
          <p:cNvGrpSpPr>
            <a:grpSpLocks/>
          </p:cNvGrpSpPr>
          <p:nvPr/>
        </p:nvGrpSpPr>
        <p:grpSpPr bwMode="auto">
          <a:xfrm>
            <a:off x="2934859" y="1184276"/>
            <a:ext cx="2914650" cy="4343400"/>
            <a:chOff x="1872" y="1440"/>
            <a:chExt cx="1836" cy="2736"/>
          </a:xfrm>
        </p:grpSpPr>
        <p:graphicFrame>
          <p:nvGraphicFramePr>
            <p:cNvPr id="146441" name="Object 9"/>
            <p:cNvGraphicFramePr>
              <a:graphicFrameLocks noChangeAspect="1"/>
            </p:cNvGraphicFramePr>
            <p:nvPr/>
          </p:nvGraphicFramePr>
          <p:xfrm>
            <a:off x="1872" y="1872"/>
            <a:ext cx="1836" cy="2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5" name="Worksheet" r:id="rId7" imgW="1829161" imgH="2295766" progId="Excel.Sheet.8">
                    <p:embed/>
                  </p:oleObj>
                </mc:Choice>
                <mc:Fallback>
                  <p:oleObj name="Worksheet" r:id="rId7" imgW="1829161" imgH="2295766" progId="Excel.Sheet.8">
                    <p:embed/>
                    <p:pic>
                      <p:nvPicPr>
                        <p:cNvPr id="146441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72" y="1872"/>
                          <a:ext cx="1836" cy="2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6446" name="Text Box 14"/>
            <p:cNvSpPr txBox="1">
              <a:spLocks noChangeArrowheads="1"/>
            </p:cNvSpPr>
            <p:nvPr/>
          </p:nvSpPr>
          <p:spPr bwMode="auto">
            <a:xfrm>
              <a:off x="2064" y="1440"/>
              <a:ext cx="1584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/>
                <a:t>Approximate Annual % </a:t>
              </a:r>
              <a:r>
                <a:rPr lang="en-US" altLang="en-US">
                  <a:latin typeface="Symbol" panose="05050102010706020507" pitchFamily="18" charset="2"/>
                </a:rPr>
                <a:t>D</a:t>
              </a:r>
              <a:endParaRPr lang="en-US" altLang="en-US"/>
            </a:p>
          </p:txBody>
        </p:sp>
        <p:sp>
          <p:nvSpPr>
            <p:cNvPr id="146451" name="Text Box 19"/>
            <p:cNvSpPr txBox="1">
              <a:spLocks noChangeArrowheads="1"/>
            </p:cNvSpPr>
            <p:nvPr/>
          </p:nvSpPr>
          <p:spPr bwMode="auto">
            <a:xfrm>
              <a:off x="2200" y="2009"/>
              <a:ext cx="2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800" b="0"/>
                <a:t>%</a:t>
              </a:r>
            </a:p>
          </p:txBody>
        </p:sp>
        <p:sp>
          <p:nvSpPr>
            <p:cNvPr id="146452" name="Line 20"/>
            <p:cNvSpPr>
              <a:spLocks noChangeShapeType="1"/>
            </p:cNvSpPr>
            <p:nvPr/>
          </p:nvSpPr>
          <p:spPr bwMode="auto">
            <a:xfrm>
              <a:off x="2334" y="2934"/>
              <a:ext cx="124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46454" name="Rectangle 2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096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Fluctuation of the British </a:t>
            </a:r>
            <a:r>
              <a:rPr lang="en-US" altLang="en-US" sz="3200" dirty="0" smtClean="0"/>
              <a:t>Pound Over </a:t>
            </a:r>
            <a:r>
              <a:rPr lang="en-US" altLang="en-US" sz="3200" dirty="0"/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192682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6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404" name="Group 28"/>
          <p:cNvGrpSpPr>
            <a:grpSpLocks/>
          </p:cNvGrpSpPr>
          <p:nvPr/>
        </p:nvGrpSpPr>
        <p:grpSpPr bwMode="auto">
          <a:xfrm>
            <a:off x="1066800" y="3733800"/>
            <a:ext cx="6629400" cy="2968625"/>
            <a:chOff x="672" y="912"/>
            <a:chExt cx="4176" cy="1870"/>
          </a:xfrm>
        </p:grpSpPr>
        <p:sp>
          <p:nvSpPr>
            <p:cNvPr id="101381" name="Rectangle 5"/>
            <p:cNvSpPr>
              <a:spLocks noChangeArrowheads="1"/>
            </p:cNvSpPr>
            <p:nvPr/>
          </p:nvSpPr>
          <p:spPr bwMode="auto">
            <a:xfrm>
              <a:off x="1680" y="960"/>
              <a:ext cx="3168" cy="15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2" name="Rectangle 6"/>
            <p:cNvSpPr>
              <a:spLocks noChangeArrowheads="1"/>
            </p:cNvSpPr>
            <p:nvPr/>
          </p:nvSpPr>
          <p:spPr bwMode="auto">
            <a:xfrm>
              <a:off x="672" y="912"/>
              <a:ext cx="1020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Value of £</a:t>
              </a:r>
            </a:p>
          </p:txBody>
        </p:sp>
        <p:sp>
          <p:nvSpPr>
            <p:cNvPr id="101383" name="Rectangle 7"/>
            <p:cNvSpPr>
              <a:spLocks noChangeArrowheads="1"/>
            </p:cNvSpPr>
            <p:nvPr/>
          </p:nvSpPr>
          <p:spPr bwMode="auto">
            <a:xfrm>
              <a:off x="3552" y="2496"/>
              <a:ext cx="1296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/>
                <a:t>Quantity of £</a:t>
              </a:r>
            </a:p>
          </p:txBody>
        </p:sp>
        <p:sp>
          <p:nvSpPr>
            <p:cNvPr id="101384" name="Line 8"/>
            <p:cNvSpPr>
              <a:spLocks noChangeShapeType="1"/>
            </p:cNvSpPr>
            <p:nvPr/>
          </p:nvSpPr>
          <p:spPr bwMode="auto">
            <a:xfrm>
              <a:off x="1680" y="960"/>
              <a:ext cx="0" cy="15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5" name="Line 9"/>
            <p:cNvSpPr>
              <a:spLocks noChangeShapeType="1"/>
            </p:cNvSpPr>
            <p:nvPr/>
          </p:nvSpPr>
          <p:spPr bwMode="auto">
            <a:xfrm flipH="1">
              <a:off x="1680" y="2496"/>
              <a:ext cx="31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6" name="Line 10"/>
            <p:cNvSpPr>
              <a:spLocks noChangeShapeType="1"/>
            </p:cNvSpPr>
            <p:nvPr/>
          </p:nvSpPr>
          <p:spPr bwMode="auto">
            <a:xfrm>
              <a:off x="2160" y="1200"/>
              <a:ext cx="96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1" name="Rectangle 15"/>
            <p:cNvSpPr>
              <a:spLocks noChangeArrowheads="1"/>
            </p:cNvSpPr>
            <p:nvPr/>
          </p:nvSpPr>
          <p:spPr bwMode="auto">
            <a:xfrm>
              <a:off x="3120" y="2064"/>
              <a:ext cx="1597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D: Demand for £</a:t>
              </a:r>
            </a:p>
          </p:txBody>
        </p:sp>
        <p:sp>
          <p:nvSpPr>
            <p:cNvPr id="101395" name="Text Box 19"/>
            <p:cNvSpPr txBox="1">
              <a:spLocks noChangeArrowheads="1"/>
            </p:cNvSpPr>
            <p:nvPr/>
          </p:nvSpPr>
          <p:spPr bwMode="auto">
            <a:xfrm>
              <a:off x="1104" y="1584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/>
              <a:r>
                <a:rPr lang="en-US" altLang="en-US"/>
                <a:t>$1.55</a:t>
              </a:r>
            </a:p>
          </p:txBody>
        </p:sp>
        <p:sp>
          <p:nvSpPr>
            <p:cNvPr id="101396" name="Text Box 20"/>
            <p:cNvSpPr txBox="1">
              <a:spLocks noChangeArrowheads="1"/>
            </p:cNvSpPr>
            <p:nvPr/>
          </p:nvSpPr>
          <p:spPr bwMode="auto">
            <a:xfrm>
              <a:off x="1104" y="1872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/>
              <a:r>
                <a:rPr lang="en-US" altLang="en-US"/>
                <a:t>$1.50</a:t>
              </a:r>
            </a:p>
          </p:txBody>
        </p:sp>
        <p:sp>
          <p:nvSpPr>
            <p:cNvPr id="101397" name="Text Box 21"/>
            <p:cNvSpPr txBox="1">
              <a:spLocks noChangeArrowheads="1"/>
            </p:cNvSpPr>
            <p:nvPr/>
          </p:nvSpPr>
          <p:spPr bwMode="auto">
            <a:xfrm>
              <a:off x="1104" y="1296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/>
              <a:r>
                <a:rPr lang="en-US" altLang="en-US"/>
                <a:t>$1.60</a:t>
              </a:r>
            </a:p>
          </p:txBody>
        </p:sp>
        <p:sp>
          <p:nvSpPr>
            <p:cNvPr id="101398" name="Line 22"/>
            <p:cNvSpPr>
              <a:spLocks noChangeShapeType="1"/>
            </p:cNvSpPr>
            <p:nvPr/>
          </p:nvSpPr>
          <p:spPr bwMode="auto">
            <a:xfrm>
              <a:off x="1680" y="1728"/>
              <a:ext cx="4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9" name="Line 23"/>
            <p:cNvSpPr>
              <a:spLocks noChangeShapeType="1"/>
            </p:cNvSpPr>
            <p:nvPr/>
          </p:nvSpPr>
          <p:spPr bwMode="auto">
            <a:xfrm>
              <a:off x="1680" y="2016"/>
              <a:ext cx="4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0" name="Line 24"/>
            <p:cNvSpPr>
              <a:spLocks noChangeShapeType="1"/>
            </p:cNvSpPr>
            <p:nvPr/>
          </p:nvSpPr>
          <p:spPr bwMode="auto">
            <a:xfrm>
              <a:off x="1680" y="1440"/>
              <a:ext cx="4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402" name="Group 26"/>
          <p:cNvGrpSpPr>
            <a:grpSpLocks/>
          </p:cNvGrpSpPr>
          <p:nvPr/>
        </p:nvGrpSpPr>
        <p:grpSpPr bwMode="auto">
          <a:xfrm>
            <a:off x="3505200" y="3962400"/>
            <a:ext cx="3733800" cy="1828800"/>
            <a:chOff x="2208" y="1056"/>
            <a:chExt cx="2352" cy="1152"/>
          </a:xfrm>
        </p:grpSpPr>
        <p:sp>
          <p:nvSpPr>
            <p:cNvPr id="101387" name="Line 11"/>
            <p:cNvSpPr>
              <a:spLocks noChangeShapeType="1"/>
            </p:cNvSpPr>
            <p:nvPr/>
          </p:nvSpPr>
          <p:spPr bwMode="auto">
            <a:xfrm flipV="1">
              <a:off x="2208" y="1248"/>
              <a:ext cx="96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0" name="Rectangle 14"/>
            <p:cNvSpPr>
              <a:spLocks noChangeArrowheads="1"/>
            </p:cNvSpPr>
            <p:nvPr/>
          </p:nvSpPr>
          <p:spPr bwMode="auto">
            <a:xfrm>
              <a:off x="3168" y="1056"/>
              <a:ext cx="1392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S: Supply of £</a:t>
              </a:r>
            </a:p>
          </p:txBody>
        </p:sp>
      </p:grpSp>
      <p:grpSp>
        <p:nvGrpSpPr>
          <p:cNvPr id="101403" name="Group 27"/>
          <p:cNvGrpSpPr>
            <a:grpSpLocks/>
          </p:cNvGrpSpPr>
          <p:nvPr/>
        </p:nvGrpSpPr>
        <p:grpSpPr bwMode="auto">
          <a:xfrm>
            <a:off x="2667000" y="4724400"/>
            <a:ext cx="4648200" cy="711200"/>
            <a:chOff x="1680" y="1536"/>
            <a:chExt cx="2928" cy="448"/>
          </a:xfrm>
        </p:grpSpPr>
        <p:sp>
          <p:nvSpPr>
            <p:cNvPr id="101388" name="Line 12"/>
            <p:cNvSpPr>
              <a:spLocks noChangeShapeType="1"/>
            </p:cNvSpPr>
            <p:nvPr/>
          </p:nvSpPr>
          <p:spPr bwMode="auto">
            <a:xfrm flipH="1" flipV="1">
              <a:off x="1680" y="1728"/>
              <a:ext cx="10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9" name="Rectangle 13"/>
            <p:cNvSpPr>
              <a:spLocks noChangeArrowheads="1"/>
            </p:cNvSpPr>
            <p:nvPr/>
          </p:nvSpPr>
          <p:spPr bwMode="auto">
            <a:xfrm>
              <a:off x="3168" y="1536"/>
              <a:ext cx="1440" cy="4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altLang="en-US"/>
                <a:t>equilibrium exchange rate</a:t>
              </a:r>
            </a:p>
          </p:txBody>
        </p:sp>
        <p:sp>
          <p:nvSpPr>
            <p:cNvPr id="101394" name="Line 18"/>
            <p:cNvSpPr>
              <a:spLocks noChangeShapeType="1"/>
            </p:cNvSpPr>
            <p:nvPr/>
          </p:nvSpPr>
          <p:spPr bwMode="auto">
            <a:xfrm flipH="1">
              <a:off x="2784" y="1728"/>
              <a:ext cx="48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1405" name="Rectangle 29"/>
          <p:cNvSpPr>
            <a:spLocks noGrp="1" noChangeArrowheads="1"/>
          </p:cNvSpPr>
          <p:nvPr>
            <p:ph type="title"/>
          </p:nvPr>
        </p:nvSpPr>
        <p:spPr>
          <a:xfrm>
            <a:off x="685800" y="187325"/>
            <a:ext cx="7772400" cy="685800"/>
          </a:xfrm>
        </p:spPr>
        <p:txBody>
          <a:bodyPr/>
          <a:lstStyle/>
          <a:p>
            <a:r>
              <a:rPr lang="en-US" altLang="en-US" sz="3200" dirty="0"/>
              <a:t>Exchange Rate Equilibrium</a:t>
            </a:r>
          </a:p>
        </p:txBody>
      </p:sp>
      <p:sp>
        <p:nvSpPr>
          <p:cNvPr id="101406" name="Rectangle 30"/>
          <p:cNvSpPr>
            <a:spLocks noGrp="1" noChangeArrowheads="1"/>
          </p:cNvSpPr>
          <p:nvPr>
            <p:ph type="body" idx="1"/>
          </p:nvPr>
        </p:nvSpPr>
        <p:spPr>
          <a:xfrm>
            <a:off x="685800" y="952500"/>
            <a:ext cx="7772400" cy="2095501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An exchange rate represents the price of a currency, which is determined by the demand for that currency relative to the supply for that currency.</a:t>
            </a:r>
          </a:p>
        </p:txBody>
      </p:sp>
    </p:spTree>
    <p:extLst>
      <p:ext uri="{BB962C8B-B14F-4D97-AF65-F5344CB8AC3E}">
        <p14:creationId xmlns:p14="http://schemas.microsoft.com/office/powerpoint/2010/main" val="23080689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1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1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1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06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459" name="Group 35"/>
          <p:cNvGrpSpPr>
            <a:grpSpLocks/>
          </p:cNvGrpSpPr>
          <p:nvPr/>
        </p:nvGrpSpPr>
        <p:grpSpPr bwMode="auto">
          <a:xfrm>
            <a:off x="685800" y="2895600"/>
            <a:ext cx="2895600" cy="2968625"/>
            <a:chOff x="432" y="1824"/>
            <a:chExt cx="1824" cy="1870"/>
          </a:xfrm>
        </p:grpSpPr>
        <p:sp>
          <p:nvSpPr>
            <p:cNvPr id="103429" name="Rectangle 5"/>
            <p:cNvSpPr>
              <a:spLocks noChangeArrowheads="1"/>
            </p:cNvSpPr>
            <p:nvPr/>
          </p:nvSpPr>
          <p:spPr bwMode="auto">
            <a:xfrm>
              <a:off x="816" y="1872"/>
              <a:ext cx="1440" cy="15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0" name="Rectangle 6"/>
            <p:cNvSpPr>
              <a:spLocks noChangeArrowheads="1"/>
            </p:cNvSpPr>
            <p:nvPr/>
          </p:nvSpPr>
          <p:spPr bwMode="auto">
            <a:xfrm>
              <a:off x="432" y="1824"/>
              <a:ext cx="381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r"/>
              <a:r>
                <a:rPr lang="en-US" altLang="en-US"/>
                <a:t>$/£</a:t>
              </a:r>
            </a:p>
          </p:txBody>
        </p:sp>
        <p:sp>
          <p:nvSpPr>
            <p:cNvPr id="103431" name="Rectangle 7"/>
            <p:cNvSpPr>
              <a:spLocks noChangeArrowheads="1"/>
            </p:cNvSpPr>
            <p:nvPr/>
          </p:nvSpPr>
          <p:spPr bwMode="auto">
            <a:xfrm>
              <a:off x="816" y="3408"/>
              <a:ext cx="1440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/>
                <a:t>Quantity of £</a:t>
              </a:r>
            </a:p>
          </p:txBody>
        </p:sp>
        <p:sp>
          <p:nvSpPr>
            <p:cNvPr id="103432" name="Line 8"/>
            <p:cNvSpPr>
              <a:spLocks noChangeShapeType="1"/>
            </p:cNvSpPr>
            <p:nvPr/>
          </p:nvSpPr>
          <p:spPr bwMode="auto">
            <a:xfrm>
              <a:off x="816" y="1872"/>
              <a:ext cx="0" cy="15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3" name="Line 9"/>
            <p:cNvSpPr>
              <a:spLocks noChangeShapeType="1"/>
            </p:cNvSpPr>
            <p:nvPr/>
          </p:nvSpPr>
          <p:spPr bwMode="auto">
            <a:xfrm flipH="1">
              <a:off x="816" y="3408"/>
              <a:ext cx="14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4" name="Line 10"/>
            <p:cNvSpPr>
              <a:spLocks noChangeShapeType="1"/>
            </p:cNvSpPr>
            <p:nvPr/>
          </p:nvSpPr>
          <p:spPr bwMode="auto">
            <a:xfrm>
              <a:off x="1008" y="2400"/>
              <a:ext cx="864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5" name="Line 11"/>
            <p:cNvSpPr>
              <a:spLocks noChangeShapeType="1"/>
            </p:cNvSpPr>
            <p:nvPr/>
          </p:nvSpPr>
          <p:spPr bwMode="auto">
            <a:xfrm flipV="1">
              <a:off x="1056" y="2400"/>
              <a:ext cx="864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6" name="Line 12"/>
            <p:cNvSpPr>
              <a:spLocks noChangeShapeType="1"/>
            </p:cNvSpPr>
            <p:nvPr/>
          </p:nvSpPr>
          <p:spPr bwMode="auto">
            <a:xfrm flipH="1">
              <a:off x="816" y="2784"/>
              <a:ext cx="6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7" name="Rectangle 13"/>
            <p:cNvSpPr>
              <a:spLocks noChangeArrowheads="1"/>
            </p:cNvSpPr>
            <p:nvPr/>
          </p:nvSpPr>
          <p:spPr bwMode="auto">
            <a:xfrm>
              <a:off x="1872" y="2160"/>
              <a:ext cx="313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S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  <p:sp>
          <p:nvSpPr>
            <p:cNvPr id="103438" name="Rectangle 14"/>
            <p:cNvSpPr>
              <a:spLocks noChangeArrowheads="1"/>
            </p:cNvSpPr>
            <p:nvPr/>
          </p:nvSpPr>
          <p:spPr bwMode="auto">
            <a:xfrm>
              <a:off x="1824" y="302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D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  <p:sp>
          <p:nvSpPr>
            <p:cNvPr id="103445" name="Rectangle 21"/>
            <p:cNvSpPr>
              <a:spLocks noChangeArrowheads="1"/>
            </p:cNvSpPr>
            <p:nvPr/>
          </p:nvSpPr>
          <p:spPr bwMode="auto">
            <a:xfrm>
              <a:off x="528" y="2638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/>
                <a:t>r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</p:grpSp>
      <p:sp>
        <p:nvSpPr>
          <p:cNvPr id="103451" name="Rectangle 27"/>
          <p:cNvSpPr>
            <a:spLocks noChangeArrowheads="1"/>
          </p:cNvSpPr>
          <p:nvPr/>
        </p:nvSpPr>
        <p:spPr bwMode="auto">
          <a:xfrm>
            <a:off x="3505200" y="2667000"/>
            <a:ext cx="4953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dirty="0"/>
              <a:t>	</a:t>
            </a:r>
            <a:r>
              <a:rPr lang="en-US" altLang="en-US" b="0" dirty="0"/>
              <a:t>U.S. inflation </a:t>
            </a:r>
            <a:r>
              <a:rPr lang="en-US" altLang="en-US" b="0" dirty="0">
                <a:sym typeface="Symbol" panose="05050102010706020507" pitchFamily="18" charset="2"/>
              </a:rPr>
              <a:t></a:t>
            </a:r>
          </a:p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 b="0" dirty="0">
                <a:sym typeface="Symbol" panose="05050102010706020507" pitchFamily="18" charset="2"/>
              </a:rPr>
              <a:t> U.S. demand for British goods, and hence £.</a:t>
            </a:r>
            <a:endParaRPr lang="en-US" altLang="en-US" b="0" dirty="0"/>
          </a:p>
        </p:txBody>
      </p:sp>
      <p:grpSp>
        <p:nvGrpSpPr>
          <p:cNvPr id="103461" name="Group 37"/>
          <p:cNvGrpSpPr>
            <a:grpSpLocks/>
          </p:cNvGrpSpPr>
          <p:nvPr/>
        </p:nvGrpSpPr>
        <p:grpSpPr bwMode="auto">
          <a:xfrm>
            <a:off x="1676400" y="3429000"/>
            <a:ext cx="1809750" cy="1444625"/>
            <a:chOff x="1056" y="2160"/>
            <a:chExt cx="1140" cy="910"/>
          </a:xfrm>
        </p:grpSpPr>
        <p:sp>
          <p:nvSpPr>
            <p:cNvPr id="103440" name="Rectangle 16"/>
            <p:cNvSpPr>
              <a:spLocks noChangeArrowheads="1"/>
            </p:cNvSpPr>
            <p:nvPr/>
          </p:nvSpPr>
          <p:spPr bwMode="auto">
            <a:xfrm>
              <a:off x="1872" y="278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>
                  <a:solidFill>
                    <a:srgbClr val="CC0000"/>
                  </a:solidFill>
                </a:rPr>
                <a:t>D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  <a:endParaRPr lang="en-US" altLang="en-US" baseline="-25000">
                <a:solidFill>
                  <a:schemeClr val="accent2"/>
                </a:solidFill>
              </a:endParaRPr>
            </a:p>
          </p:txBody>
        </p:sp>
        <p:sp>
          <p:nvSpPr>
            <p:cNvPr id="103453" name="Line 29"/>
            <p:cNvSpPr>
              <a:spLocks noChangeShapeType="1"/>
            </p:cNvSpPr>
            <p:nvPr/>
          </p:nvSpPr>
          <p:spPr bwMode="auto">
            <a:xfrm>
              <a:off x="1056" y="2160"/>
              <a:ext cx="864" cy="67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64" name="Group 40"/>
          <p:cNvGrpSpPr>
            <a:grpSpLocks/>
          </p:cNvGrpSpPr>
          <p:nvPr/>
        </p:nvGrpSpPr>
        <p:grpSpPr bwMode="auto">
          <a:xfrm>
            <a:off x="838200" y="3733800"/>
            <a:ext cx="1524000" cy="454025"/>
            <a:chOff x="528" y="2352"/>
            <a:chExt cx="960" cy="286"/>
          </a:xfrm>
        </p:grpSpPr>
        <p:sp>
          <p:nvSpPr>
            <p:cNvPr id="103443" name="Line 19"/>
            <p:cNvSpPr>
              <a:spLocks noChangeShapeType="1"/>
            </p:cNvSpPr>
            <p:nvPr/>
          </p:nvSpPr>
          <p:spPr bwMode="auto">
            <a:xfrm flipH="1">
              <a:off x="816" y="2496"/>
              <a:ext cx="672" cy="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44" name="Rectangle 20"/>
            <p:cNvSpPr>
              <a:spLocks noChangeArrowheads="1"/>
            </p:cNvSpPr>
            <p:nvPr/>
          </p:nvSpPr>
          <p:spPr bwMode="auto">
            <a:xfrm>
              <a:off x="528" y="2352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>
                  <a:solidFill>
                    <a:srgbClr val="CC0000"/>
                  </a:solidFill>
                </a:rPr>
                <a:t>r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</a:p>
          </p:txBody>
        </p:sp>
      </p:grpSp>
      <p:grpSp>
        <p:nvGrpSpPr>
          <p:cNvPr id="103463" name="Group 39"/>
          <p:cNvGrpSpPr>
            <a:grpSpLocks/>
          </p:cNvGrpSpPr>
          <p:nvPr/>
        </p:nvGrpSpPr>
        <p:grpSpPr bwMode="auto">
          <a:xfrm>
            <a:off x="1600200" y="3048000"/>
            <a:ext cx="1792288" cy="1600200"/>
            <a:chOff x="1008" y="1920"/>
            <a:chExt cx="1129" cy="1008"/>
          </a:xfrm>
        </p:grpSpPr>
        <p:sp>
          <p:nvSpPr>
            <p:cNvPr id="103442" name="Rectangle 18"/>
            <p:cNvSpPr>
              <a:spLocks noChangeArrowheads="1"/>
            </p:cNvSpPr>
            <p:nvPr/>
          </p:nvSpPr>
          <p:spPr bwMode="auto">
            <a:xfrm>
              <a:off x="1824" y="1920"/>
              <a:ext cx="313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>
                  <a:solidFill>
                    <a:srgbClr val="CC0000"/>
                  </a:solidFill>
                </a:rPr>
                <a:t>S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</a:p>
          </p:txBody>
        </p:sp>
        <p:sp>
          <p:nvSpPr>
            <p:cNvPr id="103454" name="Line 30"/>
            <p:cNvSpPr>
              <a:spLocks noChangeShapeType="1"/>
            </p:cNvSpPr>
            <p:nvPr/>
          </p:nvSpPr>
          <p:spPr bwMode="auto">
            <a:xfrm flipV="1">
              <a:off x="1008" y="2160"/>
              <a:ext cx="864" cy="768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3455" name="Rectangle 31"/>
          <p:cNvSpPr>
            <a:spLocks noGrp="1" noChangeArrowheads="1"/>
          </p:cNvSpPr>
          <p:nvPr>
            <p:ph type="title"/>
          </p:nvPr>
        </p:nvSpPr>
        <p:spPr>
          <a:xfrm>
            <a:off x="838200" y="287797"/>
            <a:ext cx="7315200" cy="64360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03456" name="Rectangle 3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i="1"/>
              <a:t>Relative Inflation Rates</a:t>
            </a:r>
          </a:p>
        </p:txBody>
      </p:sp>
      <p:sp>
        <p:nvSpPr>
          <p:cNvPr id="103458" name="Rectangle 34"/>
          <p:cNvSpPr>
            <a:spLocks noChangeArrowheads="1"/>
          </p:cNvSpPr>
          <p:nvPr/>
        </p:nvSpPr>
        <p:spPr bwMode="auto">
          <a:xfrm>
            <a:off x="3505200" y="4495800"/>
            <a:ext cx="4953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 b="0">
                <a:sym typeface="Symbol" panose="05050102010706020507" pitchFamily="18" charset="2"/>
              </a:rPr>
              <a:t></a:t>
            </a:r>
            <a:r>
              <a:rPr lang="en-US" altLang="en-US" b="0"/>
              <a:t> British desire for U.S. goods, and hence the supply of £.</a:t>
            </a:r>
          </a:p>
        </p:txBody>
      </p:sp>
    </p:spTree>
    <p:extLst>
      <p:ext uri="{BB962C8B-B14F-4D97-AF65-F5344CB8AC3E}">
        <p14:creationId xmlns:p14="http://schemas.microsoft.com/office/powerpoint/2010/main" val="4345359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3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3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3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3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3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3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51" grpId="0" autoUpdateAnimBg="0"/>
      <p:bldP spid="10345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510" name="Group 54"/>
          <p:cNvGrpSpPr>
            <a:grpSpLocks/>
          </p:cNvGrpSpPr>
          <p:nvPr/>
        </p:nvGrpSpPr>
        <p:grpSpPr bwMode="auto">
          <a:xfrm>
            <a:off x="685800" y="2895600"/>
            <a:ext cx="2895600" cy="2968625"/>
            <a:chOff x="432" y="1824"/>
            <a:chExt cx="1824" cy="1870"/>
          </a:xfrm>
        </p:grpSpPr>
        <p:sp>
          <p:nvSpPr>
            <p:cNvPr id="147461" name="Rectangle 5"/>
            <p:cNvSpPr>
              <a:spLocks noChangeArrowheads="1"/>
            </p:cNvSpPr>
            <p:nvPr/>
          </p:nvSpPr>
          <p:spPr bwMode="auto">
            <a:xfrm>
              <a:off x="816" y="1872"/>
              <a:ext cx="1440" cy="15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62" name="Rectangle 6"/>
            <p:cNvSpPr>
              <a:spLocks noChangeArrowheads="1"/>
            </p:cNvSpPr>
            <p:nvPr/>
          </p:nvSpPr>
          <p:spPr bwMode="auto">
            <a:xfrm>
              <a:off x="432" y="1824"/>
              <a:ext cx="381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r"/>
              <a:r>
                <a:rPr lang="en-US" altLang="en-US"/>
                <a:t>$/£</a:t>
              </a:r>
            </a:p>
          </p:txBody>
        </p:sp>
        <p:sp>
          <p:nvSpPr>
            <p:cNvPr id="147463" name="Rectangle 7"/>
            <p:cNvSpPr>
              <a:spLocks noChangeArrowheads="1"/>
            </p:cNvSpPr>
            <p:nvPr/>
          </p:nvSpPr>
          <p:spPr bwMode="auto">
            <a:xfrm>
              <a:off x="816" y="3408"/>
              <a:ext cx="1440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/>
                <a:t>Quantity of £</a:t>
              </a:r>
            </a:p>
          </p:txBody>
        </p:sp>
        <p:sp>
          <p:nvSpPr>
            <p:cNvPr id="147464" name="Line 8"/>
            <p:cNvSpPr>
              <a:spLocks noChangeShapeType="1"/>
            </p:cNvSpPr>
            <p:nvPr/>
          </p:nvSpPr>
          <p:spPr bwMode="auto">
            <a:xfrm>
              <a:off x="816" y="1872"/>
              <a:ext cx="0" cy="15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65" name="Line 9"/>
            <p:cNvSpPr>
              <a:spLocks noChangeShapeType="1"/>
            </p:cNvSpPr>
            <p:nvPr/>
          </p:nvSpPr>
          <p:spPr bwMode="auto">
            <a:xfrm flipH="1">
              <a:off x="816" y="3408"/>
              <a:ext cx="14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78" name="Line 22"/>
            <p:cNvSpPr>
              <a:spLocks noChangeShapeType="1"/>
            </p:cNvSpPr>
            <p:nvPr/>
          </p:nvSpPr>
          <p:spPr bwMode="auto">
            <a:xfrm>
              <a:off x="1056" y="2160"/>
              <a:ext cx="864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80" name="Line 24"/>
            <p:cNvSpPr>
              <a:spLocks noChangeShapeType="1"/>
            </p:cNvSpPr>
            <p:nvPr/>
          </p:nvSpPr>
          <p:spPr bwMode="auto">
            <a:xfrm flipH="1">
              <a:off x="816" y="2496"/>
              <a:ext cx="6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81" name="Rectangle 25"/>
            <p:cNvSpPr>
              <a:spLocks noChangeArrowheads="1"/>
            </p:cNvSpPr>
            <p:nvPr/>
          </p:nvSpPr>
          <p:spPr bwMode="auto">
            <a:xfrm>
              <a:off x="528" y="2352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/>
                <a:t>r</a:t>
              </a:r>
              <a:r>
                <a:rPr lang="en-US" altLang="en-US" baseline="-25000"/>
                <a:t>0</a:t>
              </a:r>
              <a:endParaRPr lang="en-US" altLang="en-US" baseline="-25000">
                <a:solidFill>
                  <a:srgbClr val="CC0000"/>
                </a:solidFill>
              </a:endParaRPr>
            </a:p>
          </p:txBody>
        </p:sp>
        <p:sp>
          <p:nvSpPr>
            <p:cNvPr id="147483" name="Rectangle 27"/>
            <p:cNvSpPr>
              <a:spLocks noChangeArrowheads="1"/>
            </p:cNvSpPr>
            <p:nvPr/>
          </p:nvSpPr>
          <p:spPr bwMode="auto">
            <a:xfrm>
              <a:off x="1824" y="1920"/>
              <a:ext cx="313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S</a:t>
              </a:r>
              <a:r>
                <a:rPr lang="en-US" altLang="en-US" baseline="-25000"/>
                <a:t>0</a:t>
              </a:r>
              <a:endParaRPr lang="en-US" altLang="en-US" baseline="-25000">
                <a:solidFill>
                  <a:srgbClr val="CC0000"/>
                </a:solidFill>
              </a:endParaRPr>
            </a:p>
          </p:txBody>
        </p:sp>
        <p:sp>
          <p:nvSpPr>
            <p:cNvPr id="147484" name="Line 28"/>
            <p:cNvSpPr>
              <a:spLocks noChangeShapeType="1"/>
            </p:cNvSpPr>
            <p:nvPr/>
          </p:nvSpPr>
          <p:spPr bwMode="auto">
            <a:xfrm flipV="1">
              <a:off x="1008" y="2160"/>
              <a:ext cx="864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77" name="Rectangle 21"/>
            <p:cNvSpPr>
              <a:spLocks noChangeArrowheads="1"/>
            </p:cNvSpPr>
            <p:nvPr/>
          </p:nvSpPr>
          <p:spPr bwMode="auto">
            <a:xfrm>
              <a:off x="1872" y="278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D</a:t>
              </a:r>
              <a:r>
                <a:rPr lang="en-US" altLang="en-US" baseline="-25000"/>
                <a:t>0</a:t>
              </a:r>
            </a:p>
          </p:txBody>
        </p:sp>
      </p:grpSp>
      <p:grpSp>
        <p:nvGrpSpPr>
          <p:cNvPr id="147507" name="Group 51"/>
          <p:cNvGrpSpPr>
            <a:grpSpLocks/>
          </p:cNvGrpSpPr>
          <p:nvPr/>
        </p:nvGrpSpPr>
        <p:grpSpPr bwMode="auto">
          <a:xfrm>
            <a:off x="1676400" y="3429000"/>
            <a:ext cx="1792288" cy="1600200"/>
            <a:chOff x="1056" y="2160"/>
            <a:chExt cx="1129" cy="1008"/>
          </a:xfrm>
        </p:grpSpPr>
        <p:sp>
          <p:nvSpPr>
            <p:cNvPr id="147467" name="Line 11"/>
            <p:cNvSpPr>
              <a:spLocks noChangeShapeType="1"/>
            </p:cNvSpPr>
            <p:nvPr/>
          </p:nvSpPr>
          <p:spPr bwMode="auto">
            <a:xfrm flipV="1">
              <a:off x="1056" y="2400"/>
              <a:ext cx="864" cy="768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69" name="Rectangle 13"/>
            <p:cNvSpPr>
              <a:spLocks noChangeArrowheads="1"/>
            </p:cNvSpPr>
            <p:nvPr/>
          </p:nvSpPr>
          <p:spPr bwMode="auto">
            <a:xfrm>
              <a:off x="1872" y="2160"/>
              <a:ext cx="313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>
                  <a:solidFill>
                    <a:srgbClr val="CC0000"/>
                  </a:solidFill>
                </a:rPr>
                <a:t>S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  <a:endParaRPr lang="en-US" altLang="en-US">
                <a:solidFill>
                  <a:srgbClr val="CC0000"/>
                </a:solidFill>
              </a:endParaRPr>
            </a:p>
          </p:txBody>
        </p:sp>
      </p:grpSp>
      <p:grpSp>
        <p:nvGrpSpPr>
          <p:cNvPr id="147508" name="Group 52"/>
          <p:cNvGrpSpPr>
            <a:grpSpLocks/>
          </p:cNvGrpSpPr>
          <p:nvPr/>
        </p:nvGrpSpPr>
        <p:grpSpPr bwMode="auto">
          <a:xfrm>
            <a:off x="1600200" y="3810000"/>
            <a:ext cx="1809750" cy="1444625"/>
            <a:chOff x="1008" y="2400"/>
            <a:chExt cx="1140" cy="910"/>
          </a:xfrm>
        </p:grpSpPr>
        <p:sp>
          <p:nvSpPr>
            <p:cNvPr id="147466" name="Line 10"/>
            <p:cNvSpPr>
              <a:spLocks noChangeShapeType="1"/>
            </p:cNvSpPr>
            <p:nvPr/>
          </p:nvSpPr>
          <p:spPr bwMode="auto">
            <a:xfrm>
              <a:off x="1008" y="2400"/>
              <a:ext cx="864" cy="67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70" name="Rectangle 14"/>
            <p:cNvSpPr>
              <a:spLocks noChangeArrowheads="1"/>
            </p:cNvSpPr>
            <p:nvPr/>
          </p:nvSpPr>
          <p:spPr bwMode="auto">
            <a:xfrm>
              <a:off x="1824" y="302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>
                  <a:solidFill>
                    <a:srgbClr val="CC0000"/>
                  </a:solidFill>
                </a:rPr>
                <a:t>D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  <a:endParaRPr lang="en-US" altLang="en-US">
                <a:solidFill>
                  <a:srgbClr val="CC0000"/>
                </a:solidFill>
              </a:endParaRPr>
            </a:p>
          </p:txBody>
        </p:sp>
      </p:grpSp>
      <p:grpSp>
        <p:nvGrpSpPr>
          <p:cNvPr id="147509" name="Group 53"/>
          <p:cNvGrpSpPr>
            <a:grpSpLocks/>
          </p:cNvGrpSpPr>
          <p:nvPr/>
        </p:nvGrpSpPr>
        <p:grpSpPr bwMode="auto">
          <a:xfrm>
            <a:off x="838200" y="4187825"/>
            <a:ext cx="1520825" cy="454025"/>
            <a:chOff x="528" y="2638"/>
            <a:chExt cx="958" cy="286"/>
          </a:xfrm>
        </p:grpSpPr>
        <p:sp>
          <p:nvSpPr>
            <p:cNvPr id="147468" name="Line 12"/>
            <p:cNvSpPr>
              <a:spLocks noChangeShapeType="1"/>
            </p:cNvSpPr>
            <p:nvPr/>
          </p:nvSpPr>
          <p:spPr bwMode="auto">
            <a:xfrm flipH="1">
              <a:off x="816" y="2784"/>
              <a:ext cx="670" cy="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7471" name="Rectangle 15"/>
            <p:cNvSpPr>
              <a:spLocks noChangeArrowheads="1"/>
            </p:cNvSpPr>
            <p:nvPr/>
          </p:nvSpPr>
          <p:spPr bwMode="auto">
            <a:xfrm>
              <a:off x="528" y="2638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>
                  <a:solidFill>
                    <a:srgbClr val="CC0000"/>
                  </a:solidFill>
                </a:rPr>
                <a:t>r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  <a:endParaRPr lang="en-US" altLang="en-US"/>
            </a:p>
          </p:txBody>
        </p:sp>
      </p:grpSp>
      <p:sp>
        <p:nvSpPr>
          <p:cNvPr id="147475" name="Rectangle 19"/>
          <p:cNvSpPr>
            <a:spLocks noChangeArrowheads="1"/>
          </p:cNvSpPr>
          <p:nvPr/>
        </p:nvSpPr>
        <p:spPr bwMode="auto">
          <a:xfrm>
            <a:off x="3505200" y="2667000"/>
            <a:ext cx="4953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dirty="0"/>
              <a:t>	</a:t>
            </a:r>
            <a:r>
              <a:rPr lang="en-US" altLang="en-US" b="0" dirty="0"/>
              <a:t>U.S. interest rates </a:t>
            </a:r>
            <a:r>
              <a:rPr lang="en-US" altLang="en-US" b="0" dirty="0">
                <a:sym typeface="Symbol" panose="05050102010706020507" pitchFamily="18" charset="2"/>
              </a:rPr>
              <a:t></a:t>
            </a:r>
          </a:p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 b="0" dirty="0">
                <a:sym typeface="Symbol" panose="05050102010706020507" pitchFamily="18" charset="2"/>
              </a:rPr>
              <a:t> U.S. demand for British bank deposits, and hence £.</a:t>
            </a:r>
          </a:p>
        </p:txBody>
      </p:sp>
      <p:sp>
        <p:nvSpPr>
          <p:cNvPr id="147485" name="Rectangle 29"/>
          <p:cNvSpPr>
            <a:spLocks noGrp="1" noChangeArrowheads="1"/>
          </p:cNvSpPr>
          <p:nvPr>
            <p:ph type="title"/>
          </p:nvPr>
        </p:nvSpPr>
        <p:spPr>
          <a:xfrm>
            <a:off x="1113906" y="244184"/>
            <a:ext cx="7315200" cy="606426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47486" name="Rectangle 30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en-US" i="1"/>
              <a:t>Relative Interest Rates</a:t>
            </a:r>
          </a:p>
        </p:txBody>
      </p:sp>
      <p:sp>
        <p:nvSpPr>
          <p:cNvPr id="147487" name="Rectangle 31"/>
          <p:cNvSpPr>
            <a:spLocks noChangeArrowheads="1"/>
          </p:cNvSpPr>
          <p:nvPr/>
        </p:nvSpPr>
        <p:spPr bwMode="auto">
          <a:xfrm>
            <a:off x="3505200" y="4495800"/>
            <a:ext cx="4953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>
                <a:sym typeface="Symbol" panose="05050102010706020507" pitchFamily="18" charset="2"/>
              </a:rPr>
              <a:t></a:t>
            </a:r>
            <a:r>
              <a:rPr lang="en-US" altLang="en-US" b="0"/>
              <a:t> British desire for U.S. bank deposits, and hence the supply of £.</a:t>
            </a:r>
          </a:p>
        </p:txBody>
      </p:sp>
    </p:spTree>
    <p:extLst>
      <p:ext uri="{BB962C8B-B14F-4D97-AF65-F5344CB8AC3E}">
        <p14:creationId xmlns:p14="http://schemas.microsoft.com/office/powerpoint/2010/main" val="293429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7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7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47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5" grpId="0" autoUpdateAnimBg="0"/>
      <p:bldP spid="14748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816609" y="1181100"/>
            <a:ext cx="7772400" cy="685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Relative Interest Rates</a:t>
            </a:r>
            <a:endParaRPr lang="en-US" altLang="en-US" dirty="0"/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title"/>
          </p:nvPr>
        </p:nvSpPr>
        <p:spPr>
          <a:xfrm>
            <a:off x="827584" y="266700"/>
            <a:ext cx="7315200" cy="5334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07532" name="Rectangle 12"/>
          <p:cNvSpPr>
            <a:spLocks noChangeArrowheads="1"/>
          </p:cNvSpPr>
          <p:nvPr/>
        </p:nvSpPr>
        <p:spPr bwMode="auto">
          <a:xfrm>
            <a:off x="780837" y="3933056"/>
            <a:ext cx="77724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It is thus useful to consider </a:t>
            </a:r>
            <a:r>
              <a:rPr lang="en-US" altLang="en-US" i="1" dirty="0">
                <a:solidFill>
                  <a:srgbClr val="CC0000"/>
                </a:solidFill>
              </a:rPr>
              <a:t>real interest rates</a:t>
            </a:r>
            <a:r>
              <a:rPr lang="en-US" altLang="en-US" dirty="0"/>
              <a:t>, which adjust the nominal interest rates for inflation.</a:t>
            </a:r>
          </a:p>
        </p:txBody>
      </p:sp>
      <p:sp>
        <p:nvSpPr>
          <p:cNvPr id="107533" name="Rectangle 13"/>
          <p:cNvSpPr>
            <a:spLocks noChangeArrowheads="1"/>
          </p:cNvSpPr>
          <p:nvPr/>
        </p:nvSpPr>
        <p:spPr bwMode="auto">
          <a:xfrm>
            <a:off x="816609" y="1887221"/>
            <a:ext cx="77724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A relatively high interest rate may actually reflect expectations of relatively high inflation, which discourages foreign investment.</a:t>
            </a:r>
          </a:p>
        </p:txBody>
      </p:sp>
    </p:spTree>
    <p:extLst>
      <p:ext uri="{BB962C8B-B14F-4D97-AF65-F5344CB8AC3E}">
        <p14:creationId xmlns:p14="http://schemas.microsoft.com/office/powerpoint/2010/main" val="17202016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2" grpId="0" autoUpdateAnimBg="0"/>
      <p:bldP spid="10753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4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7620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en-US" i="1"/>
              <a:t>Relative Interest Rates</a:t>
            </a:r>
            <a:endParaRPr lang="en-US" altLang="en-US"/>
          </a:p>
        </p:txBody>
      </p:sp>
      <p:sp>
        <p:nvSpPr>
          <p:cNvPr id="148488" name="Rectangle 103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315200" cy="11430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48489" name="Rectangle 1033"/>
          <p:cNvSpPr>
            <a:spLocks noChangeArrowheads="1"/>
          </p:cNvSpPr>
          <p:nvPr/>
        </p:nvSpPr>
        <p:spPr bwMode="auto">
          <a:xfrm>
            <a:off x="685800" y="39624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40000"/>
              </a:spcBef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This relationship is sometimes called the </a:t>
            </a:r>
            <a:r>
              <a:rPr lang="en-US" altLang="en-US" i="1" dirty="0">
                <a:solidFill>
                  <a:srgbClr val="CC0000"/>
                </a:solidFill>
                <a:latin typeface="+mj-lt"/>
              </a:rPr>
              <a:t>Fisher effect</a:t>
            </a:r>
            <a:r>
              <a:rPr lang="en-US" altLang="en-US" dirty="0">
                <a:latin typeface="+mj-lt"/>
              </a:rPr>
              <a:t>. </a:t>
            </a:r>
          </a:p>
        </p:txBody>
      </p:sp>
      <p:sp>
        <p:nvSpPr>
          <p:cNvPr id="148490" name="Rectangle 1034"/>
          <p:cNvSpPr>
            <a:spLocks noChangeArrowheads="1"/>
          </p:cNvSpPr>
          <p:nvPr/>
        </p:nvSpPr>
        <p:spPr bwMode="auto">
          <a:xfrm>
            <a:off x="685800" y="2590800"/>
            <a:ext cx="7772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     real           nominal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+mj-lt"/>
              </a:rPr>
              <a:t>interest   </a:t>
            </a:r>
            <a:r>
              <a:rPr lang="en-US" altLang="en-US" dirty="0">
                <a:latin typeface="+mj-lt"/>
                <a:sym typeface="Symbol" panose="05050102010706020507" pitchFamily="18" charset="2"/>
              </a:rPr>
              <a:t></a:t>
            </a:r>
            <a:r>
              <a:rPr lang="en-US" altLang="en-US" dirty="0">
                <a:latin typeface="+mj-lt"/>
              </a:rPr>
              <a:t>   </a:t>
            </a:r>
            <a:r>
              <a:rPr lang="en-US" altLang="en-US" sz="1800" dirty="0">
                <a:latin typeface="+mj-lt"/>
              </a:rPr>
              <a:t> </a:t>
            </a:r>
            <a:r>
              <a:rPr lang="en-US" altLang="en-US" dirty="0">
                <a:latin typeface="+mj-lt"/>
              </a:rPr>
              <a:t>interest   –  inflation rate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+mj-lt"/>
              </a:rPr>
              <a:t>    rate             </a:t>
            </a:r>
            <a:r>
              <a:rPr lang="en-US" altLang="en-US" dirty="0" err="1">
                <a:latin typeface="+mj-lt"/>
              </a:rPr>
              <a:t>rate</a:t>
            </a:r>
            <a:endParaRPr lang="en-US" altLang="en-US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877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9" grpId="0" autoUpdateAnimBg="0"/>
      <p:bldP spid="14849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508" name="Group 4"/>
          <p:cNvGrpSpPr>
            <a:grpSpLocks/>
          </p:cNvGrpSpPr>
          <p:nvPr/>
        </p:nvGrpSpPr>
        <p:grpSpPr bwMode="auto">
          <a:xfrm>
            <a:off x="685800" y="2895600"/>
            <a:ext cx="2895600" cy="2968625"/>
            <a:chOff x="432" y="1824"/>
            <a:chExt cx="1824" cy="1870"/>
          </a:xfrm>
        </p:grpSpPr>
        <p:sp>
          <p:nvSpPr>
            <p:cNvPr id="149509" name="Rectangle 5"/>
            <p:cNvSpPr>
              <a:spLocks noChangeArrowheads="1"/>
            </p:cNvSpPr>
            <p:nvPr/>
          </p:nvSpPr>
          <p:spPr bwMode="auto">
            <a:xfrm>
              <a:off x="816" y="1872"/>
              <a:ext cx="1440" cy="15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0" name="Rectangle 6"/>
            <p:cNvSpPr>
              <a:spLocks noChangeArrowheads="1"/>
            </p:cNvSpPr>
            <p:nvPr/>
          </p:nvSpPr>
          <p:spPr bwMode="auto">
            <a:xfrm>
              <a:off x="432" y="1824"/>
              <a:ext cx="381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r"/>
              <a:r>
                <a:rPr lang="en-US" altLang="en-US"/>
                <a:t>$/£</a:t>
              </a:r>
            </a:p>
          </p:txBody>
        </p:sp>
        <p:sp>
          <p:nvSpPr>
            <p:cNvPr id="149511" name="Rectangle 7"/>
            <p:cNvSpPr>
              <a:spLocks noChangeArrowheads="1"/>
            </p:cNvSpPr>
            <p:nvPr/>
          </p:nvSpPr>
          <p:spPr bwMode="auto">
            <a:xfrm>
              <a:off x="816" y="3408"/>
              <a:ext cx="1440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/>
                <a:t>Quantity of £</a:t>
              </a:r>
            </a:p>
          </p:txBody>
        </p:sp>
        <p:sp>
          <p:nvSpPr>
            <p:cNvPr id="149512" name="Line 8"/>
            <p:cNvSpPr>
              <a:spLocks noChangeShapeType="1"/>
            </p:cNvSpPr>
            <p:nvPr/>
          </p:nvSpPr>
          <p:spPr bwMode="auto">
            <a:xfrm>
              <a:off x="816" y="1872"/>
              <a:ext cx="0" cy="15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3" name="Line 9"/>
            <p:cNvSpPr>
              <a:spLocks noChangeShapeType="1"/>
            </p:cNvSpPr>
            <p:nvPr/>
          </p:nvSpPr>
          <p:spPr bwMode="auto">
            <a:xfrm flipH="1">
              <a:off x="816" y="3408"/>
              <a:ext cx="14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4" name="Line 10"/>
            <p:cNvSpPr>
              <a:spLocks noChangeShapeType="1"/>
            </p:cNvSpPr>
            <p:nvPr/>
          </p:nvSpPr>
          <p:spPr bwMode="auto">
            <a:xfrm>
              <a:off x="1008" y="2400"/>
              <a:ext cx="864" cy="6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5" name="Line 11"/>
            <p:cNvSpPr>
              <a:spLocks noChangeShapeType="1"/>
            </p:cNvSpPr>
            <p:nvPr/>
          </p:nvSpPr>
          <p:spPr bwMode="auto">
            <a:xfrm flipV="1">
              <a:off x="1056" y="2400"/>
              <a:ext cx="864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6" name="Line 12"/>
            <p:cNvSpPr>
              <a:spLocks noChangeShapeType="1"/>
            </p:cNvSpPr>
            <p:nvPr/>
          </p:nvSpPr>
          <p:spPr bwMode="auto">
            <a:xfrm flipH="1">
              <a:off x="816" y="2784"/>
              <a:ext cx="6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17" name="Rectangle 13"/>
            <p:cNvSpPr>
              <a:spLocks noChangeArrowheads="1"/>
            </p:cNvSpPr>
            <p:nvPr/>
          </p:nvSpPr>
          <p:spPr bwMode="auto">
            <a:xfrm>
              <a:off x="1872" y="2160"/>
              <a:ext cx="313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S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  <p:sp>
          <p:nvSpPr>
            <p:cNvPr id="149518" name="Rectangle 14"/>
            <p:cNvSpPr>
              <a:spLocks noChangeArrowheads="1"/>
            </p:cNvSpPr>
            <p:nvPr/>
          </p:nvSpPr>
          <p:spPr bwMode="auto">
            <a:xfrm>
              <a:off x="1824" y="302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/>
                <a:t>D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  <p:sp>
          <p:nvSpPr>
            <p:cNvPr id="149519" name="Rectangle 15"/>
            <p:cNvSpPr>
              <a:spLocks noChangeArrowheads="1"/>
            </p:cNvSpPr>
            <p:nvPr/>
          </p:nvSpPr>
          <p:spPr bwMode="auto">
            <a:xfrm>
              <a:off x="528" y="2638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/>
                <a:t>r</a:t>
              </a:r>
              <a:r>
                <a:rPr lang="en-US" altLang="en-US" baseline="-25000"/>
                <a:t>0</a:t>
              </a:r>
              <a:endParaRPr lang="en-US" altLang="en-US"/>
            </a:p>
          </p:txBody>
        </p:sp>
      </p:grpSp>
      <p:sp>
        <p:nvSpPr>
          <p:cNvPr id="149523" name="Rectangle 19"/>
          <p:cNvSpPr>
            <a:spLocks noChangeArrowheads="1"/>
          </p:cNvSpPr>
          <p:nvPr/>
        </p:nvSpPr>
        <p:spPr bwMode="auto">
          <a:xfrm>
            <a:off x="3505200" y="2667000"/>
            <a:ext cx="4953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dirty="0"/>
              <a:t>	</a:t>
            </a:r>
            <a:r>
              <a:rPr lang="en-US" altLang="en-US" b="0" dirty="0"/>
              <a:t>U.S. income level </a:t>
            </a:r>
            <a:r>
              <a:rPr lang="en-US" altLang="en-US" b="0" dirty="0">
                <a:sym typeface="Symbol" panose="05050102010706020507" pitchFamily="18" charset="2"/>
              </a:rPr>
              <a:t></a:t>
            </a:r>
          </a:p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 b="0" dirty="0">
                <a:sym typeface="Symbol" panose="05050102010706020507" pitchFamily="18" charset="2"/>
              </a:rPr>
              <a:t> U.S. demand for British goods, and hence £.</a:t>
            </a:r>
            <a:endParaRPr lang="en-US" altLang="en-US" b="0" dirty="0"/>
          </a:p>
        </p:txBody>
      </p:sp>
      <p:grpSp>
        <p:nvGrpSpPr>
          <p:cNvPr id="149524" name="Group 20"/>
          <p:cNvGrpSpPr>
            <a:grpSpLocks/>
          </p:cNvGrpSpPr>
          <p:nvPr/>
        </p:nvGrpSpPr>
        <p:grpSpPr bwMode="auto">
          <a:xfrm>
            <a:off x="1676400" y="3429000"/>
            <a:ext cx="1809750" cy="1444625"/>
            <a:chOff x="1056" y="2160"/>
            <a:chExt cx="1140" cy="910"/>
          </a:xfrm>
        </p:grpSpPr>
        <p:sp>
          <p:nvSpPr>
            <p:cNvPr id="149525" name="Rectangle 21"/>
            <p:cNvSpPr>
              <a:spLocks noChangeArrowheads="1"/>
            </p:cNvSpPr>
            <p:nvPr/>
          </p:nvSpPr>
          <p:spPr bwMode="auto">
            <a:xfrm>
              <a:off x="1872" y="2784"/>
              <a:ext cx="32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/>
              <a:r>
                <a:rPr lang="en-US" altLang="en-US">
                  <a:solidFill>
                    <a:srgbClr val="CC0000"/>
                  </a:solidFill>
                </a:rPr>
                <a:t>D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  <a:endParaRPr lang="en-US" altLang="en-US" baseline="-25000">
                <a:solidFill>
                  <a:schemeClr val="accent2"/>
                </a:solidFill>
              </a:endParaRPr>
            </a:p>
          </p:txBody>
        </p:sp>
        <p:sp>
          <p:nvSpPr>
            <p:cNvPr id="149526" name="Line 22"/>
            <p:cNvSpPr>
              <a:spLocks noChangeShapeType="1"/>
            </p:cNvSpPr>
            <p:nvPr/>
          </p:nvSpPr>
          <p:spPr bwMode="auto">
            <a:xfrm>
              <a:off x="1056" y="2160"/>
              <a:ext cx="864" cy="67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49552" name="Group 48"/>
          <p:cNvGrpSpPr>
            <a:grpSpLocks/>
          </p:cNvGrpSpPr>
          <p:nvPr/>
        </p:nvGrpSpPr>
        <p:grpSpPr bwMode="auto">
          <a:xfrm>
            <a:off x="838200" y="3886200"/>
            <a:ext cx="1752600" cy="454025"/>
            <a:chOff x="528" y="2448"/>
            <a:chExt cx="1104" cy="286"/>
          </a:xfrm>
        </p:grpSpPr>
        <p:sp>
          <p:nvSpPr>
            <p:cNvPr id="149528" name="Line 24"/>
            <p:cNvSpPr>
              <a:spLocks noChangeShapeType="1"/>
            </p:cNvSpPr>
            <p:nvPr/>
          </p:nvSpPr>
          <p:spPr bwMode="auto">
            <a:xfrm flipH="1">
              <a:off x="816" y="2640"/>
              <a:ext cx="816" cy="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9529" name="Rectangle 25"/>
            <p:cNvSpPr>
              <a:spLocks noChangeArrowheads="1"/>
            </p:cNvSpPr>
            <p:nvPr/>
          </p:nvSpPr>
          <p:spPr bwMode="auto">
            <a:xfrm>
              <a:off x="528" y="2448"/>
              <a:ext cx="28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r"/>
              <a:r>
                <a:rPr lang="en-US" altLang="en-US">
                  <a:solidFill>
                    <a:srgbClr val="CC0000"/>
                  </a:solidFill>
                </a:rPr>
                <a:t>r</a:t>
              </a:r>
              <a:r>
                <a:rPr lang="en-US" altLang="en-US" baseline="-25000">
                  <a:solidFill>
                    <a:srgbClr val="CC0000"/>
                  </a:solidFill>
                </a:rPr>
                <a:t>1</a:t>
              </a:r>
            </a:p>
          </p:txBody>
        </p:sp>
      </p:grpSp>
      <p:sp>
        <p:nvSpPr>
          <p:cNvPr id="149533" name="Rectangle 29"/>
          <p:cNvSpPr>
            <a:spLocks noGrp="1" noChangeArrowheads="1"/>
          </p:cNvSpPr>
          <p:nvPr>
            <p:ph type="title"/>
          </p:nvPr>
        </p:nvSpPr>
        <p:spPr>
          <a:xfrm>
            <a:off x="717986" y="119907"/>
            <a:ext cx="7315200" cy="768352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49534" name="Rectangle 30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Relative Income Levels</a:t>
            </a:r>
          </a:p>
        </p:txBody>
      </p:sp>
      <p:sp>
        <p:nvSpPr>
          <p:cNvPr id="149535" name="Rectangle 31"/>
          <p:cNvSpPr>
            <a:spLocks noChangeArrowheads="1"/>
          </p:cNvSpPr>
          <p:nvPr/>
        </p:nvSpPr>
        <p:spPr bwMode="auto">
          <a:xfrm>
            <a:off x="3505200" y="4495800"/>
            <a:ext cx="4953000" cy="109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7250" indent="-4000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1445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5735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SzPct val="80000"/>
              <a:buFont typeface="Symbol" panose="05050102010706020507" pitchFamily="18" charset="2"/>
              <a:buChar char="Þ"/>
            </a:pPr>
            <a:r>
              <a:rPr lang="en-US" altLang="en-US" b="0" dirty="0">
                <a:latin typeface="+mj-lt"/>
                <a:sym typeface="Symbol" panose="05050102010706020507" pitchFamily="18" charset="2"/>
              </a:rPr>
              <a:t>No expected change for</a:t>
            </a:r>
            <a:r>
              <a:rPr lang="en-US" altLang="en-US" b="0" dirty="0">
                <a:latin typeface="+mj-lt"/>
              </a:rPr>
              <a:t> the supply of £.</a:t>
            </a:r>
          </a:p>
        </p:txBody>
      </p:sp>
      <p:sp>
        <p:nvSpPr>
          <p:cNvPr id="149553" name="Text Box 49"/>
          <p:cNvSpPr txBox="1">
            <a:spLocks noChangeArrowheads="1"/>
          </p:cNvSpPr>
          <p:nvPr/>
        </p:nvSpPr>
        <p:spPr bwMode="auto">
          <a:xfrm>
            <a:off x="3276600" y="3429000"/>
            <a:ext cx="66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,</a:t>
            </a:r>
            <a:r>
              <a:rPr lang="en-US" altLang="en-US">
                <a:solidFill>
                  <a:srgbClr val="CC0000"/>
                </a:solidFill>
              </a:rPr>
              <a:t>S</a:t>
            </a:r>
            <a:r>
              <a:rPr lang="en-US" altLang="en-US" baseline="-25000">
                <a:solidFill>
                  <a:srgbClr val="CC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9591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9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9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9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49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3" grpId="0" autoUpdateAnimBg="0"/>
      <p:bldP spid="149535" grpId="0" autoUpdateAnimBg="0"/>
      <p:bldP spid="14955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2" name="Rectangle 3078"/>
          <p:cNvSpPr>
            <a:spLocks noGrp="1" noChangeArrowheads="1"/>
          </p:cNvSpPr>
          <p:nvPr>
            <p:ph type="body" idx="1"/>
          </p:nvPr>
        </p:nvSpPr>
        <p:spPr>
          <a:xfrm>
            <a:off x="539552" y="1268760"/>
            <a:ext cx="8229600" cy="391703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Government Controls</a:t>
            </a:r>
            <a:endParaRPr lang="en-US" alt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Governments may influence the equilibrium exchange rate by:</a:t>
            </a:r>
          </a:p>
          <a:p>
            <a:pPr lvl="1"/>
            <a:r>
              <a:rPr lang="en-US" altLang="en-US" dirty="0"/>
              <a:t>imposing foreign exchange barriers,</a:t>
            </a:r>
          </a:p>
          <a:p>
            <a:pPr lvl="1"/>
            <a:r>
              <a:rPr lang="en-US" altLang="en-US" dirty="0"/>
              <a:t>imposing foreign trade barriers,</a:t>
            </a:r>
          </a:p>
          <a:p>
            <a:pPr lvl="1"/>
            <a:r>
              <a:rPr lang="en-US" altLang="en-US" dirty="0"/>
              <a:t>intervening in the foreign exchange market, and</a:t>
            </a:r>
          </a:p>
          <a:p>
            <a:pPr lvl="1"/>
            <a:r>
              <a:rPr lang="en-US" altLang="en-US" dirty="0"/>
              <a:t>affecting macro variables such as inflation, interest rates, and income levels.</a:t>
            </a:r>
          </a:p>
        </p:txBody>
      </p:sp>
      <p:sp>
        <p:nvSpPr>
          <p:cNvPr id="111627" name="Rectangle 3083"/>
          <p:cNvSpPr>
            <a:spLocks noGrp="1" noChangeArrowheads="1"/>
          </p:cNvSpPr>
          <p:nvPr>
            <p:ph type="title"/>
          </p:nvPr>
        </p:nvSpPr>
        <p:spPr>
          <a:xfrm>
            <a:off x="827584" y="260648"/>
            <a:ext cx="7315200" cy="73116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</p:spTree>
    <p:extLst>
      <p:ext uri="{BB962C8B-B14F-4D97-AF65-F5344CB8AC3E}">
        <p14:creationId xmlns:p14="http://schemas.microsoft.com/office/powerpoint/2010/main" val="40291204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16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16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16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16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16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2" grpId="0" build="p" bldLvl="2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7544" y="991816"/>
            <a:ext cx="8229600" cy="391703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Expectations</a:t>
            </a:r>
            <a:endParaRPr lang="en-US" alt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Foreign exchange markets react to any news that may have a future effect.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Institutional investors often take currency positions based on anticipated interest rate movements in various countries.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Because of speculative transactions, foreign exchange rates can be very volatile.</a:t>
            </a:r>
          </a:p>
        </p:txBody>
      </p:sp>
      <p:sp>
        <p:nvSpPr>
          <p:cNvPr id="113675" name="Rectangle 11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315200" cy="803176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</p:spTree>
    <p:extLst>
      <p:ext uri="{BB962C8B-B14F-4D97-AF65-F5344CB8AC3E}">
        <p14:creationId xmlns:p14="http://schemas.microsoft.com/office/powerpoint/2010/main" val="224734969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609600"/>
          </a:xfrm>
          <a:noFill/>
          <a:ln/>
        </p:spPr>
        <p:txBody>
          <a:bodyPr/>
          <a:lstStyle/>
          <a:p>
            <a:pPr marL="0" indent="0">
              <a:buFontTx/>
              <a:buNone/>
              <a:tabLst>
                <a:tab pos="6515100" algn="ctr"/>
              </a:tabLst>
            </a:pPr>
            <a:r>
              <a:rPr lang="en-US" altLang="en-US" i="1" dirty="0"/>
              <a:t>Expectations</a:t>
            </a:r>
            <a:endParaRPr lang="en-US" altLang="en-US" dirty="0"/>
          </a:p>
        </p:txBody>
      </p:sp>
      <p:sp>
        <p:nvSpPr>
          <p:cNvPr id="150537" name="Rectangle 9"/>
          <p:cNvSpPr>
            <a:spLocks noGrp="1" noChangeArrowheads="1"/>
          </p:cNvSpPr>
          <p:nvPr>
            <p:ph type="title"/>
          </p:nvPr>
        </p:nvSpPr>
        <p:spPr>
          <a:xfrm>
            <a:off x="700579" y="258445"/>
            <a:ext cx="7315200" cy="73116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50538" name="Rectangle 10"/>
          <p:cNvSpPr>
            <a:spLocks noChangeArrowheads="1"/>
          </p:cNvSpPr>
          <p:nvPr/>
        </p:nvSpPr>
        <p:spPr bwMode="auto">
          <a:xfrm>
            <a:off x="685800" y="3581400"/>
            <a:ext cx="77724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tabLst>
                <a:tab pos="6515100" algn="ctr"/>
              </a:tabLs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2860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tabLst>
                <a:tab pos="6515100" algn="ctr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tabLst>
                <a:tab pos="6515100" algn="ctr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15000"/>
              </a:spcBef>
              <a:buFontTx/>
              <a:buNone/>
            </a:pPr>
            <a:r>
              <a:rPr lang="en-US" altLang="en-US" b="0" dirty="0">
                <a:latin typeface="+mn-lt"/>
              </a:rPr>
              <a:t>Fed chairman suggests Fed is	Strengthened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b="0" dirty="0">
                <a:latin typeface="+mn-lt"/>
              </a:rPr>
              <a:t>unlikely to cut U.S. interest rates</a:t>
            </a:r>
          </a:p>
          <a:p>
            <a:pPr>
              <a:spcBef>
                <a:spcPct val="20000"/>
              </a:spcBef>
              <a:buFontTx/>
              <a:buNone/>
            </a:pPr>
            <a:r>
              <a:rPr lang="en-US" altLang="en-US" b="0" dirty="0">
                <a:latin typeface="+mn-lt"/>
              </a:rPr>
              <a:t>A possible decline in German	Strengthened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b="0" dirty="0">
                <a:latin typeface="+mn-lt"/>
              </a:rPr>
              <a:t>interest rates</a:t>
            </a:r>
          </a:p>
          <a:p>
            <a:pPr>
              <a:spcBef>
                <a:spcPct val="20000"/>
              </a:spcBef>
              <a:buFontTx/>
              <a:buNone/>
            </a:pPr>
            <a:r>
              <a:rPr lang="en-US" altLang="en-US" b="0" dirty="0">
                <a:latin typeface="+mn-lt"/>
              </a:rPr>
              <a:t>Central banks expected to	Weakened</a:t>
            </a:r>
          </a:p>
          <a:p>
            <a:pPr lvl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b="0" dirty="0">
                <a:latin typeface="+mn-lt"/>
              </a:rPr>
              <a:t>intervene to boost the euro</a:t>
            </a:r>
          </a:p>
        </p:txBody>
      </p:sp>
      <p:sp>
        <p:nvSpPr>
          <p:cNvPr id="150539" name="Rectangle 11"/>
          <p:cNvSpPr>
            <a:spLocks noChangeArrowheads="1"/>
          </p:cNvSpPr>
          <p:nvPr/>
        </p:nvSpPr>
        <p:spPr bwMode="auto">
          <a:xfrm>
            <a:off x="685800" y="2514600"/>
            <a:ext cx="7772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tabLst>
                <a:tab pos="6515100" algn="ctr"/>
              </a:tabLs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2860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tabLst>
                <a:tab pos="6515100" algn="ctr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tabLst>
                <a:tab pos="6515100" algn="ctr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tabLst>
                <a:tab pos="6515100" algn="ctr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b="0" dirty="0">
                <a:latin typeface="+mj-lt"/>
              </a:rPr>
              <a:t>                  </a:t>
            </a:r>
            <a:r>
              <a:rPr lang="en-US" altLang="en-US" b="0" u="sng" dirty="0">
                <a:latin typeface="+mj-lt"/>
              </a:rPr>
              <a:t>Signal	Impact on $</a:t>
            </a:r>
          </a:p>
          <a:p>
            <a:pPr>
              <a:spcBef>
                <a:spcPct val="15000"/>
              </a:spcBef>
              <a:buFontTx/>
              <a:buNone/>
            </a:pPr>
            <a:r>
              <a:rPr lang="en-US" altLang="en-US" b="0" dirty="0">
                <a:latin typeface="+mj-lt"/>
              </a:rPr>
              <a:t>Poor U.S. economic indicators	Weakened</a:t>
            </a:r>
            <a:endParaRPr lang="en-US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105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0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0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0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0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05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05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8" grpId="0" build="p" autoUpdateAnimBg="0"/>
      <p:bldP spid="150539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229600" cy="391703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Interaction of Factors</a:t>
            </a:r>
            <a:endParaRPr lang="en-US" alt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Trade-related factors and financial factors sometimes interact. Exchange rate movements may be simultaneously affected by these factors.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For example, an increase in the level of income sometimes causes expectations of higher interest rates.</a:t>
            </a:r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315200" cy="587152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</p:spTree>
    <p:extLst>
      <p:ext uri="{BB962C8B-B14F-4D97-AF65-F5344CB8AC3E}">
        <p14:creationId xmlns:p14="http://schemas.microsoft.com/office/powerpoint/2010/main" val="40533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99592" y="901080"/>
            <a:ext cx="7772400" cy="6858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Interaction of Factors</a:t>
            </a:r>
          </a:p>
        </p:txBody>
      </p:sp>
      <p:sp>
        <p:nvSpPr>
          <p:cNvPr id="152584" name="Rectangle 8"/>
          <p:cNvSpPr>
            <a:spLocks noGrp="1" noChangeArrowheads="1"/>
          </p:cNvSpPr>
          <p:nvPr>
            <p:ph type="title"/>
          </p:nvPr>
        </p:nvSpPr>
        <p:spPr>
          <a:xfrm>
            <a:off x="702249" y="203820"/>
            <a:ext cx="7315200" cy="65916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  <p:sp>
        <p:nvSpPr>
          <p:cNvPr id="152585" name="Rectangle 9"/>
          <p:cNvSpPr>
            <a:spLocks noChangeArrowheads="1"/>
          </p:cNvSpPr>
          <p:nvPr/>
        </p:nvSpPr>
        <p:spPr bwMode="auto">
          <a:xfrm>
            <a:off x="720367" y="3429000"/>
            <a:ext cx="7772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The sensitivity of the exchange rate to these factors is dependent on the volume of international transactions between the two countries.</a:t>
            </a:r>
          </a:p>
        </p:txBody>
      </p:sp>
      <p:sp>
        <p:nvSpPr>
          <p:cNvPr id="152586" name="Rectangle 10"/>
          <p:cNvSpPr>
            <a:spLocks noChangeArrowheads="1"/>
          </p:cNvSpPr>
          <p:nvPr/>
        </p:nvSpPr>
        <p:spPr bwMode="auto">
          <a:xfrm>
            <a:off x="720367" y="1745940"/>
            <a:ext cx="77724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 algn="l">
              <a:lnSpc>
                <a:spcPct val="105000"/>
              </a:lnSpc>
              <a:spcBef>
                <a:spcPct val="30000"/>
              </a:spcBef>
              <a:buSzPct val="119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lnSpc>
                <a:spcPct val="105000"/>
              </a:lnSpc>
              <a:spcBef>
                <a:spcPct val="5000"/>
              </a:spcBef>
              <a:buSzPct val="79000"/>
              <a:buChar char="¤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lnSpc>
                <a:spcPct val="105000"/>
              </a:lnSpc>
              <a:spcBef>
                <a:spcPct val="5000"/>
              </a:spcBef>
              <a:buSzPct val="119000"/>
              <a:buChar char="­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lnSpc>
                <a:spcPct val="105000"/>
              </a:lnSpc>
              <a:spcBef>
                <a:spcPct val="5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5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Over a particular period, different factors may place opposing pressures on the value of a foreign currency.</a:t>
            </a:r>
          </a:p>
        </p:txBody>
      </p:sp>
    </p:spTree>
    <p:extLst>
      <p:ext uri="{BB962C8B-B14F-4D97-AF65-F5344CB8AC3E}">
        <p14:creationId xmlns:p14="http://schemas.microsoft.com/office/powerpoint/2010/main" val="223934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5" grpId="0" autoUpdateAnimBg="0"/>
      <p:bldP spid="15258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5442"/>
            <a:ext cx="8001000" cy="4114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i="1" dirty="0"/>
              <a:t>How Factors Have Influenced Exchange Rates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Because the dollar’s value changes by different magnitudes relative to each foreign currency, analysts often measure the dollar’s strength with an index.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The weight assigned to each currency is determined by its relative importance in international trade and/or finance.</a:t>
            </a:r>
          </a:p>
        </p:txBody>
      </p:sp>
      <p:sp>
        <p:nvSpPr>
          <p:cNvPr id="153607" name="Rectangle 7"/>
          <p:cNvSpPr>
            <a:spLocks noGrp="1" noChangeArrowheads="1"/>
          </p:cNvSpPr>
          <p:nvPr>
            <p:ph type="title"/>
          </p:nvPr>
        </p:nvSpPr>
        <p:spPr>
          <a:xfrm>
            <a:off x="1028700" y="260648"/>
            <a:ext cx="7315200" cy="73116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Factors that </a:t>
            </a:r>
            <a:r>
              <a:rPr lang="en-US" altLang="en-US" sz="3200" dirty="0" smtClean="0"/>
              <a:t>Influence Exchange </a:t>
            </a:r>
            <a:r>
              <a:rPr lang="en-US" altLang="en-US" sz="3200" dirty="0"/>
              <a:t>Rates</a:t>
            </a:r>
          </a:p>
        </p:txBody>
      </p:sp>
    </p:spTree>
    <p:extLst>
      <p:ext uri="{BB962C8B-B14F-4D97-AF65-F5344CB8AC3E}">
        <p14:creationId xmlns:p14="http://schemas.microsoft.com/office/powerpoint/2010/main" val="681434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11113" y="838200"/>
            <a:ext cx="9132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i="1"/>
              <a:t>With Respect to the Dollar</a:t>
            </a:r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altLang="en-US" sz="3200" dirty="0"/>
              <a:t>Value of Foreign Currency Index Over Time</a:t>
            </a:r>
          </a:p>
        </p:txBody>
      </p:sp>
      <p:grpSp>
        <p:nvGrpSpPr>
          <p:cNvPr id="154667" name="Group 43"/>
          <p:cNvGrpSpPr>
            <a:grpSpLocks/>
          </p:cNvGrpSpPr>
          <p:nvPr/>
        </p:nvGrpSpPr>
        <p:grpSpPr bwMode="auto">
          <a:xfrm>
            <a:off x="0" y="1371600"/>
            <a:ext cx="8528050" cy="5486400"/>
            <a:chOff x="0" y="864"/>
            <a:chExt cx="5372" cy="3456"/>
          </a:xfrm>
        </p:grpSpPr>
        <p:graphicFrame>
          <p:nvGraphicFramePr>
            <p:cNvPr id="154642" name="Object 18"/>
            <p:cNvGraphicFramePr>
              <a:graphicFrameLocks noChangeAspect="1"/>
            </p:cNvGraphicFramePr>
            <p:nvPr/>
          </p:nvGraphicFramePr>
          <p:xfrm>
            <a:off x="576" y="864"/>
            <a:ext cx="4608" cy="3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53" name="Worksheet" r:id="rId3" imgW="3657961" imgH="2610091" progId="Excel.Sheet.8">
                    <p:embed/>
                  </p:oleObj>
                </mc:Choice>
                <mc:Fallback>
                  <p:oleObj name="Worksheet" r:id="rId3" imgW="3657961" imgH="2610091" progId="Excel.Sheet.8">
                    <p:embed/>
                    <p:pic>
                      <p:nvPicPr>
                        <p:cNvPr id="154642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864"/>
                          <a:ext cx="4608" cy="3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4635" name="Text Box 11"/>
            <p:cNvSpPr txBox="1">
              <a:spLocks noChangeArrowheads="1"/>
            </p:cNvSpPr>
            <p:nvPr/>
          </p:nvSpPr>
          <p:spPr bwMode="auto">
            <a:xfrm rot="-5400000">
              <a:off x="-782" y="2336"/>
              <a:ext cx="27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ym typeface="Symbol" panose="05050102010706020507" pitchFamily="18" charset="2"/>
                </a:rPr>
                <a:t> </a:t>
              </a:r>
              <a:r>
                <a:rPr lang="en-US" altLang="en-US"/>
                <a:t>strengthens $ weakens </a:t>
              </a:r>
              <a:r>
                <a:rPr lang="en-US" altLang="en-US">
                  <a:sym typeface="Symbol" panose="05050102010706020507" pitchFamily="18" charset="2"/>
                </a:rPr>
                <a:t></a:t>
              </a:r>
              <a:endParaRPr lang="en-US" altLang="en-US"/>
            </a:p>
          </p:txBody>
        </p:sp>
        <p:sp>
          <p:nvSpPr>
            <p:cNvPr id="154639" name="Text Box 15"/>
            <p:cNvSpPr txBox="1">
              <a:spLocks noChangeArrowheads="1"/>
            </p:cNvSpPr>
            <p:nvPr/>
          </p:nvSpPr>
          <p:spPr bwMode="auto">
            <a:xfrm>
              <a:off x="0" y="4108"/>
              <a:ext cx="53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600" b="0" dirty="0">
                  <a:solidFill>
                    <a:srgbClr val="FF0000"/>
                  </a:solidFill>
                </a:rPr>
                <a:t>Note: The index reflects equal weights of £, ¥, French franc, German mark, and Swiss franc. </a:t>
              </a:r>
            </a:p>
          </p:txBody>
        </p:sp>
      </p:grpSp>
      <p:grpSp>
        <p:nvGrpSpPr>
          <p:cNvPr id="154658" name="Group 34"/>
          <p:cNvGrpSpPr>
            <a:grpSpLocks/>
          </p:cNvGrpSpPr>
          <p:nvPr/>
        </p:nvGrpSpPr>
        <p:grpSpPr bwMode="auto">
          <a:xfrm>
            <a:off x="1828800" y="1676400"/>
            <a:ext cx="2057400" cy="1981200"/>
            <a:chOff x="1248" y="1056"/>
            <a:chExt cx="1296" cy="1248"/>
          </a:xfrm>
        </p:grpSpPr>
        <p:sp>
          <p:nvSpPr>
            <p:cNvPr id="154643" name="Text Box 19"/>
            <p:cNvSpPr txBox="1">
              <a:spLocks noChangeArrowheads="1"/>
            </p:cNvSpPr>
            <p:nvPr/>
          </p:nvSpPr>
          <p:spPr bwMode="auto">
            <a:xfrm>
              <a:off x="1248" y="1056"/>
              <a:ext cx="1296" cy="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 dirty="0"/>
                <a:t>$</a:t>
              </a:r>
              <a:r>
                <a:rPr lang="en-US" altLang="en-US" b="0" dirty="0">
                  <a:sym typeface="Symbol" panose="05050102010706020507" pitchFamily="18" charset="2"/>
                </a:rPr>
                <a:t> due to relatively high U.S. inflation &amp; growth</a:t>
              </a:r>
              <a:endParaRPr lang="en-US" altLang="en-US" b="0" dirty="0"/>
            </a:p>
          </p:txBody>
        </p:sp>
        <p:sp>
          <p:nvSpPr>
            <p:cNvPr id="154645" name="Line 21"/>
            <p:cNvSpPr>
              <a:spLocks noChangeShapeType="1"/>
            </p:cNvSpPr>
            <p:nvPr/>
          </p:nvSpPr>
          <p:spPr bwMode="auto">
            <a:xfrm flipV="1">
              <a:off x="1488" y="1968"/>
              <a:ext cx="576" cy="336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54659" name="Group 35"/>
          <p:cNvGrpSpPr>
            <a:grpSpLocks/>
          </p:cNvGrpSpPr>
          <p:nvPr/>
        </p:nvGrpSpPr>
        <p:grpSpPr bwMode="auto">
          <a:xfrm>
            <a:off x="1828800" y="3733800"/>
            <a:ext cx="3124200" cy="1963738"/>
            <a:chOff x="1248" y="2352"/>
            <a:chExt cx="1968" cy="1237"/>
          </a:xfrm>
        </p:grpSpPr>
        <p:sp>
          <p:nvSpPr>
            <p:cNvPr id="154646" name="Text Box 22"/>
            <p:cNvSpPr txBox="1">
              <a:spLocks noChangeArrowheads="1"/>
            </p:cNvSpPr>
            <p:nvPr/>
          </p:nvSpPr>
          <p:spPr bwMode="auto">
            <a:xfrm>
              <a:off x="1248" y="2496"/>
              <a:ext cx="1968" cy="10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lnSpc>
                  <a:spcPct val="90000"/>
                </a:lnSpc>
              </a:pPr>
              <a:r>
                <a:rPr lang="en-US" altLang="en-US" b="0" dirty="0"/>
                <a:t>       high U.S.</a:t>
              </a:r>
            </a:p>
            <a:p>
              <a:pPr algn="l">
                <a:lnSpc>
                  <a:spcPct val="90000"/>
                </a:lnSpc>
              </a:pPr>
              <a:r>
                <a:rPr lang="en-US" altLang="en-US" b="0" dirty="0"/>
                <a:t>  interest rates, a </a:t>
              </a:r>
            </a:p>
            <a:p>
              <a:pPr>
                <a:lnSpc>
                  <a:spcPct val="90000"/>
                </a:lnSpc>
              </a:pPr>
              <a:r>
                <a:rPr lang="en-US" altLang="en-US" b="0" dirty="0"/>
                <a:t>somewhat depressed U.S. economy, &amp; low</a:t>
              </a:r>
            </a:p>
            <a:p>
              <a:pPr algn="l">
                <a:lnSpc>
                  <a:spcPct val="90000"/>
                </a:lnSpc>
              </a:pPr>
              <a:r>
                <a:rPr lang="en-US" altLang="en-US" b="0" dirty="0"/>
                <a:t>        inflation</a:t>
              </a:r>
            </a:p>
          </p:txBody>
        </p:sp>
        <p:sp>
          <p:nvSpPr>
            <p:cNvPr id="154647" name="Line 23"/>
            <p:cNvSpPr>
              <a:spLocks noChangeShapeType="1"/>
            </p:cNvSpPr>
            <p:nvPr/>
          </p:nvSpPr>
          <p:spPr bwMode="auto">
            <a:xfrm>
              <a:off x="2256" y="2352"/>
              <a:ext cx="528" cy="384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54660" name="Group 36"/>
          <p:cNvGrpSpPr>
            <a:grpSpLocks/>
          </p:cNvGrpSpPr>
          <p:nvPr/>
        </p:nvGrpSpPr>
        <p:grpSpPr bwMode="auto">
          <a:xfrm>
            <a:off x="3886200" y="1447800"/>
            <a:ext cx="1295400" cy="2362200"/>
            <a:chOff x="2544" y="912"/>
            <a:chExt cx="816" cy="1488"/>
          </a:xfrm>
        </p:grpSpPr>
        <p:sp>
          <p:nvSpPr>
            <p:cNvPr id="154648" name="Text Box 24"/>
            <p:cNvSpPr txBox="1">
              <a:spLocks noChangeArrowheads="1"/>
            </p:cNvSpPr>
            <p:nvPr/>
          </p:nvSpPr>
          <p:spPr bwMode="auto">
            <a:xfrm>
              <a:off x="2544" y="912"/>
              <a:ext cx="816" cy="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/>
                <a:t>large balance of trade deficit</a:t>
              </a:r>
            </a:p>
          </p:txBody>
        </p:sp>
        <p:sp>
          <p:nvSpPr>
            <p:cNvPr id="154649" name="Line 25"/>
            <p:cNvSpPr>
              <a:spLocks noChangeShapeType="1"/>
            </p:cNvSpPr>
            <p:nvPr/>
          </p:nvSpPr>
          <p:spPr bwMode="auto">
            <a:xfrm flipV="1">
              <a:off x="2928" y="1776"/>
              <a:ext cx="288" cy="624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54666" name="Group 42"/>
          <p:cNvGrpSpPr>
            <a:grpSpLocks/>
          </p:cNvGrpSpPr>
          <p:nvPr/>
        </p:nvGrpSpPr>
        <p:grpSpPr bwMode="auto">
          <a:xfrm>
            <a:off x="5029200" y="3352800"/>
            <a:ext cx="2895600" cy="2168525"/>
            <a:chOff x="3264" y="2112"/>
            <a:chExt cx="1824" cy="1366"/>
          </a:xfrm>
        </p:grpSpPr>
        <p:sp>
          <p:nvSpPr>
            <p:cNvPr id="154650" name="Text Box 26"/>
            <p:cNvSpPr txBox="1">
              <a:spLocks noChangeArrowheads="1"/>
            </p:cNvSpPr>
            <p:nvPr/>
          </p:nvSpPr>
          <p:spPr bwMode="auto">
            <a:xfrm>
              <a:off x="3264" y="2592"/>
              <a:ext cx="1824" cy="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/>
                <a:t>relatively high U.S. interest rates, &amp; lower balance of trade deficit</a:t>
              </a:r>
            </a:p>
          </p:txBody>
        </p:sp>
        <p:sp>
          <p:nvSpPr>
            <p:cNvPr id="154651" name="Line 27"/>
            <p:cNvSpPr>
              <a:spLocks noChangeShapeType="1"/>
            </p:cNvSpPr>
            <p:nvPr/>
          </p:nvSpPr>
          <p:spPr bwMode="auto">
            <a:xfrm>
              <a:off x="3360" y="2112"/>
              <a:ext cx="384" cy="48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54662" name="Group 38"/>
          <p:cNvGrpSpPr>
            <a:grpSpLocks/>
          </p:cNvGrpSpPr>
          <p:nvPr/>
        </p:nvGrpSpPr>
        <p:grpSpPr bwMode="auto">
          <a:xfrm>
            <a:off x="5105400" y="1752600"/>
            <a:ext cx="1600200" cy="1295400"/>
            <a:chOff x="3312" y="1104"/>
            <a:chExt cx="1008" cy="816"/>
          </a:xfrm>
        </p:grpSpPr>
        <p:sp>
          <p:nvSpPr>
            <p:cNvPr id="154652" name="Line 28"/>
            <p:cNvSpPr>
              <a:spLocks noChangeShapeType="1"/>
            </p:cNvSpPr>
            <p:nvPr/>
          </p:nvSpPr>
          <p:spPr bwMode="auto">
            <a:xfrm flipV="1">
              <a:off x="3504" y="1584"/>
              <a:ext cx="144" cy="336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53" name="Text Box 29"/>
            <p:cNvSpPr txBox="1">
              <a:spLocks noChangeArrowheads="1"/>
            </p:cNvSpPr>
            <p:nvPr/>
          </p:nvSpPr>
          <p:spPr bwMode="auto">
            <a:xfrm>
              <a:off x="3312" y="1104"/>
              <a:ext cx="1008" cy="4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/>
                <a:t>Persian Gulf War</a:t>
              </a:r>
            </a:p>
          </p:txBody>
        </p:sp>
      </p:grpSp>
      <p:grpSp>
        <p:nvGrpSpPr>
          <p:cNvPr id="154663" name="Group 39"/>
          <p:cNvGrpSpPr>
            <a:grpSpLocks/>
          </p:cNvGrpSpPr>
          <p:nvPr/>
        </p:nvGrpSpPr>
        <p:grpSpPr bwMode="auto">
          <a:xfrm>
            <a:off x="5486400" y="3048000"/>
            <a:ext cx="3048000" cy="801688"/>
            <a:chOff x="3552" y="1920"/>
            <a:chExt cx="1920" cy="505"/>
          </a:xfrm>
        </p:grpSpPr>
        <p:sp>
          <p:nvSpPr>
            <p:cNvPr id="154654" name="Text Box 30"/>
            <p:cNvSpPr txBox="1">
              <a:spLocks noChangeArrowheads="1"/>
            </p:cNvSpPr>
            <p:nvPr/>
          </p:nvSpPr>
          <p:spPr bwMode="auto">
            <a:xfrm>
              <a:off x="3552" y="2160"/>
              <a:ext cx="1920" cy="2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/>
                <a:t>U.S. interest rates </a:t>
              </a:r>
              <a:r>
                <a:rPr lang="en-US" altLang="en-US" b="0">
                  <a:sym typeface="Symbol" panose="05050102010706020507" pitchFamily="18" charset="2"/>
                </a:rPr>
                <a:t></a:t>
              </a:r>
              <a:endParaRPr lang="en-US" altLang="en-US" b="0"/>
            </a:p>
          </p:txBody>
        </p:sp>
        <p:sp>
          <p:nvSpPr>
            <p:cNvPr id="154655" name="Line 31"/>
            <p:cNvSpPr>
              <a:spLocks noChangeShapeType="1"/>
            </p:cNvSpPr>
            <p:nvPr/>
          </p:nvSpPr>
          <p:spPr bwMode="auto">
            <a:xfrm flipV="1">
              <a:off x="3840" y="1920"/>
              <a:ext cx="384" cy="24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54664" name="Group 40"/>
          <p:cNvGrpSpPr>
            <a:grpSpLocks/>
          </p:cNvGrpSpPr>
          <p:nvPr/>
        </p:nvGrpSpPr>
        <p:grpSpPr bwMode="auto">
          <a:xfrm>
            <a:off x="6934200" y="1371600"/>
            <a:ext cx="1524000" cy="1752600"/>
            <a:chOff x="4464" y="864"/>
            <a:chExt cx="960" cy="1104"/>
          </a:xfrm>
        </p:grpSpPr>
        <p:sp>
          <p:nvSpPr>
            <p:cNvPr id="154656" name="Text Box 32"/>
            <p:cNvSpPr txBox="1">
              <a:spLocks noChangeArrowheads="1"/>
            </p:cNvSpPr>
            <p:nvPr/>
          </p:nvSpPr>
          <p:spPr bwMode="auto">
            <a:xfrm>
              <a:off x="4560" y="864"/>
              <a:ext cx="864" cy="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b="0"/>
                <a:t>Higher U.S. interest rates</a:t>
              </a:r>
            </a:p>
          </p:txBody>
        </p:sp>
        <p:sp>
          <p:nvSpPr>
            <p:cNvPr id="154657" name="Line 33"/>
            <p:cNvSpPr>
              <a:spLocks noChangeShapeType="1"/>
            </p:cNvSpPr>
            <p:nvPr/>
          </p:nvSpPr>
          <p:spPr bwMode="auto">
            <a:xfrm>
              <a:off x="4464" y="1536"/>
              <a:ext cx="624" cy="432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0403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4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4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4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4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4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4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4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4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838200"/>
          </a:xfrm>
          <a:noFill/>
          <a:ln/>
        </p:spPr>
        <p:txBody>
          <a:bodyPr/>
          <a:lstStyle/>
          <a:p>
            <a:r>
              <a:rPr lang="en-US" altLang="en-US" sz="2800" dirty="0"/>
              <a:t>Impact of Exchange Rates on an MNC’s Value</a:t>
            </a:r>
            <a:endParaRPr lang="en-US" altLang="en-US" sz="4000" b="0" dirty="0"/>
          </a:p>
        </p:txBody>
      </p:sp>
      <p:grpSp>
        <p:nvGrpSpPr>
          <p:cNvPr id="94235" name="Group 27"/>
          <p:cNvGrpSpPr>
            <a:grpSpLocks/>
          </p:cNvGrpSpPr>
          <p:nvPr/>
        </p:nvGrpSpPr>
        <p:grpSpPr bwMode="auto">
          <a:xfrm>
            <a:off x="990600" y="1219200"/>
            <a:ext cx="7467600" cy="5422900"/>
            <a:chOff x="624" y="768"/>
            <a:chExt cx="4704" cy="3416"/>
          </a:xfrm>
        </p:grpSpPr>
        <p:sp>
          <p:nvSpPr>
            <p:cNvPr id="94215" name="Rectangle 7"/>
            <p:cNvSpPr>
              <a:spLocks noChangeArrowheads="1"/>
            </p:cNvSpPr>
            <p:nvPr/>
          </p:nvSpPr>
          <p:spPr bwMode="auto">
            <a:xfrm>
              <a:off x="816" y="1680"/>
              <a:ext cx="4080" cy="1344"/>
            </a:xfrm>
            <a:prstGeom prst="rect">
              <a:avLst/>
            </a:prstGeom>
            <a:solidFill>
              <a:srgbClr val="006B61"/>
            </a:solidFill>
            <a:ln w="9525">
              <a:solidFill>
                <a:srgbClr val="006B6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16" name="Rectangle 8"/>
            <p:cNvSpPr>
              <a:spLocks noChangeArrowheads="1"/>
            </p:cNvSpPr>
            <p:nvPr/>
          </p:nvSpPr>
          <p:spPr bwMode="auto">
            <a:xfrm>
              <a:off x="864" y="1728"/>
              <a:ext cx="4080" cy="134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6B6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aphicFrame>
          <p:nvGraphicFramePr>
            <p:cNvPr id="94217" name="Object 9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056" y="1728"/>
            <a:ext cx="3648" cy="1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7" name="Equation" r:id="rId3" imgW="2438280" imgH="914400" progId="Equation.3">
                    <p:embed/>
                  </p:oleObj>
                </mc:Choice>
                <mc:Fallback>
                  <p:oleObj name="Equation" r:id="rId3" imgW="2438280" imgH="914400" progId="Equation.3">
                    <p:embed/>
                    <p:pic>
                      <p:nvPicPr>
                        <p:cNvPr id="94217" name="Object 9">
                          <a:hlinkClick r:id="" action="ppaction://ole?verb=0"/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6" y="1728"/>
                          <a:ext cx="3648" cy="1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218" name="Rectangle 10"/>
            <p:cNvSpPr>
              <a:spLocks noChangeArrowheads="1"/>
            </p:cNvSpPr>
            <p:nvPr/>
          </p:nvSpPr>
          <p:spPr bwMode="auto">
            <a:xfrm>
              <a:off x="624" y="3168"/>
              <a:ext cx="4704" cy="10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 marL="1314450" indent="-1314450" algn="l"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1485900" algn="l"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600200" algn="l"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algn="l"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algn="l"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14350" algn="ctr"/>
                  <a:tab pos="1085850" algn="l"/>
                  <a:tab pos="1314450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dirty="0">
                  <a:latin typeface="Arial" panose="020B0604020202020204" pitchFamily="34" charset="0"/>
                </a:rPr>
                <a:t>	</a:t>
              </a:r>
              <a:r>
                <a:rPr lang="en-US" altLang="en-US" sz="2000" dirty="0">
                  <a:latin typeface="+mj-lt"/>
                </a:rPr>
                <a:t>E (</a:t>
              </a:r>
              <a:r>
                <a:rPr lang="en-US" altLang="en-US" sz="2000" dirty="0" err="1">
                  <a:latin typeface="+mj-lt"/>
                </a:rPr>
                <a:t>CF</a:t>
              </a:r>
              <a:r>
                <a:rPr lang="en-US" altLang="en-US" sz="2000" i="1" baseline="-25000" dirty="0" err="1">
                  <a:latin typeface="+mj-lt"/>
                </a:rPr>
                <a:t>j,t</a:t>
              </a:r>
              <a:r>
                <a:rPr lang="en-US" altLang="en-US" sz="2000" i="1" baseline="-25000" dirty="0">
                  <a:latin typeface="+mj-lt"/>
                </a:rPr>
                <a:t> </a:t>
              </a:r>
              <a:r>
                <a:rPr lang="en-US" altLang="en-US" sz="2000" dirty="0">
                  <a:latin typeface="+mj-lt"/>
                </a:rPr>
                <a:t>)	=	expected cash flows in currency </a:t>
              </a:r>
              <a:r>
                <a:rPr lang="en-US" altLang="en-US" sz="2000" i="1" dirty="0">
                  <a:latin typeface="+mj-lt"/>
                </a:rPr>
                <a:t>j</a:t>
              </a:r>
              <a:r>
                <a:rPr lang="en-US" altLang="en-US" sz="2000" dirty="0">
                  <a:latin typeface="+mj-lt"/>
                </a:rPr>
                <a:t> to be received by the U.S. parent at the end of period </a:t>
              </a:r>
              <a:r>
                <a:rPr lang="en-US" altLang="en-US" sz="2000" i="1" dirty="0">
                  <a:latin typeface="+mj-lt"/>
                </a:rPr>
                <a:t>t</a:t>
              </a:r>
              <a:endParaRPr lang="en-US" altLang="en-US" sz="2000" dirty="0">
                <a:latin typeface="+mj-lt"/>
              </a:endParaRPr>
            </a:p>
            <a:p>
              <a:r>
                <a:rPr lang="en-US" altLang="en-US" sz="2000" dirty="0">
                  <a:latin typeface="+mj-lt"/>
                </a:rPr>
                <a:t>	E (</a:t>
              </a:r>
              <a:r>
                <a:rPr lang="en-US" altLang="en-US" sz="2000" dirty="0" err="1">
                  <a:latin typeface="+mj-lt"/>
                </a:rPr>
                <a:t>ER</a:t>
              </a:r>
              <a:r>
                <a:rPr lang="en-US" altLang="en-US" sz="2000" i="1" baseline="-25000" dirty="0" err="1">
                  <a:latin typeface="+mj-lt"/>
                </a:rPr>
                <a:t>j,t</a:t>
              </a:r>
              <a:r>
                <a:rPr lang="en-US" altLang="en-US" sz="2000" i="1" baseline="-25000" dirty="0">
                  <a:latin typeface="+mj-lt"/>
                </a:rPr>
                <a:t> </a:t>
              </a:r>
              <a:r>
                <a:rPr lang="en-US" altLang="en-US" sz="2000" dirty="0">
                  <a:latin typeface="+mj-lt"/>
                </a:rPr>
                <a:t>)	=	expected exchange rate at which currency </a:t>
              </a:r>
              <a:r>
                <a:rPr lang="en-US" altLang="en-US" sz="2000" i="1" dirty="0">
                  <a:latin typeface="+mj-lt"/>
                </a:rPr>
                <a:t>j</a:t>
              </a:r>
              <a:r>
                <a:rPr lang="en-US" altLang="en-US" sz="2000" dirty="0">
                  <a:latin typeface="+mj-lt"/>
                </a:rPr>
                <a:t> can be converted to dollars at the end of period </a:t>
              </a:r>
              <a:r>
                <a:rPr lang="en-US" altLang="en-US" sz="2000" i="1" dirty="0">
                  <a:latin typeface="+mj-lt"/>
                </a:rPr>
                <a:t>t</a:t>
              </a:r>
              <a:endParaRPr lang="en-US" altLang="en-US" sz="2000" dirty="0">
                <a:latin typeface="+mj-lt"/>
              </a:endParaRPr>
            </a:p>
            <a:p>
              <a:r>
                <a:rPr lang="en-US" altLang="en-US" sz="2000" i="1" dirty="0">
                  <a:latin typeface="+mj-lt"/>
                </a:rPr>
                <a:t>	k	</a:t>
              </a:r>
              <a:r>
                <a:rPr lang="en-US" altLang="en-US" sz="2000" dirty="0">
                  <a:latin typeface="+mj-lt"/>
                </a:rPr>
                <a:t>=	weighted average cost of capital of the parent</a:t>
              </a:r>
            </a:p>
          </p:txBody>
        </p:sp>
        <p:sp>
          <p:nvSpPr>
            <p:cNvPr id="94226" name="Line 18"/>
            <p:cNvSpPr>
              <a:spLocks noChangeShapeType="1"/>
            </p:cNvSpPr>
            <p:nvPr/>
          </p:nvSpPr>
          <p:spPr bwMode="auto">
            <a:xfrm flipH="1">
              <a:off x="4080" y="1488"/>
              <a:ext cx="0" cy="43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3" name="Rectangle 15"/>
            <p:cNvSpPr>
              <a:spLocks noChangeArrowheads="1"/>
            </p:cNvSpPr>
            <p:nvPr/>
          </p:nvSpPr>
          <p:spPr bwMode="auto">
            <a:xfrm>
              <a:off x="2016" y="768"/>
              <a:ext cx="3072" cy="720"/>
            </a:xfrm>
            <a:prstGeom prst="rect">
              <a:avLst/>
            </a:prstGeom>
            <a:solidFill>
              <a:srgbClr val="006B61"/>
            </a:solidFill>
            <a:ln w="12700">
              <a:solidFill>
                <a:srgbClr val="006B6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4" name="Rectangle 16"/>
            <p:cNvSpPr>
              <a:spLocks noChangeArrowheads="1"/>
            </p:cNvSpPr>
            <p:nvPr/>
          </p:nvSpPr>
          <p:spPr bwMode="auto">
            <a:xfrm>
              <a:off x="2064" y="816"/>
              <a:ext cx="3072" cy="720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6B6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5" name="Rectangle 17"/>
            <p:cNvSpPr>
              <a:spLocks noChangeArrowheads="1"/>
            </p:cNvSpPr>
            <p:nvPr/>
          </p:nvSpPr>
          <p:spPr bwMode="auto">
            <a:xfrm>
              <a:off x="2064" y="864"/>
              <a:ext cx="3072" cy="6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000" dirty="0">
                  <a:latin typeface="+mj-lt"/>
                </a:rPr>
                <a:t>Inflation Rates, Interest Rates,</a:t>
              </a:r>
            </a:p>
            <a:p>
              <a:r>
                <a:rPr lang="en-US" altLang="en-US" sz="2000" dirty="0">
                  <a:latin typeface="+mj-lt"/>
                </a:rPr>
                <a:t>Income Levels, Government Controls,</a:t>
              </a:r>
            </a:p>
            <a:p>
              <a:r>
                <a:rPr lang="en-US" altLang="en-US" sz="2000" dirty="0">
                  <a:latin typeface="+mj-lt"/>
                </a:rPr>
                <a:t>Expectations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270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4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B958-3B27-400F-8A23-7C69098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1063228"/>
            <a:ext cx="6172200" cy="475562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Any Questions?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5E06-DFE2-4834-8B1E-DFEB6E36E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899" y="4471127"/>
            <a:ext cx="6172200" cy="561510"/>
          </a:xfrm>
        </p:spPr>
        <p:txBody>
          <a:bodyPr/>
          <a:lstStyle/>
          <a:p>
            <a:pPr marL="0" indent="0" algn="ctr">
              <a:buNone/>
            </a:pPr>
            <a:r>
              <a:rPr lang="en-GB" sz="3300" dirty="0">
                <a:solidFill>
                  <a:srgbClr val="FFC000"/>
                </a:solidFill>
                <a:ea typeface="+mn-lt"/>
                <a:cs typeface="+mn-lt"/>
              </a:rPr>
              <a:t>Thank you!</a:t>
            </a:r>
            <a:endParaRPr lang="en-US" sz="3300" dirty="0">
              <a:solidFill>
                <a:srgbClr val="FFC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BB3AC-F623-4630-982B-8D019F42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02/04/2022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2F426-6B89-449B-8908-F7E1F6BC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50E941-99E4-4403-A917-B30FF69A9617}" type="slidenum">
              <a:rPr lang="en-GB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GB" altLang="en-US"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57250"/>
            <a:ext cx="9143999" cy="340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2603</TotalTime>
  <Words>801</Words>
  <Application>Microsoft Office PowerPoint</Application>
  <PresentationFormat>On-screen Show (4:3)</PresentationFormat>
  <Paragraphs>146</Paragraphs>
  <Slides>20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Myriad Pro</vt:lpstr>
      <vt:lpstr>Symbol</vt:lpstr>
      <vt:lpstr>Verdana</vt:lpstr>
      <vt:lpstr>Wingdings</vt:lpstr>
      <vt:lpstr>20140311PresentationUWTSDTemplate</vt:lpstr>
      <vt:lpstr>Worksheet</vt:lpstr>
      <vt:lpstr>Equation</vt:lpstr>
      <vt:lpstr>LCBB6002</vt:lpstr>
      <vt:lpstr>Session Objectives</vt:lpstr>
      <vt:lpstr>Measuring Exchange Rate Movements</vt:lpstr>
      <vt:lpstr>Measuring Exchange Rate Movements</vt:lpstr>
      <vt:lpstr>Fluctuation of the British Pound Over Time</vt:lpstr>
      <vt:lpstr>Exchange Rate Equilibrium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Factors that Influence Exchange Rates</vt:lpstr>
      <vt:lpstr>Value of Foreign Currency Index Over Time</vt:lpstr>
      <vt:lpstr>Impact of Exchange Rates on an MNC’s Value</vt:lpstr>
      <vt:lpstr>Any Questions?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Administrator</cp:lastModifiedBy>
  <cp:revision>208</cp:revision>
  <cp:lastPrinted>2018-07-09T15:27:01Z</cp:lastPrinted>
  <dcterms:created xsi:type="dcterms:W3CDTF">2002-10-07T19:43:58Z</dcterms:created>
  <dcterms:modified xsi:type="dcterms:W3CDTF">2022-04-02T07:23:22Z</dcterms:modified>
</cp:coreProperties>
</file>