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49" r:id="rId1"/>
  </p:sldMasterIdLst>
  <p:notesMasterIdLst>
    <p:notesMasterId r:id="rId13"/>
  </p:notesMasterIdLst>
  <p:handoutMasterIdLst>
    <p:handoutMasterId r:id="rId14"/>
  </p:handoutMasterIdLst>
  <p:sldIdLst>
    <p:sldId id="256" r:id="rId2"/>
    <p:sldId id="259" r:id="rId3"/>
    <p:sldId id="299" r:id="rId4"/>
    <p:sldId id="306" r:id="rId5"/>
    <p:sldId id="307" r:id="rId6"/>
    <p:sldId id="308" r:id="rId7"/>
    <p:sldId id="281" r:id="rId8"/>
    <p:sldId id="282" r:id="rId9"/>
    <p:sldId id="288" r:id="rId10"/>
    <p:sldId id="298" r:id="rId11"/>
    <p:sldId id="309" r:id="rId12"/>
  </p:sldIdLst>
  <p:sldSz cx="9144000" cy="6858000" type="screen4x3"/>
  <p:notesSz cx="9144000" cy="685800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800000"/>
    <a:srgbClr val="008000"/>
    <a:srgbClr val="0000FF"/>
    <a:srgbClr val="0099FF"/>
    <a:srgbClr val="FF0066"/>
    <a:srgbClr val="00CC00"/>
    <a:srgbClr val="006600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53" autoAdjust="0"/>
    <p:restoredTop sz="65022" autoAdjust="0"/>
  </p:normalViewPr>
  <p:slideViewPr>
    <p:cSldViewPr snapToGrid="0">
      <p:cViewPr varScale="1">
        <p:scale>
          <a:sx n="64" d="100"/>
          <a:sy n="64" d="100"/>
        </p:scale>
        <p:origin x="2148" y="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754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45066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19200" y="3257550"/>
            <a:ext cx="6705600" cy="30861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notes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4819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863850" y="519113"/>
            <a:ext cx="3416300" cy="256222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9855440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194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9468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9009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6323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11416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  <a:defRPr/>
            </a:pPr>
            <a:r>
              <a:rPr lang="en-US" dirty="0"/>
              <a:t>PLANNING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Yields general </a:t>
            </a:r>
            <a:r>
              <a:rPr lang="en-US" b="1" dirty="0"/>
              <a:t>overview of company </a:t>
            </a:r>
            <a:r>
              <a:rPr lang="en-US" dirty="0"/>
              <a:t>and its objectives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Initial assessment made of information-flow-and-extent requirements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Must begin to study and evaluate alternate solutions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  -- Technical aspects of hardware and software requirements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  -- System cost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ANALYSIS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Problems defined during planning phase are examined in greater detail during analysis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Thorough audit of user requirements</a:t>
            </a:r>
          </a:p>
          <a:p>
            <a:pPr>
              <a:lnSpc>
                <a:spcPct val="90000"/>
              </a:lnSpc>
              <a:defRPr/>
            </a:pPr>
            <a:r>
              <a:rPr lang="en-US" dirty="0"/>
              <a:t>- Study existing hardware and software systems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en-US" dirty="0"/>
              <a:t>Goal is better understanding of system’s functional areas, actual and potential problems, and opportunities</a:t>
            </a:r>
          </a:p>
          <a:p>
            <a:pPr>
              <a:buFontTx/>
              <a:buChar char="-"/>
              <a:defRPr/>
            </a:pPr>
            <a:r>
              <a:rPr lang="en-US" sz="2600" dirty="0"/>
              <a:t>Includes creation of logical system design</a:t>
            </a:r>
          </a:p>
          <a:p>
            <a:pPr>
              <a:defRPr/>
            </a:pPr>
            <a:r>
              <a:rPr lang="en-US" sz="2600" dirty="0"/>
              <a:t>  -- </a:t>
            </a:r>
            <a:r>
              <a:rPr lang="en-US" sz="2400" dirty="0"/>
              <a:t>appropriate conceptual data model, inputs, processes, and expected output </a:t>
            </a:r>
            <a:r>
              <a:rPr lang="en-US" sz="2400" dirty="0" smtClean="0"/>
              <a:t>requirements</a:t>
            </a:r>
          </a:p>
          <a:p>
            <a:pPr>
              <a:defRPr/>
            </a:pPr>
            <a:endParaRPr lang="en-US" sz="2400" dirty="0" smtClean="0"/>
          </a:p>
          <a:p>
            <a:pPr>
              <a:defRPr/>
            </a:pPr>
            <a:r>
              <a:rPr lang="en-US" sz="2600" dirty="0" smtClean="0"/>
              <a:t>Analysis</a:t>
            </a:r>
          </a:p>
          <a:p>
            <a:pPr>
              <a:defRPr/>
            </a:pPr>
            <a:r>
              <a:rPr lang="en-US" sz="2600" dirty="0" smtClean="0"/>
              <a:t>–To break up any whole into its parts so as to find out their nature, function, and so on</a:t>
            </a:r>
          </a:p>
          <a:p>
            <a:pPr>
              <a:defRPr/>
            </a:pPr>
            <a:endParaRPr lang="en-US" sz="2600" dirty="0" smtClean="0"/>
          </a:p>
          <a:p>
            <a:pPr>
              <a:defRPr/>
            </a:pPr>
            <a:r>
              <a:rPr lang="en-US" sz="2600" dirty="0" smtClean="0"/>
              <a:t>Company situation</a:t>
            </a:r>
          </a:p>
          <a:p>
            <a:pPr>
              <a:defRPr/>
            </a:pPr>
            <a:r>
              <a:rPr lang="en-US" sz="2600" dirty="0" smtClean="0"/>
              <a:t> - </a:t>
            </a:r>
            <a:r>
              <a:rPr lang="en-US" sz="2400" dirty="0" smtClean="0"/>
              <a:t>General conditions in which company operates, its organizational structure, and its mission</a:t>
            </a:r>
          </a:p>
          <a:p>
            <a:pPr>
              <a:defRPr/>
            </a:pPr>
            <a:endParaRPr lang="en-US" sz="2600" dirty="0" smtClean="0"/>
          </a:p>
          <a:p>
            <a:pPr>
              <a:defRPr/>
            </a:pPr>
            <a:r>
              <a:rPr lang="en-US" sz="2600" dirty="0" smtClean="0"/>
              <a:t>Analyze company situation</a:t>
            </a:r>
          </a:p>
          <a:p>
            <a:pPr>
              <a:defRPr/>
            </a:pPr>
            <a:r>
              <a:rPr lang="en-US" sz="2600" dirty="0" smtClean="0"/>
              <a:t> - </a:t>
            </a:r>
            <a:r>
              <a:rPr lang="en-US" sz="2400" dirty="0" smtClean="0"/>
              <a:t>Discover what company’s operational components are, how they function, and how they interact</a:t>
            </a:r>
          </a:p>
          <a:p>
            <a:pPr lvl="1">
              <a:defRPr/>
            </a:pPr>
            <a:endParaRPr lang="en-US" sz="2400" dirty="0" smtClean="0"/>
          </a:p>
          <a:p>
            <a:pPr>
              <a:defRPr/>
            </a:pPr>
            <a:r>
              <a:rPr lang="en-US" sz="2600" dirty="0" smtClean="0"/>
              <a:t>Define problems &amp; constraints</a:t>
            </a:r>
          </a:p>
          <a:p>
            <a:pPr>
              <a:defRPr/>
            </a:pPr>
            <a:r>
              <a:rPr lang="en-US" sz="2600" dirty="0" smtClean="0"/>
              <a:t>- Managerial view of company’s operation is often different from that of end users</a:t>
            </a:r>
          </a:p>
          <a:p>
            <a:pPr>
              <a:defRPr/>
            </a:pPr>
            <a:r>
              <a:rPr lang="en-US" sz="2600" dirty="0" smtClean="0"/>
              <a:t>- Designer must continue to carefully probe to generate additional information that will help define problems within larger framework of company operations</a:t>
            </a:r>
          </a:p>
          <a:p>
            <a:pPr>
              <a:defRPr/>
            </a:pPr>
            <a:r>
              <a:rPr lang="en-US" sz="2600" dirty="0" smtClean="0"/>
              <a:t>- Finding precise answers is important</a:t>
            </a:r>
          </a:p>
          <a:p>
            <a:pPr>
              <a:buFontTx/>
              <a:buChar char="-"/>
              <a:defRPr/>
            </a:pPr>
            <a:r>
              <a:rPr lang="en-US" sz="2600" dirty="0" smtClean="0"/>
              <a:t>Defining problems does not always lead to perfect solution</a:t>
            </a:r>
          </a:p>
          <a:p>
            <a:pPr>
              <a:defRPr/>
            </a:pPr>
            <a:endParaRPr lang="en-US" sz="2600" dirty="0" smtClean="0"/>
          </a:p>
          <a:p>
            <a:pPr>
              <a:defRPr/>
            </a:pPr>
            <a:r>
              <a:rPr lang="en-US" sz="2800" dirty="0" smtClean="0"/>
              <a:t>Define objectives</a:t>
            </a:r>
          </a:p>
          <a:p>
            <a:pPr>
              <a:defRPr/>
            </a:pPr>
            <a:r>
              <a:rPr lang="en-US" sz="2600" dirty="0" smtClean="0"/>
              <a:t>- Designer must ensure that database system objectives correspond to those envisioned by end user(s)</a:t>
            </a:r>
          </a:p>
          <a:p>
            <a:pPr>
              <a:buFontTx/>
              <a:buChar char="-"/>
              <a:defRPr/>
            </a:pPr>
            <a:r>
              <a:rPr lang="en-US" sz="2600" dirty="0" smtClean="0"/>
              <a:t>Designer must begin to address following questions:</a:t>
            </a:r>
          </a:p>
          <a:p>
            <a:pPr>
              <a:defRPr/>
            </a:pPr>
            <a:r>
              <a:rPr lang="en-US" sz="2600" dirty="0" smtClean="0"/>
              <a:t>  -- </a:t>
            </a:r>
            <a:r>
              <a:rPr lang="en-US" sz="2400" dirty="0" smtClean="0"/>
              <a:t>What is proposed system’s initial objective?</a:t>
            </a:r>
          </a:p>
          <a:p>
            <a:pPr>
              <a:defRPr/>
            </a:pPr>
            <a:r>
              <a:rPr lang="en-US" sz="2400" dirty="0" smtClean="0"/>
              <a:t>  -- Will system interface with other existing or future systems in the company?</a:t>
            </a:r>
          </a:p>
          <a:p>
            <a:pPr>
              <a:defRPr/>
            </a:pPr>
            <a:r>
              <a:rPr lang="en-US" sz="2400" dirty="0" smtClean="0"/>
              <a:t>  -- Will system share data with other systems or users?</a:t>
            </a:r>
          </a:p>
        </p:txBody>
      </p:sp>
    </p:spTree>
    <p:extLst>
      <p:ext uri="{BB962C8B-B14F-4D97-AF65-F5344CB8AC3E}">
        <p14:creationId xmlns:p14="http://schemas.microsoft.com/office/powerpoint/2010/main" val="34748753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>
                <a:latin typeface="Times New Roman" panose="02020603050405020304" pitchFamily="18" charset="0"/>
              </a:rPr>
              <a:t>Necessary to </a:t>
            </a:r>
            <a:r>
              <a:rPr lang="en-US" altLang="en-US" b="1" dirty="0">
                <a:latin typeface="Times New Roman" panose="02020603050405020304" pitchFamily="18" charset="0"/>
              </a:rPr>
              <a:t>concentrate on data</a:t>
            </a:r>
          </a:p>
          <a:p>
            <a:r>
              <a:rPr lang="en-US" altLang="en-US" dirty="0">
                <a:latin typeface="Times New Roman" panose="02020603050405020304" pitchFamily="18" charset="0"/>
              </a:rPr>
              <a:t>Characteristics required to build database model</a:t>
            </a:r>
          </a:p>
          <a:p>
            <a:r>
              <a:rPr lang="en-US" altLang="en-US" dirty="0">
                <a:latin typeface="Times New Roman" panose="02020603050405020304" pitchFamily="18" charset="0"/>
              </a:rPr>
              <a:t>Two views of data within system:</a:t>
            </a:r>
          </a:p>
          <a:p>
            <a:pPr lvl="1"/>
            <a:r>
              <a:rPr lang="en-US" altLang="en-US" dirty="0">
                <a:latin typeface="Times New Roman" panose="02020603050405020304" pitchFamily="18" charset="0"/>
              </a:rPr>
              <a:t>Business view of data as information source</a:t>
            </a:r>
          </a:p>
          <a:p>
            <a:pPr lvl="1"/>
            <a:r>
              <a:rPr lang="en-US" altLang="en-US" dirty="0">
                <a:latin typeface="Times New Roman" panose="02020603050405020304" pitchFamily="18" charset="0"/>
              </a:rPr>
              <a:t>Designer’s view of data structure, its access, and activities required to transform data into </a:t>
            </a:r>
            <a:r>
              <a:rPr lang="en-US" altLang="en-US" dirty="0" smtClean="0">
                <a:latin typeface="Times New Roman" panose="02020603050405020304" pitchFamily="18" charset="0"/>
              </a:rPr>
              <a:t>information</a:t>
            </a:r>
          </a:p>
          <a:p>
            <a:pPr lvl="1"/>
            <a:endParaRPr lang="en-US" altLang="en-US" dirty="0" smtClean="0">
              <a:latin typeface="Times New Roman" panose="02020603050405020304" pitchFamily="18" charset="0"/>
            </a:endParaRPr>
          </a:p>
          <a:p>
            <a:r>
              <a:rPr lang="en-US" altLang="en-US" dirty="0" smtClean="0">
                <a:latin typeface="Times New Roman" panose="02020603050405020304" pitchFamily="18" charset="0"/>
              </a:rPr>
              <a:t>E-R model verification</a:t>
            </a:r>
          </a:p>
          <a:p>
            <a:endParaRPr lang="en-US" altLang="en-US" dirty="0" smtClean="0">
              <a:latin typeface="Times New Roman" panose="02020603050405020304" pitchFamily="18" charset="0"/>
            </a:endParaRPr>
          </a:p>
          <a:p>
            <a:r>
              <a:rPr lang="en-US" altLang="en-US" sz="900" dirty="0" smtClean="0">
                <a:latin typeface="Times New Roman" panose="02020603050405020304" pitchFamily="18" charset="0"/>
              </a:rPr>
              <a:t>E-R model is verified against proposed system processes.</a:t>
            </a:r>
            <a:endParaRPr lang="en-US" altLang="en-US" sz="800" dirty="0" smtClean="0">
              <a:latin typeface="Times New Roman" panose="02020603050405020304" pitchFamily="18" charset="0"/>
            </a:endParaRPr>
          </a:p>
          <a:p>
            <a:pPr lvl="1"/>
            <a:r>
              <a:rPr lang="en-US" altLang="en-US" sz="900" dirty="0" smtClean="0">
                <a:latin typeface="Times New Roman" panose="02020603050405020304" pitchFamily="18" charset="0"/>
              </a:rPr>
              <a:t>End-user views and required transactions</a:t>
            </a:r>
          </a:p>
          <a:p>
            <a:pPr lvl="1"/>
            <a:r>
              <a:rPr lang="en-US" altLang="en-US" sz="900" dirty="0" smtClean="0">
                <a:latin typeface="Times New Roman" panose="02020603050405020304" pitchFamily="18" charset="0"/>
              </a:rPr>
              <a:t>Access paths, security, concurrency control</a:t>
            </a:r>
          </a:p>
          <a:p>
            <a:pPr lvl="1"/>
            <a:r>
              <a:rPr lang="en-US" altLang="en-US" sz="900" dirty="0" smtClean="0">
                <a:latin typeface="Times New Roman" panose="02020603050405020304" pitchFamily="18" charset="0"/>
              </a:rPr>
              <a:t>Business-imposed data requirements and constraints</a:t>
            </a:r>
          </a:p>
          <a:p>
            <a:pPr lvl="1"/>
            <a:endParaRPr lang="en-US" altLang="en-US" sz="900" dirty="0" smtClean="0">
              <a:latin typeface="Times New Roman" panose="02020603050405020304" pitchFamily="18" charset="0"/>
            </a:endParaRPr>
          </a:p>
          <a:p>
            <a:pPr lvl="1"/>
            <a:r>
              <a:rPr lang="en-US" altLang="en-US" sz="900" b="1" dirty="0" smtClean="0">
                <a:latin typeface="Times New Roman" panose="02020603050405020304" pitchFamily="18" charset="0"/>
              </a:rPr>
              <a:t>Conceptual Design</a:t>
            </a:r>
          </a:p>
          <a:p>
            <a:pPr lvl="1"/>
            <a:endParaRPr lang="en-US" altLang="en-US" sz="900" dirty="0" smtClean="0">
              <a:latin typeface="Times New Roman" panose="02020603050405020304" pitchFamily="18" charset="0"/>
            </a:endParaRPr>
          </a:p>
          <a:p>
            <a:pPr marL="533400" indent="-533400" eaLnBrk="1" hangingPunct="1">
              <a:lnSpc>
                <a:spcPct val="80000"/>
              </a:lnSpc>
              <a:buFont typeface="Wingdings" pitchFamily="1" charset="2"/>
              <a:buChar char="n"/>
              <a:defRPr/>
            </a:pPr>
            <a:r>
              <a:rPr lang="en-US" sz="1800" dirty="0" smtClean="0"/>
              <a:t>Discover the data that can be transformed into desired information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Information Need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kind of information is needed?</a:t>
            </a:r>
          </a:p>
          <a:p>
            <a:pPr marL="1714500" lvl="3" indent="-342900" eaLnBrk="1" hangingPunct="1">
              <a:lnSpc>
                <a:spcPct val="80000"/>
              </a:lnSpc>
              <a:buFont typeface="Wingdings" pitchFamily="1" charset="2"/>
              <a:buChar char="à"/>
              <a:defRPr/>
            </a:pPr>
            <a:r>
              <a:rPr lang="en-US" sz="1200" dirty="0" smtClean="0"/>
              <a:t>what output (queries &amp; reports) must be generated by the system?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User Characteristics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Who will use the information?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How will information be used?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Information Source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Where is the information to be found?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How is the information to be extracted?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Information Constitution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data elements are needed to produce the information?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are the data attributes and relationships?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What data transformations are to be used to produce the information?</a:t>
            </a:r>
          </a:p>
          <a:p>
            <a:pPr marL="533400" indent="-533400" eaLnBrk="1" hangingPunct="1">
              <a:lnSpc>
                <a:spcPct val="80000"/>
              </a:lnSpc>
              <a:buFont typeface="Wingdings" pitchFamily="1" charset="2"/>
              <a:buChar char="n"/>
              <a:defRPr/>
            </a:pPr>
            <a:r>
              <a:rPr lang="en-US" sz="1800" dirty="0" smtClean="0"/>
              <a:t>Develop a thorough  understanding of the company’s data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Flow, uses, characteristics</a:t>
            </a:r>
          </a:p>
          <a:p>
            <a:pPr marL="1314450" lvl="2" indent="-457200" eaLnBrk="1" hangingPunct="1">
              <a:lnSpc>
                <a:spcPct val="80000"/>
              </a:lnSpc>
              <a:defRPr/>
            </a:pPr>
            <a:r>
              <a:rPr lang="en-US" sz="1400" dirty="0" smtClean="0">
                <a:solidFill>
                  <a:srgbClr val="800000"/>
                </a:solidFill>
              </a:rPr>
              <a:t>Data Flow Diagram</a:t>
            </a:r>
          </a:p>
          <a:p>
            <a:pPr marL="533400" indent="-533400" eaLnBrk="1" hangingPunct="1">
              <a:lnSpc>
                <a:spcPct val="80000"/>
              </a:lnSpc>
              <a:buFont typeface="Wingdings" pitchFamily="1" charset="2"/>
              <a:buChar char="n"/>
              <a:defRPr/>
            </a:pPr>
            <a:r>
              <a:rPr lang="en-US" sz="1800" dirty="0" smtClean="0"/>
              <a:t>Data sources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/>
              <a:t>Interviews, direct observation</a:t>
            </a:r>
          </a:p>
          <a:p>
            <a:pPr marL="914400" lvl="1" indent="-457200" eaLnBrk="1" hangingPunct="1">
              <a:lnSpc>
                <a:spcPct val="80000"/>
              </a:lnSpc>
              <a:buFont typeface="Arial" charset="0"/>
              <a:buChar char="►"/>
              <a:defRPr/>
            </a:pPr>
            <a:r>
              <a:rPr lang="en-US" sz="1600" dirty="0" smtClean="0">
                <a:solidFill>
                  <a:srgbClr val="800000"/>
                </a:solidFill>
              </a:rPr>
              <a:t>Business Rules</a:t>
            </a:r>
          </a:p>
          <a:p>
            <a:pPr marL="1295400" lvl="2" indent="-381000" eaLnBrk="1" hangingPunct="1">
              <a:lnSpc>
                <a:spcPct val="80000"/>
              </a:lnSpc>
              <a:buFontTx/>
              <a:buChar char="•"/>
              <a:defRPr/>
            </a:pPr>
            <a:r>
              <a:rPr lang="en-US" sz="1400" dirty="0" smtClean="0"/>
              <a:t>Narrative description of policy &amp; procedures</a:t>
            </a:r>
          </a:p>
          <a:p>
            <a:pPr lvl="1"/>
            <a:endParaRPr lang="en-US" altLang="en-US" sz="900" dirty="0" smtClean="0">
              <a:latin typeface="Times New Roman" panose="02020603050405020304" pitchFamily="18" charset="0"/>
            </a:endParaRPr>
          </a:p>
          <a:p>
            <a:pPr lvl="1"/>
            <a:endParaRPr lang="en-US" altLang="en-US" dirty="0">
              <a:latin typeface="Times New Roman" panose="02020603050405020304" pitchFamily="18" charset="0"/>
            </a:endParaRPr>
          </a:p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56882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0472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54297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7A9D34-21CB-458A-8BE7-69FF803FA79A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74858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85319C-3F32-4CBD-A674-37D52075C9A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99824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C0CDF3-E903-4C9E-A9F5-66B1C849D00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8232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7436B-FF8D-4ABB-8378-A571D0591C1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84997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072A3-C874-4686-8B32-2CA29717BE4E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6841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B6F46-A9A6-4AEA-AC37-C70564AA61F9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63679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83448D-5FA3-4800-9794-88C7E261CB3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295434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EDFA-7FB0-4AD1-AE18-644608EC1AF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27114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3271E-B97A-44DC-83F3-43F1BFE2B5E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5810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54775213"/>
      </p:ext>
    </p:extLst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0197944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65784326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50566062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09859223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8442558"/>
      </p:ext>
    </p:extLst>
  </p:cSld>
  <p:clrMapOvr>
    <a:masterClrMapping/>
  </p:clrMapOvr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8FA9C8-3A60-4B8C-AB60-AD622045BB7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691847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25CD6-FA7D-4E9F-816F-561F86B3797B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552190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Title and Tex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447800"/>
            <a:ext cx="8229600" cy="2400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000500"/>
            <a:ext cx="8229600" cy="2400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82F512-4AFC-46C8-894E-D236D0552DA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758738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822960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447800"/>
            <a:ext cx="40386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47800"/>
            <a:ext cx="4038600" cy="4953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84CD15E-B770-4FB4-BB21-808F8DB48D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2012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r>
              <a:rPr lang="en-US"/>
              <a:t>S511 Session 3, IU-SLIS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A6B9E9-1C06-425F-B348-F1088ADAD9C4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43015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0" r:id="rId1"/>
    <p:sldLayoutId id="2147483851" r:id="rId2"/>
    <p:sldLayoutId id="2147483852" r:id="rId3"/>
    <p:sldLayoutId id="2147483853" r:id="rId4"/>
    <p:sldLayoutId id="2147483854" r:id="rId5"/>
    <p:sldLayoutId id="2147483855" r:id="rId6"/>
    <p:sldLayoutId id="2147483856" r:id="rId7"/>
    <p:sldLayoutId id="2147483857" r:id="rId8"/>
    <p:sldLayoutId id="2147483858" r:id="rId9"/>
    <p:sldLayoutId id="2147483859" r:id="rId10"/>
    <p:sldLayoutId id="2147483860" r:id="rId11"/>
    <p:sldLayoutId id="2147483861" r:id="rId12"/>
    <p:sldLayoutId id="2147483862" r:id="rId13"/>
    <p:sldLayoutId id="2147483863" r:id="rId14"/>
    <p:sldLayoutId id="2147483864" r:id="rId15"/>
    <p:sldLayoutId id="2147483865" r:id="rId16"/>
    <p:sldLayoutId id="2147483866" r:id="rId17"/>
    <p:sldLayoutId id="2147483867" r:id="rId18"/>
    <p:sldLayoutId id="2147483868" r:id="rId19"/>
  </p:sldLayoutIdLst>
  <p:hf hdr="0" dt="0"/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93294" y="419434"/>
            <a:ext cx="8193506" cy="6063916"/>
          </a:xfrm>
        </p:spPr>
        <p:txBody>
          <a:bodyPr lIns="90488" tIns="44450" rIns="90488" bIns="44450"/>
          <a:lstStyle/>
          <a:p>
            <a:pPr eaLnBrk="1" hangingPunct="1">
              <a:defRPr/>
            </a:pPr>
            <a:r>
              <a:rPr lang="en-US" sz="4800" dirty="0"/>
              <a:t>BMSP4004 Generating Business Data &amp; Analysis</a:t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sz="4800" dirty="0"/>
              <a:t>Database – Capturing the Data</a:t>
            </a:r>
            <a:br>
              <a:rPr lang="en-US" sz="4800" dirty="0"/>
            </a:br>
            <a:r>
              <a:rPr lang="en-US" sz="4800" dirty="0"/>
              <a:t/>
            </a:r>
            <a:br>
              <a:rPr lang="en-US" sz="4800" dirty="0"/>
            </a:br>
            <a:r>
              <a:rPr lang="en-US" sz="4800" dirty="0" err="1"/>
              <a:t>Dr</a:t>
            </a:r>
            <a:r>
              <a:rPr lang="en-US" sz="4800" dirty="0"/>
              <a:t> Roisin Mullins</a:t>
            </a:r>
            <a:endParaRPr lang="en-US" sz="3600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1D422D35-88A8-4E53-951E-5D60CDFA8F95}" type="slidenum">
              <a:rPr lang="en-US" altLang="en-US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>
          <a:xfrm>
            <a:off x="483974" y="241704"/>
            <a:ext cx="7055380" cy="875750"/>
          </a:xfrm>
        </p:spPr>
        <p:txBody>
          <a:bodyPr lIns="90488" tIns="44450" rIns="90488" bIns="44450" anchor="b"/>
          <a:lstStyle/>
          <a:p>
            <a:pPr eaLnBrk="1" hangingPunct="1">
              <a:defRPr/>
            </a:pPr>
            <a:r>
              <a:rPr lang="en-US" dirty="0">
                <a:latin typeface="+mn-lt"/>
              </a:rPr>
              <a:t>Outline</a:t>
            </a:r>
          </a:p>
        </p:txBody>
      </p:sp>
      <p:sp>
        <p:nvSpPr>
          <p:cNvPr id="5125" name="Rectangle 3"/>
          <p:cNvSpPr>
            <a:spLocks noGrp="1" noChangeArrowheads="1"/>
          </p:cNvSpPr>
          <p:nvPr>
            <p:ph idx="1"/>
          </p:nvPr>
        </p:nvSpPr>
        <p:spPr>
          <a:xfrm>
            <a:off x="827700" y="2052925"/>
            <a:ext cx="7567544" cy="4195481"/>
          </a:xfrm>
          <a:noFill/>
        </p:spPr>
        <p:txBody>
          <a:bodyPr lIns="90488" tIns="44450" rIns="90488" bIns="44450">
            <a:normAutofit fontScale="85000" lnSpcReduction="10000"/>
          </a:bodyPr>
          <a:lstStyle/>
          <a:p>
            <a:pPr eaLnBrk="1" hangingPunct="1"/>
            <a:r>
              <a:rPr lang="en-US" altLang="en-US" sz="3000" dirty="0"/>
              <a:t>Database Design: The Waterfall approach</a:t>
            </a:r>
            <a:br>
              <a:rPr lang="en-US" altLang="en-US" sz="3000" dirty="0"/>
            </a:br>
            <a:endParaRPr lang="en-US" altLang="en-US" sz="3000" dirty="0"/>
          </a:p>
          <a:p>
            <a:pPr eaLnBrk="1" hangingPunct="1"/>
            <a:r>
              <a:rPr lang="en-US" altLang="en-US" sz="3000" dirty="0"/>
              <a:t>Database Lifecycle</a:t>
            </a:r>
          </a:p>
          <a:p>
            <a:pPr lvl="1" eaLnBrk="1" hangingPunct="1"/>
            <a:r>
              <a:rPr lang="en-US" altLang="en-US" sz="3000" dirty="0"/>
              <a:t>Planning &amp; Analysis</a:t>
            </a:r>
          </a:p>
          <a:p>
            <a:pPr lvl="1" eaLnBrk="1" hangingPunct="1"/>
            <a:r>
              <a:rPr lang="en-US" altLang="en-US" sz="3000" dirty="0"/>
              <a:t>Database Design</a:t>
            </a:r>
          </a:p>
          <a:p>
            <a:pPr lvl="1" eaLnBrk="1" hangingPunct="1"/>
            <a:r>
              <a:rPr lang="en-US" altLang="en-US" sz="3000" dirty="0"/>
              <a:t>Implementation</a:t>
            </a:r>
          </a:p>
          <a:p>
            <a:pPr lvl="1" eaLnBrk="1" hangingPunct="1"/>
            <a:r>
              <a:rPr lang="en-US" altLang="en-US" sz="3000" dirty="0"/>
              <a:t>Maintenance</a:t>
            </a:r>
            <a:br>
              <a:rPr lang="en-US" altLang="en-US" sz="3000" dirty="0"/>
            </a:br>
            <a:endParaRPr lang="en-US" altLang="en-US" sz="3000" dirty="0"/>
          </a:p>
          <a:p>
            <a:pPr eaLnBrk="1" hangingPunct="1"/>
            <a:r>
              <a:rPr lang="en-US" altLang="en-US" sz="3000" dirty="0"/>
              <a:t>Designer’s View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C76443A0-9497-466F-9D4A-389ECF152A2A}" type="slidenum">
              <a:rPr lang="en-US" altLang="en-US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>
          <a:xfrm>
            <a:off x="165644" y="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Database:</a:t>
            </a:r>
            <a:r>
              <a:rPr lang="en-US" sz="3200" dirty="0"/>
              <a:t> Towards Information for Decision Making</a:t>
            </a:r>
          </a:p>
        </p:txBody>
      </p:sp>
      <p:sp>
        <p:nvSpPr>
          <p:cNvPr id="10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371600"/>
            <a:ext cx="8229600" cy="1447800"/>
          </a:xfrm>
        </p:spPr>
        <p:txBody>
          <a:bodyPr/>
          <a:lstStyle/>
          <a:p>
            <a:pPr eaLnBrk="1" hangingPunct="1"/>
            <a:r>
              <a:rPr lang="en-US" altLang="en-US" sz="2000"/>
              <a:t>The goal is not just </a:t>
            </a:r>
            <a:r>
              <a:rPr lang="en-US" altLang="en-US" sz="2000">
                <a:solidFill>
                  <a:schemeClr val="hlink"/>
                </a:solidFill>
              </a:rPr>
              <a:t>storage</a:t>
            </a:r>
            <a:r>
              <a:rPr lang="en-US" altLang="en-US" sz="2000"/>
              <a:t> of data, but ultimately the extraction of </a:t>
            </a:r>
            <a:r>
              <a:rPr lang="en-US" altLang="en-US" sz="2000">
                <a:solidFill>
                  <a:schemeClr val="hlink"/>
                </a:solidFill>
              </a:rPr>
              <a:t>information</a:t>
            </a:r>
            <a:r>
              <a:rPr lang="en-US" altLang="en-US" sz="2000"/>
              <a:t> to support </a:t>
            </a:r>
            <a:r>
              <a:rPr lang="en-US" altLang="en-US" sz="2000">
                <a:solidFill>
                  <a:schemeClr val="hlink"/>
                </a:solidFill>
              </a:rPr>
              <a:t>decision making</a:t>
            </a:r>
            <a:r>
              <a:rPr lang="en-US" altLang="en-US" sz="2000"/>
              <a:t> by key people and groups in the organization.</a:t>
            </a:r>
          </a:p>
          <a:p>
            <a:pPr lvl="1" eaLnBrk="1" hangingPunct="1"/>
            <a:r>
              <a:rPr lang="en-US" altLang="en-US" sz="1600"/>
              <a:t>Data </a:t>
            </a:r>
            <a:r>
              <a:rPr lang="en-US" altLang="en-US" sz="1600">
                <a:sym typeface="Symbol" panose="05050102010706020507" pitchFamily="18" charset="2"/>
              </a:rPr>
              <a:t></a:t>
            </a:r>
            <a:r>
              <a:rPr lang="en-US" altLang="en-US" sz="1600"/>
              <a:t> Information (e.g. reports, tabulations, graphs) </a:t>
            </a:r>
            <a:r>
              <a:rPr lang="en-US" altLang="en-US" sz="1600">
                <a:sym typeface="Symbol" panose="05050102010706020507" pitchFamily="18" charset="2"/>
              </a:rPr>
              <a:t></a:t>
            </a:r>
            <a:r>
              <a:rPr lang="en-US" altLang="en-US" sz="1600"/>
              <a:t> Decisions</a:t>
            </a:r>
          </a:p>
        </p:txBody>
      </p:sp>
      <p:pic>
        <p:nvPicPr>
          <p:cNvPr id="20" name="Picture 29" descr="Fig08-01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/>
          <a:stretch>
            <a:fillRect/>
          </a:stretch>
        </p:blipFill>
        <p:spPr>
          <a:xfrm>
            <a:off x="849085" y="2773362"/>
            <a:ext cx="7696200" cy="3810000"/>
          </a:xfrm>
          <a:noFill/>
        </p:spPr>
      </p:pic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9DCB318-2D7E-41B4-90B8-64D8C1258B19}" type="slidenum">
              <a:rPr lang="en-US" altLang="en-US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" name="Text Box 30"/>
          <p:cNvSpPr txBox="1">
            <a:spLocks noChangeArrowheads="1"/>
          </p:cNvSpPr>
          <p:nvPr/>
        </p:nvSpPr>
        <p:spPr bwMode="auto">
          <a:xfrm>
            <a:off x="1877785" y="6583362"/>
            <a:ext cx="5638800" cy="24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000"/>
              <a:t>Database Systems: Design, Implementation, &amp; Management: Rob &amp; Coronel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7772400" cy="1143000"/>
          </a:xfrm>
        </p:spPr>
        <p:txBody>
          <a:bodyPr/>
          <a:lstStyle/>
          <a:p>
            <a:r>
              <a:rPr lang="en-GB" altLang="en-US" sz="4000" dirty="0"/>
              <a:t>Responsibility of </a:t>
            </a:r>
            <a:r>
              <a:rPr lang="en-GB" altLang="en-US" dirty="0"/>
              <a:t>the Database Administrator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635478" y="1828799"/>
            <a:ext cx="8094453" cy="4537496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altLang="en-US" sz="2400" dirty="0" smtClean="0"/>
              <a:t>Physical </a:t>
            </a:r>
            <a:r>
              <a:rPr lang="en-GB" altLang="en-US" sz="2400" dirty="0"/>
              <a:t>design of the database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Ensure recovery mechanisms, performing backups.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Database access control and security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Monitor data usage and database performance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Acquire software and hardware resources as </a:t>
            </a:r>
            <a:r>
              <a:rPr lang="en-GB" altLang="en-US" sz="2400" dirty="0" smtClean="0"/>
              <a:t>needed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Solve problems such as breach of security or poor system response </a:t>
            </a:r>
            <a:r>
              <a:rPr lang="en-GB" altLang="en-US" sz="2400" dirty="0" smtClean="0"/>
              <a:t>time</a:t>
            </a:r>
            <a:endParaRPr lang="en-GB" altLang="en-US" sz="2400" dirty="0"/>
          </a:p>
          <a:p>
            <a:pPr>
              <a:lnSpc>
                <a:spcPct val="90000"/>
              </a:lnSpc>
            </a:pPr>
            <a:r>
              <a:rPr lang="en-GB" altLang="en-US" sz="2400" dirty="0"/>
              <a:t>User training and technical </a:t>
            </a:r>
            <a:r>
              <a:rPr lang="en-GB" altLang="en-US" sz="2400" dirty="0" smtClean="0"/>
              <a:t>support</a:t>
            </a:r>
          </a:p>
        </p:txBody>
      </p:sp>
    </p:spTree>
    <p:extLst>
      <p:ext uri="{BB962C8B-B14F-4D97-AF65-F5344CB8AC3E}">
        <p14:creationId xmlns:p14="http://schemas.microsoft.com/office/powerpoint/2010/main" val="2608359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Database Security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84710" y="1485797"/>
            <a:ext cx="8047007" cy="4984013"/>
          </a:xfrm>
        </p:spPr>
        <p:txBody>
          <a:bodyPr>
            <a:noAutofit/>
          </a:bodyPr>
          <a:lstStyle/>
          <a:p>
            <a:r>
              <a:rPr lang="en-GB" altLang="en-US" sz="2400" dirty="0"/>
              <a:t>Legal and ethical issues regarding the right to access certain information - </a:t>
            </a:r>
            <a:r>
              <a:rPr lang="en-GB" sz="2400" b="1" dirty="0">
                <a:effectLst/>
              </a:rPr>
              <a:t>Data Protection Act </a:t>
            </a:r>
            <a:r>
              <a:rPr lang="en-GB" sz="2400" b="1" dirty="0" smtClean="0">
                <a:effectLst/>
              </a:rPr>
              <a:t>1998. </a:t>
            </a:r>
            <a:r>
              <a:rPr lang="en-GB" altLang="en-US" sz="2400" dirty="0"/>
              <a:t>System-related issues such as the system levels at which various security functions should be </a:t>
            </a:r>
            <a:r>
              <a:rPr lang="en-GB" altLang="en-US" sz="2400" dirty="0" smtClean="0"/>
              <a:t>enforced. 			</a:t>
            </a:r>
          </a:p>
          <a:p>
            <a:endParaRPr lang="en-GB" sz="2400" b="1" dirty="0" smtClean="0"/>
          </a:p>
          <a:p>
            <a:r>
              <a:rPr lang="en-GB" sz="2400" b="1" dirty="0" smtClean="0"/>
              <a:t>Freedom </a:t>
            </a:r>
            <a:r>
              <a:rPr lang="en-GB" sz="2400" b="1" dirty="0"/>
              <a:t>of Information Act</a:t>
            </a:r>
            <a:r>
              <a:rPr lang="en-GB" sz="2400" dirty="0"/>
              <a:t> </a:t>
            </a:r>
            <a:r>
              <a:rPr lang="en-GB" sz="2400" b="1" dirty="0"/>
              <a:t>2000</a:t>
            </a:r>
            <a:r>
              <a:rPr lang="en-GB" sz="2400" dirty="0"/>
              <a:t> provides public access to </a:t>
            </a:r>
            <a:r>
              <a:rPr lang="en-GB" sz="2400" b="1" dirty="0"/>
              <a:t>information</a:t>
            </a:r>
            <a:r>
              <a:rPr lang="en-GB" sz="2400" dirty="0"/>
              <a:t> held by public authorities</a:t>
            </a:r>
            <a:endParaRPr lang="en-GB" altLang="en-US" sz="2400" dirty="0"/>
          </a:p>
          <a:p>
            <a:endParaRPr lang="en-GB" altLang="en-US" sz="2400" dirty="0" smtClean="0"/>
          </a:p>
          <a:p>
            <a:r>
              <a:rPr lang="en-GB" altLang="en-US" sz="2400" dirty="0" smtClean="0"/>
              <a:t>Policy </a:t>
            </a:r>
            <a:r>
              <a:rPr lang="en-GB" altLang="en-US" sz="2400" dirty="0"/>
              <a:t>issues at the governmental, institutional, or corporate level - </a:t>
            </a:r>
            <a:r>
              <a:rPr lang="en-GB" sz="2400" b="1" dirty="0"/>
              <a:t>Well-being of Future Generations (Wales) Act </a:t>
            </a:r>
            <a:r>
              <a:rPr lang="en-GB" sz="2400" b="1" dirty="0" smtClean="0"/>
              <a:t>2015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80814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Oval 39"/>
          <p:cNvSpPr>
            <a:spLocks noChangeArrowheads="1"/>
          </p:cNvSpPr>
          <p:nvPr/>
        </p:nvSpPr>
        <p:spPr bwMode="auto">
          <a:xfrm>
            <a:off x="2603500" y="1981200"/>
            <a:ext cx="3733800" cy="3581400"/>
          </a:xfrm>
          <a:prstGeom prst="ellipse">
            <a:avLst/>
          </a:prstGeom>
          <a:noFill/>
          <a:ln w="25400">
            <a:solidFill>
              <a:srgbClr val="0066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5" name="Oval 5">
            <a:hlinkClick r:id="rId3" action="ppaction://hlinksldjump"/>
          </p:cNvPr>
          <p:cNvSpPr>
            <a:spLocks noChangeArrowheads="1"/>
          </p:cNvSpPr>
          <p:nvPr/>
        </p:nvSpPr>
        <p:spPr bwMode="auto">
          <a:xfrm>
            <a:off x="3975100" y="1689100"/>
            <a:ext cx="1130300" cy="825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6" name="Oval 7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5575300" y="2679700"/>
            <a:ext cx="1130300" cy="8255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7" name="Oval 8">
            <a:hlinkClick r:id="" action="ppaction://noaction"/>
          </p:cNvPr>
          <p:cNvSpPr>
            <a:spLocks noChangeArrowheads="1"/>
          </p:cNvSpPr>
          <p:nvPr/>
        </p:nvSpPr>
        <p:spPr bwMode="auto">
          <a:xfrm>
            <a:off x="5270500" y="4572000"/>
            <a:ext cx="1206500" cy="8382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8" name="Oval 11"/>
          <p:cNvSpPr>
            <a:spLocks noChangeArrowheads="1"/>
          </p:cNvSpPr>
          <p:nvPr/>
        </p:nvSpPr>
        <p:spPr bwMode="auto">
          <a:xfrm>
            <a:off x="2425700" y="4676775"/>
            <a:ext cx="1460500" cy="76200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59" name="Oval 10"/>
          <p:cNvSpPr>
            <a:spLocks noChangeArrowheads="1"/>
          </p:cNvSpPr>
          <p:nvPr/>
        </p:nvSpPr>
        <p:spPr bwMode="auto">
          <a:xfrm>
            <a:off x="2146300" y="2749550"/>
            <a:ext cx="1282700" cy="679450"/>
          </a:xfrm>
          <a:prstGeom prst="ellipse">
            <a:avLst/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83298" name="Rectangle 2"/>
          <p:cNvSpPr>
            <a:spLocks noGrp="1" noChangeArrowheads="1"/>
          </p:cNvSpPr>
          <p:nvPr>
            <p:ph type="title"/>
          </p:nvPr>
        </p:nvSpPr>
        <p:spPr>
          <a:xfrm>
            <a:off x="472775" y="889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DB Lifecycle: </a:t>
            </a:r>
            <a:r>
              <a:rPr lang="en-US" sz="3200" dirty="0"/>
              <a:t>Designer’s Perspective</a:t>
            </a:r>
          </a:p>
        </p:txBody>
      </p:sp>
      <p:sp>
        <p:nvSpPr>
          <p:cNvPr id="1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2E94147F-7A00-434D-A8FF-567839D6EC5D}" type="slidenum">
              <a:rPr lang="en-US" altLang="en-US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3563" name="Rectangle 18"/>
          <p:cNvSpPr>
            <a:spLocks noChangeArrowheads="1"/>
          </p:cNvSpPr>
          <p:nvPr/>
        </p:nvSpPr>
        <p:spPr bwMode="auto">
          <a:xfrm>
            <a:off x="4060825" y="1905000"/>
            <a:ext cx="904875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600">
                <a:latin typeface="Times New Roman" panose="02020603050405020304" pitchFamily="18" charset="0"/>
              </a:rPr>
              <a:t>Planning</a:t>
            </a:r>
          </a:p>
        </p:txBody>
      </p:sp>
      <p:sp>
        <p:nvSpPr>
          <p:cNvPr id="23564" name="Rectangle 19"/>
          <p:cNvSpPr>
            <a:spLocks noChangeArrowheads="1"/>
          </p:cNvSpPr>
          <p:nvPr/>
        </p:nvSpPr>
        <p:spPr bwMode="auto">
          <a:xfrm>
            <a:off x="5715000" y="2895600"/>
            <a:ext cx="893763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Analysis</a:t>
            </a:r>
          </a:p>
        </p:txBody>
      </p:sp>
      <p:sp>
        <p:nvSpPr>
          <p:cNvPr id="23565" name="Rectangle 24"/>
          <p:cNvSpPr>
            <a:spLocks noChangeArrowheads="1"/>
          </p:cNvSpPr>
          <p:nvPr/>
        </p:nvSpPr>
        <p:spPr bwMode="auto">
          <a:xfrm>
            <a:off x="5270500" y="4724400"/>
            <a:ext cx="1206500" cy="577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conceptual design</a:t>
            </a:r>
          </a:p>
        </p:txBody>
      </p:sp>
      <p:sp>
        <p:nvSpPr>
          <p:cNvPr id="23566" name="Rectangle 25"/>
          <p:cNvSpPr>
            <a:spLocks noChangeArrowheads="1"/>
          </p:cNvSpPr>
          <p:nvPr/>
        </p:nvSpPr>
        <p:spPr bwMode="auto">
          <a:xfrm>
            <a:off x="2438400" y="4876800"/>
            <a:ext cx="1511300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>
                <a:latin typeface="Times New Roman" panose="02020603050405020304" pitchFamily="18" charset="0"/>
              </a:rPr>
              <a:t>Implementation</a:t>
            </a:r>
          </a:p>
        </p:txBody>
      </p:sp>
      <p:sp>
        <p:nvSpPr>
          <p:cNvPr id="23567" name="Rectangle 26"/>
          <p:cNvSpPr>
            <a:spLocks noChangeArrowheads="1"/>
          </p:cNvSpPr>
          <p:nvPr/>
        </p:nvSpPr>
        <p:spPr bwMode="auto">
          <a:xfrm>
            <a:off x="2195513" y="2895600"/>
            <a:ext cx="1309687" cy="33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600">
                <a:latin typeface="Times New Roman" panose="02020603050405020304" pitchFamily="18" charset="0"/>
              </a:rPr>
              <a:t>Maintenance</a:t>
            </a:r>
          </a:p>
        </p:txBody>
      </p:sp>
      <p:sp>
        <p:nvSpPr>
          <p:cNvPr id="23568" name="Rectangle 27"/>
          <p:cNvSpPr>
            <a:spLocks noChangeArrowheads="1"/>
          </p:cNvSpPr>
          <p:nvPr/>
        </p:nvSpPr>
        <p:spPr bwMode="auto">
          <a:xfrm>
            <a:off x="2755900" y="3522663"/>
            <a:ext cx="36576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b="1" i="1">
                <a:solidFill>
                  <a:srgbClr val="006600"/>
                </a:solidFill>
                <a:latin typeface="Times New Roman" panose="02020603050405020304" pitchFamily="18" charset="0"/>
              </a:rPr>
              <a:t>Design is a never-ending process</a:t>
            </a:r>
            <a:r>
              <a:rPr lang="en-US" altLang="en-US" sz="2800" b="1" i="1">
                <a:solidFill>
                  <a:srgbClr val="006600"/>
                </a:solidFill>
                <a:latin typeface="Times New Roman" panose="02020603050405020304" pitchFamily="18" charset="0"/>
              </a:rPr>
              <a:t>...</a:t>
            </a:r>
          </a:p>
        </p:txBody>
      </p:sp>
      <p:sp>
        <p:nvSpPr>
          <p:cNvPr id="23569" name="Oval 29"/>
          <p:cNvSpPr>
            <a:spLocks noChangeArrowheads="1"/>
          </p:cNvSpPr>
          <p:nvPr/>
        </p:nvSpPr>
        <p:spPr bwMode="auto">
          <a:xfrm>
            <a:off x="3365500" y="2133600"/>
            <a:ext cx="228600" cy="228600"/>
          </a:xfrm>
          <a:prstGeom prst="ellipse">
            <a:avLst/>
          </a:prstGeom>
          <a:solidFill>
            <a:srgbClr val="FF9900"/>
          </a:solidFill>
          <a:ln w="12700">
            <a:solidFill>
              <a:srgbClr val="33CCCC"/>
            </a:solidFill>
            <a:round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23570" name="AutoShape 40"/>
          <p:cNvSpPr>
            <a:spLocks noChangeArrowheads="1"/>
          </p:cNvSpPr>
          <p:nvPr/>
        </p:nvSpPr>
        <p:spPr bwMode="auto">
          <a:xfrm rot="1466637">
            <a:off x="2908300" y="2057400"/>
            <a:ext cx="457200" cy="76200"/>
          </a:xfrm>
          <a:prstGeom prst="notchedRightArrow">
            <a:avLst>
              <a:gd name="adj1" fmla="val 50000"/>
              <a:gd name="adj2" fmla="val 150000"/>
            </a:avLst>
          </a:prstGeom>
          <a:solidFill>
            <a:srgbClr val="FF3300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943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81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/>
              <a:t>Database Lifecycle: </a:t>
            </a:r>
            <a:r>
              <a:rPr lang="en-US" sz="3200" dirty="0"/>
              <a:t>Phase 1</a:t>
            </a:r>
          </a:p>
        </p:txBody>
      </p:sp>
      <p:sp>
        <p:nvSpPr>
          <p:cNvPr id="19456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70903" y="1395663"/>
            <a:ext cx="4501097" cy="5155002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US" sz="2400" b="1" dirty="0"/>
              <a:t>Planning &amp; Analysis</a:t>
            </a:r>
            <a:r>
              <a:rPr lang="en-US" sz="2400" dirty="0"/>
              <a:t/>
            </a:r>
            <a:br>
              <a:rPr lang="en-US" sz="2400" dirty="0"/>
            </a:br>
            <a:endParaRPr lang="en-US" sz="2400" dirty="0"/>
          </a:p>
          <a:p>
            <a:pPr lvl="1">
              <a:lnSpc>
                <a:spcPct val="90000"/>
              </a:lnSpc>
              <a:buFont typeface="Arial" charset="0"/>
              <a:buChar char="►"/>
              <a:defRPr/>
            </a:pPr>
            <a:r>
              <a:rPr lang="en-US" sz="2400" dirty="0"/>
              <a:t>Identify</a:t>
            </a:r>
          </a:p>
          <a:p>
            <a:pPr marL="896938" lvl="2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 smtClean="0"/>
              <a:t>Company </a:t>
            </a:r>
            <a:r>
              <a:rPr lang="en-US" sz="2400" dirty="0"/>
              <a:t>Objectives</a:t>
            </a:r>
          </a:p>
          <a:p>
            <a:pPr marL="896938" lvl="2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/>
              <a:t>Operations &amp; Structure</a:t>
            </a:r>
          </a:p>
          <a:p>
            <a:pPr marL="1354145" lvl="4" indent="-361950">
              <a:lnSpc>
                <a:spcPct val="90000"/>
              </a:lnSpc>
              <a:defRPr/>
            </a:pPr>
            <a:r>
              <a:rPr lang="en-US" sz="2400" dirty="0"/>
              <a:t>what they are</a:t>
            </a:r>
          </a:p>
          <a:p>
            <a:pPr marL="1354145" lvl="4" indent="-361950">
              <a:lnSpc>
                <a:spcPct val="90000"/>
              </a:lnSpc>
              <a:defRPr/>
            </a:pPr>
            <a:r>
              <a:rPr lang="en-US" sz="2400" dirty="0"/>
              <a:t>how they function</a:t>
            </a:r>
          </a:p>
          <a:p>
            <a:pPr marL="1354145" lvl="4" indent="-361950">
              <a:lnSpc>
                <a:spcPct val="90000"/>
              </a:lnSpc>
              <a:defRPr/>
            </a:pPr>
            <a:r>
              <a:rPr lang="en-US" sz="2400" dirty="0"/>
              <a:t>how they </a:t>
            </a:r>
            <a:r>
              <a:rPr lang="en-US" sz="2400" dirty="0" smtClean="0"/>
              <a:t>interact</a:t>
            </a:r>
          </a:p>
          <a:p>
            <a:pPr marL="896938" lvl="2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 smtClean="0"/>
              <a:t>Problems </a:t>
            </a:r>
            <a:r>
              <a:rPr lang="en-US" sz="2400" dirty="0"/>
              <a:t>&amp; </a:t>
            </a:r>
            <a:r>
              <a:rPr lang="en-US" sz="2400" dirty="0" smtClean="0"/>
              <a:t>Constraints</a:t>
            </a:r>
            <a:endParaRPr lang="en-US" sz="2400" dirty="0"/>
          </a:p>
          <a:p>
            <a:pPr marL="896938" lvl="3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 smtClean="0"/>
              <a:t>Scope</a:t>
            </a:r>
            <a:endParaRPr lang="en-US" sz="2400" dirty="0"/>
          </a:p>
          <a:p>
            <a:pPr marL="896938" lvl="3" indent="-361950" eaLnBrk="1" hangingPunct="1">
              <a:lnSpc>
                <a:spcPct val="90000"/>
              </a:lnSpc>
              <a:buFontTx/>
              <a:buChar char="•"/>
              <a:defRPr/>
            </a:pPr>
            <a:r>
              <a:rPr lang="en-US" sz="2400" dirty="0"/>
              <a:t>B</a:t>
            </a:r>
            <a:r>
              <a:rPr lang="en-US" sz="2400" dirty="0" smtClean="0"/>
              <a:t>oundaries</a:t>
            </a:r>
            <a:endParaRPr lang="en-US" sz="2400" dirty="0"/>
          </a:p>
        </p:txBody>
      </p:sp>
      <p:pic>
        <p:nvPicPr>
          <p:cNvPr id="12294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0" y="1395663"/>
            <a:ext cx="4362058" cy="3785937"/>
          </a:xfrm>
          <a:noFill/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A0CDFE5F-9CC8-4063-AA5E-03A8B2900260}" type="slidenum">
              <a:rPr lang="en-US" altLang="en-US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2295" name="Text Box 6"/>
          <p:cNvSpPr txBox="1">
            <a:spLocks noChangeArrowheads="1"/>
          </p:cNvSpPr>
          <p:nvPr/>
        </p:nvSpPr>
        <p:spPr bwMode="auto">
          <a:xfrm>
            <a:off x="4572000" y="5600700"/>
            <a:ext cx="41148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sz="1600" dirty="0"/>
              <a:t>Database Systems: Design, Implementation, &amp; Management: Rob &amp; Coronel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6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-15240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hlinkClick r:id="rId3" action="ppaction://hlinksldjump"/>
              </a:rPr>
              <a:t>Database Lifecycle</a:t>
            </a:r>
            <a:r>
              <a:rPr lang="en-US" dirty="0"/>
              <a:t>: </a:t>
            </a:r>
            <a:r>
              <a:rPr lang="en-US" sz="3200" dirty="0"/>
              <a:t>Phase 2</a:t>
            </a:r>
          </a:p>
        </p:txBody>
      </p:sp>
      <p:sp>
        <p:nvSpPr>
          <p:cNvPr id="1434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838200"/>
            <a:ext cx="4558756" cy="5890404"/>
          </a:xfrm>
        </p:spPr>
        <p:txBody>
          <a:bodyPr>
            <a:noAutofit/>
          </a:bodyPr>
          <a:lstStyle/>
          <a:p>
            <a:pPr eaLnBrk="1" hangingPunct="1"/>
            <a:r>
              <a:rPr lang="en-US" altLang="en-US" sz="2400" dirty="0"/>
              <a:t>Database Design</a:t>
            </a:r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Create Database </a:t>
            </a:r>
            <a:r>
              <a:rPr lang="en-US" altLang="en-US" sz="2400" dirty="0" smtClean="0"/>
              <a:t>Model – Conceptual model</a:t>
            </a:r>
            <a:endParaRPr lang="en-US" altLang="en-US" sz="2400" dirty="0"/>
          </a:p>
          <a:p>
            <a:pPr lvl="1" eaLnBrk="1" hangingPunct="1">
              <a:buFont typeface="Arial" panose="020B0604020202020204" pitchFamily="34" charset="0"/>
              <a:buChar char="•"/>
            </a:pPr>
            <a:r>
              <a:rPr lang="en-US" altLang="en-US" sz="2400" dirty="0" smtClean="0"/>
              <a:t>Focus </a:t>
            </a:r>
            <a:r>
              <a:rPr lang="en-US" altLang="en-US" sz="2400" dirty="0"/>
              <a:t>on Data </a:t>
            </a:r>
            <a:r>
              <a:rPr lang="en-US" altLang="en-US" sz="2400" dirty="0" smtClean="0"/>
              <a:t>Requirements</a:t>
            </a:r>
          </a:p>
          <a:p>
            <a:pPr marL="533400" indent="-533400"/>
            <a:r>
              <a:rPr lang="en-US" altLang="en-US" dirty="0"/>
              <a:t>Minimal Data Rule:</a:t>
            </a:r>
            <a:br>
              <a:rPr lang="en-US" altLang="en-US" dirty="0"/>
            </a:br>
            <a:r>
              <a:rPr lang="en-US" altLang="en-US" sz="2200" dirty="0" smtClean="0">
                <a:solidFill>
                  <a:srgbClr val="FFFF00"/>
                </a:solidFill>
              </a:rPr>
              <a:t>“</a:t>
            </a:r>
            <a:r>
              <a:rPr lang="en-US" altLang="en-US" sz="2200" dirty="0">
                <a:solidFill>
                  <a:srgbClr val="FFFF00"/>
                </a:solidFill>
              </a:rPr>
              <a:t>All that is needed is there, and all that is there is needed</a:t>
            </a:r>
            <a:r>
              <a:rPr lang="en-US" altLang="en-US" sz="2200" dirty="0" smtClean="0">
                <a:solidFill>
                  <a:srgbClr val="FFFF00"/>
                </a:solidFill>
              </a:rPr>
              <a:t>.”</a:t>
            </a:r>
            <a:endParaRPr lang="en-US" altLang="en-US" sz="2200" dirty="0">
              <a:solidFill>
                <a:srgbClr val="FFFF00"/>
              </a:solidFill>
            </a:endParaRPr>
          </a:p>
          <a:p>
            <a:pPr marL="723900" lvl="2" indent="-228600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Data structure</a:t>
            </a:r>
          </a:p>
          <a:p>
            <a:pPr marL="723900" lvl="2" indent="-228600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Data access</a:t>
            </a:r>
          </a:p>
          <a:p>
            <a:pPr marL="723900" lvl="2" indent="-228600" eaLnBrk="1" hangingPunct="1">
              <a:buFont typeface="Arial" panose="020B0604020202020204" pitchFamily="34" charset="0"/>
              <a:buChar char="•"/>
            </a:pPr>
            <a:r>
              <a:rPr lang="en-US" altLang="en-US" sz="2400" dirty="0"/>
              <a:t>Data to </a:t>
            </a:r>
            <a:r>
              <a:rPr lang="en-US" altLang="en-US" sz="2400" dirty="0" smtClean="0"/>
              <a:t>information transformation</a:t>
            </a:r>
            <a:endParaRPr lang="en-US" altLang="en-US" sz="2400" dirty="0"/>
          </a:p>
        </p:txBody>
      </p:sp>
      <p:pic>
        <p:nvPicPr>
          <p:cNvPr id="14343" name="Picture 7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19600" y="1639888"/>
            <a:ext cx="4571407" cy="3922712"/>
          </a:xfrm>
          <a:noFill/>
        </p:spPr>
      </p:pic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C2A05CF2-DBA5-46AF-8F11-D84F7E0A4CBA}" type="slidenum">
              <a:rPr lang="en-US" altLang="en-US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4342" name="Text Box 5"/>
          <p:cNvSpPr txBox="1">
            <a:spLocks noChangeArrowheads="1"/>
          </p:cNvSpPr>
          <p:nvPr/>
        </p:nvSpPr>
        <p:spPr bwMode="auto">
          <a:xfrm>
            <a:off x="4572000" y="5638800"/>
            <a:ext cx="403860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US" altLang="en-US" dirty="0"/>
              <a:t>Database Systems: Design, Implementation, &amp; Management: Rob &amp; Coronel</a:t>
            </a:r>
          </a:p>
        </p:txBody>
      </p:sp>
      <p:sp>
        <p:nvSpPr>
          <p:cNvPr id="14344" name="Text Box 9"/>
          <p:cNvSpPr txBox="1">
            <a:spLocks noChangeArrowheads="1"/>
          </p:cNvSpPr>
          <p:nvPr/>
        </p:nvSpPr>
        <p:spPr bwMode="auto">
          <a:xfrm>
            <a:off x="4724400" y="1273175"/>
            <a:ext cx="3733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US" altLang="en-US" dirty="0"/>
              <a:t>Two Views of Data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120770"/>
            <a:ext cx="8229600" cy="91440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hlinkClick r:id="rId3" action="ppaction://hlinksldjump"/>
              </a:rPr>
              <a:t>Database Lifecycle</a:t>
            </a:r>
            <a:r>
              <a:rPr lang="en-US" dirty="0"/>
              <a:t>: </a:t>
            </a:r>
            <a:r>
              <a:rPr lang="en-US" sz="3200" dirty="0"/>
              <a:t>Phase 3 &amp; 4</a:t>
            </a:r>
          </a:p>
        </p:txBody>
      </p:sp>
      <p:sp>
        <p:nvSpPr>
          <p:cNvPr id="21509" name="Rectangle 3"/>
          <p:cNvSpPr>
            <a:spLocks noGrp="1" noChangeArrowheads="1"/>
          </p:cNvSpPr>
          <p:nvPr>
            <p:ph idx="1"/>
          </p:nvPr>
        </p:nvSpPr>
        <p:spPr>
          <a:xfrm>
            <a:off x="193735" y="940309"/>
            <a:ext cx="8756530" cy="5807075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000" dirty="0"/>
              <a:t>Implementation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Create the database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Tables, forms, queries, reports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Programming: SQL, VBA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Security provisions: password, access rights, data encryption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Fine-tune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Repeated testing, debugging and evaluation</a:t>
            </a:r>
            <a:br>
              <a:rPr lang="en-US" altLang="en-US" dirty="0"/>
            </a:br>
            <a:endParaRPr lang="en-US" altLang="en-US" dirty="0"/>
          </a:p>
          <a:p>
            <a:pPr eaLnBrk="1" hangingPunct="1">
              <a:lnSpc>
                <a:spcPct val="90000"/>
              </a:lnSpc>
            </a:pPr>
            <a:r>
              <a:rPr lang="en-US" altLang="en-US" sz="2000" dirty="0"/>
              <a:t>Maintenance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Preventative maintenance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To prevent and prepare for problem situations (e.g. backup)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Corrective maintenance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To address database system error (e.g. recovery)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Adaptive maintenance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dirty="0"/>
              <a:t>To adapt to the external changes (e.g. database update, enhancement)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General maintenance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dirty="0"/>
              <a:t>Security audits, system-usage analysis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98FB0884-E8DE-4DD6-AEF2-57D4368647AD}" type="slidenum">
              <a:rPr lang="en-US" altLang="en-US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39461"/>
            <a:ext cx="8229600" cy="602411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>
                <a:hlinkClick r:id="rId3" action="ppaction://hlinksldjump"/>
              </a:rPr>
              <a:t>DB Design</a:t>
            </a:r>
            <a:r>
              <a:rPr lang="en-US" dirty="0"/>
              <a:t>: </a:t>
            </a:r>
            <a:r>
              <a:rPr lang="en-US" sz="2800" dirty="0"/>
              <a:t>DBMS Selection</a:t>
            </a:r>
          </a:p>
        </p:txBody>
      </p:sp>
      <p:sp>
        <p:nvSpPr>
          <p:cNvPr id="19461" name="Rectangle 3"/>
          <p:cNvSpPr>
            <a:spLocks noGrp="1" noChangeArrowheads="1"/>
          </p:cNvSpPr>
          <p:nvPr>
            <p:ph idx="1"/>
          </p:nvPr>
        </p:nvSpPr>
        <p:spPr>
          <a:xfrm>
            <a:off x="293297" y="1160688"/>
            <a:ext cx="8557405" cy="5257365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300" dirty="0"/>
              <a:t>What are the advantages &amp; disadvantages?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Cost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purchase, maintenance, operational, training, etc.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Features &amp; Tools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ease-of-use, performance, DB administration, etc. 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application development tools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DB model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/>
              <a:t>Relational, Object-oriented, etc.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Portability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 smtClean="0"/>
              <a:t>Accessible across different platforms, </a:t>
            </a:r>
            <a:r>
              <a:rPr lang="en-US" altLang="en-US" sz="2300" dirty="0"/>
              <a:t>SQL</a:t>
            </a:r>
            <a:br>
              <a:rPr lang="en-US" altLang="en-US" sz="2300" dirty="0"/>
            </a:br>
            <a:endParaRPr lang="en-US" altLang="en-US" sz="23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300" dirty="0"/>
              <a:t>Hardware requirement</a:t>
            </a:r>
          </a:p>
          <a:p>
            <a:pPr lvl="2" eaLnBrk="1" hangingPunct="1">
              <a:lnSpc>
                <a:spcPct val="90000"/>
              </a:lnSpc>
              <a:buFontTx/>
              <a:buChar char="•"/>
            </a:pPr>
            <a:r>
              <a:rPr lang="en-US" altLang="en-US" sz="2300" dirty="0" smtClean="0"/>
              <a:t>Processor power</a:t>
            </a:r>
            <a:endParaRPr lang="en-US" altLang="en-US" sz="2300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fld id="{B1E34D37-99D7-4E02-9DA2-0AC22D093CDF}" type="slidenum">
              <a:rPr lang="en-US" altLang="en-US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47700" y="2141765"/>
            <a:ext cx="7848600" cy="316583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3000" dirty="0"/>
              <a:t>More practical Instructions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/>
              <a:t>Create the Booking and Session Sub From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 smtClean="0"/>
              <a:t>Create Forms for each of </a:t>
            </a:r>
            <a:r>
              <a:rPr lang="en-GB" sz="3000" smtClean="0"/>
              <a:t>the tables.</a:t>
            </a:r>
            <a:endParaRPr lang="en-GB" sz="3000" dirty="0" smtClean="0"/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3000" dirty="0" smtClean="0"/>
              <a:t>Enter </a:t>
            </a:r>
            <a:r>
              <a:rPr lang="en-GB" sz="3000" dirty="0"/>
              <a:t>records into </a:t>
            </a:r>
            <a:r>
              <a:rPr lang="en-GB" sz="3000" dirty="0" smtClean="0"/>
              <a:t>the tables.</a:t>
            </a:r>
          </a:p>
          <a:p>
            <a:pPr lvl="1">
              <a:buFont typeface="Wingdings" panose="05000000000000000000" pitchFamily="2" charset="2"/>
              <a:buChar char="§"/>
            </a:pPr>
            <a:endParaRPr lang="en-GB" sz="300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4CD15E-B770-4FB4-BB21-808F8DB48D2C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860032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49348</TotalTime>
  <Words>818</Words>
  <Application>Microsoft Office PowerPoint</Application>
  <PresentationFormat>On-screen Show (4:3)</PresentationFormat>
  <Paragraphs>172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Arial</vt:lpstr>
      <vt:lpstr>Century Gothic</vt:lpstr>
      <vt:lpstr>Symbol</vt:lpstr>
      <vt:lpstr>Tahoma</vt:lpstr>
      <vt:lpstr>Times New Roman</vt:lpstr>
      <vt:lpstr>Wingdings</vt:lpstr>
      <vt:lpstr>Wingdings 3</vt:lpstr>
      <vt:lpstr>Ion</vt:lpstr>
      <vt:lpstr>BMSP4004 Generating Business Data &amp; Analysis   Database – Capturing the Data  Dr Roisin Mullins</vt:lpstr>
      <vt:lpstr>Outline</vt:lpstr>
      <vt:lpstr>Database: Towards Information for Decision Making</vt:lpstr>
      <vt:lpstr>Responsibility of the Database Administrator </vt:lpstr>
      <vt:lpstr>Database Security</vt:lpstr>
      <vt:lpstr>DB Lifecycle: Designer’s Perspective</vt:lpstr>
      <vt:lpstr>Database Lifecycle: Phase 1</vt:lpstr>
      <vt:lpstr>Database Lifecycle: Phase 2</vt:lpstr>
      <vt:lpstr>Database Lifecycle: Phase 3 &amp; 4</vt:lpstr>
      <vt:lpstr>DB Design: DBMS Selection</vt:lpstr>
      <vt:lpstr>Any 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Database Management Systems: An Overview</dc:title>
  <dc:creator>kiyang</dc:creator>
  <cp:lastModifiedBy>L0237_User</cp:lastModifiedBy>
  <cp:revision>110</cp:revision>
  <cp:lastPrinted>1999-09-11T17:14:01Z</cp:lastPrinted>
  <dcterms:created xsi:type="dcterms:W3CDTF">1996-10-28T14:56:20Z</dcterms:created>
  <dcterms:modified xsi:type="dcterms:W3CDTF">2020-03-01T15:34:31Z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emplateType">
    <vt:i4>1</vt:i4>
  </property>
  <property fmtid="{D5CDD505-2E9C-101B-9397-08002B2CF9AE}" pid="3" name="GraphicType">
    <vt:i4>1</vt:i4>
  </property>
  <property fmtid="{D5CDD505-2E9C-101B-9397-08002B2CF9AE}" pid="4" name="Compression">
    <vt:i4>100</vt:i4>
  </property>
  <property fmtid="{D5CDD505-2E9C-101B-9397-08002B2CF9AE}" pid="5" name="ScreenSize">
    <vt:i4>1</vt:i4>
  </property>
  <property fmtid="{D5CDD505-2E9C-101B-9397-08002B2CF9AE}" pid="6" name="ScreenUsage">
    <vt:i4>1</vt:i4>
  </property>
  <property fmtid="{D5CDD505-2E9C-101B-9397-08002B2CF9AE}" pid="7" name="MailAddress">
    <vt:lpwstr>jm@indiana.edu</vt:lpwstr>
  </property>
  <property fmtid="{D5CDD505-2E9C-101B-9397-08002B2CF9AE}" pid="8" name="HomePage">
    <vt:lpwstr>xtasy.lib.indiana.edu</vt:lpwstr>
  </property>
  <property fmtid="{D5CDD505-2E9C-101B-9397-08002B2CF9AE}" pid="9" name="Other">
    <vt:lpwstr/>
  </property>
  <property fmtid="{D5CDD505-2E9C-101B-9397-08002B2CF9AE}" pid="10" name="DownloadOriginal">
    <vt:bool>false</vt:bool>
  </property>
  <property fmtid="{D5CDD505-2E9C-101B-9397-08002B2CF9AE}" pid="11" name="DownloadIEButton">
    <vt:bool>false</vt:bool>
  </property>
  <property fmtid="{D5CDD505-2E9C-101B-9397-08002B2CF9AE}" pid="12" name="UseBrowserColor">
    <vt:bool>true</vt:bool>
  </property>
  <property fmtid="{D5CDD505-2E9C-101B-9397-08002B2CF9AE}" pid="13" name="BackColor">
    <vt:i4>15132390</vt:i4>
  </property>
  <property fmtid="{D5CDD505-2E9C-101B-9397-08002B2CF9AE}" pid="14" name="TextColor">
    <vt:i4>0</vt:i4>
  </property>
  <property fmtid="{D5CDD505-2E9C-101B-9397-08002B2CF9AE}" pid="15" name="LinkColor">
    <vt:i4>16711782</vt:i4>
  </property>
  <property fmtid="{D5CDD505-2E9C-101B-9397-08002B2CF9AE}" pid="16" name="VisitedColor">
    <vt:i4>10040268</vt:i4>
  </property>
  <property fmtid="{D5CDD505-2E9C-101B-9397-08002B2CF9AE}" pid="17" name="TransparentButton">
    <vt:i4>0</vt:i4>
  </property>
  <property fmtid="{D5CDD505-2E9C-101B-9397-08002B2CF9AE}" pid="18" name="ButtonType">
    <vt:i4>3</vt:i4>
  </property>
  <property fmtid="{D5CDD505-2E9C-101B-9397-08002B2CF9AE}" pid="19" name="ShowNotes">
    <vt:bool>false</vt:bool>
  </property>
  <property fmtid="{D5CDD505-2E9C-101B-9397-08002B2CF9AE}" pid="20" name="NavBtnPos">
    <vt:i4>3</vt:i4>
  </property>
  <property fmtid="{D5CDD505-2E9C-101B-9397-08002B2CF9AE}" pid="21" name="OutputDir">
    <vt:lpwstr>C:\My Documents\</vt:lpwstr>
  </property>
</Properties>
</file>