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7"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33"/>
    <a:srgbClr val="FF99FF"/>
    <a:srgbClr val="FF66FF"/>
    <a:srgbClr val="99FF66"/>
    <a:srgbClr val="99FF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2BD04F-9DFC-34FD-C33D-C2D066162AA4}" v="35" dt="2026-03-14T15:50:49.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4A86EA-046A-4E4F-99DB-08C0A3EA14EC}" type="datetimeFigureOut">
              <a:rPr lang="en-US" smtClean="0"/>
              <a:t>3/14/2026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01A7DF-9B34-49B0-8D9C-16E07336FC8C}" type="slidenum">
              <a:rPr lang="en-US" smtClean="0"/>
              <a:t>‹#›</a:t>
            </a:fld>
            <a:endParaRPr lang="en-US"/>
          </a:p>
        </p:txBody>
      </p:sp>
    </p:spTree>
    <p:extLst>
      <p:ext uri="{BB962C8B-B14F-4D97-AF65-F5344CB8AC3E}">
        <p14:creationId xmlns:p14="http://schemas.microsoft.com/office/powerpoint/2010/main" val="3762006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Introduction</a:t>
            </a:r>
            <a:endParaRPr lang="en-US" sz="1200" b="1"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This poster talks about the way emotional intelligence is useful in empowering students in their lives at school. Emotional intelligence is defined as the ability to discover, understand and manage emotions and feelings in both the self and other people. It has become popularised through the works of Daniel </a:t>
            </a:r>
            <a:r>
              <a:rPr lang="en-GB" sz="1200" kern="1200" err="1">
                <a:solidFill>
                  <a:schemeClr val="tx1"/>
                </a:solidFill>
                <a:effectLst/>
                <a:latin typeface="+mn-lt"/>
                <a:ea typeface="+mn-ea"/>
                <a:cs typeface="+mn-cs"/>
              </a:rPr>
              <a:t>Goleman</a:t>
            </a:r>
            <a:r>
              <a:rPr lang="en-GB" sz="1200" kern="1200">
                <a:solidFill>
                  <a:schemeClr val="tx1"/>
                </a:solidFill>
                <a:effectLst/>
                <a:latin typeface="+mn-lt"/>
                <a:ea typeface="+mn-ea"/>
                <a:cs typeface="+mn-cs"/>
              </a:rPr>
              <a:t> who stressed the importance of the concept in the sphere of personal and professional achievement. Emotional intelligence, when applied in the educational setting facilitates helping the students to manage the pressure, communicate effectively and maintain a healthy relationship with their colleagues and lecturers and therefore helps in not only learning but also personal development.</a:t>
            </a:r>
            <a:endParaRPr lang="en-US"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Method </a:t>
            </a:r>
            <a:endParaRPr lang="en-US" sz="1200" b="1"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information presented in this poster was gathered through the assistance of reading academic works related to the subject of emotional intelligence and the development of students. The analysis of books, journal articles and reputable academic websites was done in order to be knowledgeable about how emotional awareness can influence behaviour, communication and decision making (Dale et al., 2025). Specific attention was paid to the emotional intelligence framework developed by Daniel </a:t>
            </a:r>
            <a:r>
              <a:rPr lang="en-GB" sz="1200" kern="1200" err="1">
                <a:solidFill>
                  <a:schemeClr val="tx1"/>
                </a:solidFill>
                <a:effectLst/>
                <a:latin typeface="+mn-lt"/>
                <a:ea typeface="+mn-ea"/>
                <a:cs typeface="+mn-cs"/>
              </a:rPr>
              <a:t>Goleman</a:t>
            </a:r>
            <a:r>
              <a:rPr lang="en-GB" sz="1200" kern="1200">
                <a:solidFill>
                  <a:schemeClr val="tx1"/>
                </a:solidFill>
                <a:effectLst/>
                <a:latin typeface="+mn-lt"/>
                <a:ea typeface="+mn-ea"/>
                <a:cs typeface="+mn-cs"/>
              </a:rPr>
              <a:t> that describes the way people feel and manage emotions in their lives. Along with the theoretical sources, the perceived experiences, which dominate daily academic life, such as the time management of deadlines, pressure of group work and examinations were addressed in order to relate the concept of emotional intelligence to the real-life scenario of a student.</a:t>
            </a:r>
            <a:endParaRPr lang="en-US"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Ways of developing emotional intelligence</a:t>
            </a:r>
            <a:endParaRPr lang="en-US" sz="1200" b="1" kern="1200">
              <a:solidFill>
                <a:schemeClr val="tx1"/>
              </a:solidFill>
              <a:effectLst/>
              <a:latin typeface="+mn-lt"/>
              <a:ea typeface="+mn-ea"/>
              <a:cs typeface="+mn-cs"/>
            </a:endParaRPr>
          </a:p>
          <a:p>
            <a:r>
              <a:rPr lang="en-GB" sz="1200" kern="1200">
                <a:solidFill>
                  <a:schemeClr val="tx1"/>
                </a:solidFill>
                <a:effectLst/>
                <a:latin typeface="+mn-lt"/>
                <a:ea typeface="+mn-ea"/>
                <a:cs typeface="+mn-cs"/>
              </a:rPr>
              <a:t>Emotional intelligence growth can be realised through intentional work, which takes into account the psychological aspect of it. One of the steps is ensuring that self-awareness is also improved. By regularly analysing their mood, people will stand a better chance of gaining an understanding of how such moods can influence their behaviours and decisions. This sensitivity helps them to be more reflective in different situations.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Another practice that has the potential to develop emotional intelligence is active listening. It may be effective to just listen to other people and make an effort to shape their perspective when communicating, which develops stronger relationships. This is quite an effective skill, particularly in academic behaviours where teamwork and collaboration are the order of the day (</a:t>
            </a:r>
            <a:r>
              <a:rPr lang="en-GB" sz="1200" kern="1200" err="1">
                <a:solidFill>
                  <a:schemeClr val="tx1"/>
                </a:solidFill>
                <a:effectLst/>
                <a:latin typeface="+mn-lt"/>
                <a:ea typeface="+mn-ea"/>
                <a:cs typeface="+mn-cs"/>
              </a:rPr>
              <a:t>Antonopoulou</a:t>
            </a:r>
            <a:r>
              <a:rPr lang="en-GB" sz="1200" kern="1200">
                <a:solidFill>
                  <a:schemeClr val="tx1"/>
                </a:solidFill>
                <a:effectLst/>
                <a:latin typeface="+mn-lt"/>
                <a:ea typeface="+mn-ea"/>
                <a:cs typeface="+mn-cs"/>
              </a:rPr>
              <a:t>, 2024).</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One needs to learn to manage the emotional responses. Academic life is accompanied by stressful situations, which can include the date of the assignment, exam or presentation. Making decisions calmly and thinking in such situations helps them to approach the solution of problems more positively.</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Emotional growth can also be facilitated by the feedback that is provided by other people. The individuals can determine how their behaviour and communication styles impact others by receiving feedback, given by the lecturers or their peers.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Every day experience helps reflect upon people in learning positive and troublesome situations they experience in their life, and also develops their own emotional cognition and interpersonal competence with time (Chung et al., 2023).</a:t>
            </a:r>
            <a:endParaRPr lang="en-US"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Controlling emotions and developing mindfulness as a student</a:t>
            </a:r>
            <a:endParaRPr lang="en-US" sz="1200" b="1" kern="1200">
              <a:solidFill>
                <a:schemeClr val="tx1"/>
              </a:solidFill>
              <a:effectLst/>
              <a:latin typeface="+mn-lt"/>
              <a:ea typeface="+mn-ea"/>
              <a:cs typeface="+mn-cs"/>
            </a:endParaRPr>
          </a:p>
          <a:p>
            <a:r>
              <a:rPr lang="en-GB" sz="1200" kern="1200">
                <a:solidFill>
                  <a:schemeClr val="tx1"/>
                </a:solidFill>
                <a:effectLst/>
                <a:latin typeface="+mn-lt"/>
                <a:ea typeface="+mn-ea"/>
                <a:cs typeface="+mn-cs"/>
              </a:rPr>
              <a:t>As a student, it is important to know how to manage emotions and develop a sense of mindfulness to overcome academic stress. Most cases of studies may be related to stress when there are a number of deadlines to be met like group projects or exams. Mind training will allow one to concentrate and remain calm during such difficult times.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One of the tips that I would learn to use personally is to take a few short breaks whenever I am studying extensively. Breaks are useful after long hours of working life as they help clear the mind and have the capacity to attend to work with additional concentration. The easiest breathing exercises would help to relieve stress or frustration as well (</a:t>
            </a:r>
            <a:r>
              <a:rPr lang="en-GB" sz="1200" kern="1200" err="1">
                <a:solidFill>
                  <a:schemeClr val="tx1"/>
                </a:solidFill>
                <a:effectLst/>
                <a:latin typeface="+mn-lt"/>
                <a:ea typeface="+mn-ea"/>
                <a:cs typeface="+mn-cs"/>
              </a:rPr>
              <a:t>Popescu</a:t>
            </a:r>
            <a:r>
              <a:rPr lang="en-GB" sz="1200" kern="1200">
                <a:solidFill>
                  <a:schemeClr val="tx1"/>
                </a:solidFill>
                <a:effectLst/>
                <a:latin typeface="+mn-lt"/>
                <a:ea typeface="+mn-ea"/>
                <a:cs typeface="+mn-cs"/>
              </a:rPr>
              <a:t>, 2025).</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Another important strategy which will be more organised is study schedules. By organising the work, it will be possible to control the work and prevent unnecessary pressure that may arise close to the deadlines. It is also necessary that one has a balanced routine that includes time for study, rest and relaxation so as to provide emotional stability.</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It might be pleasant to also consider individual reactions during stressful situations. Knowing what causes them to feel this way and what causes people to be stressed, it becomes easier to respond to them with a less stressful reaction in future and think more positively in case there is an academic obstacle (</a:t>
            </a:r>
            <a:r>
              <a:rPr lang="en-GB" sz="1200" kern="1200" err="1">
                <a:solidFill>
                  <a:schemeClr val="tx1"/>
                </a:solidFill>
                <a:effectLst/>
                <a:latin typeface="+mn-lt"/>
                <a:ea typeface="+mn-ea"/>
                <a:cs typeface="+mn-cs"/>
              </a:rPr>
              <a:t>Wahyuni</a:t>
            </a:r>
            <a:r>
              <a:rPr lang="en-GB" sz="1200" kern="1200">
                <a:solidFill>
                  <a:schemeClr val="tx1"/>
                </a:solidFill>
                <a:effectLst/>
                <a:latin typeface="+mn-lt"/>
                <a:ea typeface="+mn-ea"/>
                <a:cs typeface="+mn-cs"/>
              </a:rPr>
              <a:t> et al., 2024).</a:t>
            </a:r>
            <a:endParaRPr lang="en-US"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Factors for success in studies and emotional intelligence challenges</a:t>
            </a:r>
            <a:endParaRPr lang="en-US" sz="1200" b="1" kern="1200">
              <a:solidFill>
                <a:schemeClr val="tx1"/>
              </a:solidFill>
              <a:effectLst/>
              <a:latin typeface="+mn-lt"/>
              <a:ea typeface="+mn-ea"/>
              <a:cs typeface="+mn-cs"/>
            </a:endParaRPr>
          </a:p>
          <a:p>
            <a:r>
              <a:rPr lang="en-GB" sz="1200" kern="1200">
                <a:solidFill>
                  <a:schemeClr val="tx1"/>
                </a:solidFill>
                <a:effectLst/>
                <a:latin typeface="+mn-lt"/>
                <a:ea typeface="+mn-ea"/>
                <a:cs typeface="+mn-cs"/>
              </a:rPr>
              <a:t>Academic success has been known to be linked to a variety of factors, and emotional intelligence constitutes one of the factors to be considered in the management of academic studies. One of the most important aspects is time management. Planning their schedules and timetabling their work would provide students with an opportunity to work effectively and to avoid situations that do not necessitate the emergence of stress.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Self-motivation is also another quality that helps in academic performance. Studying it can be a very time-consuming process. Highly motivated students also get greater opportunities to concentrate on the achievements they want to make even when they are having any difficulties (</a:t>
            </a:r>
            <a:r>
              <a:rPr lang="en-GB" sz="1200" kern="1200" err="1">
                <a:solidFill>
                  <a:schemeClr val="tx1"/>
                </a:solidFill>
                <a:effectLst/>
                <a:latin typeface="+mn-lt"/>
                <a:ea typeface="+mn-ea"/>
                <a:cs typeface="+mn-cs"/>
              </a:rPr>
              <a:t>Antonopoulou</a:t>
            </a:r>
            <a:r>
              <a:rPr lang="en-GB" sz="1200" kern="1200">
                <a:solidFill>
                  <a:schemeClr val="tx1"/>
                </a:solidFill>
                <a:effectLst/>
                <a:latin typeface="+mn-lt"/>
                <a:ea typeface="+mn-ea"/>
                <a:cs typeface="+mn-cs"/>
              </a:rPr>
              <a:t>, 2024).</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Learning is also facilitated by positive relations in the academic setting. Effective communication helps students develop opportunities to work with other classmates and lecturers in terms of collaboration, discussion, and shared learning experiences.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Students can also go through emotional difficulties like stress, anxiety or frustration particularly when they are undergoing challenging academic times. These feelings may influence the ability to concentrate and trust in themselves if these feelings are not properly managed.</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development of emotional intelligence will assist students to address these problems more moderately by enhancing emotional awareness, resilience as well as the capacity to stay focused on long-term academic objectives (Chung et al., 2023).</a:t>
            </a:r>
            <a:endParaRPr lang="en-US"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Conclusion </a:t>
            </a:r>
            <a:endParaRPr lang="en-US" sz="1200" b="1" kern="1200">
              <a:solidFill>
                <a:schemeClr val="tx1"/>
              </a:solidFill>
              <a:effectLst/>
              <a:latin typeface="+mn-lt"/>
              <a:ea typeface="+mn-ea"/>
              <a:cs typeface="+mn-cs"/>
            </a:endParaRPr>
          </a:p>
          <a:p>
            <a:r>
              <a:rPr lang="en-GB" sz="1200" kern="1200">
                <a:solidFill>
                  <a:schemeClr val="tx1"/>
                </a:solidFill>
                <a:effectLst/>
                <a:latin typeface="+mn-lt"/>
                <a:ea typeface="+mn-ea"/>
                <a:cs typeface="+mn-cs"/>
              </a:rPr>
              <a:t>To conclude, emotional intelligence is a significant skill that aids not only academic progress but also personal progress. The management of emotions and learning about them will enable students to react in ways that are more favourable to hardships and stressful events. An example of the enhancement of communication through emotional awareness can be found in the work by Daniel </a:t>
            </a:r>
            <a:r>
              <a:rPr lang="en-GB" sz="1200" kern="1200" err="1">
                <a:solidFill>
                  <a:schemeClr val="tx1"/>
                </a:solidFill>
                <a:effectLst/>
                <a:latin typeface="+mn-lt"/>
                <a:ea typeface="+mn-ea"/>
                <a:cs typeface="+mn-cs"/>
              </a:rPr>
              <a:t>Goleman</a:t>
            </a:r>
            <a:r>
              <a:rPr lang="en-GB" sz="1200" kern="1200">
                <a:solidFill>
                  <a:schemeClr val="tx1"/>
                </a:solidFill>
                <a:effectLst/>
                <a:latin typeface="+mn-lt"/>
                <a:ea typeface="+mn-ea"/>
                <a:cs typeface="+mn-cs"/>
              </a:rPr>
              <a:t>, who has advocated the application of emotional intelligence when making a decision or in relationships. Learning to manage and control their emotions, develop emotional intelligence, practice self-awareness, and mindfulness, students may enhance their learning and get ready to work in professional settings in the future.</a:t>
            </a:r>
            <a:endParaRPr lang="en-US" sz="1200" kern="1200">
              <a:solidFill>
                <a:schemeClr val="tx1"/>
              </a:solidFill>
              <a:effectLst/>
              <a:latin typeface="+mn-lt"/>
              <a:ea typeface="+mn-ea"/>
              <a:cs typeface="+mn-cs"/>
            </a:endParaRPr>
          </a:p>
          <a:p>
            <a:br>
              <a:rPr lang="en-GB" sz="1200" b="1" kern="1200">
                <a:solidFill>
                  <a:schemeClr val="tx1"/>
                </a:solidFill>
                <a:effectLst/>
                <a:latin typeface="+mn-lt"/>
                <a:ea typeface="+mn-ea"/>
                <a:cs typeface="+mn-cs"/>
              </a:rPr>
            </a:br>
            <a:r>
              <a:rPr lang="en-GB" sz="1200" b="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B401A7DF-9B34-49B0-8D9C-16E07336FC8C}" type="slidenum">
              <a:rPr lang="en-US" smtClean="0"/>
              <a:t>2</a:t>
            </a:fld>
            <a:endParaRPr lang="en-US"/>
          </a:p>
        </p:txBody>
      </p:sp>
    </p:spTree>
    <p:extLst>
      <p:ext uri="{BB962C8B-B14F-4D97-AF65-F5344CB8AC3E}">
        <p14:creationId xmlns:p14="http://schemas.microsoft.com/office/powerpoint/2010/main" val="546127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B9C71EC7-A597-45AD-85A1-30640F31ADFA}" type="datetimeFigureOut">
              <a:rPr lang="en-IN" smtClean="0"/>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6EC4F1-7B4F-47BD-8255-E0EA15BF51D5}"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4213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9C71EC7-A597-45AD-85A1-30640F31ADFA}" type="datetimeFigureOut">
              <a:rPr lang="en-IN" smtClean="0"/>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6EC4F1-7B4F-47BD-8255-E0EA15BF51D5}" type="slidenum">
              <a:rPr lang="en-IN" smtClean="0"/>
              <a:t>‹#›</a:t>
            </a:fld>
            <a:endParaRPr lang="en-IN"/>
          </a:p>
        </p:txBody>
      </p:sp>
    </p:spTree>
    <p:extLst>
      <p:ext uri="{BB962C8B-B14F-4D97-AF65-F5344CB8AC3E}">
        <p14:creationId xmlns:p14="http://schemas.microsoft.com/office/powerpoint/2010/main" val="1245505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C71EC7-A597-45AD-85A1-30640F31ADFA}" type="datetimeFigureOut">
              <a:rPr lang="en-IN" smtClean="0"/>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6EC4F1-7B4F-47BD-8255-E0EA15BF51D5}"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2517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9C71EC7-A597-45AD-85A1-30640F31ADFA}" type="datetimeFigureOut">
              <a:rPr lang="en-IN" smtClean="0"/>
              <a:t>14-03-2026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06EC4F1-7B4F-47BD-8255-E0EA15BF51D5}" type="slidenum">
              <a:rPr lang="en-IN" smtClean="0"/>
              <a:t>‹#›</a:t>
            </a:fld>
            <a:endParaRPr lang="en-IN"/>
          </a:p>
        </p:txBody>
      </p:sp>
    </p:spTree>
    <p:extLst>
      <p:ext uri="{BB962C8B-B14F-4D97-AF65-F5344CB8AC3E}">
        <p14:creationId xmlns:p14="http://schemas.microsoft.com/office/powerpoint/2010/main" val="1587862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9C71EC7-A597-45AD-85A1-30640F31ADFA}" type="datetimeFigureOut">
              <a:rPr lang="en-IN" smtClean="0"/>
              <a:t>14-03-2026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06EC4F1-7B4F-47BD-8255-E0EA15BF51D5}" type="slidenum">
              <a:rPr lang="en-IN" smtClean="0"/>
              <a:t>‹#›</a:t>
            </a:fld>
            <a:endParaRPr lang="en-IN"/>
          </a:p>
        </p:txBody>
      </p:sp>
    </p:spTree>
    <p:extLst>
      <p:ext uri="{BB962C8B-B14F-4D97-AF65-F5344CB8AC3E}">
        <p14:creationId xmlns:p14="http://schemas.microsoft.com/office/powerpoint/2010/main" val="955361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9C71EC7-A597-45AD-85A1-30640F31ADFA}" type="datetimeFigureOut">
              <a:rPr lang="en-IN" smtClean="0"/>
              <a:t>14-03-2026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06EC4F1-7B4F-47BD-8255-E0EA15BF51D5}" type="slidenum">
              <a:rPr lang="en-IN" smtClean="0"/>
              <a:t>‹#›</a:t>
            </a:fld>
            <a:endParaRPr lang="en-IN"/>
          </a:p>
        </p:txBody>
      </p:sp>
    </p:spTree>
    <p:extLst>
      <p:ext uri="{BB962C8B-B14F-4D97-AF65-F5344CB8AC3E}">
        <p14:creationId xmlns:p14="http://schemas.microsoft.com/office/powerpoint/2010/main" val="2317347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9C71EC7-A597-45AD-85A1-30640F31ADFA}" type="datetimeFigureOut">
              <a:rPr lang="en-IN" smtClean="0"/>
              <a:t>14-03-2026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D06EC4F1-7B4F-47BD-8255-E0EA15BF51D5}" type="slidenum">
              <a:rPr lang="en-IN" smtClean="0"/>
              <a:t>‹#›</a:t>
            </a:fld>
            <a:endParaRPr lang="en-IN"/>
          </a:p>
        </p:txBody>
      </p:sp>
    </p:spTree>
    <p:extLst>
      <p:ext uri="{BB962C8B-B14F-4D97-AF65-F5344CB8AC3E}">
        <p14:creationId xmlns:p14="http://schemas.microsoft.com/office/powerpoint/2010/main" val="355579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9C71EC7-A597-45AD-85A1-30640F31ADFA}" type="datetimeFigureOut">
              <a:rPr lang="en-IN" smtClean="0"/>
              <a:t>14-03-2026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06EC4F1-7B4F-47BD-8255-E0EA15BF51D5}" type="slidenum">
              <a:rPr lang="en-IN" smtClean="0"/>
              <a:t>‹#›</a:t>
            </a:fld>
            <a:endParaRPr lang="en-IN"/>
          </a:p>
        </p:txBody>
      </p:sp>
    </p:spTree>
    <p:extLst>
      <p:ext uri="{BB962C8B-B14F-4D97-AF65-F5344CB8AC3E}">
        <p14:creationId xmlns:p14="http://schemas.microsoft.com/office/powerpoint/2010/main" val="49060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C71EC7-A597-45AD-85A1-30640F31ADFA}" type="datetimeFigureOut">
              <a:rPr lang="en-IN" smtClean="0"/>
              <a:t>14-03-2026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06EC4F1-7B4F-47BD-8255-E0EA15BF51D5}" type="slidenum">
              <a:rPr lang="en-IN" smtClean="0"/>
              <a:t>‹#›</a:t>
            </a:fld>
            <a:endParaRPr lang="en-IN"/>
          </a:p>
        </p:txBody>
      </p:sp>
    </p:spTree>
    <p:extLst>
      <p:ext uri="{BB962C8B-B14F-4D97-AF65-F5344CB8AC3E}">
        <p14:creationId xmlns:p14="http://schemas.microsoft.com/office/powerpoint/2010/main" val="3091795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9C71EC7-A597-45AD-85A1-30640F31ADFA}" type="datetimeFigureOut">
              <a:rPr lang="en-IN" smtClean="0"/>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6EC4F1-7B4F-47BD-8255-E0EA15BF51D5}" type="slidenum">
              <a:rPr lang="en-IN" smtClean="0"/>
              <a:t>‹#›</a:t>
            </a:fld>
            <a:endParaRPr lang="en-IN"/>
          </a:p>
        </p:txBody>
      </p:sp>
    </p:spTree>
    <p:extLst>
      <p:ext uri="{BB962C8B-B14F-4D97-AF65-F5344CB8AC3E}">
        <p14:creationId xmlns:p14="http://schemas.microsoft.com/office/powerpoint/2010/main" val="115786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9C71EC7-A597-45AD-85A1-30640F31ADFA}" type="datetimeFigureOut">
              <a:rPr lang="en-IN" smtClean="0"/>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6EC4F1-7B4F-47BD-8255-E0EA15BF51D5}" type="slidenum">
              <a:rPr lang="en-IN" smtClean="0"/>
              <a:t>‹#›</a:t>
            </a:fld>
            <a:endParaRPr lang="en-IN"/>
          </a:p>
        </p:txBody>
      </p:sp>
    </p:spTree>
    <p:extLst>
      <p:ext uri="{BB962C8B-B14F-4D97-AF65-F5344CB8AC3E}">
        <p14:creationId xmlns:p14="http://schemas.microsoft.com/office/powerpoint/2010/main" val="2916863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9C71EC7-A597-45AD-85A1-30640F31ADFA}" type="datetimeFigureOut">
              <a:rPr lang="en-IN" smtClean="0"/>
              <a:t>14-03-2026</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06EC4F1-7B4F-47BD-8255-E0EA15BF51D5}"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594406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pdfs.semanticscholar.org/01fd/901d7b6a987dc06497bea64f3b506eb0d4ea.pdf" TargetMode="External"/><Relationship Id="rId7"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researchgate.net/profile/Hendri-Ardianto/publication/385812274_A_Mindful_Character_Development_Mindfulness_and_Self-Efficacy_Enhances_Emotional_Regulation_of_High_School_Students/links/6737deaf69c07a4114483800/A-Mindful-Character-Development-Mindfulness-and-Self-Efficacy-Enhances-Emotional-Regulation-of-High-School-Students.pdf" TargetMode="External"/><Relationship Id="rId5" Type="http://schemas.openxmlformats.org/officeDocument/2006/relationships/hyperlink" Target="https://www.researchgate.net/profile/Iulian-Boldea-4/publication/395391025_Journal_of_Romanian_Literary_Studies_nr_40_2025/links/68c11f5e73c8345b7a5b4b1d/Journal-of-Romanian-Literary-Studies-nr-40-2025.pdf#page=713" TargetMode="External"/><Relationship Id="rId4" Type="http://schemas.openxmlformats.org/officeDocument/2006/relationships/hyperlink" Target="https://journals.lww.com/plasreconsurg/_layouts/15/oaks.journals/downloadpdf.aspx?an=00006534-202301000-00001&amp;casa_token=VwMCTBk7XAkAAAAA:V7qHG8rdlQN2Jli51a1VlurUYth_hsWTdGzvkFpg8z2MUgX4csV5rNwcqY3J8NspuRdfzWOwX_y8XCMf4O_YBIgyyjw3vmw" TargetMode="Externa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4400">
                <a:solidFill>
                  <a:schemeClr val="tx1"/>
                </a:solidFill>
                <a:latin typeface="Arial" panose="020B0604020202020204" pitchFamily="34" charset="0"/>
                <a:cs typeface="Arial" panose="020B0604020202020204" pitchFamily="34" charset="0"/>
              </a:rPr>
              <a:t>Developing Emotional Intelligence Skills</a:t>
            </a:r>
            <a:br>
              <a:rPr lang="en-GB" sz="4900">
                <a:solidFill>
                  <a:schemeClr val="tx1"/>
                </a:solidFill>
                <a:latin typeface="Arial" panose="020B0604020202020204" pitchFamily="34" charset="0"/>
                <a:cs typeface="Arial" panose="020B0604020202020204" pitchFamily="34" charset="0"/>
              </a:rPr>
            </a:br>
            <a:br>
              <a:rPr lang="en-IN" sz="4900">
                <a:solidFill>
                  <a:schemeClr val="tx1"/>
                </a:solidFill>
                <a:latin typeface="Arial" panose="020B0604020202020204" pitchFamily="34" charset="0"/>
                <a:cs typeface="Arial" panose="020B0604020202020204" pitchFamily="34" charset="0"/>
              </a:rPr>
            </a:br>
            <a:r>
              <a:rPr lang="en-GB" sz="3100">
                <a:solidFill>
                  <a:schemeClr val="tx1"/>
                </a:solidFill>
                <a:latin typeface="Arial" panose="020B0604020202020204" pitchFamily="34" charset="0"/>
                <a:cs typeface="Arial" panose="020B0604020202020204" pitchFamily="34" charset="0"/>
              </a:rPr>
              <a:t>C1- Individual Poster Presentation</a:t>
            </a:r>
            <a:br>
              <a:rPr lang="en-IN" sz="4800">
                <a:solidFill>
                  <a:schemeClr val="tx1"/>
                </a:solidFill>
                <a:latin typeface="Arial" panose="020B0604020202020204" pitchFamily="34" charset="0"/>
                <a:cs typeface="Arial" panose="020B0604020202020204" pitchFamily="34" charset="0"/>
              </a:rPr>
            </a:br>
            <a:endParaRPr lang="en-IN" sz="4800">
              <a:solidFill>
                <a:schemeClr val="tx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00050" y="4455620"/>
            <a:ext cx="10223731" cy="1381762"/>
          </a:xfrm>
        </p:spPr>
        <p:txBody>
          <a:bodyPr vert="horz" lIns="91440" tIns="45720" rIns="91440" bIns="45720" rtlCol="0" anchor="t">
            <a:normAutofit fontScale="47500" lnSpcReduction="20000"/>
          </a:bodyPr>
          <a:lstStyle/>
          <a:p>
            <a:r>
              <a:rPr lang="en-GB" sz="3400" b="1">
                <a:solidFill>
                  <a:schemeClr val="tx1"/>
                </a:solidFill>
                <a:latin typeface="Arial"/>
                <a:cs typeface="Arial"/>
              </a:rPr>
              <a:t>Student name:</a:t>
            </a:r>
            <a:r>
              <a:rPr lang="en-GB" sz="3400">
                <a:solidFill>
                  <a:schemeClr val="tx1"/>
                </a:solidFill>
                <a:latin typeface="Arial"/>
                <a:cs typeface="Arial"/>
              </a:rPr>
              <a:t> Cosmin Matei</a:t>
            </a:r>
            <a:endParaRPr lang="en-IN" sz="3400">
              <a:solidFill>
                <a:schemeClr val="tx1"/>
              </a:solidFill>
              <a:latin typeface="Arial" panose="020B0604020202020204" pitchFamily="34" charset="0"/>
              <a:cs typeface="Arial" panose="020B0604020202020204" pitchFamily="34" charset="0"/>
            </a:endParaRPr>
          </a:p>
          <a:p>
            <a:r>
              <a:rPr lang="en-GB" sz="3400" b="1">
                <a:solidFill>
                  <a:schemeClr val="tx1"/>
                </a:solidFill>
                <a:latin typeface="Arial"/>
                <a:cs typeface="Arial"/>
              </a:rPr>
              <a:t>Student number: </a:t>
            </a:r>
            <a:r>
              <a:rPr lang="en-GB" sz="3400">
                <a:solidFill>
                  <a:schemeClr val="tx1"/>
                </a:solidFill>
                <a:latin typeface="Arial"/>
                <a:cs typeface="Arial"/>
              </a:rPr>
              <a:t>2335151</a:t>
            </a:r>
            <a:endParaRPr lang="en-IN" sz="3400">
              <a:solidFill>
                <a:schemeClr val="tx1"/>
              </a:solidFill>
              <a:latin typeface="Arial" panose="020B0604020202020204" pitchFamily="34" charset="0"/>
              <a:cs typeface="Arial" panose="020B0604020202020204" pitchFamily="34" charset="0"/>
            </a:endParaRPr>
          </a:p>
          <a:p>
            <a:r>
              <a:rPr lang="en-GB" sz="3400" b="1">
                <a:solidFill>
                  <a:schemeClr val="tx1"/>
                </a:solidFill>
                <a:latin typeface="Arial" panose="020B0604020202020204" pitchFamily="34" charset="0"/>
                <a:cs typeface="Arial" panose="020B0604020202020204" pitchFamily="34" charset="0"/>
              </a:rPr>
              <a:t>Module code: </a:t>
            </a:r>
            <a:r>
              <a:rPr lang="en-GB" sz="3400">
                <a:solidFill>
                  <a:schemeClr val="tx1"/>
                </a:solidFill>
                <a:latin typeface="Arial" panose="020B0604020202020204" pitchFamily="34" charset="0"/>
                <a:cs typeface="Arial" panose="020B0604020202020204" pitchFamily="34" charset="0"/>
              </a:rPr>
              <a:t>LCLM 5006 </a:t>
            </a:r>
          </a:p>
          <a:p>
            <a:r>
              <a:rPr lang="en-GB" sz="3400" b="1">
                <a:solidFill>
                  <a:schemeClr val="tx1"/>
                </a:solidFill>
                <a:latin typeface="Arial"/>
                <a:cs typeface="Arial"/>
              </a:rPr>
              <a:t>Lecturer’s name: </a:t>
            </a:r>
            <a:r>
              <a:rPr lang="en-GB" sz="3400" err="1">
                <a:solidFill>
                  <a:schemeClr val="tx1"/>
                </a:solidFill>
                <a:latin typeface="Arial"/>
                <a:cs typeface="Arial"/>
              </a:rPr>
              <a:t>nishi</a:t>
            </a:r>
            <a:r>
              <a:rPr lang="en-GB" sz="3400">
                <a:solidFill>
                  <a:schemeClr val="tx1"/>
                </a:solidFill>
                <a:latin typeface="Arial"/>
                <a:cs typeface="Arial"/>
              </a:rPr>
              <a:t> </a:t>
            </a:r>
            <a:r>
              <a:rPr lang="en-GB" sz="3400" err="1">
                <a:solidFill>
                  <a:schemeClr val="tx1"/>
                </a:solidFill>
                <a:latin typeface="Arial"/>
                <a:cs typeface="Arial"/>
              </a:rPr>
              <a:t>ramsurrun</a:t>
            </a:r>
            <a:endParaRPr lang="en-IN" sz="3400" err="1">
              <a:solidFill>
                <a:schemeClr val="tx1"/>
              </a:solidFill>
              <a:latin typeface="Arial" panose="020B0604020202020204" pitchFamily="34" charset="0"/>
              <a:cs typeface="Arial" panose="020B0604020202020204" pitchFamily="34" charset="0"/>
            </a:endParaRPr>
          </a:p>
          <a:p>
            <a:endParaRPr lang="en-IN"/>
          </a:p>
        </p:txBody>
      </p:sp>
    </p:spTree>
    <p:extLst>
      <p:ext uri="{BB962C8B-B14F-4D97-AF65-F5344CB8AC3E}">
        <p14:creationId xmlns:p14="http://schemas.microsoft.com/office/powerpoint/2010/main" val="2546175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478455"/>
            <a:ext cx="4858327" cy="1627369"/>
          </a:xfrm>
          <a:prstGeom prst="rect">
            <a:avLst/>
          </a:prstGeom>
          <a:solidFill>
            <a:srgbClr val="99FF66"/>
          </a:solidFill>
        </p:spPr>
        <p:txBody>
          <a:bodyPr wrap="square">
            <a:spAutoFit/>
          </a:bodyPr>
          <a:lstStyle/>
          <a:p>
            <a:pPr algn="just">
              <a:lnSpc>
                <a:spcPct val="150000"/>
              </a:lnSpc>
              <a:spcBef>
                <a:spcPts val="1800"/>
              </a:spcBef>
              <a:spcAft>
                <a:spcPts val="0"/>
              </a:spcAft>
            </a:pPr>
            <a:r>
              <a:rPr lang="en-GB" sz="1050" b="1" kern="100">
                <a:effectLst/>
                <a:latin typeface="Arial" panose="020B0604020202020204" pitchFamily="34" charset="0"/>
                <a:ea typeface="Times New Roman" panose="02020603050405020304" pitchFamily="18" charset="0"/>
                <a:cs typeface="Arial" panose="020B0604020202020204" pitchFamily="34" charset="0"/>
              </a:rPr>
              <a:t>Method </a:t>
            </a:r>
            <a:endParaRPr lang="en-IN" sz="1050" b="1" kern="10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spcAft>
                <a:spcPts val="0"/>
              </a:spcAft>
              <a:buFont typeface="Arial" panose="020B0604020202020204" pitchFamily="34" charset="0"/>
              <a:buChar char="•"/>
            </a:pPr>
            <a:r>
              <a:rPr lang="en-GB" sz="1050">
                <a:effectLst/>
                <a:latin typeface="Arial" panose="020B0604020202020204" pitchFamily="34" charset="0"/>
                <a:ea typeface="Times New Roman" panose="02020603050405020304" pitchFamily="18" charset="0"/>
                <a:cs typeface="Arial" panose="020B0604020202020204" pitchFamily="34" charset="0"/>
              </a:rPr>
              <a:t>Academic books and journal articles were reviewed regarding emotional intelligence and personal development </a:t>
            </a:r>
            <a:r>
              <a:rPr lang="en-IN" sz="1050">
                <a:effectLst/>
                <a:latin typeface="Arial" panose="020B0604020202020204" pitchFamily="34" charset="0"/>
                <a:ea typeface="Times New Roman" panose="02020603050405020304" pitchFamily="18" charset="0"/>
                <a:cs typeface="Arial" panose="020B0604020202020204" pitchFamily="34" charset="0"/>
              </a:rPr>
              <a:t>(Dale et al., 2025)</a:t>
            </a:r>
            <a:r>
              <a:rPr lang="en-GB" sz="1050">
                <a:effectLst/>
                <a:latin typeface="Arial" panose="020B0604020202020204" pitchFamily="34" charset="0"/>
                <a:ea typeface="Times New Roman" panose="02020603050405020304" pitchFamily="18" charset="0"/>
                <a:cs typeface="Arial" panose="020B0604020202020204" pitchFamily="34" charset="0"/>
              </a:rPr>
              <a:t>.</a:t>
            </a:r>
            <a:endParaRPr lang="en-IN" sz="105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spcAft>
                <a:spcPts val="0"/>
              </a:spcAft>
              <a:buFont typeface="Arial" panose="020B0604020202020204" pitchFamily="34" charset="0"/>
              <a:buChar char="•"/>
            </a:pPr>
            <a:r>
              <a:rPr lang="en-GB" sz="1050">
                <a:effectLst/>
                <a:latin typeface="Arial" panose="020B0604020202020204" pitchFamily="34" charset="0"/>
                <a:ea typeface="Times New Roman" panose="02020603050405020304" pitchFamily="18" charset="0"/>
                <a:cs typeface="Arial" panose="020B0604020202020204" pitchFamily="34" charset="0"/>
              </a:rPr>
              <a:t>Analysed the major thoughts in the emotional intelligence model formulated by Daniel Goleman.</a:t>
            </a:r>
            <a:endParaRPr lang="en-IN" sz="105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spcAft>
                <a:spcPts val="0"/>
              </a:spcAft>
              <a:buFont typeface="Arial" panose="020B0604020202020204" pitchFamily="34" charset="0"/>
              <a:buChar char="•"/>
            </a:pPr>
            <a:r>
              <a:rPr lang="en-GB" sz="1050">
                <a:effectLst/>
                <a:latin typeface="Arial" panose="020B0604020202020204" pitchFamily="34" charset="0"/>
                <a:ea typeface="Times New Roman" panose="02020603050405020304" pitchFamily="18" charset="0"/>
                <a:cs typeface="Arial" panose="020B0604020202020204" pitchFamily="34" charset="0"/>
              </a:rPr>
              <a:t>As a student, I used personal reflection to relate personal emotional intelligence to what goes on in academics.</a:t>
            </a:r>
            <a:endParaRPr lang="en-IN" sz="105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1050">
                <a:effectLst/>
                <a:latin typeface="Arial" panose="020B0604020202020204" pitchFamily="34" charset="0"/>
                <a:ea typeface="Aptos"/>
                <a:cs typeface="Arial" panose="020B0604020202020204" pitchFamily="34" charset="0"/>
              </a:rPr>
              <a:t>Gathered more data using reputable scholarly and online learning materials.</a:t>
            </a:r>
            <a:endParaRPr lang="en-IN" sz="1050">
              <a:latin typeface="Arial" panose="020B0604020202020204" pitchFamily="34" charset="0"/>
              <a:cs typeface="Arial" panose="020B0604020202020204" pitchFamily="34" charset="0"/>
            </a:endParaRPr>
          </a:p>
        </p:txBody>
      </p:sp>
      <p:sp>
        <p:nvSpPr>
          <p:cNvPr id="5" name="Rectangle 4"/>
          <p:cNvSpPr/>
          <p:nvPr/>
        </p:nvSpPr>
        <p:spPr>
          <a:xfrm>
            <a:off x="1" y="4092071"/>
            <a:ext cx="4859592" cy="2273699"/>
          </a:xfrm>
          <a:prstGeom prst="rect">
            <a:avLst/>
          </a:prstGeom>
          <a:solidFill>
            <a:schemeClr val="bg2">
              <a:lumMod val="90000"/>
            </a:schemeClr>
          </a:solidFill>
        </p:spPr>
        <p:txBody>
          <a:bodyPr wrap="square">
            <a:spAutoFit/>
          </a:bodyPr>
          <a:lstStyle/>
          <a:p>
            <a:pPr algn="just">
              <a:lnSpc>
                <a:spcPct val="150000"/>
              </a:lnSpc>
              <a:spcBef>
                <a:spcPts val="1800"/>
              </a:spcBef>
              <a:spcAft>
                <a:spcPts val="0"/>
              </a:spcAft>
            </a:pPr>
            <a:r>
              <a:rPr lang="en-GB" sz="1050" b="1" kern="100">
                <a:effectLst/>
                <a:latin typeface="Arial" panose="020B0604020202020204" pitchFamily="34" charset="0"/>
                <a:ea typeface="Times New Roman" panose="02020603050405020304" pitchFamily="18" charset="0"/>
                <a:cs typeface="Arial" panose="020B0604020202020204" pitchFamily="34" charset="0"/>
              </a:rPr>
              <a:t>Ways of developing emotional intelligence</a:t>
            </a:r>
            <a:endParaRPr lang="en-IN" sz="1050" b="1" kern="1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50">
                <a:effectLst/>
                <a:latin typeface="Arial" panose="020B0604020202020204" pitchFamily="34" charset="0"/>
                <a:ea typeface="Times New Roman" panose="02020603050405020304" pitchFamily="18" charset="0"/>
                <a:cs typeface="Arial" panose="020B0604020202020204" pitchFamily="34" charset="0"/>
              </a:rPr>
              <a:t>Building self-awareness through introspection on personal feelings and understanding of how feelings affect behaviour and decision-making </a:t>
            </a:r>
            <a:r>
              <a:rPr lang="en-IN" sz="1050">
                <a:effectLst/>
                <a:latin typeface="Arial" panose="020B0604020202020204" pitchFamily="34" charset="0"/>
                <a:ea typeface="Times New Roman" panose="02020603050405020304" pitchFamily="18" charset="0"/>
                <a:cs typeface="Arial" panose="020B0604020202020204" pitchFamily="34" charset="0"/>
              </a:rPr>
              <a:t>(Antonopoulou, 2024)</a:t>
            </a:r>
            <a:r>
              <a:rPr lang="en-GB" sz="1050">
                <a:effectLst/>
                <a:latin typeface="Arial" panose="020B0604020202020204" pitchFamily="34" charset="0"/>
                <a:ea typeface="Times New Roman" panose="02020603050405020304" pitchFamily="18" charset="0"/>
                <a:cs typeface="Arial" panose="020B0604020202020204" pitchFamily="34" charset="0"/>
              </a:rPr>
              <a:t>.</a:t>
            </a:r>
            <a:endParaRPr lang="en-IN" sz="105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50">
                <a:effectLst/>
                <a:latin typeface="Arial" panose="020B0604020202020204" pitchFamily="34" charset="0"/>
                <a:ea typeface="Times New Roman" panose="02020603050405020304" pitchFamily="18" charset="0"/>
                <a:cs typeface="Arial" panose="020B0604020202020204" pitchFamily="34" charset="0"/>
              </a:rPr>
              <a:t>Listening and providing respectful communication so that one can better identify other viewpoints and feelings of other people.</a:t>
            </a:r>
            <a:endParaRPr lang="en-IN" sz="105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50">
                <a:effectLst/>
                <a:latin typeface="Arial" panose="020B0604020202020204" pitchFamily="34" charset="0"/>
                <a:ea typeface="Times New Roman" panose="02020603050405020304" pitchFamily="18" charset="0"/>
                <a:cs typeface="Arial" panose="020B0604020202020204" pitchFamily="34" charset="0"/>
              </a:rPr>
              <a:t>Training in learning how to control the emotional responses to stressful academic circumstances, such as deadlines in assignments or exams.</a:t>
            </a:r>
            <a:endParaRPr lang="en-IN" sz="105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50">
                <a:effectLst/>
                <a:latin typeface="Arial" panose="020B0604020202020204" pitchFamily="34" charset="0"/>
                <a:ea typeface="Times New Roman" panose="02020603050405020304" pitchFamily="18" charset="0"/>
                <a:cs typeface="Arial" panose="020B0604020202020204" pitchFamily="34" charset="0"/>
              </a:rPr>
              <a:t>Obtaining positive feedback and comments from lecturers and classmates to enhance communication, behaviour and interpersonal comprehensiveness.</a:t>
            </a:r>
            <a:endParaRPr lang="en-IN" sz="105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GB" sz="1050">
                <a:effectLst/>
                <a:latin typeface="Arial" panose="020B0604020202020204" pitchFamily="34" charset="0"/>
                <a:ea typeface="Aptos"/>
                <a:cs typeface="Arial" panose="020B0604020202020204" pitchFamily="34" charset="0"/>
              </a:rPr>
              <a:t>Considering daily life to be able to take lessons out of the good and difficult moments (Chung et al., 2023).</a:t>
            </a:r>
            <a:endParaRPr lang="en-IN" sz="1050">
              <a:latin typeface="Arial" panose="020B0604020202020204" pitchFamily="34" charset="0"/>
              <a:cs typeface="Arial" panose="020B0604020202020204" pitchFamily="34" charset="0"/>
            </a:endParaRPr>
          </a:p>
        </p:txBody>
      </p:sp>
      <p:sp>
        <p:nvSpPr>
          <p:cNvPr id="6" name="Rectangle 5"/>
          <p:cNvSpPr/>
          <p:nvPr/>
        </p:nvSpPr>
        <p:spPr>
          <a:xfrm>
            <a:off x="7028868" y="550003"/>
            <a:ext cx="5138775" cy="1862048"/>
          </a:xfrm>
          <a:prstGeom prst="rect">
            <a:avLst/>
          </a:prstGeom>
          <a:solidFill>
            <a:schemeClr val="accent5"/>
          </a:solidFill>
        </p:spPr>
        <p:txBody>
          <a:bodyPr wrap="square">
            <a:spAutoFit/>
          </a:bodyPr>
          <a:lstStyle/>
          <a:p>
            <a:pPr algn="just">
              <a:lnSpc>
                <a:spcPct val="150000"/>
              </a:lnSpc>
              <a:spcBef>
                <a:spcPts val="1800"/>
              </a:spcBef>
              <a:spcAft>
                <a:spcPts val="0"/>
              </a:spcAft>
            </a:pPr>
            <a:r>
              <a:rPr lang="en-GB" sz="1000" b="1" kern="100">
                <a:effectLst/>
                <a:latin typeface="Arial" panose="020B0604020202020204" pitchFamily="34" charset="0"/>
                <a:ea typeface="Times New Roman" panose="02020603050405020304" pitchFamily="18" charset="0"/>
                <a:cs typeface="Arial" panose="020B0604020202020204" pitchFamily="34" charset="0"/>
              </a:rPr>
              <a:t>Controlling emotions and developing mindfulness as a student</a:t>
            </a:r>
            <a:endParaRPr lang="en-IN" sz="1000" b="1" kern="1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00">
                <a:effectLst/>
                <a:latin typeface="Arial" panose="020B0604020202020204" pitchFamily="34" charset="0"/>
                <a:ea typeface="Times New Roman" panose="02020603050405020304" pitchFamily="18" charset="0"/>
                <a:cs typeface="Arial" panose="020B0604020202020204" pitchFamily="34" charset="0"/>
              </a:rPr>
              <a:t>Deep breathing exercises and taking short study breaks in order to be calm and in focus when performing academic tasks.</a:t>
            </a:r>
            <a:endParaRPr lang="en-IN" sz="10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00">
                <a:effectLst/>
                <a:latin typeface="Arial" panose="020B0604020202020204" pitchFamily="34" charset="0"/>
                <a:ea typeface="Times New Roman" panose="02020603050405020304" pitchFamily="18" charset="0"/>
                <a:cs typeface="Arial" panose="020B0604020202020204" pitchFamily="34" charset="0"/>
              </a:rPr>
              <a:t>Remaining calm when faced with difficult situations like a long presentation, exam or a responsibility related to group work.</a:t>
            </a:r>
            <a:endParaRPr lang="en-IN" sz="10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00">
                <a:effectLst/>
                <a:latin typeface="Arial" panose="020B0604020202020204" pitchFamily="34" charset="0"/>
                <a:ea typeface="Times New Roman" panose="02020603050405020304" pitchFamily="18" charset="0"/>
                <a:cs typeface="Arial" panose="020B0604020202020204" pitchFamily="34" charset="0"/>
              </a:rPr>
              <a:t>Having a healthy schedule with both study and time to relax and get enough rest (</a:t>
            </a:r>
            <a:r>
              <a:rPr lang="en-IN" sz="1000">
                <a:effectLst/>
                <a:latin typeface="Arial" panose="020B0604020202020204" pitchFamily="34" charset="0"/>
                <a:ea typeface="Times New Roman" panose="02020603050405020304" pitchFamily="18" charset="0"/>
                <a:cs typeface="Arial" panose="020B0604020202020204" pitchFamily="34" charset="0"/>
              </a:rPr>
              <a:t>Popescu, 2025</a:t>
            </a:r>
            <a:r>
              <a:rPr lang="en-GB" sz="1000">
                <a:effectLst/>
                <a:latin typeface="Arial" panose="020B0604020202020204" pitchFamily="34" charset="0"/>
                <a:ea typeface="Times New Roman" panose="02020603050405020304" pitchFamily="18" charset="0"/>
                <a:cs typeface="Arial" panose="020B0604020202020204" pitchFamily="34" charset="0"/>
              </a:rPr>
              <a:t>).</a:t>
            </a:r>
            <a:endParaRPr lang="en-IN" sz="10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00">
                <a:effectLst/>
                <a:latin typeface="Arial" panose="020B0604020202020204" pitchFamily="34" charset="0"/>
                <a:ea typeface="Times New Roman" panose="02020603050405020304" pitchFamily="18" charset="0"/>
                <a:cs typeface="Arial" panose="020B0604020202020204" pitchFamily="34" charset="0"/>
              </a:rPr>
              <a:t>Consider the emotional reactions in stressful circumstances to learn more about one's own reactions.</a:t>
            </a:r>
            <a:endParaRPr lang="en-IN" sz="10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00">
                <a:effectLst/>
                <a:latin typeface="Arial" panose="020B0604020202020204" pitchFamily="34" charset="0"/>
                <a:ea typeface="Times New Roman" panose="02020603050405020304" pitchFamily="18" charset="0"/>
                <a:cs typeface="Arial" panose="020B0604020202020204" pitchFamily="34" charset="0"/>
              </a:rPr>
              <a:t>Training myself to think positively so that at the end of the learning period, I can be confident and motivated </a:t>
            </a:r>
            <a:r>
              <a:rPr lang="en-IN" sz="1000">
                <a:effectLst/>
                <a:latin typeface="Arial" panose="020B0604020202020204" pitchFamily="34" charset="0"/>
                <a:ea typeface="Times New Roman" panose="02020603050405020304" pitchFamily="18" charset="0"/>
                <a:cs typeface="Arial" panose="020B0604020202020204" pitchFamily="34" charset="0"/>
              </a:rPr>
              <a:t>(Wahyuni et al., 2024)</a:t>
            </a:r>
            <a:r>
              <a:rPr lang="en-GB" sz="1000">
                <a:effectLst/>
                <a:latin typeface="Arial" panose="020B0604020202020204" pitchFamily="34" charset="0"/>
                <a:ea typeface="Times New Roman" panose="02020603050405020304" pitchFamily="18" charset="0"/>
                <a:cs typeface="Arial" panose="020B0604020202020204" pitchFamily="34" charset="0"/>
              </a:rPr>
              <a:t>.</a:t>
            </a:r>
            <a:endParaRPr lang="en-IN" sz="1000">
              <a:effectLst/>
              <a:latin typeface="Arial" panose="020B0604020202020204" pitchFamily="34" charset="0"/>
              <a:ea typeface="Times New Roman" panose="02020603050405020304" pitchFamily="18" charset="0"/>
              <a:cs typeface="Arial" panose="020B0604020202020204" pitchFamily="34" charset="0"/>
            </a:endParaRPr>
          </a:p>
        </p:txBody>
      </p:sp>
      <p:sp>
        <p:nvSpPr>
          <p:cNvPr id="7" name="Rectangle 6"/>
          <p:cNvSpPr/>
          <p:nvPr/>
        </p:nvSpPr>
        <p:spPr>
          <a:xfrm>
            <a:off x="7028868" y="2420854"/>
            <a:ext cx="5148010" cy="1862048"/>
          </a:xfrm>
          <a:prstGeom prst="rect">
            <a:avLst/>
          </a:prstGeom>
          <a:solidFill>
            <a:srgbClr val="FF99FF"/>
          </a:solidFill>
        </p:spPr>
        <p:txBody>
          <a:bodyPr wrap="square">
            <a:spAutoFit/>
          </a:bodyPr>
          <a:lstStyle/>
          <a:p>
            <a:pPr algn="just">
              <a:lnSpc>
                <a:spcPct val="150000"/>
              </a:lnSpc>
              <a:spcBef>
                <a:spcPts val="1800"/>
              </a:spcBef>
              <a:spcAft>
                <a:spcPts val="0"/>
              </a:spcAft>
            </a:pPr>
            <a:r>
              <a:rPr lang="en-GB" sz="1000" b="1" kern="100">
                <a:effectLst/>
                <a:latin typeface="Arial" panose="020B0604020202020204" pitchFamily="34" charset="0"/>
                <a:ea typeface="Times New Roman" panose="02020603050405020304" pitchFamily="18" charset="0"/>
                <a:cs typeface="Arial" panose="020B0604020202020204" pitchFamily="34" charset="0"/>
              </a:rPr>
              <a:t>Factors for success in studies and emotional intelligence challenges</a:t>
            </a:r>
            <a:endParaRPr lang="en-IN" sz="1000" b="1" kern="1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00">
                <a:effectLst/>
                <a:latin typeface="Arial" panose="020B0604020202020204" pitchFamily="34" charset="0"/>
                <a:ea typeface="Times New Roman" panose="02020603050405020304" pitchFamily="18" charset="0"/>
                <a:cs typeface="Arial" panose="020B0604020202020204" pitchFamily="34" charset="0"/>
              </a:rPr>
              <a:t>Time management and good study planning are also helpful to the student to be in control of their workload and to avoid unnecessary stress.</a:t>
            </a:r>
            <a:endParaRPr lang="en-IN" sz="10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00">
                <a:effectLst/>
                <a:latin typeface="Arial" panose="020B0604020202020204" pitchFamily="34" charset="0"/>
                <a:ea typeface="Times New Roman" panose="02020603050405020304" pitchFamily="18" charset="0"/>
                <a:cs typeface="Arial" panose="020B0604020202020204" pitchFamily="34" charset="0"/>
              </a:rPr>
              <a:t>Self-motivation helps me to be consistent in my efforts and dedication to academic objectives </a:t>
            </a:r>
            <a:r>
              <a:rPr lang="en-IN" sz="1000">
                <a:effectLst/>
                <a:latin typeface="Arial" panose="020B0604020202020204" pitchFamily="34" charset="0"/>
                <a:ea typeface="Times New Roman" panose="02020603050405020304" pitchFamily="18" charset="0"/>
                <a:cs typeface="Arial" panose="020B0604020202020204" pitchFamily="34" charset="0"/>
              </a:rPr>
              <a:t>(Antonopoulou, 2024)</a:t>
            </a:r>
            <a:r>
              <a:rPr lang="en-GB" sz="1000">
                <a:effectLst/>
                <a:latin typeface="Arial" panose="020B0604020202020204" pitchFamily="34" charset="0"/>
                <a:ea typeface="Times New Roman" panose="02020603050405020304" pitchFamily="18" charset="0"/>
                <a:cs typeface="Arial" panose="020B0604020202020204" pitchFamily="34" charset="0"/>
              </a:rPr>
              <a:t>.</a:t>
            </a:r>
            <a:endParaRPr lang="en-IN" sz="10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00">
                <a:effectLst/>
                <a:latin typeface="Arial" panose="020B0604020202020204" pitchFamily="34" charset="0"/>
                <a:ea typeface="Times New Roman" panose="02020603050405020304" pitchFamily="18" charset="0"/>
                <a:cs typeface="Arial" panose="020B0604020202020204" pitchFamily="34" charset="0"/>
              </a:rPr>
              <a:t>Fostering positive conditions with peers in the classroom and lecturers promotes teamwork and assistance in learning.</a:t>
            </a:r>
            <a:endParaRPr lang="en-IN" sz="10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00">
                <a:effectLst/>
                <a:latin typeface="Arial" panose="020B0604020202020204" pitchFamily="34" charset="0"/>
                <a:ea typeface="Times New Roman" panose="02020603050405020304" pitchFamily="18" charset="0"/>
                <a:cs typeface="Arial" panose="020B0604020202020204" pitchFamily="34" charset="0"/>
              </a:rPr>
              <a:t>Emotional difficulties can arise as a result of straining study time when students have stress, anxiety or frustration.</a:t>
            </a:r>
            <a:endParaRPr lang="en-IN" sz="10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GB" sz="1000">
                <a:effectLst/>
                <a:latin typeface="Arial" panose="020B0604020202020204" pitchFamily="34" charset="0"/>
                <a:ea typeface="Aptos"/>
                <a:cs typeface="Arial" panose="020B0604020202020204" pitchFamily="34" charset="0"/>
              </a:rPr>
              <a:t>Emotional intelligence will allow students to react to obstacles in a more composed manner and be able to stick to their academic goals (Chung et al., 2023).</a:t>
            </a:r>
            <a:endParaRPr lang="en-IN" sz="1000">
              <a:latin typeface="Arial" panose="020B0604020202020204" pitchFamily="34" charset="0"/>
              <a:cs typeface="Arial" panose="020B0604020202020204" pitchFamily="34" charset="0"/>
            </a:endParaRPr>
          </a:p>
        </p:txBody>
      </p:sp>
      <p:sp>
        <p:nvSpPr>
          <p:cNvPr id="8" name="Rectangle 7"/>
          <p:cNvSpPr/>
          <p:nvPr/>
        </p:nvSpPr>
        <p:spPr>
          <a:xfrm>
            <a:off x="4858327" y="4289010"/>
            <a:ext cx="2826327" cy="2073645"/>
          </a:xfrm>
          <a:prstGeom prst="rect">
            <a:avLst/>
          </a:prstGeom>
          <a:solidFill>
            <a:srgbClr val="CCFF33"/>
          </a:solidFill>
        </p:spPr>
        <p:txBody>
          <a:bodyPr wrap="square">
            <a:spAutoFit/>
          </a:bodyPr>
          <a:lstStyle/>
          <a:p>
            <a:pPr algn="just">
              <a:lnSpc>
                <a:spcPct val="150000"/>
              </a:lnSpc>
              <a:spcBef>
                <a:spcPts val="1800"/>
              </a:spcBef>
              <a:spcAft>
                <a:spcPts val="0"/>
              </a:spcAft>
            </a:pPr>
            <a:r>
              <a:rPr lang="en-GB" sz="1030" b="1" kern="100">
                <a:effectLst/>
                <a:latin typeface="Arial" panose="020B0604020202020204" pitchFamily="34" charset="0"/>
                <a:ea typeface="Times New Roman" panose="02020603050405020304" pitchFamily="18" charset="0"/>
                <a:cs typeface="Arial" panose="020B0604020202020204" pitchFamily="34" charset="0"/>
              </a:rPr>
              <a:t>Conclusion </a:t>
            </a:r>
            <a:endParaRPr lang="en-IN" sz="1030" b="1" kern="1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30">
                <a:effectLst/>
                <a:latin typeface="Arial" panose="020B0604020202020204" pitchFamily="34" charset="0"/>
                <a:ea typeface="Times New Roman" panose="02020603050405020304" pitchFamily="18" charset="0"/>
                <a:cs typeface="Arial" panose="020B0604020202020204" pitchFamily="34" charset="0"/>
              </a:rPr>
              <a:t>Emotional intelligence assists students in becoming familiar with and responding to their feelings in the course of education.</a:t>
            </a:r>
            <a:endParaRPr lang="en-IN" sz="103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Aft>
                <a:spcPts val="0"/>
              </a:spcAft>
              <a:buFont typeface="Arial" panose="020B0604020202020204" pitchFamily="34" charset="0"/>
              <a:buChar char="•"/>
            </a:pPr>
            <a:r>
              <a:rPr lang="en-GB" sz="1030">
                <a:effectLst/>
                <a:latin typeface="Arial" panose="020B0604020202020204" pitchFamily="34" charset="0"/>
                <a:ea typeface="Times New Roman" panose="02020603050405020304" pitchFamily="18" charset="0"/>
                <a:cs typeface="Arial" panose="020B0604020202020204" pitchFamily="34" charset="0"/>
              </a:rPr>
              <a:t>Gaining mind consciousness and emotional regulation enhances concentration, interpersonal and academic achievement.</a:t>
            </a:r>
            <a:endParaRPr lang="en-IN" sz="103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GB" sz="1030">
                <a:effectLst/>
                <a:latin typeface="Arial" panose="020B0604020202020204" pitchFamily="34" charset="0"/>
                <a:ea typeface="Aptos"/>
                <a:cs typeface="Arial" panose="020B0604020202020204" pitchFamily="34" charset="0"/>
              </a:rPr>
              <a:t>The enhancement of emotional intelligence competencies would help students succeed in their studies and their careers.</a:t>
            </a:r>
            <a:endParaRPr lang="en-IN" sz="1030">
              <a:latin typeface="Arial" panose="020B0604020202020204" pitchFamily="34" charset="0"/>
              <a:cs typeface="Arial" panose="020B0604020202020204" pitchFamily="34" charset="0"/>
            </a:endParaRPr>
          </a:p>
        </p:txBody>
      </p:sp>
      <p:sp>
        <p:nvSpPr>
          <p:cNvPr id="9" name="Rectangle 8"/>
          <p:cNvSpPr/>
          <p:nvPr/>
        </p:nvSpPr>
        <p:spPr>
          <a:xfrm>
            <a:off x="9236" y="547959"/>
            <a:ext cx="4849091" cy="1995675"/>
          </a:xfrm>
          <a:prstGeom prst="rect">
            <a:avLst/>
          </a:prstGeom>
          <a:solidFill>
            <a:schemeClr val="accent1">
              <a:lumMod val="60000"/>
              <a:lumOff val="40000"/>
            </a:schemeClr>
          </a:solidFill>
        </p:spPr>
        <p:txBody>
          <a:bodyPr wrap="square">
            <a:spAutoFit/>
          </a:bodyPr>
          <a:lstStyle/>
          <a:p>
            <a:pPr algn="just">
              <a:lnSpc>
                <a:spcPct val="150000"/>
              </a:lnSpc>
              <a:spcBef>
                <a:spcPts val="1800"/>
              </a:spcBef>
              <a:spcAft>
                <a:spcPts val="0"/>
              </a:spcAft>
            </a:pPr>
            <a:r>
              <a:rPr lang="en-GB" sz="1050" b="1" kern="100">
                <a:effectLst/>
                <a:latin typeface="Arial" panose="020B0604020202020204" pitchFamily="34" charset="0"/>
                <a:ea typeface="Times New Roman" panose="02020603050405020304" pitchFamily="18" charset="0"/>
                <a:cs typeface="Arial" panose="020B0604020202020204" pitchFamily="34" charset="0"/>
              </a:rPr>
              <a:t>Introduction</a:t>
            </a:r>
            <a:endParaRPr lang="en-IN" sz="1050" b="1" kern="10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07000"/>
              </a:lnSpc>
              <a:spcAft>
                <a:spcPts val="0"/>
              </a:spcAft>
              <a:buFont typeface="Arial" panose="020B0604020202020204" pitchFamily="34" charset="0"/>
              <a:buChar char="•"/>
            </a:pPr>
            <a:r>
              <a:rPr lang="en-GB" sz="1050" kern="100">
                <a:effectLst/>
                <a:latin typeface="Arial" panose="020B0604020202020204" pitchFamily="34" charset="0"/>
                <a:ea typeface="Aptos"/>
                <a:cs typeface="Arial" panose="020B0604020202020204" pitchFamily="34" charset="0"/>
              </a:rPr>
              <a:t>Emotional intelligence is the skill of identifying, comprehending and controlling emotions both in others and in oneself. </a:t>
            </a:r>
            <a:endParaRPr lang="en-IN" sz="1050" kern="100">
              <a:effectLst/>
              <a:latin typeface="Arial" panose="020B0604020202020204" pitchFamily="34" charset="0"/>
              <a:ea typeface="Aptos"/>
              <a:cs typeface="Arial" panose="020B0604020202020204" pitchFamily="34" charset="0"/>
            </a:endParaRPr>
          </a:p>
          <a:p>
            <a:pPr marL="171450" indent="-171450" algn="just">
              <a:lnSpc>
                <a:spcPct val="107000"/>
              </a:lnSpc>
              <a:spcAft>
                <a:spcPts val="0"/>
              </a:spcAft>
              <a:buFont typeface="Arial" panose="020B0604020202020204" pitchFamily="34" charset="0"/>
              <a:buChar char="•"/>
            </a:pPr>
            <a:r>
              <a:rPr lang="en-GB" sz="1050" kern="100">
                <a:effectLst/>
                <a:latin typeface="Arial" panose="020B0604020202020204" pitchFamily="34" charset="0"/>
                <a:ea typeface="Aptos"/>
                <a:cs typeface="Arial" panose="020B0604020202020204" pitchFamily="34" charset="0"/>
              </a:rPr>
              <a:t>Daniel Goleman has popularised the concept which emphasises the significance of emotional awareness in everyday life.</a:t>
            </a:r>
            <a:endParaRPr lang="en-IN" sz="1050" kern="100">
              <a:effectLst/>
              <a:latin typeface="Arial" panose="020B0604020202020204" pitchFamily="34" charset="0"/>
              <a:ea typeface="Aptos"/>
              <a:cs typeface="Arial" panose="020B0604020202020204" pitchFamily="34" charset="0"/>
            </a:endParaRPr>
          </a:p>
          <a:p>
            <a:pPr marL="171450" indent="-171450" algn="just">
              <a:spcAft>
                <a:spcPts val="0"/>
              </a:spcAft>
              <a:buFont typeface="Arial" panose="020B0604020202020204" pitchFamily="34" charset="0"/>
              <a:buChar char="•"/>
            </a:pPr>
            <a:r>
              <a:rPr lang="en-GB" sz="1050">
                <a:effectLst/>
                <a:latin typeface="Arial" panose="020B0604020202020204" pitchFamily="34" charset="0"/>
                <a:ea typeface="Times New Roman" panose="02020603050405020304" pitchFamily="18" charset="0"/>
                <a:cs typeface="Arial" panose="020B0604020202020204" pitchFamily="34" charset="0"/>
              </a:rPr>
              <a:t>Emotional Intelligence helps students in academic tasks and in teamwork and decision-making processes through improved communication, teamwork and decision-making as well as when working in a group.</a:t>
            </a:r>
            <a:endParaRPr lang="en-IN" sz="105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r>
              <a:rPr lang="en-GB" sz="1050">
                <a:effectLst/>
                <a:latin typeface="Arial" panose="020B0604020202020204" pitchFamily="34" charset="0"/>
                <a:ea typeface="Aptos"/>
                <a:cs typeface="Arial" panose="020B0604020202020204" pitchFamily="34" charset="0"/>
              </a:rPr>
              <a:t>Emotional awareness can assist students to check on stress, keep their focus on their goals, and construct positive relationships within the learning environment.</a:t>
            </a:r>
            <a:endParaRPr lang="en-IN" sz="1050">
              <a:latin typeface="Arial" panose="020B0604020202020204" pitchFamily="34" charset="0"/>
              <a:cs typeface="Arial" panose="020B0604020202020204" pitchFamily="34" charset="0"/>
            </a:endParaRPr>
          </a:p>
        </p:txBody>
      </p:sp>
      <p:sp>
        <p:nvSpPr>
          <p:cNvPr id="10" name="Rectangle 9"/>
          <p:cNvSpPr/>
          <p:nvPr/>
        </p:nvSpPr>
        <p:spPr>
          <a:xfrm>
            <a:off x="3447419" y="61107"/>
            <a:ext cx="6077305" cy="461665"/>
          </a:xfrm>
          <a:prstGeom prst="rect">
            <a:avLst/>
          </a:prstGeom>
          <a:solidFill>
            <a:schemeClr val="accent6"/>
          </a:solidFill>
        </p:spPr>
        <p:txBody>
          <a:bodyPr wrap="none">
            <a:spAutoFit/>
          </a:bodyPr>
          <a:lstStyle/>
          <a:p>
            <a:r>
              <a:rPr lang="en-GB" sz="2400" b="1">
                <a:latin typeface="Arial" panose="020B0604020202020204" pitchFamily="34" charset="0"/>
                <a:cs typeface="Arial" panose="020B0604020202020204" pitchFamily="34" charset="0"/>
              </a:rPr>
              <a:t>Developing Emotional Intelligence Skills</a:t>
            </a:r>
            <a:endParaRPr lang="en-IN" sz="2400" b="1"/>
          </a:p>
        </p:txBody>
      </p:sp>
      <p:sp>
        <p:nvSpPr>
          <p:cNvPr id="11" name="Rectangle 10"/>
          <p:cNvSpPr/>
          <p:nvPr/>
        </p:nvSpPr>
        <p:spPr>
          <a:xfrm>
            <a:off x="7693887" y="4291273"/>
            <a:ext cx="4482991" cy="2031325"/>
          </a:xfrm>
          <a:prstGeom prst="rect">
            <a:avLst/>
          </a:prstGeom>
          <a:solidFill>
            <a:schemeClr val="bg1">
              <a:lumMod val="75000"/>
            </a:schemeClr>
          </a:solidFill>
        </p:spPr>
        <p:txBody>
          <a:bodyPr wrap="square">
            <a:spAutoFit/>
          </a:bodyPr>
          <a:lstStyle/>
          <a:p>
            <a:pPr algn="just">
              <a:spcBef>
                <a:spcPts val="1800"/>
              </a:spcBef>
              <a:spcAft>
                <a:spcPts val="0"/>
              </a:spcAft>
            </a:pPr>
            <a:r>
              <a:rPr lang="en-GB" sz="600" b="1" kern="100">
                <a:effectLst/>
                <a:latin typeface="Arial" panose="020B0604020202020204" pitchFamily="34" charset="0"/>
                <a:ea typeface="Times New Roman" panose="02020603050405020304" pitchFamily="18" charset="0"/>
                <a:cs typeface="Arial" panose="020B0604020202020204" pitchFamily="34" charset="0"/>
              </a:rPr>
              <a:t>Reference </a:t>
            </a:r>
            <a:endParaRPr lang="en-IN" sz="600" b="1" kern="100">
              <a:effectLst/>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600" kern="100" err="1">
                <a:solidFill>
                  <a:srgbClr val="222222"/>
                </a:solidFill>
                <a:effectLst/>
                <a:latin typeface="Arial" panose="020B0604020202020204" pitchFamily="34" charset="0"/>
                <a:ea typeface="Aptos"/>
                <a:cs typeface="Arial" panose="020B0604020202020204" pitchFamily="34" charset="0"/>
              </a:rPr>
              <a:t>Antonopoulou</a:t>
            </a:r>
            <a:r>
              <a:rPr lang="en-GB" sz="600" kern="100">
                <a:solidFill>
                  <a:srgbClr val="222222"/>
                </a:solidFill>
                <a:effectLst/>
                <a:latin typeface="Arial" panose="020B0604020202020204" pitchFamily="34" charset="0"/>
                <a:ea typeface="Aptos"/>
                <a:cs typeface="Arial" panose="020B0604020202020204" pitchFamily="34" charset="0"/>
              </a:rPr>
              <a:t>, H. (2024) ‘The value of emotional intelligence: Self-awareness, self-regulation, motivation, and empathy as key components’ </a:t>
            </a:r>
            <a:r>
              <a:rPr lang="en-GB" sz="600" i="1" kern="100" err="1">
                <a:solidFill>
                  <a:srgbClr val="222222"/>
                </a:solidFill>
                <a:effectLst/>
                <a:latin typeface="Arial" panose="020B0604020202020204" pitchFamily="34" charset="0"/>
                <a:ea typeface="Aptos"/>
                <a:cs typeface="Arial" panose="020B0604020202020204" pitchFamily="34" charset="0"/>
              </a:rPr>
              <a:t>Technium</a:t>
            </a:r>
            <a:r>
              <a:rPr lang="en-GB" sz="600" i="1" kern="100">
                <a:solidFill>
                  <a:srgbClr val="222222"/>
                </a:solidFill>
                <a:effectLst/>
                <a:latin typeface="Arial" panose="020B0604020202020204" pitchFamily="34" charset="0"/>
                <a:ea typeface="Aptos"/>
                <a:cs typeface="Arial" panose="020B0604020202020204" pitchFamily="34" charset="0"/>
              </a:rPr>
              <a:t> Education and Humanities</a:t>
            </a:r>
            <a:r>
              <a:rPr lang="en-GB" sz="600" kern="100">
                <a:solidFill>
                  <a:srgbClr val="222222"/>
                </a:solidFill>
                <a:effectLst/>
                <a:latin typeface="Arial" panose="020B0604020202020204" pitchFamily="34" charset="0"/>
                <a:ea typeface="Aptos"/>
                <a:cs typeface="Arial" panose="020B0604020202020204" pitchFamily="34" charset="0"/>
              </a:rPr>
              <a:t>, </a:t>
            </a:r>
            <a:r>
              <a:rPr lang="en-GB" sz="600" i="1" kern="100">
                <a:solidFill>
                  <a:srgbClr val="222222"/>
                </a:solidFill>
                <a:effectLst/>
                <a:latin typeface="Arial" panose="020B0604020202020204" pitchFamily="34" charset="0"/>
                <a:ea typeface="Aptos"/>
                <a:cs typeface="Arial" panose="020B0604020202020204" pitchFamily="34" charset="0"/>
              </a:rPr>
              <a:t>8</a:t>
            </a:r>
            <a:r>
              <a:rPr lang="en-GB" sz="600" kern="100">
                <a:solidFill>
                  <a:srgbClr val="222222"/>
                </a:solidFill>
                <a:effectLst/>
                <a:latin typeface="Arial" panose="020B0604020202020204" pitchFamily="34" charset="0"/>
                <a:ea typeface="Aptos"/>
                <a:cs typeface="Arial" panose="020B0604020202020204" pitchFamily="34" charset="0"/>
              </a:rPr>
              <a:t>, pp.78-92.</a:t>
            </a:r>
            <a:r>
              <a:rPr lang="en-GB" sz="600" kern="100">
                <a:solidFill>
                  <a:srgbClr val="000000"/>
                </a:solidFill>
                <a:latin typeface="Arial" panose="020B0604020202020204" pitchFamily="34" charset="0"/>
                <a:ea typeface="Times New Roman" panose="02020603050405020304" pitchFamily="18" charset="0"/>
                <a:cs typeface="Arial" panose="020B0604020202020204" pitchFamily="34" charset="0"/>
              </a:rPr>
              <a:t>   Available at: </a:t>
            </a:r>
            <a:r>
              <a:rPr lang="en-GB" sz="600" u="sng" kern="10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https://pdfs.semanticscholar.org/01fd/901d7b6a987dc06497bea64f3b506eb0d4ea.pdf</a:t>
            </a:r>
            <a:r>
              <a:rPr lang="en-GB" sz="600" kern="10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IN" sz="600" kern="100">
              <a:effectLst/>
              <a:latin typeface="Arial" panose="020B0604020202020204" pitchFamily="34" charset="0"/>
              <a:ea typeface="Aptos"/>
              <a:cs typeface="Arial" panose="020B0604020202020204" pitchFamily="34" charset="0"/>
            </a:endParaRPr>
          </a:p>
          <a:p>
            <a:pPr algn="just">
              <a:spcAft>
                <a:spcPts val="0"/>
              </a:spcAft>
            </a:pPr>
            <a:r>
              <a:rPr lang="en-GB" sz="600" kern="100">
                <a:solidFill>
                  <a:srgbClr val="222222"/>
                </a:solidFill>
                <a:effectLst/>
                <a:latin typeface="Arial" panose="020B0604020202020204" pitchFamily="34" charset="0"/>
                <a:ea typeface="Aptos"/>
                <a:cs typeface="Arial" panose="020B0604020202020204" pitchFamily="34" charset="0"/>
              </a:rPr>
              <a:t>Chung, S.R., </a:t>
            </a:r>
            <a:r>
              <a:rPr lang="en-GB" sz="600" kern="100" err="1">
                <a:solidFill>
                  <a:srgbClr val="222222"/>
                </a:solidFill>
                <a:effectLst/>
                <a:latin typeface="Arial" panose="020B0604020202020204" pitchFamily="34" charset="0"/>
                <a:ea typeface="Aptos"/>
                <a:cs typeface="Arial" panose="020B0604020202020204" pitchFamily="34" charset="0"/>
              </a:rPr>
              <a:t>Cichocki</a:t>
            </a:r>
            <a:r>
              <a:rPr lang="en-GB" sz="600" kern="100">
                <a:solidFill>
                  <a:srgbClr val="222222"/>
                </a:solidFill>
                <a:effectLst/>
                <a:latin typeface="Arial" panose="020B0604020202020204" pitchFamily="34" charset="0"/>
                <a:ea typeface="Aptos"/>
                <a:cs typeface="Arial" panose="020B0604020202020204" pitchFamily="34" charset="0"/>
              </a:rPr>
              <a:t>, M.N. and Chung, K.C. (2023) ‘Building emotional intelligence’ </a:t>
            </a:r>
            <a:r>
              <a:rPr lang="en-GB" sz="600" i="1" kern="100">
                <a:solidFill>
                  <a:srgbClr val="222222"/>
                </a:solidFill>
                <a:effectLst/>
                <a:latin typeface="Arial" panose="020B0604020202020204" pitchFamily="34" charset="0"/>
                <a:ea typeface="Aptos"/>
                <a:cs typeface="Arial" panose="020B0604020202020204" pitchFamily="34" charset="0"/>
              </a:rPr>
              <a:t>Plastic and Reconstructive Surgery</a:t>
            </a:r>
            <a:r>
              <a:rPr lang="en-GB" sz="600" kern="100">
                <a:solidFill>
                  <a:srgbClr val="222222"/>
                </a:solidFill>
                <a:effectLst/>
                <a:latin typeface="Arial" panose="020B0604020202020204" pitchFamily="34" charset="0"/>
                <a:ea typeface="Aptos"/>
                <a:cs typeface="Arial" panose="020B0604020202020204" pitchFamily="34" charset="0"/>
              </a:rPr>
              <a:t>, </a:t>
            </a:r>
            <a:r>
              <a:rPr lang="en-GB" sz="600" i="1" kern="100">
                <a:solidFill>
                  <a:srgbClr val="222222"/>
                </a:solidFill>
                <a:effectLst/>
                <a:latin typeface="Arial" panose="020B0604020202020204" pitchFamily="34" charset="0"/>
                <a:ea typeface="Aptos"/>
                <a:cs typeface="Arial" panose="020B0604020202020204" pitchFamily="34" charset="0"/>
              </a:rPr>
              <a:t>151</a:t>
            </a:r>
            <a:r>
              <a:rPr lang="en-GB" sz="600" kern="100">
                <a:solidFill>
                  <a:srgbClr val="222222"/>
                </a:solidFill>
                <a:effectLst/>
                <a:latin typeface="Arial" panose="020B0604020202020204" pitchFamily="34" charset="0"/>
                <a:ea typeface="Aptos"/>
                <a:cs typeface="Arial" panose="020B0604020202020204" pitchFamily="34" charset="0"/>
              </a:rPr>
              <a:t>(1), pp.1-5. </a:t>
            </a:r>
            <a:r>
              <a:rPr lang="en-GB" sz="600" kern="100">
                <a:solidFill>
                  <a:srgbClr val="000000"/>
                </a:solidFill>
                <a:latin typeface="Arial" panose="020B0604020202020204" pitchFamily="34" charset="0"/>
                <a:ea typeface="Times New Roman" panose="02020603050405020304" pitchFamily="18" charset="0"/>
                <a:cs typeface="Arial" panose="020B0604020202020204" pitchFamily="34" charset="0"/>
              </a:rPr>
              <a:t>Available at: </a:t>
            </a:r>
            <a:r>
              <a:rPr lang="en-GB" sz="600" u="sng" kern="10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https://journals.lww.com/plasreconsurg/_layouts/15/oaks.journals/downloadpdf.aspx?an=00006534-202301000-00001&amp;casa_token=VwMCTBk7XAkAAAAA:V7qHG8rdlQN2Jli51a1VlurUYth_hsWTdGzvkFpg8z2MUgX4csV5rNwcqY3J8NspuRdfzWOwX_y8XCMf4O_YBIgyyjw3vmw</a:t>
            </a:r>
            <a:r>
              <a:rPr lang="en-GB" sz="600" kern="10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IN" sz="600" kern="100">
              <a:effectLst/>
              <a:latin typeface="Arial" panose="020B0604020202020204" pitchFamily="34" charset="0"/>
              <a:ea typeface="Aptos"/>
              <a:cs typeface="Arial" panose="020B0604020202020204" pitchFamily="34" charset="0"/>
            </a:endParaRPr>
          </a:p>
          <a:p>
            <a:pPr algn="just">
              <a:spcAft>
                <a:spcPts val="0"/>
              </a:spcAft>
            </a:pPr>
            <a:r>
              <a:rPr lang="en-GB" sz="600" kern="100">
                <a:solidFill>
                  <a:srgbClr val="222222"/>
                </a:solidFill>
                <a:effectLst/>
                <a:latin typeface="Arial" panose="020B0604020202020204" pitchFamily="34" charset="0"/>
                <a:ea typeface="Aptos"/>
                <a:cs typeface="Arial" panose="020B0604020202020204" pitchFamily="34" charset="0"/>
              </a:rPr>
              <a:t>Dale, A., Arber, S. and Procter, M. (2025) </a:t>
            </a:r>
            <a:r>
              <a:rPr lang="en-GB" sz="600" i="1" kern="100">
                <a:solidFill>
                  <a:srgbClr val="222222"/>
                </a:solidFill>
                <a:effectLst/>
                <a:latin typeface="Arial" panose="020B0604020202020204" pitchFamily="34" charset="0"/>
                <a:ea typeface="Aptos"/>
                <a:cs typeface="Arial" panose="020B0604020202020204" pitchFamily="34" charset="0"/>
              </a:rPr>
              <a:t>Doing secondary analysis</a:t>
            </a:r>
            <a:r>
              <a:rPr lang="en-GB" sz="600" kern="100">
                <a:solidFill>
                  <a:srgbClr val="222222"/>
                </a:solidFill>
                <a:effectLst/>
                <a:latin typeface="Arial" panose="020B0604020202020204" pitchFamily="34" charset="0"/>
                <a:ea typeface="Aptos"/>
                <a:cs typeface="Arial" panose="020B0604020202020204" pitchFamily="34" charset="0"/>
              </a:rPr>
              <a:t>. Taylor &amp; Francis.</a:t>
            </a:r>
            <a:endParaRPr lang="en-IN" sz="600" kern="100">
              <a:effectLst/>
              <a:latin typeface="Arial" panose="020B0604020202020204" pitchFamily="34" charset="0"/>
              <a:ea typeface="Aptos"/>
              <a:cs typeface="Arial" panose="020B0604020202020204" pitchFamily="34" charset="0"/>
            </a:endParaRPr>
          </a:p>
          <a:p>
            <a:pPr algn="just">
              <a:spcAft>
                <a:spcPts val="0"/>
              </a:spcAft>
            </a:pPr>
            <a:r>
              <a:rPr lang="en-GB" sz="600" kern="100" err="1">
                <a:solidFill>
                  <a:srgbClr val="222222"/>
                </a:solidFill>
                <a:effectLst/>
                <a:latin typeface="Arial" panose="020B0604020202020204" pitchFamily="34" charset="0"/>
                <a:ea typeface="Aptos"/>
                <a:cs typeface="Arial" panose="020B0604020202020204" pitchFamily="34" charset="0"/>
              </a:rPr>
              <a:t>Popescu</a:t>
            </a:r>
            <a:r>
              <a:rPr lang="en-GB" sz="600" kern="100">
                <a:solidFill>
                  <a:srgbClr val="222222"/>
                </a:solidFill>
                <a:effectLst/>
                <a:latin typeface="Arial" panose="020B0604020202020204" pitchFamily="34" charset="0"/>
                <a:ea typeface="Aptos"/>
                <a:cs typeface="Arial" panose="020B0604020202020204" pitchFamily="34" charset="0"/>
              </a:rPr>
              <a:t>, C.D. (2025) ‘THE ROLE OF MINDFULNESS IN DEVELOPING STUDENTS'EMOTIONAL INTELLIGENCE’ </a:t>
            </a:r>
            <a:r>
              <a:rPr lang="en-GB" sz="600" i="1" kern="100">
                <a:solidFill>
                  <a:srgbClr val="222222"/>
                </a:solidFill>
                <a:effectLst/>
                <a:latin typeface="Arial" panose="020B0604020202020204" pitchFamily="34" charset="0"/>
                <a:ea typeface="Aptos"/>
                <a:cs typeface="Arial" panose="020B0604020202020204" pitchFamily="34" charset="0"/>
              </a:rPr>
              <a:t>Journal of Romanian Literary Studies</a:t>
            </a:r>
            <a:r>
              <a:rPr lang="en-GB" sz="600" kern="100">
                <a:solidFill>
                  <a:srgbClr val="222222"/>
                </a:solidFill>
                <a:effectLst/>
                <a:latin typeface="Arial" panose="020B0604020202020204" pitchFamily="34" charset="0"/>
                <a:ea typeface="Aptos"/>
                <a:cs typeface="Arial" panose="020B0604020202020204" pitchFamily="34" charset="0"/>
              </a:rPr>
              <a:t>, (40), pp.713-720.</a:t>
            </a:r>
            <a:r>
              <a:rPr lang="en-GB" sz="600" kern="100">
                <a:solidFill>
                  <a:srgbClr val="000000"/>
                </a:solidFill>
                <a:latin typeface="Arial" panose="020B0604020202020204" pitchFamily="34" charset="0"/>
                <a:ea typeface="Times New Roman" panose="02020603050405020304" pitchFamily="18" charset="0"/>
                <a:cs typeface="Arial" panose="020B0604020202020204" pitchFamily="34" charset="0"/>
              </a:rPr>
              <a:t>  Available at: </a:t>
            </a:r>
            <a:r>
              <a:rPr lang="en-GB" sz="600" u="sng" kern="10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rPr>
              <a:t>https://www.researchgate.net/profile/Iulian-Boldea-4/publication/395391025_Journal_of_Romanian_Literary_Studies_nr_40_2025/links/68c11f5e73c8345b7a5b4b1d/Journal-of-Romanian-Literary-Studies-nr-40-2025.pdf#page=713</a:t>
            </a:r>
            <a:r>
              <a:rPr lang="en-GB" sz="600" kern="10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IN" sz="600" kern="100">
              <a:effectLst/>
              <a:latin typeface="Arial" panose="020B0604020202020204" pitchFamily="34" charset="0"/>
              <a:ea typeface="Aptos"/>
              <a:cs typeface="Arial" panose="020B0604020202020204" pitchFamily="34" charset="0"/>
            </a:endParaRPr>
          </a:p>
          <a:p>
            <a:pPr algn="just"/>
            <a:r>
              <a:rPr lang="en-GB" sz="600" err="1">
                <a:solidFill>
                  <a:srgbClr val="222222"/>
                </a:solidFill>
                <a:effectLst/>
                <a:latin typeface="Arial" panose="020B0604020202020204" pitchFamily="34" charset="0"/>
                <a:ea typeface="Aptos"/>
                <a:cs typeface="Arial" panose="020B0604020202020204" pitchFamily="34" charset="0"/>
              </a:rPr>
              <a:t>Wahyuni</a:t>
            </a:r>
            <a:r>
              <a:rPr lang="en-GB" sz="600">
                <a:solidFill>
                  <a:srgbClr val="222222"/>
                </a:solidFill>
                <a:effectLst/>
                <a:latin typeface="Arial" panose="020B0604020202020204" pitchFamily="34" charset="0"/>
                <a:ea typeface="Aptos"/>
                <a:cs typeface="Arial" panose="020B0604020202020204" pitchFamily="34" charset="0"/>
              </a:rPr>
              <a:t>, E.P., </a:t>
            </a:r>
            <a:r>
              <a:rPr lang="en-GB" sz="600" err="1">
                <a:solidFill>
                  <a:srgbClr val="222222"/>
                </a:solidFill>
                <a:effectLst/>
                <a:latin typeface="Arial" panose="020B0604020202020204" pitchFamily="34" charset="0"/>
                <a:ea typeface="Aptos"/>
                <a:cs typeface="Arial" panose="020B0604020202020204" pitchFamily="34" charset="0"/>
              </a:rPr>
              <a:t>Ardianto</a:t>
            </a:r>
            <a:r>
              <a:rPr lang="en-GB" sz="600">
                <a:solidFill>
                  <a:srgbClr val="222222"/>
                </a:solidFill>
                <a:effectLst/>
                <a:latin typeface="Arial" panose="020B0604020202020204" pitchFamily="34" charset="0"/>
                <a:ea typeface="Aptos"/>
                <a:cs typeface="Arial" panose="020B0604020202020204" pitchFamily="34" charset="0"/>
              </a:rPr>
              <a:t>, H., </a:t>
            </a:r>
            <a:r>
              <a:rPr lang="en-GB" sz="600" err="1">
                <a:solidFill>
                  <a:srgbClr val="222222"/>
                </a:solidFill>
                <a:effectLst/>
                <a:latin typeface="Arial" panose="020B0604020202020204" pitchFamily="34" charset="0"/>
                <a:ea typeface="Aptos"/>
                <a:cs typeface="Arial" panose="020B0604020202020204" pitchFamily="34" charset="0"/>
              </a:rPr>
              <a:t>Dharmatanna</a:t>
            </a:r>
            <a:r>
              <a:rPr lang="en-GB" sz="600">
                <a:solidFill>
                  <a:srgbClr val="222222"/>
                </a:solidFill>
                <a:effectLst/>
                <a:latin typeface="Arial" panose="020B0604020202020204" pitchFamily="34" charset="0"/>
                <a:ea typeface="Aptos"/>
                <a:cs typeface="Arial" panose="020B0604020202020204" pitchFamily="34" charset="0"/>
              </a:rPr>
              <a:t>, S., </a:t>
            </a:r>
            <a:r>
              <a:rPr lang="en-GB" sz="600" err="1">
                <a:solidFill>
                  <a:srgbClr val="222222"/>
                </a:solidFill>
                <a:effectLst/>
                <a:latin typeface="Arial" panose="020B0604020202020204" pitchFamily="34" charset="0"/>
                <a:ea typeface="Aptos"/>
                <a:cs typeface="Arial" panose="020B0604020202020204" pitchFamily="34" charset="0"/>
              </a:rPr>
              <a:t>Burmansah</a:t>
            </a:r>
            <a:r>
              <a:rPr lang="en-GB" sz="600">
                <a:solidFill>
                  <a:srgbClr val="222222"/>
                </a:solidFill>
                <a:effectLst/>
                <a:latin typeface="Arial" panose="020B0604020202020204" pitchFamily="34" charset="0"/>
                <a:ea typeface="Aptos"/>
                <a:cs typeface="Arial" panose="020B0604020202020204" pitchFamily="34" charset="0"/>
              </a:rPr>
              <a:t>, B., </a:t>
            </a:r>
            <a:r>
              <a:rPr lang="en-GB" sz="600" err="1">
                <a:solidFill>
                  <a:srgbClr val="222222"/>
                </a:solidFill>
                <a:effectLst/>
                <a:latin typeface="Arial" panose="020B0604020202020204" pitchFamily="34" charset="0"/>
                <a:ea typeface="Aptos"/>
                <a:cs typeface="Arial" panose="020B0604020202020204" pitchFamily="34" charset="0"/>
              </a:rPr>
              <a:t>Seneru</a:t>
            </a:r>
            <a:r>
              <a:rPr lang="en-GB" sz="600">
                <a:solidFill>
                  <a:srgbClr val="222222"/>
                </a:solidFill>
                <a:effectLst/>
                <a:latin typeface="Arial" panose="020B0604020202020204" pitchFamily="34" charset="0"/>
                <a:ea typeface="Aptos"/>
                <a:cs typeface="Arial" panose="020B0604020202020204" pitchFamily="34" charset="0"/>
              </a:rPr>
              <a:t>, W., </a:t>
            </a:r>
            <a:r>
              <a:rPr lang="en-GB" sz="600" err="1">
                <a:solidFill>
                  <a:srgbClr val="222222"/>
                </a:solidFill>
                <a:effectLst/>
                <a:latin typeface="Arial" panose="020B0604020202020204" pitchFamily="34" charset="0"/>
                <a:ea typeface="Aptos"/>
                <a:cs typeface="Arial" panose="020B0604020202020204" pitchFamily="34" charset="0"/>
              </a:rPr>
              <a:t>Kasrah</a:t>
            </a:r>
            <a:r>
              <a:rPr lang="en-GB" sz="600">
                <a:solidFill>
                  <a:srgbClr val="222222"/>
                </a:solidFill>
                <a:effectLst/>
                <a:latin typeface="Arial" panose="020B0604020202020204" pitchFamily="34" charset="0"/>
                <a:ea typeface="Aptos"/>
                <a:cs typeface="Arial" panose="020B0604020202020204" pitchFamily="34" charset="0"/>
              </a:rPr>
              <a:t>, R. and </a:t>
            </a:r>
            <a:r>
              <a:rPr lang="en-GB" sz="600" err="1">
                <a:solidFill>
                  <a:srgbClr val="222222"/>
                </a:solidFill>
                <a:effectLst/>
                <a:latin typeface="Arial" panose="020B0604020202020204" pitchFamily="34" charset="0"/>
                <a:ea typeface="Aptos"/>
                <a:cs typeface="Arial" panose="020B0604020202020204" pitchFamily="34" charset="0"/>
              </a:rPr>
              <a:t>Ismoyo</a:t>
            </a:r>
            <a:r>
              <a:rPr lang="en-GB" sz="600">
                <a:solidFill>
                  <a:srgbClr val="222222"/>
                </a:solidFill>
                <a:effectLst/>
                <a:latin typeface="Arial" panose="020B0604020202020204" pitchFamily="34" charset="0"/>
                <a:ea typeface="Aptos"/>
                <a:cs typeface="Arial" panose="020B0604020202020204" pitchFamily="34" charset="0"/>
              </a:rPr>
              <a:t>, T. (2024) ‘A Mindful Character Development: Mindfulness and Self-Efficacy Enhances Emotional Regulation of High School Students’ In </a:t>
            </a:r>
            <a:r>
              <a:rPr lang="en-GB" sz="600" i="1">
                <a:solidFill>
                  <a:srgbClr val="222222"/>
                </a:solidFill>
                <a:effectLst/>
                <a:latin typeface="Arial" panose="020B0604020202020204" pitchFamily="34" charset="0"/>
                <a:ea typeface="Aptos"/>
                <a:cs typeface="Arial" panose="020B0604020202020204" pitchFamily="34" charset="0"/>
              </a:rPr>
              <a:t>International Journal of Science and Applied Science: Conference Series</a:t>
            </a:r>
            <a:r>
              <a:rPr lang="en-GB" sz="600">
                <a:solidFill>
                  <a:srgbClr val="222222"/>
                </a:solidFill>
                <a:effectLst/>
                <a:latin typeface="Arial" panose="020B0604020202020204" pitchFamily="34" charset="0"/>
                <a:ea typeface="Aptos"/>
                <a:cs typeface="Arial" panose="020B0604020202020204" pitchFamily="34" charset="0"/>
              </a:rPr>
              <a:t> (Vol. 8, No. 2, pp. 162-172). </a:t>
            </a:r>
            <a:r>
              <a:rPr lang="en-GB" sz="600">
                <a:solidFill>
                  <a:srgbClr val="000000"/>
                </a:solidFill>
                <a:latin typeface="Arial" panose="020B0604020202020204" pitchFamily="34" charset="0"/>
                <a:ea typeface="Times New Roman" panose="02020603050405020304" pitchFamily="18" charset="0"/>
                <a:cs typeface="Arial" panose="020B0604020202020204" pitchFamily="34" charset="0"/>
              </a:rPr>
              <a:t>Available at:  </a:t>
            </a:r>
            <a:r>
              <a:rPr lang="en-GB" sz="600" u="sng">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6"/>
              </a:rPr>
              <a:t>https://www.researchgate.net/profile/Hendri-Ardianto/publication/385812274_A_Mindful_Character_Development_Mindfulness_and_Self-Efficacy_Enhances_Emotional_Regulation_of_High_School_Students/links/6737deaf69c07a4114483800/A-Mindful-Character-Development-Mindfulness-and-Self-Efficacy-Enhances-Emotional-Regulation-of-High-School-Students.pdf</a:t>
            </a:r>
            <a:r>
              <a:rPr lang="en-GB" sz="60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IN" sz="600">
              <a:latin typeface="Arial" panose="020B0604020202020204" pitchFamily="34" charset="0"/>
              <a:cs typeface="Arial" panose="020B0604020202020204" pitchFamily="34" charset="0"/>
            </a:endParaRPr>
          </a:p>
        </p:txBody>
      </p:sp>
      <p:pic>
        <p:nvPicPr>
          <p:cNvPr id="12" name="Picture 11"/>
          <p:cNvPicPr>
            <a:picLocks noChangeAspect="1"/>
          </p:cNvPicPr>
          <p:nvPr/>
        </p:nvPicPr>
        <p:blipFill>
          <a:blip r:embed="rId7"/>
          <a:stretch>
            <a:fillRect/>
          </a:stretch>
        </p:blipFill>
        <p:spPr>
          <a:xfrm>
            <a:off x="4877996" y="1773608"/>
            <a:ext cx="2135226" cy="1218968"/>
          </a:xfrm>
          <a:prstGeom prst="rect">
            <a:avLst/>
          </a:prstGeom>
          <a:ln>
            <a:solidFill>
              <a:schemeClr val="accent1"/>
            </a:solidFill>
          </a:ln>
        </p:spPr>
      </p:pic>
      <p:pic>
        <p:nvPicPr>
          <p:cNvPr id="14" name="Picture 13"/>
          <p:cNvPicPr>
            <a:picLocks noChangeAspect="1"/>
          </p:cNvPicPr>
          <p:nvPr/>
        </p:nvPicPr>
        <p:blipFill>
          <a:blip r:embed="rId8"/>
          <a:stretch>
            <a:fillRect/>
          </a:stretch>
        </p:blipFill>
        <p:spPr>
          <a:xfrm>
            <a:off x="4879451" y="3046953"/>
            <a:ext cx="2133772" cy="1226654"/>
          </a:xfrm>
          <a:prstGeom prst="rect">
            <a:avLst/>
          </a:prstGeom>
          <a:ln>
            <a:solidFill>
              <a:schemeClr val="accent2">
                <a:lumMod val="75000"/>
              </a:schemeClr>
            </a:solidFill>
          </a:ln>
        </p:spPr>
      </p:pic>
      <p:pic>
        <p:nvPicPr>
          <p:cNvPr id="15" name="Picture 14"/>
          <p:cNvPicPr>
            <a:picLocks noChangeAspect="1"/>
          </p:cNvPicPr>
          <p:nvPr/>
        </p:nvPicPr>
        <p:blipFill>
          <a:blip r:embed="rId9"/>
          <a:stretch>
            <a:fillRect/>
          </a:stretch>
        </p:blipFill>
        <p:spPr>
          <a:xfrm>
            <a:off x="4873972" y="559458"/>
            <a:ext cx="2139249" cy="1163352"/>
          </a:xfrm>
          <a:prstGeom prst="rect">
            <a:avLst/>
          </a:prstGeom>
          <a:ln>
            <a:solidFill>
              <a:schemeClr val="bg2">
                <a:lumMod val="50000"/>
              </a:schemeClr>
            </a:solidFill>
          </a:ln>
        </p:spPr>
      </p:pic>
    </p:spTree>
    <p:extLst>
      <p:ext uri="{BB962C8B-B14F-4D97-AF65-F5344CB8AC3E}">
        <p14:creationId xmlns:p14="http://schemas.microsoft.com/office/powerpoint/2010/main" val="7070179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Retrospect</vt:lpstr>
      <vt:lpstr>Developing Emotional Intelligence Skills  C1- Individual Poster Presentation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2026-03-10T12:07:46Z</dcterms:created>
  <dcterms:modified xsi:type="dcterms:W3CDTF">2026-03-14T15:51:12Z</dcterms:modified>
</cp:coreProperties>
</file>