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68" r:id="rId3"/>
    <p:sldId id="269" r:id="rId4"/>
    <p:sldId id="270" r:id="rId5"/>
    <p:sldId id="271" r:id="rId6"/>
    <p:sldId id="283" r:id="rId7"/>
    <p:sldId id="272" r:id="rId8"/>
    <p:sldId id="261" r:id="rId9"/>
    <p:sldId id="263" r:id="rId10"/>
    <p:sldId id="281" r:id="rId11"/>
    <p:sldId id="282" r:id="rId12"/>
    <p:sldId id="285" r:id="rId13"/>
    <p:sldId id="257" r:id="rId14"/>
    <p:sldId id="258" r:id="rId15"/>
    <p:sldId id="259" r:id="rId16"/>
    <p:sldId id="260" r:id="rId17"/>
    <p:sldId id="286" r:id="rId18"/>
    <p:sldId id="287" r:id="rId19"/>
    <p:sldId id="264" r:id="rId20"/>
    <p:sldId id="266" r:id="rId21"/>
    <p:sldId id="265" r:id="rId22"/>
    <p:sldId id="288" r:id="rId23"/>
    <p:sldId id="273" r:id="rId24"/>
    <p:sldId id="267" r:id="rId25"/>
    <p:sldId id="274" r:id="rId26"/>
    <p:sldId id="262" r:id="rId27"/>
    <p:sldId id="2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66B948-8D75-44A5-A39C-DDB1CAA2BE13}" v="21" dt="2022-02-07T08:56:52.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0641" autoAdjust="0"/>
  </p:normalViewPr>
  <p:slideViewPr>
    <p:cSldViewPr snapToGrid="0">
      <p:cViewPr>
        <p:scale>
          <a:sx n="83" d="100"/>
          <a:sy n="83" d="100"/>
        </p:scale>
        <p:origin x="45" y="-41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DA66B948-8D75-44A5-A39C-DDB1CAA2BE13}"/>
    <pc:docChg chg="custSel addSld delSld modSld">
      <pc:chgData name="Laura Knight" userId="fcc6b1b8-7f69-4c06-9fd3-1a1553b3cd99" providerId="ADAL" clId="{DA66B948-8D75-44A5-A39C-DDB1CAA2BE13}" dt="2022-02-07T11:13:07.629" v="3819" actId="729"/>
      <pc:docMkLst>
        <pc:docMk/>
      </pc:docMkLst>
      <pc:sldChg chg="add">
        <pc:chgData name="Laura Knight" userId="fcc6b1b8-7f69-4c06-9fd3-1a1553b3cd99" providerId="ADAL" clId="{DA66B948-8D75-44A5-A39C-DDB1CAA2BE13}" dt="2022-02-02T13:59:16.684" v="29"/>
        <pc:sldMkLst>
          <pc:docMk/>
          <pc:sldMk cId="786442504" sldId="257"/>
        </pc:sldMkLst>
      </pc:sldChg>
      <pc:sldChg chg="add">
        <pc:chgData name="Laura Knight" userId="fcc6b1b8-7f69-4c06-9fd3-1a1553b3cd99" providerId="ADAL" clId="{DA66B948-8D75-44A5-A39C-DDB1CAA2BE13}" dt="2022-02-02T13:59:16.684" v="29"/>
        <pc:sldMkLst>
          <pc:docMk/>
          <pc:sldMk cId="459012660" sldId="258"/>
        </pc:sldMkLst>
      </pc:sldChg>
      <pc:sldChg chg="add">
        <pc:chgData name="Laura Knight" userId="fcc6b1b8-7f69-4c06-9fd3-1a1553b3cd99" providerId="ADAL" clId="{DA66B948-8D75-44A5-A39C-DDB1CAA2BE13}" dt="2022-02-02T13:59:16.684" v="29"/>
        <pc:sldMkLst>
          <pc:docMk/>
          <pc:sldMk cId="498236559" sldId="259"/>
        </pc:sldMkLst>
      </pc:sldChg>
      <pc:sldChg chg="add">
        <pc:chgData name="Laura Knight" userId="fcc6b1b8-7f69-4c06-9fd3-1a1553b3cd99" providerId="ADAL" clId="{DA66B948-8D75-44A5-A39C-DDB1CAA2BE13}" dt="2022-02-02T13:59:16.684" v="29"/>
        <pc:sldMkLst>
          <pc:docMk/>
          <pc:sldMk cId="2135012525" sldId="260"/>
        </pc:sldMkLst>
      </pc:sldChg>
      <pc:sldChg chg="modSp add mod">
        <pc:chgData name="Laura Knight" userId="fcc6b1b8-7f69-4c06-9fd3-1a1553b3cd99" providerId="ADAL" clId="{DA66B948-8D75-44A5-A39C-DDB1CAA2BE13}" dt="2022-02-02T14:00:07.101" v="33" actId="1076"/>
        <pc:sldMkLst>
          <pc:docMk/>
          <pc:sldMk cId="4005382958" sldId="264"/>
        </pc:sldMkLst>
        <pc:picChg chg="mod">
          <ac:chgData name="Laura Knight" userId="fcc6b1b8-7f69-4c06-9fd3-1a1553b3cd99" providerId="ADAL" clId="{DA66B948-8D75-44A5-A39C-DDB1CAA2BE13}" dt="2022-02-02T14:00:07.101" v="33" actId="1076"/>
          <ac:picMkLst>
            <pc:docMk/>
            <pc:sldMk cId="4005382958" sldId="264"/>
            <ac:picMk id="4" creationId="{00000000-0000-0000-0000-000000000000}"/>
          </ac:picMkLst>
        </pc:picChg>
      </pc:sldChg>
      <pc:sldChg chg="modSp add modAnim modNotesTx">
        <pc:chgData name="Laura Knight" userId="fcc6b1b8-7f69-4c06-9fd3-1a1553b3cd99" providerId="ADAL" clId="{DA66B948-8D75-44A5-A39C-DDB1CAA2BE13}" dt="2022-02-07T08:39:59.407" v="268" actId="20577"/>
        <pc:sldMkLst>
          <pc:docMk/>
          <pc:sldMk cId="742836559" sldId="265"/>
        </pc:sldMkLst>
        <pc:spChg chg="mod">
          <ac:chgData name="Laura Knight" userId="fcc6b1b8-7f69-4c06-9fd3-1a1553b3cd99" providerId="ADAL" clId="{DA66B948-8D75-44A5-A39C-DDB1CAA2BE13}" dt="2022-02-07T08:39:59.407" v="268" actId="20577"/>
          <ac:spMkLst>
            <pc:docMk/>
            <pc:sldMk cId="742836559" sldId="265"/>
            <ac:spMk id="5" creationId="{00000000-0000-0000-0000-000000000000}"/>
          </ac:spMkLst>
        </pc:spChg>
      </pc:sldChg>
      <pc:sldChg chg="add">
        <pc:chgData name="Laura Knight" userId="fcc6b1b8-7f69-4c06-9fd3-1a1553b3cd99" providerId="ADAL" clId="{DA66B948-8D75-44A5-A39C-DDB1CAA2BE13}" dt="2022-02-02T13:59:16.684" v="29"/>
        <pc:sldMkLst>
          <pc:docMk/>
          <pc:sldMk cId="2064028548" sldId="266"/>
        </pc:sldMkLst>
      </pc:sldChg>
      <pc:sldChg chg="modSp add mod modNotesTx">
        <pc:chgData name="Laura Knight" userId="fcc6b1b8-7f69-4c06-9fd3-1a1553b3cd99" providerId="ADAL" clId="{DA66B948-8D75-44A5-A39C-DDB1CAA2BE13}" dt="2022-02-07T11:11:22.885" v="3813" actId="20577"/>
        <pc:sldMkLst>
          <pc:docMk/>
          <pc:sldMk cId="713732416" sldId="267"/>
        </pc:sldMkLst>
        <pc:spChg chg="mod">
          <ac:chgData name="Laura Knight" userId="fcc6b1b8-7f69-4c06-9fd3-1a1553b3cd99" providerId="ADAL" clId="{DA66B948-8D75-44A5-A39C-DDB1CAA2BE13}" dt="2022-02-07T09:01:22.782" v="1635" actId="13926"/>
          <ac:spMkLst>
            <pc:docMk/>
            <pc:sldMk cId="713732416" sldId="267"/>
            <ac:spMk id="2" creationId="{00000000-0000-0000-0000-000000000000}"/>
          </ac:spMkLst>
        </pc:spChg>
        <pc:spChg chg="mod">
          <ac:chgData name="Laura Knight" userId="fcc6b1b8-7f69-4c06-9fd3-1a1553b3cd99" providerId="ADAL" clId="{DA66B948-8D75-44A5-A39C-DDB1CAA2BE13}" dt="2022-02-07T10:40:36.031" v="1801" actId="207"/>
          <ac:spMkLst>
            <pc:docMk/>
            <pc:sldMk cId="713732416" sldId="267"/>
            <ac:spMk id="3" creationId="{00000000-0000-0000-0000-000000000000}"/>
          </ac:spMkLst>
        </pc:spChg>
      </pc:sldChg>
      <pc:sldChg chg="modSp add mod modNotesTx">
        <pc:chgData name="Laura Knight" userId="fcc6b1b8-7f69-4c06-9fd3-1a1553b3cd99" providerId="ADAL" clId="{DA66B948-8D75-44A5-A39C-DDB1CAA2BE13}" dt="2022-02-07T09:01:07.439" v="1634"/>
        <pc:sldMkLst>
          <pc:docMk/>
          <pc:sldMk cId="3317511533" sldId="273"/>
        </pc:sldMkLst>
        <pc:spChg chg="mod">
          <ac:chgData name="Laura Knight" userId="fcc6b1b8-7f69-4c06-9fd3-1a1553b3cd99" providerId="ADAL" clId="{DA66B948-8D75-44A5-A39C-DDB1CAA2BE13}" dt="2022-02-07T08:57:39.355" v="1566" actId="20577"/>
          <ac:spMkLst>
            <pc:docMk/>
            <pc:sldMk cId="3317511533" sldId="273"/>
            <ac:spMk id="3" creationId="{A290F109-28A5-461C-9E40-759FB33045BC}"/>
          </ac:spMkLst>
        </pc:spChg>
      </pc:sldChg>
      <pc:sldChg chg="modSp add mod modShow modNotesTx">
        <pc:chgData name="Laura Knight" userId="fcc6b1b8-7f69-4c06-9fd3-1a1553b3cd99" providerId="ADAL" clId="{DA66B948-8D75-44A5-A39C-DDB1CAA2BE13}" dt="2022-02-07T11:13:07.629" v="3819" actId="729"/>
        <pc:sldMkLst>
          <pc:docMk/>
          <pc:sldMk cId="1699818986" sldId="274"/>
        </pc:sldMkLst>
        <pc:spChg chg="mod">
          <ac:chgData name="Laura Knight" userId="fcc6b1b8-7f69-4c06-9fd3-1a1553b3cd99" providerId="ADAL" clId="{DA66B948-8D75-44A5-A39C-DDB1CAA2BE13}" dt="2022-02-02T13:59:16.759" v="31" actId="27636"/>
          <ac:spMkLst>
            <pc:docMk/>
            <pc:sldMk cId="1699818986" sldId="274"/>
            <ac:spMk id="3" creationId="{2EDA7963-48FD-44A2-AE16-FAA5139D4DDE}"/>
          </ac:spMkLst>
        </pc:spChg>
      </pc:sldChg>
      <pc:sldChg chg="modSp add del mod">
        <pc:chgData name="Laura Knight" userId="fcc6b1b8-7f69-4c06-9fd3-1a1553b3cd99" providerId="ADAL" clId="{DA66B948-8D75-44A5-A39C-DDB1CAA2BE13}" dt="2022-02-07T10:39:37.806" v="1662" actId="47"/>
        <pc:sldMkLst>
          <pc:docMk/>
          <pc:sldMk cId="4280734658" sldId="275"/>
        </pc:sldMkLst>
        <pc:spChg chg="mod">
          <ac:chgData name="Laura Knight" userId="fcc6b1b8-7f69-4c06-9fd3-1a1553b3cd99" providerId="ADAL" clId="{DA66B948-8D75-44A5-A39C-DDB1CAA2BE13}" dt="2022-02-02T13:59:16.764" v="32" actId="27636"/>
          <ac:spMkLst>
            <pc:docMk/>
            <pc:sldMk cId="4280734658" sldId="275"/>
            <ac:spMk id="3" creationId="{D973A895-058E-4213-8897-A1BEDAADC2C5}"/>
          </ac:spMkLst>
        </pc:spChg>
      </pc:sldChg>
      <pc:sldChg chg="modSp new mod modNotesTx">
        <pc:chgData name="Laura Knight" userId="fcc6b1b8-7f69-4c06-9fd3-1a1553b3cd99" providerId="ADAL" clId="{DA66B948-8D75-44A5-A39C-DDB1CAA2BE13}" dt="2022-02-02T12:44:26.432" v="28"/>
        <pc:sldMkLst>
          <pc:docMk/>
          <pc:sldMk cId="750739829" sldId="284"/>
        </pc:sldMkLst>
        <pc:spChg chg="mod">
          <ac:chgData name="Laura Knight" userId="fcc6b1b8-7f69-4c06-9fd3-1a1553b3cd99" providerId="ADAL" clId="{DA66B948-8D75-44A5-A39C-DDB1CAA2BE13}" dt="2022-02-02T12:41:42.200" v="22" actId="1076"/>
          <ac:spMkLst>
            <pc:docMk/>
            <pc:sldMk cId="750739829" sldId="284"/>
            <ac:spMk id="2" creationId="{62B9A054-E87C-47D2-BBA8-D37A20FD087A}"/>
          </ac:spMkLst>
        </pc:spChg>
        <pc:spChg chg="mod">
          <ac:chgData name="Laura Knight" userId="fcc6b1b8-7f69-4c06-9fd3-1a1553b3cd99" providerId="ADAL" clId="{DA66B948-8D75-44A5-A39C-DDB1CAA2BE13}" dt="2022-02-02T12:41:54.913" v="27" actId="27636"/>
          <ac:spMkLst>
            <pc:docMk/>
            <pc:sldMk cId="750739829" sldId="284"/>
            <ac:spMk id="3" creationId="{614B2AD7-2C5C-4710-95C4-C426D737495B}"/>
          </ac:spMkLst>
        </pc:spChg>
      </pc:sldChg>
      <pc:sldChg chg="add">
        <pc:chgData name="Laura Knight" userId="fcc6b1b8-7f69-4c06-9fd3-1a1553b3cd99" providerId="ADAL" clId="{DA66B948-8D75-44A5-A39C-DDB1CAA2BE13}" dt="2022-02-02T13:59:16.684" v="29"/>
        <pc:sldMkLst>
          <pc:docMk/>
          <pc:sldMk cId="2773123515" sldId="285"/>
        </pc:sldMkLst>
      </pc:sldChg>
      <pc:sldChg chg="modSp add mod">
        <pc:chgData name="Laura Knight" userId="fcc6b1b8-7f69-4c06-9fd3-1a1553b3cd99" providerId="ADAL" clId="{DA66B948-8D75-44A5-A39C-DDB1CAA2BE13}" dt="2022-02-07T08:34:58.130" v="43" actId="1076"/>
        <pc:sldMkLst>
          <pc:docMk/>
          <pc:sldMk cId="3945715063" sldId="286"/>
        </pc:sldMkLst>
        <pc:picChg chg="mod">
          <ac:chgData name="Laura Knight" userId="fcc6b1b8-7f69-4c06-9fd3-1a1553b3cd99" providerId="ADAL" clId="{DA66B948-8D75-44A5-A39C-DDB1CAA2BE13}" dt="2022-02-07T08:34:58.130" v="43" actId="1076"/>
          <ac:picMkLst>
            <pc:docMk/>
            <pc:sldMk cId="3945715063" sldId="286"/>
            <ac:picMk id="4" creationId="{00000000-0000-0000-0000-000000000000}"/>
          </ac:picMkLst>
        </pc:picChg>
      </pc:sldChg>
      <pc:sldChg chg="modSp add mod">
        <pc:chgData name="Laura Knight" userId="fcc6b1b8-7f69-4c06-9fd3-1a1553b3cd99" providerId="ADAL" clId="{DA66B948-8D75-44A5-A39C-DDB1CAA2BE13}" dt="2022-02-02T14:00:14.963" v="34" actId="1076"/>
        <pc:sldMkLst>
          <pc:docMk/>
          <pc:sldMk cId="28543670" sldId="287"/>
        </pc:sldMkLst>
        <pc:picChg chg="mod">
          <ac:chgData name="Laura Knight" userId="fcc6b1b8-7f69-4c06-9fd3-1a1553b3cd99" providerId="ADAL" clId="{DA66B948-8D75-44A5-A39C-DDB1CAA2BE13}" dt="2022-02-02T14:00:14.963" v="34" actId="1076"/>
          <ac:picMkLst>
            <pc:docMk/>
            <pc:sldMk cId="28543670" sldId="287"/>
            <ac:picMk id="4" creationId="{00000000-0000-0000-0000-000000000000}"/>
          </ac:picMkLst>
        </pc:picChg>
      </pc:sldChg>
      <pc:sldChg chg="addSp delSp modSp new mod modAnim">
        <pc:chgData name="Laura Knight" userId="fcc6b1b8-7f69-4c06-9fd3-1a1553b3cd99" providerId="ADAL" clId="{DA66B948-8D75-44A5-A39C-DDB1CAA2BE13}" dt="2022-02-07T08:56:56.444" v="1564" actId="1076"/>
        <pc:sldMkLst>
          <pc:docMk/>
          <pc:sldMk cId="3781307740" sldId="288"/>
        </pc:sldMkLst>
        <pc:spChg chg="mod">
          <ac:chgData name="Laura Knight" userId="fcc6b1b8-7f69-4c06-9fd3-1a1553b3cd99" providerId="ADAL" clId="{DA66B948-8D75-44A5-A39C-DDB1CAA2BE13}" dt="2022-02-07T08:40:27.139" v="333" actId="20577"/>
          <ac:spMkLst>
            <pc:docMk/>
            <pc:sldMk cId="3781307740" sldId="288"/>
            <ac:spMk id="2" creationId="{EBA54E9B-1EBC-4103-BFDB-249EB0296BD0}"/>
          </ac:spMkLst>
        </pc:spChg>
        <pc:spChg chg="mod">
          <ac:chgData name="Laura Knight" userId="fcc6b1b8-7f69-4c06-9fd3-1a1553b3cd99" providerId="ADAL" clId="{DA66B948-8D75-44A5-A39C-DDB1CAA2BE13}" dt="2022-02-07T08:56:14.132" v="1561" actId="114"/>
          <ac:spMkLst>
            <pc:docMk/>
            <pc:sldMk cId="3781307740" sldId="288"/>
            <ac:spMk id="3" creationId="{9D5C55B3-2F6A-4A29-BEFD-B1D74360D134}"/>
          </ac:spMkLst>
        </pc:spChg>
        <pc:spChg chg="add del mod">
          <ac:chgData name="Laura Knight" userId="fcc6b1b8-7f69-4c06-9fd3-1a1553b3cd99" providerId="ADAL" clId="{DA66B948-8D75-44A5-A39C-DDB1CAA2BE13}" dt="2022-02-07T08:51:38.564" v="908"/>
          <ac:spMkLst>
            <pc:docMk/>
            <pc:sldMk cId="3781307740" sldId="288"/>
            <ac:spMk id="4" creationId="{C4748F64-79B9-414B-9F45-1F3417BB884B}"/>
          </ac:spMkLst>
        </pc:spChg>
        <pc:spChg chg="add mod">
          <ac:chgData name="Laura Knight" userId="fcc6b1b8-7f69-4c06-9fd3-1a1553b3cd99" providerId="ADAL" clId="{DA66B948-8D75-44A5-A39C-DDB1CAA2BE13}" dt="2022-02-07T08:51:37.632" v="906" actId="13926"/>
          <ac:spMkLst>
            <pc:docMk/>
            <pc:sldMk cId="3781307740" sldId="288"/>
            <ac:spMk id="5" creationId="{3B4BCED8-101B-4A0F-A6C6-E7B7961B5970}"/>
          </ac:spMkLst>
        </pc:spChg>
        <pc:spChg chg="add mod">
          <ac:chgData name="Laura Knight" userId="fcc6b1b8-7f69-4c06-9fd3-1a1553b3cd99" providerId="ADAL" clId="{DA66B948-8D75-44A5-A39C-DDB1CAA2BE13}" dt="2022-02-07T08:56:05.190" v="1557" actId="113"/>
          <ac:spMkLst>
            <pc:docMk/>
            <pc:sldMk cId="3781307740" sldId="288"/>
            <ac:spMk id="6" creationId="{BFB0426B-475D-45E6-A016-7F957B3ECF1E}"/>
          </ac:spMkLst>
        </pc:spChg>
        <pc:picChg chg="add mod">
          <ac:chgData name="Laura Knight" userId="fcc6b1b8-7f69-4c06-9fd3-1a1553b3cd99" providerId="ADAL" clId="{DA66B948-8D75-44A5-A39C-DDB1CAA2BE13}" dt="2022-02-07T08:56:56.444" v="1564" actId="1076"/>
          <ac:picMkLst>
            <pc:docMk/>
            <pc:sldMk cId="3781307740" sldId="288"/>
            <ac:picMk id="7" creationId="{6068D206-7007-4236-B612-352F04BF7B0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E39D6F-4851-4ABE-8025-F51966316241}" type="datetimeFigureOut">
              <a:rPr lang="en-GB" smtClean="0"/>
              <a:t>07/02/2022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8D755A-5ED2-47BD-AEF7-E857580A4510}" type="slidenum">
              <a:rPr lang="en-GB" smtClean="0"/>
              <a:t>‹#›</a:t>
            </a:fld>
            <a:endParaRPr lang="en-GB"/>
          </a:p>
        </p:txBody>
      </p:sp>
    </p:spTree>
    <p:extLst>
      <p:ext uri="{BB962C8B-B14F-4D97-AF65-F5344CB8AC3E}">
        <p14:creationId xmlns:p14="http://schemas.microsoft.com/office/powerpoint/2010/main" val="2047021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ipsaloquitur.com/contract-law/offer/"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ipsaloquitur.com/contract-law/implied-terms/" TargetMode="External"/><Relationship Id="rId5" Type="http://schemas.openxmlformats.org/officeDocument/2006/relationships/hyperlink" Target="https://ipsaloquitur.com/contract-law/acceptance/" TargetMode="External"/><Relationship Id="rId4" Type="http://schemas.openxmlformats.org/officeDocument/2006/relationships/hyperlink" Target="https://ipsaloquitur.com/contract-law/intention-to-create-legal-relations/"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a:t>
            </a:fld>
            <a:endParaRPr lang="en-GB"/>
          </a:p>
        </p:txBody>
      </p:sp>
    </p:spTree>
    <p:extLst>
      <p:ext uri="{BB962C8B-B14F-4D97-AF65-F5344CB8AC3E}">
        <p14:creationId xmlns:p14="http://schemas.microsoft.com/office/powerpoint/2010/main" val="2248818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4BB5D7CE-03E4-4C31-A381-56F1058813D4}" type="slidenum">
              <a:rPr lang="en-GB" smtClean="0"/>
              <a:t>7</a:t>
            </a:fld>
            <a:endParaRPr lang="en-GB"/>
          </a:p>
        </p:txBody>
      </p:sp>
    </p:spTree>
    <p:extLst>
      <p:ext uri="{BB962C8B-B14F-4D97-AF65-F5344CB8AC3E}">
        <p14:creationId xmlns:p14="http://schemas.microsoft.com/office/powerpoint/2010/main" val="4214513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aseline="0" dirty="0"/>
              <a:t>Payment of money: such as her fare for the bus and her payment for her lunchtime purchases</a:t>
            </a:r>
          </a:p>
          <a:p>
            <a:pPr marL="171450" indent="-171450">
              <a:buFontTx/>
              <a:buChar char="-"/>
            </a:pPr>
            <a:r>
              <a:rPr lang="en-GB" baseline="0" dirty="0"/>
              <a:t>Supply of goods: the sandwich, newspaper and bottle of wine</a:t>
            </a:r>
          </a:p>
          <a:p>
            <a:pPr marL="171450" indent="-171450">
              <a:buFontTx/>
              <a:buChar char="-"/>
            </a:pPr>
            <a:r>
              <a:rPr lang="en-GB" baseline="0" dirty="0"/>
              <a:t>Supply of services: the bus journey, the application of the hair treatment, and the babysitting of the children</a:t>
            </a:r>
          </a:p>
          <a:p>
            <a:pPr marL="171450" indent="-171450">
              <a:buFontTx/>
              <a:buChar char="-"/>
            </a:pPr>
            <a:r>
              <a:rPr lang="en-GB" baseline="0" dirty="0"/>
              <a:t>Promise of future payment – for the hamster and by using her credit card to pay for the wine</a:t>
            </a:r>
          </a:p>
          <a:p>
            <a:pPr marL="171450" indent="-171450">
              <a:buFontTx/>
              <a:buChar char="-"/>
            </a:pPr>
            <a:r>
              <a:rPr lang="en-GB" baseline="0" dirty="0"/>
              <a:t>Promise to supply goods in the future – the hamster and the printer paper</a:t>
            </a:r>
          </a:p>
          <a:p>
            <a:pPr marL="171450" indent="-171450">
              <a:buFontTx/>
              <a:buChar char="-"/>
            </a:pPr>
            <a:r>
              <a:rPr lang="en-GB" baseline="0" dirty="0"/>
              <a:t>Promise to supply services in the future – the homework help</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8</a:t>
            </a:fld>
            <a:endParaRPr lang="en-GB"/>
          </a:p>
        </p:txBody>
      </p:sp>
    </p:spTree>
    <p:extLst>
      <p:ext uri="{BB962C8B-B14F-4D97-AF65-F5344CB8AC3E}">
        <p14:creationId xmlns:p14="http://schemas.microsoft.com/office/powerpoint/2010/main" val="1284462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u="sng" dirty="0"/>
              <a:t>43 </a:t>
            </a:r>
          </a:p>
          <a:p>
            <a:pPr marL="0" indent="0">
              <a:buNone/>
            </a:pPr>
            <a:r>
              <a:rPr lang="en-GB" b="1" u="sng" dirty="0"/>
              <a:t>EXECUTED</a:t>
            </a:r>
            <a:r>
              <a:rPr lang="en-GB" b="1" u="sng" baseline="0" dirty="0"/>
              <a:t> CONSIDERATION</a:t>
            </a:r>
            <a:endParaRPr lang="en-GB" b="1" u="sng" dirty="0"/>
          </a:p>
          <a:p>
            <a:pPr marL="228600" indent="-228600">
              <a:buAutoNum type="arabicPeriod"/>
            </a:pPr>
            <a:r>
              <a:rPr lang="en-GB" dirty="0"/>
              <a:t>Examples</a:t>
            </a:r>
            <a:r>
              <a:rPr lang="en-GB" baseline="0" dirty="0"/>
              <a:t> of executed consideration from Emma’s Day:</a:t>
            </a:r>
          </a:p>
          <a:p>
            <a:pPr marL="171450" indent="-171450">
              <a:buFontTx/>
              <a:buChar char="-"/>
            </a:pPr>
            <a:r>
              <a:rPr lang="en-GB" baseline="0" dirty="0"/>
              <a:t>Payment of money (bus fare)</a:t>
            </a:r>
          </a:p>
          <a:p>
            <a:pPr marL="171450" indent="-171450">
              <a:buFontTx/>
              <a:buChar char="-"/>
            </a:pPr>
            <a:r>
              <a:rPr lang="en-GB" baseline="0" dirty="0"/>
              <a:t>Supply of goods (sandwich, newspaper and wine)</a:t>
            </a:r>
          </a:p>
          <a:p>
            <a:pPr marL="171450" indent="-171450">
              <a:buFontTx/>
              <a:buChar char="-"/>
            </a:pPr>
            <a:r>
              <a:rPr lang="en-GB" baseline="0" dirty="0"/>
              <a:t>Supply of services (bus journey, application of hair treatment, babysitting of children)</a:t>
            </a:r>
          </a:p>
          <a:p>
            <a:pPr marL="171450" indent="-171450">
              <a:buFontTx/>
              <a:buChar char="-"/>
            </a:pPr>
            <a:endParaRPr lang="en-GB" baseline="0" dirty="0"/>
          </a:p>
          <a:p>
            <a:pPr marL="0" indent="0">
              <a:buFontTx/>
              <a:buNone/>
            </a:pPr>
            <a:r>
              <a:rPr lang="en-GB" baseline="0" dirty="0"/>
              <a:t>Example of executed consideration for unilateral contract (returning a lost cat).</a:t>
            </a:r>
          </a:p>
          <a:p>
            <a:pPr marL="0" indent="0">
              <a:buFontTx/>
              <a:buNone/>
            </a:pPr>
            <a:endParaRPr lang="en-GB" baseline="0" dirty="0"/>
          </a:p>
          <a:p>
            <a:pPr marL="0" indent="0">
              <a:buFontTx/>
              <a:buNone/>
            </a:pPr>
            <a:r>
              <a:rPr lang="en-GB" baseline="0" dirty="0"/>
              <a:t>2. </a:t>
            </a:r>
            <a:r>
              <a:rPr lang="en-GB" b="1" u="sng" baseline="0" dirty="0"/>
              <a:t>EXECUTORY CONSIDERATION</a:t>
            </a:r>
          </a:p>
          <a:p>
            <a:pPr marL="0" indent="0">
              <a:buFontTx/>
              <a:buNone/>
            </a:pPr>
            <a:endParaRPr lang="en-GB" b="1" u="sng" baseline="0" dirty="0"/>
          </a:p>
          <a:p>
            <a:pPr marL="0" indent="0">
              <a:buFontTx/>
              <a:buNone/>
            </a:pPr>
            <a:r>
              <a:rPr lang="en-GB" b="0" u="none" baseline="0" dirty="0"/>
              <a:t>The agreement is binding once the promises have been exchanged. If one party then fails to carry out his promise, the other can sue him for breach of contract.</a:t>
            </a:r>
          </a:p>
          <a:p>
            <a:pPr marL="0" indent="0">
              <a:buFontTx/>
              <a:buNone/>
            </a:pPr>
            <a:r>
              <a:rPr lang="en-GB" b="0" u="none" baseline="0" dirty="0"/>
              <a:t>Examples of executory consideration from Emma’s day:</a:t>
            </a:r>
          </a:p>
          <a:p>
            <a:pPr marL="171450" indent="-171450">
              <a:buFontTx/>
              <a:buChar char="-"/>
            </a:pPr>
            <a:r>
              <a:rPr lang="en-GB" b="0" u="none" baseline="0" dirty="0"/>
              <a:t>Promise of future payment- for the hamster and using the credit card to pay for the wine,</a:t>
            </a:r>
          </a:p>
          <a:p>
            <a:pPr marL="171450" indent="-171450">
              <a:buFontTx/>
              <a:buChar char="-"/>
            </a:pPr>
            <a:r>
              <a:rPr lang="en-GB" b="0" u="none" baseline="0" dirty="0"/>
              <a:t>Promise to supply goods in the future – the hamster and the printer paper;</a:t>
            </a:r>
          </a:p>
          <a:p>
            <a:pPr marL="171450" indent="-171450">
              <a:buFontTx/>
              <a:buChar char="-"/>
            </a:pPr>
            <a:r>
              <a:rPr lang="en-GB" b="0" u="none" baseline="0" dirty="0"/>
              <a:t>Promise to supply goods in the future – the homework help.</a:t>
            </a:r>
          </a:p>
          <a:p>
            <a:pPr marL="0" indent="0">
              <a:buFontTx/>
              <a:buNone/>
            </a:pPr>
            <a:endParaRPr lang="en-GB" b="1" u="sng" baseline="0" dirty="0"/>
          </a:p>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9</a:t>
            </a:fld>
            <a:endParaRPr lang="en-GB"/>
          </a:p>
        </p:txBody>
      </p:sp>
    </p:spTree>
    <p:extLst>
      <p:ext uri="{BB962C8B-B14F-4D97-AF65-F5344CB8AC3E}">
        <p14:creationId xmlns:p14="http://schemas.microsoft.com/office/powerpoint/2010/main" val="745775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ANSWERS</a:t>
            </a:r>
          </a:p>
          <a:p>
            <a:endParaRPr lang="en-GB" dirty="0"/>
          </a:p>
          <a:p>
            <a:pPr marL="228600" indent="-228600">
              <a:buAutoNum type="arabicPeriod"/>
            </a:pPr>
            <a:r>
              <a:rPr lang="en-GB" sz="1200" i="1" dirty="0">
                <a:solidFill>
                  <a:srgbClr val="0070C0"/>
                </a:solidFill>
              </a:rPr>
              <a:t>“ A valuable consideration . . . May consist either in some right, interest, profit or benefit accruing to the one party, or some forbearance, detriment, loss, or responsibility, given, suffered, or undertaken by the other” </a:t>
            </a:r>
          </a:p>
          <a:p>
            <a:pPr marL="0" indent="0">
              <a:buNone/>
            </a:pPr>
            <a:endParaRPr lang="en-GB" dirty="0"/>
          </a:p>
          <a:p>
            <a:pPr marL="228600" indent="-228600">
              <a:buAutoNum type="arabicPeriod" startAt="2"/>
            </a:pPr>
            <a:r>
              <a:rPr lang="en-GB" dirty="0"/>
              <a:t>Executory</a:t>
            </a:r>
            <a:r>
              <a:rPr lang="en-GB" baseline="0" dirty="0"/>
              <a:t> consideration is an exchange of promises to do something in the future.</a:t>
            </a:r>
          </a:p>
          <a:p>
            <a:pPr marL="0" indent="0">
              <a:buNone/>
            </a:pPr>
            <a:r>
              <a:rPr lang="en-GB" baseline="0" dirty="0"/>
              <a:t>      Executed consideration is where a party has performed his part of the contract at the time of the agreement.</a:t>
            </a:r>
            <a:endParaRPr lang="en-GB" dirty="0"/>
          </a:p>
          <a:p>
            <a:endParaRPr lang="en-GB" dirty="0"/>
          </a:p>
          <a:p>
            <a:r>
              <a:rPr lang="en-GB" dirty="0"/>
              <a:t>3. Adequate consideration</a:t>
            </a:r>
            <a:r>
              <a:rPr lang="en-GB" baseline="0" dirty="0"/>
              <a:t> is consideration that is equal in value to the thing being given in exchange.</a:t>
            </a:r>
          </a:p>
          <a:p>
            <a:r>
              <a:rPr lang="en-GB" baseline="0" dirty="0"/>
              <a:t>Sufficient consideration is consideration that is recognised in law as being of some benefit to the promisor or detriment to the </a:t>
            </a:r>
            <a:r>
              <a:rPr lang="en-GB" baseline="0" dirty="0" err="1"/>
              <a:t>promisee</a:t>
            </a:r>
            <a:r>
              <a:rPr lang="en-GB" baseline="0" dirty="0"/>
              <a:t>.</a:t>
            </a:r>
          </a:p>
          <a:p>
            <a:r>
              <a:rPr lang="en-GB" baseline="0" dirty="0"/>
              <a:t>For a valid contract, consideration need not be adequate, but it must be sufficient.</a:t>
            </a:r>
          </a:p>
          <a:p>
            <a:endParaRPr lang="en-GB" baseline="0" dirty="0"/>
          </a:p>
          <a:p>
            <a:r>
              <a:rPr lang="en-GB" dirty="0"/>
              <a:t>4. There must</a:t>
            </a:r>
            <a:r>
              <a:rPr lang="en-GB" baseline="0" dirty="0"/>
              <a:t> be valid consideration for there to be a contract.</a:t>
            </a:r>
          </a:p>
          <a:p>
            <a:r>
              <a:rPr lang="en-GB" baseline="0" dirty="0"/>
              <a:t>The general rule is that past consideration (given after the contract was performed) is not good consideration.</a:t>
            </a:r>
          </a:p>
          <a:p>
            <a:r>
              <a:rPr lang="en-GB" baseline="0" dirty="0"/>
              <a:t>The only exception is the doctrine of implied assumpsit – if it can be shown that the act was performed at the request of one party and it was understood that payment would be expected.</a:t>
            </a:r>
          </a:p>
          <a:p>
            <a:r>
              <a:rPr lang="en-GB" baseline="0" dirty="0"/>
              <a:t>This is unlikely to apply here, although mowing the lawn may in some cases be a paid act, in this case it was done out of kindness rather than in expectation of a reward. </a:t>
            </a:r>
          </a:p>
          <a:p>
            <a:endParaRPr lang="en-GB" baseline="0" dirty="0"/>
          </a:p>
          <a:p>
            <a:r>
              <a:rPr lang="en-GB" baseline="0" dirty="0"/>
              <a:t>5. The performance of an existing public duty will rarely be sufficient consideration. There must be something done that is over the above existing duty. </a:t>
            </a:r>
          </a:p>
          <a:p>
            <a:r>
              <a:rPr lang="en-GB" baseline="0" dirty="0"/>
              <a:t>The same applies to existing contractual duties, although doubt has been cast on this by Williams v Roffey Bros [1990] where it was held that although the promisor had done nothing beyond his existing duty, the fact that the </a:t>
            </a:r>
            <a:r>
              <a:rPr lang="en-GB" baseline="0" dirty="0" err="1"/>
              <a:t>promisee</a:t>
            </a:r>
            <a:r>
              <a:rPr lang="en-GB" baseline="0" dirty="0"/>
              <a:t> received a practical benefit was sufficient consideration. </a:t>
            </a:r>
            <a:endParaRPr lang="en-GB" dirty="0"/>
          </a:p>
          <a:p>
            <a:endParaRPr lang="en-GB" dirty="0"/>
          </a:p>
          <a:p>
            <a:endParaRPr lang="en-GB" dirty="0"/>
          </a:p>
          <a:p>
            <a:r>
              <a:rPr lang="en-GB" dirty="0"/>
              <a:t>5.</a:t>
            </a:r>
          </a:p>
        </p:txBody>
      </p:sp>
      <p:sp>
        <p:nvSpPr>
          <p:cNvPr id="4" name="Slide Number Placeholder 3"/>
          <p:cNvSpPr>
            <a:spLocks noGrp="1"/>
          </p:cNvSpPr>
          <p:nvPr>
            <p:ph type="sldNum" sz="quarter" idx="10"/>
          </p:nvPr>
        </p:nvSpPr>
        <p:spPr/>
        <p:txBody>
          <a:bodyPr/>
          <a:lstStyle/>
          <a:p>
            <a:fld id="{B8DDC805-DD48-4477-8433-E2D6D50ACE40}" type="slidenum">
              <a:rPr lang="en-GB" smtClean="0"/>
              <a:t>10</a:t>
            </a:fld>
            <a:endParaRPr lang="en-GB"/>
          </a:p>
        </p:txBody>
      </p:sp>
    </p:spTree>
    <p:extLst>
      <p:ext uri="{BB962C8B-B14F-4D97-AF65-F5344CB8AC3E}">
        <p14:creationId xmlns:p14="http://schemas.microsoft.com/office/powerpoint/2010/main" val="2420648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B5D7CE-03E4-4C31-A381-56F1058813D4}" type="slidenum">
              <a:rPr lang="en-GB" smtClean="0"/>
              <a:t>12</a:t>
            </a:fld>
            <a:endParaRPr lang="en-GB"/>
          </a:p>
        </p:txBody>
      </p:sp>
    </p:spTree>
    <p:extLst>
      <p:ext uri="{BB962C8B-B14F-4D97-AF65-F5344CB8AC3E}">
        <p14:creationId xmlns:p14="http://schemas.microsoft.com/office/powerpoint/2010/main" val="3341536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B5D7CE-03E4-4C31-A381-56F1058813D4}" type="slidenum">
              <a:rPr lang="en-GB" smtClean="0"/>
              <a:t>13</a:t>
            </a:fld>
            <a:endParaRPr lang="en-GB"/>
          </a:p>
        </p:txBody>
      </p:sp>
    </p:spTree>
    <p:extLst>
      <p:ext uri="{BB962C8B-B14F-4D97-AF65-F5344CB8AC3E}">
        <p14:creationId xmlns:p14="http://schemas.microsoft.com/office/powerpoint/2010/main" val="1568348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14</a:t>
            </a:fld>
            <a:endParaRPr lang="en-GB"/>
          </a:p>
        </p:txBody>
      </p:sp>
    </p:spTree>
    <p:extLst>
      <p:ext uri="{BB962C8B-B14F-4D97-AF65-F5344CB8AC3E}">
        <p14:creationId xmlns:p14="http://schemas.microsoft.com/office/powerpoint/2010/main" val="3350337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67 </a:t>
            </a:r>
          </a:p>
          <a:p>
            <a:r>
              <a:rPr lang="en-GB" dirty="0"/>
              <a:t>As it is very difficult to establish</a:t>
            </a:r>
            <a:r>
              <a:rPr lang="en-GB" baseline="0" dirty="0"/>
              <a:t> a persons intention on a date in the past, the courts have developed two rebuttable presumptions governing </a:t>
            </a:r>
          </a:p>
          <a:p>
            <a:pPr marL="171450" indent="-171450">
              <a:buFontTx/>
              <a:buChar char="-"/>
            </a:pPr>
            <a:r>
              <a:rPr lang="en-GB" baseline="0" dirty="0"/>
              <a:t>Family and social agreements </a:t>
            </a:r>
          </a:p>
          <a:p>
            <a:pPr marL="171450" indent="-171450">
              <a:buFontTx/>
              <a:buChar char="-"/>
            </a:pPr>
            <a:r>
              <a:rPr lang="en-GB" baseline="0" dirty="0"/>
              <a:t>Business agreements</a:t>
            </a:r>
          </a:p>
          <a:p>
            <a:pPr marL="171450" indent="-171450">
              <a:buFontTx/>
              <a:buChar char="-"/>
            </a:pPr>
            <a:endParaRPr lang="en-GB" baseline="0" dirty="0"/>
          </a:p>
          <a:p>
            <a:pPr marL="171450" indent="-171450">
              <a:buFontTx/>
              <a:buChar char="-"/>
            </a:pPr>
            <a:r>
              <a:rPr lang="en-GB" baseline="0" dirty="0"/>
              <a:t>A rebuttable presumption is an initial assumption that can be overturned by evidence to the contrary. </a:t>
            </a: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15</a:t>
            </a:fld>
            <a:endParaRPr lang="en-GB"/>
          </a:p>
        </p:txBody>
      </p:sp>
    </p:spTree>
    <p:extLst>
      <p:ext uri="{BB962C8B-B14F-4D97-AF65-F5344CB8AC3E}">
        <p14:creationId xmlns:p14="http://schemas.microsoft.com/office/powerpoint/2010/main" val="3551135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B5D7CE-03E4-4C31-A381-56F1058813D4}" type="slidenum">
              <a:rPr lang="en-GB" smtClean="0"/>
              <a:t>16</a:t>
            </a:fld>
            <a:endParaRPr lang="en-GB"/>
          </a:p>
        </p:txBody>
      </p:sp>
    </p:spTree>
    <p:extLst>
      <p:ext uri="{BB962C8B-B14F-4D97-AF65-F5344CB8AC3E}">
        <p14:creationId xmlns:p14="http://schemas.microsoft.com/office/powerpoint/2010/main" val="34042911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1" u="sng" dirty="0">
                <a:solidFill>
                  <a:schemeClr val="accent1"/>
                </a:solidFill>
              </a:rPr>
              <a:t>68/69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u="sng" dirty="0">
                <a:solidFill>
                  <a:schemeClr val="accent1"/>
                </a:solidFill>
              </a:rPr>
              <a:t>General rule: </a:t>
            </a:r>
            <a:r>
              <a:rPr lang="en-GB" dirty="0"/>
              <a:t>It is generally presumed that an agreement between family members or friends in a social context </a:t>
            </a:r>
            <a:r>
              <a:rPr lang="en-GB" b="1" dirty="0"/>
              <a:t>IS NOT </a:t>
            </a:r>
            <a:r>
              <a:rPr lang="en-GB" dirty="0"/>
              <a:t>intended to be a contract.</a:t>
            </a:r>
          </a:p>
          <a:p>
            <a:r>
              <a:rPr lang="en-GB" dirty="0"/>
              <a:t>Examples include: asking a friend to dinner, or an agreement to meet at the pub.</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Agreements between husband and wife are generally presumed not to create a legal relationship – Balfour v Balfour [1919]</a:t>
            </a:r>
          </a:p>
          <a:p>
            <a:r>
              <a:rPr lang="en-GB" dirty="0"/>
              <a:t>A husband and wife were living apart because</a:t>
            </a:r>
            <a:r>
              <a:rPr lang="en-GB" baseline="0" dirty="0"/>
              <a:t> he was working in Sri Lanka; they were, though, to all intents and purposes, still happily married at this time. His promise to pay her £30 a month while they were apart was not legally enforceable contract because of the domestic context.</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agreement between other family members and/or close friends is also presumed not to be binding. – Jones v </a:t>
            </a:r>
            <a:r>
              <a:rPr lang="en-GB" dirty="0" err="1"/>
              <a:t>Padavatton</a:t>
            </a:r>
            <a:r>
              <a:rPr lang="en-GB" dirty="0"/>
              <a:t> [1969]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 mother entered into an agreement with her daughter under which her daughter gave up her job in America and came to England to study to become a barrister. In return, the mother offered to pay her daughter an allowance and subsequently buy her a house. This agreement was held not to be legally binding as no intention to create legal relations could be found between the parties.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17</a:t>
            </a:fld>
            <a:endParaRPr lang="en-GB"/>
          </a:p>
        </p:txBody>
      </p:sp>
    </p:spTree>
    <p:extLst>
      <p:ext uri="{BB962C8B-B14F-4D97-AF65-F5344CB8AC3E}">
        <p14:creationId xmlns:p14="http://schemas.microsoft.com/office/powerpoint/2010/main" val="39901765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presumption does not mean</a:t>
            </a:r>
            <a:r>
              <a:rPr lang="en-GB" baseline="0" dirty="0"/>
              <a:t> that there can never be a contract where the parties are in a close relationship; the circumstances may be such that an intention to be legally bound can be inferred (i.e. the presumption can be rebutted)</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Courts start from the presumption that the parties did not intend their agreement to be legally binding.  However, if the behaviour</a:t>
            </a:r>
            <a:r>
              <a:rPr lang="en-GB" baseline="0" dirty="0"/>
              <a:t> of the parties (what they said or did) indicates that they did intend to be legally bound, they will be.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Once the parties have broken down (separated, divorced) any agreement between them is likely to be treated as legally binding. Merritt v Merritt [1970]: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 husband promised his wife, from whom he was separated, that she could keep the house if she paid off the mortgage. He made his promise in a written note.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 court found that this was a business arrangement, amounting to a contract; the fact that the agreement had been made in writing also helped provide evidence that a binding contract was intended here. </a:t>
            </a:r>
            <a:endParaRPr lang="en-GB" dirty="0"/>
          </a:p>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18</a:t>
            </a:fld>
            <a:endParaRPr lang="en-GB"/>
          </a:p>
        </p:txBody>
      </p:sp>
    </p:spTree>
    <p:extLst>
      <p:ext uri="{BB962C8B-B14F-4D97-AF65-F5344CB8AC3E}">
        <p14:creationId xmlns:p14="http://schemas.microsoft.com/office/powerpoint/2010/main" val="3833331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69 </a:t>
            </a:r>
          </a:p>
          <a:p>
            <a:r>
              <a:rPr lang="en-GB" dirty="0"/>
              <a:t>In Simpkins v Pays [1955] the court was also able to find a</a:t>
            </a:r>
            <a:r>
              <a:rPr lang="en-GB" baseline="0" dirty="0"/>
              <a:t> situation where an agreement between members of the same household could be binding.</a:t>
            </a:r>
          </a:p>
          <a:p>
            <a:r>
              <a:rPr lang="en-GB" baseline="0" dirty="0"/>
              <a:t>An old lady, her lodger and her granddaughter entered into a competition together, having agreed that they would share any winnings.</a:t>
            </a:r>
          </a:p>
          <a:p>
            <a:r>
              <a:rPr lang="en-GB" baseline="0" dirty="0"/>
              <a:t>The entry was made in the old lady’s name.</a:t>
            </a:r>
          </a:p>
          <a:p>
            <a:r>
              <a:rPr lang="en-GB" baseline="0" dirty="0"/>
              <a:t>She won £750, but refused to share it with the lodger.</a:t>
            </a:r>
          </a:p>
          <a:p>
            <a:r>
              <a:rPr lang="en-GB" baseline="0" dirty="0"/>
              <a:t>He sued for breach of contract and won; the court held that there was an intention to be legally bound by the agreement, with the shared PAYMENT of competition entry fees being evidence to rebut the presumption.</a:t>
            </a:r>
          </a:p>
          <a:p>
            <a:endParaRPr lang="en-GB" baseline="0" dirty="0"/>
          </a:p>
          <a:p>
            <a:r>
              <a:rPr lang="en-GB" baseline="0" dirty="0"/>
              <a:t>Following the decision in Simpkins v Pays – the courts are likely to find that </a:t>
            </a:r>
            <a:r>
              <a:rPr lang="en-GB" baseline="0" dirty="0" err="1"/>
              <a:t>Emmas</a:t>
            </a:r>
            <a:r>
              <a:rPr lang="en-GB" baseline="0" dirty="0"/>
              <a:t> syndicate was a legally binding agreement.</a:t>
            </a:r>
          </a:p>
          <a:p>
            <a:endParaRPr lang="en-GB" baseline="0" dirty="0"/>
          </a:p>
          <a:p>
            <a:r>
              <a:rPr lang="en-GB" baseline="0" dirty="0"/>
              <a:t>However, consider the following example:</a:t>
            </a: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19</a:t>
            </a:fld>
            <a:endParaRPr lang="en-GB"/>
          </a:p>
        </p:txBody>
      </p:sp>
    </p:spTree>
    <p:extLst>
      <p:ext uri="{BB962C8B-B14F-4D97-AF65-F5344CB8AC3E}">
        <p14:creationId xmlns:p14="http://schemas.microsoft.com/office/powerpoint/2010/main" val="4252857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Newton family from Dartford in Kent have won</a:t>
            </a:r>
            <a:r>
              <a:rPr lang="en-GB" baseline="0" dirty="0"/>
              <a:t> almost £8 million on the National lottery. The five adults – mum, dad and three grown up children have been entering the Lottery as a family syndicate for the past ten years.</a:t>
            </a:r>
          </a:p>
          <a:p>
            <a:r>
              <a:rPr lang="en-GB" baseline="0" dirty="0"/>
              <a:t>Even though the children have rarely contributed their share of the stake, often claiming “they were a bit skint” their parents confirmed that they would still be sharing their winnings with the children.</a:t>
            </a:r>
          </a:p>
          <a:p>
            <a:endParaRPr lang="en-GB" baseline="0" dirty="0"/>
          </a:p>
          <a:p>
            <a:r>
              <a:rPr lang="en-GB" baseline="0" dirty="0"/>
              <a:t>But if they had not been so generous, would a court have backed the children in an action against their parents?</a:t>
            </a: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20</a:t>
            </a:fld>
            <a:endParaRPr lang="en-GB"/>
          </a:p>
        </p:txBody>
      </p:sp>
    </p:spTree>
    <p:extLst>
      <p:ext uri="{BB962C8B-B14F-4D97-AF65-F5344CB8AC3E}">
        <p14:creationId xmlns:p14="http://schemas.microsoft.com/office/powerpoint/2010/main" val="37057300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agreement made in the course of business </a:t>
            </a:r>
            <a:r>
              <a:rPr lang="en-GB" b="1" dirty="0"/>
              <a:t>IS</a:t>
            </a:r>
            <a:r>
              <a:rPr lang="en-GB" dirty="0"/>
              <a:t> presumed to be legally binding. There is a strong presumption in commercial agreements that the parties intend to be legally bound, and, unless there is very clear contrary evidence, this presumption will not be rebutted.</a:t>
            </a:r>
          </a:p>
          <a:p>
            <a:r>
              <a:rPr lang="en-GB" dirty="0"/>
              <a:t>WHY?</a:t>
            </a:r>
          </a:p>
          <a:p>
            <a:r>
              <a:rPr lang="en-GB" dirty="0"/>
              <a:t>This is because of a need for certainty in such transactions and the importance of a trader being able to rely on a promise that has been made to him in the course of business. </a:t>
            </a:r>
          </a:p>
          <a:p>
            <a:endParaRPr lang="en-GB" dirty="0"/>
          </a:p>
          <a:p>
            <a:r>
              <a:rPr lang="en-GB" dirty="0"/>
              <a:t>E.g. When Emma placed the order for</a:t>
            </a:r>
            <a:r>
              <a:rPr lang="en-GB" baseline="0" dirty="0"/>
              <a:t> the printer paper on behalf of her employer, the agreement will be considered to be intended to be legally binding; it is important for the solicitors practice to know that they can rely on the office supplies firm to deliver the paper as promised and for the office supplies firm to know that they will be paid for the goods provided. </a:t>
            </a:r>
          </a:p>
          <a:p>
            <a:endParaRPr lang="en-GB" baseline="0" dirty="0"/>
          </a:p>
          <a:p>
            <a:r>
              <a:rPr lang="en-GB" baseline="0" dirty="0"/>
              <a:t>A case which provides an example of this presumption being applied is Edmonds v Lawson [2000], where an unpaid pupillage ( on the job training required to become a barrister) was held to be a business arrangement with a clear intention to be legally bound between the pupil barrister and the chambers at which she was working.</a:t>
            </a: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21</a:t>
            </a:fld>
            <a:endParaRPr lang="en-GB"/>
          </a:p>
        </p:txBody>
      </p:sp>
    </p:spTree>
    <p:extLst>
      <p:ext uri="{BB962C8B-B14F-4D97-AF65-F5344CB8AC3E}">
        <p14:creationId xmlns:p14="http://schemas.microsoft.com/office/powerpoint/2010/main" val="31799283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Attrill and Others v Dresdner Kleinwort [2013]</a:t>
            </a:r>
          </a:p>
          <a:p>
            <a:endParaRPr lang="en-GB" dirty="0"/>
          </a:p>
          <a:p>
            <a:pPr algn="l" fontAlgn="base"/>
            <a:br>
              <a:rPr lang="en-GB" b="0" i="0" dirty="0">
                <a:solidFill>
                  <a:srgbClr val="1A1A1A"/>
                </a:solidFill>
                <a:effectLst/>
                <a:latin typeface="Noticia Text"/>
              </a:rPr>
            </a:br>
            <a:r>
              <a:rPr lang="en-GB" b="0" i="0" dirty="0">
                <a:solidFill>
                  <a:srgbClr val="1A1A1A"/>
                </a:solidFill>
                <a:effectLst/>
                <a:latin typeface="Noticia Text"/>
              </a:rPr>
              <a:t>Dresdner was an investment bank, part of a larger group of banking companies. They were due to be taken over by another company. Their board of directors (which included the head of the HR department) arranged a ‘town hall’ meeting with their employees in August. This meeting was also broadcast live on the company intranet. At that meeting, they announced that they had approved of a ‘guaranteed bonus pool’. By doing this, Dresdner hoped to encourage employees not to leave the company during the takeover.</a:t>
            </a:r>
          </a:p>
          <a:p>
            <a:pPr algn="ctr" fontAlgn="base"/>
            <a:r>
              <a:rPr lang="en-GB" b="0" i="0" dirty="0">
                <a:solidFill>
                  <a:srgbClr val="1A1A1A"/>
                </a:solidFill>
                <a:effectLst/>
                <a:latin typeface="Noticia Text"/>
              </a:rPr>
              <a:t>Dresdner’s contracts with its employees gave it the power to unilaterally vary the employment terms and conditions in certain circumstances. Individual variations were valid if they were made by a member of the HR department and notified to the relevant employee in writing. Any change affecting groups of employees had to be announced by a ‘display’ on the company intranet.</a:t>
            </a:r>
          </a:p>
          <a:p>
            <a:pPr algn="l" fontAlgn="base"/>
            <a:r>
              <a:rPr lang="en-GB" b="0" i="0" dirty="0">
                <a:solidFill>
                  <a:srgbClr val="1A1A1A"/>
                </a:solidFill>
                <a:effectLst/>
                <a:latin typeface="Noticia Text"/>
              </a:rPr>
              <a:t>In December, Dresdner informed the employees that the company had made provisional awards out of the bonus pool, but this was subject to a ‘material adverse change’ clause (the ‘MAC’ clause). They told the employees that they would probably not use the MAC clause. In January, after the takeover was complete, Dresdner invoked the MAC clause. They told their employees that they were reducing provisional bonuses by 90%.</a:t>
            </a:r>
          </a:p>
          <a:p>
            <a:pPr algn="l" fontAlgn="base"/>
            <a:r>
              <a:rPr lang="en-GB" b="0" i="0" dirty="0">
                <a:solidFill>
                  <a:srgbClr val="1A1A1A"/>
                </a:solidFill>
                <a:effectLst/>
                <a:latin typeface="Noticia Text"/>
              </a:rPr>
              <a:t>The employees sued for the full value of the bonuses. They argued that Dresdner was contractually bound by its original bonus announcement because:</a:t>
            </a:r>
          </a:p>
          <a:p>
            <a:pPr algn="l" fontAlgn="base">
              <a:buFont typeface="+mj-lt"/>
              <a:buAutoNum type="arabicPeriod"/>
            </a:pPr>
            <a:r>
              <a:rPr lang="en-GB" b="0" i="0" dirty="0">
                <a:solidFill>
                  <a:srgbClr val="1A1A1A"/>
                </a:solidFill>
                <a:effectLst/>
                <a:latin typeface="Noticia Text"/>
              </a:rPr>
              <a:t>The announcement met the conditions of its power to vary employee contracts;</a:t>
            </a:r>
          </a:p>
          <a:p>
            <a:pPr algn="l" fontAlgn="base">
              <a:buFont typeface="+mj-lt"/>
              <a:buAutoNum type="arabicPeriod"/>
            </a:pPr>
            <a:r>
              <a:rPr lang="en-GB" b="0" i="0" dirty="0">
                <a:solidFill>
                  <a:srgbClr val="1A1A1A"/>
                </a:solidFill>
                <a:effectLst/>
                <a:latin typeface="Noticia Text"/>
              </a:rPr>
              <a:t>The announcement was a contractual </a:t>
            </a:r>
            <a:r>
              <a:rPr lang="en-GB" b="0" i="0" u="sng" dirty="0">
                <a:solidFill>
                  <a:srgbClr val="000000"/>
                </a:solidFill>
                <a:effectLst/>
                <a:latin typeface="Noticia Text"/>
                <a:hlinkClick r:id="rId3"/>
              </a:rPr>
              <a:t>offer</a:t>
            </a:r>
            <a:r>
              <a:rPr lang="en-GB" b="0" i="0" dirty="0">
                <a:solidFill>
                  <a:srgbClr val="1A1A1A"/>
                </a:solidFill>
                <a:effectLst/>
                <a:latin typeface="Noticia Text"/>
              </a:rPr>
              <a:t>;</a:t>
            </a:r>
          </a:p>
          <a:p>
            <a:pPr algn="l" fontAlgn="base">
              <a:buFont typeface="+mj-lt"/>
              <a:buAutoNum type="arabicPeriod"/>
            </a:pPr>
            <a:r>
              <a:rPr lang="en-GB" b="0" i="0" dirty="0">
                <a:solidFill>
                  <a:srgbClr val="1A1A1A"/>
                </a:solidFill>
                <a:effectLst/>
                <a:latin typeface="Noticia Text"/>
              </a:rPr>
              <a:t>Dresdner </a:t>
            </a:r>
            <a:r>
              <a:rPr lang="en-GB" b="0" i="0" u="sng" dirty="0">
                <a:solidFill>
                  <a:srgbClr val="000000"/>
                </a:solidFill>
                <a:effectLst/>
                <a:latin typeface="Noticia Text"/>
                <a:hlinkClick r:id="rId4"/>
              </a:rPr>
              <a:t>intended to be legally bound</a:t>
            </a:r>
            <a:r>
              <a:rPr lang="en-GB" b="0" i="0" dirty="0">
                <a:solidFill>
                  <a:srgbClr val="1A1A1A"/>
                </a:solidFill>
                <a:effectLst/>
                <a:latin typeface="Noticia Text"/>
              </a:rPr>
              <a:t> by the announcement; and</a:t>
            </a:r>
          </a:p>
          <a:p>
            <a:pPr algn="l" fontAlgn="base">
              <a:buFont typeface="+mj-lt"/>
              <a:buAutoNum type="arabicPeriod"/>
            </a:pPr>
            <a:r>
              <a:rPr lang="en-GB" b="0" i="0" dirty="0">
                <a:solidFill>
                  <a:srgbClr val="1A1A1A"/>
                </a:solidFill>
                <a:effectLst/>
                <a:latin typeface="Noticia Text"/>
              </a:rPr>
              <a:t>There was no need for the employees communicate </a:t>
            </a:r>
            <a:r>
              <a:rPr lang="en-GB" b="0" i="0" u="sng" dirty="0">
                <a:solidFill>
                  <a:srgbClr val="000000"/>
                </a:solidFill>
                <a:effectLst/>
                <a:latin typeface="Noticia Text"/>
                <a:hlinkClick r:id="rId5"/>
              </a:rPr>
              <a:t>acceptance</a:t>
            </a:r>
            <a:r>
              <a:rPr lang="en-GB" b="0" i="0" dirty="0">
                <a:solidFill>
                  <a:srgbClr val="1A1A1A"/>
                </a:solidFill>
                <a:effectLst/>
                <a:latin typeface="Noticia Text"/>
              </a:rPr>
              <a:t> of the offer.</a:t>
            </a:r>
          </a:p>
          <a:p>
            <a:pPr algn="l" fontAlgn="base"/>
            <a:r>
              <a:rPr lang="en-GB" b="0" i="0" dirty="0">
                <a:solidFill>
                  <a:srgbClr val="1A1A1A"/>
                </a:solidFill>
                <a:effectLst/>
                <a:latin typeface="Noticia Text"/>
              </a:rPr>
              <a:t>They also argued that the later introduction of the MAC clause breached the duty of mutual trust and confidence </a:t>
            </a:r>
            <a:r>
              <a:rPr lang="en-GB" b="0" i="0" u="sng" dirty="0">
                <a:solidFill>
                  <a:srgbClr val="000000"/>
                </a:solidFill>
                <a:effectLst/>
                <a:latin typeface="Noticia Text"/>
                <a:hlinkClick r:id="rId6"/>
              </a:rPr>
              <a:t>implied by law</a:t>
            </a:r>
            <a:r>
              <a:rPr lang="en-GB" b="0" i="0" dirty="0">
                <a:solidFill>
                  <a:srgbClr val="1A1A1A"/>
                </a:solidFill>
                <a:effectLst/>
                <a:latin typeface="Noticia Text"/>
              </a:rPr>
              <a:t> into employment contracts.</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Did Dresdner’s August announcement place them under a contractual obligation to pay the bonus?</a:t>
            </a:r>
          </a:p>
          <a:p>
            <a:pPr algn="l" fontAlgn="base">
              <a:buFont typeface="+mj-lt"/>
              <a:buAutoNum type="arabicPeriod"/>
            </a:pPr>
            <a:r>
              <a:rPr lang="en-GB" b="0" i="0" dirty="0">
                <a:solidFill>
                  <a:srgbClr val="1A1A1A"/>
                </a:solidFill>
                <a:effectLst/>
                <a:latin typeface="Noticia Text"/>
              </a:rPr>
              <a:t>Was the introduction of the MAC clause a breach of the duty of mutual trust and confidence?</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of Appeal held in favour of the employees. The announcement met the conditions of the unilateral variation power. The head of the HR department was a member of the board, so an announcement by them counted as an announcement by HR. Changes affecting a group did not need to be notified in writing: it was enough that Dresdner announced the change on the company intranet. A live broadcast counted as sufficient ‘display’.</a:t>
            </a:r>
          </a:p>
          <a:p>
            <a:pPr algn="l" fontAlgn="base"/>
            <a:r>
              <a:rPr lang="en-GB" b="0" i="0" dirty="0">
                <a:solidFill>
                  <a:srgbClr val="1A1A1A"/>
                </a:solidFill>
                <a:effectLst/>
                <a:latin typeface="Noticia Text"/>
              </a:rPr>
              <a:t>However, even if the announcement had not complied with the unilateral variation power, Dresdner would still be bound under a separate contractual obligation. The circumstances strongly indicated that Dresdner intended to be legally bound by the announcement and that it was a contractual offer. Factors indicating this included:</a:t>
            </a:r>
          </a:p>
          <a:p>
            <a:pPr algn="l" fontAlgn="base">
              <a:buFont typeface="Arial" panose="020B0604020202020204" pitchFamily="34" charset="0"/>
              <a:buChar char="•"/>
            </a:pPr>
            <a:r>
              <a:rPr lang="en-GB" b="0" i="0" dirty="0">
                <a:solidFill>
                  <a:srgbClr val="1A1A1A"/>
                </a:solidFill>
                <a:effectLst/>
                <a:latin typeface="Noticia Text"/>
              </a:rPr>
              <a:t>The fact that the parties had a pre-existing legal relation which the announcement seemed to modify;</a:t>
            </a:r>
          </a:p>
          <a:p>
            <a:pPr algn="l" fontAlgn="base">
              <a:buFont typeface="Arial" panose="020B0604020202020204" pitchFamily="34" charset="0"/>
              <a:buChar char="•"/>
            </a:pPr>
            <a:r>
              <a:rPr lang="en-GB" b="0" i="0" dirty="0">
                <a:solidFill>
                  <a:srgbClr val="1A1A1A"/>
                </a:solidFill>
                <a:effectLst/>
                <a:latin typeface="Noticia Text"/>
              </a:rPr>
              <a:t>The announcement was made by senior staff and its wording implied it had the highest level of approval;</a:t>
            </a:r>
          </a:p>
          <a:p>
            <a:pPr algn="l" fontAlgn="base">
              <a:buFont typeface="Arial" panose="020B0604020202020204" pitchFamily="34" charset="0"/>
              <a:buChar char="•"/>
            </a:pPr>
            <a:r>
              <a:rPr lang="en-GB" b="0" i="0" dirty="0">
                <a:solidFill>
                  <a:srgbClr val="1A1A1A"/>
                </a:solidFill>
                <a:effectLst/>
                <a:latin typeface="Noticia Text"/>
              </a:rPr>
              <a:t>The announcement was part of a very important employee-retention strategy;</a:t>
            </a:r>
          </a:p>
          <a:p>
            <a:pPr algn="l" fontAlgn="base">
              <a:buFont typeface="Arial" panose="020B0604020202020204" pitchFamily="34" charset="0"/>
              <a:buChar char="•"/>
            </a:pPr>
            <a:r>
              <a:rPr lang="en-GB" b="0" i="0" dirty="0">
                <a:solidFill>
                  <a:srgbClr val="1A1A1A"/>
                </a:solidFill>
                <a:effectLst/>
                <a:latin typeface="Noticia Text"/>
              </a:rPr>
              <a:t>Dresdner described the bonus scheme as ‘guaranteed’;</a:t>
            </a:r>
          </a:p>
          <a:p>
            <a:pPr algn="l" fontAlgn="base">
              <a:buFont typeface="Arial" panose="020B0604020202020204" pitchFamily="34" charset="0"/>
              <a:buChar char="•"/>
            </a:pPr>
            <a:r>
              <a:rPr lang="en-GB" b="0" i="0" dirty="0">
                <a:solidFill>
                  <a:srgbClr val="1A1A1A"/>
                </a:solidFill>
                <a:effectLst/>
                <a:latin typeface="Noticia Text"/>
              </a:rPr>
              <a:t>The fact that it related to one of the most fundamental aspect of the parties’ legal relationship – pay.</a:t>
            </a:r>
          </a:p>
          <a:p>
            <a:pPr algn="l" fontAlgn="base"/>
            <a:r>
              <a:rPr lang="en-GB" b="0" i="0" dirty="0">
                <a:solidFill>
                  <a:srgbClr val="1A1A1A"/>
                </a:solidFill>
                <a:effectLst/>
                <a:latin typeface="Noticia Text"/>
              </a:rPr>
              <a:t>There was no need for the employees to accept the offer in the announcement. The announcement implicitly waived the need for acceptance. No one hearing it would think that they needed to accept it to benefit from the bonus scheme.</a:t>
            </a:r>
          </a:p>
          <a:p>
            <a:pPr algn="l" fontAlgn="base"/>
            <a:r>
              <a:rPr lang="en-GB" b="0" i="0" dirty="0">
                <a:solidFill>
                  <a:srgbClr val="1A1A1A"/>
                </a:solidFill>
                <a:effectLst/>
                <a:latin typeface="Noticia Text"/>
              </a:rPr>
              <a:t>The introduction of the MAC clause was a breach of the implied duty of mutual trust and confidence. It was introduced as a result of pressure from the takeover company, who were concerned about public perception of bonuses, rather than for any legitimate reason relating to the parties’ relationship.</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Where a term is introduced into a pre-existing legal relationship, the burden of proof is on the offeror to show that they did not intend to be legally bound.</a:t>
            </a:r>
          </a:p>
          <a:p>
            <a:pPr algn="l" fontAlgn="base"/>
            <a:r>
              <a:rPr lang="en-GB" b="0" i="0" dirty="0">
                <a:solidFill>
                  <a:srgbClr val="1A1A1A"/>
                </a:solidFill>
                <a:effectLst/>
                <a:latin typeface="Noticia Text"/>
              </a:rPr>
              <a:t>An offer may waive the need for a communicated acceptance. The key issue is how a reasonable recipient of the offer would interpret it, and whether they would see the need for communicated acceptance.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BB5D7CE-03E4-4C31-A381-56F1058813D4}" type="slidenum">
              <a:rPr lang="en-GB" smtClean="0"/>
              <a:t>23</a:t>
            </a:fld>
            <a:endParaRPr lang="en-GB"/>
          </a:p>
        </p:txBody>
      </p:sp>
    </p:spTree>
    <p:extLst>
      <p:ext uri="{BB962C8B-B14F-4D97-AF65-F5344CB8AC3E}">
        <p14:creationId xmlns:p14="http://schemas.microsoft.com/office/powerpoint/2010/main" val="6261158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70/71</a:t>
            </a:r>
          </a:p>
          <a:p>
            <a:r>
              <a:rPr lang="en-GB" dirty="0"/>
              <a:t>There are certain situations in which this presumption will not be followed</a:t>
            </a:r>
          </a:p>
          <a:p>
            <a:pPr marL="171450" indent="-171450">
              <a:buFontTx/>
              <a:buChar char="-"/>
            </a:pPr>
            <a:r>
              <a:rPr lang="en-GB" dirty="0"/>
              <a:t>Where the terms of an advertisement are regarded</a:t>
            </a:r>
            <a:r>
              <a:rPr lang="en-GB" baseline="0" dirty="0"/>
              <a:t> as </a:t>
            </a:r>
            <a:r>
              <a:rPr lang="en-GB" b="1" dirty="0"/>
              <a:t>‘mere puffs’ </a:t>
            </a:r>
            <a:r>
              <a:rPr lang="en-GB" dirty="0"/>
              <a:t>(extravagant claims not intended to be binding): it is not possible to sue if claims such as ‘sensational’ or ‘delicious’ turn out not to be true.</a:t>
            </a:r>
          </a:p>
          <a:p>
            <a:pPr marL="0" indent="0">
              <a:buFontTx/>
              <a:buNone/>
            </a:pPr>
            <a:r>
              <a:rPr lang="en-GB" b="0" dirty="0"/>
              <a:t>Promises</a:t>
            </a:r>
            <a:r>
              <a:rPr lang="en-GB" b="0" baseline="0" dirty="0"/>
              <a:t> like ‘free from parabens’ are enforceable. </a:t>
            </a:r>
          </a:p>
          <a:p>
            <a:pPr marL="0" indent="0">
              <a:buFontTx/>
              <a:buNone/>
            </a:pPr>
            <a:endParaRPr lang="en-GB" b="0" baseline="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baseline="0" dirty="0"/>
              <a:t>Furthermore, s</a:t>
            </a:r>
            <a:r>
              <a:rPr lang="en-GB" dirty="0"/>
              <a:t>ome business agreements contain a </a:t>
            </a:r>
            <a:r>
              <a:rPr lang="en-GB" b="1" dirty="0"/>
              <a:t>clause </a:t>
            </a:r>
            <a:r>
              <a:rPr lang="en-GB" dirty="0"/>
              <a:t>to the effect that the agreement is not intended to be legally binding. If both parties agree to such a clause, the effect is that the agreement</a:t>
            </a:r>
            <a:r>
              <a:rPr lang="en-GB" baseline="0" dirty="0"/>
              <a:t> is not enforceable as a contract.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In Rose v Frank v Crompton Bros [1924] an agreement for the sale of paper tissues contained an honourable pledge clause stating: “This arrangement is not entered into, nor is this memo written, as a formal or legal agreement, and shall not be subject to legal jurisdiction in the law courts.” The effect of the clause were that the parties were not bound.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Collective bargaining agreements: There is one exception to the rule that parties to a commercial agreement are presumed to intend to be legally bound. Under a collective bargaining agreement, an employer negotiates pay and conditions with the workforce as a whole (usually represented by a trade union), rather than on an individual basis. Such agreements are binding in most countries but in Ford Motor Co Ltd [1969], it was held in English law, such an agreement was not intended to be legally binding. A carefully worded written agreement had been drawn up between Ford and various Trade Unions, including a clause stating that the unions should not call a strike unless specified negotiating procedures had been carried out first. The union breached this clause, and the claimants sought to prevent them calling the strike. The court, basing its decision on public policy, held that there was evidence that at the time, it was the general opinion in the industrial world that such agreements were not legally enforceable, and that both sides would have known this. Therefore, they could not be said to have intended to be legally bound by the collective agreement not to strike.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This approach is now contained in the Trade Union and Labour Relations (Consolidation) Act 1992, which states that collective agreements are conclusively presumed not to be intended to be legally binding unless they expressly state otherwise in writing. This presumption is rarely, if ever, displaced, and in the past few years has been relied upon by employers seeking to break agreements to negotiate with unions. Some of the terms of the collective agreement can be expressly incorporated into the employment contract and then they will be legally binding.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indent="0">
              <a:buFontTx/>
              <a:buNone/>
            </a:pPr>
            <a:endParaRPr lang="en-GB" b="0" dirty="0"/>
          </a:p>
        </p:txBody>
      </p:sp>
      <p:sp>
        <p:nvSpPr>
          <p:cNvPr id="4" name="Slide Number Placeholder 3"/>
          <p:cNvSpPr>
            <a:spLocks noGrp="1"/>
          </p:cNvSpPr>
          <p:nvPr>
            <p:ph type="sldNum" sz="quarter" idx="10"/>
          </p:nvPr>
        </p:nvSpPr>
        <p:spPr/>
        <p:txBody>
          <a:bodyPr/>
          <a:lstStyle/>
          <a:p>
            <a:fld id="{4BB5D7CE-03E4-4C31-A381-56F1058813D4}" type="slidenum">
              <a:rPr lang="en-GB" smtClean="0"/>
              <a:t>24</a:t>
            </a:fld>
            <a:endParaRPr lang="en-GB"/>
          </a:p>
        </p:txBody>
      </p:sp>
    </p:spTree>
    <p:extLst>
      <p:ext uri="{BB962C8B-B14F-4D97-AF65-F5344CB8AC3E}">
        <p14:creationId xmlns:p14="http://schemas.microsoft.com/office/powerpoint/2010/main" val="36049285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B5D7CE-03E4-4C31-A381-56F1058813D4}" type="slidenum">
              <a:rPr lang="en-GB" smtClean="0"/>
              <a:t>25</a:t>
            </a:fld>
            <a:endParaRPr lang="en-GB"/>
          </a:p>
        </p:txBody>
      </p:sp>
    </p:spTree>
    <p:extLst>
      <p:ext uri="{BB962C8B-B14F-4D97-AF65-F5344CB8AC3E}">
        <p14:creationId xmlns:p14="http://schemas.microsoft.com/office/powerpoint/2010/main" val="36139733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a:t>The legal presumption in domestic and social circumstances can be rebutted where, for example:</a:t>
            </a:r>
          </a:p>
          <a:p>
            <a:pPr marL="228600" indent="-228600">
              <a:buAutoNum type="arabicPeriod"/>
            </a:pPr>
            <a:endParaRPr lang="en-GB" baseline="0" dirty="0"/>
          </a:p>
          <a:p>
            <a:pPr marL="171450" indent="-171450">
              <a:buFontTx/>
              <a:buChar char="-"/>
            </a:pPr>
            <a:r>
              <a:rPr lang="en-GB" baseline="0" dirty="0"/>
              <a:t>Two spouses are separated;</a:t>
            </a:r>
          </a:p>
          <a:p>
            <a:pPr marL="171450" indent="-171450">
              <a:buFontTx/>
              <a:buChar char="-"/>
            </a:pPr>
            <a:r>
              <a:rPr lang="en-GB" baseline="0" dirty="0"/>
              <a:t>One party is put at a disadvantage as a result of the agreement; or</a:t>
            </a:r>
          </a:p>
          <a:p>
            <a:pPr marL="171450" indent="-171450">
              <a:buFontTx/>
              <a:buChar char="-"/>
            </a:pPr>
            <a:r>
              <a:rPr lang="en-GB" baseline="0" dirty="0"/>
              <a:t>Some form of payment is made</a:t>
            </a:r>
          </a:p>
          <a:p>
            <a:pPr marL="171450" indent="-171450">
              <a:buFontTx/>
              <a:buChar char="-"/>
            </a:pPr>
            <a:endParaRPr lang="en-GB" baseline="0" dirty="0"/>
          </a:p>
          <a:p>
            <a:pPr marL="0" indent="0">
              <a:buFontTx/>
              <a:buNone/>
            </a:pPr>
            <a:r>
              <a:rPr lang="en-GB" baseline="0" dirty="0"/>
              <a:t>2. In commercial transactions, it is presumed that an agreement made in the course of a business is intended to be legally binding. </a:t>
            </a: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26</a:t>
            </a:fld>
            <a:endParaRPr lang="en-GB"/>
          </a:p>
        </p:txBody>
      </p:sp>
    </p:spTree>
    <p:extLst>
      <p:ext uri="{BB962C8B-B14F-4D97-AF65-F5344CB8AC3E}">
        <p14:creationId xmlns:p14="http://schemas.microsoft.com/office/powerpoint/2010/main" val="33259121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Definition of a contract: legally binding agreement.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In order to establish that a valid contract exists, there must be valid agreement, consideration and an intention to create legal relations.</a:t>
            </a:r>
          </a:p>
          <a:p>
            <a:pPr>
              <a:lnSpc>
                <a:spcPct val="107000"/>
              </a:lnSpc>
              <a:spcAft>
                <a:spcPts val="800"/>
              </a:spcAft>
            </a:pPr>
            <a:r>
              <a:rPr lang="en-GB" sz="1800" u="sng" dirty="0">
                <a:effectLst/>
                <a:latin typeface="Calibri" panose="020F0502020204030204" pitchFamily="34" charset="0"/>
                <a:ea typeface="Calibri" panose="020F0502020204030204" pitchFamily="34" charset="0"/>
                <a:cs typeface="Arial" panose="020B0604020202020204" pitchFamily="34" charset="0"/>
              </a:rPr>
              <a:t>AGREEMENT: (Offer and Acceptance)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Historically the courts took a subjective approach but now they use an objective test where they look for evidence of an offer and acceptance of that offer.</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Arial" panose="020B0604020202020204" pitchFamily="34" charset="0"/>
              </a:rPr>
              <a:t>Offer </a:t>
            </a:r>
            <a:r>
              <a:rPr lang="en-GB" sz="1800" dirty="0">
                <a:effectLst/>
                <a:latin typeface="Calibri" panose="020F0502020204030204" pitchFamily="34" charset="0"/>
                <a:ea typeface="Calibri" panose="020F0502020204030204" pitchFamily="34" charset="0"/>
                <a:cs typeface="Arial" panose="020B0604020202020204" pitchFamily="34" charset="0"/>
              </a:rPr>
              <a:t>can be described as an expression of willingness to contract on certain terms, made with the intention that it shall become binding as soon as it is accepted by the person to whom it is addressed, the offeree. Offers can be made subject to a condition and until the condition is met then the offer is incapable of acceptance. Thus the agreement made ‘subject to contract between Kevin and HR is incapable of acceptance. A ‘true’ offer was made by HR in the form of the written contract to Kevin.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Arial" panose="020B0604020202020204" pitchFamily="34" charset="0"/>
              </a:rPr>
              <a:t>Acceptance</a:t>
            </a:r>
            <a:r>
              <a:rPr lang="en-GB" sz="1800" dirty="0">
                <a:effectLst/>
                <a:latin typeface="Calibri" panose="020F0502020204030204" pitchFamily="34" charset="0"/>
                <a:ea typeface="Calibri" panose="020F0502020204030204" pitchFamily="34" charset="0"/>
                <a:cs typeface="Arial" panose="020B0604020202020204" pitchFamily="34" charset="0"/>
              </a:rPr>
              <a:t> is the final and unconditional expression of assent to the terms of an offer. An alteration or addition to the original offer will amount to a counter offer. In this case, Kevin has not accepted the offer, he has changed it. This would therefore amount to a counter offer. Consequently, using the traditional concepts of offer and acceptance, it was not possible to establish a legally binding contract. However, there was performance: Kevin made and delivered a considerable number of systems which HR accepted; HR paid for them. The question of finding agreement in such circumstances was addressed in Butler Machine Tools v Ex-Cell-O Corporation England Ltd [1979]. </a:t>
            </a:r>
            <a:r>
              <a:rPr lang="en-GB" sz="1800" dirty="0" err="1">
                <a:effectLst/>
                <a:latin typeface="Calibri" panose="020F0502020204030204" pitchFamily="34" charset="0"/>
                <a:ea typeface="Calibri" panose="020F0502020204030204" pitchFamily="34" charset="0"/>
                <a:cs typeface="Arial" panose="020B0604020202020204" pitchFamily="34" charset="0"/>
              </a:rPr>
              <a:t>Brogden</a:t>
            </a:r>
            <a:r>
              <a:rPr lang="en-GB" sz="1800" dirty="0">
                <a:effectLst/>
                <a:latin typeface="Calibri" panose="020F0502020204030204" pitchFamily="34" charset="0"/>
                <a:ea typeface="Calibri" panose="020F0502020204030204" pitchFamily="34" charset="0"/>
                <a:cs typeface="Arial" panose="020B0604020202020204" pitchFamily="34" charset="0"/>
              </a:rPr>
              <a:t> v Metropolitan Railway Co. (1877) is very similar to this case and it was held that the conduct of the parties amounted to agreement.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Arial" panose="020B0604020202020204" pitchFamily="34" charset="0"/>
              </a:rPr>
              <a:t>Consideration:</a:t>
            </a:r>
            <a:r>
              <a:rPr lang="en-GB" sz="1800" dirty="0">
                <a:effectLst/>
                <a:latin typeface="Calibri" panose="020F0502020204030204" pitchFamily="34" charset="0"/>
                <a:ea typeface="Calibri" panose="020F0502020204030204" pitchFamily="34" charset="0"/>
                <a:cs typeface="Arial" panose="020B0604020202020204" pitchFamily="34" charset="0"/>
              </a:rPr>
              <a:t> The relevant consideration here would be the first consignment of exhaust systems. If agreement can be shown then consideration flows from that.</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Arial" panose="020B0604020202020204" pitchFamily="34" charset="0"/>
              </a:rPr>
              <a:t>Intention to create legal relations: </a:t>
            </a:r>
            <a:r>
              <a:rPr lang="en-GB" sz="1800" dirty="0">
                <a:effectLst/>
                <a:latin typeface="Calibri" panose="020F0502020204030204" pitchFamily="34" charset="0"/>
                <a:ea typeface="Calibri" panose="020F0502020204030204" pitchFamily="34" charset="0"/>
                <a:cs typeface="Arial" panose="020B0604020202020204" pitchFamily="34" charset="0"/>
              </a:rPr>
              <a:t>On the facts, Kevin is unlikely to have difficulty in demonstrating an intention to create legal relations. The relationship falls under the rebuttable presumption of business agreements. This presumption is that where agreements are made in a business context, then unless shown otherwise it will be presumed that there was an intention to create legal relations. Nothing in the facts would suggest that there is a reason for this presumption to be rebutted.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There is a strong argument that there is a valid contract between the parties.</a:t>
            </a:r>
          </a:p>
          <a:p>
            <a:endParaRPr lang="en-GB" dirty="0"/>
          </a:p>
        </p:txBody>
      </p:sp>
      <p:sp>
        <p:nvSpPr>
          <p:cNvPr id="4" name="Slide Number Placeholder 3"/>
          <p:cNvSpPr>
            <a:spLocks noGrp="1"/>
          </p:cNvSpPr>
          <p:nvPr>
            <p:ph type="sldNum" sz="quarter" idx="5"/>
          </p:nvPr>
        </p:nvSpPr>
        <p:spPr/>
        <p:txBody>
          <a:bodyPr/>
          <a:lstStyle/>
          <a:p>
            <a:fld id="{908D755A-5ED2-47BD-AEF7-E857580A4510}" type="slidenum">
              <a:rPr lang="en-GB" smtClean="0"/>
              <a:t>27</a:t>
            </a:fld>
            <a:endParaRPr lang="en-GB"/>
          </a:p>
        </p:txBody>
      </p:sp>
    </p:spTree>
    <p:extLst>
      <p:ext uri="{BB962C8B-B14F-4D97-AF65-F5344CB8AC3E}">
        <p14:creationId xmlns:p14="http://schemas.microsoft.com/office/powerpoint/2010/main" val="1965783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2/7/2022</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41259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2/7/2022</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264633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2/7/2022</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53040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2/7/2022</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794833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2/7/2022</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802628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2/7/2022</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606837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2/7/2022</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232757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2/7/2022</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21523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2/7/2022</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616316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2/7/2022</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609545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2/7/2022</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803102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2/7/2022</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04701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279027EA-AC05-4F7C-9D39-55D6750A4FC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284" r="1" b="1"/>
          <a:stretch/>
        </p:blipFill>
        <p:spPr>
          <a:xfrm>
            <a:off x="-1" y="10"/>
            <a:ext cx="12192000" cy="6857989"/>
          </a:xfrm>
          <a:prstGeom prst="rect">
            <a:avLst/>
          </a:prstGeom>
        </p:spPr>
      </p:pic>
      <p:sp>
        <p:nvSpPr>
          <p:cNvPr id="11" name="Rectangle 10">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8A6381-6D3F-41F4-B824-DE553224A097}"/>
              </a:ext>
            </a:extLst>
          </p:cNvPr>
          <p:cNvSpPr>
            <a:spLocks noGrp="1"/>
          </p:cNvSpPr>
          <p:nvPr>
            <p:ph type="ctrTitle"/>
          </p:nvPr>
        </p:nvSpPr>
        <p:spPr>
          <a:xfrm>
            <a:off x="2455401" y="1066800"/>
            <a:ext cx="7272408" cy="2646795"/>
          </a:xfrm>
        </p:spPr>
        <p:txBody>
          <a:bodyPr anchor="b">
            <a:normAutofit/>
          </a:bodyPr>
          <a:lstStyle/>
          <a:p>
            <a:r>
              <a:rPr lang="en-GB">
                <a:solidFill>
                  <a:srgbClr val="FFFFFF"/>
                </a:solidFill>
              </a:rPr>
              <a:t>Contract law: Workshop 3</a:t>
            </a:r>
          </a:p>
        </p:txBody>
      </p:sp>
      <p:sp>
        <p:nvSpPr>
          <p:cNvPr id="3" name="Subtitle 2">
            <a:extLst>
              <a:ext uri="{FF2B5EF4-FFF2-40B4-BE49-F238E27FC236}">
                <a16:creationId xmlns:a16="http://schemas.microsoft.com/office/drawing/2014/main" id="{32652C0D-5DD7-461F-AEC7-3AF790B852CA}"/>
              </a:ext>
            </a:extLst>
          </p:cNvPr>
          <p:cNvSpPr>
            <a:spLocks noGrp="1"/>
          </p:cNvSpPr>
          <p:nvPr>
            <p:ph type="subTitle" idx="1"/>
          </p:nvPr>
        </p:nvSpPr>
        <p:spPr>
          <a:xfrm>
            <a:off x="3558988" y="4601499"/>
            <a:ext cx="5267922" cy="1532600"/>
          </a:xfrm>
        </p:spPr>
        <p:txBody>
          <a:bodyPr anchor="t">
            <a:normAutofit fontScale="92500"/>
          </a:bodyPr>
          <a:lstStyle/>
          <a:p>
            <a:r>
              <a:rPr lang="en-GB" sz="3600" dirty="0">
                <a:solidFill>
                  <a:srgbClr val="FFFFFF"/>
                </a:solidFill>
              </a:rPr>
              <a:t>Consideration and Intention to create legal relations</a:t>
            </a:r>
          </a:p>
        </p:txBody>
      </p:sp>
      <p:grpSp>
        <p:nvGrpSpPr>
          <p:cNvPr id="13" name="Group 12">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4" name="Rectangle 13">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32533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RECAP</a:t>
            </a:r>
          </a:p>
        </p:txBody>
      </p:sp>
    </p:spTree>
    <p:extLst>
      <p:ext uri="{BB962C8B-B14F-4D97-AF65-F5344CB8AC3E}">
        <p14:creationId xmlns:p14="http://schemas.microsoft.com/office/powerpoint/2010/main" val="708463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2300" y="-299768"/>
            <a:ext cx="10134600" cy="1288489"/>
          </a:xfrm>
        </p:spPr>
        <p:txBody>
          <a:bodyPr/>
          <a:lstStyle/>
          <a:p>
            <a:r>
              <a:rPr lang="en-GB" dirty="0"/>
              <a:t>Agreement: Summary</a:t>
            </a:r>
          </a:p>
        </p:txBody>
      </p:sp>
      <p:sp>
        <p:nvSpPr>
          <p:cNvPr id="3" name="Content Placeholder 2"/>
          <p:cNvSpPr>
            <a:spLocks noGrp="1"/>
          </p:cNvSpPr>
          <p:nvPr>
            <p:ph idx="1"/>
          </p:nvPr>
        </p:nvSpPr>
        <p:spPr>
          <a:xfrm>
            <a:off x="385870" y="1332922"/>
            <a:ext cx="10756489" cy="4306528"/>
          </a:xfrm>
        </p:spPr>
        <p:txBody>
          <a:bodyPr>
            <a:noAutofit/>
          </a:bodyPr>
          <a:lstStyle/>
          <a:p>
            <a:r>
              <a:rPr lang="en-GB" dirty="0"/>
              <a:t>(1) The existence of an agreement is usually established by proof of </a:t>
            </a:r>
            <a:r>
              <a:rPr lang="en-GB" b="1" dirty="0"/>
              <a:t>OFFER </a:t>
            </a:r>
            <a:r>
              <a:rPr lang="en-GB" dirty="0"/>
              <a:t>and </a:t>
            </a:r>
            <a:r>
              <a:rPr lang="en-GB" b="1" dirty="0"/>
              <a:t>ACCEPTANCE</a:t>
            </a:r>
            <a:r>
              <a:rPr lang="en-GB" dirty="0"/>
              <a:t>. The courts use an </a:t>
            </a:r>
            <a:r>
              <a:rPr lang="en-GB" b="1" dirty="0"/>
              <a:t>OBJECTIVE APPROACH</a:t>
            </a:r>
            <a:r>
              <a:rPr lang="en-GB" dirty="0"/>
              <a:t> to establish this.</a:t>
            </a:r>
          </a:p>
          <a:p>
            <a:r>
              <a:rPr lang="en-GB" dirty="0"/>
              <a:t>(2) </a:t>
            </a:r>
            <a:r>
              <a:rPr lang="en-GB" b="1" u="sng" dirty="0"/>
              <a:t>An offer:</a:t>
            </a:r>
          </a:p>
          <a:p>
            <a:pPr>
              <a:buFontTx/>
              <a:buChar char="-"/>
            </a:pPr>
            <a:r>
              <a:rPr lang="en-GB" dirty="0"/>
              <a:t>Must be </a:t>
            </a:r>
            <a:r>
              <a:rPr lang="en-GB" b="1" dirty="0"/>
              <a:t>certain</a:t>
            </a:r>
          </a:p>
          <a:p>
            <a:pPr>
              <a:buFontTx/>
              <a:buChar char="-"/>
            </a:pPr>
            <a:r>
              <a:rPr lang="en-GB" dirty="0"/>
              <a:t>Can be </a:t>
            </a:r>
            <a:r>
              <a:rPr lang="en-GB" b="1" dirty="0"/>
              <a:t>unilateral</a:t>
            </a:r>
            <a:r>
              <a:rPr lang="en-GB" dirty="0"/>
              <a:t> or </a:t>
            </a:r>
            <a:r>
              <a:rPr lang="en-GB" b="1" dirty="0"/>
              <a:t>bilateral</a:t>
            </a:r>
          </a:p>
          <a:p>
            <a:pPr>
              <a:buFontTx/>
              <a:buChar char="-"/>
            </a:pPr>
            <a:r>
              <a:rPr lang="en-GB" dirty="0"/>
              <a:t>Can be made </a:t>
            </a:r>
            <a:r>
              <a:rPr lang="en-GB" b="1" dirty="0"/>
              <a:t>orally</a:t>
            </a:r>
            <a:r>
              <a:rPr lang="en-GB" dirty="0"/>
              <a:t>, in </a:t>
            </a:r>
            <a:r>
              <a:rPr lang="en-GB" b="1" dirty="0"/>
              <a:t>writing</a:t>
            </a:r>
            <a:r>
              <a:rPr lang="en-GB" dirty="0"/>
              <a:t> or by </a:t>
            </a:r>
            <a:r>
              <a:rPr lang="en-GB" b="1" dirty="0"/>
              <a:t>conduct</a:t>
            </a:r>
          </a:p>
          <a:p>
            <a:pPr>
              <a:buFontTx/>
              <a:buChar char="-"/>
            </a:pPr>
            <a:r>
              <a:rPr lang="en-GB" dirty="0"/>
              <a:t>Must be </a:t>
            </a:r>
            <a:r>
              <a:rPr lang="en-GB" b="1" dirty="0"/>
              <a:t>communicated</a:t>
            </a:r>
            <a:r>
              <a:rPr lang="en-GB" dirty="0"/>
              <a:t> to the offeree, who must have knowledge of it;</a:t>
            </a:r>
          </a:p>
          <a:p>
            <a:pPr>
              <a:buFontTx/>
              <a:buChar char="-"/>
            </a:pPr>
            <a:r>
              <a:rPr lang="en-GB" dirty="0"/>
              <a:t>Can be made to one person, to a group or the world in general</a:t>
            </a:r>
          </a:p>
          <a:p>
            <a:pPr>
              <a:buFontTx/>
              <a:buChar char="-"/>
            </a:pPr>
            <a:r>
              <a:rPr lang="en-GB" dirty="0"/>
              <a:t>Must be distinguished from an </a:t>
            </a:r>
            <a:r>
              <a:rPr lang="en-GB" b="1" dirty="0"/>
              <a:t>invitation to treat</a:t>
            </a:r>
            <a:r>
              <a:rPr lang="en-GB" dirty="0"/>
              <a:t>, examples of which generally include:</a:t>
            </a:r>
          </a:p>
          <a:p>
            <a:pPr>
              <a:buFont typeface="Wingdings" panose="05000000000000000000" pitchFamily="2" charset="2"/>
              <a:buChar char="§"/>
            </a:pPr>
            <a:r>
              <a:rPr lang="en-GB" dirty="0"/>
              <a:t>Advertisements, 	Auctions, Requests for tenders, Goods on display in shops; and mere statements of price</a:t>
            </a:r>
          </a:p>
        </p:txBody>
      </p:sp>
    </p:spTree>
    <p:extLst>
      <p:ext uri="{BB962C8B-B14F-4D97-AF65-F5344CB8AC3E}">
        <p14:creationId xmlns:p14="http://schemas.microsoft.com/office/powerpoint/2010/main" val="2693415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7100" y="-155994"/>
            <a:ext cx="10134600" cy="1288489"/>
          </a:xfrm>
        </p:spPr>
        <p:txBody>
          <a:bodyPr/>
          <a:lstStyle/>
          <a:p>
            <a:r>
              <a:rPr lang="en-GB" dirty="0"/>
              <a:t>Agreement: Summary</a:t>
            </a:r>
          </a:p>
        </p:txBody>
      </p:sp>
      <p:sp>
        <p:nvSpPr>
          <p:cNvPr id="3" name="Content Placeholder 2"/>
          <p:cNvSpPr>
            <a:spLocks noGrp="1"/>
          </p:cNvSpPr>
          <p:nvPr>
            <p:ph idx="1"/>
          </p:nvPr>
        </p:nvSpPr>
        <p:spPr>
          <a:xfrm>
            <a:off x="373811" y="1545325"/>
            <a:ext cx="10492448" cy="4924486"/>
          </a:xfrm>
        </p:spPr>
        <p:txBody>
          <a:bodyPr>
            <a:normAutofit/>
          </a:bodyPr>
          <a:lstStyle/>
          <a:p>
            <a:r>
              <a:rPr lang="en-GB" dirty="0"/>
              <a:t>(3) An offer cannot be accepted after it has ended. Offers end by:</a:t>
            </a:r>
          </a:p>
          <a:p>
            <a:pPr>
              <a:buFontTx/>
              <a:buChar char="-"/>
            </a:pPr>
            <a:r>
              <a:rPr lang="en-GB" b="1" dirty="0"/>
              <a:t>Revocation</a:t>
            </a:r>
          </a:p>
          <a:p>
            <a:pPr>
              <a:buFontTx/>
              <a:buChar char="-"/>
            </a:pPr>
            <a:r>
              <a:rPr lang="en-GB" b="1" dirty="0"/>
              <a:t>Rejection (counter-offer)</a:t>
            </a:r>
          </a:p>
          <a:p>
            <a:pPr>
              <a:buFontTx/>
              <a:buChar char="-"/>
            </a:pPr>
            <a:r>
              <a:rPr lang="en-GB" b="1" dirty="0"/>
              <a:t>Lapse of time</a:t>
            </a:r>
          </a:p>
          <a:p>
            <a:pPr>
              <a:buFontTx/>
              <a:buChar char="-"/>
            </a:pPr>
            <a:r>
              <a:rPr lang="en-GB" b="1" dirty="0"/>
              <a:t>Acceptance</a:t>
            </a:r>
          </a:p>
          <a:p>
            <a:pPr marL="0" indent="0">
              <a:buNone/>
            </a:pPr>
            <a:endParaRPr lang="en-GB" dirty="0"/>
          </a:p>
          <a:p>
            <a:pPr marL="0" indent="0">
              <a:buNone/>
            </a:pPr>
            <a:r>
              <a:rPr lang="en-GB" dirty="0"/>
              <a:t>(4) Once the offer has been </a:t>
            </a:r>
            <a:r>
              <a:rPr lang="en-GB" b="1" dirty="0"/>
              <a:t>accepted</a:t>
            </a:r>
            <a:r>
              <a:rPr lang="en-GB" dirty="0"/>
              <a:t>, the parties are in a contractual relationship. Acceptance:</a:t>
            </a:r>
          </a:p>
          <a:p>
            <a:pPr>
              <a:buFontTx/>
              <a:buChar char="-"/>
            </a:pPr>
            <a:r>
              <a:rPr lang="en-GB" dirty="0"/>
              <a:t>May be made </a:t>
            </a:r>
            <a:r>
              <a:rPr lang="en-GB" b="1" dirty="0"/>
              <a:t>orally, in writing </a:t>
            </a:r>
            <a:r>
              <a:rPr lang="en-GB" dirty="0"/>
              <a:t>or </a:t>
            </a:r>
            <a:r>
              <a:rPr lang="en-GB" b="1" dirty="0"/>
              <a:t>by conduct</a:t>
            </a:r>
          </a:p>
          <a:p>
            <a:pPr>
              <a:buFontTx/>
              <a:buChar char="-"/>
            </a:pPr>
            <a:r>
              <a:rPr lang="en-GB" dirty="0"/>
              <a:t>Must </a:t>
            </a:r>
            <a:r>
              <a:rPr lang="en-GB" b="1" dirty="0"/>
              <a:t>correspond exactly </a:t>
            </a:r>
            <a:r>
              <a:rPr lang="en-GB" dirty="0"/>
              <a:t>with the terms of the offer (Mirror-image rule)</a:t>
            </a:r>
          </a:p>
          <a:p>
            <a:pPr>
              <a:buFontTx/>
              <a:buChar char="-"/>
            </a:pPr>
            <a:r>
              <a:rPr lang="en-GB" dirty="0"/>
              <a:t>Must be </a:t>
            </a:r>
            <a:r>
              <a:rPr lang="en-GB" b="1" dirty="0"/>
              <a:t>communicated</a:t>
            </a:r>
            <a:r>
              <a:rPr lang="en-GB" dirty="0"/>
              <a:t> in the right way to the right person</a:t>
            </a:r>
          </a:p>
        </p:txBody>
      </p:sp>
    </p:spTree>
    <p:extLst>
      <p:ext uri="{BB962C8B-B14F-4D97-AF65-F5344CB8AC3E}">
        <p14:creationId xmlns:p14="http://schemas.microsoft.com/office/powerpoint/2010/main" val="2729884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4609" y="-242258"/>
            <a:ext cx="10134600" cy="1288489"/>
          </a:xfrm>
        </p:spPr>
        <p:txBody>
          <a:bodyPr/>
          <a:lstStyle/>
          <a:p>
            <a:r>
              <a:rPr lang="en-GB" dirty="0"/>
              <a:t>Agreement: Summary</a:t>
            </a:r>
          </a:p>
        </p:txBody>
      </p:sp>
      <p:sp>
        <p:nvSpPr>
          <p:cNvPr id="3" name="Content Placeholder 2"/>
          <p:cNvSpPr>
            <a:spLocks noGrp="1"/>
          </p:cNvSpPr>
          <p:nvPr>
            <p:ph idx="1"/>
          </p:nvPr>
        </p:nvSpPr>
        <p:spPr>
          <a:xfrm>
            <a:off x="644107" y="1238678"/>
            <a:ext cx="11547894" cy="5150620"/>
          </a:xfrm>
        </p:spPr>
        <p:txBody>
          <a:bodyPr>
            <a:normAutofit fontScale="92500" lnSpcReduction="20000"/>
          </a:bodyPr>
          <a:lstStyle/>
          <a:p>
            <a:r>
              <a:rPr lang="en-GB" sz="2800" dirty="0"/>
              <a:t>(5) With reference to </a:t>
            </a:r>
            <a:r>
              <a:rPr lang="en-GB" sz="2800" b="1" dirty="0"/>
              <a:t>communication</a:t>
            </a:r>
            <a:r>
              <a:rPr lang="en-GB" sz="2800" dirty="0"/>
              <a:t> of acceptance:</a:t>
            </a:r>
          </a:p>
          <a:p>
            <a:pPr>
              <a:buFontTx/>
              <a:buChar char="-"/>
            </a:pPr>
            <a:r>
              <a:rPr lang="en-GB" sz="2800" dirty="0"/>
              <a:t>Silence does not normally amount to acceptance</a:t>
            </a:r>
          </a:p>
          <a:p>
            <a:pPr>
              <a:buFontTx/>
              <a:buChar char="-"/>
            </a:pPr>
            <a:r>
              <a:rPr lang="en-GB" sz="2800" dirty="0"/>
              <a:t>The method used must not be less favourable than any method specified in the offer;</a:t>
            </a:r>
          </a:p>
          <a:p>
            <a:pPr>
              <a:buFontTx/>
              <a:buChar char="-"/>
            </a:pPr>
            <a:r>
              <a:rPr lang="en-GB" sz="2800" dirty="0"/>
              <a:t>Actual communication is not required where the acceptance is by conduct or is that of a unilateral offer</a:t>
            </a:r>
          </a:p>
          <a:p>
            <a:pPr>
              <a:buFontTx/>
              <a:buChar char="-"/>
            </a:pPr>
            <a:r>
              <a:rPr lang="en-GB" sz="2800" dirty="0"/>
              <a:t>Where acceptance by post is acceptable, the acceptance is valid as soon as it is </a:t>
            </a:r>
            <a:r>
              <a:rPr lang="en-GB" sz="2800" b="1" dirty="0"/>
              <a:t>posted; </a:t>
            </a:r>
            <a:r>
              <a:rPr lang="en-GB" sz="2800" dirty="0"/>
              <a:t>and</a:t>
            </a:r>
          </a:p>
          <a:p>
            <a:pPr>
              <a:buFontTx/>
              <a:buChar char="-"/>
            </a:pPr>
            <a:r>
              <a:rPr lang="en-GB" sz="2800" dirty="0"/>
              <a:t>With reference to </a:t>
            </a:r>
            <a:r>
              <a:rPr lang="en-GB" sz="2800" b="1" dirty="0"/>
              <a:t>modern methods of communication</a:t>
            </a:r>
            <a:r>
              <a:rPr lang="en-GB" sz="2800" dirty="0"/>
              <a:t>, there is some legal uncertainty here and no over-arching rule, but the accepted approach seems to be that acceptance will occur either on receipt (if this is during normal office hours) or at the point when the sender could expect the message to have been read (if receipt occurred outside normal office hours). </a:t>
            </a:r>
          </a:p>
        </p:txBody>
      </p:sp>
    </p:spTree>
    <p:extLst>
      <p:ext uri="{BB962C8B-B14F-4D97-AF65-F5344CB8AC3E}">
        <p14:creationId xmlns:p14="http://schemas.microsoft.com/office/powerpoint/2010/main" val="911651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5FB68-7C88-4F23-839C-C00C90F80B0A}"/>
              </a:ext>
            </a:extLst>
          </p:cNvPr>
          <p:cNvSpPr>
            <a:spLocks noGrp="1"/>
          </p:cNvSpPr>
          <p:nvPr>
            <p:ph type="ctrTitle"/>
          </p:nvPr>
        </p:nvSpPr>
        <p:spPr/>
        <p:txBody>
          <a:bodyPr/>
          <a:lstStyle/>
          <a:p>
            <a:r>
              <a:rPr lang="en-GB" dirty="0"/>
              <a:t>Recap: </a:t>
            </a:r>
            <a:r>
              <a:rPr lang="en-GB" dirty="0" err="1"/>
              <a:t>cONSIDERATION</a:t>
            </a:r>
            <a:endParaRPr lang="en-GB" dirty="0"/>
          </a:p>
        </p:txBody>
      </p:sp>
    </p:spTree>
    <p:extLst>
      <p:ext uri="{BB962C8B-B14F-4D97-AF65-F5344CB8AC3E}">
        <p14:creationId xmlns:p14="http://schemas.microsoft.com/office/powerpoint/2010/main" val="143844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9515" y="-178998"/>
            <a:ext cx="10134600" cy="1288489"/>
          </a:xfrm>
        </p:spPr>
        <p:txBody>
          <a:bodyPr/>
          <a:lstStyle/>
          <a:p>
            <a:r>
              <a:rPr lang="en-GB" dirty="0"/>
              <a:t>Consideration: Summary</a:t>
            </a:r>
          </a:p>
        </p:txBody>
      </p:sp>
      <p:sp>
        <p:nvSpPr>
          <p:cNvPr id="3" name="Content Placeholder 2"/>
          <p:cNvSpPr>
            <a:spLocks noGrp="1"/>
          </p:cNvSpPr>
          <p:nvPr>
            <p:ph idx="1"/>
          </p:nvPr>
        </p:nvSpPr>
        <p:spPr>
          <a:xfrm>
            <a:off x="540589" y="1345721"/>
            <a:ext cx="11179463" cy="5330381"/>
          </a:xfrm>
        </p:spPr>
        <p:txBody>
          <a:bodyPr>
            <a:normAutofit lnSpcReduction="10000"/>
          </a:bodyPr>
          <a:lstStyle/>
          <a:p>
            <a:r>
              <a:rPr lang="en-GB" b="1" dirty="0"/>
              <a:t>(1) Consideration </a:t>
            </a:r>
            <a:r>
              <a:rPr lang="en-GB" dirty="0"/>
              <a:t>means that both parties must give something and get something from the agreement. It is essential to every contract, unless made by deed.</a:t>
            </a:r>
          </a:p>
          <a:p>
            <a:r>
              <a:rPr lang="en-GB" b="1" dirty="0"/>
              <a:t>(2) Consideration:</a:t>
            </a:r>
          </a:p>
          <a:p>
            <a:pPr>
              <a:buFontTx/>
              <a:buChar char="-"/>
            </a:pPr>
            <a:r>
              <a:rPr lang="en-GB" dirty="0"/>
              <a:t>May be </a:t>
            </a:r>
            <a:r>
              <a:rPr lang="en-GB" b="1" dirty="0"/>
              <a:t>executed </a:t>
            </a:r>
            <a:r>
              <a:rPr lang="en-GB" dirty="0"/>
              <a:t>or </a:t>
            </a:r>
            <a:r>
              <a:rPr lang="en-GB" b="1" dirty="0"/>
              <a:t>executory</a:t>
            </a:r>
          </a:p>
          <a:p>
            <a:pPr>
              <a:buFontTx/>
              <a:buChar char="-"/>
            </a:pPr>
            <a:r>
              <a:rPr lang="en-GB" dirty="0"/>
              <a:t>Must move from the </a:t>
            </a:r>
            <a:r>
              <a:rPr lang="en-GB" b="1" dirty="0" err="1"/>
              <a:t>promisee</a:t>
            </a:r>
            <a:r>
              <a:rPr lang="en-GB" b="1" dirty="0"/>
              <a:t>;</a:t>
            </a:r>
          </a:p>
          <a:p>
            <a:pPr>
              <a:buFontTx/>
              <a:buChar char="-"/>
            </a:pPr>
            <a:r>
              <a:rPr lang="en-GB" dirty="0"/>
              <a:t>Must not be </a:t>
            </a:r>
            <a:r>
              <a:rPr lang="en-GB" b="1" dirty="0"/>
              <a:t>past;</a:t>
            </a:r>
          </a:p>
          <a:p>
            <a:pPr>
              <a:buFontTx/>
              <a:buChar char="-"/>
            </a:pPr>
            <a:r>
              <a:rPr lang="en-GB" dirty="0"/>
              <a:t>Need not be </a:t>
            </a:r>
            <a:r>
              <a:rPr lang="en-GB" b="1" dirty="0"/>
              <a:t>adequate</a:t>
            </a:r>
          </a:p>
          <a:p>
            <a:pPr>
              <a:buFontTx/>
              <a:buChar char="-"/>
            </a:pPr>
            <a:r>
              <a:rPr lang="en-GB" dirty="0"/>
              <a:t>Must be </a:t>
            </a:r>
            <a:r>
              <a:rPr lang="en-GB" b="1" dirty="0"/>
              <a:t>sufficient</a:t>
            </a:r>
          </a:p>
          <a:p>
            <a:pPr marL="0" indent="0">
              <a:buNone/>
            </a:pPr>
            <a:r>
              <a:rPr lang="en-GB" dirty="0"/>
              <a:t>Insufficient consideration includes acting under:</a:t>
            </a:r>
          </a:p>
          <a:p>
            <a:pPr>
              <a:buFontTx/>
              <a:buChar char="-"/>
            </a:pPr>
            <a:r>
              <a:rPr lang="en-GB" dirty="0"/>
              <a:t>An existing </a:t>
            </a:r>
            <a:r>
              <a:rPr lang="en-GB" b="1" dirty="0"/>
              <a:t>public duty;</a:t>
            </a:r>
          </a:p>
          <a:p>
            <a:pPr>
              <a:buFontTx/>
              <a:buChar char="-"/>
            </a:pPr>
            <a:r>
              <a:rPr lang="en-GB" dirty="0"/>
              <a:t>An existing </a:t>
            </a:r>
            <a:r>
              <a:rPr lang="en-GB" b="1" dirty="0"/>
              <a:t>contractual duty </a:t>
            </a:r>
            <a:r>
              <a:rPr lang="en-GB" dirty="0"/>
              <a:t>(unless Williams </a:t>
            </a:r>
            <a:r>
              <a:rPr lang="en-GB" dirty="0" err="1"/>
              <a:t>Roffey</a:t>
            </a:r>
            <a:r>
              <a:rPr lang="en-GB" dirty="0"/>
              <a:t> Bros [1990] is applicable)</a:t>
            </a:r>
          </a:p>
          <a:p>
            <a:pPr>
              <a:buFontTx/>
              <a:buChar char="-"/>
            </a:pPr>
            <a:r>
              <a:rPr lang="en-GB" dirty="0"/>
              <a:t>An existing duty to </a:t>
            </a:r>
            <a:r>
              <a:rPr lang="en-GB" b="1" dirty="0"/>
              <a:t>repay a debt</a:t>
            </a:r>
            <a:endParaRPr lang="en-GB" dirty="0"/>
          </a:p>
          <a:p>
            <a:pPr>
              <a:buFontTx/>
              <a:buChar char="-"/>
            </a:pPr>
            <a:endParaRPr lang="en-GB" dirty="0"/>
          </a:p>
        </p:txBody>
      </p:sp>
    </p:spTree>
    <p:extLst>
      <p:ext uri="{BB962C8B-B14F-4D97-AF65-F5344CB8AC3E}">
        <p14:creationId xmlns:p14="http://schemas.microsoft.com/office/powerpoint/2010/main" val="3296208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Emma’s day.</a:t>
            </a:r>
          </a:p>
        </p:txBody>
      </p:sp>
      <p:sp>
        <p:nvSpPr>
          <p:cNvPr id="3" name="TextBox 2"/>
          <p:cNvSpPr txBox="1"/>
          <p:nvPr/>
        </p:nvSpPr>
        <p:spPr>
          <a:xfrm>
            <a:off x="2006221" y="2279175"/>
            <a:ext cx="7172285" cy="1569660"/>
          </a:xfrm>
          <a:prstGeom prst="rect">
            <a:avLst/>
          </a:prstGeom>
          <a:noFill/>
        </p:spPr>
        <p:txBody>
          <a:bodyPr wrap="square" rtlCol="0">
            <a:spAutoFit/>
          </a:bodyPr>
          <a:lstStyle/>
          <a:p>
            <a:r>
              <a:rPr lang="en-GB" sz="3200" dirty="0"/>
              <a:t>Identify the different forms of consideration in action (i.e. promises that have taken place)</a:t>
            </a:r>
          </a:p>
        </p:txBody>
      </p:sp>
    </p:spTree>
    <p:extLst>
      <p:ext uri="{BB962C8B-B14F-4D97-AF65-F5344CB8AC3E}">
        <p14:creationId xmlns:p14="http://schemas.microsoft.com/office/powerpoint/2010/main" val="2951587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consideration</a:t>
            </a:r>
          </a:p>
        </p:txBody>
      </p:sp>
      <p:sp>
        <p:nvSpPr>
          <p:cNvPr id="3" name="Content Placeholder 2"/>
          <p:cNvSpPr>
            <a:spLocks noGrp="1"/>
          </p:cNvSpPr>
          <p:nvPr>
            <p:ph idx="1"/>
          </p:nvPr>
        </p:nvSpPr>
        <p:spPr/>
        <p:txBody>
          <a:bodyPr>
            <a:normAutofit/>
          </a:bodyPr>
          <a:lstStyle/>
          <a:p>
            <a:pPr marL="45720" indent="0">
              <a:buNone/>
            </a:pPr>
            <a:r>
              <a:rPr lang="en-GB" sz="2400" b="1" u="sng" dirty="0">
                <a:solidFill>
                  <a:schemeClr val="tx1"/>
                </a:solidFill>
              </a:rPr>
              <a:t>There are two main types of valid consideration:</a:t>
            </a:r>
          </a:p>
          <a:p>
            <a:pPr>
              <a:buFontTx/>
              <a:buChar char="-"/>
            </a:pPr>
            <a:r>
              <a:rPr lang="en-GB" sz="2400" b="1" dirty="0">
                <a:solidFill>
                  <a:schemeClr val="tx1"/>
                </a:solidFill>
              </a:rPr>
              <a:t>EXECUTED</a:t>
            </a:r>
            <a:r>
              <a:rPr lang="en-GB" sz="2400" dirty="0">
                <a:solidFill>
                  <a:schemeClr val="tx1"/>
                </a:solidFill>
              </a:rPr>
              <a:t> CONSIDERATION</a:t>
            </a:r>
          </a:p>
          <a:p>
            <a:pPr>
              <a:buFontTx/>
              <a:buChar char="-"/>
            </a:pPr>
            <a:r>
              <a:rPr lang="en-GB" sz="2400" b="1" dirty="0">
                <a:solidFill>
                  <a:schemeClr val="tx1"/>
                </a:solidFill>
              </a:rPr>
              <a:t>EXECUTORY</a:t>
            </a:r>
            <a:r>
              <a:rPr lang="en-GB" sz="2400" dirty="0">
                <a:solidFill>
                  <a:schemeClr val="tx1"/>
                </a:solidFill>
              </a:rPr>
              <a:t> CONSIDERATION</a:t>
            </a:r>
          </a:p>
        </p:txBody>
      </p:sp>
      <p:sp>
        <p:nvSpPr>
          <p:cNvPr id="4" name="TextBox 3"/>
          <p:cNvSpPr txBox="1"/>
          <p:nvPr/>
        </p:nvSpPr>
        <p:spPr>
          <a:xfrm>
            <a:off x="1143000" y="3873731"/>
            <a:ext cx="8034251" cy="1938992"/>
          </a:xfrm>
          <a:prstGeom prst="rect">
            <a:avLst/>
          </a:prstGeom>
          <a:noFill/>
        </p:spPr>
        <p:txBody>
          <a:bodyPr wrap="square" rtlCol="0">
            <a:spAutoFit/>
          </a:bodyPr>
          <a:lstStyle/>
          <a:p>
            <a:pPr marL="342900" indent="-342900">
              <a:buAutoNum type="arabicPeriod"/>
            </a:pPr>
            <a:r>
              <a:rPr lang="en-GB" sz="2400" b="1" dirty="0">
                <a:solidFill>
                  <a:srgbClr val="00B0F0"/>
                </a:solidFill>
              </a:rPr>
              <a:t>EXECUTED</a:t>
            </a:r>
            <a:r>
              <a:rPr lang="en-GB" sz="2400" b="1" dirty="0"/>
              <a:t>: When a party performs his part of the contract at the time of entering into the contract</a:t>
            </a:r>
          </a:p>
          <a:p>
            <a:pPr marL="342900" indent="-342900">
              <a:buAutoNum type="arabicPeriod"/>
            </a:pPr>
            <a:endParaRPr lang="en-GB" sz="2400" b="1" dirty="0">
              <a:solidFill>
                <a:srgbClr val="7030A0"/>
              </a:solidFill>
            </a:endParaRPr>
          </a:p>
          <a:p>
            <a:pPr marL="342900" indent="-342900">
              <a:buAutoNum type="arabicPeriod"/>
            </a:pPr>
            <a:r>
              <a:rPr lang="en-GB" sz="2400" b="1" dirty="0">
                <a:solidFill>
                  <a:srgbClr val="7030A0"/>
                </a:solidFill>
              </a:rPr>
              <a:t>EXECUTORY</a:t>
            </a:r>
            <a:r>
              <a:rPr lang="en-GB" sz="2400" b="1" dirty="0"/>
              <a:t>: When the parties exchange promises to do something in the future</a:t>
            </a:r>
          </a:p>
        </p:txBody>
      </p:sp>
      <p:sp>
        <p:nvSpPr>
          <p:cNvPr id="5" name="TextBox 4"/>
          <p:cNvSpPr txBox="1"/>
          <p:nvPr/>
        </p:nvSpPr>
        <p:spPr>
          <a:xfrm>
            <a:off x="7847215" y="947650"/>
            <a:ext cx="3524596" cy="1938992"/>
          </a:xfrm>
          <a:prstGeom prst="rect">
            <a:avLst/>
          </a:prstGeom>
          <a:solidFill>
            <a:srgbClr val="FFFF00"/>
          </a:solidFill>
        </p:spPr>
        <p:txBody>
          <a:bodyPr wrap="square" rtlCol="0">
            <a:spAutoFit/>
          </a:bodyPr>
          <a:lstStyle/>
          <a:p>
            <a:r>
              <a:rPr lang="en-GB" sz="2400" u="sng" dirty="0">
                <a:solidFill>
                  <a:srgbClr val="0070C0"/>
                </a:solidFill>
              </a:rPr>
              <a:t>TASK:</a:t>
            </a:r>
          </a:p>
          <a:p>
            <a:r>
              <a:rPr lang="en-GB" sz="2400" dirty="0">
                <a:solidFill>
                  <a:srgbClr val="0070C0"/>
                </a:solidFill>
              </a:rPr>
              <a:t>Can you identify which types of consideration from Emma’s day are executed and executory.</a:t>
            </a:r>
          </a:p>
        </p:txBody>
      </p:sp>
    </p:spTree>
    <p:extLst>
      <p:ext uri="{BB962C8B-B14F-4D97-AF65-F5344CB8AC3E}">
        <p14:creationId xmlns:p14="http://schemas.microsoft.com/office/powerpoint/2010/main" val="2706559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4896" y="-150243"/>
            <a:ext cx="10134600" cy="1288489"/>
          </a:xfrm>
        </p:spPr>
        <p:txBody>
          <a:bodyPr/>
          <a:lstStyle/>
          <a:p>
            <a:r>
              <a:rPr lang="en-GB" dirty="0"/>
              <a:t>Self-assessment questions</a:t>
            </a:r>
          </a:p>
        </p:txBody>
      </p:sp>
      <p:sp>
        <p:nvSpPr>
          <p:cNvPr id="3" name="Content Placeholder 2"/>
          <p:cNvSpPr>
            <a:spLocks noGrp="1"/>
          </p:cNvSpPr>
          <p:nvPr>
            <p:ph idx="1"/>
          </p:nvPr>
        </p:nvSpPr>
        <p:spPr>
          <a:xfrm>
            <a:off x="821667" y="1517797"/>
            <a:ext cx="10134600" cy="3969342"/>
          </a:xfrm>
        </p:spPr>
        <p:txBody>
          <a:bodyPr>
            <a:noAutofit/>
          </a:bodyPr>
          <a:lstStyle/>
          <a:p>
            <a:pPr marL="502920" indent="-457200">
              <a:buAutoNum type="arabicPeriod"/>
            </a:pPr>
            <a:r>
              <a:rPr lang="en-GB" sz="2800" dirty="0">
                <a:solidFill>
                  <a:schemeClr val="tx1"/>
                </a:solidFill>
              </a:rPr>
              <a:t>How is consideration defined in Currie v Misa [1875]?</a:t>
            </a:r>
          </a:p>
          <a:p>
            <a:pPr marL="502920" indent="-457200">
              <a:buAutoNum type="arabicPeriod"/>
            </a:pPr>
            <a:r>
              <a:rPr lang="en-GB" sz="2800" dirty="0">
                <a:solidFill>
                  <a:schemeClr val="tx1"/>
                </a:solidFill>
              </a:rPr>
              <a:t>Distinguish between ‘executed’ and executory’ consideration</a:t>
            </a:r>
          </a:p>
          <a:p>
            <a:pPr marL="502920" indent="-457200">
              <a:buAutoNum type="arabicPeriod"/>
            </a:pPr>
            <a:r>
              <a:rPr lang="en-GB" sz="2800" dirty="0">
                <a:solidFill>
                  <a:schemeClr val="tx1"/>
                </a:solidFill>
              </a:rPr>
              <a:t>What is the difference between ‘adequate’ and ‘sufficient’ consideration?</a:t>
            </a:r>
          </a:p>
          <a:p>
            <a:pPr marL="502920" indent="-457200">
              <a:buAutoNum type="arabicPeriod"/>
            </a:pPr>
            <a:r>
              <a:rPr lang="en-GB" sz="2800" dirty="0">
                <a:solidFill>
                  <a:schemeClr val="tx1"/>
                </a:solidFill>
              </a:rPr>
              <a:t>After your next-door neighbour mowed your lawn out of kindness, you agreed to pay him for his trouble. Is there an enforceable contract?</a:t>
            </a:r>
          </a:p>
          <a:p>
            <a:pPr marL="502920" indent="-457200">
              <a:buAutoNum type="arabicPeriod"/>
            </a:pPr>
            <a:r>
              <a:rPr lang="en-GB" sz="2800" dirty="0">
                <a:solidFill>
                  <a:schemeClr val="tx1"/>
                </a:solidFill>
              </a:rPr>
              <a:t>Will performance of an existing duty be sufficient consideration?</a:t>
            </a:r>
          </a:p>
        </p:txBody>
      </p:sp>
    </p:spTree>
    <p:extLst>
      <p:ext uri="{BB962C8B-B14F-4D97-AF65-F5344CB8AC3E}">
        <p14:creationId xmlns:p14="http://schemas.microsoft.com/office/powerpoint/2010/main" val="2611234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C49CE-A292-4AC5-AED1-9894C65AD856}"/>
              </a:ext>
            </a:extLst>
          </p:cNvPr>
          <p:cNvSpPr>
            <a:spLocks noGrp="1"/>
          </p:cNvSpPr>
          <p:nvPr>
            <p:ph type="ctrTitle"/>
          </p:nvPr>
        </p:nvSpPr>
        <p:spPr/>
        <p:txBody>
          <a:bodyPr/>
          <a:lstStyle/>
          <a:p>
            <a:r>
              <a:rPr lang="en-GB" dirty="0"/>
              <a:t>Intention to create legal relations</a:t>
            </a:r>
          </a:p>
        </p:txBody>
      </p:sp>
      <p:sp>
        <p:nvSpPr>
          <p:cNvPr id="5" name="Subtitle 4">
            <a:extLst>
              <a:ext uri="{FF2B5EF4-FFF2-40B4-BE49-F238E27FC236}">
                <a16:creationId xmlns:a16="http://schemas.microsoft.com/office/drawing/2014/main" id="{DA00CE10-D102-4DBC-88A5-6AD45C7DDA7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646313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INTENTION TO CREATE LEGAL RELATIONS</a:t>
            </a:r>
          </a:p>
        </p:txBody>
      </p:sp>
      <p:sp>
        <p:nvSpPr>
          <p:cNvPr id="3" name="Subtitle 2"/>
          <p:cNvSpPr>
            <a:spLocks noGrp="1"/>
          </p:cNvSpPr>
          <p:nvPr>
            <p:ph type="subTitle" idx="1"/>
          </p:nvPr>
        </p:nvSpPr>
        <p:spPr/>
        <p:txBody>
          <a:bodyPr/>
          <a:lstStyle/>
          <a:p>
            <a:r>
              <a:rPr lang="en-GB" dirty="0"/>
              <a:t>Laura Knight</a:t>
            </a:r>
          </a:p>
        </p:txBody>
      </p:sp>
    </p:spTree>
    <p:extLst>
      <p:ext uri="{BB962C8B-B14F-4D97-AF65-F5344CB8AC3E}">
        <p14:creationId xmlns:p14="http://schemas.microsoft.com/office/powerpoint/2010/main" val="2773123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a:bodyPr>
          <a:lstStyle/>
          <a:p>
            <a:pPr marL="0" indent="0">
              <a:buNone/>
            </a:pPr>
            <a:r>
              <a:rPr lang="en-GB" sz="2400" b="1" dirty="0"/>
              <a:t>By the end of this session, you should be able to. . . </a:t>
            </a:r>
          </a:p>
          <a:p>
            <a:pPr marL="0" indent="0">
              <a:buNone/>
            </a:pPr>
            <a:endParaRPr lang="en-GB" sz="2400" dirty="0"/>
          </a:p>
          <a:p>
            <a:pPr>
              <a:buFontTx/>
              <a:buChar char="-"/>
            </a:pPr>
            <a:r>
              <a:rPr lang="en-GB" sz="2400" dirty="0"/>
              <a:t>Describe the third essential element of a contract</a:t>
            </a:r>
          </a:p>
          <a:p>
            <a:pPr>
              <a:buFontTx/>
              <a:buChar char="-"/>
            </a:pPr>
            <a:r>
              <a:rPr lang="en-GB" sz="2400" dirty="0"/>
              <a:t>Understand the rules that relate to a parties intention when entering into a contract</a:t>
            </a:r>
          </a:p>
        </p:txBody>
      </p:sp>
    </p:spTree>
    <p:extLst>
      <p:ext uri="{BB962C8B-B14F-4D97-AF65-F5344CB8AC3E}">
        <p14:creationId xmlns:p14="http://schemas.microsoft.com/office/powerpoint/2010/main" val="7864425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Third essential element</a:t>
            </a:r>
          </a:p>
        </p:txBody>
      </p:sp>
      <p:pic>
        <p:nvPicPr>
          <p:cNvPr id="5" name="Content Placeholder 4"/>
          <p:cNvPicPr>
            <a:picLocks noGrp="1" noChangeAspect="1"/>
          </p:cNvPicPr>
          <p:nvPr>
            <p:ph idx="1"/>
          </p:nvPr>
        </p:nvPicPr>
        <p:blipFill>
          <a:blip r:embed="rId3"/>
          <a:stretch>
            <a:fillRect/>
          </a:stretch>
        </p:blipFill>
        <p:spPr>
          <a:xfrm>
            <a:off x="2891482" y="3517558"/>
            <a:ext cx="2041170" cy="1579001"/>
          </a:xfrm>
          <a:prstGeom prst="rect">
            <a:avLst/>
          </a:prstGeom>
        </p:spPr>
      </p:pic>
      <p:sp>
        <p:nvSpPr>
          <p:cNvPr id="4" name="Rectangle 3"/>
          <p:cNvSpPr/>
          <p:nvPr/>
        </p:nvSpPr>
        <p:spPr>
          <a:xfrm>
            <a:off x="280087" y="3517558"/>
            <a:ext cx="1952367" cy="15569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5608725" y="3495507"/>
            <a:ext cx="1969179" cy="1579001"/>
          </a:xfrm>
          <a:prstGeom prst="rect">
            <a:avLst/>
          </a:prstGeom>
        </p:spPr>
      </p:pic>
      <p:pic>
        <p:nvPicPr>
          <p:cNvPr id="7" name="Picture 6"/>
          <p:cNvPicPr>
            <a:picLocks noChangeAspect="1"/>
          </p:cNvPicPr>
          <p:nvPr/>
        </p:nvPicPr>
        <p:blipFill>
          <a:blip r:embed="rId3"/>
          <a:stretch>
            <a:fillRect/>
          </a:stretch>
        </p:blipFill>
        <p:spPr>
          <a:xfrm>
            <a:off x="9193427" y="3495508"/>
            <a:ext cx="2022558" cy="1621804"/>
          </a:xfrm>
          <a:prstGeom prst="rect">
            <a:avLst/>
          </a:prstGeom>
        </p:spPr>
      </p:pic>
      <p:sp>
        <p:nvSpPr>
          <p:cNvPr id="8" name="TextBox 7"/>
          <p:cNvSpPr txBox="1"/>
          <p:nvPr/>
        </p:nvSpPr>
        <p:spPr>
          <a:xfrm>
            <a:off x="2372497" y="4168346"/>
            <a:ext cx="378941" cy="369332"/>
          </a:xfrm>
          <a:prstGeom prst="rect">
            <a:avLst/>
          </a:prstGeom>
          <a:noFill/>
        </p:spPr>
        <p:txBody>
          <a:bodyPr wrap="square" rtlCol="0">
            <a:spAutoFit/>
          </a:bodyPr>
          <a:lstStyle/>
          <a:p>
            <a:r>
              <a:rPr lang="en-GB" dirty="0"/>
              <a:t>+</a:t>
            </a:r>
          </a:p>
        </p:txBody>
      </p:sp>
      <p:pic>
        <p:nvPicPr>
          <p:cNvPr id="9" name="Picture 8"/>
          <p:cNvPicPr>
            <a:picLocks noChangeAspect="1"/>
          </p:cNvPicPr>
          <p:nvPr/>
        </p:nvPicPr>
        <p:blipFill>
          <a:blip r:embed="rId4"/>
          <a:stretch>
            <a:fillRect/>
          </a:stretch>
        </p:blipFill>
        <p:spPr>
          <a:xfrm>
            <a:off x="5057309" y="4162772"/>
            <a:ext cx="426757" cy="499915"/>
          </a:xfrm>
          <a:prstGeom prst="rect">
            <a:avLst/>
          </a:prstGeom>
        </p:spPr>
      </p:pic>
      <p:sp>
        <p:nvSpPr>
          <p:cNvPr id="10" name="TextBox 9"/>
          <p:cNvSpPr txBox="1"/>
          <p:nvPr/>
        </p:nvSpPr>
        <p:spPr>
          <a:xfrm>
            <a:off x="7867135" y="4162772"/>
            <a:ext cx="766119" cy="369332"/>
          </a:xfrm>
          <a:prstGeom prst="rect">
            <a:avLst/>
          </a:prstGeom>
          <a:noFill/>
        </p:spPr>
        <p:txBody>
          <a:bodyPr wrap="square" rtlCol="0">
            <a:spAutoFit/>
          </a:bodyPr>
          <a:lstStyle/>
          <a:p>
            <a:r>
              <a:rPr lang="en-GB" dirty="0"/>
              <a:t>=</a:t>
            </a:r>
          </a:p>
        </p:txBody>
      </p:sp>
      <p:sp>
        <p:nvSpPr>
          <p:cNvPr id="11" name="TextBox 10"/>
          <p:cNvSpPr txBox="1"/>
          <p:nvPr/>
        </p:nvSpPr>
        <p:spPr>
          <a:xfrm>
            <a:off x="370704" y="4162772"/>
            <a:ext cx="1622854" cy="369332"/>
          </a:xfrm>
          <a:prstGeom prst="rect">
            <a:avLst/>
          </a:prstGeom>
          <a:noFill/>
        </p:spPr>
        <p:txBody>
          <a:bodyPr wrap="square" rtlCol="0">
            <a:spAutoFit/>
          </a:bodyPr>
          <a:lstStyle/>
          <a:p>
            <a:r>
              <a:rPr lang="en-GB" b="1" dirty="0">
                <a:solidFill>
                  <a:schemeClr val="bg1"/>
                </a:solidFill>
              </a:rPr>
              <a:t>AGREEMENT</a:t>
            </a:r>
          </a:p>
        </p:txBody>
      </p:sp>
      <p:sp>
        <p:nvSpPr>
          <p:cNvPr id="12" name="TextBox 11"/>
          <p:cNvSpPr txBox="1"/>
          <p:nvPr/>
        </p:nvSpPr>
        <p:spPr>
          <a:xfrm>
            <a:off x="2887934" y="4198728"/>
            <a:ext cx="2041169" cy="369332"/>
          </a:xfrm>
          <a:prstGeom prst="rect">
            <a:avLst/>
          </a:prstGeom>
          <a:noFill/>
        </p:spPr>
        <p:txBody>
          <a:bodyPr wrap="square" rtlCol="0">
            <a:spAutoFit/>
          </a:bodyPr>
          <a:lstStyle/>
          <a:p>
            <a:r>
              <a:rPr lang="en-GB" b="1" dirty="0">
                <a:solidFill>
                  <a:schemeClr val="bg1"/>
                </a:solidFill>
              </a:rPr>
              <a:t>CONSIDERATION</a:t>
            </a:r>
          </a:p>
        </p:txBody>
      </p:sp>
      <p:sp>
        <p:nvSpPr>
          <p:cNvPr id="13" name="TextBox 12"/>
          <p:cNvSpPr txBox="1"/>
          <p:nvPr/>
        </p:nvSpPr>
        <p:spPr>
          <a:xfrm>
            <a:off x="5684108" y="3781168"/>
            <a:ext cx="1804087" cy="923330"/>
          </a:xfrm>
          <a:prstGeom prst="rect">
            <a:avLst/>
          </a:prstGeom>
          <a:noFill/>
        </p:spPr>
        <p:txBody>
          <a:bodyPr wrap="square" rtlCol="0">
            <a:spAutoFit/>
          </a:bodyPr>
          <a:lstStyle/>
          <a:p>
            <a:r>
              <a:rPr lang="en-GB" b="1" dirty="0">
                <a:solidFill>
                  <a:schemeClr val="bg1"/>
                </a:solidFill>
              </a:rPr>
              <a:t>INTENTION TO CREATE LEGAL RELATIONS</a:t>
            </a:r>
          </a:p>
        </p:txBody>
      </p:sp>
      <p:sp>
        <p:nvSpPr>
          <p:cNvPr id="14" name="TextBox 13"/>
          <p:cNvSpPr txBox="1"/>
          <p:nvPr/>
        </p:nvSpPr>
        <p:spPr>
          <a:xfrm>
            <a:off x="9407611" y="3847070"/>
            <a:ext cx="1433384" cy="1015663"/>
          </a:xfrm>
          <a:prstGeom prst="rect">
            <a:avLst/>
          </a:prstGeom>
          <a:noFill/>
        </p:spPr>
        <p:txBody>
          <a:bodyPr wrap="square" rtlCol="0">
            <a:spAutoFit/>
          </a:bodyPr>
          <a:lstStyle/>
          <a:p>
            <a:r>
              <a:rPr lang="en-GB" sz="2000" dirty="0">
                <a:solidFill>
                  <a:schemeClr val="bg1"/>
                </a:solidFill>
              </a:rPr>
              <a:t>Three main elements</a:t>
            </a:r>
          </a:p>
        </p:txBody>
      </p:sp>
      <p:sp>
        <p:nvSpPr>
          <p:cNvPr id="3" name="Up Arrow Callout 2"/>
          <p:cNvSpPr/>
          <p:nvPr/>
        </p:nvSpPr>
        <p:spPr>
          <a:xfrm>
            <a:off x="4373216" y="5117312"/>
            <a:ext cx="4440195" cy="1621239"/>
          </a:xfrm>
          <a:prstGeom prst="upArrow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530811" y="5873578"/>
            <a:ext cx="4102443" cy="830997"/>
          </a:xfrm>
          <a:prstGeom prst="rect">
            <a:avLst/>
          </a:prstGeom>
          <a:noFill/>
        </p:spPr>
        <p:txBody>
          <a:bodyPr wrap="square" rtlCol="0">
            <a:spAutoFit/>
          </a:bodyPr>
          <a:lstStyle/>
          <a:p>
            <a:r>
              <a:rPr lang="en-GB" sz="1600" dirty="0"/>
              <a:t>Aims to prevent agreements that never intended to have legal liability from taking up the courts’ time.</a:t>
            </a:r>
          </a:p>
        </p:txBody>
      </p:sp>
    </p:spTree>
    <p:extLst>
      <p:ext uri="{BB962C8B-B14F-4D97-AF65-F5344CB8AC3E}">
        <p14:creationId xmlns:p14="http://schemas.microsoft.com/office/powerpoint/2010/main" val="4590126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Rebuttable presumptions</a:t>
            </a:r>
          </a:p>
        </p:txBody>
      </p:sp>
      <p:sp>
        <p:nvSpPr>
          <p:cNvPr id="3" name="Content Placeholder 2"/>
          <p:cNvSpPr>
            <a:spLocks noGrp="1"/>
          </p:cNvSpPr>
          <p:nvPr>
            <p:ph idx="1"/>
          </p:nvPr>
        </p:nvSpPr>
        <p:spPr>
          <a:xfrm>
            <a:off x="1154954" y="2603499"/>
            <a:ext cx="9365562" cy="3984113"/>
          </a:xfrm>
        </p:spPr>
        <p:txBody>
          <a:bodyPr/>
          <a:lstStyle/>
          <a:p>
            <a:pPr marL="0" indent="0">
              <a:buNone/>
            </a:pPr>
            <a:r>
              <a:rPr lang="en-GB" sz="2000" b="1" dirty="0">
                <a:solidFill>
                  <a:schemeClr val="accent1"/>
                </a:solidFill>
              </a:rPr>
              <a:t>X: Difficult to establish a persons intention on a date in the past</a:t>
            </a:r>
          </a:p>
          <a:p>
            <a:pPr marL="0" indent="0">
              <a:buNone/>
            </a:pPr>
            <a:endParaRPr lang="en-GB" sz="2000" dirty="0"/>
          </a:p>
          <a:p>
            <a:pPr marL="0" indent="0">
              <a:buNone/>
            </a:pPr>
            <a:r>
              <a:rPr lang="en-GB" sz="2000" dirty="0"/>
              <a:t>The Courts have developed two rebuttable presumptions governing:</a:t>
            </a:r>
          </a:p>
          <a:p>
            <a:pPr>
              <a:buFontTx/>
              <a:buChar char="-"/>
            </a:pPr>
            <a:r>
              <a:rPr lang="en-GB" sz="3200" b="1" dirty="0">
                <a:solidFill>
                  <a:schemeClr val="accent6">
                    <a:lumMod val="60000"/>
                    <a:lumOff val="40000"/>
                  </a:schemeClr>
                </a:solidFill>
              </a:rPr>
              <a:t>Family and social agreements; and</a:t>
            </a:r>
          </a:p>
          <a:p>
            <a:pPr>
              <a:buFontTx/>
              <a:buChar char="-"/>
            </a:pPr>
            <a:r>
              <a:rPr lang="en-GB" sz="3200" b="1" dirty="0">
                <a:solidFill>
                  <a:schemeClr val="accent6">
                    <a:lumMod val="60000"/>
                    <a:lumOff val="40000"/>
                  </a:schemeClr>
                </a:solidFill>
              </a:rPr>
              <a:t>Business agreements</a:t>
            </a:r>
          </a:p>
          <a:p>
            <a:pPr>
              <a:buFontTx/>
              <a:buChar char="-"/>
            </a:pPr>
            <a:endParaRPr lang="en-GB" sz="2000" dirty="0"/>
          </a:p>
          <a:p>
            <a:pPr marL="0" indent="0">
              <a:buNone/>
            </a:pPr>
            <a:r>
              <a:rPr lang="en-GB" sz="2000" b="1" dirty="0"/>
              <a:t>REBUTTABLE PRESUMPTION: </a:t>
            </a:r>
            <a:r>
              <a:rPr lang="en-GB" sz="2000" dirty="0"/>
              <a:t>An initial assumption that can be overturned by evidence to the contrary</a:t>
            </a:r>
          </a:p>
          <a:p>
            <a:pPr>
              <a:buFontTx/>
              <a:buChar char="-"/>
            </a:pPr>
            <a:endParaRPr lang="en-GB" dirty="0"/>
          </a:p>
        </p:txBody>
      </p:sp>
      <p:pic>
        <p:nvPicPr>
          <p:cNvPr id="4" name="Picture 3"/>
          <p:cNvPicPr>
            <a:picLocks noChangeAspect="1"/>
          </p:cNvPicPr>
          <p:nvPr/>
        </p:nvPicPr>
        <p:blipFill rotWithShape="1">
          <a:blip r:embed="rId3"/>
          <a:srcRect r="43457"/>
          <a:stretch/>
        </p:blipFill>
        <p:spPr>
          <a:xfrm>
            <a:off x="10377334" y="2202578"/>
            <a:ext cx="1529531" cy="1685925"/>
          </a:xfrm>
          <a:prstGeom prst="rect">
            <a:avLst/>
          </a:prstGeom>
        </p:spPr>
      </p:pic>
    </p:spTree>
    <p:extLst>
      <p:ext uri="{BB962C8B-B14F-4D97-AF65-F5344CB8AC3E}">
        <p14:creationId xmlns:p14="http://schemas.microsoft.com/office/powerpoint/2010/main" val="498236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a:xfrm>
            <a:off x="1154954" y="2603500"/>
            <a:ext cx="10860065" cy="3416300"/>
          </a:xfrm>
        </p:spPr>
        <p:txBody>
          <a:bodyPr>
            <a:noAutofit/>
          </a:bodyPr>
          <a:lstStyle/>
          <a:p>
            <a:r>
              <a:rPr lang="en-GB" sz="2800" b="1" dirty="0"/>
              <a:t> CAN YOU THINK OF SOME EXAMPLES OF FAMILY/SOCIAL AGREEMENTS?</a:t>
            </a:r>
          </a:p>
          <a:p>
            <a:endParaRPr lang="en-GB" sz="2800" b="1" dirty="0"/>
          </a:p>
          <a:p>
            <a:r>
              <a:rPr lang="en-GB" sz="2800" b="1" dirty="0"/>
              <a:t>DO YOU THINK A COURT WOULD CONSIDER THESE TO BE A CONTRACT?</a:t>
            </a:r>
          </a:p>
          <a:p>
            <a:endParaRPr lang="en-GB" sz="2800" b="1" dirty="0"/>
          </a:p>
          <a:p>
            <a:r>
              <a:rPr lang="en-GB" sz="2800" b="1" dirty="0"/>
              <a:t>What happened in the case of </a:t>
            </a:r>
            <a:r>
              <a:rPr lang="en-GB" sz="2800" b="1" i="1" dirty="0">
                <a:solidFill>
                  <a:srgbClr val="FF0000"/>
                </a:solidFill>
              </a:rPr>
              <a:t>Jones v </a:t>
            </a:r>
            <a:r>
              <a:rPr lang="en-GB" sz="2800" b="1" i="1" dirty="0" err="1">
                <a:solidFill>
                  <a:srgbClr val="FF0000"/>
                </a:solidFill>
              </a:rPr>
              <a:t>Padavatton</a:t>
            </a:r>
            <a:r>
              <a:rPr lang="en-GB" sz="2800" b="1" i="1" dirty="0">
                <a:solidFill>
                  <a:srgbClr val="FF0000"/>
                </a:solidFill>
              </a:rPr>
              <a:t> [1969]?</a:t>
            </a:r>
          </a:p>
        </p:txBody>
      </p:sp>
    </p:spTree>
    <p:extLst>
      <p:ext uri="{BB962C8B-B14F-4D97-AF65-F5344CB8AC3E}">
        <p14:creationId xmlns:p14="http://schemas.microsoft.com/office/powerpoint/2010/main" val="2135012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Family and Social agreements</a:t>
            </a:r>
          </a:p>
        </p:txBody>
      </p:sp>
      <p:sp>
        <p:nvSpPr>
          <p:cNvPr id="3" name="Content Placeholder 2"/>
          <p:cNvSpPr>
            <a:spLocks noGrp="1"/>
          </p:cNvSpPr>
          <p:nvPr>
            <p:ph idx="1"/>
          </p:nvPr>
        </p:nvSpPr>
        <p:spPr/>
        <p:txBody>
          <a:bodyPr>
            <a:normAutofit/>
          </a:bodyPr>
          <a:lstStyle/>
          <a:p>
            <a:r>
              <a:rPr lang="en-GB" b="1" i="1" u="sng" dirty="0">
                <a:solidFill>
                  <a:schemeClr val="accent1"/>
                </a:solidFill>
              </a:rPr>
              <a:t>General rule: </a:t>
            </a:r>
            <a:r>
              <a:rPr lang="en-GB" dirty="0"/>
              <a:t>It is generally presumed that an agreement between family members or friends in a social context </a:t>
            </a:r>
            <a:r>
              <a:rPr lang="en-GB" b="1" dirty="0"/>
              <a:t>IS NOT </a:t>
            </a:r>
            <a:r>
              <a:rPr lang="en-GB" dirty="0"/>
              <a:t>intended to be a contract.</a:t>
            </a:r>
          </a:p>
          <a:p>
            <a:endParaRPr lang="en-GB" dirty="0"/>
          </a:p>
          <a:p>
            <a:r>
              <a:rPr lang="en-GB" dirty="0"/>
              <a:t>Agreements between husband and wife are generally presumed not to create a legal relationship – </a:t>
            </a:r>
            <a:r>
              <a:rPr lang="en-GB" b="1" i="1" dirty="0">
                <a:solidFill>
                  <a:srgbClr val="FF0000"/>
                </a:solidFill>
              </a:rPr>
              <a:t>Balfour v Balfour [1919]</a:t>
            </a:r>
          </a:p>
          <a:p>
            <a:r>
              <a:rPr lang="en-GB" b="1" i="1" dirty="0">
                <a:solidFill>
                  <a:srgbClr val="FF0000"/>
                </a:solidFill>
              </a:rPr>
              <a:t>Merritt v Merritt [1970]</a:t>
            </a:r>
          </a:p>
          <a:p>
            <a:endParaRPr lang="en-GB" dirty="0"/>
          </a:p>
          <a:p>
            <a:r>
              <a:rPr lang="en-GB" dirty="0"/>
              <a:t>An agreement between other family members and/or close friends is also presumed not to be binding. – </a:t>
            </a:r>
            <a:r>
              <a:rPr lang="en-GB" b="1" i="1" dirty="0">
                <a:solidFill>
                  <a:srgbClr val="FF0000"/>
                </a:solidFill>
              </a:rPr>
              <a:t>Jones v </a:t>
            </a:r>
            <a:r>
              <a:rPr lang="en-GB" b="1" i="1" dirty="0" err="1">
                <a:solidFill>
                  <a:srgbClr val="FF0000"/>
                </a:solidFill>
              </a:rPr>
              <a:t>Padavatton</a:t>
            </a:r>
            <a:r>
              <a:rPr lang="en-GB" b="1" i="1" dirty="0">
                <a:solidFill>
                  <a:srgbClr val="FF0000"/>
                </a:solidFill>
              </a:rPr>
              <a:t> [1969]</a:t>
            </a:r>
          </a:p>
        </p:txBody>
      </p:sp>
      <p:pic>
        <p:nvPicPr>
          <p:cNvPr id="4" name="Picture 3"/>
          <p:cNvPicPr>
            <a:picLocks noChangeAspect="1"/>
          </p:cNvPicPr>
          <p:nvPr/>
        </p:nvPicPr>
        <p:blipFill rotWithShape="1">
          <a:blip r:embed="rId3"/>
          <a:srcRect b="15725"/>
          <a:stretch/>
        </p:blipFill>
        <p:spPr>
          <a:xfrm>
            <a:off x="8914386" y="495251"/>
            <a:ext cx="2533650" cy="1517138"/>
          </a:xfrm>
          <a:prstGeom prst="rect">
            <a:avLst/>
          </a:prstGeom>
        </p:spPr>
      </p:pic>
      <p:sp>
        <p:nvSpPr>
          <p:cNvPr id="5" name="Up Arrow Callout 4"/>
          <p:cNvSpPr/>
          <p:nvPr/>
        </p:nvSpPr>
        <p:spPr>
          <a:xfrm>
            <a:off x="2349910" y="5456903"/>
            <a:ext cx="7954296" cy="1268362"/>
          </a:xfrm>
          <a:prstGeom prst="up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644877" y="6019800"/>
            <a:ext cx="7335736" cy="646331"/>
          </a:xfrm>
          <a:prstGeom prst="rect">
            <a:avLst/>
          </a:prstGeom>
          <a:noFill/>
        </p:spPr>
        <p:txBody>
          <a:bodyPr wrap="square" rtlCol="0">
            <a:spAutoFit/>
          </a:bodyPr>
          <a:lstStyle/>
          <a:p>
            <a:r>
              <a:rPr lang="en-GB" b="1" dirty="0"/>
              <a:t>THIS DOES NOT MEAN THAT THERE CAN NEVER BE A CONTRACT BETWEEN PARTIES IN A CLOSE RELATIONSHIP</a:t>
            </a:r>
          </a:p>
        </p:txBody>
      </p:sp>
    </p:spTree>
    <p:extLst>
      <p:ext uri="{BB962C8B-B14F-4D97-AF65-F5344CB8AC3E}">
        <p14:creationId xmlns:p14="http://schemas.microsoft.com/office/powerpoint/2010/main" val="39457150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Family and social agreements: </a:t>
            </a:r>
            <a:br>
              <a:rPr lang="en-GB" sz="2400" dirty="0"/>
            </a:br>
            <a:r>
              <a:rPr lang="en-GB" dirty="0"/>
              <a:t>Rebutting the presumption</a:t>
            </a:r>
          </a:p>
        </p:txBody>
      </p:sp>
      <p:sp>
        <p:nvSpPr>
          <p:cNvPr id="3" name="Content Placeholder 2"/>
          <p:cNvSpPr>
            <a:spLocks noGrp="1"/>
          </p:cNvSpPr>
          <p:nvPr>
            <p:ph idx="1"/>
          </p:nvPr>
        </p:nvSpPr>
        <p:spPr/>
        <p:txBody>
          <a:bodyPr/>
          <a:lstStyle/>
          <a:p>
            <a:r>
              <a:rPr lang="en-GB" dirty="0"/>
              <a:t>Courts start from the presumption that the parties did not intend their agreement to be legally binding. – </a:t>
            </a:r>
            <a:r>
              <a:rPr lang="en-GB" dirty="0">
                <a:solidFill>
                  <a:srgbClr val="00B050"/>
                </a:solidFill>
              </a:rPr>
              <a:t>Look at what the parties said and did.</a:t>
            </a:r>
          </a:p>
          <a:p>
            <a:endParaRPr lang="en-GB" dirty="0">
              <a:solidFill>
                <a:srgbClr val="00B050"/>
              </a:solidFill>
            </a:endParaRPr>
          </a:p>
          <a:p>
            <a:r>
              <a:rPr lang="en-GB" dirty="0">
                <a:solidFill>
                  <a:schemeClr val="tx1"/>
                </a:solidFill>
              </a:rPr>
              <a:t>Once the parties have broken down (spouses have separated, divorced </a:t>
            </a:r>
            <a:r>
              <a:rPr lang="en-GB" dirty="0" err="1">
                <a:solidFill>
                  <a:schemeClr val="tx1"/>
                </a:solidFill>
              </a:rPr>
              <a:t>etc</a:t>
            </a:r>
            <a:r>
              <a:rPr lang="en-GB" dirty="0">
                <a:solidFill>
                  <a:schemeClr val="tx1"/>
                </a:solidFill>
              </a:rPr>
              <a:t>) any agreement between them is likely to be treated as legally binding. </a:t>
            </a:r>
            <a:r>
              <a:rPr lang="en-GB" b="1" i="1" dirty="0">
                <a:solidFill>
                  <a:srgbClr val="FF0000"/>
                </a:solidFill>
              </a:rPr>
              <a:t>Merritt v Merritt [1970]</a:t>
            </a:r>
          </a:p>
          <a:p>
            <a:r>
              <a:rPr lang="en-GB" b="1" i="1" dirty="0">
                <a:solidFill>
                  <a:srgbClr val="FF0000"/>
                </a:solidFill>
              </a:rPr>
              <a:t>If one party puts himself at a </a:t>
            </a:r>
            <a:r>
              <a:rPr lang="en-GB" b="1" i="1" dirty="0">
                <a:solidFill>
                  <a:schemeClr val="tx1"/>
                </a:solidFill>
              </a:rPr>
              <a:t>disadvantage</a:t>
            </a:r>
            <a:r>
              <a:rPr lang="en-GB" b="1" i="1" dirty="0">
                <a:solidFill>
                  <a:srgbClr val="FF0000"/>
                </a:solidFill>
              </a:rPr>
              <a:t> as a result of an agreement, this is strong evidence that he considers the agreement to be legally binding, and the other party will find it hard to deny the existence of a contract.</a:t>
            </a:r>
          </a:p>
        </p:txBody>
      </p:sp>
      <p:pic>
        <p:nvPicPr>
          <p:cNvPr id="4" name="Picture 3"/>
          <p:cNvPicPr>
            <a:picLocks noChangeAspect="1"/>
          </p:cNvPicPr>
          <p:nvPr/>
        </p:nvPicPr>
        <p:blipFill>
          <a:blip r:embed="rId3"/>
          <a:stretch>
            <a:fillRect/>
          </a:stretch>
        </p:blipFill>
        <p:spPr>
          <a:xfrm>
            <a:off x="9969027" y="5379358"/>
            <a:ext cx="1483296" cy="987066"/>
          </a:xfrm>
          <a:prstGeom prst="rect">
            <a:avLst/>
          </a:prstGeom>
        </p:spPr>
      </p:pic>
    </p:spTree>
    <p:extLst>
      <p:ext uri="{BB962C8B-B14F-4D97-AF65-F5344CB8AC3E}">
        <p14:creationId xmlns:p14="http://schemas.microsoft.com/office/powerpoint/2010/main" val="28543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Family and social agreements: </a:t>
            </a:r>
            <a:br>
              <a:rPr lang="en-GB" dirty="0"/>
            </a:br>
            <a:r>
              <a:rPr lang="en-GB" dirty="0"/>
              <a:t>Rebutting the presumption</a:t>
            </a:r>
          </a:p>
        </p:txBody>
      </p:sp>
      <p:sp>
        <p:nvSpPr>
          <p:cNvPr id="3" name="Content Placeholder 2"/>
          <p:cNvSpPr>
            <a:spLocks noGrp="1"/>
          </p:cNvSpPr>
          <p:nvPr>
            <p:ph idx="1"/>
          </p:nvPr>
        </p:nvSpPr>
        <p:spPr/>
        <p:txBody>
          <a:bodyPr>
            <a:normAutofit/>
          </a:bodyPr>
          <a:lstStyle/>
          <a:p>
            <a:pPr marL="0" indent="0">
              <a:buNone/>
            </a:pPr>
            <a:r>
              <a:rPr lang="en-GB" sz="2400" b="1" i="1" dirty="0">
                <a:solidFill>
                  <a:schemeClr val="accent6">
                    <a:lumMod val="75000"/>
                  </a:schemeClr>
                </a:solidFill>
              </a:rPr>
              <a:t>Simpkins v Pays [1955]- </a:t>
            </a:r>
            <a:r>
              <a:rPr lang="en-GB" sz="2400" dirty="0"/>
              <a:t>an agreement between members of the same household could be binding.</a:t>
            </a:r>
          </a:p>
          <a:p>
            <a:pPr marL="0" indent="0">
              <a:buNone/>
            </a:pPr>
            <a:r>
              <a:rPr lang="en-GB" sz="2400" b="1" i="1" dirty="0">
                <a:solidFill>
                  <a:schemeClr val="tx2">
                    <a:lumMod val="60000"/>
                    <a:lumOff val="40000"/>
                  </a:schemeClr>
                </a:solidFill>
              </a:rPr>
              <a:t>Wilson v Burnett [2007] </a:t>
            </a:r>
            <a:r>
              <a:rPr lang="en-GB" sz="2400" dirty="0"/>
              <a:t>– those who intend to share competition prizes would be well advised to make their agreement formal</a:t>
            </a:r>
          </a:p>
          <a:p>
            <a:pPr marL="0" indent="0">
              <a:buNone/>
            </a:pPr>
            <a:r>
              <a:rPr lang="en-GB" sz="2400" dirty="0"/>
              <a:t>In Emma’s day it states that she is part of a lottery syndicate. </a:t>
            </a:r>
            <a:r>
              <a:rPr lang="en-GB" sz="2400" i="1" dirty="0">
                <a:solidFill>
                  <a:schemeClr val="accent6">
                    <a:lumMod val="75000"/>
                  </a:schemeClr>
                </a:solidFill>
              </a:rPr>
              <a:t>Would this be a legally binding agreement?</a:t>
            </a:r>
          </a:p>
        </p:txBody>
      </p:sp>
      <p:pic>
        <p:nvPicPr>
          <p:cNvPr id="4" name="Picture 3"/>
          <p:cNvPicPr>
            <a:picLocks noChangeAspect="1"/>
          </p:cNvPicPr>
          <p:nvPr/>
        </p:nvPicPr>
        <p:blipFill rotWithShape="1">
          <a:blip r:embed="rId3"/>
          <a:srcRect b="8224"/>
          <a:stretch/>
        </p:blipFill>
        <p:spPr>
          <a:xfrm>
            <a:off x="9536804" y="5011282"/>
            <a:ext cx="1675222" cy="1517049"/>
          </a:xfrm>
          <a:prstGeom prst="rect">
            <a:avLst/>
          </a:prstGeom>
        </p:spPr>
      </p:pic>
    </p:spTree>
    <p:extLst>
      <p:ext uri="{BB962C8B-B14F-4D97-AF65-F5344CB8AC3E}">
        <p14:creationId xmlns:p14="http://schemas.microsoft.com/office/powerpoint/2010/main" val="40053829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901588" y="588018"/>
            <a:ext cx="8388823" cy="5681964"/>
          </a:xfrm>
          <a:prstGeom prst="rect">
            <a:avLst/>
          </a:prstGeom>
        </p:spPr>
      </p:pic>
    </p:spTree>
    <p:extLst>
      <p:ext uri="{BB962C8B-B14F-4D97-AF65-F5344CB8AC3E}">
        <p14:creationId xmlns:p14="http://schemas.microsoft.com/office/powerpoint/2010/main" val="20640285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Commercial or business agreements</a:t>
            </a:r>
          </a:p>
        </p:txBody>
      </p:sp>
      <p:sp>
        <p:nvSpPr>
          <p:cNvPr id="5" name="Content Placeholder 4"/>
          <p:cNvSpPr>
            <a:spLocks noGrp="1"/>
          </p:cNvSpPr>
          <p:nvPr>
            <p:ph idx="1"/>
          </p:nvPr>
        </p:nvSpPr>
        <p:spPr/>
        <p:txBody>
          <a:bodyPr>
            <a:noAutofit/>
          </a:bodyPr>
          <a:lstStyle/>
          <a:p>
            <a:r>
              <a:rPr lang="en-GB" sz="2400" b="1" dirty="0">
                <a:solidFill>
                  <a:srgbClr val="FF0000"/>
                </a:solidFill>
              </a:rPr>
              <a:t>An agreement made in the course of business IS presumed to be legally binding.</a:t>
            </a:r>
          </a:p>
          <a:p>
            <a:r>
              <a:rPr lang="en-GB" sz="2400" dirty="0"/>
              <a:t>WHY?</a:t>
            </a:r>
          </a:p>
          <a:p>
            <a:r>
              <a:rPr lang="en-GB" sz="2400" dirty="0"/>
              <a:t>This is because of a need for certainty in such transactions and the importance of a trader being able to rely on a promise that has been made to him in the course of business. </a:t>
            </a:r>
          </a:p>
          <a:p>
            <a:endParaRPr lang="en-GB" sz="2400" dirty="0"/>
          </a:p>
          <a:p>
            <a:endParaRPr lang="en-GB" sz="2400" dirty="0"/>
          </a:p>
          <a:p>
            <a:r>
              <a:rPr lang="en-GB" sz="2400" b="1" i="1" dirty="0">
                <a:solidFill>
                  <a:schemeClr val="accent6">
                    <a:lumMod val="75000"/>
                  </a:schemeClr>
                </a:solidFill>
              </a:rPr>
              <a:t>Edmonds v Lawson [2000]</a:t>
            </a:r>
          </a:p>
        </p:txBody>
      </p:sp>
      <p:pic>
        <p:nvPicPr>
          <p:cNvPr id="6" name="Picture 5"/>
          <p:cNvPicPr>
            <a:picLocks noChangeAspect="1"/>
          </p:cNvPicPr>
          <p:nvPr/>
        </p:nvPicPr>
        <p:blipFill>
          <a:blip r:embed="rId3"/>
          <a:stretch>
            <a:fillRect/>
          </a:stretch>
        </p:blipFill>
        <p:spPr>
          <a:xfrm>
            <a:off x="9845623" y="3603983"/>
            <a:ext cx="1743075" cy="2619375"/>
          </a:xfrm>
          <a:prstGeom prst="rect">
            <a:avLst/>
          </a:prstGeom>
        </p:spPr>
      </p:pic>
    </p:spTree>
    <p:extLst>
      <p:ext uri="{BB962C8B-B14F-4D97-AF65-F5344CB8AC3E}">
        <p14:creationId xmlns:p14="http://schemas.microsoft.com/office/powerpoint/2010/main" val="742836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ircle(in)">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randombar(horizontal)">
                                      <p:cBhvr>
                                        <p:cTn id="22"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54E9B-1EBC-4103-BFDB-249EB0296BD0}"/>
              </a:ext>
            </a:extLst>
          </p:cNvPr>
          <p:cNvSpPr>
            <a:spLocks noGrp="1"/>
          </p:cNvSpPr>
          <p:nvPr>
            <p:ph type="title"/>
          </p:nvPr>
        </p:nvSpPr>
        <p:spPr/>
        <p:txBody>
          <a:bodyPr/>
          <a:lstStyle/>
          <a:p>
            <a:r>
              <a:rPr lang="en-GB" dirty="0"/>
              <a:t>ESSO PETROLEUM Ltd v Customs and Excise Commissioners [1976]</a:t>
            </a:r>
          </a:p>
        </p:txBody>
      </p:sp>
      <p:sp>
        <p:nvSpPr>
          <p:cNvPr id="3" name="Content Placeholder 2">
            <a:extLst>
              <a:ext uri="{FF2B5EF4-FFF2-40B4-BE49-F238E27FC236}">
                <a16:creationId xmlns:a16="http://schemas.microsoft.com/office/drawing/2014/main" id="{9D5C55B3-2F6A-4A29-BEFD-B1D74360D134}"/>
              </a:ext>
            </a:extLst>
          </p:cNvPr>
          <p:cNvSpPr>
            <a:spLocks noGrp="1"/>
          </p:cNvSpPr>
          <p:nvPr>
            <p:ph idx="1"/>
          </p:nvPr>
        </p:nvSpPr>
        <p:spPr>
          <a:xfrm>
            <a:off x="1028700" y="2161903"/>
            <a:ext cx="10134600" cy="1794746"/>
          </a:xfrm>
        </p:spPr>
        <p:txBody>
          <a:bodyPr/>
          <a:lstStyle/>
          <a:p>
            <a:r>
              <a:rPr lang="en-GB" b="1" dirty="0">
                <a:solidFill>
                  <a:srgbClr val="FF0000"/>
                </a:solidFill>
              </a:rPr>
              <a:t>Esso ran a sales promotion in which ‘coins’ showing members of the England football squad for the 1970 World Cup were to be given away free, one with every four gallons of petrol. The scheme was advertised on television and by posters at filling stations. The case arose when for tax purposes it became necessary to decide whether or not there was a contract of sale – did a motorist who bought four gallons of fuel have a contractual right to one of the coins?</a:t>
            </a:r>
          </a:p>
        </p:txBody>
      </p:sp>
      <p:sp>
        <p:nvSpPr>
          <p:cNvPr id="5" name="TextBox 4">
            <a:extLst>
              <a:ext uri="{FF2B5EF4-FFF2-40B4-BE49-F238E27FC236}">
                <a16:creationId xmlns:a16="http://schemas.microsoft.com/office/drawing/2014/main" id="{3B4BCED8-101B-4A0F-A6C6-E7B7961B5970}"/>
              </a:ext>
            </a:extLst>
          </p:cNvPr>
          <p:cNvSpPr txBox="1"/>
          <p:nvPr/>
        </p:nvSpPr>
        <p:spPr>
          <a:xfrm>
            <a:off x="3388393" y="3956649"/>
            <a:ext cx="4500814" cy="369332"/>
          </a:xfrm>
          <a:prstGeom prst="rect">
            <a:avLst/>
          </a:prstGeom>
          <a:noFill/>
        </p:spPr>
        <p:txBody>
          <a:bodyPr wrap="square" rtlCol="0">
            <a:spAutoFit/>
          </a:bodyPr>
          <a:lstStyle/>
          <a:p>
            <a:r>
              <a:rPr lang="en-GB" dirty="0">
                <a:highlight>
                  <a:srgbClr val="FFFF00"/>
                </a:highlight>
              </a:rPr>
              <a:t>WHAT DO YOU THINK WAS HELD?</a:t>
            </a:r>
          </a:p>
        </p:txBody>
      </p:sp>
      <p:sp>
        <p:nvSpPr>
          <p:cNvPr id="6" name="TextBox 5">
            <a:extLst>
              <a:ext uri="{FF2B5EF4-FFF2-40B4-BE49-F238E27FC236}">
                <a16:creationId xmlns:a16="http://schemas.microsoft.com/office/drawing/2014/main" id="{BFB0426B-475D-45E6-A016-7F957B3ECF1E}"/>
              </a:ext>
            </a:extLst>
          </p:cNvPr>
          <p:cNvSpPr txBox="1"/>
          <p:nvPr/>
        </p:nvSpPr>
        <p:spPr>
          <a:xfrm>
            <a:off x="1322716" y="4842294"/>
            <a:ext cx="9770854" cy="1754326"/>
          </a:xfrm>
          <a:prstGeom prst="rect">
            <a:avLst/>
          </a:prstGeom>
          <a:noFill/>
        </p:spPr>
        <p:txBody>
          <a:bodyPr wrap="square" rtlCol="0">
            <a:spAutoFit/>
          </a:bodyPr>
          <a:lstStyle/>
          <a:p>
            <a:r>
              <a:rPr lang="en-GB" b="1" dirty="0"/>
              <a:t>The House of Lords held by a majority, that the coins were not being sold, and so were not liable for tax, but that there was an intent to create legal relations. Lord Simon pointed out that the ‘whole transaction took place in a setting of business relations’, that it was undesirable to allow companies to make promises in advertisements that they were not bound to keep, and that Esso knew that, despite the coins’ negligible monetary value, they would be attractive to motorists and Esso would derive considerable commercial benefit from the scheme.</a:t>
            </a:r>
          </a:p>
        </p:txBody>
      </p:sp>
      <p:pic>
        <p:nvPicPr>
          <p:cNvPr id="7" name="Picture 6">
            <a:extLst>
              <a:ext uri="{FF2B5EF4-FFF2-40B4-BE49-F238E27FC236}">
                <a16:creationId xmlns:a16="http://schemas.microsoft.com/office/drawing/2014/main" id="{6068D206-7007-4236-B612-352F04BF7B06}"/>
              </a:ext>
            </a:extLst>
          </p:cNvPr>
          <p:cNvPicPr>
            <a:picLocks noChangeAspect="1"/>
          </p:cNvPicPr>
          <p:nvPr/>
        </p:nvPicPr>
        <p:blipFill>
          <a:blip r:embed="rId2"/>
          <a:stretch>
            <a:fillRect/>
          </a:stretch>
        </p:blipFill>
        <p:spPr>
          <a:xfrm>
            <a:off x="9629236" y="502124"/>
            <a:ext cx="1534064" cy="1548268"/>
          </a:xfrm>
          <a:prstGeom prst="rect">
            <a:avLst/>
          </a:prstGeom>
        </p:spPr>
      </p:pic>
    </p:spTree>
    <p:extLst>
      <p:ext uri="{BB962C8B-B14F-4D97-AF65-F5344CB8AC3E}">
        <p14:creationId xmlns:p14="http://schemas.microsoft.com/office/powerpoint/2010/main" val="3781307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1AC68-FAD1-4444-8542-4B8CBD76D07C}"/>
              </a:ext>
            </a:extLst>
          </p:cNvPr>
          <p:cNvSpPr>
            <a:spLocks noGrp="1"/>
          </p:cNvSpPr>
          <p:nvPr>
            <p:ph type="title"/>
          </p:nvPr>
        </p:nvSpPr>
        <p:spPr/>
        <p:txBody>
          <a:bodyPr/>
          <a:lstStyle/>
          <a:p>
            <a:r>
              <a:rPr lang="en-GB" dirty="0"/>
              <a:t>Commercial agreements</a:t>
            </a:r>
          </a:p>
        </p:txBody>
      </p:sp>
      <p:sp>
        <p:nvSpPr>
          <p:cNvPr id="3" name="Content Placeholder 2">
            <a:extLst>
              <a:ext uri="{FF2B5EF4-FFF2-40B4-BE49-F238E27FC236}">
                <a16:creationId xmlns:a16="http://schemas.microsoft.com/office/drawing/2014/main" id="{A290F109-28A5-461C-9E40-759FB33045BC}"/>
              </a:ext>
            </a:extLst>
          </p:cNvPr>
          <p:cNvSpPr>
            <a:spLocks noGrp="1"/>
          </p:cNvSpPr>
          <p:nvPr>
            <p:ph idx="1"/>
          </p:nvPr>
        </p:nvSpPr>
        <p:spPr/>
        <p:txBody>
          <a:bodyPr>
            <a:normAutofit/>
          </a:bodyPr>
          <a:lstStyle/>
          <a:p>
            <a:r>
              <a:rPr lang="en-GB" sz="2800" dirty="0"/>
              <a:t>In commercial agreements, where it is important to promote consistency and certainty, there is a presumption that there is an intention to create a legal relationship. </a:t>
            </a:r>
          </a:p>
          <a:p>
            <a:r>
              <a:rPr lang="en-GB" sz="2800" b="1" i="1" dirty="0">
                <a:solidFill>
                  <a:srgbClr val="FF0000"/>
                </a:solidFill>
              </a:rPr>
              <a:t>Attrill and Others v Dresdner Kleinwort [2013]  </a:t>
            </a:r>
            <a:r>
              <a:rPr lang="en-GB" sz="2800" dirty="0"/>
              <a:t>- the presumption is a very strong one.</a:t>
            </a:r>
          </a:p>
        </p:txBody>
      </p:sp>
    </p:spTree>
    <p:extLst>
      <p:ext uri="{BB962C8B-B14F-4D97-AF65-F5344CB8AC3E}">
        <p14:creationId xmlns:p14="http://schemas.microsoft.com/office/powerpoint/2010/main" val="33175115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0534" y="-98485"/>
            <a:ext cx="10134600" cy="1288489"/>
          </a:xfrm>
        </p:spPr>
        <p:txBody>
          <a:bodyPr/>
          <a:lstStyle/>
          <a:p>
            <a:r>
              <a:rPr lang="en-GB" sz="2800" dirty="0"/>
              <a:t>Commercial or business agreements: </a:t>
            </a:r>
            <a:r>
              <a:rPr lang="en-GB" dirty="0">
                <a:highlight>
                  <a:srgbClr val="FFFF00"/>
                </a:highlight>
              </a:rPr>
              <a:t>Rebutting the presumption</a:t>
            </a:r>
          </a:p>
        </p:txBody>
      </p:sp>
      <p:sp>
        <p:nvSpPr>
          <p:cNvPr id="3" name="Content Placeholder 2"/>
          <p:cNvSpPr>
            <a:spLocks noGrp="1"/>
          </p:cNvSpPr>
          <p:nvPr>
            <p:ph idx="1"/>
          </p:nvPr>
        </p:nvSpPr>
        <p:spPr>
          <a:xfrm>
            <a:off x="511834" y="1708030"/>
            <a:ext cx="9468779" cy="4774902"/>
          </a:xfrm>
        </p:spPr>
        <p:txBody>
          <a:bodyPr>
            <a:normAutofit fontScale="92500" lnSpcReduction="20000"/>
          </a:bodyPr>
          <a:lstStyle/>
          <a:p>
            <a:r>
              <a:rPr lang="en-GB" sz="2400" dirty="0"/>
              <a:t>There are certain situations in which this presumption will not be followed</a:t>
            </a:r>
          </a:p>
          <a:p>
            <a:pPr>
              <a:buFontTx/>
              <a:buChar char="-"/>
            </a:pPr>
            <a:r>
              <a:rPr lang="en-GB" sz="2400" b="1" dirty="0"/>
              <a:t>‘mere puffs’ </a:t>
            </a:r>
            <a:r>
              <a:rPr lang="en-GB" sz="2400" dirty="0"/>
              <a:t>(extravagant claims not intended to be binding)</a:t>
            </a:r>
          </a:p>
          <a:p>
            <a:pPr>
              <a:buFontTx/>
              <a:buChar char="-"/>
            </a:pPr>
            <a:r>
              <a:rPr lang="en-GB" sz="2400" dirty="0"/>
              <a:t>Some business agreements contain a </a:t>
            </a:r>
            <a:r>
              <a:rPr lang="en-GB" sz="2400" b="1" dirty="0"/>
              <a:t>clause </a:t>
            </a:r>
            <a:r>
              <a:rPr lang="en-GB" sz="2400" dirty="0"/>
              <a:t>to the effect that the agreement is not intended to be legally binding</a:t>
            </a:r>
          </a:p>
          <a:p>
            <a:pPr marL="0" indent="0">
              <a:buNone/>
            </a:pPr>
            <a:r>
              <a:rPr lang="en-GB" sz="3200" b="1" i="1" dirty="0">
                <a:solidFill>
                  <a:srgbClr val="FF0000"/>
                </a:solidFill>
              </a:rPr>
              <a:t>Rose &amp; Frank v Crompton Bros [1924] – honourable pledge clause</a:t>
            </a:r>
          </a:p>
          <a:p>
            <a:pPr marL="457200" indent="-457200">
              <a:buFontTx/>
              <a:buChar char="-"/>
            </a:pPr>
            <a:r>
              <a:rPr lang="en-GB" sz="3200" b="1" i="1" dirty="0">
                <a:solidFill>
                  <a:schemeClr val="tx1"/>
                </a:solidFill>
              </a:rPr>
              <a:t>Ambiguity: </a:t>
            </a:r>
            <a:r>
              <a:rPr lang="en-GB" sz="3200" b="1" i="1" dirty="0">
                <a:solidFill>
                  <a:srgbClr val="FF0000"/>
                </a:solidFill>
              </a:rPr>
              <a:t>Edwards v Skyways Ltd [1964]</a:t>
            </a:r>
          </a:p>
          <a:p>
            <a:pPr marL="457200" indent="-457200">
              <a:buFontTx/>
              <a:buChar char="-"/>
            </a:pPr>
            <a:r>
              <a:rPr lang="en-GB" sz="3200" b="1" i="1" dirty="0">
                <a:solidFill>
                  <a:schemeClr val="tx1"/>
                </a:solidFill>
              </a:rPr>
              <a:t>Collective bargaining agreements: </a:t>
            </a:r>
            <a:r>
              <a:rPr lang="en-GB" sz="3200" b="1" i="1" dirty="0">
                <a:solidFill>
                  <a:srgbClr val="FF0000"/>
                </a:solidFill>
              </a:rPr>
              <a:t>Ford Motor Co Ltd v Amalgamated Union of Engineering and Foundry Workers [1969]</a:t>
            </a:r>
          </a:p>
        </p:txBody>
      </p:sp>
    </p:spTree>
    <p:extLst>
      <p:ext uri="{BB962C8B-B14F-4D97-AF65-F5344CB8AC3E}">
        <p14:creationId xmlns:p14="http://schemas.microsoft.com/office/powerpoint/2010/main" val="7137324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32B2A-EAD9-4CB4-9733-76C91BFEABF1}"/>
              </a:ext>
            </a:extLst>
          </p:cNvPr>
          <p:cNvSpPr>
            <a:spLocks noGrp="1"/>
          </p:cNvSpPr>
          <p:nvPr>
            <p:ph type="title"/>
          </p:nvPr>
        </p:nvSpPr>
        <p:spPr/>
        <p:txBody>
          <a:bodyPr/>
          <a:lstStyle/>
          <a:p>
            <a:r>
              <a:rPr lang="en-GB" dirty="0"/>
              <a:t>Cases in which an existence of an intention to create legal relations is denied by the courts or by statute</a:t>
            </a:r>
          </a:p>
        </p:txBody>
      </p:sp>
      <p:sp>
        <p:nvSpPr>
          <p:cNvPr id="3" name="Content Placeholder 2">
            <a:extLst>
              <a:ext uri="{FF2B5EF4-FFF2-40B4-BE49-F238E27FC236}">
                <a16:creationId xmlns:a16="http://schemas.microsoft.com/office/drawing/2014/main" id="{2EDA7963-48FD-44A2-AE16-FAA5139D4DDE}"/>
              </a:ext>
            </a:extLst>
          </p:cNvPr>
          <p:cNvSpPr>
            <a:spLocks noGrp="1"/>
          </p:cNvSpPr>
          <p:nvPr>
            <p:ph idx="1"/>
          </p:nvPr>
        </p:nvSpPr>
        <p:spPr/>
        <p:txBody>
          <a:bodyPr>
            <a:normAutofit/>
          </a:bodyPr>
          <a:lstStyle/>
          <a:p>
            <a:r>
              <a:rPr lang="en-GB" sz="2400" b="1" i="1" dirty="0">
                <a:solidFill>
                  <a:schemeClr val="tx2">
                    <a:lumMod val="60000"/>
                    <a:lumOff val="40000"/>
                  </a:schemeClr>
                </a:solidFill>
              </a:rPr>
              <a:t>Willmore v South Eastern Electricity Board [1957] </a:t>
            </a:r>
            <a:r>
              <a:rPr lang="en-GB" dirty="0"/>
              <a:t>– the defendant did not create a contract with a man who needed additional electricity to raise chickens because they supplied electricity in accordance with a statutory duty and there was therefore no intention to create legal relations.</a:t>
            </a:r>
          </a:p>
          <a:p>
            <a:r>
              <a:rPr lang="en-GB" sz="2400" b="1" i="1" dirty="0">
                <a:solidFill>
                  <a:schemeClr val="tx2">
                    <a:lumMod val="60000"/>
                    <a:lumOff val="40000"/>
                  </a:schemeClr>
                </a:solidFill>
              </a:rPr>
              <a:t>W v Essex County Council [1998] – ‘ A contract is essentially an agreement that is freely entered into on terms that are freely negotiated. If there is a statutory obligation to enter into a form of agreement the terms of which are laid down, at any rate in their most important respects, there is no contract’. </a:t>
            </a:r>
          </a:p>
        </p:txBody>
      </p:sp>
    </p:spTree>
    <p:extLst>
      <p:ext uri="{BB962C8B-B14F-4D97-AF65-F5344CB8AC3E}">
        <p14:creationId xmlns:p14="http://schemas.microsoft.com/office/powerpoint/2010/main" val="16998189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Self-assessment questions</a:t>
            </a:r>
          </a:p>
        </p:txBody>
      </p:sp>
      <p:sp>
        <p:nvSpPr>
          <p:cNvPr id="3" name="Content Placeholder 2"/>
          <p:cNvSpPr>
            <a:spLocks noGrp="1"/>
          </p:cNvSpPr>
          <p:nvPr>
            <p:ph idx="1"/>
          </p:nvPr>
        </p:nvSpPr>
        <p:spPr/>
        <p:txBody>
          <a:bodyPr>
            <a:noAutofit/>
          </a:bodyPr>
          <a:lstStyle/>
          <a:p>
            <a:pPr>
              <a:buAutoNum type="arabicPeriod"/>
            </a:pPr>
            <a:r>
              <a:rPr lang="en-GB" sz="2800" dirty="0"/>
              <a:t>In what circumstances can the legal presumption made regarding intention to create legal relations in social and domestic transactions be rebutted?</a:t>
            </a:r>
          </a:p>
          <a:p>
            <a:pPr>
              <a:buAutoNum type="arabicPeriod"/>
            </a:pPr>
            <a:endParaRPr lang="en-GB" sz="2800" dirty="0"/>
          </a:p>
          <a:p>
            <a:pPr>
              <a:buAutoNum type="arabicPeriod"/>
            </a:pPr>
            <a:r>
              <a:rPr lang="en-GB" sz="2800" dirty="0"/>
              <a:t>What is the presumption regarding intention to create legal relations in commercial transactions?</a:t>
            </a:r>
          </a:p>
        </p:txBody>
      </p:sp>
    </p:spTree>
    <p:extLst>
      <p:ext uri="{BB962C8B-B14F-4D97-AF65-F5344CB8AC3E}">
        <p14:creationId xmlns:p14="http://schemas.microsoft.com/office/powerpoint/2010/main" val="18233807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9A054-E87C-47D2-BBA8-D37A20FD087A}"/>
              </a:ext>
            </a:extLst>
          </p:cNvPr>
          <p:cNvSpPr>
            <a:spLocks noGrp="1"/>
          </p:cNvSpPr>
          <p:nvPr>
            <p:ph type="title"/>
          </p:nvPr>
        </p:nvSpPr>
        <p:spPr>
          <a:xfrm>
            <a:off x="3760398" y="-561734"/>
            <a:ext cx="10134600" cy="1288489"/>
          </a:xfrm>
        </p:spPr>
        <p:txBody>
          <a:bodyPr/>
          <a:lstStyle/>
          <a:p>
            <a:r>
              <a:rPr lang="en-GB" dirty="0"/>
              <a:t>Problem question</a:t>
            </a:r>
          </a:p>
        </p:txBody>
      </p:sp>
      <p:sp>
        <p:nvSpPr>
          <p:cNvPr id="3" name="Content Placeholder 2">
            <a:extLst>
              <a:ext uri="{FF2B5EF4-FFF2-40B4-BE49-F238E27FC236}">
                <a16:creationId xmlns:a16="http://schemas.microsoft.com/office/drawing/2014/main" id="{614B2AD7-2C5C-4710-95C4-C426D737495B}"/>
              </a:ext>
            </a:extLst>
          </p:cNvPr>
          <p:cNvSpPr>
            <a:spLocks noGrp="1"/>
          </p:cNvSpPr>
          <p:nvPr>
            <p:ph idx="1"/>
          </p:nvPr>
        </p:nvSpPr>
        <p:spPr>
          <a:xfrm>
            <a:off x="356558" y="862642"/>
            <a:ext cx="10806742" cy="5549660"/>
          </a:xfrm>
        </p:spPr>
        <p:txBody>
          <a:bodyPr>
            <a:normAutofit lnSpcReduction="1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Arial" panose="020B0604020202020204" pitchFamily="34" charset="0"/>
              </a:rPr>
              <a:t>Kevin owns and runs a business making parts for the car industry. He entered into negotiations with High Roller plc (‘HR’), a manufacturer of sports cars, for the production of exhaust systems. Kevin attended a meeting with Ian, a representative of HR, at which it was agreed that Kevin should make 2,500 exhaust systems (‘the system’) per annum for a new model, which was to be called the ‘Lightning’, for a period of five years. At the end of the meeting, Ian told Kevin that the agreement was subject to a written contract that he would receive shortly, which he should read, sign and return to HR. When Kevin received the contract, which included technical specifications for the system and drawings setting out its design and dimensions, he noticed that the dimensions in the drawings would give rise to problems when manufacturing the system. He therefore amended the drawings, signed the contract and posted the documents to Ian. Two months later Kevin received a telephone call, from Ian, asking Kevin to deliver the first consignment of the system as agreed in the contract. Kevin then made 100 systems in compliance with his amendment to the drawing which HR had sent him. When Kevin submitted his invoice for the 100 systems, HR paid promptly and made no complaint about the systems supplied. Kevin then made and delivered to HR 10 similar consignments of 100 systems. All were made in accordance with Kevin’s amendment to HR’s drawing. Each time HR accepted the systems Kevin delivered without complaint. When the Lightning went into production, HR discovered that, because of Kevin’s amendments, the system did not fit the car’s chassis. Last month, Kevin received a letter from HR informing him that HR would accept no more goods from him and that it will bring proceedings against him in breach of contract.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Arial" panose="020B0604020202020204" pitchFamily="34" charset="0"/>
              </a:rPr>
              <a:t>Advise Kevin on whether a valid contract exists between him and HR.</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50739829"/>
      </p:ext>
    </p:extLst>
  </p:cSld>
  <p:clrMapOvr>
    <a:masterClrMapping/>
  </p:clrMapOvr>
</p:sld>
</file>

<file path=ppt/theme/theme1.xml><?xml version="1.0" encoding="utf-8"?>
<a:theme xmlns:a="http://schemas.openxmlformats.org/drawingml/2006/main" name="AdornVTI">
  <a:themeElements>
    <a:clrScheme name="AnalogousFromRegularSeedRightStep">
      <a:dk1>
        <a:srgbClr val="000000"/>
      </a:dk1>
      <a:lt1>
        <a:srgbClr val="FFFFFF"/>
      </a:lt1>
      <a:dk2>
        <a:srgbClr val="21213D"/>
      </a:dk2>
      <a:lt2>
        <a:srgbClr val="E8E5E2"/>
      </a:lt2>
      <a:accent1>
        <a:srgbClr val="4D8BC3"/>
      </a:accent1>
      <a:accent2>
        <a:srgbClr val="3B48B1"/>
      </a:accent2>
      <a:accent3>
        <a:srgbClr val="714DC3"/>
      </a:accent3>
      <a:accent4>
        <a:srgbClr val="913BB1"/>
      </a:accent4>
      <a:accent5>
        <a:srgbClr val="C34DB2"/>
      </a:accent5>
      <a:accent6>
        <a:srgbClr val="B13B6F"/>
      </a:accent6>
      <a:hlink>
        <a:srgbClr val="B2733B"/>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5341</Words>
  <Application>Microsoft Office PowerPoint</Application>
  <PresentationFormat>Widescreen</PresentationFormat>
  <Paragraphs>301</Paragraphs>
  <Slides>27</Slides>
  <Notes>20</Notes>
  <HiddenSlides>1</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Noticia Text</vt:lpstr>
      <vt:lpstr>Arial</vt:lpstr>
      <vt:lpstr>Bembo</vt:lpstr>
      <vt:lpstr>Calibri</vt:lpstr>
      <vt:lpstr>Montserrat</vt:lpstr>
      <vt:lpstr>Wingdings</vt:lpstr>
      <vt:lpstr>AdornVTI</vt:lpstr>
      <vt:lpstr>Contract law: Workshop 3</vt:lpstr>
      <vt:lpstr>RECAP</vt:lpstr>
      <vt:lpstr>Agreement: Summary</vt:lpstr>
      <vt:lpstr>Agreement: Summary</vt:lpstr>
      <vt:lpstr>Agreement: Summary</vt:lpstr>
      <vt:lpstr>Recap: cONSIDERATION</vt:lpstr>
      <vt:lpstr>Consideration: Summary</vt:lpstr>
      <vt:lpstr>TASK: Emma’s day.</vt:lpstr>
      <vt:lpstr>Types of consideration</vt:lpstr>
      <vt:lpstr>Self-assessment questions</vt:lpstr>
      <vt:lpstr>Intention to create legal relations</vt:lpstr>
      <vt:lpstr>INTENTION TO CREATE LEGAL RELATIONS</vt:lpstr>
      <vt:lpstr>Learning objectives</vt:lpstr>
      <vt:lpstr>Third essential element</vt:lpstr>
      <vt:lpstr>Rebuttable presumptions</vt:lpstr>
      <vt:lpstr>TASK</vt:lpstr>
      <vt:lpstr>1. Family and Social agreements</vt:lpstr>
      <vt:lpstr>Family and social agreements:  Rebutting the presumption</vt:lpstr>
      <vt:lpstr>Family and social agreements:  Rebutting the presumption</vt:lpstr>
      <vt:lpstr>PowerPoint Presentation</vt:lpstr>
      <vt:lpstr>2. Commercial or business agreements</vt:lpstr>
      <vt:lpstr>ESSO PETROLEUM Ltd v Customs and Excise Commissioners [1976]</vt:lpstr>
      <vt:lpstr>Commercial agreements</vt:lpstr>
      <vt:lpstr>Commercial or business agreements: Rebutting the presumption</vt:lpstr>
      <vt:lpstr>Cases in which an existence of an intention to create legal relations is denied by the courts or by statute</vt:lpstr>
      <vt:lpstr>Self-assessment questions</vt:lpstr>
      <vt:lpstr>Problem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 Workshop 3</dc:title>
  <dc:creator>Laura Knight</dc:creator>
  <cp:lastModifiedBy>Laura Knight</cp:lastModifiedBy>
  <cp:revision>1</cp:revision>
  <dcterms:created xsi:type="dcterms:W3CDTF">2022-02-02T12:29:12Z</dcterms:created>
  <dcterms:modified xsi:type="dcterms:W3CDTF">2022-02-07T11:13:13Z</dcterms:modified>
</cp:coreProperties>
</file>