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7" r:id="rId2"/>
    <p:sldId id="258" r:id="rId3"/>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17" userDrawn="1">
          <p15:clr>
            <a:srgbClr val="A4A3A4"/>
          </p15:clr>
        </p15:guide>
        <p15:guide id="2" pos="216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gwynn" initials="jg" lastIdx="1" clrIdx="0">
    <p:extLst>
      <p:ext uri="{19B8F6BF-5375-455C-9EA6-DF929625EA0E}">
        <p15:presenceInfo xmlns:p15="http://schemas.microsoft.com/office/powerpoint/2012/main" userId="0c03a876b7d0940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3399"/>
    <a:srgbClr val="FF99FF"/>
    <a:srgbClr val="E6E6E6"/>
    <a:srgbClr val="66FFFF"/>
    <a:srgbClr val="CC0000"/>
    <a:srgbClr val="FFFFFF"/>
    <a:srgbClr val="00CC00"/>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9" autoAdjust="0"/>
    <p:restoredTop sz="94660"/>
  </p:normalViewPr>
  <p:slideViewPr>
    <p:cSldViewPr snapToGrid="0" showGuides="1">
      <p:cViewPr>
        <p:scale>
          <a:sx n="50" d="100"/>
          <a:sy n="50" d="100"/>
        </p:scale>
        <p:origin x="2298" y="-42"/>
      </p:cViewPr>
      <p:guideLst>
        <p:guide orient="horz" pos="3817"/>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5E61F7-3A72-470E-ABD1-96EAF1355D99}"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AB188EC2-C5E4-48C7-A4A4-E0BC4FBEDB6D}">
      <dgm:prSet phldrT="[Text]"/>
      <dgm:spPr>
        <a:solidFill>
          <a:schemeClr val="bg2">
            <a:lumMod val="50000"/>
          </a:schemeClr>
        </a:solidFill>
      </dgm:spPr>
      <dgm:t>
        <a:bodyPr/>
        <a:lstStyle/>
        <a:p>
          <a:r>
            <a:rPr lang="en-GB" dirty="0"/>
            <a:t>ACCOUNTABILITY</a:t>
          </a:r>
        </a:p>
      </dgm:t>
    </dgm:pt>
    <dgm:pt modelId="{C3B49897-C7C1-4CDB-8AB1-B42D6C212E84}" type="parTrans" cxnId="{A995985F-C0C1-4A10-ACB4-6E4B7B3545B2}">
      <dgm:prSet/>
      <dgm:spPr/>
      <dgm:t>
        <a:bodyPr/>
        <a:lstStyle/>
        <a:p>
          <a:endParaRPr lang="en-GB"/>
        </a:p>
      </dgm:t>
    </dgm:pt>
    <dgm:pt modelId="{BE433FFC-5657-449C-B0B6-69E4F5090DB0}" type="sibTrans" cxnId="{A995985F-C0C1-4A10-ACB4-6E4B7B3545B2}">
      <dgm:prSet/>
      <dgm:spPr/>
      <dgm:t>
        <a:bodyPr/>
        <a:lstStyle/>
        <a:p>
          <a:endParaRPr lang="en-GB"/>
        </a:p>
      </dgm:t>
    </dgm:pt>
    <dgm:pt modelId="{615325AF-E0CF-4301-AAE5-3DD684E9B7AE}">
      <dgm:prSet phldrT="[Text]"/>
      <dgm:spPr/>
      <dgm:t>
        <a:bodyPr/>
        <a:lstStyle/>
        <a:p>
          <a:r>
            <a:rPr lang="en-GB" dirty="0"/>
            <a:t>LAWFULNESS, FAIRNESS, TRANSPARENCY</a:t>
          </a:r>
        </a:p>
      </dgm:t>
    </dgm:pt>
    <dgm:pt modelId="{2168C4EB-B1E4-42EA-845A-9DF750E7DAA2}" type="parTrans" cxnId="{264DB1E6-DDBA-4430-BB9A-DC2CF305C28C}">
      <dgm:prSet/>
      <dgm:spPr/>
      <dgm:t>
        <a:bodyPr/>
        <a:lstStyle/>
        <a:p>
          <a:endParaRPr lang="en-GB"/>
        </a:p>
      </dgm:t>
    </dgm:pt>
    <dgm:pt modelId="{603BFA5D-C7E5-4C26-87A6-592B7351E105}" type="sibTrans" cxnId="{264DB1E6-DDBA-4430-BB9A-DC2CF305C28C}">
      <dgm:prSet/>
      <dgm:spPr/>
      <dgm:t>
        <a:bodyPr/>
        <a:lstStyle/>
        <a:p>
          <a:endParaRPr lang="en-GB"/>
        </a:p>
      </dgm:t>
    </dgm:pt>
    <dgm:pt modelId="{B51FCC57-B3B4-4A48-B030-1967FA4C341E}">
      <dgm:prSet phldrT="[Text]"/>
      <dgm:spPr>
        <a:solidFill>
          <a:srgbClr val="00CC00"/>
        </a:solidFill>
      </dgm:spPr>
      <dgm:t>
        <a:bodyPr/>
        <a:lstStyle/>
        <a:p>
          <a:r>
            <a:rPr lang="en-GB" dirty="0"/>
            <a:t>DATA MINIMISATION</a:t>
          </a:r>
        </a:p>
      </dgm:t>
    </dgm:pt>
    <dgm:pt modelId="{CB0488FB-A20F-4551-BBAE-BB470F0A659A}" type="parTrans" cxnId="{2AC6A465-7098-4D41-9A5B-49DC4795BC45}">
      <dgm:prSet/>
      <dgm:spPr/>
      <dgm:t>
        <a:bodyPr/>
        <a:lstStyle/>
        <a:p>
          <a:endParaRPr lang="en-GB"/>
        </a:p>
      </dgm:t>
    </dgm:pt>
    <dgm:pt modelId="{AF08D66E-B08B-4CCD-A349-6F03C3679CB6}" type="sibTrans" cxnId="{2AC6A465-7098-4D41-9A5B-49DC4795BC45}">
      <dgm:prSet/>
      <dgm:spPr/>
      <dgm:t>
        <a:bodyPr/>
        <a:lstStyle/>
        <a:p>
          <a:endParaRPr lang="en-GB"/>
        </a:p>
      </dgm:t>
    </dgm:pt>
    <dgm:pt modelId="{6DE652D7-FD01-4CBA-87E5-10B8E6416384}">
      <dgm:prSet phldrT="[Text]"/>
      <dgm:spPr>
        <a:solidFill>
          <a:srgbClr val="FF6600"/>
        </a:solidFill>
      </dgm:spPr>
      <dgm:t>
        <a:bodyPr/>
        <a:lstStyle/>
        <a:p>
          <a:r>
            <a:rPr lang="en-GB" dirty="0"/>
            <a:t>ACCURACY</a:t>
          </a:r>
        </a:p>
      </dgm:t>
    </dgm:pt>
    <dgm:pt modelId="{C66DB90B-6513-4733-B0A0-B2026B03136B}" type="parTrans" cxnId="{C732ACA2-C870-4F54-8CDC-672214A2992F}">
      <dgm:prSet/>
      <dgm:spPr/>
      <dgm:t>
        <a:bodyPr/>
        <a:lstStyle/>
        <a:p>
          <a:endParaRPr lang="en-GB"/>
        </a:p>
      </dgm:t>
    </dgm:pt>
    <dgm:pt modelId="{39034EC7-7DFA-4FE6-AFA7-D3A055E22292}" type="sibTrans" cxnId="{C732ACA2-C870-4F54-8CDC-672214A2992F}">
      <dgm:prSet/>
      <dgm:spPr/>
      <dgm:t>
        <a:bodyPr/>
        <a:lstStyle/>
        <a:p>
          <a:endParaRPr lang="en-GB"/>
        </a:p>
      </dgm:t>
    </dgm:pt>
    <dgm:pt modelId="{3B81EEF2-B559-475E-BAFE-EF1BB71EFA61}">
      <dgm:prSet phldrT="[Text]"/>
      <dgm:spPr>
        <a:solidFill>
          <a:srgbClr val="FF3399"/>
        </a:solidFill>
      </dgm:spPr>
      <dgm:t>
        <a:bodyPr/>
        <a:lstStyle/>
        <a:p>
          <a:r>
            <a:rPr lang="en-GB" dirty="0"/>
            <a:t>INTEGRITY AND CONFIDENTIALITY</a:t>
          </a:r>
        </a:p>
      </dgm:t>
    </dgm:pt>
    <dgm:pt modelId="{6C0339F8-FB93-49B8-B1D1-76770C884BB2}" type="parTrans" cxnId="{8F5A6A5A-5FC2-4830-BDCA-4A6BDE87833B}">
      <dgm:prSet/>
      <dgm:spPr/>
      <dgm:t>
        <a:bodyPr/>
        <a:lstStyle/>
        <a:p>
          <a:endParaRPr lang="en-GB"/>
        </a:p>
      </dgm:t>
    </dgm:pt>
    <dgm:pt modelId="{5711BB32-187F-4B06-8D7A-D5E08BFB0F3A}" type="sibTrans" cxnId="{8F5A6A5A-5FC2-4830-BDCA-4A6BDE87833B}">
      <dgm:prSet/>
      <dgm:spPr/>
      <dgm:t>
        <a:bodyPr/>
        <a:lstStyle/>
        <a:p>
          <a:endParaRPr lang="en-GB"/>
        </a:p>
      </dgm:t>
    </dgm:pt>
    <dgm:pt modelId="{C885A663-2367-4C92-BC29-30267E581E23}">
      <dgm:prSet phldrT="[Text]"/>
      <dgm:spPr>
        <a:solidFill>
          <a:srgbClr val="00CC00"/>
        </a:solidFill>
      </dgm:spPr>
      <dgm:t>
        <a:bodyPr/>
        <a:lstStyle/>
        <a:p>
          <a:r>
            <a:rPr lang="en-GB" dirty="0"/>
            <a:t>STORAGE LIMITATION</a:t>
          </a:r>
        </a:p>
      </dgm:t>
    </dgm:pt>
    <dgm:pt modelId="{BE1871DB-5621-4B3A-8006-DC0F4F19E041}" type="parTrans" cxnId="{C15051A5-FBFE-4E6E-8879-B301B2D40CB0}">
      <dgm:prSet/>
      <dgm:spPr/>
      <dgm:t>
        <a:bodyPr/>
        <a:lstStyle/>
        <a:p>
          <a:endParaRPr lang="en-GB"/>
        </a:p>
      </dgm:t>
    </dgm:pt>
    <dgm:pt modelId="{79EDE4A6-1929-4222-A7E7-BB5B17940D1A}" type="sibTrans" cxnId="{C15051A5-FBFE-4E6E-8879-B301B2D40CB0}">
      <dgm:prSet/>
      <dgm:spPr/>
      <dgm:t>
        <a:bodyPr/>
        <a:lstStyle/>
        <a:p>
          <a:endParaRPr lang="en-GB"/>
        </a:p>
      </dgm:t>
    </dgm:pt>
    <dgm:pt modelId="{2B1B1A50-8757-4C7F-9E99-85D2F458ABD8}">
      <dgm:prSet phldrT="[Text]" phldr="1"/>
      <dgm:spPr/>
      <dgm:t>
        <a:bodyPr/>
        <a:lstStyle/>
        <a:p>
          <a:endParaRPr lang="en-GB"/>
        </a:p>
      </dgm:t>
    </dgm:pt>
    <dgm:pt modelId="{28E07DAF-1EBE-42DA-8FB0-D5C94C5E95E7}" type="parTrans" cxnId="{FC6AEC5C-4C22-41BE-A6D4-DC2D52DE2B20}">
      <dgm:prSet/>
      <dgm:spPr/>
      <dgm:t>
        <a:bodyPr/>
        <a:lstStyle/>
        <a:p>
          <a:endParaRPr lang="en-GB"/>
        </a:p>
      </dgm:t>
    </dgm:pt>
    <dgm:pt modelId="{999096BB-DD00-43BD-89FC-278E154D6693}" type="sibTrans" cxnId="{FC6AEC5C-4C22-41BE-A6D4-DC2D52DE2B20}">
      <dgm:prSet/>
      <dgm:spPr/>
      <dgm:t>
        <a:bodyPr/>
        <a:lstStyle/>
        <a:p>
          <a:endParaRPr lang="en-GB"/>
        </a:p>
      </dgm:t>
    </dgm:pt>
    <dgm:pt modelId="{E8E67B7F-552E-4A02-9931-3E4BC9189A26}">
      <dgm:prSet phldrT="[Text]"/>
      <dgm:spPr>
        <a:solidFill>
          <a:srgbClr val="FF3399"/>
        </a:solidFill>
      </dgm:spPr>
      <dgm:t>
        <a:bodyPr/>
        <a:lstStyle/>
        <a:p>
          <a:r>
            <a:rPr lang="en-GB" dirty="0"/>
            <a:t>PURPOSE LIMITATION</a:t>
          </a:r>
        </a:p>
      </dgm:t>
    </dgm:pt>
    <dgm:pt modelId="{51F1568A-78D9-4450-B2FD-2903145CBD10}" type="parTrans" cxnId="{D4C06878-8BC4-4B9A-A0EA-5687FAB5722C}">
      <dgm:prSet/>
      <dgm:spPr/>
      <dgm:t>
        <a:bodyPr/>
        <a:lstStyle/>
        <a:p>
          <a:endParaRPr lang="en-GB"/>
        </a:p>
      </dgm:t>
    </dgm:pt>
    <dgm:pt modelId="{95C606EE-0CA4-47E4-9603-33E9BAB7F7F9}" type="sibTrans" cxnId="{D4C06878-8BC4-4B9A-A0EA-5687FAB5722C}">
      <dgm:prSet/>
      <dgm:spPr/>
      <dgm:t>
        <a:bodyPr/>
        <a:lstStyle/>
        <a:p>
          <a:endParaRPr lang="en-GB"/>
        </a:p>
      </dgm:t>
    </dgm:pt>
    <dgm:pt modelId="{DCA61C68-6CFB-4D38-8AD6-9D8ED92C45CD}">
      <dgm:prSet phldrT="[Text]"/>
      <dgm:spPr/>
      <dgm:t>
        <a:bodyPr/>
        <a:lstStyle/>
        <a:p>
          <a:endParaRPr lang="en-GB" dirty="0"/>
        </a:p>
      </dgm:t>
    </dgm:pt>
    <dgm:pt modelId="{D7FD75A5-0901-4EEC-BE50-53DFACD939A3}" type="parTrans" cxnId="{7E0A229B-5F84-4538-9B76-7CDAFEF7013A}">
      <dgm:prSet/>
      <dgm:spPr/>
      <dgm:t>
        <a:bodyPr/>
        <a:lstStyle/>
        <a:p>
          <a:endParaRPr lang="en-GB"/>
        </a:p>
      </dgm:t>
    </dgm:pt>
    <dgm:pt modelId="{8A99F47D-934C-4AB2-AA8C-233FDAE662EC}" type="sibTrans" cxnId="{7E0A229B-5F84-4538-9B76-7CDAFEF7013A}">
      <dgm:prSet/>
      <dgm:spPr/>
      <dgm:t>
        <a:bodyPr/>
        <a:lstStyle/>
        <a:p>
          <a:endParaRPr lang="en-GB"/>
        </a:p>
      </dgm:t>
    </dgm:pt>
    <dgm:pt modelId="{B7587B5D-C450-4BE3-84C0-989E41CA3479}" type="pres">
      <dgm:prSet presAssocID="{855E61F7-3A72-470E-ABD1-96EAF1355D99}" presName="Name0" presStyleCnt="0">
        <dgm:presLayoutVars>
          <dgm:chMax val="1"/>
          <dgm:chPref val="1"/>
          <dgm:dir/>
          <dgm:animOne val="branch"/>
          <dgm:animLvl val="lvl"/>
        </dgm:presLayoutVars>
      </dgm:prSet>
      <dgm:spPr/>
    </dgm:pt>
    <dgm:pt modelId="{1AED7B6C-3B3B-433C-9012-DF7BBF95BDAB}" type="pres">
      <dgm:prSet presAssocID="{AB188EC2-C5E4-48C7-A4A4-E0BC4FBEDB6D}" presName="Parent" presStyleLbl="node0" presStyleIdx="0" presStyleCnt="1" custLinFactNeighborX="-144" custLinFactNeighborY="98">
        <dgm:presLayoutVars>
          <dgm:chMax val="6"/>
          <dgm:chPref val="6"/>
        </dgm:presLayoutVars>
      </dgm:prSet>
      <dgm:spPr/>
    </dgm:pt>
    <dgm:pt modelId="{F308F85D-2E65-4067-8843-8A2F3676C8C9}" type="pres">
      <dgm:prSet presAssocID="{615325AF-E0CF-4301-AAE5-3DD684E9B7AE}" presName="Accent1" presStyleCnt="0"/>
      <dgm:spPr/>
    </dgm:pt>
    <dgm:pt modelId="{094990D4-FD83-4C1F-8523-29259404343A}" type="pres">
      <dgm:prSet presAssocID="{615325AF-E0CF-4301-AAE5-3DD684E9B7AE}" presName="Accent" presStyleLbl="bgShp" presStyleIdx="0" presStyleCnt="6"/>
      <dgm:spPr/>
    </dgm:pt>
    <dgm:pt modelId="{013EF8D8-05A9-4B31-9F43-9B42E3171E86}" type="pres">
      <dgm:prSet presAssocID="{615325AF-E0CF-4301-AAE5-3DD684E9B7AE}" presName="Child1" presStyleLbl="node1" presStyleIdx="0" presStyleCnt="6">
        <dgm:presLayoutVars>
          <dgm:chMax val="0"/>
          <dgm:chPref val="0"/>
          <dgm:bulletEnabled val="1"/>
        </dgm:presLayoutVars>
      </dgm:prSet>
      <dgm:spPr/>
    </dgm:pt>
    <dgm:pt modelId="{FCF6268B-D39B-48DD-B4F3-090043E82BE3}" type="pres">
      <dgm:prSet presAssocID="{E8E67B7F-552E-4A02-9931-3E4BC9189A26}" presName="Accent2" presStyleCnt="0"/>
      <dgm:spPr/>
    </dgm:pt>
    <dgm:pt modelId="{9E47AD0E-37E6-42CC-B5D7-B76CBEC7B1CB}" type="pres">
      <dgm:prSet presAssocID="{E8E67B7F-552E-4A02-9931-3E4BC9189A26}" presName="Accent" presStyleLbl="bgShp" presStyleIdx="1" presStyleCnt="6"/>
      <dgm:spPr/>
    </dgm:pt>
    <dgm:pt modelId="{16DC4F9F-4730-4A9A-ABCF-F15B2333F668}" type="pres">
      <dgm:prSet presAssocID="{E8E67B7F-552E-4A02-9931-3E4BC9189A26}" presName="Child2" presStyleLbl="node1" presStyleIdx="1" presStyleCnt="6">
        <dgm:presLayoutVars>
          <dgm:chMax val="0"/>
          <dgm:chPref val="0"/>
          <dgm:bulletEnabled val="1"/>
        </dgm:presLayoutVars>
      </dgm:prSet>
      <dgm:spPr/>
    </dgm:pt>
    <dgm:pt modelId="{0D9ECEA9-863B-4CD5-BC41-279BB6261C23}" type="pres">
      <dgm:prSet presAssocID="{B51FCC57-B3B4-4A48-B030-1967FA4C341E}" presName="Accent3" presStyleCnt="0"/>
      <dgm:spPr/>
    </dgm:pt>
    <dgm:pt modelId="{7DB68813-86F1-4E5F-A7C4-7009FB04C395}" type="pres">
      <dgm:prSet presAssocID="{B51FCC57-B3B4-4A48-B030-1967FA4C341E}" presName="Accent" presStyleLbl="bgShp" presStyleIdx="2" presStyleCnt="6"/>
      <dgm:spPr/>
    </dgm:pt>
    <dgm:pt modelId="{0A13B54B-42CF-4DA2-B4B1-A2C5F4A811F9}" type="pres">
      <dgm:prSet presAssocID="{B51FCC57-B3B4-4A48-B030-1967FA4C341E}" presName="Child3" presStyleLbl="node1" presStyleIdx="2" presStyleCnt="6">
        <dgm:presLayoutVars>
          <dgm:chMax val="0"/>
          <dgm:chPref val="0"/>
          <dgm:bulletEnabled val="1"/>
        </dgm:presLayoutVars>
      </dgm:prSet>
      <dgm:spPr/>
    </dgm:pt>
    <dgm:pt modelId="{4B778FA2-C541-4641-AD6B-75ECE630810A}" type="pres">
      <dgm:prSet presAssocID="{6DE652D7-FD01-4CBA-87E5-10B8E6416384}" presName="Accent4" presStyleCnt="0"/>
      <dgm:spPr/>
    </dgm:pt>
    <dgm:pt modelId="{57E6BC86-7E22-410F-90D8-42268A8496CE}" type="pres">
      <dgm:prSet presAssocID="{6DE652D7-FD01-4CBA-87E5-10B8E6416384}" presName="Accent" presStyleLbl="bgShp" presStyleIdx="3" presStyleCnt="6"/>
      <dgm:spPr/>
    </dgm:pt>
    <dgm:pt modelId="{C2DF9D08-00B5-45A2-9D6F-17D5647ABD8E}" type="pres">
      <dgm:prSet presAssocID="{6DE652D7-FD01-4CBA-87E5-10B8E6416384}" presName="Child4" presStyleLbl="node1" presStyleIdx="3" presStyleCnt="6">
        <dgm:presLayoutVars>
          <dgm:chMax val="0"/>
          <dgm:chPref val="0"/>
          <dgm:bulletEnabled val="1"/>
        </dgm:presLayoutVars>
      </dgm:prSet>
      <dgm:spPr/>
    </dgm:pt>
    <dgm:pt modelId="{9444DAAE-5FAB-4E36-B2B1-A1B5935351BA}" type="pres">
      <dgm:prSet presAssocID="{3B81EEF2-B559-475E-BAFE-EF1BB71EFA61}" presName="Accent5" presStyleCnt="0"/>
      <dgm:spPr/>
    </dgm:pt>
    <dgm:pt modelId="{DBA0B953-EF6A-4AB9-92D0-4FFF9B3313A0}" type="pres">
      <dgm:prSet presAssocID="{3B81EEF2-B559-475E-BAFE-EF1BB71EFA61}" presName="Accent" presStyleLbl="bgShp" presStyleIdx="4" presStyleCnt="6"/>
      <dgm:spPr/>
    </dgm:pt>
    <dgm:pt modelId="{34A20E0D-0BD2-42C3-B9F5-E6422D915AE0}" type="pres">
      <dgm:prSet presAssocID="{3B81EEF2-B559-475E-BAFE-EF1BB71EFA61}" presName="Child5" presStyleLbl="node1" presStyleIdx="4" presStyleCnt="6">
        <dgm:presLayoutVars>
          <dgm:chMax val="0"/>
          <dgm:chPref val="0"/>
          <dgm:bulletEnabled val="1"/>
        </dgm:presLayoutVars>
      </dgm:prSet>
      <dgm:spPr/>
    </dgm:pt>
    <dgm:pt modelId="{92AB3584-9CA1-4BD8-8894-089F7FE13459}" type="pres">
      <dgm:prSet presAssocID="{C885A663-2367-4C92-BC29-30267E581E23}" presName="Accent6" presStyleCnt="0"/>
      <dgm:spPr/>
    </dgm:pt>
    <dgm:pt modelId="{19843360-CA74-4E12-8289-4A2083790522}" type="pres">
      <dgm:prSet presAssocID="{C885A663-2367-4C92-BC29-30267E581E23}" presName="Accent" presStyleLbl="bgShp" presStyleIdx="5" presStyleCnt="6"/>
      <dgm:spPr/>
    </dgm:pt>
    <dgm:pt modelId="{EA62E470-F83A-4C7F-BD11-D54FF17233BA}" type="pres">
      <dgm:prSet presAssocID="{C885A663-2367-4C92-BC29-30267E581E23}" presName="Child6" presStyleLbl="node1" presStyleIdx="5" presStyleCnt="6">
        <dgm:presLayoutVars>
          <dgm:chMax val="0"/>
          <dgm:chPref val="0"/>
          <dgm:bulletEnabled val="1"/>
        </dgm:presLayoutVars>
      </dgm:prSet>
      <dgm:spPr/>
    </dgm:pt>
  </dgm:ptLst>
  <dgm:cxnLst>
    <dgm:cxn modelId="{FC6AEC5C-4C22-41BE-A6D4-DC2D52DE2B20}" srcId="{AB188EC2-C5E4-48C7-A4A4-E0BC4FBEDB6D}" destId="{2B1B1A50-8757-4C7F-9E99-85D2F458ABD8}" srcOrd="7" destOrd="0" parTransId="{28E07DAF-1EBE-42DA-8FB0-D5C94C5E95E7}" sibTransId="{999096BB-DD00-43BD-89FC-278E154D6693}"/>
    <dgm:cxn modelId="{A995985F-C0C1-4A10-ACB4-6E4B7B3545B2}" srcId="{855E61F7-3A72-470E-ABD1-96EAF1355D99}" destId="{AB188EC2-C5E4-48C7-A4A4-E0BC4FBEDB6D}" srcOrd="0" destOrd="0" parTransId="{C3B49897-C7C1-4CDB-8AB1-B42D6C212E84}" sibTransId="{BE433FFC-5657-449C-B0B6-69E4F5090DB0}"/>
    <dgm:cxn modelId="{2AC6A465-7098-4D41-9A5B-49DC4795BC45}" srcId="{AB188EC2-C5E4-48C7-A4A4-E0BC4FBEDB6D}" destId="{B51FCC57-B3B4-4A48-B030-1967FA4C341E}" srcOrd="2" destOrd="0" parTransId="{CB0488FB-A20F-4551-BBAE-BB470F0A659A}" sibTransId="{AF08D66E-B08B-4CCD-A349-6F03C3679CB6}"/>
    <dgm:cxn modelId="{3C6A8B68-140D-4295-B488-8360958B066A}" type="presOf" srcId="{855E61F7-3A72-470E-ABD1-96EAF1355D99}" destId="{B7587B5D-C450-4BE3-84C0-989E41CA3479}" srcOrd="0" destOrd="0" presId="urn:microsoft.com/office/officeart/2011/layout/HexagonRadial"/>
    <dgm:cxn modelId="{D4C06878-8BC4-4B9A-A0EA-5687FAB5722C}" srcId="{AB188EC2-C5E4-48C7-A4A4-E0BC4FBEDB6D}" destId="{E8E67B7F-552E-4A02-9931-3E4BC9189A26}" srcOrd="1" destOrd="0" parTransId="{51F1568A-78D9-4450-B2FD-2903145CBD10}" sibTransId="{95C606EE-0CA4-47E4-9603-33E9BAB7F7F9}"/>
    <dgm:cxn modelId="{B8368178-6DA1-4F6D-9D6D-850853E2D396}" type="presOf" srcId="{615325AF-E0CF-4301-AAE5-3DD684E9B7AE}" destId="{013EF8D8-05A9-4B31-9F43-9B42E3171E86}" srcOrd="0" destOrd="0" presId="urn:microsoft.com/office/officeart/2011/layout/HexagonRadial"/>
    <dgm:cxn modelId="{78A5357A-7E47-4910-98DE-9BD89AB3FC6B}" type="presOf" srcId="{AB188EC2-C5E4-48C7-A4A4-E0BC4FBEDB6D}" destId="{1AED7B6C-3B3B-433C-9012-DF7BBF95BDAB}" srcOrd="0" destOrd="0" presId="urn:microsoft.com/office/officeart/2011/layout/HexagonRadial"/>
    <dgm:cxn modelId="{8F5A6A5A-5FC2-4830-BDCA-4A6BDE87833B}" srcId="{AB188EC2-C5E4-48C7-A4A4-E0BC4FBEDB6D}" destId="{3B81EEF2-B559-475E-BAFE-EF1BB71EFA61}" srcOrd="4" destOrd="0" parTransId="{6C0339F8-FB93-49B8-B1D1-76770C884BB2}" sibTransId="{5711BB32-187F-4B06-8D7A-D5E08BFB0F3A}"/>
    <dgm:cxn modelId="{607F557F-5633-4AF5-BCAA-8216E1642CAD}" type="presOf" srcId="{6DE652D7-FD01-4CBA-87E5-10B8E6416384}" destId="{C2DF9D08-00B5-45A2-9D6F-17D5647ABD8E}" srcOrd="0" destOrd="0" presId="urn:microsoft.com/office/officeart/2011/layout/HexagonRadial"/>
    <dgm:cxn modelId="{9732C295-7CCE-43DA-8A92-1F6EF13C4408}" type="presOf" srcId="{B51FCC57-B3B4-4A48-B030-1967FA4C341E}" destId="{0A13B54B-42CF-4DA2-B4B1-A2C5F4A811F9}" srcOrd="0" destOrd="0" presId="urn:microsoft.com/office/officeart/2011/layout/HexagonRadial"/>
    <dgm:cxn modelId="{7E0A229B-5F84-4538-9B76-7CDAFEF7013A}" srcId="{AB188EC2-C5E4-48C7-A4A4-E0BC4FBEDB6D}" destId="{DCA61C68-6CFB-4D38-8AD6-9D8ED92C45CD}" srcOrd="6" destOrd="0" parTransId="{D7FD75A5-0901-4EEC-BE50-53DFACD939A3}" sibTransId="{8A99F47D-934C-4AB2-AA8C-233FDAE662EC}"/>
    <dgm:cxn modelId="{3FEC229E-BC59-4F4F-AB24-FA0CAF93C5BA}" type="presOf" srcId="{E8E67B7F-552E-4A02-9931-3E4BC9189A26}" destId="{16DC4F9F-4730-4A9A-ABCF-F15B2333F668}" srcOrd="0" destOrd="0" presId="urn:microsoft.com/office/officeart/2011/layout/HexagonRadial"/>
    <dgm:cxn modelId="{C732ACA2-C870-4F54-8CDC-672214A2992F}" srcId="{AB188EC2-C5E4-48C7-A4A4-E0BC4FBEDB6D}" destId="{6DE652D7-FD01-4CBA-87E5-10B8E6416384}" srcOrd="3" destOrd="0" parTransId="{C66DB90B-6513-4733-B0A0-B2026B03136B}" sibTransId="{39034EC7-7DFA-4FE6-AFA7-D3A055E22292}"/>
    <dgm:cxn modelId="{C15051A5-FBFE-4E6E-8879-B301B2D40CB0}" srcId="{AB188EC2-C5E4-48C7-A4A4-E0BC4FBEDB6D}" destId="{C885A663-2367-4C92-BC29-30267E581E23}" srcOrd="5" destOrd="0" parTransId="{BE1871DB-5621-4B3A-8006-DC0F4F19E041}" sibTransId="{79EDE4A6-1929-4222-A7E7-BB5B17940D1A}"/>
    <dgm:cxn modelId="{E14F13C6-A32B-42AC-9894-6D052703FA47}" type="presOf" srcId="{3B81EEF2-B559-475E-BAFE-EF1BB71EFA61}" destId="{34A20E0D-0BD2-42C3-B9F5-E6422D915AE0}" srcOrd="0" destOrd="0" presId="urn:microsoft.com/office/officeart/2011/layout/HexagonRadial"/>
    <dgm:cxn modelId="{48B919D1-9374-46ED-9975-B3AD88822164}" type="presOf" srcId="{C885A663-2367-4C92-BC29-30267E581E23}" destId="{EA62E470-F83A-4C7F-BD11-D54FF17233BA}" srcOrd="0" destOrd="0" presId="urn:microsoft.com/office/officeart/2011/layout/HexagonRadial"/>
    <dgm:cxn modelId="{264DB1E6-DDBA-4430-BB9A-DC2CF305C28C}" srcId="{AB188EC2-C5E4-48C7-A4A4-E0BC4FBEDB6D}" destId="{615325AF-E0CF-4301-AAE5-3DD684E9B7AE}" srcOrd="0" destOrd="0" parTransId="{2168C4EB-B1E4-42EA-845A-9DF750E7DAA2}" sibTransId="{603BFA5D-C7E5-4C26-87A6-592B7351E105}"/>
    <dgm:cxn modelId="{912EC115-D199-4FFE-97AC-834657622E7D}" type="presParOf" srcId="{B7587B5D-C450-4BE3-84C0-989E41CA3479}" destId="{1AED7B6C-3B3B-433C-9012-DF7BBF95BDAB}" srcOrd="0" destOrd="0" presId="urn:microsoft.com/office/officeart/2011/layout/HexagonRadial"/>
    <dgm:cxn modelId="{DF409EF9-F942-498A-906A-27900B21AE9E}" type="presParOf" srcId="{B7587B5D-C450-4BE3-84C0-989E41CA3479}" destId="{F308F85D-2E65-4067-8843-8A2F3676C8C9}" srcOrd="1" destOrd="0" presId="urn:microsoft.com/office/officeart/2011/layout/HexagonRadial"/>
    <dgm:cxn modelId="{48327D5C-A2BC-4BE9-ADAA-575896493009}" type="presParOf" srcId="{F308F85D-2E65-4067-8843-8A2F3676C8C9}" destId="{094990D4-FD83-4C1F-8523-29259404343A}" srcOrd="0" destOrd="0" presId="urn:microsoft.com/office/officeart/2011/layout/HexagonRadial"/>
    <dgm:cxn modelId="{0634F0FE-12FB-4631-A50B-13CBF14B7B38}" type="presParOf" srcId="{B7587B5D-C450-4BE3-84C0-989E41CA3479}" destId="{013EF8D8-05A9-4B31-9F43-9B42E3171E86}" srcOrd="2" destOrd="0" presId="urn:microsoft.com/office/officeart/2011/layout/HexagonRadial"/>
    <dgm:cxn modelId="{E8684745-18D2-43A8-A9F1-660E83E87308}" type="presParOf" srcId="{B7587B5D-C450-4BE3-84C0-989E41CA3479}" destId="{FCF6268B-D39B-48DD-B4F3-090043E82BE3}" srcOrd="3" destOrd="0" presId="urn:microsoft.com/office/officeart/2011/layout/HexagonRadial"/>
    <dgm:cxn modelId="{BFD5FE14-C545-4484-866A-9F3534A8DECF}" type="presParOf" srcId="{FCF6268B-D39B-48DD-B4F3-090043E82BE3}" destId="{9E47AD0E-37E6-42CC-B5D7-B76CBEC7B1CB}" srcOrd="0" destOrd="0" presId="urn:microsoft.com/office/officeart/2011/layout/HexagonRadial"/>
    <dgm:cxn modelId="{2BBF9C5E-D014-4D74-BE64-57F0B6528399}" type="presParOf" srcId="{B7587B5D-C450-4BE3-84C0-989E41CA3479}" destId="{16DC4F9F-4730-4A9A-ABCF-F15B2333F668}" srcOrd="4" destOrd="0" presId="urn:microsoft.com/office/officeart/2011/layout/HexagonRadial"/>
    <dgm:cxn modelId="{B38E704D-3563-4901-A168-C541E8D676B3}" type="presParOf" srcId="{B7587B5D-C450-4BE3-84C0-989E41CA3479}" destId="{0D9ECEA9-863B-4CD5-BC41-279BB6261C23}" srcOrd="5" destOrd="0" presId="urn:microsoft.com/office/officeart/2011/layout/HexagonRadial"/>
    <dgm:cxn modelId="{E06DD69F-449A-41DF-9262-5A5F9E6966AE}" type="presParOf" srcId="{0D9ECEA9-863B-4CD5-BC41-279BB6261C23}" destId="{7DB68813-86F1-4E5F-A7C4-7009FB04C395}" srcOrd="0" destOrd="0" presId="urn:microsoft.com/office/officeart/2011/layout/HexagonRadial"/>
    <dgm:cxn modelId="{D04405E3-3368-4511-AEE1-082AD8EB1904}" type="presParOf" srcId="{B7587B5D-C450-4BE3-84C0-989E41CA3479}" destId="{0A13B54B-42CF-4DA2-B4B1-A2C5F4A811F9}" srcOrd="6" destOrd="0" presId="urn:microsoft.com/office/officeart/2011/layout/HexagonRadial"/>
    <dgm:cxn modelId="{151DFDCC-04F5-4B25-B69C-C8EB571F87A0}" type="presParOf" srcId="{B7587B5D-C450-4BE3-84C0-989E41CA3479}" destId="{4B778FA2-C541-4641-AD6B-75ECE630810A}" srcOrd="7" destOrd="0" presId="urn:microsoft.com/office/officeart/2011/layout/HexagonRadial"/>
    <dgm:cxn modelId="{E9A85287-DB44-4F12-90BC-78CB031BCD5E}" type="presParOf" srcId="{4B778FA2-C541-4641-AD6B-75ECE630810A}" destId="{57E6BC86-7E22-410F-90D8-42268A8496CE}" srcOrd="0" destOrd="0" presId="urn:microsoft.com/office/officeart/2011/layout/HexagonRadial"/>
    <dgm:cxn modelId="{34616157-7CAC-4976-BF84-1BFA1B0D1626}" type="presParOf" srcId="{B7587B5D-C450-4BE3-84C0-989E41CA3479}" destId="{C2DF9D08-00B5-45A2-9D6F-17D5647ABD8E}" srcOrd="8" destOrd="0" presId="urn:microsoft.com/office/officeart/2011/layout/HexagonRadial"/>
    <dgm:cxn modelId="{FACF66F4-0D03-418B-AA9A-2ECB2CDE3F23}" type="presParOf" srcId="{B7587B5D-C450-4BE3-84C0-989E41CA3479}" destId="{9444DAAE-5FAB-4E36-B2B1-A1B5935351BA}" srcOrd="9" destOrd="0" presId="urn:microsoft.com/office/officeart/2011/layout/HexagonRadial"/>
    <dgm:cxn modelId="{D07D3D6F-C39C-4CC0-B01B-2BC8BB63C47D}" type="presParOf" srcId="{9444DAAE-5FAB-4E36-B2B1-A1B5935351BA}" destId="{DBA0B953-EF6A-4AB9-92D0-4FFF9B3313A0}" srcOrd="0" destOrd="0" presId="urn:microsoft.com/office/officeart/2011/layout/HexagonRadial"/>
    <dgm:cxn modelId="{771C37D2-CFF0-4BDC-AD8C-D295E7A027F9}" type="presParOf" srcId="{B7587B5D-C450-4BE3-84C0-989E41CA3479}" destId="{34A20E0D-0BD2-42C3-B9F5-E6422D915AE0}" srcOrd="10" destOrd="0" presId="urn:microsoft.com/office/officeart/2011/layout/HexagonRadial"/>
    <dgm:cxn modelId="{7C949522-9ACD-45E0-A332-566DAA389C81}" type="presParOf" srcId="{B7587B5D-C450-4BE3-84C0-989E41CA3479}" destId="{92AB3584-9CA1-4BD8-8894-089F7FE13459}" srcOrd="11" destOrd="0" presId="urn:microsoft.com/office/officeart/2011/layout/HexagonRadial"/>
    <dgm:cxn modelId="{0994A211-6C62-4494-B959-3EF4A26A9695}" type="presParOf" srcId="{92AB3584-9CA1-4BD8-8894-089F7FE13459}" destId="{19843360-CA74-4E12-8289-4A2083790522}" srcOrd="0" destOrd="0" presId="urn:microsoft.com/office/officeart/2011/layout/HexagonRadial"/>
    <dgm:cxn modelId="{8661859E-C47D-4C5A-8F11-7457D169AB12}" type="presParOf" srcId="{B7587B5D-C450-4BE3-84C0-989E41CA3479}" destId="{EA62E470-F83A-4C7F-BD11-D54FF17233BA}" srcOrd="12" destOrd="0" presId="urn:microsoft.com/office/officeart/2011/layout/HexagonRadial"/>
  </dgm:cxnLst>
  <dgm:bg>
    <a:noFill/>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55843E-223E-4282-B0E1-B81D06CF47A0}" type="doc">
      <dgm:prSet loTypeId="urn:microsoft.com/office/officeart/2005/8/layout/venn1" loCatId="relationship" qsTypeId="urn:microsoft.com/office/officeart/2005/8/quickstyle/simple1" qsCatId="simple" csTypeId="urn:microsoft.com/office/officeart/2005/8/colors/accent1_2" csCatId="accent1" phldr="1"/>
      <dgm:spPr/>
    </dgm:pt>
    <dgm:pt modelId="{C946D9B8-529B-4741-8AA0-6950119B281E}">
      <dgm:prSet phldrT="[Text]"/>
      <dgm:spPr>
        <a:solidFill>
          <a:srgbClr val="FF3399"/>
        </a:solidFill>
      </dgm:spPr>
      <dgm:t>
        <a:bodyPr/>
        <a:lstStyle/>
        <a:p>
          <a:r>
            <a:rPr lang="en-GB" dirty="0">
              <a:solidFill>
                <a:schemeClr val="bg2"/>
              </a:solidFill>
            </a:rPr>
            <a:t>EFFECTIVE SAFE- GUARDING </a:t>
          </a:r>
        </a:p>
        <a:p>
          <a:r>
            <a:rPr lang="en-GB" dirty="0">
              <a:solidFill>
                <a:schemeClr val="bg2"/>
              </a:solidFill>
            </a:rPr>
            <a:t>IS  </a:t>
          </a:r>
        </a:p>
      </dgm:t>
    </dgm:pt>
    <dgm:pt modelId="{E991098F-E156-474C-BD2B-50264DBF29AD}" type="parTrans" cxnId="{D6ED6D1C-FA96-4A8E-A848-8E414B401D78}">
      <dgm:prSet/>
      <dgm:spPr/>
      <dgm:t>
        <a:bodyPr/>
        <a:lstStyle/>
        <a:p>
          <a:endParaRPr lang="en-GB"/>
        </a:p>
      </dgm:t>
    </dgm:pt>
    <dgm:pt modelId="{9976E00A-EB7F-4800-8758-97CC422C6D14}" type="sibTrans" cxnId="{D6ED6D1C-FA96-4A8E-A848-8E414B401D78}">
      <dgm:prSet/>
      <dgm:spPr/>
      <dgm:t>
        <a:bodyPr/>
        <a:lstStyle/>
        <a:p>
          <a:endParaRPr lang="en-GB"/>
        </a:p>
      </dgm:t>
    </dgm:pt>
    <dgm:pt modelId="{85C4A605-EFE9-4E17-8408-BFA342EA84F6}">
      <dgm:prSet phldrT="[Text]"/>
      <dgm:spPr>
        <a:solidFill>
          <a:srgbClr val="0070C0">
            <a:alpha val="50000"/>
          </a:srgbClr>
        </a:solidFill>
      </dgm:spPr>
      <dgm:t>
        <a:bodyPr/>
        <a:lstStyle/>
        <a:p>
          <a:r>
            <a:rPr lang="en-GB" dirty="0">
              <a:solidFill>
                <a:schemeClr val="bg1"/>
              </a:solidFill>
            </a:rPr>
            <a:t>CHILD </a:t>
          </a:r>
        </a:p>
        <a:p>
          <a:r>
            <a:rPr lang="en-GB" dirty="0">
              <a:solidFill>
                <a:schemeClr val="bg1"/>
              </a:solidFill>
            </a:rPr>
            <a:t>CENTRED</a:t>
          </a:r>
        </a:p>
      </dgm:t>
    </dgm:pt>
    <dgm:pt modelId="{0F4B5E10-1F13-432E-9EF3-A985B263BB08}" type="parTrans" cxnId="{473512F9-F6A5-411E-AC55-60DB20A44D0A}">
      <dgm:prSet/>
      <dgm:spPr/>
      <dgm:t>
        <a:bodyPr/>
        <a:lstStyle/>
        <a:p>
          <a:endParaRPr lang="en-GB"/>
        </a:p>
      </dgm:t>
    </dgm:pt>
    <dgm:pt modelId="{1CED5F39-0B46-4AFA-8178-46F87D1FBD87}" type="sibTrans" cxnId="{473512F9-F6A5-411E-AC55-60DB20A44D0A}">
      <dgm:prSet/>
      <dgm:spPr/>
      <dgm:t>
        <a:bodyPr/>
        <a:lstStyle/>
        <a:p>
          <a:endParaRPr lang="en-GB"/>
        </a:p>
      </dgm:t>
    </dgm:pt>
    <dgm:pt modelId="{3AF6AADB-B5A5-4DF2-8B32-A4C509C38781}">
      <dgm:prSet phldrT="[Text]"/>
      <dgm:spPr>
        <a:solidFill>
          <a:srgbClr val="00CC00"/>
        </a:solidFill>
      </dgm:spPr>
      <dgm:t>
        <a:bodyPr/>
        <a:lstStyle/>
        <a:p>
          <a:r>
            <a:rPr lang="en-GB" dirty="0">
              <a:solidFill>
                <a:schemeClr val="bg1"/>
              </a:solidFill>
            </a:rPr>
            <a:t>EVERYONE’S</a:t>
          </a:r>
        </a:p>
        <a:p>
          <a:r>
            <a:rPr lang="en-GB" dirty="0">
              <a:solidFill>
                <a:schemeClr val="bg1"/>
              </a:solidFill>
            </a:rPr>
            <a:t>RESPONSIBILITY </a:t>
          </a:r>
        </a:p>
      </dgm:t>
    </dgm:pt>
    <dgm:pt modelId="{1ED6272A-2DA2-4B3A-9330-A1FEBD95E03D}" type="parTrans" cxnId="{827209F7-AE88-466A-AE28-32FB3948D929}">
      <dgm:prSet/>
      <dgm:spPr/>
      <dgm:t>
        <a:bodyPr/>
        <a:lstStyle/>
        <a:p>
          <a:endParaRPr lang="en-GB"/>
        </a:p>
      </dgm:t>
    </dgm:pt>
    <dgm:pt modelId="{49B0F9D7-633E-42DB-B654-B588A56546FC}" type="sibTrans" cxnId="{827209F7-AE88-466A-AE28-32FB3948D929}">
      <dgm:prSet/>
      <dgm:spPr/>
      <dgm:t>
        <a:bodyPr/>
        <a:lstStyle/>
        <a:p>
          <a:endParaRPr lang="en-GB"/>
        </a:p>
      </dgm:t>
    </dgm:pt>
    <dgm:pt modelId="{1ED352C3-1B6A-47C1-B62B-244FFE852D59}" type="pres">
      <dgm:prSet presAssocID="{3355843E-223E-4282-B0E1-B81D06CF47A0}" presName="compositeShape" presStyleCnt="0">
        <dgm:presLayoutVars>
          <dgm:chMax val="7"/>
          <dgm:dir/>
          <dgm:resizeHandles val="exact"/>
        </dgm:presLayoutVars>
      </dgm:prSet>
      <dgm:spPr/>
    </dgm:pt>
    <dgm:pt modelId="{3C05EBD2-AC4C-4DB7-B250-6872D3ED4662}" type="pres">
      <dgm:prSet presAssocID="{C946D9B8-529B-4741-8AA0-6950119B281E}" presName="circ1" presStyleLbl="vennNode1" presStyleIdx="0" presStyleCnt="3" custScaleX="122970" custScaleY="140271" custLinFactNeighborX="11743" custLinFactNeighborY="-28235"/>
      <dgm:spPr>
        <a:prstGeom prst="hexagon">
          <a:avLst/>
        </a:prstGeom>
      </dgm:spPr>
    </dgm:pt>
    <dgm:pt modelId="{120CE7B0-2FF3-45ED-A391-C322FB63A4D9}" type="pres">
      <dgm:prSet presAssocID="{C946D9B8-529B-4741-8AA0-6950119B281E}" presName="circ1Tx" presStyleLbl="revTx" presStyleIdx="0" presStyleCnt="0">
        <dgm:presLayoutVars>
          <dgm:chMax val="0"/>
          <dgm:chPref val="0"/>
          <dgm:bulletEnabled val="1"/>
        </dgm:presLayoutVars>
      </dgm:prSet>
      <dgm:spPr>
        <a:prstGeom prst="hexagon">
          <a:avLst/>
        </a:prstGeom>
      </dgm:spPr>
    </dgm:pt>
    <dgm:pt modelId="{40F8D912-4883-4D8A-B5E2-CE013AAC2D7F}" type="pres">
      <dgm:prSet presAssocID="{85C4A605-EFE9-4E17-8408-BFA342EA84F6}" presName="circ2" presStyleLbl="vennNode1" presStyleIdx="1" presStyleCnt="3" custScaleX="126161" custLinFactNeighborX="500" custLinFactNeighborY="-13897"/>
      <dgm:spPr>
        <a:prstGeom prst="hexagon">
          <a:avLst/>
        </a:prstGeom>
      </dgm:spPr>
    </dgm:pt>
    <dgm:pt modelId="{A0AEF939-4D53-4B90-BB3D-02538307C75C}" type="pres">
      <dgm:prSet presAssocID="{85C4A605-EFE9-4E17-8408-BFA342EA84F6}" presName="circ2Tx" presStyleLbl="revTx" presStyleIdx="0" presStyleCnt="0">
        <dgm:presLayoutVars>
          <dgm:chMax val="0"/>
          <dgm:chPref val="0"/>
          <dgm:bulletEnabled val="1"/>
        </dgm:presLayoutVars>
      </dgm:prSet>
      <dgm:spPr/>
    </dgm:pt>
    <dgm:pt modelId="{AA0EC7EB-68F9-44DA-ADF8-B93D4BE646FE}" type="pres">
      <dgm:prSet presAssocID="{3AF6AADB-B5A5-4DF2-8B32-A4C509C38781}" presName="circ3" presStyleLbl="vennNode1" presStyleIdx="2" presStyleCnt="3" custScaleX="107055" custLinFactNeighborX="-420" custLinFactNeighborY="-11758"/>
      <dgm:spPr>
        <a:prstGeom prst="hexagon">
          <a:avLst/>
        </a:prstGeom>
      </dgm:spPr>
    </dgm:pt>
    <dgm:pt modelId="{AB5E3794-448B-4E99-B7AE-F1DBF4726A56}" type="pres">
      <dgm:prSet presAssocID="{3AF6AADB-B5A5-4DF2-8B32-A4C509C38781}" presName="circ3Tx" presStyleLbl="revTx" presStyleIdx="0" presStyleCnt="0">
        <dgm:presLayoutVars>
          <dgm:chMax val="0"/>
          <dgm:chPref val="0"/>
          <dgm:bulletEnabled val="1"/>
        </dgm:presLayoutVars>
      </dgm:prSet>
      <dgm:spPr/>
    </dgm:pt>
  </dgm:ptLst>
  <dgm:cxnLst>
    <dgm:cxn modelId="{D6ED6D1C-FA96-4A8E-A848-8E414B401D78}" srcId="{3355843E-223E-4282-B0E1-B81D06CF47A0}" destId="{C946D9B8-529B-4741-8AA0-6950119B281E}" srcOrd="0" destOrd="0" parTransId="{E991098F-E156-474C-BD2B-50264DBF29AD}" sibTransId="{9976E00A-EB7F-4800-8758-97CC422C6D14}"/>
    <dgm:cxn modelId="{DC69C566-2D47-4757-A554-805BAEDD6995}" type="presOf" srcId="{C946D9B8-529B-4741-8AA0-6950119B281E}" destId="{120CE7B0-2FF3-45ED-A391-C322FB63A4D9}" srcOrd="1" destOrd="0" presId="urn:microsoft.com/office/officeart/2005/8/layout/venn1"/>
    <dgm:cxn modelId="{EE74CB77-8546-4A5C-9963-F774D73A3A5A}" type="presOf" srcId="{3355843E-223E-4282-B0E1-B81D06CF47A0}" destId="{1ED352C3-1B6A-47C1-B62B-244FFE852D59}" srcOrd="0" destOrd="0" presId="urn:microsoft.com/office/officeart/2005/8/layout/venn1"/>
    <dgm:cxn modelId="{A153EF59-3716-4947-9DFE-3A6EF51BACEA}" type="presOf" srcId="{85C4A605-EFE9-4E17-8408-BFA342EA84F6}" destId="{A0AEF939-4D53-4B90-BB3D-02538307C75C}" srcOrd="1" destOrd="0" presId="urn:microsoft.com/office/officeart/2005/8/layout/venn1"/>
    <dgm:cxn modelId="{52600694-48DC-4D58-9FF5-853C153AC5E6}" type="presOf" srcId="{3AF6AADB-B5A5-4DF2-8B32-A4C509C38781}" destId="{AB5E3794-448B-4E99-B7AE-F1DBF4726A56}" srcOrd="1" destOrd="0" presId="urn:microsoft.com/office/officeart/2005/8/layout/venn1"/>
    <dgm:cxn modelId="{66CA23D8-C597-4C08-80DD-6E17DBF5CEB8}" type="presOf" srcId="{85C4A605-EFE9-4E17-8408-BFA342EA84F6}" destId="{40F8D912-4883-4D8A-B5E2-CE013AAC2D7F}" srcOrd="0" destOrd="0" presId="urn:microsoft.com/office/officeart/2005/8/layout/venn1"/>
    <dgm:cxn modelId="{4368D8E2-CCF4-4AD7-BCE9-A1153FFA7646}" type="presOf" srcId="{C946D9B8-529B-4741-8AA0-6950119B281E}" destId="{3C05EBD2-AC4C-4DB7-B250-6872D3ED4662}" srcOrd="0" destOrd="0" presId="urn:microsoft.com/office/officeart/2005/8/layout/venn1"/>
    <dgm:cxn modelId="{827209F7-AE88-466A-AE28-32FB3948D929}" srcId="{3355843E-223E-4282-B0E1-B81D06CF47A0}" destId="{3AF6AADB-B5A5-4DF2-8B32-A4C509C38781}" srcOrd="2" destOrd="0" parTransId="{1ED6272A-2DA2-4B3A-9330-A1FEBD95E03D}" sibTransId="{49B0F9D7-633E-42DB-B654-B588A56546FC}"/>
    <dgm:cxn modelId="{BBBA07F9-CDF5-46DD-91A8-142230D18997}" type="presOf" srcId="{3AF6AADB-B5A5-4DF2-8B32-A4C509C38781}" destId="{AA0EC7EB-68F9-44DA-ADF8-B93D4BE646FE}" srcOrd="0" destOrd="0" presId="urn:microsoft.com/office/officeart/2005/8/layout/venn1"/>
    <dgm:cxn modelId="{473512F9-F6A5-411E-AC55-60DB20A44D0A}" srcId="{3355843E-223E-4282-B0E1-B81D06CF47A0}" destId="{85C4A605-EFE9-4E17-8408-BFA342EA84F6}" srcOrd="1" destOrd="0" parTransId="{0F4B5E10-1F13-432E-9EF3-A985B263BB08}" sibTransId="{1CED5F39-0B46-4AFA-8178-46F87D1FBD87}"/>
    <dgm:cxn modelId="{B2F3A30C-4304-47A3-A760-A639010C1FEE}" type="presParOf" srcId="{1ED352C3-1B6A-47C1-B62B-244FFE852D59}" destId="{3C05EBD2-AC4C-4DB7-B250-6872D3ED4662}" srcOrd="0" destOrd="0" presId="urn:microsoft.com/office/officeart/2005/8/layout/venn1"/>
    <dgm:cxn modelId="{EFB388A9-B8E5-4002-BE54-3678B84D7DA0}" type="presParOf" srcId="{1ED352C3-1B6A-47C1-B62B-244FFE852D59}" destId="{120CE7B0-2FF3-45ED-A391-C322FB63A4D9}" srcOrd="1" destOrd="0" presId="urn:microsoft.com/office/officeart/2005/8/layout/venn1"/>
    <dgm:cxn modelId="{1283486E-2AEA-4FC4-99CF-219A7FBA10BB}" type="presParOf" srcId="{1ED352C3-1B6A-47C1-B62B-244FFE852D59}" destId="{40F8D912-4883-4D8A-B5E2-CE013AAC2D7F}" srcOrd="2" destOrd="0" presId="urn:microsoft.com/office/officeart/2005/8/layout/venn1"/>
    <dgm:cxn modelId="{58778BFF-8BBA-43CE-A8FA-DD88127BB26C}" type="presParOf" srcId="{1ED352C3-1B6A-47C1-B62B-244FFE852D59}" destId="{A0AEF939-4D53-4B90-BB3D-02538307C75C}" srcOrd="3" destOrd="0" presId="urn:microsoft.com/office/officeart/2005/8/layout/venn1"/>
    <dgm:cxn modelId="{862D74C3-A4BE-4899-ABC0-159F447A9206}" type="presParOf" srcId="{1ED352C3-1B6A-47C1-B62B-244FFE852D59}" destId="{AA0EC7EB-68F9-44DA-ADF8-B93D4BE646FE}" srcOrd="4" destOrd="0" presId="urn:microsoft.com/office/officeart/2005/8/layout/venn1"/>
    <dgm:cxn modelId="{C7C6A67B-B104-4E3B-9AC5-198116C79359}" type="presParOf" srcId="{1ED352C3-1B6A-47C1-B62B-244FFE852D59}" destId="{AB5E3794-448B-4E99-B7AE-F1DBF4726A56}" srcOrd="5" destOrd="0" presId="urn:microsoft.com/office/officeart/2005/8/layout/venn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D7B6C-3B3B-433C-9012-DF7BBF95BDAB}">
      <dsp:nvSpPr>
        <dsp:cNvPr id="0" name=""/>
        <dsp:cNvSpPr/>
      </dsp:nvSpPr>
      <dsp:spPr>
        <a:xfrm>
          <a:off x="579003" y="1342731"/>
          <a:ext cx="875282" cy="757155"/>
        </a:xfrm>
        <a:prstGeom prst="hexagon">
          <a:avLst>
            <a:gd name="adj" fmla="val 28570"/>
            <a:gd name="vf" fmla="val 115470"/>
          </a:avLst>
        </a:prstGeom>
        <a:solidFill>
          <a:schemeClr val="bg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ACCOUNTABILITY</a:t>
          </a:r>
        </a:p>
      </dsp:txBody>
      <dsp:txXfrm>
        <a:off x="724050" y="1468202"/>
        <a:ext cx="585188" cy="506213"/>
      </dsp:txXfrm>
    </dsp:sp>
    <dsp:sp modelId="{9E47AD0E-37E6-42CC-B5D7-B76CBEC7B1CB}">
      <dsp:nvSpPr>
        <dsp:cNvPr id="0" name=""/>
        <dsp:cNvSpPr/>
      </dsp:nvSpPr>
      <dsp:spPr>
        <a:xfrm>
          <a:off x="1128359" y="979741"/>
          <a:ext cx="330241" cy="2845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3EF8D8-05A9-4B31-9F43-9B42E3171E86}">
      <dsp:nvSpPr>
        <dsp:cNvPr id="0" name=""/>
        <dsp:cNvSpPr/>
      </dsp:nvSpPr>
      <dsp:spPr>
        <a:xfrm>
          <a:off x="660890" y="653355"/>
          <a:ext cx="717288" cy="620538"/>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LAWFULNESS, FAIRNESS, TRANSPARENCY</a:t>
          </a:r>
        </a:p>
      </dsp:txBody>
      <dsp:txXfrm>
        <a:off x="779760" y="756191"/>
        <a:ext cx="479548" cy="414866"/>
      </dsp:txXfrm>
    </dsp:sp>
    <dsp:sp modelId="{7DB68813-86F1-4E5F-A7C4-7009FB04C395}">
      <dsp:nvSpPr>
        <dsp:cNvPr id="0" name=""/>
        <dsp:cNvSpPr/>
      </dsp:nvSpPr>
      <dsp:spPr>
        <a:xfrm>
          <a:off x="1513777" y="1511692"/>
          <a:ext cx="330241" cy="2845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C4F9F-4730-4A9A-ABCF-F15B2333F668}">
      <dsp:nvSpPr>
        <dsp:cNvPr id="0" name=""/>
        <dsp:cNvSpPr/>
      </dsp:nvSpPr>
      <dsp:spPr>
        <a:xfrm>
          <a:off x="1318726" y="1035028"/>
          <a:ext cx="717288" cy="620538"/>
        </a:xfrm>
        <a:prstGeom prst="hexagon">
          <a:avLst>
            <a:gd name="adj" fmla="val 28570"/>
            <a:gd name="vf" fmla="val 115470"/>
          </a:avLst>
        </a:prstGeom>
        <a:solidFill>
          <a:srgbClr val="FF33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PURPOSE LIMITATION</a:t>
          </a:r>
        </a:p>
      </dsp:txBody>
      <dsp:txXfrm>
        <a:off x="1437596" y="1137864"/>
        <a:ext cx="479548" cy="414866"/>
      </dsp:txXfrm>
    </dsp:sp>
    <dsp:sp modelId="{57E6BC86-7E22-410F-90D8-42268A8496CE}">
      <dsp:nvSpPr>
        <dsp:cNvPr id="0" name=""/>
        <dsp:cNvSpPr/>
      </dsp:nvSpPr>
      <dsp:spPr>
        <a:xfrm>
          <a:off x="1246041" y="2112165"/>
          <a:ext cx="330241" cy="2845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3B54B-42CF-4DA2-B4B1-A2C5F4A811F9}">
      <dsp:nvSpPr>
        <dsp:cNvPr id="0" name=""/>
        <dsp:cNvSpPr/>
      </dsp:nvSpPr>
      <dsp:spPr>
        <a:xfrm>
          <a:off x="1318726" y="1785352"/>
          <a:ext cx="717288" cy="620538"/>
        </a:xfrm>
        <a:prstGeom prst="hexagon">
          <a:avLst>
            <a:gd name="adj" fmla="val 28570"/>
            <a:gd name="vf" fmla="val 115470"/>
          </a:avLst>
        </a:prstGeom>
        <a:solidFill>
          <a:srgbClr val="00CC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DATA MINIMISATION</a:t>
          </a:r>
        </a:p>
      </dsp:txBody>
      <dsp:txXfrm>
        <a:off x="1437596" y="1888188"/>
        <a:ext cx="479548" cy="414866"/>
      </dsp:txXfrm>
    </dsp:sp>
    <dsp:sp modelId="{DBA0B953-EF6A-4AB9-92D0-4FFF9B3313A0}">
      <dsp:nvSpPr>
        <dsp:cNvPr id="0" name=""/>
        <dsp:cNvSpPr/>
      </dsp:nvSpPr>
      <dsp:spPr>
        <a:xfrm>
          <a:off x="581893" y="2174496"/>
          <a:ext cx="330241" cy="2845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DF9D08-00B5-45A2-9D6F-17D5647ABD8E}">
      <dsp:nvSpPr>
        <dsp:cNvPr id="0" name=""/>
        <dsp:cNvSpPr/>
      </dsp:nvSpPr>
      <dsp:spPr>
        <a:xfrm>
          <a:off x="660890" y="2167452"/>
          <a:ext cx="717288" cy="620538"/>
        </a:xfrm>
        <a:prstGeom prst="hexagon">
          <a:avLst>
            <a:gd name="adj" fmla="val 28570"/>
            <a:gd name="vf" fmla="val 115470"/>
          </a:avLst>
        </a:prstGeom>
        <a:solidFill>
          <a:srgbClr val="FF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ACCURACY</a:t>
          </a:r>
        </a:p>
      </dsp:txBody>
      <dsp:txXfrm>
        <a:off x="779760" y="2270288"/>
        <a:ext cx="479548" cy="414866"/>
      </dsp:txXfrm>
    </dsp:sp>
    <dsp:sp modelId="{19843360-CA74-4E12-8289-4A2083790522}">
      <dsp:nvSpPr>
        <dsp:cNvPr id="0" name=""/>
        <dsp:cNvSpPr/>
      </dsp:nvSpPr>
      <dsp:spPr>
        <a:xfrm>
          <a:off x="190163" y="1642759"/>
          <a:ext cx="330241" cy="28454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20E0D-0BD2-42C3-B9F5-E6422D915AE0}">
      <dsp:nvSpPr>
        <dsp:cNvPr id="0" name=""/>
        <dsp:cNvSpPr/>
      </dsp:nvSpPr>
      <dsp:spPr>
        <a:xfrm>
          <a:off x="0" y="1785779"/>
          <a:ext cx="717288" cy="620538"/>
        </a:xfrm>
        <a:prstGeom prst="hexagon">
          <a:avLst>
            <a:gd name="adj" fmla="val 28570"/>
            <a:gd name="vf" fmla="val 115470"/>
          </a:avLst>
        </a:prstGeom>
        <a:solidFill>
          <a:srgbClr val="FF33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INTEGRITY AND CONFIDENTIALITY</a:t>
          </a:r>
        </a:p>
      </dsp:txBody>
      <dsp:txXfrm>
        <a:off x="118870" y="1888615"/>
        <a:ext cx="479548" cy="414866"/>
      </dsp:txXfrm>
    </dsp:sp>
    <dsp:sp modelId="{EA62E470-F83A-4C7F-BD11-D54FF17233BA}">
      <dsp:nvSpPr>
        <dsp:cNvPr id="0" name=""/>
        <dsp:cNvSpPr/>
      </dsp:nvSpPr>
      <dsp:spPr>
        <a:xfrm>
          <a:off x="0" y="1034174"/>
          <a:ext cx="717288" cy="620538"/>
        </a:xfrm>
        <a:prstGeom prst="hexagon">
          <a:avLst>
            <a:gd name="adj" fmla="val 28570"/>
            <a:gd name="vf" fmla="val 115470"/>
          </a:avLst>
        </a:prstGeom>
        <a:solidFill>
          <a:srgbClr val="00CC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t>STORAGE LIMITATION</a:t>
          </a:r>
        </a:p>
      </dsp:txBody>
      <dsp:txXfrm>
        <a:off x="118870" y="1137010"/>
        <a:ext cx="479548" cy="414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5EBD2-AC4C-4DB7-B250-6872D3ED4662}">
      <dsp:nvSpPr>
        <dsp:cNvPr id="0" name=""/>
        <dsp:cNvSpPr/>
      </dsp:nvSpPr>
      <dsp:spPr>
        <a:xfrm>
          <a:off x="359295" y="0"/>
          <a:ext cx="1399740" cy="1596673"/>
        </a:xfrm>
        <a:prstGeom prst="hexagon">
          <a:avLst/>
        </a:prstGeom>
        <a:solidFill>
          <a:srgbClr val="FF33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r>
            <a:rPr lang="en-GB" sz="700" kern="1200" dirty="0">
              <a:solidFill>
                <a:schemeClr val="bg2"/>
              </a:solidFill>
            </a:rPr>
            <a:t>EFFECTIVE SAFE- GUARDING </a:t>
          </a:r>
        </a:p>
        <a:p>
          <a:pPr marL="0" lvl="0" indent="0" algn="ctr" defTabSz="311150">
            <a:lnSpc>
              <a:spcPct val="90000"/>
            </a:lnSpc>
            <a:spcBef>
              <a:spcPct val="0"/>
            </a:spcBef>
            <a:spcAft>
              <a:spcPct val="35000"/>
            </a:spcAft>
            <a:buNone/>
          </a:pPr>
          <a:r>
            <a:rPr lang="en-GB" sz="700" kern="1200" dirty="0">
              <a:solidFill>
                <a:schemeClr val="bg2"/>
              </a:solidFill>
            </a:rPr>
            <a:t>IS  </a:t>
          </a:r>
        </a:p>
      </dsp:txBody>
      <dsp:txXfrm>
        <a:off x="691342" y="381203"/>
        <a:ext cx="735646" cy="514931"/>
      </dsp:txXfrm>
    </dsp:sp>
    <dsp:sp modelId="{40F8D912-4883-4D8A-B5E2-CE013AAC2D7F}">
      <dsp:nvSpPr>
        <dsp:cNvPr id="0" name=""/>
        <dsp:cNvSpPr/>
      </dsp:nvSpPr>
      <dsp:spPr>
        <a:xfrm>
          <a:off x="618194" y="963443"/>
          <a:ext cx="1436062" cy="1138277"/>
        </a:xfrm>
        <a:prstGeom prst="hexagon">
          <a:avLst/>
        </a:prstGeom>
        <a:solidFill>
          <a:srgbClr val="0070C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r>
            <a:rPr lang="en-GB" sz="700" kern="1200" dirty="0">
              <a:solidFill>
                <a:schemeClr val="bg1"/>
              </a:solidFill>
            </a:rPr>
            <a:t>CHILD </a:t>
          </a:r>
        </a:p>
        <a:p>
          <a:pPr marL="0" lvl="0" indent="0" algn="ctr" defTabSz="311150">
            <a:lnSpc>
              <a:spcPct val="90000"/>
            </a:lnSpc>
            <a:spcBef>
              <a:spcPct val="0"/>
            </a:spcBef>
            <a:spcAft>
              <a:spcPct val="35000"/>
            </a:spcAft>
            <a:buNone/>
          </a:pPr>
          <a:r>
            <a:rPr lang="en-GB" sz="700" kern="1200" dirty="0">
              <a:solidFill>
                <a:schemeClr val="bg1"/>
              </a:solidFill>
            </a:rPr>
            <a:t>CENTRED</a:t>
          </a:r>
        </a:p>
      </dsp:txBody>
      <dsp:txXfrm>
        <a:off x="1057390" y="1257498"/>
        <a:ext cx="861637" cy="626052"/>
      </dsp:txXfrm>
    </dsp:sp>
    <dsp:sp modelId="{AA0EC7EB-68F9-44DA-ADF8-B93D4BE646FE}">
      <dsp:nvSpPr>
        <dsp:cNvPr id="0" name=""/>
        <dsp:cNvSpPr/>
      </dsp:nvSpPr>
      <dsp:spPr>
        <a:xfrm>
          <a:off x="-94522" y="987791"/>
          <a:ext cx="1218583" cy="1138277"/>
        </a:xfrm>
        <a:prstGeom prst="hexagon">
          <a:avLst/>
        </a:prstGeom>
        <a:solidFill>
          <a:srgbClr val="00CC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r>
            <a:rPr lang="en-GB" sz="700" kern="1200" dirty="0">
              <a:solidFill>
                <a:schemeClr val="bg1"/>
              </a:solidFill>
            </a:rPr>
            <a:t>EVERYONE’S</a:t>
          </a:r>
        </a:p>
        <a:p>
          <a:pPr marL="0" lvl="0" indent="0" algn="ctr" defTabSz="311150">
            <a:lnSpc>
              <a:spcPct val="90000"/>
            </a:lnSpc>
            <a:spcBef>
              <a:spcPct val="0"/>
            </a:spcBef>
            <a:spcAft>
              <a:spcPct val="35000"/>
            </a:spcAft>
            <a:buNone/>
          </a:pPr>
          <a:r>
            <a:rPr lang="en-GB" sz="700" kern="1200" dirty="0">
              <a:solidFill>
                <a:schemeClr val="bg1"/>
              </a:solidFill>
            </a:rPr>
            <a:t>RESPONSIBILITY </a:t>
          </a:r>
        </a:p>
      </dsp:txBody>
      <dsp:txXfrm>
        <a:off x="20227" y="1281846"/>
        <a:ext cx="731149" cy="62605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76FFC2-EF2B-4814-A493-948E71307597}" type="datetimeFigureOut">
              <a:rPr lang="en-GB" smtClean="0"/>
              <a:t>23/01/2020</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077A7-0A88-4B44-BDEE-B10E327B46C2}" type="slidenum">
              <a:rPr lang="en-GB" smtClean="0"/>
              <a:t>‹#›</a:t>
            </a:fld>
            <a:endParaRPr lang="en-GB"/>
          </a:p>
        </p:txBody>
      </p:sp>
    </p:spTree>
    <p:extLst>
      <p:ext uri="{BB962C8B-B14F-4D97-AF65-F5344CB8AC3E}">
        <p14:creationId xmlns:p14="http://schemas.microsoft.com/office/powerpoint/2010/main" val="318209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EA6081F-C0CF-4568-8EFF-7BB3F9C6C751}"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448914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A6081F-C0CF-4568-8EFF-7BB3F9C6C751}"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2935914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A6081F-C0CF-4568-8EFF-7BB3F9C6C751}"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1826870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A6081F-C0CF-4568-8EFF-7BB3F9C6C751}"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3998057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A6081F-C0CF-4568-8EFF-7BB3F9C6C751}" type="datetimeFigureOut">
              <a:rPr lang="en-GB" smtClean="0"/>
              <a:t>23/01/2020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1536296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A6081F-C0CF-4568-8EFF-7BB3F9C6C751}" type="datetimeFigureOut">
              <a:rPr lang="en-GB" smtClean="0"/>
              <a:t>23/01/2020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3670384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A6081F-C0CF-4568-8EFF-7BB3F9C6C751}" type="datetimeFigureOut">
              <a:rPr lang="en-GB" smtClean="0"/>
              <a:t>23/01/2020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799104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AEA6081F-C0CF-4568-8EFF-7BB3F9C6C751}"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2744073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AEA6081F-C0CF-4568-8EFF-7BB3F9C6C751}"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38278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A6081F-C0CF-4568-8EFF-7BB3F9C6C751}"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1260908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A6081F-C0CF-4568-8EFF-7BB3F9C6C751}"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E4BC1-55BF-475C-BD92-D24DDAAD5568}" type="slidenum">
              <a:rPr lang="en-GB" smtClean="0"/>
              <a:t>‹#›</a:t>
            </a:fld>
            <a:endParaRPr lang="en-GB"/>
          </a:p>
        </p:txBody>
      </p:sp>
    </p:spTree>
    <p:extLst>
      <p:ext uri="{BB962C8B-B14F-4D97-AF65-F5344CB8AC3E}">
        <p14:creationId xmlns:p14="http://schemas.microsoft.com/office/powerpoint/2010/main" val="2907934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AEA6081F-C0CF-4568-8EFF-7BB3F9C6C751}" type="datetimeFigureOut">
              <a:rPr lang="en-GB" smtClean="0"/>
              <a:t>23/01/2020</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2A3E4BC1-55BF-475C-BD92-D24DDAAD5568}" type="slidenum">
              <a:rPr lang="en-GB" smtClean="0"/>
              <a:t>‹#›</a:t>
            </a:fld>
            <a:endParaRPr lang="en-GB"/>
          </a:p>
        </p:txBody>
      </p:sp>
    </p:spTree>
    <p:extLst>
      <p:ext uri="{BB962C8B-B14F-4D97-AF65-F5344CB8AC3E}">
        <p14:creationId xmlns:p14="http://schemas.microsoft.com/office/powerpoint/2010/main" val="40348071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diagramLayout" Target="../diagrams/layout2.xml"/><Relationship Id="rId18" Type="http://schemas.openxmlformats.org/officeDocument/2006/relationships/image" Target="../media/image7.svg"/><Relationship Id="rId26" Type="http://schemas.openxmlformats.org/officeDocument/2006/relationships/image" Target="../media/image15.svg"/><Relationship Id="rId3" Type="http://schemas.openxmlformats.org/officeDocument/2006/relationships/image" Target="../media/image2.png"/><Relationship Id="rId21" Type="http://schemas.openxmlformats.org/officeDocument/2006/relationships/image" Target="../media/image10.png"/><Relationship Id="rId7" Type="http://schemas.openxmlformats.org/officeDocument/2006/relationships/diagramData" Target="../diagrams/data1.xml"/><Relationship Id="rId12" Type="http://schemas.openxmlformats.org/officeDocument/2006/relationships/diagramData" Target="../diagrams/data2.xml"/><Relationship Id="rId17" Type="http://schemas.openxmlformats.org/officeDocument/2006/relationships/image" Target="../media/image6.png"/><Relationship Id="rId25" Type="http://schemas.openxmlformats.org/officeDocument/2006/relationships/image" Target="../media/image14.png"/><Relationship Id="rId2" Type="http://schemas.openxmlformats.org/officeDocument/2006/relationships/image" Target="../media/image1.jpg"/><Relationship Id="rId16" Type="http://schemas.microsoft.com/office/2007/relationships/diagramDrawing" Target="../diagrams/drawing2.xml"/><Relationship Id="rId20" Type="http://schemas.openxmlformats.org/officeDocument/2006/relationships/image" Target="../media/image9.svg"/><Relationship Id="rId1" Type="http://schemas.openxmlformats.org/officeDocument/2006/relationships/slideLayout" Target="../slideLayouts/slideLayout7.xml"/><Relationship Id="rId6" Type="http://schemas.openxmlformats.org/officeDocument/2006/relationships/image" Target="../media/image5.svg"/><Relationship Id="rId11" Type="http://schemas.microsoft.com/office/2007/relationships/diagramDrawing" Target="../diagrams/drawing1.xml"/><Relationship Id="rId24" Type="http://schemas.openxmlformats.org/officeDocument/2006/relationships/image" Target="../media/image13.svg"/><Relationship Id="rId5" Type="http://schemas.openxmlformats.org/officeDocument/2006/relationships/image" Target="../media/image4.png"/><Relationship Id="rId15" Type="http://schemas.openxmlformats.org/officeDocument/2006/relationships/diagramColors" Target="../diagrams/colors2.xml"/><Relationship Id="rId23" Type="http://schemas.openxmlformats.org/officeDocument/2006/relationships/image" Target="../media/image12.png"/><Relationship Id="rId28" Type="http://schemas.openxmlformats.org/officeDocument/2006/relationships/image" Target="../media/image17.svg"/><Relationship Id="rId10" Type="http://schemas.openxmlformats.org/officeDocument/2006/relationships/diagramColors" Target="../diagrams/colors1.xml"/><Relationship Id="rId19" Type="http://schemas.openxmlformats.org/officeDocument/2006/relationships/image" Target="../media/image8.png"/><Relationship Id="rId4" Type="http://schemas.openxmlformats.org/officeDocument/2006/relationships/image" Target="../media/image3.svg"/><Relationship Id="rId9" Type="http://schemas.openxmlformats.org/officeDocument/2006/relationships/diagramQuickStyle" Target="../diagrams/quickStyle1.xml"/><Relationship Id="rId14" Type="http://schemas.openxmlformats.org/officeDocument/2006/relationships/diagramQuickStyle" Target="../diagrams/quickStyle2.xml"/><Relationship Id="rId22" Type="http://schemas.openxmlformats.org/officeDocument/2006/relationships/image" Target="../media/image11.svg"/><Relationship Id="rId27" Type="http://schemas.openxmlformats.org/officeDocument/2006/relationships/image" Target="../media/image16.png"/></Relationships>
</file>

<file path=ppt/slides/_rels/slide2.xml.rels><?xml version="1.0" encoding="UTF-8" standalone="yes"?>
<Relationships xmlns="http://schemas.openxmlformats.org/package/2006/relationships"><Relationship Id="rId8" Type="http://schemas.openxmlformats.org/officeDocument/2006/relationships/hyperlink" Target="https://www.gmc-uk.org/ethical-guidance/ethical-guidance-for-doctors/protecting-children-and-young-people/confidentiality-and-sharing-information" TargetMode="External"/><Relationship Id="rId13" Type="http://schemas.openxmlformats.org/officeDocument/2006/relationships/hyperlink" Target="http://www.myguideapps.com/projects/wales_safeguarding_procedures/default/chi/c1/c1.p2.html?nocache=0.1778248861138596" TargetMode="External"/><Relationship Id="rId3" Type="http://schemas.openxmlformats.org/officeDocument/2006/relationships/hyperlink" Target="https://www.carmarthenshire.gov.wales/home/council-democracy/strategies-and-plans/corporate-safeguarding-policy/" TargetMode="External"/><Relationship Id="rId7" Type="http://schemas.openxmlformats.org/officeDocument/2006/relationships/hyperlink" Target="https://gdpr-info.eu/" TargetMode="External"/><Relationship Id="rId12" Type="http://schemas.openxmlformats.org/officeDocument/2006/relationships/hyperlink" Target="http://www.legislation.gov.uk/anaw/2014/4/contents" TargetMode="External"/><Relationship Id="rId2" Type="http://schemas.openxmlformats.org/officeDocument/2006/relationships/hyperlink" Target="https://www.childrenscommissioner.gov.uk/publication/who-knows-what-about-me/" TargetMode="External"/><Relationship Id="rId1" Type="http://schemas.openxmlformats.org/officeDocument/2006/relationships/slideLayout" Target="../slideLayouts/slideLayout7.xml"/><Relationship Id="rId6" Type="http://schemas.openxmlformats.org/officeDocument/2006/relationships/hyperlink" Target="https://www.health-ni.gov.uk/articles/common-law-duty-confidentiality" TargetMode="External"/><Relationship Id="rId11" Type="http://schemas.openxmlformats.org/officeDocument/2006/relationships/hyperlink" Target="https://www.bryngwynschool.co.uk/GDPR-Policy/" TargetMode="External"/><Relationship Id="rId5" Type="http://schemas.openxmlformats.org/officeDocument/2006/relationships/hyperlink" Target="http://www.legislation.gov.uk/ukpga/2018/12/contents/enacted" TargetMode="External"/><Relationship Id="rId10" Type="http://schemas.openxmlformats.org/officeDocument/2006/relationships/hyperlink" Target="https://ico.org.uk/for-organisations/guide-to-data-protection/guide-to-the-general-data-protection-regulation-gdpr/principles/" TargetMode="External"/><Relationship Id="rId4" Type="http://schemas.openxmlformats.org/officeDocument/2006/relationships/hyperlink" Target="file:///C:\Users\Jane%20Gwynn\Desktop\%20Available%20at:%20http:\www.legislation.gov.uk\ukpga\1998\29\contents" TargetMode="External"/><Relationship Id="rId9" Type="http://schemas.openxmlformats.org/officeDocument/2006/relationships/hyperlink" Target="http://www.legislation.gov.uk/ukpga/1998/42/contents" TargetMode="External"/><Relationship Id="rId14" Type="http://schemas.openxmlformats.org/officeDocument/2006/relationships/hyperlink" Target="https://www.google.com/search?q=juggling&amp;client=firefox-b-d&amp;tbm=isch&amp;source=lnt&amp;tbs=sur:fc&amp;sa=X&amp;ved=0ahUKEwjjwMWh8ZnnAhVFqHEKHfkQD0AQpwUIIg&amp;biw=1525&amp;bih=706&amp;dpr=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oy&#10;&#10;Description automatically generated">
            <a:extLst>
              <a:ext uri="{FF2B5EF4-FFF2-40B4-BE49-F238E27FC236}">
                <a16:creationId xmlns:a16="http://schemas.microsoft.com/office/drawing/2014/main" id="{40DBA6BF-941B-42D4-B7BE-4230984FB1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9786" y="5741750"/>
            <a:ext cx="2118240" cy="2276546"/>
          </a:xfrm>
          <a:prstGeom prst="rect">
            <a:avLst/>
          </a:prstGeom>
        </p:spPr>
      </p:pic>
      <p:sp>
        <p:nvSpPr>
          <p:cNvPr id="16" name="Rectangle: Folded Corner 15">
            <a:extLst>
              <a:ext uri="{FF2B5EF4-FFF2-40B4-BE49-F238E27FC236}">
                <a16:creationId xmlns:a16="http://schemas.microsoft.com/office/drawing/2014/main" id="{4FCAB6DC-8118-41DC-85B8-512231C2614A}"/>
              </a:ext>
            </a:extLst>
          </p:cNvPr>
          <p:cNvSpPr/>
          <p:nvPr/>
        </p:nvSpPr>
        <p:spPr>
          <a:xfrm>
            <a:off x="123665" y="1311965"/>
            <a:ext cx="3326543" cy="4239102"/>
          </a:xfrm>
          <a:prstGeom prst="foldedCorner">
            <a:avLst/>
          </a:prstGeom>
          <a:noFill/>
          <a:ln w="57150">
            <a:solidFill>
              <a:srgbClr val="00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Folded Corner 16">
            <a:extLst>
              <a:ext uri="{FF2B5EF4-FFF2-40B4-BE49-F238E27FC236}">
                <a16:creationId xmlns:a16="http://schemas.microsoft.com/office/drawing/2014/main" id="{E6881E14-4667-495D-A3FD-B015AECF14E1}"/>
              </a:ext>
            </a:extLst>
          </p:cNvPr>
          <p:cNvSpPr/>
          <p:nvPr/>
        </p:nvSpPr>
        <p:spPr>
          <a:xfrm rot="5400000">
            <a:off x="3151976" y="1851804"/>
            <a:ext cx="4144067" cy="3064389"/>
          </a:xfrm>
          <a:prstGeom prst="foldedCorner">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Folded Corner 17">
            <a:extLst>
              <a:ext uri="{FF2B5EF4-FFF2-40B4-BE49-F238E27FC236}">
                <a16:creationId xmlns:a16="http://schemas.microsoft.com/office/drawing/2014/main" id="{02CD4B82-3B5E-4F3E-875F-F9A7DFC2E455}"/>
              </a:ext>
            </a:extLst>
          </p:cNvPr>
          <p:cNvSpPr/>
          <p:nvPr/>
        </p:nvSpPr>
        <p:spPr>
          <a:xfrm rot="16200000">
            <a:off x="-180730" y="8463825"/>
            <a:ext cx="3857107" cy="3332730"/>
          </a:xfrm>
          <a:prstGeom prst="foldedCorner">
            <a:avLst/>
          </a:prstGeom>
          <a:noFill/>
          <a:ln w="57150">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Folded Corner 18">
            <a:extLst>
              <a:ext uri="{FF2B5EF4-FFF2-40B4-BE49-F238E27FC236}">
                <a16:creationId xmlns:a16="http://schemas.microsoft.com/office/drawing/2014/main" id="{C49D60C7-B9E2-4A4B-A317-A3D7F797F197}"/>
              </a:ext>
            </a:extLst>
          </p:cNvPr>
          <p:cNvSpPr/>
          <p:nvPr/>
        </p:nvSpPr>
        <p:spPr>
          <a:xfrm rot="10800000">
            <a:off x="3712832" y="8201636"/>
            <a:ext cx="2983515" cy="3833875"/>
          </a:xfrm>
          <a:prstGeom prst="foldedCorner">
            <a:avLst/>
          </a:prstGeom>
          <a:noFill/>
          <a:ln w="57150">
            <a:solidFill>
              <a:srgbClr val="FF33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Graphic 23" descr="Dance">
            <a:extLst>
              <a:ext uri="{FF2B5EF4-FFF2-40B4-BE49-F238E27FC236}">
                <a16:creationId xmlns:a16="http://schemas.microsoft.com/office/drawing/2014/main" id="{3DB9944B-EDB2-49B0-98A1-50CC083A2B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81947" y="10976224"/>
            <a:ext cx="914400" cy="914400"/>
          </a:xfrm>
          <a:prstGeom prst="rect">
            <a:avLst/>
          </a:prstGeom>
        </p:spPr>
      </p:pic>
      <p:pic>
        <p:nvPicPr>
          <p:cNvPr id="26" name="Graphic 25" descr="Dance">
            <a:extLst>
              <a:ext uri="{FF2B5EF4-FFF2-40B4-BE49-F238E27FC236}">
                <a16:creationId xmlns:a16="http://schemas.microsoft.com/office/drawing/2014/main" id="{1A76F831-DA54-4225-ACC1-31964526A60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8951" y="11083637"/>
            <a:ext cx="914400" cy="914400"/>
          </a:xfrm>
          <a:prstGeom prst="rect">
            <a:avLst/>
          </a:prstGeom>
        </p:spPr>
      </p:pic>
      <p:sp>
        <p:nvSpPr>
          <p:cNvPr id="30" name="TextBox 29">
            <a:extLst>
              <a:ext uri="{FF2B5EF4-FFF2-40B4-BE49-F238E27FC236}">
                <a16:creationId xmlns:a16="http://schemas.microsoft.com/office/drawing/2014/main" id="{88C7FD5D-468E-46FA-B9DA-847260F762B5}"/>
              </a:ext>
            </a:extLst>
          </p:cNvPr>
          <p:cNvSpPr txBox="1"/>
          <p:nvPr/>
        </p:nvSpPr>
        <p:spPr>
          <a:xfrm>
            <a:off x="776809" y="1366857"/>
            <a:ext cx="3305338" cy="369332"/>
          </a:xfrm>
          <a:prstGeom prst="rect">
            <a:avLst/>
          </a:prstGeom>
          <a:noFill/>
        </p:spPr>
        <p:txBody>
          <a:bodyPr wrap="square" rtlCol="0">
            <a:spAutoFit/>
          </a:bodyPr>
          <a:lstStyle/>
          <a:p>
            <a:r>
              <a:rPr lang="en-GB" dirty="0">
                <a:solidFill>
                  <a:srgbClr val="00CC00"/>
                </a:solidFill>
              </a:rPr>
              <a:t>CONFIDENTIALITY</a:t>
            </a:r>
          </a:p>
        </p:txBody>
      </p:sp>
      <p:sp>
        <p:nvSpPr>
          <p:cNvPr id="31" name="TextBox 30">
            <a:extLst>
              <a:ext uri="{FF2B5EF4-FFF2-40B4-BE49-F238E27FC236}">
                <a16:creationId xmlns:a16="http://schemas.microsoft.com/office/drawing/2014/main" id="{578687AE-9014-489E-A387-3CB8F5DE33D1}"/>
              </a:ext>
            </a:extLst>
          </p:cNvPr>
          <p:cNvSpPr txBox="1"/>
          <p:nvPr/>
        </p:nvSpPr>
        <p:spPr>
          <a:xfrm>
            <a:off x="4402109" y="1335998"/>
            <a:ext cx="3145164" cy="369332"/>
          </a:xfrm>
          <a:prstGeom prst="rect">
            <a:avLst/>
          </a:prstGeom>
          <a:noFill/>
        </p:spPr>
        <p:txBody>
          <a:bodyPr wrap="square" rtlCol="0">
            <a:spAutoFit/>
          </a:bodyPr>
          <a:lstStyle/>
          <a:p>
            <a:r>
              <a:rPr lang="en-GB" dirty="0">
                <a:solidFill>
                  <a:srgbClr val="0070C0"/>
                </a:solidFill>
              </a:rPr>
              <a:t>SAFEGUARDING</a:t>
            </a:r>
            <a:r>
              <a:rPr lang="en-GB" dirty="0"/>
              <a:t> </a:t>
            </a:r>
          </a:p>
        </p:txBody>
      </p:sp>
      <p:sp>
        <p:nvSpPr>
          <p:cNvPr id="37" name="TextBox 36">
            <a:extLst>
              <a:ext uri="{FF2B5EF4-FFF2-40B4-BE49-F238E27FC236}">
                <a16:creationId xmlns:a16="http://schemas.microsoft.com/office/drawing/2014/main" id="{9E6769EB-5DCA-455F-9C62-1335A2E1F33B}"/>
              </a:ext>
            </a:extLst>
          </p:cNvPr>
          <p:cNvSpPr txBox="1"/>
          <p:nvPr/>
        </p:nvSpPr>
        <p:spPr>
          <a:xfrm>
            <a:off x="214323" y="2775370"/>
            <a:ext cx="3400890" cy="2308324"/>
          </a:xfrm>
          <a:prstGeom prst="rect">
            <a:avLst/>
          </a:prstGeom>
          <a:noFill/>
        </p:spPr>
        <p:txBody>
          <a:bodyPr wrap="square" rtlCol="0">
            <a:spAutoFit/>
          </a:bodyPr>
          <a:lstStyle/>
          <a:p>
            <a:endParaRPr lang="en-GB" sz="1600" dirty="0"/>
          </a:p>
          <a:p>
            <a:endParaRPr lang="en-GB" sz="1600" dirty="0"/>
          </a:p>
          <a:p>
            <a:r>
              <a:rPr lang="en-GB" sz="1600" dirty="0"/>
              <a:t>Gender and D.o.B,  identification numbers, family composition and social circumstances, language spoken, biometric data, health info, education details, health records, photographs taken, and images stored from CCTV and records from previous schools. </a:t>
            </a:r>
          </a:p>
        </p:txBody>
      </p:sp>
      <p:sp>
        <p:nvSpPr>
          <p:cNvPr id="38" name="TextBox 37">
            <a:extLst>
              <a:ext uri="{FF2B5EF4-FFF2-40B4-BE49-F238E27FC236}">
                <a16:creationId xmlns:a16="http://schemas.microsoft.com/office/drawing/2014/main" id="{1F734584-F993-4A91-A9D1-E5F436865009}"/>
              </a:ext>
            </a:extLst>
          </p:cNvPr>
          <p:cNvSpPr txBox="1"/>
          <p:nvPr/>
        </p:nvSpPr>
        <p:spPr>
          <a:xfrm>
            <a:off x="695331" y="2880283"/>
            <a:ext cx="2548538" cy="369332"/>
          </a:xfrm>
          <a:prstGeom prst="rect">
            <a:avLst/>
          </a:prstGeom>
          <a:noFill/>
        </p:spPr>
        <p:txBody>
          <a:bodyPr wrap="square" rtlCol="0">
            <a:spAutoFit/>
          </a:bodyPr>
          <a:lstStyle/>
          <a:p>
            <a:r>
              <a:rPr lang="en-GB" dirty="0">
                <a:solidFill>
                  <a:srgbClr val="00CC00"/>
                </a:solidFill>
              </a:rPr>
              <a:t>PUPIL INFORMATION</a:t>
            </a:r>
          </a:p>
        </p:txBody>
      </p:sp>
      <p:sp>
        <p:nvSpPr>
          <p:cNvPr id="40" name="TextBox 39">
            <a:extLst>
              <a:ext uri="{FF2B5EF4-FFF2-40B4-BE49-F238E27FC236}">
                <a16:creationId xmlns:a16="http://schemas.microsoft.com/office/drawing/2014/main" id="{E02109E3-15B9-4994-88D4-DE137E117BB1}"/>
              </a:ext>
            </a:extLst>
          </p:cNvPr>
          <p:cNvSpPr txBox="1"/>
          <p:nvPr/>
        </p:nvSpPr>
        <p:spPr>
          <a:xfrm>
            <a:off x="3840630" y="1605866"/>
            <a:ext cx="2983516" cy="4647426"/>
          </a:xfrm>
          <a:prstGeom prst="rect">
            <a:avLst/>
          </a:prstGeom>
          <a:noFill/>
        </p:spPr>
        <p:txBody>
          <a:bodyPr wrap="square" rtlCol="0">
            <a:spAutoFit/>
          </a:bodyPr>
          <a:lstStyle/>
          <a:p>
            <a:r>
              <a:rPr lang="en-GB" sz="1600" dirty="0"/>
              <a:t>Safeguarding is the protection of children from abuse and the promotion of healthy development. Under section </a:t>
            </a:r>
          </a:p>
          <a:p>
            <a:r>
              <a:rPr lang="en-GB" sz="1600" dirty="0"/>
              <a:t>175 of the Education Act 2002, local authorities and school governing boards are responsible for the protection of children in schools. </a:t>
            </a:r>
          </a:p>
          <a:p>
            <a:r>
              <a:rPr lang="en-GB" sz="1600" dirty="0"/>
              <a:t>identifying where there are child welfare concerns and taking action to address them, where appropriate, in </a:t>
            </a:r>
          </a:p>
          <a:p>
            <a:r>
              <a:rPr lang="en-GB" sz="1600" dirty="0"/>
              <a:t>      partnership with </a:t>
            </a:r>
          </a:p>
          <a:p>
            <a:r>
              <a:rPr lang="en-GB" sz="1600" dirty="0"/>
              <a:t>         other agencies</a:t>
            </a:r>
            <a:r>
              <a:rPr lang="en-GB" dirty="0"/>
              <a:t>.                                                                                                                                                                           </a:t>
            </a:r>
            <a:br>
              <a:rPr lang="en-GB" dirty="0"/>
            </a:br>
            <a:br>
              <a:rPr lang="en-GB" dirty="0"/>
            </a:br>
            <a:br>
              <a:rPr lang="en-GB" dirty="0"/>
            </a:br>
            <a:endParaRPr lang="en-GB" dirty="0"/>
          </a:p>
        </p:txBody>
      </p:sp>
      <p:graphicFrame>
        <p:nvGraphicFramePr>
          <p:cNvPr id="44" name="Diagram 43">
            <a:extLst>
              <a:ext uri="{FF2B5EF4-FFF2-40B4-BE49-F238E27FC236}">
                <a16:creationId xmlns:a16="http://schemas.microsoft.com/office/drawing/2014/main" id="{F4C932CC-5F78-4AA3-9F92-1A54E749C208}"/>
              </a:ext>
            </a:extLst>
          </p:cNvPr>
          <p:cNvGraphicFramePr/>
          <p:nvPr>
            <p:extLst>
              <p:ext uri="{D42A27DB-BD31-4B8C-83A1-F6EECF244321}">
                <p14:modId xmlns:p14="http://schemas.microsoft.com/office/powerpoint/2010/main" val="851917018"/>
              </p:ext>
            </p:extLst>
          </p:nvPr>
        </p:nvGraphicFramePr>
        <p:xfrm>
          <a:off x="161650" y="4967003"/>
          <a:ext cx="2036015" cy="34413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extBox 1">
            <a:extLst>
              <a:ext uri="{FF2B5EF4-FFF2-40B4-BE49-F238E27FC236}">
                <a16:creationId xmlns:a16="http://schemas.microsoft.com/office/drawing/2014/main" id="{E71C76E3-C65F-4E0D-8384-6B0EEA03887D}"/>
              </a:ext>
            </a:extLst>
          </p:cNvPr>
          <p:cNvSpPr txBox="1"/>
          <p:nvPr/>
        </p:nvSpPr>
        <p:spPr>
          <a:xfrm>
            <a:off x="1136791" y="8288561"/>
            <a:ext cx="1941194" cy="369332"/>
          </a:xfrm>
          <a:prstGeom prst="rect">
            <a:avLst/>
          </a:prstGeom>
          <a:noFill/>
        </p:spPr>
        <p:txBody>
          <a:bodyPr wrap="square" rtlCol="0">
            <a:spAutoFit/>
          </a:bodyPr>
          <a:lstStyle/>
          <a:p>
            <a:r>
              <a:rPr lang="en-GB" dirty="0">
                <a:solidFill>
                  <a:srgbClr val="FF0000"/>
                </a:solidFill>
              </a:rPr>
              <a:t>GDPR</a:t>
            </a:r>
          </a:p>
        </p:txBody>
      </p:sp>
      <p:graphicFrame>
        <p:nvGraphicFramePr>
          <p:cNvPr id="5" name="Diagram 4">
            <a:extLst>
              <a:ext uri="{FF2B5EF4-FFF2-40B4-BE49-F238E27FC236}">
                <a16:creationId xmlns:a16="http://schemas.microsoft.com/office/drawing/2014/main" id="{E96E3E16-2CDB-4981-BD61-4B1BDC8F4293}"/>
              </a:ext>
            </a:extLst>
          </p:cNvPr>
          <p:cNvGraphicFramePr/>
          <p:nvPr>
            <p:extLst>
              <p:ext uri="{D42A27DB-BD31-4B8C-83A1-F6EECF244321}">
                <p14:modId xmlns:p14="http://schemas.microsoft.com/office/powerpoint/2010/main" val="1057151915"/>
              </p:ext>
            </p:extLst>
          </p:nvPr>
        </p:nvGraphicFramePr>
        <p:xfrm>
          <a:off x="4688268" y="5623678"/>
          <a:ext cx="1959735" cy="244091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4" name="TextBox 13">
            <a:extLst>
              <a:ext uri="{FF2B5EF4-FFF2-40B4-BE49-F238E27FC236}">
                <a16:creationId xmlns:a16="http://schemas.microsoft.com/office/drawing/2014/main" id="{38036F2A-C376-4CFA-B8B1-1A5F94EBAD9D}"/>
              </a:ext>
            </a:extLst>
          </p:cNvPr>
          <p:cNvSpPr txBox="1"/>
          <p:nvPr/>
        </p:nvSpPr>
        <p:spPr>
          <a:xfrm>
            <a:off x="242796" y="8556156"/>
            <a:ext cx="3037323" cy="3600986"/>
          </a:xfrm>
          <a:prstGeom prst="rect">
            <a:avLst/>
          </a:prstGeom>
          <a:noFill/>
        </p:spPr>
        <p:txBody>
          <a:bodyPr wrap="square" rtlCol="0">
            <a:spAutoFit/>
          </a:bodyPr>
          <a:lstStyle/>
          <a:p>
            <a:r>
              <a:rPr lang="en-GB" sz="1600" dirty="0"/>
              <a:t>To meet the General Data Protection Regulation (GDPR), which came into force in May 2018, all organisations handling personal data, including schools, need to have the right governance measures. The GDPR places greater emphasis on the documentation that schools a must keep to demonstrate </a:t>
            </a:r>
          </a:p>
          <a:p>
            <a:r>
              <a:rPr lang="en-GB" sz="1600" dirty="0"/>
              <a:t>               their accountability.</a:t>
            </a:r>
            <a:br>
              <a:rPr lang="en-GB" sz="1600" dirty="0"/>
            </a:br>
            <a:br>
              <a:rPr lang="en-GB" sz="1600" dirty="0"/>
            </a:br>
            <a:br>
              <a:rPr lang="en-GB" dirty="0"/>
            </a:br>
            <a:endParaRPr lang="en-GB" dirty="0"/>
          </a:p>
        </p:txBody>
      </p:sp>
      <p:sp>
        <p:nvSpPr>
          <p:cNvPr id="15" name="TextBox 14">
            <a:extLst>
              <a:ext uri="{FF2B5EF4-FFF2-40B4-BE49-F238E27FC236}">
                <a16:creationId xmlns:a16="http://schemas.microsoft.com/office/drawing/2014/main" id="{9A1780EF-13ED-4684-AC20-42895B2700BA}"/>
              </a:ext>
            </a:extLst>
          </p:cNvPr>
          <p:cNvSpPr txBox="1"/>
          <p:nvPr/>
        </p:nvSpPr>
        <p:spPr>
          <a:xfrm>
            <a:off x="4838563" y="8272068"/>
            <a:ext cx="2166524" cy="369332"/>
          </a:xfrm>
          <a:prstGeom prst="rect">
            <a:avLst/>
          </a:prstGeom>
          <a:noFill/>
        </p:spPr>
        <p:txBody>
          <a:bodyPr wrap="square" rtlCol="0">
            <a:spAutoFit/>
          </a:bodyPr>
          <a:lstStyle/>
          <a:p>
            <a:r>
              <a:rPr lang="en-GB" dirty="0">
                <a:solidFill>
                  <a:srgbClr val="FF3399"/>
                </a:solidFill>
              </a:rPr>
              <a:t>BALANCE</a:t>
            </a:r>
            <a:r>
              <a:rPr lang="en-GB" dirty="0"/>
              <a:t> </a:t>
            </a:r>
          </a:p>
        </p:txBody>
      </p:sp>
      <p:pic>
        <p:nvPicPr>
          <p:cNvPr id="21" name="Graphic 20" descr="Line arrow Counter clockwise curve">
            <a:extLst>
              <a:ext uri="{FF2B5EF4-FFF2-40B4-BE49-F238E27FC236}">
                <a16:creationId xmlns:a16="http://schemas.microsoft.com/office/drawing/2014/main" id="{E1F0925F-F128-45B2-879C-83D5107C3E6D}"/>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5369876" y="4967003"/>
            <a:ext cx="914400" cy="914400"/>
          </a:xfrm>
          <a:prstGeom prst="rect">
            <a:avLst/>
          </a:prstGeom>
        </p:spPr>
      </p:pic>
      <p:pic>
        <p:nvPicPr>
          <p:cNvPr id="35" name="Graphic 34" descr="Line arrow Clockwise curve">
            <a:extLst>
              <a:ext uri="{FF2B5EF4-FFF2-40B4-BE49-F238E27FC236}">
                <a16:creationId xmlns:a16="http://schemas.microsoft.com/office/drawing/2014/main" id="{20D9789E-AA33-438A-B84B-E456B73F1F88}"/>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flipH="1">
            <a:off x="5645026" y="7628439"/>
            <a:ext cx="897365" cy="914400"/>
          </a:xfrm>
          <a:prstGeom prst="rect">
            <a:avLst/>
          </a:prstGeom>
        </p:spPr>
      </p:pic>
      <p:pic>
        <p:nvPicPr>
          <p:cNvPr id="45" name="Graphic 44" descr="Line arrow Clockwise curve">
            <a:extLst>
              <a:ext uri="{FF2B5EF4-FFF2-40B4-BE49-F238E27FC236}">
                <a16:creationId xmlns:a16="http://schemas.microsoft.com/office/drawing/2014/main" id="{C0174134-C1F7-49E7-B626-4BF8D9EBD066}"/>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rot="10800000" flipH="1">
            <a:off x="1309342" y="4923398"/>
            <a:ext cx="897365" cy="914400"/>
          </a:xfrm>
          <a:prstGeom prst="rect">
            <a:avLst/>
          </a:prstGeom>
        </p:spPr>
      </p:pic>
      <p:pic>
        <p:nvPicPr>
          <p:cNvPr id="39" name="Graphic 38" descr="Line arrow Straight">
            <a:extLst>
              <a:ext uri="{FF2B5EF4-FFF2-40B4-BE49-F238E27FC236}">
                <a16:creationId xmlns:a16="http://schemas.microsoft.com/office/drawing/2014/main" id="{6A5A503C-1C47-45A3-B2EA-808B636DC1F2}"/>
              </a:ext>
            </a:extLst>
          </p:cNvPr>
          <p:cNvPicPr>
            <a:picLocks noChangeAspect="1"/>
          </p:cNvPicPr>
          <p:nvPr/>
        </p:nvPicPr>
        <p: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blipFill>
        <p:spPr>
          <a:xfrm>
            <a:off x="3188219" y="1063464"/>
            <a:ext cx="914400" cy="914400"/>
          </a:xfrm>
          <a:prstGeom prst="rect">
            <a:avLst/>
          </a:prstGeom>
        </p:spPr>
      </p:pic>
      <p:pic>
        <p:nvPicPr>
          <p:cNvPr id="46" name="Graphic 45" descr="Line arrow Clockwise curve">
            <a:extLst>
              <a:ext uri="{FF2B5EF4-FFF2-40B4-BE49-F238E27FC236}">
                <a16:creationId xmlns:a16="http://schemas.microsoft.com/office/drawing/2014/main" id="{A61D85F3-7D19-447E-A4B9-C46412E829A8}"/>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rot="7920916" flipH="1">
            <a:off x="272776" y="7600019"/>
            <a:ext cx="897365" cy="914400"/>
          </a:xfrm>
          <a:prstGeom prst="rect">
            <a:avLst/>
          </a:prstGeom>
        </p:spPr>
      </p:pic>
      <p:pic>
        <p:nvPicPr>
          <p:cNvPr id="48" name="Graphic 47" descr="Line arrow Straight">
            <a:extLst>
              <a:ext uri="{FF2B5EF4-FFF2-40B4-BE49-F238E27FC236}">
                <a16:creationId xmlns:a16="http://schemas.microsoft.com/office/drawing/2014/main" id="{BA95E9A0-B956-4A5A-99B6-8AD879E0D301}"/>
              </a:ext>
            </a:extLst>
          </p:cNvPr>
          <p:cNvPicPr>
            <a:picLocks noChangeAspect="1"/>
          </p:cNvPicPr>
          <p:nvPr/>
        </p:nvPicPr>
        <p: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blipFill>
        <p:spPr>
          <a:xfrm rot="10800000">
            <a:off x="3243869" y="11433424"/>
            <a:ext cx="914400" cy="914400"/>
          </a:xfrm>
          <a:prstGeom prst="rect">
            <a:avLst/>
          </a:prstGeom>
        </p:spPr>
      </p:pic>
      <p:sp>
        <p:nvSpPr>
          <p:cNvPr id="6" name="TextBox 5">
            <a:extLst>
              <a:ext uri="{FF2B5EF4-FFF2-40B4-BE49-F238E27FC236}">
                <a16:creationId xmlns:a16="http://schemas.microsoft.com/office/drawing/2014/main" id="{2C795084-71E9-4EB0-A7E0-3F4AB9FED367}"/>
              </a:ext>
            </a:extLst>
          </p:cNvPr>
          <p:cNvSpPr txBox="1"/>
          <p:nvPr/>
        </p:nvSpPr>
        <p:spPr>
          <a:xfrm>
            <a:off x="3886200" y="8498305"/>
            <a:ext cx="2706460" cy="3323987"/>
          </a:xfrm>
          <a:prstGeom prst="rect">
            <a:avLst/>
          </a:prstGeom>
          <a:noFill/>
        </p:spPr>
        <p:txBody>
          <a:bodyPr wrap="square" rtlCol="0">
            <a:spAutoFit/>
          </a:bodyPr>
          <a:lstStyle/>
          <a:p>
            <a:r>
              <a:rPr lang="en-GB" sz="1600" dirty="0"/>
              <a:t>The equilibrium of the two  become apparent when deciding if safeguarding an individual is significantly more important that the safeguarding of data. Confidentiality is never an absolute, the welfare of a human being is paramount. Sharing information must be ethical and legal and should not be a barrier to the protection of a child</a:t>
            </a:r>
            <a:r>
              <a:rPr lang="en-GB" dirty="0"/>
              <a:t>. </a:t>
            </a:r>
          </a:p>
        </p:txBody>
      </p:sp>
      <p:pic>
        <p:nvPicPr>
          <p:cNvPr id="8" name="Graphic 7" descr="Eyes">
            <a:extLst>
              <a:ext uri="{FF2B5EF4-FFF2-40B4-BE49-F238E27FC236}">
                <a16:creationId xmlns:a16="http://schemas.microsoft.com/office/drawing/2014/main" id="{1CDF8DE3-6660-47A7-A641-55AE22F9D0FA}"/>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tretch>
            <a:fillRect/>
          </a:stretch>
        </p:blipFill>
        <p:spPr>
          <a:xfrm>
            <a:off x="3382271" y="5869492"/>
            <a:ext cx="249687" cy="249687"/>
          </a:xfrm>
          <a:prstGeom prst="rect">
            <a:avLst/>
          </a:prstGeom>
        </p:spPr>
      </p:pic>
      <p:pic>
        <p:nvPicPr>
          <p:cNvPr id="10" name="Graphic 9" descr="Nose">
            <a:extLst>
              <a:ext uri="{FF2B5EF4-FFF2-40B4-BE49-F238E27FC236}">
                <a16:creationId xmlns:a16="http://schemas.microsoft.com/office/drawing/2014/main" id="{F6A7A2CD-F64C-4916-9938-231BD32C0575}"/>
              </a:ext>
            </a:extLst>
          </p:cNvPr>
          <p:cNvPicPr>
            <a:picLocks noChangeAspect="1"/>
          </p:cNvPicPr>
          <p:nvPr/>
        </p:nvPicPr>
        <p:blipFill>
          <a:blip r:embed="rId25">
            <a:extLst>
              <a:ext uri="{28A0092B-C50C-407E-A947-70E740481C1C}">
                <a14:useLocalDpi xmlns:a14="http://schemas.microsoft.com/office/drawing/2010/main" val="0"/>
              </a:ext>
              <a:ext uri="{96DAC541-7B7A-43D3-8B79-37D633B846F1}">
                <asvg:svgBlip xmlns:asvg="http://schemas.microsoft.com/office/drawing/2016/SVG/main" r:embed="rId26"/>
              </a:ext>
            </a:extLst>
          </a:blip>
          <a:stretch>
            <a:fillRect/>
          </a:stretch>
        </p:blipFill>
        <p:spPr>
          <a:xfrm>
            <a:off x="3452969" y="5965743"/>
            <a:ext cx="146054" cy="146054"/>
          </a:xfrm>
          <a:prstGeom prst="rect">
            <a:avLst/>
          </a:prstGeom>
        </p:spPr>
      </p:pic>
      <p:pic>
        <p:nvPicPr>
          <p:cNvPr id="12" name="Graphic 11" descr="Lips">
            <a:extLst>
              <a:ext uri="{FF2B5EF4-FFF2-40B4-BE49-F238E27FC236}">
                <a16:creationId xmlns:a16="http://schemas.microsoft.com/office/drawing/2014/main" id="{BA4AA74F-6C42-4E8A-BA1C-CE28E1F8AFEC}"/>
              </a:ext>
            </a:extLst>
          </p:cNvPr>
          <p:cNvPicPr>
            <a:picLocks noChangeAspect="1"/>
          </p:cNvPicPr>
          <p:nvPr/>
        </p:nvPicPr>
        <p: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blipFill>
        <p:spPr>
          <a:xfrm>
            <a:off x="3399015" y="6021912"/>
            <a:ext cx="216198" cy="216198"/>
          </a:xfrm>
          <a:prstGeom prst="rect">
            <a:avLst/>
          </a:prstGeom>
        </p:spPr>
      </p:pic>
      <p:sp>
        <p:nvSpPr>
          <p:cNvPr id="22" name="Hexagon 21">
            <a:extLst>
              <a:ext uri="{FF2B5EF4-FFF2-40B4-BE49-F238E27FC236}">
                <a16:creationId xmlns:a16="http://schemas.microsoft.com/office/drawing/2014/main" id="{1DBF622D-272D-4B69-95EA-075A4A777827}"/>
              </a:ext>
            </a:extLst>
          </p:cNvPr>
          <p:cNvSpPr/>
          <p:nvPr/>
        </p:nvSpPr>
        <p:spPr>
          <a:xfrm>
            <a:off x="5467313" y="6497301"/>
            <a:ext cx="507378" cy="461275"/>
          </a:xfrm>
          <a:prstGeom prst="hexagon">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7554F52-178F-47AC-B307-E864303CBED1}"/>
              </a:ext>
            </a:extLst>
          </p:cNvPr>
          <p:cNvSpPr txBox="1"/>
          <p:nvPr/>
        </p:nvSpPr>
        <p:spPr>
          <a:xfrm>
            <a:off x="1573911" y="2657112"/>
            <a:ext cx="1703929" cy="253916"/>
          </a:xfrm>
          <a:prstGeom prst="rect">
            <a:avLst/>
          </a:prstGeom>
          <a:noFill/>
        </p:spPr>
        <p:txBody>
          <a:bodyPr wrap="square" rtlCol="0">
            <a:spAutoFit/>
          </a:bodyPr>
          <a:lstStyle/>
          <a:p>
            <a:r>
              <a:rPr lang="en-GB" sz="1050" dirty="0"/>
              <a:t>(Dept of Health, no date).</a:t>
            </a:r>
          </a:p>
        </p:txBody>
      </p:sp>
      <p:sp>
        <p:nvSpPr>
          <p:cNvPr id="9" name="TextBox 8">
            <a:extLst>
              <a:ext uri="{FF2B5EF4-FFF2-40B4-BE49-F238E27FC236}">
                <a16:creationId xmlns:a16="http://schemas.microsoft.com/office/drawing/2014/main" id="{C5BAD530-4DD4-46BD-BE39-35CF74077AD4}"/>
              </a:ext>
            </a:extLst>
          </p:cNvPr>
          <p:cNvSpPr txBox="1"/>
          <p:nvPr/>
        </p:nvSpPr>
        <p:spPr>
          <a:xfrm>
            <a:off x="767955" y="7799914"/>
            <a:ext cx="1959735" cy="253916"/>
          </a:xfrm>
          <a:prstGeom prst="rect">
            <a:avLst/>
          </a:prstGeom>
          <a:noFill/>
        </p:spPr>
        <p:txBody>
          <a:bodyPr wrap="square" rtlCol="0">
            <a:spAutoFit/>
          </a:bodyPr>
          <a:lstStyle/>
          <a:p>
            <a:r>
              <a:rPr lang="en-GB" sz="1050" dirty="0"/>
              <a:t>(ICO, no date).</a:t>
            </a:r>
          </a:p>
        </p:txBody>
      </p:sp>
      <p:sp>
        <p:nvSpPr>
          <p:cNvPr id="11" name="TextBox 10">
            <a:extLst>
              <a:ext uri="{FF2B5EF4-FFF2-40B4-BE49-F238E27FC236}">
                <a16:creationId xmlns:a16="http://schemas.microsoft.com/office/drawing/2014/main" id="{4928C8B9-ACB2-4745-BD05-A38386CA0247}"/>
              </a:ext>
            </a:extLst>
          </p:cNvPr>
          <p:cNvSpPr txBox="1"/>
          <p:nvPr/>
        </p:nvSpPr>
        <p:spPr>
          <a:xfrm flipH="1">
            <a:off x="4570923" y="7302332"/>
            <a:ext cx="2300159" cy="369332"/>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A8149109-0AAD-4BF8-BA06-B390F22EF0E0}"/>
              </a:ext>
            </a:extLst>
          </p:cNvPr>
          <p:cNvSpPr txBox="1"/>
          <p:nvPr/>
        </p:nvSpPr>
        <p:spPr>
          <a:xfrm>
            <a:off x="4342083" y="7810678"/>
            <a:ext cx="2588293" cy="253916"/>
          </a:xfrm>
          <a:prstGeom prst="rect">
            <a:avLst/>
          </a:prstGeom>
          <a:noFill/>
        </p:spPr>
        <p:txBody>
          <a:bodyPr wrap="square" rtlCol="0">
            <a:spAutoFit/>
          </a:bodyPr>
          <a:lstStyle/>
          <a:p>
            <a:r>
              <a:rPr lang="en-GB" sz="1050" dirty="0"/>
              <a:t>(Wales Safeguarding procedures, no date). </a:t>
            </a:r>
          </a:p>
        </p:txBody>
      </p:sp>
      <p:sp>
        <p:nvSpPr>
          <p:cNvPr id="20" name="TextBox 19">
            <a:extLst>
              <a:ext uri="{FF2B5EF4-FFF2-40B4-BE49-F238E27FC236}">
                <a16:creationId xmlns:a16="http://schemas.microsoft.com/office/drawing/2014/main" id="{DF774E7C-9232-4648-9BC6-884533A6712C}"/>
              </a:ext>
            </a:extLst>
          </p:cNvPr>
          <p:cNvSpPr txBox="1"/>
          <p:nvPr/>
        </p:nvSpPr>
        <p:spPr>
          <a:xfrm>
            <a:off x="2058318" y="11790380"/>
            <a:ext cx="1941194" cy="253916"/>
          </a:xfrm>
          <a:prstGeom prst="rect">
            <a:avLst/>
          </a:prstGeom>
          <a:noFill/>
        </p:spPr>
        <p:txBody>
          <a:bodyPr wrap="square" rtlCol="0">
            <a:spAutoFit/>
          </a:bodyPr>
          <a:lstStyle/>
          <a:p>
            <a:r>
              <a:rPr lang="en-GB" sz="1050" dirty="0"/>
              <a:t>(NASUWT, 2020).</a:t>
            </a:r>
          </a:p>
        </p:txBody>
      </p:sp>
      <p:sp>
        <p:nvSpPr>
          <p:cNvPr id="23" name="TextBox 22">
            <a:extLst>
              <a:ext uri="{FF2B5EF4-FFF2-40B4-BE49-F238E27FC236}">
                <a16:creationId xmlns:a16="http://schemas.microsoft.com/office/drawing/2014/main" id="{C73192A8-8E51-4A82-BE14-B97C459C7464}"/>
              </a:ext>
            </a:extLst>
          </p:cNvPr>
          <p:cNvSpPr txBox="1"/>
          <p:nvPr/>
        </p:nvSpPr>
        <p:spPr>
          <a:xfrm>
            <a:off x="5863917" y="11781595"/>
            <a:ext cx="1941194" cy="253916"/>
          </a:xfrm>
          <a:prstGeom prst="rect">
            <a:avLst/>
          </a:prstGeom>
          <a:noFill/>
        </p:spPr>
        <p:txBody>
          <a:bodyPr wrap="square" rtlCol="0">
            <a:spAutoFit/>
          </a:bodyPr>
          <a:lstStyle/>
          <a:p>
            <a:r>
              <a:rPr lang="en-GB" sz="1050" dirty="0"/>
              <a:t>(GMC, 2020).</a:t>
            </a:r>
          </a:p>
        </p:txBody>
      </p:sp>
      <p:sp>
        <p:nvSpPr>
          <p:cNvPr id="27" name="TextBox 26">
            <a:extLst>
              <a:ext uri="{FF2B5EF4-FFF2-40B4-BE49-F238E27FC236}">
                <a16:creationId xmlns:a16="http://schemas.microsoft.com/office/drawing/2014/main" id="{E8892552-1BFA-4196-AF40-A43C631B05B1}"/>
              </a:ext>
            </a:extLst>
          </p:cNvPr>
          <p:cNvSpPr txBox="1"/>
          <p:nvPr/>
        </p:nvSpPr>
        <p:spPr>
          <a:xfrm>
            <a:off x="5901483" y="5145040"/>
            <a:ext cx="854721" cy="253916"/>
          </a:xfrm>
          <a:prstGeom prst="rect">
            <a:avLst/>
          </a:prstGeom>
          <a:noFill/>
        </p:spPr>
        <p:txBody>
          <a:bodyPr wrap="none" rtlCol="0">
            <a:spAutoFit/>
          </a:bodyPr>
          <a:lstStyle/>
          <a:p>
            <a:r>
              <a:rPr lang="en-GB" sz="1050" dirty="0"/>
              <a:t>(CCC, 2018).</a:t>
            </a:r>
          </a:p>
        </p:txBody>
      </p:sp>
      <p:sp>
        <p:nvSpPr>
          <p:cNvPr id="28" name="TextBox 27">
            <a:extLst>
              <a:ext uri="{FF2B5EF4-FFF2-40B4-BE49-F238E27FC236}">
                <a16:creationId xmlns:a16="http://schemas.microsoft.com/office/drawing/2014/main" id="{2A3EA3CD-B031-49B9-BCD9-5EB235F311A5}"/>
              </a:ext>
            </a:extLst>
          </p:cNvPr>
          <p:cNvSpPr txBox="1"/>
          <p:nvPr/>
        </p:nvSpPr>
        <p:spPr>
          <a:xfrm>
            <a:off x="3849921" y="5767996"/>
            <a:ext cx="975670" cy="253916"/>
          </a:xfrm>
          <a:prstGeom prst="rect">
            <a:avLst/>
          </a:prstGeom>
          <a:noFill/>
        </p:spPr>
        <p:txBody>
          <a:bodyPr wrap="square" rtlCol="0">
            <a:spAutoFit/>
          </a:bodyPr>
          <a:lstStyle/>
          <a:p>
            <a:r>
              <a:rPr lang="en-GB" sz="1050" dirty="0"/>
              <a:t>Image 1</a:t>
            </a:r>
          </a:p>
        </p:txBody>
      </p:sp>
      <p:sp>
        <p:nvSpPr>
          <p:cNvPr id="29" name="Rectangle 28">
            <a:extLst>
              <a:ext uri="{FF2B5EF4-FFF2-40B4-BE49-F238E27FC236}">
                <a16:creationId xmlns:a16="http://schemas.microsoft.com/office/drawing/2014/main" id="{BD9751EF-A6D3-4402-A58E-F5680A84E20D}"/>
              </a:ext>
            </a:extLst>
          </p:cNvPr>
          <p:cNvSpPr/>
          <p:nvPr/>
        </p:nvSpPr>
        <p:spPr>
          <a:xfrm>
            <a:off x="202958" y="1720419"/>
            <a:ext cx="3429000" cy="1077218"/>
          </a:xfrm>
          <a:prstGeom prst="rect">
            <a:avLst/>
          </a:prstGeom>
        </p:spPr>
        <p:txBody>
          <a:bodyPr>
            <a:spAutoFit/>
          </a:bodyPr>
          <a:lstStyle/>
          <a:p>
            <a:r>
              <a:rPr lang="en-GB" sz="1600" dirty="0"/>
              <a:t>Is the protection of information given in circumstances where it is expected to not normally be disclosed without consent. </a:t>
            </a:r>
          </a:p>
        </p:txBody>
      </p:sp>
      <p:sp>
        <p:nvSpPr>
          <p:cNvPr id="49" name="Rectangle: Rounded Corners 48">
            <a:extLst>
              <a:ext uri="{FF2B5EF4-FFF2-40B4-BE49-F238E27FC236}">
                <a16:creationId xmlns:a16="http://schemas.microsoft.com/office/drawing/2014/main" id="{0175EEEA-CD3F-4FEF-BC36-85A9CC0AF799}"/>
              </a:ext>
            </a:extLst>
          </p:cNvPr>
          <p:cNvSpPr/>
          <p:nvPr/>
        </p:nvSpPr>
        <p:spPr>
          <a:xfrm>
            <a:off x="101796" y="61377"/>
            <a:ext cx="6654408" cy="950960"/>
          </a:xfrm>
          <a:prstGeom prst="roundRect">
            <a:avLst/>
          </a:prstGeom>
          <a:noFill/>
          <a:ln w="57150">
            <a:solidFill>
              <a:srgbClr val="FF33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Balancing Safeguarding &amp; Confidentiality </a:t>
            </a:r>
          </a:p>
        </p:txBody>
      </p:sp>
      <p:sp>
        <p:nvSpPr>
          <p:cNvPr id="25" name="TextBox 24">
            <a:extLst>
              <a:ext uri="{FF2B5EF4-FFF2-40B4-BE49-F238E27FC236}">
                <a16:creationId xmlns:a16="http://schemas.microsoft.com/office/drawing/2014/main" id="{4F0D489E-4F85-4997-AE81-2F8150CA7C41}"/>
              </a:ext>
            </a:extLst>
          </p:cNvPr>
          <p:cNvSpPr txBox="1"/>
          <p:nvPr/>
        </p:nvSpPr>
        <p:spPr>
          <a:xfrm>
            <a:off x="2117785" y="5166340"/>
            <a:ext cx="1052896" cy="253916"/>
          </a:xfrm>
          <a:prstGeom prst="rect">
            <a:avLst/>
          </a:prstGeom>
          <a:noFill/>
        </p:spPr>
        <p:txBody>
          <a:bodyPr wrap="square" rtlCol="0">
            <a:spAutoFit/>
          </a:bodyPr>
          <a:lstStyle/>
          <a:p>
            <a:r>
              <a:rPr lang="en-GB" sz="1050" dirty="0"/>
              <a:t>(School A).</a:t>
            </a:r>
          </a:p>
        </p:txBody>
      </p:sp>
    </p:spTree>
    <p:extLst>
      <p:ext uri="{BB962C8B-B14F-4D97-AF65-F5344CB8AC3E}">
        <p14:creationId xmlns:p14="http://schemas.microsoft.com/office/powerpoint/2010/main" val="2323255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E3825F-FB4B-4D7D-9BAB-205DB81EAF17}"/>
              </a:ext>
            </a:extLst>
          </p:cNvPr>
          <p:cNvSpPr/>
          <p:nvPr/>
        </p:nvSpPr>
        <p:spPr>
          <a:xfrm>
            <a:off x="0" y="0"/>
            <a:ext cx="6858000" cy="11648189"/>
          </a:xfrm>
          <a:prstGeom prst="rect">
            <a:avLst/>
          </a:prstGeom>
        </p:spPr>
        <p:txBody>
          <a:bodyPr wrap="square">
            <a:spAutoFit/>
          </a:bodyPr>
          <a:lstStyle/>
          <a:p>
            <a:pPr marL="457200" indent="-457200">
              <a:lnSpc>
                <a:spcPct val="115000"/>
              </a:lnSpc>
              <a:spcAft>
                <a:spcPts val="1000"/>
              </a:spcAft>
            </a:pP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References </a:t>
            </a:r>
          </a:p>
          <a:p>
            <a:pPr marL="457200" indent="-457200">
              <a:lnSpc>
                <a:spcPct val="115000"/>
              </a:lnSpc>
              <a:spcAft>
                <a:spcPts val="1000"/>
              </a:spcAft>
            </a:pP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Anne Longfield (2018) </a:t>
            </a:r>
            <a:r>
              <a:rPr lang="en-GB" sz="1200" i="1" dirty="0">
                <a:latin typeface="Times New Roman" panose="02020603050405020304" pitchFamily="18" charset="0"/>
                <a:ea typeface="Calibri" panose="020F0502020204030204" pitchFamily="34" charset="0"/>
                <a:cs typeface="Times New Roman" panose="02020603050405020304" pitchFamily="18" charset="0"/>
              </a:rPr>
              <a:t>Who Knows what About Me? </a:t>
            </a:r>
            <a:r>
              <a:rPr lang="en-GB" sz="12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2"/>
              </a:rPr>
              <a:t>https://www.childrenscommissioner.gov.uk/publication/who-knows-what-about-me/</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on 22 January 2010).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Carmarthenshire County Council (2018) </a:t>
            </a:r>
            <a:r>
              <a:rPr lang="en-GB" sz="1200" i="1" dirty="0">
                <a:latin typeface="Times New Roman" panose="02020603050405020304" pitchFamily="18" charset="0"/>
                <a:ea typeface="Calibri" panose="020F0502020204030204" pitchFamily="34" charset="0"/>
                <a:cs typeface="Times New Roman" panose="02020603050405020304" pitchFamily="18" charset="0"/>
              </a:rPr>
              <a:t>Corporate Safeguarding Policy.</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3"/>
              </a:rPr>
              <a:t>https://www.carmarthenshire.gov.wales/home/council-democracy/strategies-and-plans/corporate-safeguarding-policy/</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on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Cysur (2019) </a:t>
            </a:r>
            <a:r>
              <a:rPr lang="en-GB" sz="1200" i="1" dirty="0">
                <a:latin typeface="Times New Roman" panose="02020603050405020304" pitchFamily="18" charset="0"/>
                <a:ea typeface="Calibri" panose="020F0502020204030204" pitchFamily="34" charset="0"/>
                <a:cs typeface="Times New Roman" panose="02020603050405020304" pitchFamily="18" charset="0"/>
              </a:rPr>
              <a:t>Our Annual Reports</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https://www.cysur.wales/our-annual-reports/ (Accessed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i="1" dirty="0">
                <a:latin typeface="Times New Roman" panose="02020603050405020304" pitchFamily="18" charset="0"/>
                <a:ea typeface="Calibri" panose="020F0502020204030204" pitchFamily="34" charset="0"/>
                <a:cs typeface="Times New Roman" panose="02020603050405020304" pitchFamily="18" charset="0"/>
              </a:rPr>
              <a:t>Data Protection Act 1998</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4"/>
              </a:rPr>
              <a:t> Available at: http://www.legislation.gov.uk/ukpga/1998/29/contents</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i="1" dirty="0">
                <a:latin typeface="Times New Roman" panose="02020603050405020304" pitchFamily="18" charset="0"/>
                <a:ea typeface="Calibri" panose="020F0502020204030204" pitchFamily="34" charset="0"/>
                <a:cs typeface="Times New Roman" panose="02020603050405020304" pitchFamily="18" charset="0"/>
              </a:rPr>
              <a:t>Data Protection Act 2018</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5"/>
              </a:rPr>
              <a:t>http://www.legislation.gov.uk/ukpga/2018/12/contents/enacted</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22 January 2020).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Department of Health (no date) </a:t>
            </a:r>
            <a:r>
              <a:rPr lang="en-GB" sz="1200" i="1" dirty="0">
                <a:latin typeface="Times New Roman" panose="02020603050405020304" pitchFamily="18" charset="0"/>
                <a:ea typeface="Calibri" panose="020F0502020204030204" pitchFamily="34" charset="0"/>
                <a:cs typeface="Times New Roman" panose="02020603050405020304" pitchFamily="18" charset="0"/>
              </a:rPr>
              <a:t>The Common Law Duty of Confidentiality.</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6"/>
              </a:rPr>
              <a:t>https://www.health-ni.gov.uk/articles/common-law-duty-confidentiality</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(Accessed on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General Data Protection Regulation 2018, 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7"/>
              </a:rPr>
              <a:t>https://gdpr-info.eu/</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General Medical Council (2020) </a:t>
            </a:r>
            <a:r>
              <a:rPr lang="en-GB" sz="1200" i="1" dirty="0">
                <a:latin typeface="Times New Roman" panose="02020603050405020304" pitchFamily="18" charset="0"/>
                <a:ea typeface="Calibri" panose="020F0502020204030204" pitchFamily="34" charset="0"/>
                <a:cs typeface="Times New Roman" panose="02020603050405020304" pitchFamily="18" charset="0"/>
              </a:rPr>
              <a:t>Confidentiality and Sharing Information.</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8"/>
              </a:rPr>
              <a:t>https://www.gmc-uk.org/ethical-guidance/ethical-guidance-for-doctors/protecting-children-and-young-people/confidentiality-and-sharing-information</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(Accessed on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i="1" dirty="0">
                <a:latin typeface="Times New Roman" panose="02020603050405020304" pitchFamily="18" charset="0"/>
                <a:ea typeface="Calibri" panose="020F0502020204030204" pitchFamily="34" charset="0"/>
                <a:cs typeface="Times New Roman" panose="02020603050405020304" pitchFamily="18" charset="0"/>
              </a:rPr>
              <a:t>Human Rights Act 1998</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9"/>
              </a:rPr>
              <a:t>http://www.legislation.gov.uk/ukpga/1998/42/contents</a:t>
            </a:r>
            <a:r>
              <a:rPr lang="en-GB" sz="12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t>
            </a:r>
            <a:r>
              <a:rPr lang="en-GB" sz="1200" dirty="0">
                <a:latin typeface="Times New Roman" panose="02020603050405020304" pitchFamily="18" charset="0"/>
                <a:ea typeface="Calibri" panose="020F0502020204030204" pitchFamily="34" charset="0"/>
                <a:cs typeface="Times New Roman" panose="02020603050405020304" pitchFamily="18" charset="0"/>
              </a:rPr>
              <a:t>(Accessed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Information Commissioners Office (no date) </a:t>
            </a:r>
            <a:r>
              <a:rPr lang="en-GB" sz="1200" i="1" dirty="0">
                <a:latin typeface="Times New Roman" panose="02020603050405020304" pitchFamily="18" charset="0"/>
                <a:ea typeface="Calibri" panose="020F0502020204030204" pitchFamily="34" charset="0"/>
                <a:cs typeface="Times New Roman" panose="02020603050405020304" pitchFamily="18" charset="0"/>
              </a:rPr>
              <a:t>Data Protection principles.</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10"/>
              </a:rPr>
              <a:t>https://ico.org.uk/for-organisations/guide-to-data-protection/guide-to-the-general-data-protection-regulation-gdpr/principles/</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on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NASUWT The Teachers Union (2020) </a:t>
            </a:r>
            <a:r>
              <a:rPr lang="en-GB" sz="1200" i="1" dirty="0">
                <a:latin typeface="Times New Roman" panose="02020603050405020304" pitchFamily="18" charset="0"/>
                <a:ea typeface="Calibri" panose="020F0502020204030204" pitchFamily="34" charset="0"/>
                <a:cs typeface="Times New Roman" panose="02020603050405020304" pitchFamily="18" charset="0"/>
              </a:rPr>
              <a:t>Getting Ready for GDPR Booklet.</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https://www.nasuwt.org.uk/advice/health-safety/social-media-the-abuse-of-technology/gdpr.html (Accessed on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School A (2018) </a:t>
            </a:r>
            <a:r>
              <a:rPr lang="en-GB" sz="1200" i="1" dirty="0">
                <a:latin typeface="Times New Roman" panose="02020603050405020304" pitchFamily="18" charset="0"/>
                <a:ea typeface="Calibri" panose="020F0502020204030204" pitchFamily="34" charset="0"/>
                <a:cs typeface="Times New Roman" panose="02020603050405020304" pitchFamily="18" charset="0"/>
              </a:rPr>
              <a:t>GDPR Policy.</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11"/>
              </a:rPr>
              <a:t>https://www.bryngwynschool.co.uk/GDPR-Policy/</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on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i="1" dirty="0">
                <a:latin typeface="Times New Roman" panose="02020603050405020304" pitchFamily="18" charset="0"/>
                <a:ea typeface="Calibri" panose="020F0502020204030204" pitchFamily="34" charset="0"/>
                <a:cs typeface="Times New Roman" panose="02020603050405020304" pitchFamily="18" charset="0"/>
              </a:rPr>
              <a:t>Social Services and Well-being (Wales) Act 2014</a:t>
            </a:r>
            <a:r>
              <a:rPr lang="en-GB" sz="1200" dirty="0">
                <a:latin typeface="Times New Roman" panose="02020603050405020304" pitchFamily="18" charset="0"/>
                <a:ea typeface="Calibri" panose="020F0502020204030204" pitchFamily="34" charset="0"/>
                <a:cs typeface="Times New Roman" panose="02020603050405020304" pitchFamily="18" charset="0"/>
              </a:rPr>
              <a:t> (2014 anaw 14)Available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12"/>
              </a:rPr>
              <a:t>http://www.legislation.gov.uk/anaw/2014/4/contents</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UNCRC (no date) </a:t>
            </a:r>
            <a:r>
              <a:rPr lang="en-GB" sz="1200" i="1" dirty="0">
                <a:latin typeface="Times New Roman" panose="02020603050405020304" pitchFamily="18" charset="0"/>
                <a:ea typeface="Calibri" panose="020F0502020204030204" pitchFamily="34" charset="0"/>
                <a:cs typeface="Times New Roman" panose="02020603050405020304" pitchFamily="18" charset="0"/>
              </a:rPr>
              <a:t>How We Protect Children’s Rights.</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dirty="0">
                <a:latin typeface="Times New Roman" panose="02020603050405020304" pitchFamily="18" charset="0"/>
                <a:ea typeface="Calibri" panose="020F0502020204030204" pitchFamily="34" charset="0"/>
                <a:cs typeface="Times New Roman" panose="02020603050405020304" pitchFamily="18" charset="0"/>
              </a:rPr>
              <a:t>https://www.unicef.org.uk/what-we-do/un-convention-child-rights/ (Accessed on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Wales Safeguarding Procedures (no date) </a:t>
            </a:r>
            <a:r>
              <a:rPr lang="en-GB" sz="1200" i="1" dirty="0">
                <a:latin typeface="Times New Roman" panose="02020603050405020304" pitchFamily="18" charset="0"/>
                <a:ea typeface="Calibri" panose="020F0502020204030204" pitchFamily="34" charset="0"/>
                <a:cs typeface="Times New Roman" panose="02020603050405020304" pitchFamily="18" charset="0"/>
              </a:rPr>
              <a:t>Safeguarding Principles.</a:t>
            </a:r>
            <a:r>
              <a:rPr lang="en-GB" sz="12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200" u="sng"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13"/>
              </a:rPr>
              <a:t>http://www.myguideapps.com/projects/wales_safeguarding_procedures/default/chi/c1/c1.p2.html?nocache=0.1778248861138596</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on 22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15000"/>
              </a:lnSpc>
              <a:spcAft>
                <a:spcPts val="1000"/>
              </a:spcAft>
            </a:pPr>
            <a:r>
              <a:rPr lang="en-GB" sz="1200" dirty="0">
                <a:latin typeface="Calibri" panose="020F0502020204030204" pitchFamily="34" charset="0"/>
                <a:ea typeface="Calibri" panose="020F0502020204030204" pitchFamily="34" charset="0"/>
                <a:cs typeface="Times New Roman" panose="02020603050405020304" pitchFamily="18" charset="0"/>
              </a:rPr>
              <a:t> </a:t>
            </a:r>
          </a:p>
          <a:p>
            <a:pPr marL="457200" indent="-457200">
              <a:lnSpc>
                <a:spcPct val="115000"/>
              </a:lnSpc>
              <a:spcAft>
                <a:spcPts val="1000"/>
              </a:spcAft>
            </a:pPr>
            <a:r>
              <a:rPr lang="en-GB" sz="1200" dirty="0">
                <a:latin typeface="Calibri" panose="020F0502020204030204" pitchFamily="34" charset="0"/>
                <a:ea typeface="Calibri" panose="020F0502020204030204" pitchFamily="34" charset="0"/>
                <a:cs typeface="Times New Roman" panose="02020603050405020304" pitchFamily="18" charset="0"/>
              </a:rPr>
              <a:t>Image 1. </a:t>
            </a:r>
            <a:r>
              <a:rPr lang="en-GB" sz="1200" i="1" dirty="0">
                <a:latin typeface="Calibri" panose="020F0502020204030204" pitchFamily="34" charset="0"/>
                <a:ea typeface="Calibri" panose="020F0502020204030204" pitchFamily="34" charset="0"/>
                <a:cs typeface="Times New Roman" panose="02020603050405020304" pitchFamily="18" charset="0"/>
              </a:rPr>
              <a:t>Man Juggling Balls</a:t>
            </a:r>
            <a:r>
              <a:rPr lang="en-GB" sz="1200" dirty="0">
                <a:latin typeface="Calibri" panose="020F0502020204030204" pitchFamily="34" charset="0"/>
                <a:ea typeface="Calibri" panose="020F0502020204030204" pitchFamily="34" charset="0"/>
                <a:cs typeface="Times New Roman" panose="02020603050405020304" pitchFamily="18" charset="0"/>
              </a:rPr>
              <a:t> (2020) Available at: </a:t>
            </a:r>
            <a:r>
              <a:rPr lang="en-GB" sz="1200"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14"/>
              </a:rPr>
              <a:t>https://www.google.com/search?q=juggling&amp;client=firefox-b-d&amp;tbm=isch&amp;source=lnt&amp;tbs=sur:fc&amp;sa=X&amp;ved=0ahUKEwjjwMWh8ZnnAhVFqHEKHfkQD0AQpwUIIg&amp;biw=1525&amp;bih=706&amp;dpr=0.9</a:t>
            </a:r>
            <a:r>
              <a:rPr lang="en-GB" sz="1200" dirty="0">
                <a:latin typeface="Calibri" panose="020F0502020204030204" pitchFamily="34" charset="0"/>
                <a:ea typeface="Calibri" panose="020F0502020204030204" pitchFamily="34" charset="0"/>
                <a:cs typeface="Times New Roman" panose="02020603050405020304" pitchFamily="18" charset="0"/>
              </a:rPr>
              <a:t> (Accessed on 22 January 2020).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236706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1626</TotalTime>
  <Words>914</Words>
  <Application>Microsoft Office PowerPoint</Application>
  <PresentationFormat>Widescreen</PresentationFormat>
  <Paragraphs>59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gwynn</dc:creator>
  <cp:lastModifiedBy>jane gwynn</cp:lastModifiedBy>
  <cp:revision>51</cp:revision>
  <dcterms:created xsi:type="dcterms:W3CDTF">2020-01-20T13:54:22Z</dcterms:created>
  <dcterms:modified xsi:type="dcterms:W3CDTF">2020-01-23T22:02:15Z</dcterms:modified>
</cp:coreProperties>
</file>