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77" r:id="rId3"/>
    <p:sldId id="257" r:id="rId4"/>
    <p:sldId id="278" r:id="rId5"/>
    <p:sldId id="281" r:id="rId6"/>
    <p:sldId id="279" r:id="rId7"/>
    <p:sldId id="261" r:id="rId8"/>
    <p:sldId id="262" r:id="rId9"/>
    <p:sldId id="272" r:id="rId10"/>
    <p:sldId id="273" r:id="rId11"/>
    <p:sldId id="274" r:id="rId12"/>
    <p:sldId id="275" r:id="rId13"/>
    <p:sldId id="276" r:id="rId14"/>
    <p:sldId id="283" r:id="rId15"/>
    <p:sldId id="265" r:id="rId16"/>
    <p:sldId id="269" r:id="rId17"/>
    <p:sldId id="270" r:id="rId18"/>
    <p:sldId id="266" r:id="rId19"/>
    <p:sldId id="280" r:id="rId20"/>
    <p:sldId id="258" r:id="rId21"/>
    <p:sldId id="267" r:id="rId22"/>
    <p:sldId id="268" r:id="rId23"/>
    <p:sldId id="271" r:id="rId24"/>
    <p:sldId id="282"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4D2DF-C8B2-44BB-BBAC-7C3071925053}" v="299" dt="2024-03-15T13:36:11.942"/>
    <p1510:client id="{41C626F2-0059-4CE6-AB44-E52681444CC6}" v="1941" dt="2024-03-14T20:26:04.875"/>
    <p1510:client id="{A6164432-A0FC-4873-956A-0A0B93D8677E}" v="1697" dt="2024-03-14T23:04:42.0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94690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68187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dirty="0"/>
              <a:t>Click to edit Master title style</a:t>
            </a:r>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3/15/2024</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0160540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6DFF08F-DC6B-4601-B491-B0F83F6DD2DA}" type="datetimeFigureOut">
              <a:rPr lang="en-US" dirty="0"/>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85501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6DFF08F-DC6B-4601-B491-B0F83F6DD2DA}" type="datetimeFigureOut">
              <a:rPr lang="en-US" dirty="0"/>
              <a:t>3/15/2024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44749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3/15/2024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25867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DFF08F-DC6B-4601-B491-B0F83F6DD2DA}" type="datetimeFigureOut">
              <a:rPr lang="en-US" dirty="0"/>
              <a:t>3/15/2024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00743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49862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40398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51261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38200" y="6422854"/>
            <a:ext cx="2743196" cy="365125"/>
          </a:xfrm>
        </p:spPr>
        <p:txBody>
          <a:bodyPr/>
          <a:lstStyle/>
          <a:p>
            <a:fld id="{96DFF08F-DC6B-4601-B491-B0F83F6DD2DA}" type="datetimeFigureOut">
              <a:rPr lang="en-US" dirty="0"/>
              <a:t>3/15/2024</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629478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6DFF08F-DC6B-4601-B491-B0F83F6DD2DA}" type="datetimeFigureOut">
              <a:rPr lang="en-US" dirty="0"/>
              <a:pPr/>
              <a:t>3/15/2024</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67942164"/>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4289B01-B764-5AAD-D747-237C68095BC7}"/>
              </a:ext>
            </a:extLst>
          </p:cNvPr>
          <p:cNvPicPr>
            <a:picLocks noChangeAspect="1"/>
          </p:cNvPicPr>
          <p:nvPr/>
        </p:nvPicPr>
        <p:blipFill rotWithShape="1">
          <a:blip r:embed="rId2">
            <a:duotone>
              <a:schemeClr val="bg2">
                <a:shade val="45000"/>
                <a:satMod val="135000"/>
              </a:schemeClr>
              <a:prstClr val="white"/>
            </a:duotone>
            <a:alphaModFix amt="65000"/>
          </a:blip>
          <a:srcRect t="19643"/>
          <a:stretch/>
        </p:blipFill>
        <p:spPr>
          <a:xfrm>
            <a:off x="20" y="10"/>
            <a:ext cx="12188930" cy="6857990"/>
          </a:xfrm>
          <a:prstGeom prst="rect">
            <a:avLst/>
          </a:prstGeom>
        </p:spPr>
      </p:pic>
      <p:sp>
        <p:nvSpPr>
          <p:cNvPr id="6" name="Rectangle 5">
            <a:extLst>
              <a:ext uri="{FF2B5EF4-FFF2-40B4-BE49-F238E27FC236}">
                <a16:creationId xmlns:a16="http://schemas.microsoft.com/office/drawing/2014/main" id="{FE409147-9C8A-4E37-878B-8EA26E282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p:cNvSpPr>
            <a:spLocks noGrp="1"/>
          </p:cNvSpPr>
          <p:nvPr>
            <p:ph type="ctrTitle"/>
          </p:nvPr>
        </p:nvSpPr>
        <p:spPr>
          <a:xfrm>
            <a:off x="365759" y="2194560"/>
            <a:ext cx="11471565" cy="1739347"/>
          </a:xfrm>
        </p:spPr>
        <p:txBody>
          <a:bodyPr>
            <a:normAutofit/>
          </a:bodyPr>
          <a:lstStyle/>
          <a:p>
            <a:r>
              <a:rPr lang="en-GB"/>
              <a:t>Does manual therapy suck?</a:t>
            </a:r>
          </a:p>
        </p:txBody>
      </p:sp>
      <p:sp>
        <p:nvSpPr>
          <p:cNvPr id="3" name="Subtitle 2"/>
          <p:cNvSpPr>
            <a:spLocks noGrp="1"/>
          </p:cNvSpPr>
          <p:nvPr>
            <p:ph type="subTitle" idx="1"/>
          </p:nvPr>
        </p:nvSpPr>
        <p:spPr>
          <a:xfrm>
            <a:off x="1524000" y="3996250"/>
            <a:ext cx="9144000" cy="1309255"/>
          </a:xfrm>
        </p:spPr>
        <p:txBody>
          <a:bodyPr vert="horz" lIns="91440" tIns="45720" rIns="91440" bIns="45720" rtlCol="0" anchor="t">
            <a:normAutofit/>
          </a:bodyPr>
          <a:lstStyle/>
          <a:p>
            <a:r>
              <a:rPr lang="en-GB" dirty="0"/>
              <a:t>Maitland mobilisation </a:t>
            </a:r>
          </a:p>
          <a:p>
            <a:r>
              <a:rPr lang="en-GB" dirty="0"/>
              <a:t>With Neil Edwards</a:t>
            </a:r>
          </a:p>
          <a:p>
            <a:r>
              <a:rPr lang="en-GB" dirty="0"/>
              <a:t>Student no.2106537</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Calendar on table">
            <a:extLst>
              <a:ext uri="{FF2B5EF4-FFF2-40B4-BE49-F238E27FC236}">
                <a16:creationId xmlns:a16="http://schemas.microsoft.com/office/drawing/2014/main" id="{2436B346-72BD-D7EC-CAF6-B740CC629BE9}"/>
              </a:ext>
            </a:extLst>
          </p:cNvPr>
          <p:cNvPicPr>
            <a:picLocks noChangeAspect="1"/>
          </p:cNvPicPr>
          <p:nvPr/>
        </p:nvPicPr>
        <p:blipFill rotWithShape="1">
          <a:blip r:embed="rId2"/>
          <a:srcRect r="-2" b="15603"/>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4E41475F-19EA-76B1-EA5A-16EDB14767B6}"/>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rPr>
              <a:t>introduction</a:t>
            </a:r>
          </a:p>
        </p:txBody>
      </p:sp>
      <p:sp>
        <p:nvSpPr>
          <p:cNvPr id="13" name="Rectangle 12">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3" name="Content Placeholder 2">
            <a:extLst>
              <a:ext uri="{FF2B5EF4-FFF2-40B4-BE49-F238E27FC236}">
                <a16:creationId xmlns:a16="http://schemas.microsoft.com/office/drawing/2014/main" id="{9822BA2C-83AE-A4DA-1B25-AB0A6385071F}"/>
              </a:ext>
            </a:extLst>
          </p:cNvPr>
          <p:cNvSpPr>
            <a:spLocks noGrp="1"/>
          </p:cNvSpPr>
          <p:nvPr>
            <p:ph idx="1"/>
          </p:nvPr>
        </p:nvSpPr>
        <p:spPr>
          <a:xfrm>
            <a:off x="347472" y="3913632"/>
            <a:ext cx="11503152" cy="457200"/>
          </a:xfrm>
        </p:spPr>
        <p:txBody>
          <a:bodyPr vert="horz" lIns="91440" tIns="45720" rIns="91440" bIns="45720" rtlCol="0" anchor="t">
            <a:normAutofit/>
          </a:bodyPr>
          <a:lstStyle/>
          <a:p>
            <a:pPr marL="0" indent="0" algn="ctr">
              <a:buNone/>
            </a:pPr>
            <a:r>
              <a:rPr lang="en-US" sz="2000" dirty="0">
                <a:solidFill>
                  <a:schemeClr val="bg2"/>
                </a:solidFill>
              </a:rPr>
              <a:t>Maitland </a:t>
            </a:r>
            <a:r>
              <a:rPr lang="en-US" sz="2000" dirty="0" err="1">
                <a:solidFill>
                  <a:schemeClr val="bg2"/>
                </a:solidFill>
              </a:rPr>
              <a:t>mobilisation</a:t>
            </a:r>
            <a:r>
              <a:rPr lang="en-US" sz="2000" dirty="0">
                <a:solidFill>
                  <a:schemeClr val="bg2"/>
                </a:solidFill>
              </a:rPr>
              <a:t> was created in the 1970s by an Australian physiotherapist (</a:t>
            </a:r>
            <a:r>
              <a:rPr lang="en-US" sz="2000" dirty="0" err="1">
                <a:solidFill>
                  <a:schemeClr val="bg2"/>
                </a:solidFill>
              </a:rPr>
              <a:t>Anggiat</a:t>
            </a:r>
            <a:r>
              <a:rPr lang="en-US" sz="2000" dirty="0">
                <a:solidFill>
                  <a:schemeClr val="bg2"/>
                </a:solidFill>
              </a:rPr>
              <a:t> et al, 2020). </a:t>
            </a:r>
          </a:p>
        </p:txBody>
      </p:sp>
    </p:spTree>
    <p:extLst>
      <p:ext uri="{BB962C8B-B14F-4D97-AF65-F5344CB8AC3E}">
        <p14:creationId xmlns:p14="http://schemas.microsoft.com/office/powerpoint/2010/main" val="1008300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Paint colour explosion on a white background">
            <a:extLst>
              <a:ext uri="{FF2B5EF4-FFF2-40B4-BE49-F238E27FC236}">
                <a16:creationId xmlns:a16="http://schemas.microsoft.com/office/drawing/2014/main" id="{AE7871B9-CDDC-1DA3-BC89-92C9AC5A2216}"/>
              </a:ext>
            </a:extLst>
          </p:cNvPr>
          <p:cNvPicPr>
            <a:picLocks noChangeAspect="1"/>
          </p:cNvPicPr>
          <p:nvPr/>
        </p:nvPicPr>
        <p:blipFill rotWithShape="1">
          <a:blip r:embed="rId2">
            <a:duotone>
              <a:schemeClr val="bg2">
                <a:shade val="45000"/>
                <a:satMod val="135000"/>
              </a:schemeClr>
              <a:prstClr val="white"/>
            </a:duotone>
            <a:alphaModFix amt="25000"/>
          </a:blip>
          <a:srcRect t="22264" b="21486"/>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234F90F8-688B-4FD8-AFF8-43885F5FF6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 y="176109"/>
            <a:ext cx="12188952" cy="1645919"/>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74B05B52-85F1-D03E-A2DB-3A7FA04A257B}"/>
              </a:ext>
            </a:extLst>
          </p:cNvPr>
          <p:cNvSpPr>
            <a:spLocks noGrp="1"/>
          </p:cNvSpPr>
          <p:nvPr>
            <p:ph type="title"/>
          </p:nvPr>
        </p:nvSpPr>
        <p:spPr>
          <a:xfrm>
            <a:off x="1202919" y="284176"/>
            <a:ext cx="9784080" cy="1508760"/>
          </a:xfrm>
        </p:spPr>
        <p:txBody>
          <a:bodyPr vert="horz" lIns="91440" tIns="45720" rIns="91440" bIns="45720" rtlCol="0" anchor="ctr">
            <a:normAutofit/>
          </a:bodyPr>
          <a:lstStyle/>
          <a:p>
            <a:r>
              <a:rPr lang="en-US"/>
              <a:t>EFfects of manual therapy</a:t>
            </a:r>
          </a:p>
        </p:txBody>
      </p:sp>
      <p:sp>
        <p:nvSpPr>
          <p:cNvPr id="4" name="TextBox 3">
            <a:extLst>
              <a:ext uri="{FF2B5EF4-FFF2-40B4-BE49-F238E27FC236}">
                <a16:creationId xmlns:a16="http://schemas.microsoft.com/office/drawing/2014/main" id="{F3D478BA-834F-520C-CB3A-A2B09B852DC4}"/>
              </a:ext>
            </a:extLst>
          </p:cNvPr>
          <p:cNvSpPr txBox="1"/>
          <p:nvPr/>
        </p:nvSpPr>
        <p:spPr>
          <a:xfrm>
            <a:off x="1202919" y="2011680"/>
            <a:ext cx="9784080" cy="42062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182880">
              <a:lnSpc>
                <a:spcPct val="90000"/>
              </a:lnSpc>
              <a:spcAft>
                <a:spcPts val="600"/>
              </a:spcAft>
              <a:buClr>
                <a:schemeClr val="tx1"/>
              </a:buClr>
              <a:buFont typeface="Wingdings" pitchFamily="2" charset="2"/>
              <a:buChar char=""/>
            </a:pPr>
            <a:r>
              <a:rPr lang="en-US" sz="2400" b="1" dirty="0"/>
              <a:t>Manual therapy stimulates non painful nerve </a:t>
            </a:r>
            <a:r>
              <a:rPr lang="en-US" sz="2400" b="1" err="1"/>
              <a:t>fibres</a:t>
            </a:r>
            <a:r>
              <a:rPr lang="en-US" sz="2400" b="1" dirty="0"/>
              <a:t> against the painful nerve impulses, this is known as the gate theory, thus closing 'the gate' and then reducing pain</a:t>
            </a:r>
            <a:r>
              <a:rPr lang="en-US" sz="2200" b="1" dirty="0"/>
              <a:t> (</a:t>
            </a:r>
            <a:r>
              <a:rPr lang="en-GB" sz="2200" dirty="0">
                <a:latin typeface="Corbel"/>
                <a:cs typeface="Arial"/>
              </a:rPr>
              <a:t>Alansari et al, 2022</a:t>
            </a:r>
            <a:r>
              <a:rPr lang="en-GB" sz="1700" dirty="0">
                <a:latin typeface="Corbel"/>
                <a:cs typeface="Arial"/>
              </a:rPr>
              <a:t>)</a:t>
            </a:r>
            <a:r>
              <a:rPr lang="en-US" sz="2400" b="1" dirty="0"/>
              <a:t>. </a:t>
            </a:r>
            <a:endParaRPr lang="en-US" sz="2400" dirty="0"/>
          </a:p>
          <a:p>
            <a:pPr indent="-182880">
              <a:lnSpc>
                <a:spcPct val="90000"/>
              </a:lnSpc>
              <a:spcAft>
                <a:spcPts val="600"/>
              </a:spcAft>
              <a:buClr>
                <a:schemeClr val="tx1"/>
              </a:buClr>
              <a:buFont typeface="Wingdings" pitchFamily="2" charset="2"/>
              <a:buChar char=""/>
            </a:pPr>
            <a:endParaRPr lang="en-US" sz="2400" b="1" dirty="0"/>
          </a:p>
          <a:p>
            <a:pPr indent="-182880">
              <a:lnSpc>
                <a:spcPct val="90000"/>
              </a:lnSpc>
              <a:spcAft>
                <a:spcPts val="600"/>
              </a:spcAft>
              <a:buClr>
                <a:schemeClr val="tx1"/>
              </a:buClr>
              <a:buFont typeface="Wingdings" pitchFamily="2" charset="2"/>
              <a:buChar char=""/>
            </a:pPr>
            <a:r>
              <a:rPr lang="en-US" sz="2400" b="1" dirty="0"/>
              <a:t>Some literature promotes manual therapy as a technique to reduce pain and to help with the function of the joint but overall effects are unclear (</a:t>
            </a:r>
            <a:r>
              <a:rPr lang="en-US" sz="2400" dirty="0"/>
              <a:t>Jayaseelan et al, 2018)</a:t>
            </a:r>
            <a:r>
              <a:rPr lang="en-US" sz="2400" b="1" dirty="0"/>
              <a:t>.  </a:t>
            </a:r>
            <a:endParaRPr lang="en-US" sz="2400" dirty="0"/>
          </a:p>
          <a:p>
            <a:pPr indent="-182880">
              <a:lnSpc>
                <a:spcPct val="90000"/>
              </a:lnSpc>
              <a:spcAft>
                <a:spcPts val="600"/>
              </a:spcAft>
              <a:buClr>
                <a:schemeClr val="tx1"/>
              </a:buClr>
              <a:buFont typeface="Wingdings" pitchFamily="2" charset="2"/>
              <a:buChar char=""/>
            </a:pPr>
            <a:endParaRPr lang="en-US" sz="2400" b="1" dirty="0"/>
          </a:p>
          <a:p>
            <a:pPr indent="-182880">
              <a:lnSpc>
                <a:spcPct val="90000"/>
              </a:lnSpc>
              <a:spcAft>
                <a:spcPts val="600"/>
              </a:spcAft>
              <a:buClr>
                <a:schemeClr val="tx1"/>
              </a:buClr>
              <a:buFont typeface="Wingdings" pitchFamily="2" charset="2"/>
              <a:buChar char=""/>
            </a:pPr>
            <a:r>
              <a:rPr lang="en-US" sz="2400" b="1" dirty="0"/>
              <a:t>Manual therapy improves range of movement (</a:t>
            </a:r>
            <a:r>
              <a:rPr lang="en-US" sz="2400" dirty="0"/>
              <a:t>Stathopoulos et al, 2019).</a:t>
            </a:r>
            <a:endParaRPr lang="en-US" sz="2400" b="1" dirty="0"/>
          </a:p>
          <a:p>
            <a:pPr indent="-182880">
              <a:lnSpc>
                <a:spcPct val="90000"/>
              </a:lnSpc>
              <a:spcAft>
                <a:spcPts val="600"/>
              </a:spcAft>
              <a:buClr>
                <a:schemeClr val="tx1"/>
              </a:buClr>
              <a:buFont typeface="Wingdings" pitchFamily="2" charset="2"/>
              <a:buChar char=""/>
            </a:pPr>
            <a:endParaRPr lang="en-US" sz="2400" dirty="0"/>
          </a:p>
          <a:p>
            <a:pPr indent="-182880">
              <a:lnSpc>
                <a:spcPct val="90000"/>
              </a:lnSpc>
              <a:spcAft>
                <a:spcPts val="600"/>
              </a:spcAft>
              <a:buClr>
                <a:schemeClr val="tx1"/>
              </a:buClr>
              <a:buFont typeface="Wingdings" pitchFamily="2" charset="2"/>
              <a:buChar char=""/>
            </a:pPr>
            <a:r>
              <a:rPr lang="en-US" sz="2400" b="1" dirty="0"/>
              <a:t>Manual therapy </a:t>
            </a:r>
            <a:r>
              <a:rPr lang="en-US" sz="2400" b="1" dirty="0" err="1"/>
              <a:t>minimises</a:t>
            </a:r>
            <a:r>
              <a:rPr lang="en-US" sz="2400" b="1" dirty="0"/>
              <a:t> pain by encouraging the healing process regulating neurological perceptions of pain, cells are active in closing the gate to pain receptors </a:t>
            </a:r>
            <a:r>
              <a:rPr lang="en-US" sz="2400" dirty="0"/>
              <a:t>(Kaur et al, 2022)</a:t>
            </a:r>
            <a:r>
              <a:rPr lang="en-US" sz="2400" b="1" dirty="0"/>
              <a:t>. </a:t>
            </a:r>
          </a:p>
        </p:txBody>
      </p:sp>
    </p:spTree>
    <p:extLst>
      <p:ext uri="{BB962C8B-B14F-4D97-AF65-F5344CB8AC3E}">
        <p14:creationId xmlns:p14="http://schemas.microsoft.com/office/powerpoint/2010/main" val="3513268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29280-2AA1-DC7F-C598-7577AB615730}"/>
              </a:ext>
            </a:extLst>
          </p:cNvPr>
          <p:cNvSpPr>
            <a:spLocks noGrp="1"/>
          </p:cNvSpPr>
          <p:nvPr>
            <p:ph type="title"/>
          </p:nvPr>
        </p:nvSpPr>
        <p:spPr>
          <a:xfrm>
            <a:off x="643467" y="1325880"/>
            <a:ext cx="3089437" cy="4206240"/>
          </a:xfrm>
        </p:spPr>
        <p:txBody>
          <a:bodyPr>
            <a:normAutofit/>
          </a:bodyPr>
          <a:lstStyle/>
          <a:p>
            <a:pPr algn="r"/>
            <a:r>
              <a:rPr lang="en-GB" sz="3200">
                <a:solidFill>
                  <a:schemeClr val="tx2"/>
                </a:solidFill>
              </a:rPr>
              <a:t>Desired outcome</a:t>
            </a: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E2DD883-FB98-EF73-7418-0700637270F7}"/>
              </a:ext>
            </a:extLst>
          </p:cNvPr>
          <p:cNvSpPr>
            <a:spLocks noGrp="1"/>
          </p:cNvSpPr>
          <p:nvPr>
            <p:ph idx="1"/>
          </p:nvPr>
        </p:nvSpPr>
        <p:spPr>
          <a:xfrm>
            <a:off x="4381668" y="1126067"/>
            <a:ext cx="6605331" cy="4605866"/>
          </a:xfrm>
        </p:spPr>
        <p:txBody>
          <a:bodyPr vert="horz" lIns="91440" tIns="45720" rIns="91440" bIns="45720" rtlCol="0" anchor="ctr">
            <a:normAutofit/>
          </a:bodyPr>
          <a:lstStyle/>
          <a:p>
            <a:r>
              <a:rPr lang="en-GB" sz="1800" dirty="0">
                <a:solidFill>
                  <a:schemeClr val="tx2"/>
                </a:solidFill>
              </a:rPr>
              <a:t>Maitland mobilisations are designed for promoting spinning, gliding and rolling motions of the joint where the therapist does a lot of the work and the technique itself is very physical and tiring for the therapist, unlike Mulligans technique, where the patient does the work, the therapist is performing all of the movement in this treatment (Li et al, 2022). </a:t>
            </a:r>
          </a:p>
          <a:p>
            <a:r>
              <a:rPr lang="en-GB" sz="1800" dirty="0">
                <a:solidFill>
                  <a:schemeClr val="tx2"/>
                </a:solidFill>
              </a:rPr>
              <a:t>G1 and 2 Reduce pain and irritability </a:t>
            </a:r>
          </a:p>
          <a:p>
            <a:r>
              <a:rPr lang="en-GB" sz="1800" dirty="0">
                <a:solidFill>
                  <a:schemeClr val="tx2"/>
                </a:solidFill>
              </a:rPr>
              <a:t>G3 and 4 stretch joint capsule and passive tissues </a:t>
            </a:r>
          </a:p>
          <a:p>
            <a:pPr marL="0" indent="0">
              <a:buNone/>
            </a:pPr>
            <a:r>
              <a:rPr lang="en-GB" sz="1800" dirty="0">
                <a:solidFill>
                  <a:schemeClr val="tx2"/>
                </a:solidFill>
              </a:rPr>
              <a:t>(Li et al, 2022).</a:t>
            </a:r>
          </a:p>
          <a:p>
            <a:endParaRPr lang="en-GB" sz="1800" dirty="0">
              <a:solidFill>
                <a:schemeClr val="tx2"/>
              </a:solidFill>
            </a:endParaRPr>
          </a:p>
          <a:p>
            <a:endParaRPr lang="en-GB" sz="1800" dirty="0">
              <a:solidFill>
                <a:schemeClr val="tx2"/>
              </a:solidFill>
            </a:endParaRP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4979915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F5546-D4A0-0FE4-B76C-2041D66A3FA8}"/>
              </a:ext>
            </a:extLst>
          </p:cNvPr>
          <p:cNvSpPr>
            <a:spLocks noGrp="1"/>
          </p:cNvSpPr>
          <p:nvPr>
            <p:ph type="title"/>
          </p:nvPr>
        </p:nvSpPr>
        <p:spPr/>
        <p:txBody>
          <a:bodyPr/>
          <a:lstStyle/>
          <a:p>
            <a:r>
              <a:rPr lang="en-GB" dirty="0"/>
              <a:t>Convex and concave</a:t>
            </a:r>
          </a:p>
        </p:txBody>
      </p:sp>
      <p:sp>
        <p:nvSpPr>
          <p:cNvPr id="3" name="Content Placeholder 2">
            <a:extLst>
              <a:ext uri="{FF2B5EF4-FFF2-40B4-BE49-F238E27FC236}">
                <a16:creationId xmlns:a16="http://schemas.microsoft.com/office/drawing/2014/main" id="{19AD2908-AAAB-FB87-9D01-AFBEC0715212}"/>
              </a:ext>
            </a:extLst>
          </p:cNvPr>
          <p:cNvSpPr>
            <a:spLocks noGrp="1"/>
          </p:cNvSpPr>
          <p:nvPr>
            <p:ph idx="1"/>
          </p:nvPr>
        </p:nvSpPr>
        <p:spPr/>
        <p:txBody>
          <a:bodyPr vert="horz" lIns="91440" tIns="45720" rIns="91440" bIns="45720" rtlCol="0" anchor="t">
            <a:normAutofit/>
          </a:bodyPr>
          <a:lstStyle/>
          <a:p>
            <a:r>
              <a:rPr lang="en-GB" dirty="0"/>
              <a:t>Examples of these movements include</a:t>
            </a:r>
          </a:p>
          <a:p>
            <a:r>
              <a:rPr lang="en-GB" dirty="0"/>
              <a:t>A/P to shoulder for GHJ, the humerus moves anteriorly into flexion but the head of humerus rolls posteriorly. Convex moving on concave</a:t>
            </a:r>
          </a:p>
          <a:p>
            <a:r>
              <a:rPr lang="en-GB" dirty="0"/>
              <a:t>Knee flexion, is concave moving on convex where tibia goes posteriorly with inside of joint going in same direction (</a:t>
            </a:r>
            <a:r>
              <a:rPr lang="en-GB" dirty="0" err="1"/>
              <a:t>Scarvell</a:t>
            </a:r>
            <a:r>
              <a:rPr lang="en-GB" dirty="0"/>
              <a:t> et al, 2019)</a:t>
            </a:r>
          </a:p>
          <a:p>
            <a:r>
              <a:rPr lang="en-GB" dirty="0"/>
              <a:t>Spinning in the joint is where head of humerus spins on glenohumeral joint in flexion and extension (Yakut and Tuncer, 2020)</a:t>
            </a:r>
          </a:p>
          <a:p>
            <a:r>
              <a:rPr lang="en-GB" dirty="0"/>
              <a:t>A glide of joint is where joint of one surface, contacts a new point on opposing surface (Kumar and Kavitha, 2022)</a:t>
            </a:r>
          </a:p>
        </p:txBody>
      </p:sp>
    </p:spTree>
    <p:extLst>
      <p:ext uri="{BB962C8B-B14F-4D97-AF65-F5344CB8AC3E}">
        <p14:creationId xmlns:p14="http://schemas.microsoft.com/office/powerpoint/2010/main" val="3517687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3A24F-F331-DC79-B434-AA9FB8BE302E}"/>
              </a:ext>
            </a:extLst>
          </p:cNvPr>
          <p:cNvSpPr>
            <a:spLocks noGrp="1"/>
          </p:cNvSpPr>
          <p:nvPr>
            <p:ph type="title"/>
          </p:nvPr>
        </p:nvSpPr>
        <p:spPr/>
        <p:txBody>
          <a:bodyPr/>
          <a:lstStyle/>
          <a:p>
            <a:r>
              <a:rPr lang="en-GB" dirty="0"/>
              <a:t>Physiological movements</a:t>
            </a:r>
          </a:p>
        </p:txBody>
      </p:sp>
      <p:sp>
        <p:nvSpPr>
          <p:cNvPr id="3" name="Content Placeholder 2">
            <a:extLst>
              <a:ext uri="{FF2B5EF4-FFF2-40B4-BE49-F238E27FC236}">
                <a16:creationId xmlns:a16="http://schemas.microsoft.com/office/drawing/2014/main" id="{A289BFF1-2899-314A-A39D-556DF20D2A87}"/>
              </a:ext>
            </a:extLst>
          </p:cNvPr>
          <p:cNvSpPr>
            <a:spLocks noGrp="1"/>
          </p:cNvSpPr>
          <p:nvPr>
            <p:ph idx="1"/>
          </p:nvPr>
        </p:nvSpPr>
        <p:spPr/>
        <p:txBody>
          <a:bodyPr vert="horz" lIns="91440" tIns="45720" rIns="91440" bIns="45720" rtlCol="0" anchor="t">
            <a:normAutofit fontScale="85000" lnSpcReduction="20000"/>
          </a:bodyPr>
          <a:lstStyle/>
          <a:p>
            <a:r>
              <a:rPr lang="en-GB" dirty="0"/>
              <a:t>This is a great way to encourage movement within the joint, also using grade 1 to 4 depending on level of pain. The less pain, the more aggressive the therapist can be with the passive movements. This involves moving limbs of the body into abduction, flexion, extension, adduction, MR and LR of the hip (</a:t>
            </a:r>
            <a:r>
              <a:rPr lang="en-GB" err="1"/>
              <a:t>Anggiat</a:t>
            </a:r>
            <a:r>
              <a:rPr lang="en-GB" dirty="0"/>
              <a:t> et al, 2020).</a:t>
            </a:r>
            <a:endParaRPr lang="en-US" dirty="0"/>
          </a:p>
          <a:p>
            <a:r>
              <a:rPr lang="en-GB" dirty="0"/>
              <a:t>Flexion, extension, adduction and abduction of the shoulder</a:t>
            </a:r>
          </a:p>
          <a:p>
            <a:r>
              <a:rPr lang="en-GB" dirty="0"/>
              <a:t>Flexion, extension, pronation and supination of elbow </a:t>
            </a:r>
          </a:p>
          <a:p>
            <a:r>
              <a:rPr lang="en-GB" dirty="0"/>
              <a:t>Flexion, extension, rotation and side bending of the </a:t>
            </a:r>
            <a:r>
              <a:rPr lang="en-GB" dirty="0" err="1"/>
              <a:t>Lxsp</a:t>
            </a:r>
            <a:r>
              <a:rPr lang="en-GB" dirty="0"/>
              <a:t>, Thoracic and Cervical spine.</a:t>
            </a:r>
          </a:p>
          <a:p>
            <a:r>
              <a:rPr lang="en-GB" dirty="0"/>
              <a:t>Plantarflexion, dorsiflexion, inversion and eversion of the ankle.</a:t>
            </a:r>
          </a:p>
          <a:p>
            <a:r>
              <a:rPr lang="en-GB" dirty="0"/>
              <a:t>Flexion, extension, ulna deviation and radial deviation of the wrist.</a:t>
            </a:r>
          </a:p>
          <a:p>
            <a:r>
              <a:rPr lang="en-GB" dirty="0"/>
              <a:t>Flexion, extension, adduction and abduction of MCP, PIP and DIP of phalanges. Phalanges can also be rotated. </a:t>
            </a:r>
          </a:p>
          <a:p>
            <a:r>
              <a:rPr lang="en-GB" dirty="0"/>
              <a:t>Knee flexion, extension, MR, LR</a:t>
            </a:r>
          </a:p>
          <a:p>
            <a:pPr marL="0" indent="0">
              <a:buNone/>
            </a:pPr>
            <a:r>
              <a:rPr lang="en-GB" dirty="0"/>
              <a:t>(</a:t>
            </a:r>
            <a:r>
              <a:rPr lang="en-GB" dirty="0" err="1"/>
              <a:t>Anggiat</a:t>
            </a:r>
            <a:r>
              <a:rPr lang="en-GB" dirty="0"/>
              <a:t> et al, 2020).</a:t>
            </a:r>
          </a:p>
        </p:txBody>
      </p:sp>
    </p:spTree>
    <p:extLst>
      <p:ext uri="{BB962C8B-B14F-4D97-AF65-F5344CB8AC3E}">
        <p14:creationId xmlns:p14="http://schemas.microsoft.com/office/powerpoint/2010/main" val="387790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BED34-6299-6B13-73C5-ABD4A57BC9AF}"/>
              </a:ext>
            </a:extLst>
          </p:cNvPr>
          <p:cNvSpPr>
            <a:spLocks noGrp="1"/>
          </p:cNvSpPr>
          <p:nvPr>
            <p:ph type="title"/>
          </p:nvPr>
        </p:nvSpPr>
        <p:spPr/>
        <p:txBody>
          <a:bodyPr/>
          <a:lstStyle/>
          <a:p>
            <a:r>
              <a:rPr lang="en-GB" dirty="0"/>
              <a:t>Neurophysiological </a:t>
            </a:r>
          </a:p>
        </p:txBody>
      </p:sp>
      <p:sp>
        <p:nvSpPr>
          <p:cNvPr id="3" name="Content Placeholder 2">
            <a:extLst>
              <a:ext uri="{FF2B5EF4-FFF2-40B4-BE49-F238E27FC236}">
                <a16:creationId xmlns:a16="http://schemas.microsoft.com/office/drawing/2014/main" id="{5FAB1E4E-7E07-9AB6-96BC-11BD75F3E9F4}"/>
              </a:ext>
            </a:extLst>
          </p:cNvPr>
          <p:cNvSpPr>
            <a:spLocks noGrp="1"/>
          </p:cNvSpPr>
          <p:nvPr>
            <p:ph idx="1"/>
          </p:nvPr>
        </p:nvSpPr>
        <p:spPr>
          <a:xfrm>
            <a:off x="-4779" y="1896661"/>
            <a:ext cx="12199476" cy="4881975"/>
          </a:xfrm>
        </p:spPr>
        <p:txBody>
          <a:bodyPr vert="horz" lIns="91440" tIns="45720" rIns="91440" bIns="45720" rtlCol="0" anchor="t">
            <a:normAutofit/>
          </a:bodyPr>
          <a:lstStyle/>
          <a:p>
            <a:r>
              <a:rPr lang="en-GB" sz="2000" dirty="0">
                <a:latin typeface="Century Gothic"/>
              </a:rPr>
              <a:t>Similar to when a child falls over and the mother rubs the child's knee, Maitland manual therapy closes the gate to pain receptors by A-beta fibres being activated closing the gate to pain receptors (Campbell et al, 2020).</a:t>
            </a:r>
            <a:endParaRPr lang="en-US" sz="2000">
              <a:latin typeface="Century Gothic"/>
            </a:endParaRPr>
          </a:p>
          <a:p>
            <a:endParaRPr lang="en-GB" sz="2000" dirty="0">
              <a:latin typeface="Century Gothic"/>
            </a:endParaRPr>
          </a:p>
          <a:p>
            <a:r>
              <a:rPr lang="en-GB" sz="2000" dirty="0">
                <a:latin typeface="Century Gothic"/>
              </a:rPr>
              <a:t>A simple brushing of the skin can activate the A-beta fibres (Ueki et al, 2018). </a:t>
            </a:r>
          </a:p>
          <a:p>
            <a:endParaRPr lang="en-GB" sz="2000" dirty="0">
              <a:latin typeface="Century Gothic"/>
            </a:endParaRPr>
          </a:p>
          <a:p>
            <a:r>
              <a:rPr lang="en-GB" sz="2000" dirty="0">
                <a:latin typeface="Century Gothic"/>
              </a:rPr>
              <a:t>When there is pain, the nociceptor is stimulated (Duarte et al, 2022).</a:t>
            </a:r>
          </a:p>
          <a:p>
            <a:endParaRPr lang="en-GB" sz="2000" dirty="0">
              <a:latin typeface="Century Gothic"/>
            </a:endParaRPr>
          </a:p>
          <a:p>
            <a:r>
              <a:rPr lang="en-GB" sz="2000" dirty="0">
                <a:latin typeface="Century Gothic"/>
              </a:rPr>
              <a:t>The left and right thalamus are the sorting centres of any messages coming in to the brain (</a:t>
            </a:r>
            <a:r>
              <a:rPr lang="en-GB" sz="2000" dirty="0">
                <a:latin typeface="Century Gothic"/>
                <a:cs typeface="Arial"/>
              </a:rPr>
              <a:t>García-Cabezas, et al 2023).</a:t>
            </a:r>
            <a:endParaRPr lang="en-GB" sz="2000" dirty="0">
              <a:latin typeface="Century Gothic"/>
            </a:endParaRPr>
          </a:p>
          <a:p>
            <a:endParaRPr lang="en-GB" sz="2000" dirty="0">
              <a:latin typeface="Century Gothic"/>
              <a:cs typeface="Arial"/>
            </a:endParaRPr>
          </a:p>
          <a:p>
            <a:r>
              <a:rPr lang="en-GB" sz="2000" dirty="0">
                <a:latin typeface="Century Gothic"/>
              </a:rPr>
              <a:t>Sensory information comes through the dorsal nerve root (Crawford and Caterina, 2020).</a:t>
            </a:r>
          </a:p>
          <a:p>
            <a:endParaRPr lang="en-GB" dirty="0"/>
          </a:p>
          <a:p>
            <a:endParaRPr lang="en-GB" dirty="0"/>
          </a:p>
        </p:txBody>
      </p:sp>
    </p:spTree>
    <p:extLst>
      <p:ext uri="{BB962C8B-B14F-4D97-AF65-F5344CB8AC3E}">
        <p14:creationId xmlns:p14="http://schemas.microsoft.com/office/powerpoint/2010/main" val="3628483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966F7-FDC7-275C-7FD1-88502F942BBF}"/>
              </a:ext>
            </a:extLst>
          </p:cNvPr>
          <p:cNvSpPr>
            <a:spLocks noGrp="1"/>
          </p:cNvSpPr>
          <p:nvPr>
            <p:ph type="title"/>
          </p:nvPr>
        </p:nvSpPr>
        <p:spPr/>
        <p:txBody>
          <a:bodyPr/>
          <a:lstStyle/>
          <a:p>
            <a:r>
              <a:rPr lang="en-GB" dirty="0"/>
              <a:t>sympathetic</a:t>
            </a:r>
          </a:p>
        </p:txBody>
      </p:sp>
      <p:sp>
        <p:nvSpPr>
          <p:cNvPr id="3" name="Content Placeholder 2">
            <a:extLst>
              <a:ext uri="{FF2B5EF4-FFF2-40B4-BE49-F238E27FC236}">
                <a16:creationId xmlns:a16="http://schemas.microsoft.com/office/drawing/2014/main" id="{E82EDCF7-6990-2B90-E3E2-8F55EBAD80D2}"/>
              </a:ext>
            </a:extLst>
          </p:cNvPr>
          <p:cNvSpPr>
            <a:spLocks noGrp="1"/>
          </p:cNvSpPr>
          <p:nvPr>
            <p:ph idx="1"/>
          </p:nvPr>
        </p:nvSpPr>
        <p:spPr/>
        <p:txBody>
          <a:bodyPr vert="horz" lIns="91440" tIns="45720" rIns="91440" bIns="45720" rtlCol="0" anchor="t">
            <a:normAutofit/>
          </a:bodyPr>
          <a:lstStyle/>
          <a:p>
            <a:pPr marL="457200" indent="-457200"/>
            <a:endParaRPr lang="en-GB" sz="2800" dirty="0">
              <a:latin typeface="Century Gothic"/>
            </a:endParaRPr>
          </a:p>
          <a:p>
            <a:pPr marL="457200" indent="-457200"/>
            <a:r>
              <a:rPr lang="en-GB" sz="2800" dirty="0">
                <a:latin typeface="Century Gothic"/>
              </a:rPr>
              <a:t>The sympathetic nervous system is triggered and skin temperature increases during the </a:t>
            </a:r>
            <a:r>
              <a:rPr lang="en-GB" sz="2800" dirty="0">
                <a:latin typeface="Century Gothic"/>
                <a:ea typeface="+mn-lt"/>
                <a:cs typeface="+mn-lt"/>
              </a:rPr>
              <a:t>oscillations to the joint (Navarro-Santana et al, 2020)</a:t>
            </a:r>
          </a:p>
          <a:p>
            <a:pPr marL="457200" indent="-457200"/>
            <a:endParaRPr lang="en-GB" sz="2800" dirty="0">
              <a:latin typeface="Century Gothic"/>
            </a:endParaRPr>
          </a:p>
          <a:p>
            <a:pPr marL="457200" indent="-457200"/>
            <a:r>
              <a:rPr lang="en-GB" sz="2800" dirty="0">
                <a:latin typeface="Century Gothic"/>
              </a:rPr>
              <a:t>Erythema of the skin is also involved (Rogan et al, 2019).</a:t>
            </a:r>
          </a:p>
          <a:p>
            <a:pPr marL="457200" indent="-457200"/>
            <a:endParaRPr lang="en-GB" sz="2000" dirty="0">
              <a:latin typeface="Century Gothic"/>
            </a:endParaRPr>
          </a:p>
        </p:txBody>
      </p:sp>
    </p:spTree>
    <p:extLst>
      <p:ext uri="{BB962C8B-B14F-4D97-AF65-F5344CB8AC3E}">
        <p14:creationId xmlns:p14="http://schemas.microsoft.com/office/powerpoint/2010/main" val="3511957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97E46-95D4-6BA4-D2EF-9DB882E418FC}"/>
              </a:ext>
            </a:extLst>
          </p:cNvPr>
          <p:cNvSpPr>
            <a:spLocks noGrp="1"/>
          </p:cNvSpPr>
          <p:nvPr>
            <p:ph type="title"/>
          </p:nvPr>
        </p:nvSpPr>
        <p:spPr>
          <a:xfrm>
            <a:off x="634277" y="284176"/>
            <a:ext cx="3670874" cy="1508760"/>
          </a:xfrm>
        </p:spPr>
        <p:txBody>
          <a:bodyPr>
            <a:normAutofit/>
          </a:bodyPr>
          <a:lstStyle/>
          <a:p>
            <a:r>
              <a:rPr lang="en-GB">
                <a:solidFill>
                  <a:schemeClr val="tx2"/>
                </a:solidFill>
              </a:rPr>
              <a:t>Other techniques</a:t>
            </a:r>
          </a:p>
        </p:txBody>
      </p:sp>
      <p:sp>
        <p:nvSpPr>
          <p:cNvPr id="3" name="Content Placeholder 2">
            <a:extLst>
              <a:ext uri="{FF2B5EF4-FFF2-40B4-BE49-F238E27FC236}">
                <a16:creationId xmlns:a16="http://schemas.microsoft.com/office/drawing/2014/main" id="{3EF4C0AD-7991-2D3F-368E-5CC14488F46C}"/>
              </a:ext>
            </a:extLst>
          </p:cNvPr>
          <p:cNvSpPr>
            <a:spLocks noGrp="1"/>
          </p:cNvSpPr>
          <p:nvPr>
            <p:ph idx="1"/>
          </p:nvPr>
        </p:nvSpPr>
        <p:spPr>
          <a:xfrm>
            <a:off x="1674" y="2011680"/>
            <a:ext cx="4294904" cy="4206240"/>
          </a:xfrm>
        </p:spPr>
        <p:txBody>
          <a:bodyPr vert="horz" lIns="91440" tIns="45720" rIns="91440" bIns="45720" rtlCol="0" anchor="t">
            <a:normAutofit/>
          </a:bodyPr>
          <a:lstStyle/>
          <a:p>
            <a:pPr marL="0" indent="0">
              <a:buNone/>
            </a:pPr>
            <a:r>
              <a:rPr lang="en-GB" sz="4000" dirty="0">
                <a:solidFill>
                  <a:schemeClr val="bg1"/>
                </a:solidFill>
              </a:rPr>
              <a:t>Deep transverse friction (DTF) or cross friction (</a:t>
            </a:r>
            <a:r>
              <a:rPr lang="en-GB" sz="4000" i="1" dirty="0">
                <a:solidFill>
                  <a:schemeClr val="bg1"/>
                </a:solidFill>
                <a:latin typeface="Corbel"/>
                <a:cs typeface="Arial"/>
              </a:rPr>
              <a:t>Vijayan and </a:t>
            </a:r>
            <a:r>
              <a:rPr lang="en-GB" sz="4000" dirty="0">
                <a:solidFill>
                  <a:schemeClr val="bg1"/>
                </a:solidFill>
                <a:latin typeface="Corbel"/>
                <a:cs typeface="Arial"/>
              </a:rPr>
              <a:t>Jayabharathi, 2019)</a:t>
            </a:r>
          </a:p>
          <a:p>
            <a:endParaRPr lang="en-GB">
              <a:solidFill>
                <a:schemeClr val="bg1"/>
              </a:solidFill>
            </a:endParaRPr>
          </a:p>
        </p:txBody>
      </p:sp>
      <p:sp>
        <p:nvSpPr>
          <p:cNvPr id="13" name="Rectangle 12">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Picture 3" descr="A person&amp;#39;s hand touching a foot&#10;&#10;Description automatically generated">
            <a:extLst>
              <a:ext uri="{FF2B5EF4-FFF2-40B4-BE49-F238E27FC236}">
                <a16:creationId xmlns:a16="http://schemas.microsoft.com/office/drawing/2014/main" id="{2439778E-3348-9565-AC22-2A4B64A0803B}"/>
              </a:ext>
            </a:extLst>
          </p:cNvPr>
          <p:cNvPicPr>
            <a:picLocks noChangeAspect="1"/>
          </p:cNvPicPr>
          <p:nvPr/>
        </p:nvPicPr>
        <p:blipFill>
          <a:blip r:embed="rId2"/>
          <a:stretch>
            <a:fillRect/>
          </a:stretch>
        </p:blipFill>
        <p:spPr>
          <a:xfrm>
            <a:off x="5262368" y="1666484"/>
            <a:ext cx="6283602" cy="3483586"/>
          </a:xfrm>
          <a:prstGeom prst="rect">
            <a:avLst/>
          </a:prstGeom>
        </p:spPr>
      </p:pic>
    </p:spTree>
    <p:extLst>
      <p:ext uri="{BB962C8B-B14F-4D97-AF65-F5344CB8AC3E}">
        <p14:creationId xmlns:p14="http://schemas.microsoft.com/office/powerpoint/2010/main" val="262205979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stretching a person&amp;#39;s leg&#10;&#10;Description automatically generated">
            <a:extLst>
              <a:ext uri="{FF2B5EF4-FFF2-40B4-BE49-F238E27FC236}">
                <a16:creationId xmlns:a16="http://schemas.microsoft.com/office/drawing/2014/main" id="{ACDF657E-FD98-6455-2F57-C844F98D64E2}"/>
              </a:ext>
            </a:extLst>
          </p:cNvPr>
          <p:cNvPicPr>
            <a:picLocks noChangeAspect="1"/>
          </p:cNvPicPr>
          <p:nvPr/>
        </p:nvPicPr>
        <p:blipFill rotWithShape="1">
          <a:blip r:embed="rId2">
            <a:alphaModFix amt="25000"/>
          </a:blip>
          <a:srcRect l="1441" r="-1" b="-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24F3C611-0CF5-45ED-9190-A7A9C19AC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86048"/>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C9825AE6-CB6C-AB2E-FF05-E60E17B880BB}"/>
              </a:ext>
            </a:extLst>
          </p:cNvPr>
          <p:cNvSpPr>
            <a:spLocks noGrp="1"/>
          </p:cNvSpPr>
          <p:nvPr>
            <p:ph type="title"/>
          </p:nvPr>
        </p:nvSpPr>
        <p:spPr>
          <a:xfrm>
            <a:off x="1202919" y="284176"/>
            <a:ext cx="9784080" cy="1508760"/>
          </a:xfrm>
        </p:spPr>
        <p:txBody>
          <a:bodyPr>
            <a:normAutofit/>
          </a:bodyPr>
          <a:lstStyle/>
          <a:p>
            <a:r>
              <a:rPr lang="en-GB" dirty="0"/>
              <a:t>Muscle energy technique (met) (Thomas et al, 2019)</a:t>
            </a:r>
          </a:p>
        </p:txBody>
      </p:sp>
    </p:spTree>
    <p:extLst>
      <p:ext uri="{BB962C8B-B14F-4D97-AF65-F5344CB8AC3E}">
        <p14:creationId xmlns:p14="http://schemas.microsoft.com/office/powerpoint/2010/main" val="24698672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5D3657-4F3B-8810-8E06-78CD908DDE8D}"/>
              </a:ext>
            </a:extLst>
          </p:cNvPr>
          <p:cNvSpPr>
            <a:spLocks noGrp="1"/>
          </p:cNvSpPr>
          <p:nvPr>
            <p:ph type="title"/>
          </p:nvPr>
        </p:nvSpPr>
        <p:spPr>
          <a:xfrm>
            <a:off x="643466" y="5304675"/>
            <a:ext cx="10905065" cy="662672"/>
          </a:xfrm>
        </p:spPr>
        <p:txBody>
          <a:bodyPr vert="horz" lIns="91440" tIns="45720" rIns="91440" bIns="45720" rtlCol="0" anchor="b">
            <a:normAutofit fontScale="90000"/>
          </a:bodyPr>
          <a:lstStyle/>
          <a:p>
            <a:pPr algn="ctr">
              <a:lnSpc>
                <a:spcPct val="80000"/>
              </a:lnSpc>
            </a:pPr>
            <a:r>
              <a:rPr lang="en-US" sz="2800" spc="150" dirty="0">
                <a:solidFill>
                  <a:schemeClr val="tx2"/>
                </a:solidFill>
              </a:rPr>
              <a:t>Trigger point therapy (Fernandez-de-las-</a:t>
            </a:r>
            <a:r>
              <a:rPr lang="en-US" sz="2800" spc="150" dirty="0" err="1">
                <a:solidFill>
                  <a:schemeClr val="tx2"/>
                </a:solidFill>
              </a:rPr>
              <a:t>penas</a:t>
            </a:r>
            <a:r>
              <a:rPr lang="en-US" sz="2800" spc="150" dirty="0">
                <a:solidFill>
                  <a:schemeClr val="tx2"/>
                </a:solidFill>
              </a:rPr>
              <a:t> and </a:t>
            </a:r>
            <a:r>
              <a:rPr lang="en-US" sz="2800" spc="150" dirty="0" err="1">
                <a:solidFill>
                  <a:schemeClr val="tx2"/>
                </a:solidFill>
              </a:rPr>
              <a:t>nijs</a:t>
            </a:r>
            <a:r>
              <a:rPr lang="en-US" sz="2800" spc="150" dirty="0">
                <a:solidFill>
                  <a:schemeClr val="tx2"/>
                </a:solidFill>
              </a:rPr>
              <a:t>, 2019)</a:t>
            </a:r>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hands on their back&#10;&#10;Description automatically generated">
            <a:extLst>
              <a:ext uri="{FF2B5EF4-FFF2-40B4-BE49-F238E27FC236}">
                <a16:creationId xmlns:a16="http://schemas.microsoft.com/office/drawing/2014/main" id="{74E3267B-AEB2-37FD-A2B3-D5986711ADA4}"/>
              </a:ext>
            </a:extLst>
          </p:cNvPr>
          <p:cNvPicPr>
            <a:picLocks noGrp="1" noChangeAspect="1"/>
          </p:cNvPicPr>
          <p:nvPr>
            <p:ph idx="1"/>
          </p:nvPr>
        </p:nvPicPr>
        <p:blipFill>
          <a:blip r:embed="rId2"/>
          <a:stretch>
            <a:fillRect/>
          </a:stretch>
        </p:blipFill>
        <p:spPr>
          <a:xfrm>
            <a:off x="321733" y="584177"/>
            <a:ext cx="11548531" cy="4542100"/>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147032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48AA6E-7C54-1FB8-C7A1-843BFA1D64A3}"/>
              </a:ext>
            </a:extLst>
          </p:cNvPr>
          <p:cNvSpPr>
            <a:spLocks noGrp="1"/>
          </p:cNvSpPr>
          <p:nvPr>
            <p:ph type="title"/>
          </p:nvPr>
        </p:nvSpPr>
        <p:spPr>
          <a:xfrm>
            <a:off x="7865806" y="2194560"/>
            <a:ext cx="4001729" cy="1739347"/>
          </a:xfrm>
        </p:spPr>
        <p:txBody>
          <a:bodyPr vert="horz" lIns="91440" tIns="45720" rIns="91440" bIns="45720" rtlCol="0" anchor="ctr">
            <a:noAutofit/>
          </a:bodyPr>
          <a:lstStyle/>
          <a:p>
            <a:pPr algn="ctr">
              <a:lnSpc>
                <a:spcPct val="80000"/>
              </a:lnSpc>
            </a:pPr>
            <a:r>
              <a:rPr lang="en-US" sz="3600" spc="150" dirty="0"/>
              <a:t>Connective tissue massage (</a:t>
            </a:r>
            <a:r>
              <a:rPr lang="en-US" sz="3600" spc="150" err="1"/>
              <a:t>Vacchi</a:t>
            </a:r>
            <a:r>
              <a:rPr lang="en-US" sz="3600" spc="150" dirty="0"/>
              <a:t> et al 2020)</a:t>
            </a:r>
          </a:p>
        </p:txBody>
      </p:sp>
      <p:sp>
        <p:nvSpPr>
          <p:cNvPr id="11" name="Rectangle 10">
            <a:extLst>
              <a:ext uri="{FF2B5EF4-FFF2-40B4-BE49-F238E27FC236}">
                <a16:creationId xmlns:a16="http://schemas.microsoft.com/office/drawing/2014/main" id="{09677A03-C22A-4962-AF1F-A5DB769A5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0358"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Content Placeholder 3" descr="A person massaging a person&amp;#39;s back&#10;&#10;Description automatically generated">
            <a:extLst>
              <a:ext uri="{FF2B5EF4-FFF2-40B4-BE49-F238E27FC236}">
                <a16:creationId xmlns:a16="http://schemas.microsoft.com/office/drawing/2014/main" id="{85BA2134-7A9B-7460-C72B-6B86928936A2}"/>
              </a:ext>
            </a:extLst>
          </p:cNvPr>
          <p:cNvPicPr>
            <a:picLocks noGrp="1" noChangeAspect="1"/>
          </p:cNvPicPr>
          <p:nvPr>
            <p:ph idx="1"/>
          </p:nvPr>
        </p:nvPicPr>
        <p:blipFill rotWithShape="1">
          <a:blip r:embed="rId2"/>
          <a:srcRect l="8462" r="21425" b="1"/>
          <a:stretch/>
        </p:blipFill>
        <p:spPr>
          <a:xfrm>
            <a:off x="634275" y="598634"/>
            <a:ext cx="6266001" cy="5619286"/>
          </a:xfrm>
          <a:prstGeom prst="rect">
            <a:avLst/>
          </a:prstGeom>
        </p:spPr>
      </p:pic>
    </p:spTree>
    <p:extLst>
      <p:ext uri="{BB962C8B-B14F-4D97-AF65-F5344CB8AC3E}">
        <p14:creationId xmlns:p14="http://schemas.microsoft.com/office/powerpoint/2010/main" val="3967511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4457355-C153-CC27-01AA-5442710B2D5B}"/>
              </a:ext>
            </a:extLst>
          </p:cNvPr>
          <p:cNvSpPr>
            <a:spLocks noGrp="1"/>
          </p:cNvSpPr>
          <p:nvPr>
            <p:ph type="title"/>
          </p:nvPr>
        </p:nvSpPr>
        <p:spPr>
          <a:xfrm>
            <a:off x="7865806" y="2194560"/>
            <a:ext cx="4001729" cy="1739347"/>
          </a:xfrm>
        </p:spPr>
        <p:txBody>
          <a:bodyPr vert="horz" lIns="91440" tIns="45720" rIns="91440" bIns="45720" rtlCol="0" anchor="ctr">
            <a:noAutofit/>
          </a:bodyPr>
          <a:lstStyle/>
          <a:p>
            <a:pPr algn="ctr">
              <a:lnSpc>
                <a:spcPct val="80000"/>
              </a:lnSpc>
            </a:pPr>
            <a:r>
              <a:rPr lang="en-US" sz="3600" spc="150" dirty="0"/>
              <a:t>Soft tissue massage (</a:t>
            </a:r>
            <a:r>
              <a:rPr lang="en-US" sz="3600" spc="150" err="1"/>
              <a:t>wara</a:t>
            </a:r>
            <a:r>
              <a:rPr lang="en-US" sz="3600" spc="150" dirty="0"/>
              <a:t> </a:t>
            </a:r>
            <a:r>
              <a:rPr lang="en-US" sz="3600" spc="150" err="1"/>
              <a:t>kushartanti</a:t>
            </a:r>
            <a:r>
              <a:rPr lang="en-US" sz="3600" spc="150" dirty="0"/>
              <a:t> et al, 2020)</a:t>
            </a:r>
            <a:endParaRPr lang="en-GB" sz="3600" spc="150" dirty="0">
              <a:solidFill>
                <a:srgbClr val="FFFFFF"/>
              </a:solidFill>
              <a:latin typeface="Arial"/>
              <a:cs typeface="Arial"/>
            </a:endParaRPr>
          </a:p>
        </p:txBody>
      </p:sp>
      <p:sp>
        <p:nvSpPr>
          <p:cNvPr id="11" name="Rectangle 10">
            <a:extLst>
              <a:ext uri="{FF2B5EF4-FFF2-40B4-BE49-F238E27FC236}">
                <a16:creationId xmlns:a16="http://schemas.microsoft.com/office/drawing/2014/main" id="{09677A03-C22A-4962-AF1F-A5DB769A5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0358"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Content Placeholder 3" descr="A person receiving a back massage&#10;&#10;Description automatically generated">
            <a:extLst>
              <a:ext uri="{FF2B5EF4-FFF2-40B4-BE49-F238E27FC236}">
                <a16:creationId xmlns:a16="http://schemas.microsoft.com/office/drawing/2014/main" id="{296F0F4D-7880-0D8B-C24A-E92D28DA18A8}"/>
              </a:ext>
            </a:extLst>
          </p:cNvPr>
          <p:cNvPicPr>
            <a:picLocks noGrp="1" noChangeAspect="1"/>
          </p:cNvPicPr>
          <p:nvPr>
            <p:ph idx="1"/>
          </p:nvPr>
        </p:nvPicPr>
        <p:blipFill rotWithShape="1">
          <a:blip r:embed="rId2"/>
          <a:srcRect r="46754" b="-1"/>
          <a:stretch/>
        </p:blipFill>
        <p:spPr>
          <a:xfrm>
            <a:off x="634275" y="598634"/>
            <a:ext cx="6266001" cy="5619286"/>
          </a:xfrm>
          <a:prstGeom prst="rect">
            <a:avLst/>
          </a:prstGeom>
        </p:spPr>
      </p:pic>
    </p:spTree>
    <p:extLst>
      <p:ext uri="{BB962C8B-B14F-4D97-AF65-F5344CB8AC3E}">
        <p14:creationId xmlns:p14="http://schemas.microsoft.com/office/powerpoint/2010/main" val="2558483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descr="A person sitting on a table with a person&amp;#39;s back&#10;&#10;Description automatically generated">
            <a:extLst>
              <a:ext uri="{FF2B5EF4-FFF2-40B4-BE49-F238E27FC236}">
                <a16:creationId xmlns:a16="http://schemas.microsoft.com/office/drawing/2014/main" id="{C0202565-CD53-F4BE-9080-79F1F2E18E6E}"/>
              </a:ext>
            </a:extLst>
          </p:cNvPr>
          <p:cNvPicPr>
            <a:picLocks noGrp="1" noChangeAspect="1"/>
          </p:cNvPicPr>
          <p:nvPr>
            <p:ph idx="1"/>
          </p:nvPr>
        </p:nvPicPr>
        <p:blipFill rotWithShape="1">
          <a:blip r:embed="rId2"/>
          <a:srcRect t="735" r="1"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459C3A3-8B02-4FAB-91CE-E81E1BA31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048" y="2059012"/>
            <a:ext cx="12188952" cy="18288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38562FF5-AA38-1A1B-CFDB-1261924A8F8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bg1"/>
                </a:solidFill>
              </a:rPr>
              <a:t>Soft tissue release (str) (</a:t>
            </a:r>
            <a:r>
              <a:rPr lang="en-US" sz="6000" spc="150" dirty="0" err="1">
                <a:solidFill>
                  <a:schemeClr val="bg1"/>
                </a:solidFill>
              </a:rPr>
              <a:t>mahmood</a:t>
            </a:r>
            <a:r>
              <a:rPr lang="en-US" sz="6000" spc="150" dirty="0">
                <a:solidFill>
                  <a:schemeClr val="bg1"/>
                </a:solidFill>
              </a:rPr>
              <a:t> et al, 2021)</a:t>
            </a:r>
          </a:p>
        </p:txBody>
      </p:sp>
      <p:sp>
        <p:nvSpPr>
          <p:cNvPr id="13" name="Rectangle 12">
            <a:extLst>
              <a:ext uri="{FF2B5EF4-FFF2-40B4-BE49-F238E27FC236}">
                <a16:creationId xmlns:a16="http://schemas.microsoft.com/office/drawing/2014/main" id="{EDB366A7-87C2-43BB-AF03-1AF039EE1D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3887812"/>
            <a:ext cx="12188952" cy="4572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Tree>
    <p:extLst>
      <p:ext uri="{BB962C8B-B14F-4D97-AF65-F5344CB8AC3E}">
        <p14:creationId xmlns:p14="http://schemas.microsoft.com/office/powerpoint/2010/main" val="4087974222"/>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8417-8181-4887-B9A3-99BB745ED8A1}"/>
              </a:ext>
            </a:extLst>
          </p:cNvPr>
          <p:cNvSpPr>
            <a:spLocks noGrp="1"/>
          </p:cNvSpPr>
          <p:nvPr>
            <p:ph type="title"/>
          </p:nvPr>
        </p:nvSpPr>
        <p:spPr/>
        <p:txBody>
          <a:bodyPr/>
          <a:lstStyle/>
          <a:p>
            <a:r>
              <a:rPr lang="en-GB" dirty="0"/>
              <a:t>Evidence based</a:t>
            </a:r>
          </a:p>
        </p:txBody>
      </p:sp>
      <p:sp>
        <p:nvSpPr>
          <p:cNvPr id="3" name="Content Placeholder 2">
            <a:extLst>
              <a:ext uri="{FF2B5EF4-FFF2-40B4-BE49-F238E27FC236}">
                <a16:creationId xmlns:a16="http://schemas.microsoft.com/office/drawing/2014/main" id="{ACEE5FE6-6B59-0926-82C4-4391F1CCA410}"/>
              </a:ext>
            </a:extLst>
          </p:cNvPr>
          <p:cNvSpPr>
            <a:spLocks noGrp="1"/>
          </p:cNvSpPr>
          <p:nvPr>
            <p:ph idx="1"/>
          </p:nvPr>
        </p:nvSpPr>
        <p:spPr/>
        <p:txBody>
          <a:bodyPr vert="horz" lIns="91440" tIns="45720" rIns="91440" bIns="45720" rtlCol="0" anchor="t">
            <a:normAutofit fontScale="85000" lnSpcReduction="20000"/>
          </a:bodyPr>
          <a:lstStyle/>
          <a:p>
            <a:r>
              <a:rPr lang="en-GB" dirty="0"/>
              <a:t>One study shows that dynamic joint balance is improved as a result of Maitland mobilisations, this is immediately post treatment. Long term improvements were not tested in this study (</a:t>
            </a:r>
            <a:r>
              <a:rPr lang="en-GB" sz="2000" dirty="0">
                <a:latin typeface="Arial"/>
                <a:cs typeface="Arial"/>
              </a:rPr>
              <a:t>Weerasekara et al, 2018)</a:t>
            </a:r>
            <a:r>
              <a:rPr lang="en-GB" dirty="0"/>
              <a:t>. </a:t>
            </a:r>
          </a:p>
          <a:p>
            <a:r>
              <a:rPr lang="en-GB" dirty="0"/>
              <a:t>Another study proved that Maitland mobilisations also help with chronic lower back pain but it was argued that it should be accompanied with exercise (Kahn et al, 2018)</a:t>
            </a:r>
          </a:p>
          <a:p>
            <a:r>
              <a:rPr lang="en-GB" dirty="0"/>
              <a:t>Another study was consistent with Weerasekara et al, (2018) in that Maitland mobilisations improved dynamic balance and added in their conclusion that range of motion was also improved and the strength in the muscles were also improved as a physiological result (Yin et al, 2022).</a:t>
            </a:r>
          </a:p>
          <a:p>
            <a:r>
              <a:rPr lang="en-GB" dirty="0"/>
              <a:t>In a recent study conducted by Ibrahim et al (2023) there was a consistency in research with other literature showing there was improvements in the LXSP following a Maitland mobilisation, some of the benefits were lumbar proprioception, improved sensation for patients with CNSLBP</a:t>
            </a:r>
          </a:p>
          <a:p>
            <a:r>
              <a:rPr lang="en-GB" dirty="0"/>
              <a:t>A study conducted last year showed many participants with a 'highly significant improvement' after manual therapy (Maitland's) improving range at the tibiofemoral joint (</a:t>
            </a:r>
            <a:r>
              <a:rPr lang="en-GB" sz="1900" dirty="0">
                <a:ea typeface="+mn-lt"/>
                <a:cs typeface="+mn-lt"/>
              </a:rPr>
              <a:t>García-Cabezas et al, 2023)</a:t>
            </a:r>
          </a:p>
          <a:p>
            <a:endParaRPr lang="en-GB" dirty="0"/>
          </a:p>
        </p:txBody>
      </p:sp>
    </p:spTree>
    <p:extLst>
      <p:ext uri="{BB962C8B-B14F-4D97-AF65-F5344CB8AC3E}">
        <p14:creationId xmlns:p14="http://schemas.microsoft.com/office/powerpoint/2010/main" val="1079932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7957-E55C-C3D8-A5A7-C8062F172F49}"/>
              </a:ext>
            </a:extLst>
          </p:cNvPr>
          <p:cNvSpPr>
            <a:spLocks noGrp="1"/>
          </p:cNvSpPr>
          <p:nvPr>
            <p:ph type="title"/>
          </p:nvPr>
        </p:nvSpPr>
        <p:spPr/>
        <p:txBody>
          <a:bodyPr/>
          <a:lstStyle/>
          <a:p>
            <a:r>
              <a:rPr lang="en-GB" dirty="0"/>
              <a:t>Grading of Maitland mobilisations</a:t>
            </a:r>
          </a:p>
        </p:txBody>
      </p:sp>
      <p:sp>
        <p:nvSpPr>
          <p:cNvPr id="3" name="Content Placeholder 2">
            <a:extLst>
              <a:ext uri="{FF2B5EF4-FFF2-40B4-BE49-F238E27FC236}">
                <a16:creationId xmlns:a16="http://schemas.microsoft.com/office/drawing/2014/main" id="{2E73150A-9F16-4991-41B0-C8F3266685E9}"/>
              </a:ext>
            </a:extLst>
          </p:cNvPr>
          <p:cNvSpPr>
            <a:spLocks noGrp="1"/>
          </p:cNvSpPr>
          <p:nvPr>
            <p:ph idx="1"/>
          </p:nvPr>
        </p:nvSpPr>
        <p:spPr>
          <a:xfrm>
            <a:off x="1202919" y="2011680"/>
            <a:ext cx="9784080" cy="4565674"/>
          </a:xfrm>
        </p:spPr>
        <p:txBody>
          <a:bodyPr vert="horz" lIns="91440" tIns="45720" rIns="91440" bIns="45720" rtlCol="0" anchor="t">
            <a:normAutofit/>
          </a:bodyPr>
          <a:lstStyle/>
          <a:p>
            <a:r>
              <a:rPr lang="en-GB" sz="2000" dirty="0"/>
              <a:t>Oscillations are used but different grades of force are applied to the joint</a:t>
            </a:r>
          </a:p>
          <a:p>
            <a:endParaRPr lang="en-GB" sz="2000" dirty="0"/>
          </a:p>
          <a:p>
            <a:r>
              <a:rPr lang="en-GB" sz="2000" dirty="0"/>
              <a:t>Grade 1 and 2 are used for pain </a:t>
            </a:r>
          </a:p>
          <a:p>
            <a:endParaRPr lang="en-GB" sz="2000" dirty="0"/>
          </a:p>
          <a:p>
            <a:r>
              <a:rPr lang="en-GB" sz="2000" dirty="0"/>
              <a:t>Grade 3 and 4 are used for range of motion</a:t>
            </a:r>
          </a:p>
          <a:p>
            <a:endParaRPr lang="en-GB" sz="2000" dirty="0"/>
          </a:p>
          <a:p>
            <a:r>
              <a:rPr lang="en-GB" sz="2000" dirty="0"/>
              <a:t>Grade 1 to 2 is used 3 sets of 30 seconds</a:t>
            </a:r>
          </a:p>
          <a:p>
            <a:endParaRPr lang="en-GB" sz="2000" dirty="0"/>
          </a:p>
          <a:p>
            <a:r>
              <a:rPr lang="en-GB" sz="2000" dirty="0"/>
              <a:t>Grade 3 to 4 is used 3 sets of 60 seconds</a:t>
            </a:r>
          </a:p>
          <a:p>
            <a:r>
              <a:rPr lang="en-GB" sz="2000" dirty="0"/>
              <a:t>(Phelan et al, 2020)</a:t>
            </a:r>
          </a:p>
          <a:p>
            <a:pPr marL="0" indent="0">
              <a:buNone/>
            </a:pPr>
            <a:endParaRPr lang="en-GB" sz="2000" dirty="0"/>
          </a:p>
        </p:txBody>
      </p:sp>
    </p:spTree>
    <p:extLst>
      <p:ext uri="{BB962C8B-B14F-4D97-AF65-F5344CB8AC3E}">
        <p14:creationId xmlns:p14="http://schemas.microsoft.com/office/powerpoint/2010/main" val="2928860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263C0-07F7-0B0C-06EC-1265A5853485}"/>
              </a:ext>
            </a:extLst>
          </p:cNvPr>
          <p:cNvSpPr>
            <a:spLocks noGrp="1"/>
          </p:cNvSpPr>
          <p:nvPr>
            <p:ph type="title"/>
          </p:nvPr>
        </p:nvSpPr>
        <p:spPr/>
        <p:txBody>
          <a:bodyPr/>
          <a:lstStyle/>
          <a:p>
            <a:r>
              <a:rPr lang="en-GB" dirty="0"/>
              <a:t>Can be used at every joint</a:t>
            </a:r>
          </a:p>
        </p:txBody>
      </p:sp>
      <p:sp>
        <p:nvSpPr>
          <p:cNvPr id="3" name="Content Placeholder 2">
            <a:extLst>
              <a:ext uri="{FF2B5EF4-FFF2-40B4-BE49-F238E27FC236}">
                <a16:creationId xmlns:a16="http://schemas.microsoft.com/office/drawing/2014/main" id="{980F8606-1759-A4C6-3B62-08ED47B9AEE7}"/>
              </a:ext>
            </a:extLst>
          </p:cNvPr>
          <p:cNvSpPr>
            <a:spLocks noGrp="1"/>
          </p:cNvSpPr>
          <p:nvPr>
            <p:ph idx="1"/>
          </p:nvPr>
        </p:nvSpPr>
        <p:spPr>
          <a:xfrm>
            <a:off x="1202919" y="1925416"/>
            <a:ext cx="9784080" cy="4292504"/>
          </a:xfrm>
        </p:spPr>
        <p:txBody>
          <a:bodyPr vert="horz" lIns="91440" tIns="45720" rIns="91440" bIns="45720" rtlCol="0" anchor="t">
            <a:normAutofit lnSpcReduction="10000"/>
          </a:bodyPr>
          <a:lstStyle/>
          <a:p>
            <a:r>
              <a:rPr lang="en-GB" dirty="0"/>
              <a:t>According to Maitland, these mobilisations can be used and Maitland mobilisations can improve -</a:t>
            </a:r>
            <a:endParaRPr lang="en-US" dirty="0"/>
          </a:p>
          <a:p>
            <a:r>
              <a:rPr lang="en-GB" dirty="0"/>
              <a:t>flexion and extn of the shoulder. Using A/P for flexion, P/A for extn at GHJ  </a:t>
            </a:r>
          </a:p>
          <a:p>
            <a:r>
              <a:rPr lang="en-GB" dirty="0"/>
              <a:t>Caudad to ACJ and Cephalad oscillation to ACJ</a:t>
            </a:r>
          </a:p>
          <a:p>
            <a:r>
              <a:rPr lang="en-GB" dirty="0"/>
              <a:t>Extn of cervical and thoracic spine using P/A to spinous processes</a:t>
            </a:r>
          </a:p>
          <a:p>
            <a:r>
              <a:rPr lang="en-GB" dirty="0"/>
              <a:t>Flexion and extn of knee by oscillatory movements to knee close to the joint line A/P and P/A to tibiofemoral joint</a:t>
            </a:r>
          </a:p>
          <a:p>
            <a:r>
              <a:rPr lang="en-GB" dirty="0"/>
              <a:t>A/P, P/A, Lateral and medial glides to talocrural joints at ankle will help for ROM in dorsiflexion, plantarflexion, inversion and eversion of the ankle joint. </a:t>
            </a:r>
          </a:p>
          <a:p>
            <a:r>
              <a:rPr lang="en-GB" dirty="0"/>
              <a:t>Maitland mobilisation are also used at the spinous process and transverse processes of the spine at lumbar, thoracic and cervical spine. </a:t>
            </a:r>
          </a:p>
          <a:p>
            <a:endParaRPr lang="en-GB" dirty="0"/>
          </a:p>
        </p:txBody>
      </p:sp>
    </p:spTree>
    <p:extLst>
      <p:ext uri="{BB962C8B-B14F-4D97-AF65-F5344CB8AC3E}">
        <p14:creationId xmlns:p14="http://schemas.microsoft.com/office/powerpoint/2010/main" val="382488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FE006-85C6-D987-21C0-2C58839943A3}"/>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8349CEA3-2B4C-278E-60B1-F24A6912A2E7}"/>
              </a:ext>
            </a:extLst>
          </p:cNvPr>
          <p:cNvSpPr>
            <a:spLocks noGrp="1"/>
          </p:cNvSpPr>
          <p:nvPr>
            <p:ph idx="1"/>
          </p:nvPr>
        </p:nvSpPr>
        <p:spPr/>
        <p:txBody>
          <a:bodyPr vert="horz" lIns="91440" tIns="45720" rIns="91440" bIns="45720" rtlCol="0" anchor="t">
            <a:normAutofit lnSpcReduction="10000"/>
          </a:bodyPr>
          <a:lstStyle/>
          <a:p>
            <a:pPr marL="342900" indent="-342900"/>
            <a:r>
              <a:rPr lang="en-GB" sz="2000" dirty="0"/>
              <a:t>From the research provided, it shows that certain factors were not considered such as testing long term improvements </a:t>
            </a:r>
            <a:r>
              <a:rPr lang="en-GB" sz="2000" dirty="0">
                <a:ea typeface="+mn-lt"/>
                <a:cs typeface="+mn-lt"/>
              </a:rPr>
              <a:t>(</a:t>
            </a:r>
            <a:r>
              <a:rPr lang="en-GB" sz="2000" dirty="0">
                <a:latin typeface="Arial"/>
                <a:cs typeface="Arial"/>
              </a:rPr>
              <a:t>Weerasekara et al, 2018)</a:t>
            </a:r>
            <a:r>
              <a:rPr lang="en-GB" sz="2000" dirty="0">
                <a:ea typeface="+mn-lt"/>
                <a:cs typeface="+mn-lt"/>
              </a:rPr>
              <a:t>. Maitland mobilisations were not always used in isolation in the literature reviewed as exercise accompanied manual therapy in Kahn et al, (2018) study. </a:t>
            </a:r>
            <a:endParaRPr lang="en-US"/>
          </a:p>
          <a:p>
            <a:pPr marL="342900" indent="-342900"/>
            <a:endParaRPr lang="en-GB" sz="2000" dirty="0"/>
          </a:p>
          <a:p>
            <a:pPr marL="342900" indent="-342900"/>
            <a:r>
              <a:rPr lang="en-GB" sz="2000" dirty="0"/>
              <a:t>In isolation Maitland mobilisation was effective in its results also (Shabbir et al, 2021).</a:t>
            </a:r>
          </a:p>
          <a:p>
            <a:pPr marL="342900" indent="-342900"/>
            <a:endParaRPr lang="en-GB" sz="2000" dirty="0"/>
          </a:p>
          <a:p>
            <a:pPr marL="342900" indent="-342900"/>
            <a:r>
              <a:rPr lang="en-GB" sz="2000" dirty="0"/>
              <a:t>As manual therapy may change blood pressure, contraindications should be considered with this technique/therapy for those that may be hypertension, diabetics and asthmatics etc (Sachdeva et al, 2019).</a:t>
            </a:r>
          </a:p>
          <a:p>
            <a:pPr marL="342900" indent="-342900"/>
            <a:endParaRPr lang="en-GB" sz="2000" dirty="0"/>
          </a:p>
          <a:p>
            <a:pPr marL="342900" indent="-342900"/>
            <a:r>
              <a:rPr lang="en-GB" sz="2000" dirty="0"/>
              <a:t>It is a good therapy for those who struggle with joint stiffness (</a:t>
            </a:r>
            <a:r>
              <a:rPr lang="en-GB" sz="2000" dirty="0" err="1"/>
              <a:t>Jawade</a:t>
            </a:r>
            <a:r>
              <a:rPr lang="en-GB" sz="2000" dirty="0"/>
              <a:t> et al, 2020)</a:t>
            </a:r>
            <a:endParaRPr lang="en-GB"/>
          </a:p>
          <a:p>
            <a:pPr marL="0" indent="0">
              <a:buNone/>
            </a:pPr>
            <a:endParaRPr lang="en-GB" sz="2000" dirty="0"/>
          </a:p>
        </p:txBody>
      </p:sp>
    </p:spTree>
    <p:extLst>
      <p:ext uri="{BB962C8B-B14F-4D97-AF65-F5344CB8AC3E}">
        <p14:creationId xmlns:p14="http://schemas.microsoft.com/office/powerpoint/2010/main" val="2750078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B5C9-4668-8BFA-2F37-6A71123F4DDB}"/>
              </a:ext>
            </a:extLst>
          </p:cNvPr>
          <p:cNvSpPr>
            <a:spLocks noGrp="1"/>
          </p:cNvSpPr>
          <p:nvPr>
            <p:ph type="title"/>
          </p:nvPr>
        </p:nvSpPr>
        <p:spPr>
          <a:xfrm>
            <a:off x="1202919" y="284176"/>
            <a:ext cx="9784080" cy="1508760"/>
          </a:xfrm>
        </p:spPr>
        <p:txBody>
          <a:bodyPr>
            <a:normAutofit/>
          </a:bodyPr>
          <a:lstStyle/>
          <a:p>
            <a:r>
              <a:rPr lang="en-GB" dirty="0"/>
              <a:t>Further conclusions</a:t>
            </a:r>
          </a:p>
        </p:txBody>
      </p:sp>
      <p:pic>
        <p:nvPicPr>
          <p:cNvPr id="12" name="Picture 11" descr="Open book">
            <a:extLst>
              <a:ext uri="{FF2B5EF4-FFF2-40B4-BE49-F238E27FC236}">
                <a16:creationId xmlns:a16="http://schemas.microsoft.com/office/drawing/2014/main" id="{7AA0EF91-84A9-593B-27AD-81F3F5A6B124}"/>
              </a:ext>
            </a:extLst>
          </p:cNvPr>
          <p:cNvPicPr>
            <a:picLocks noChangeAspect="1"/>
          </p:cNvPicPr>
          <p:nvPr/>
        </p:nvPicPr>
        <p:blipFill rotWithShape="1">
          <a:blip r:embed="rId2"/>
          <a:srcRect l="20207" r="22238" b="1"/>
          <a:stretch/>
        </p:blipFill>
        <p:spPr>
          <a:xfrm>
            <a:off x="483" y="1822028"/>
            <a:ext cx="4342417" cy="5035972"/>
          </a:xfrm>
          <a:prstGeom prst="rect">
            <a:avLst/>
          </a:prstGeom>
        </p:spPr>
      </p:pic>
      <p:sp>
        <p:nvSpPr>
          <p:cNvPr id="3" name="Content Placeholder 2">
            <a:extLst>
              <a:ext uri="{FF2B5EF4-FFF2-40B4-BE49-F238E27FC236}">
                <a16:creationId xmlns:a16="http://schemas.microsoft.com/office/drawing/2014/main" id="{5DBB8D8B-53E0-C606-DCE3-ED8199E9623D}"/>
              </a:ext>
            </a:extLst>
          </p:cNvPr>
          <p:cNvSpPr>
            <a:spLocks noGrp="1"/>
          </p:cNvSpPr>
          <p:nvPr>
            <p:ph idx="1"/>
          </p:nvPr>
        </p:nvSpPr>
        <p:spPr>
          <a:xfrm>
            <a:off x="4772025" y="2011680"/>
            <a:ext cx="6524625" cy="4206240"/>
          </a:xfrm>
        </p:spPr>
        <p:txBody>
          <a:bodyPr vert="horz" lIns="91440" tIns="45720" rIns="91440" bIns="45720" rtlCol="0">
            <a:normAutofit/>
          </a:bodyPr>
          <a:lstStyle/>
          <a:p>
            <a:r>
              <a:rPr lang="en-GB" sz="1400"/>
              <a:t>There is not much literature to suggest that Maitland mobilisation is an un-effective technique, on the contrary, literature suggests Maitland mobilisations is an effective technique, used by many physical therapies (</a:t>
            </a:r>
            <a:r>
              <a:rPr lang="en-GB" sz="1400">
                <a:latin typeface="Corbel"/>
                <a:cs typeface="Arial"/>
              </a:rPr>
              <a:t>Anggiat </a:t>
            </a:r>
            <a:r>
              <a:rPr lang="en-GB" sz="1400" i="1">
                <a:latin typeface="Corbel"/>
                <a:cs typeface="Arial"/>
              </a:rPr>
              <a:t>et al,</a:t>
            </a:r>
            <a:r>
              <a:rPr lang="en-GB" sz="1400">
                <a:latin typeface="Corbel"/>
                <a:cs typeface="Arial"/>
              </a:rPr>
              <a:t> 2020).</a:t>
            </a:r>
            <a:r>
              <a:rPr lang="en-GB" sz="1400"/>
              <a:t> </a:t>
            </a:r>
          </a:p>
          <a:p>
            <a:endParaRPr lang="en-GB" sz="1400"/>
          </a:p>
          <a:p>
            <a:r>
              <a:rPr lang="en-GB" sz="1400"/>
              <a:t>It can be seen as an aggressive treatment causing erythema</a:t>
            </a:r>
          </a:p>
          <a:p>
            <a:endParaRPr lang="en-GB" sz="1400"/>
          </a:p>
          <a:p>
            <a:r>
              <a:rPr lang="en-GB" sz="1400"/>
              <a:t>There is a number of movements encouraged at the majority of the joints in the body</a:t>
            </a:r>
          </a:p>
          <a:p>
            <a:endParaRPr lang="en-GB" sz="1400"/>
          </a:p>
          <a:p>
            <a:r>
              <a:rPr lang="en-GB" sz="1400"/>
              <a:t>It is an effective therapy and can be used alongside other treatments</a:t>
            </a:r>
          </a:p>
          <a:p>
            <a:endParaRPr lang="en-GB" sz="1400"/>
          </a:p>
          <a:p>
            <a:r>
              <a:rPr lang="en-GB" sz="1400"/>
              <a:t>Maitland mobilisations increases range of movement at the joint (</a:t>
            </a:r>
            <a:r>
              <a:rPr lang="en-GB" sz="1400">
                <a:latin typeface="Corbel"/>
                <a:cs typeface="Arial"/>
              </a:rPr>
              <a:t>Sathe et al, 2020</a:t>
            </a:r>
            <a:r>
              <a:rPr lang="en-GB" sz="1400">
                <a:latin typeface="Arial"/>
                <a:cs typeface="Arial"/>
              </a:rPr>
              <a:t>).</a:t>
            </a:r>
            <a:endParaRPr lang="en-GB" sz="1400"/>
          </a:p>
          <a:p>
            <a:endParaRPr lang="en-GB" sz="1400"/>
          </a:p>
        </p:txBody>
      </p:sp>
    </p:spTree>
    <p:extLst>
      <p:ext uri="{BB962C8B-B14F-4D97-AF65-F5344CB8AC3E}">
        <p14:creationId xmlns:p14="http://schemas.microsoft.com/office/powerpoint/2010/main" val="2296187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52925-387A-CF3B-DBF1-1709503AB4CD}"/>
              </a:ext>
            </a:extLst>
          </p:cNvPr>
          <p:cNvSpPr>
            <a:spLocks noGrp="1"/>
          </p:cNvSpPr>
          <p:nvPr>
            <p:ph type="title"/>
          </p:nvPr>
        </p:nvSpPr>
        <p:spPr>
          <a:xfrm>
            <a:off x="4207785" y="284176"/>
            <a:ext cx="3285516" cy="804270"/>
          </a:xfrm>
        </p:spPr>
        <p:txBody>
          <a:bodyPr/>
          <a:lstStyle/>
          <a:p>
            <a:r>
              <a:rPr lang="en-GB" dirty="0">
                <a:latin typeface="Century Gothic"/>
              </a:rPr>
              <a:t>References</a:t>
            </a:r>
          </a:p>
        </p:txBody>
      </p:sp>
      <p:sp>
        <p:nvSpPr>
          <p:cNvPr id="3" name="Content Placeholder 2">
            <a:extLst>
              <a:ext uri="{FF2B5EF4-FFF2-40B4-BE49-F238E27FC236}">
                <a16:creationId xmlns:a16="http://schemas.microsoft.com/office/drawing/2014/main" id="{FF5617B0-68A0-2CEE-DF81-98692E82F9D6}"/>
              </a:ext>
            </a:extLst>
          </p:cNvPr>
          <p:cNvSpPr>
            <a:spLocks noGrp="1"/>
          </p:cNvSpPr>
          <p:nvPr>
            <p:ph idx="1"/>
          </p:nvPr>
        </p:nvSpPr>
        <p:spPr>
          <a:xfrm>
            <a:off x="-4779" y="1824774"/>
            <a:ext cx="12141966" cy="4925108"/>
          </a:xfrm>
        </p:spPr>
        <p:txBody>
          <a:bodyPr vert="horz" lIns="91440" tIns="45720" rIns="91440" bIns="45720" rtlCol="0" anchor="t">
            <a:normAutofit lnSpcReduction="10000"/>
          </a:bodyPr>
          <a:lstStyle/>
          <a:p>
            <a:pPr marL="0" indent="0">
              <a:buNone/>
            </a:pPr>
            <a:r>
              <a:rPr lang="en-GB" sz="1200" dirty="0">
                <a:latin typeface="Arial"/>
                <a:cs typeface="Arial"/>
              </a:rPr>
              <a:t>Alansari, S.M., Youssef, E.F. and </a:t>
            </a:r>
            <a:r>
              <a:rPr lang="en-GB" sz="1200" err="1">
                <a:latin typeface="Arial"/>
                <a:cs typeface="Arial"/>
              </a:rPr>
              <a:t>Shanb</a:t>
            </a:r>
            <a:r>
              <a:rPr lang="en-GB" sz="1200" dirty="0">
                <a:latin typeface="Arial"/>
                <a:cs typeface="Arial"/>
              </a:rPr>
              <a:t>, A.A., 2021. Efficacy of manual therapy on psychological status and pain in patients with neck pain: A randomized clinical trial. </a:t>
            </a:r>
            <a:r>
              <a:rPr lang="en-GB" sz="1200" i="1" dirty="0">
                <a:latin typeface="Arial"/>
                <a:cs typeface="Arial"/>
              </a:rPr>
              <a:t>Saudi Medical Journal</a:t>
            </a:r>
            <a:r>
              <a:rPr lang="en-GB" sz="1200" dirty="0">
                <a:latin typeface="Arial"/>
                <a:cs typeface="Arial"/>
              </a:rPr>
              <a:t>, </a:t>
            </a:r>
            <a:r>
              <a:rPr lang="en-GB" sz="1200" i="1" dirty="0">
                <a:latin typeface="Arial"/>
                <a:cs typeface="Arial"/>
              </a:rPr>
              <a:t>42</a:t>
            </a:r>
            <a:r>
              <a:rPr lang="en-GB" sz="1200" dirty="0">
                <a:latin typeface="Arial"/>
                <a:cs typeface="Arial"/>
              </a:rPr>
              <a:t>(1), p.82.</a:t>
            </a:r>
            <a:endParaRPr lang="en-US" sz="1200"/>
          </a:p>
          <a:p>
            <a:pPr marL="0" indent="0">
              <a:buNone/>
            </a:pPr>
            <a:endParaRPr lang="en-GB" sz="1200" dirty="0">
              <a:latin typeface="Arial"/>
              <a:cs typeface="Arial"/>
            </a:endParaRPr>
          </a:p>
          <a:p>
            <a:pPr marL="0" indent="0">
              <a:buNone/>
            </a:pPr>
            <a:r>
              <a:rPr lang="en-GB" sz="1200" err="1">
                <a:latin typeface="Arial"/>
                <a:cs typeface="Arial"/>
              </a:rPr>
              <a:t>Anggiat</a:t>
            </a:r>
            <a:r>
              <a:rPr lang="en-GB" sz="1200" dirty="0">
                <a:latin typeface="Arial"/>
                <a:cs typeface="Arial"/>
              </a:rPr>
              <a:t>, L., </a:t>
            </a:r>
            <a:r>
              <a:rPr lang="en-GB" sz="1200" err="1">
                <a:latin typeface="Arial"/>
                <a:cs typeface="Arial"/>
              </a:rPr>
              <a:t>Altavas</a:t>
            </a:r>
            <a:r>
              <a:rPr lang="en-GB" sz="1200" dirty="0">
                <a:latin typeface="Arial"/>
                <a:cs typeface="Arial"/>
              </a:rPr>
              <a:t>, A.J. and </a:t>
            </a:r>
            <a:r>
              <a:rPr lang="en-GB" sz="1200" err="1">
                <a:latin typeface="Arial"/>
                <a:cs typeface="Arial"/>
              </a:rPr>
              <a:t>Budhyanti</a:t>
            </a:r>
            <a:r>
              <a:rPr lang="en-GB" sz="1200" dirty="0">
                <a:latin typeface="Arial"/>
                <a:cs typeface="Arial"/>
              </a:rPr>
              <a:t>, W., 2020. Joint Mobilization: Theory and evidence review. </a:t>
            </a:r>
            <a:r>
              <a:rPr lang="en-GB" sz="1200" i="1" dirty="0">
                <a:latin typeface="Arial"/>
                <a:cs typeface="Arial"/>
              </a:rPr>
              <a:t>International Journal of Sport, Exercise and Health Research</a:t>
            </a:r>
            <a:r>
              <a:rPr lang="en-GB" sz="1200" dirty="0">
                <a:latin typeface="Arial"/>
                <a:cs typeface="Arial"/>
              </a:rPr>
              <a:t>, </a:t>
            </a:r>
            <a:r>
              <a:rPr lang="en-GB" sz="1200" i="1" dirty="0">
                <a:latin typeface="Arial"/>
                <a:cs typeface="Arial"/>
              </a:rPr>
              <a:t>4</a:t>
            </a:r>
            <a:r>
              <a:rPr lang="en-GB" sz="1200" dirty="0">
                <a:latin typeface="Arial"/>
                <a:cs typeface="Arial"/>
              </a:rPr>
              <a:t>(2), pp.86-90.</a:t>
            </a:r>
          </a:p>
          <a:p>
            <a:endParaRPr lang="en-GB" sz="1200" dirty="0">
              <a:latin typeface="Arial"/>
              <a:cs typeface="Arial"/>
            </a:endParaRPr>
          </a:p>
          <a:p>
            <a:pPr marL="0" indent="0">
              <a:buNone/>
            </a:pPr>
            <a:r>
              <a:rPr lang="en-GB" sz="1200" dirty="0">
                <a:latin typeface="Arial"/>
                <a:cs typeface="Arial"/>
              </a:rPr>
              <a:t>Crawford, L.K. and Caterina, M.J., 2020. Functional anatomy of the sensory nervous system: updates from the neuroscience bench. </a:t>
            </a:r>
            <a:r>
              <a:rPr lang="en-GB" sz="1200" i="1" dirty="0">
                <a:latin typeface="Arial"/>
                <a:cs typeface="Arial"/>
              </a:rPr>
              <a:t>Toxicologic pathology</a:t>
            </a:r>
            <a:r>
              <a:rPr lang="en-GB" sz="1200" dirty="0">
                <a:latin typeface="Arial"/>
                <a:cs typeface="Arial"/>
              </a:rPr>
              <a:t>, </a:t>
            </a:r>
            <a:r>
              <a:rPr lang="en-GB" sz="1200" i="1" dirty="0">
                <a:latin typeface="Arial"/>
                <a:cs typeface="Arial"/>
              </a:rPr>
              <a:t>48</a:t>
            </a:r>
            <a:r>
              <a:rPr lang="en-GB" sz="1200" dirty="0">
                <a:latin typeface="Arial"/>
                <a:cs typeface="Arial"/>
              </a:rPr>
              <a:t>(1), pp.174-189.</a:t>
            </a:r>
          </a:p>
          <a:p>
            <a:endParaRPr lang="en-GB" sz="1200" dirty="0">
              <a:latin typeface="Arial"/>
              <a:cs typeface="Arial"/>
            </a:endParaRPr>
          </a:p>
          <a:p>
            <a:pPr marL="0" indent="0">
              <a:buNone/>
            </a:pPr>
            <a:r>
              <a:rPr lang="en-GB" sz="1200" dirty="0">
                <a:latin typeface="Arial"/>
                <a:cs typeface="Arial"/>
              </a:rPr>
              <a:t>Duarte, N.M., Garcia-Pedraza, J.A. and Santos, M.E., 2022. Pain overview: classification, conceptual framework, and assessment. </a:t>
            </a:r>
            <a:r>
              <a:rPr lang="en-GB" sz="1200" i="1" dirty="0">
                <a:latin typeface="Arial"/>
                <a:cs typeface="Arial"/>
              </a:rPr>
              <a:t>ATHENA Research Book, Volume 1</a:t>
            </a:r>
            <a:r>
              <a:rPr lang="en-GB" sz="1200" dirty="0">
                <a:latin typeface="Arial"/>
                <a:cs typeface="Arial"/>
              </a:rPr>
              <a:t>, </a:t>
            </a:r>
            <a:r>
              <a:rPr lang="en-GB" sz="1200" i="1" dirty="0">
                <a:latin typeface="Arial"/>
                <a:cs typeface="Arial"/>
              </a:rPr>
              <a:t>1</a:t>
            </a:r>
            <a:r>
              <a:rPr lang="en-GB" sz="1200" dirty="0">
                <a:latin typeface="Arial"/>
                <a:cs typeface="Arial"/>
              </a:rPr>
              <a:t>, pp.295-302.</a:t>
            </a:r>
          </a:p>
          <a:p>
            <a:endParaRPr lang="en-GB" sz="1200" dirty="0">
              <a:latin typeface="Arial"/>
              <a:cs typeface="Arial"/>
            </a:endParaRPr>
          </a:p>
          <a:p>
            <a:pPr marL="0" indent="0">
              <a:buNone/>
            </a:pPr>
            <a:r>
              <a:rPr lang="en-GB" sz="1200" dirty="0">
                <a:latin typeface="Arial"/>
                <a:cs typeface="Arial"/>
              </a:rPr>
              <a:t>Fernández-de-Las-</a:t>
            </a:r>
            <a:r>
              <a:rPr lang="en-GB" sz="1200" err="1">
                <a:latin typeface="Arial"/>
                <a:cs typeface="Arial"/>
              </a:rPr>
              <a:t>Peñas</a:t>
            </a:r>
            <a:r>
              <a:rPr lang="en-GB" sz="1200" dirty="0">
                <a:latin typeface="Arial"/>
                <a:cs typeface="Arial"/>
              </a:rPr>
              <a:t>, C. and Nijs, J., 2019. Trigger point dry needling for the treatment of myofascial pain syndrome: current perspectives within a pain neuroscience paradigm. </a:t>
            </a:r>
            <a:r>
              <a:rPr lang="en-GB" sz="1200" i="1" dirty="0">
                <a:latin typeface="Arial"/>
                <a:cs typeface="Arial"/>
              </a:rPr>
              <a:t>Journal of pain research</a:t>
            </a:r>
            <a:r>
              <a:rPr lang="en-GB" sz="1200" dirty="0">
                <a:latin typeface="Arial"/>
                <a:cs typeface="Arial"/>
              </a:rPr>
              <a:t>, pp.1899-1911.</a:t>
            </a:r>
            <a:endParaRPr lang="en-GB" sz="1200">
              <a:latin typeface="Arial"/>
              <a:cs typeface="Arial"/>
            </a:endParaRPr>
          </a:p>
          <a:p>
            <a:endParaRPr lang="en-GB" sz="1200" dirty="0">
              <a:latin typeface="Arial"/>
              <a:cs typeface="Arial"/>
            </a:endParaRPr>
          </a:p>
          <a:p>
            <a:pPr marL="0" indent="0">
              <a:buNone/>
            </a:pPr>
            <a:r>
              <a:rPr lang="en-GB" sz="1200" dirty="0">
                <a:latin typeface="Arial"/>
                <a:cs typeface="Arial"/>
              </a:rPr>
              <a:t>García-Cabezas, M.Á., Pérez-Santos, I. and Cavada, C., 2023. Mapping the primate thalamus: historical perspective and modern approaches for defining nuclei. </a:t>
            </a:r>
            <a:r>
              <a:rPr lang="en-GB" sz="1200" i="1" dirty="0">
                <a:latin typeface="Arial"/>
                <a:cs typeface="Arial"/>
              </a:rPr>
              <a:t>Brain Structure and Function</a:t>
            </a:r>
            <a:r>
              <a:rPr lang="en-GB" sz="1200" dirty="0">
                <a:latin typeface="Arial"/>
                <a:cs typeface="Arial"/>
              </a:rPr>
              <a:t>, </a:t>
            </a:r>
            <a:r>
              <a:rPr lang="en-GB" sz="1200" i="1" dirty="0">
                <a:latin typeface="Arial"/>
                <a:cs typeface="Arial"/>
              </a:rPr>
              <a:t>228</a:t>
            </a:r>
            <a:r>
              <a:rPr lang="en-GB" sz="1200" dirty="0">
                <a:latin typeface="Arial"/>
                <a:cs typeface="Arial"/>
              </a:rPr>
              <a:t>(5), pp.1125-1151.</a:t>
            </a:r>
          </a:p>
          <a:p>
            <a:endParaRPr lang="en-GB" sz="1200" dirty="0">
              <a:latin typeface="Arial"/>
              <a:cs typeface="Arial"/>
            </a:endParaRPr>
          </a:p>
          <a:p>
            <a:pPr marL="0" indent="0">
              <a:buNone/>
            </a:pPr>
            <a:r>
              <a:rPr lang="en-GB" sz="1200" dirty="0">
                <a:latin typeface="Arial"/>
                <a:cs typeface="Arial"/>
              </a:rPr>
              <a:t>Ibrahim, A., </a:t>
            </a:r>
            <a:r>
              <a:rPr lang="en-GB" sz="1200" err="1">
                <a:latin typeface="Arial"/>
                <a:cs typeface="Arial"/>
              </a:rPr>
              <a:t>Elkeblawy</a:t>
            </a:r>
            <a:r>
              <a:rPr lang="en-GB" sz="1200" dirty="0">
                <a:latin typeface="Arial"/>
                <a:cs typeface="Arial"/>
              </a:rPr>
              <a:t>, M., </a:t>
            </a:r>
            <a:r>
              <a:rPr lang="en-GB" sz="1200" err="1">
                <a:latin typeface="Arial"/>
                <a:cs typeface="Arial"/>
              </a:rPr>
              <a:t>Howeidy</a:t>
            </a:r>
            <a:r>
              <a:rPr lang="en-GB" sz="1200" dirty="0">
                <a:latin typeface="Arial"/>
                <a:cs typeface="Arial"/>
              </a:rPr>
              <a:t>, M., </a:t>
            </a:r>
            <a:r>
              <a:rPr lang="en-GB" sz="1200" err="1">
                <a:latin typeface="Arial"/>
                <a:cs typeface="Arial"/>
              </a:rPr>
              <a:t>Elkeblawy</a:t>
            </a:r>
            <a:r>
              <a:rPr lang="en-GB" sz="1200" dirty="0">
                <a:latin typeface="Arial"/>
                <a:cs typeface="Arial"/>
              </a:rPr>
              <a:t>, M., Grase, M. and </a:t>
            </a:r>
            <a:r>
              <a:rPr lang="en-GB" sz="1200" err="1">
                <a:latin typeface="Arial"/>
                <a:cs typeface="Arial"/>
              </a:rPr>
              <a:t>Aneis,Y</a:t>
            </a:r>
            <a:r>
              <a:rPr lang="en-GB" sz="1200" dirty="0">
                <a:latin typeface="Arial"/>
                <a:cs typeface="Arial"/>
              </a:rPr>
              <a:t>., 2023 Effect of Maitland mobilization on lumbar proprioception, pain, and disability in patients with chronic nonspecific low back pain. </a:t>
            </a:r>
            <a:r>
              <a:rPr lang="en-GB" sz="1200" i="1" dirty="0">
                <a:latin typeface="Arial"/>
                <a:cs typeface="Arial"/>
              </a:rPr>
              <a:t>Physiotherapy Quarterly</a:t>
            </a:r>
            <a:r>
              <a:rPr lang="en-GB" sz="1200" dirty="0">
                <a:latin typeface="Arial"/>
                <a:cs typeface="Arial"/>
              </a:rPr>
              <a:t>, </a:t>
            </a:r>
            <a:r>
              <a:rPr lang="en-GB" sz="1200" i="1" dirty="0">
                <a:latin typeface="Arial"/>
                <a:cs typeface="Arial"/>
              </a:rPr>
              <a:t>31</a:t>
            </a:r>
            <a:r>
              <a:rPr lang="en-GB" sz="1200" dirty="0">
                <a:latin typeface="Arial"/>
                <a:cs typeface="Arial"/>
              </a:rPr>
              <a:t>(3).</a:t>
            </a:r>
            <a:endParaRPr lang="en-US" sz="1200">
              <a:latin typeface="Arial"/>
              <a:cs typeface="Arial"/>
            </a:endParaRPr>
          </a:p>
          <a:p>
            <a:endParaRPr lang="en-GB" sz="1600" dirty="0">
              <a:latin typeface="Century Gothic"/>
              <a:cs typeface="Arial"/>
            </a:endParaRPr>
          </a:p>
          <a:p>
            <a:endParaRPr lang="en-GB" sz="1600" dirty="0">
              <a:latin typeface="Century Gothic"/>
              <a:cs typeface="Arial"/>
            </a:endParaRPr>
          </a:p>
          <a:p>
            <a:endParaRPr lang="en-GB" sz="1600" dirty="0">
              <a:latin typeface="Century Gothic"/>
              <a:cs typeface="Arial"/>
            </a:endParaRPr>
          </a:p>
          <a:p>
            <a:pPr marL="0" indent="0">
              <a:buNone/>
            </a:pPr>
            <a:endParaRPr lang="en-GB" sz="1600" dirty="0">
              <a:latin typeface="Century Gothic"/>
              <a:cs typeface="Arial"/>
            </a:endParaRPr>
          </a:p>
          <a:p>
            <a:endParaRPr lang="en-GB" sz="2000" dirty="0">
              <a:solidFill>
                <a:srgbClr val="222222"/>
              </a:solidFill>
              <a:latin typeface="Arial"/>
              <a:cs typeface="Arial"/>
            </a:endParaRPr>
          </a:p>
        </p:txBody>
      </p:sp>
    </p:spTree>
    <p:extLst>
      <p:ext uri="{BB962C8B-B14F-4D97-AF65-F5344CB8AC3E}">
        <p14:creationId xmlns:p14="http://schemas.microsoft.com/office/powerpoint/2010/main" val="502446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D7D7F0-8613-20BD-D76C-1C272AA1A8DA}"/>
              </a:ext>
            </a:extLst>
          </p:cNvPr>
          <p:cNvSpPr>
            <a:spLocks noGrp="1"/>
          </p:cNvSpPr>
          <p:nvPr>
            <p:ph idx="4294967295"/>
          </p:nvPr>
        </p:nvSpPr>
        <p:spPr>
          <a:xfrm>
            <a:off x="0" y="12911"/>
            <a:ext cx="12012253" cy="6780421"/>
          </a:xfrm>
        </p:spPr>
        <p:txBody>
          <a:bodyPr vert="horz" lIns="91440" tIns="45720" rIns="91440" bIns="45720" rtlCol="0" anchor="t">
            <a:normAutofit fontScale="92500"/>
          </a:bodyPr>
          <a:lstStyle/>
          <a:p>
            <a:pPr marL="0" indent="0">
              <a:buNone/>
            </a:pPr>
            <a:r>
              <a:rPr lang="en-GB" sz="1600" dirty="0" err="1">
                <a:latin typeface="Arial"/>
                <a:cs typeface="Arial"/>
              </a:rPr>
              <a:t>Ja</a:t>
            </a:r>
            <a:r>
              <a:rPr lang="en-GB" sz="1200" dirty="0" err="1">
                <a:latin typeface="Arial"/>
                <a:cs typeface="Arial"/>
              </a:rPr>
              <a:t>wade</a:t>
            </a:r>
            <a:r>
              <a:rPr lang="en-GB" sz="1200" dirty="0">
                <a:latin typeface="Arial"/>
                <a:cs typeface="Arial"/>
              </a:rPr>
              <a:t>, S., </a:t>
            </a:r>
            <a:r>
              <a:rPr lang="en-GB" sz="1200" dirty="0" err="1">
                <a:latin typeface="Arial"/>
                <a:cs typeface="Arial"/>
              </a:rPr>
              <a:t>Vardharajulu</a:t>
            </a:r>
            <a:r>
              <a:rPr lang="en-GB" sz="1200" dirty="0">
                <a:latin typeface="Arial"/>
                <a:cs typeface="Arial"/>
              </a:rPr>
              <a:t>, G.G. and Naidu, N., 2020. Comparison of effectiveness of hold-relax technique and </a:t>
            </a:r>
            <a:r>
              <a:rPr lang="en-GB" sz="1200" dirty="0" err="1">
                <a:latin typeface="Arial"/>
                <a:cs typeface="Arial"/>
              </a:rPr>
              <a:t>maitlandfs</a:t>
            </a:r>
            <a:r>
              <a:rPr lang="en-GB" sz="1200" dirty="0">
                <a:latin typeface="Arial"/>
                <a:cs typeface="Arial"/>
              </a:rPr>
              <a:t> mobilization in improving range of motion in posttraumatic stiffness of knee joint. </a:t>
            </a:r>
            <a:r>
              <a:rPr lang="en-GB" sz="1200" i="1" dirty="0">
                <a:latin typeface="Arial"/>
                <a:cs typeface="Arial"/>
              </a:rPr>
              <a:t>Journal of Datta Meghe Institute of Medical Sciences University</a:t>
            </a:r>
            <a:r>
              <a:rPr lang="en-GB" sz="1200" dirty="0">
                <a:latin typeface="Arial"/>
                <a:cs typeface="Arial"/>
              </a:rPr>
              <a:t>, </a:t>
            </a:r>
            <a:r>
              <a:rPr lang="en-GB" sz="1200" i="1" dirty="0">
                <a:latin typeface="Arial"/>
                <a:cs typeface="Arial"/>
              </a:rPr>
              <a:t>15</a:t>
            </a:r>
            <a:r>
              <a:rPr lang="en-GB" sz="1200" dirty="0">
                <a:latin typeface="Arial"/>
                <a:cs typeface="Arial"/>
              </a:rPr>
              <a:t>(3), pp.402-406.</a:t>
            </a:r>
            <a:endParaRPr lang="en-US" sz="1200">
              <a:latin typeface="Arial"/>
              <a:cs typeface="Arial"/>
            </a:endParaRPr>
          </a:p>
          <a:p>
            <a:pPr marL="0" indent="0">
              <a:buNone/>
            </a:pPr>
            <a:endParaRPr lang="en-GB" sz="1200" dirty="0">
              <a:latin typeface="Arial"/>
              <a:cs typeface="Arial"/>
            </a:endParaRPr>
          </a:p>
          <a:p>
            <a:pPr marL="0" indent="0">
              <a:buNone/>
            </a:pPr>
            <a:r>
              <a:rPr lang="en-GB" sz="1200" dirty="0">
                <a:latin typeface="Arial"/>
                <a:cs typeface="Arial"/>
              </a:rPr>
              <a:t>Jayaseelan, D.J., Scalzitti, D.A., Palmer, G., Immerman, A. and Courtney, C.A., 2018. The effects of joint mobilization on individuals with patellofemoral pain: A systematic review. </a:t>
            </a:r>
            <a:r>
              <a:rPr lang="en-GB" sz="1200" i="1" dirty="0">
                <a:latin typeface="Arial"/>
                <a:cs typeface="Arial"/>
              </a:rPr>
              <a:t>Clinical rehabilitation</a:t>
            </a:r>
            <a:r>
              <a:rPr lang="en-GB" sz="1200" dirty="0">
                <a:latin typeface="Arial"/>
                <a:cs typeface="Arial"/>
              </a:rPr>
              <a:t>, </a:t>
            </a:r>
            <a:r>
              <a:rPr lang="en-GB" sz="1200" i="1" dirty="0">
                <a:latin typeface="Arial"/>
                <a:cs typeface="Arial"/>
              </a:rPr>
              <a:t>32</a:t>
            </a:r>
            <a:r>
              <a:rPr lang="en-GB" sz="1200" dirty="0">
                <a:latin typeface="Arial"/>
                <a:cs typeface="Arial"/>
              </a:rPr>
              <a:t>(6), pp.722-733.</a:t>
            </a:r>
            <a:endParaRPr lang="en-US" sz="1200">
              <a:latin typeface="Arial"/>
              <a:cs typeface="Arial"/>
            </a:endParaRPr>
          </a:p>
          <a:p>
            <a:pPr marL="0" indent="0">
              <a:buNone/>
            </a:pPr>
            <a:endParaRPr lang="en-GB" sz="1200" dirty="0">
              <a:latin typeface="Arial"/>
              <a:cs typeface="Arial"/>
            </a:endParaRPr>
          </a:p>
          <a:p>
            <a:pPr>
              <a:buNone/>
            </a:pPr>
            <a:r>
              <a:rPr lang="en-GB" sz="1200" dirty="0">
                <a:latin typeface="Arial"/>
                <a:cs typeface="Arial"/>
              </a:rPr>
              <a:t>Khan, S., Al </a:t>
            </a:r>
            <a:r>
              <a:rPr lang="en-GB" sz="1200" dirty="0" err="1">
                <a:latin typeface="Arial"/>
                <a:cs typeface="Arial"/>
              </a:rPr>
              <a:t>Torairi</a:t>
            </a:r>
            <a:r>
              <a:rPr lang="en-GB" sz="1200" dirty="0">
                <a:latin typeface="Arial"/>
                <a:cs typeface="Arial"/>
              </a:rPr>
              <a:t>, N. and Shamsi, S., 2018. Comparative study of SNAGS and Maitland’s mobilization in chronic low back pain. </a:t>
            </a:r>
            <a:r>
              <a:rPr lang="en-GB" sz="1200" i="1" dirty="0">
                <a:latin typeface="Arial"/>
                <a:cs typeface="Arial"/>
              </a:rPr>
              <a:t>European Journal of Physical Education and Sport Science</a:t>
            </a:r>
            <a:r>
              <a:rPr lang="en-GB" sz="1200" dirty="0">
                <a:latin typeface="Arial"/>
                <a:cs typeface="Arial"/>
              </a:rPr>
              <a:t>.</a:t>
            </a:r>
            <a:endParaRPr lang="en-GB" sz="1200">
              <a:solidFill>
                <a:srgbClr val="000000"/>
              </a:solidFill>
              <a:latin typeface="Arial"/>
              <a:cs typeface="Arial"/>
            </a:endParaRPr>
          </a:p>
          <a:p>
            <a:pPr marL="0" indent="0">
              <a:buNone/>
            </a:pPr>
            <a:endParaRPr lang="en-GB" sz="1200" dirty="0">
              <a:latin typeface="Arial"/>
              <a:cs typeface="Arial"/>
            </a:endParaRPr>
          </a:p>
          <a:p>
            <a:pPr marL="0" indent="0">
              <a:buNone/>
            </a:pPr>
            <a:r>
              <a:rPr lang="en-GB" sz="1200" dirty="0">
                <a:latin typeface="Arial"/>
                <a:cs typeface="Arial"/>
              </a:rPr>
              <a:t>Li, L.L., Hu, X.J., Di, Y.H. and Jiao, W., 2022. Effectiveness of Maitland and Mulligan mobilization methods for adults with knee osteoarthritis: A systematic review and meta-analysis. </a:t>
            </a:r>
            <a:r>
              <a:rPr lang="en-GB" sz="1200" i="1" dirty="0">
                <a:latin typeface="Arial"/>
                <a:cs typeface="Arial"/>
              </a:rPr>
              <a:t>World journal of clinical cases</a:t>
            </a:r>
            <a:r>
              <a:rPr lang="en-GB" sz="1200" dirty="0">
                <a:latin typeface="Arial"/>
                <a:cs typeface="Arial"/>
              </a:rPr>
              <a:t>, </a:t>
            </a:r>
            <a:r>
              <a:rPr lang="en-GB" sz="1200" i="1" dirty="0">
                <a:latin typeface="Arial"/>
                <a:cs typeface="Arial"/>
              </a:rPr>
              <a:t>10</a:t>
            </a:r>
            <a:r>
              <a:rPr lang="en-GB" sz="1200" dirty="0">
                <a:latin typeface="Arial"/>
                <a:cs typeface="Arial"/>
              </a:rPr>
              <a:t>(3), p.954.</a:t>
            </a:r>
          </a:p>
          <a:p>
            <a:pPr marL="0" indent="0">
              <a:buNone/>
            </a:pPr>
            <a:endParaRPr lang="en-GB" sz="1200" dirty="0">
              <a:latin typeface="Arial"/>
              <a:cs typeface="Arial"/>
            </a:endParaRPr>
          </a:p>
          <a:p>
            <a:pPr marL="0" indent="0">
              <a:buNone/>
            </a:pPr>
            <a:r>
              <a:rPr lang="en-GB" sz="1200" dirty="0">
                <a:latin typeface="Arial"/>
                <a:cs typeface="Arial"/>
              </a:rPr>
              <a:t>Phelan, A., Phelan, K. and Foley, M., 2020. Effectiveness of Maitland spinal mobilisation therapy in the treatment of non-specific low back pain–a prospective study of clients attending a single treatment centre in the Republic of Ireland. </a:t>
            </a:r>
            <a:r>
              <a:rPr lang="en-GB" sz="1200" i="1" dirty="0">
                <a:latin typeface="Arial"/>
                <a:cs typeface="Arial"/>
              </a:rPr>
              <a:t>Phys Ther </a:t>
            </a:r>
            <a:r>
              <a:rPr lang="en-GB" sz="1200" i="1" dirty="0" err="1">
                <a:latin typeface="Arial"/>
                <a:cs typeface="Arial"/>
              </a:rPr>
              <a:t>Rehabil</a:t>
            </a:r>
            <a:r>
              <a:rPr lang="en-GB" sz="1200" dirty="0">
                <a:latin typeface="Arial"/>
                <a:cs typeface="Arial"/>
              </a:rPr>
              <a:t>, </a:t>
            </a:r>
            <a:r>
              <a:rPr lang="en-GB" sz="1200" i="1" dirty="0">
                <a:latin typeface="Arial"/>
                <a:cs typeface="Arial"/>
              </a:rPr>
              <a:t>7</a:t>
            </a:r>
            <a:r>
              <a:rPr lang="en-GB" sz="1200" dirty="0">
                <a:latin typeface="Arial"/>
                <a:cs typeface="Arial"/>
              </a:rPr>
              <a:t>, pp.1-7.</a:t>
            </a:r>
            <a:endParaRPr lang="en-GB" sz="1200"/>
          </a:p>
          <a:p>
            <a:pPr marL="0" indent="0">
              <a:buNone/>
            </a:pPr>
            <a:endParaRPr lang="en-GB" sz="1200" dirty="0">
              <a:latin typeface="Arial"/>
              <a:cs typeface="Arial"/>
            </a:endParaRPr>
          </a:p>
          <a:p>
            <a:pPr marL="0" indent="0">
              <a:buNone/>
            </a:pPr>
            <a:r>
              <a:rPr lang="en-GB" sz="1200" dirty="0">
                <a:latin typeface="Arial"/>
                <a:cs typeface="Arial"/>
              </a:rPr>
              <a:t>Mahmood, T., Hafeez, M., Ghauri, M.W. and Salam, A., 2021. Instrument assisted soft tissue mobilization-an emerging trend for soft tissue dysfunction. </a:t>
            </a:r>
            <a:r>
              <a:rPr lang="en-GB" sz="1200" i="1" dirty="0">
                <a:latin typeface="Arial"/>
                <a:cs typeface="Arial"/>
              </a:rPr>
              <a:t>J Pak Med Assoc</a:t>
            </a:r>
            <a:r>
              <a:rPr lang="en-GB" sz="1200" dirty="0">
                <a:latin typeface="Arial"/>
                <a:cs typeface="Arial"/>
              </a:rPr>
              <a:t>, </a:t>
            </a:r>
            <a:r>
              <a:rPr lang="en-GB" sz="1200" i="1" dirty="0">
                <a:latin typeface="Arial"/>
                <a:cs typeface="Arial"/>
              </a:rPr>
              <a:t>71</a:t>
            </a:r>
            <a:r>
              <a:rPr lang="en-GB" sz="1200" dirty="0">
                <a:latin typeface="Arial"/>
                <a:cs typeface="Arial"/>
              </a:rPr>
              <a:t>(3), pp.977-981.</a:t>
            </a:r>
            <a:endParaRPr lang="en-GB" sz="1200"/>
          </a:p>
          <a:p>
            <a:endParaRPr lang="en-GB" sz="1200" dirty="0">
              <a:latin typeface="Arial"/>
              <a:cs typeface="Arial"/>
            </a:endParaRPr>
          </a:p>
          <a:p>
            <a:pPr marL="0" indent="0">
              <a:buNone/>
            </a:pPr>
            <a:r>
              <a:rPr lang="en-GB" sz="1200" dirty="0">
                <a:latin typeface="Arial"/>
                <a:cs typeface="Arial"/>
              </a:rPr>
              <a:t>Navarro-Santana, M.J., Gómez-Chiguano, G.F., </a:t>
            </a:r>
            <a:r>
              <a:rPr lang="en-GB" sz="1200" dirty="0" err="1">
                <a:latin typeface="Arial"/>
                <a:cs typeface="Arial"/>
              </a:rPr>
              <a:t>Somkereki</a:t>
            </a:r>
            <a:r>
              <a:rPr lang="en-GB" sz="1200" dirty="0">
                <a:latin typeface="Arial"/>
                <a:cs typeface="Arial"/>
              </a:rPr>
              <a:t>, M.D., Fernández-de-Las-</a:t>
            </a:r>
            <a:r>
              <a:rPr lang="en-GB" sz="1200" dirty="0" err="1">
                <a:latin typeface="Arial"/>
                <a:cs typeface="Arial"/>
              </a:rPr>
              <a:t>Peñas</a:t>
            </a:r>
            <a:r>
              <a:rPr lang="en-GB" sz="1200" dirty="0">
                <a:latin typeface="Arial"/>
                <a:cs typeface="Arial"/>
              </a:rPr>
              <a:t>, C., Cleland, J.A. and Plaza-Manzano, G., 2020. Effects of joint mobilisation on clinical manifestations of sympathetic nervous system activity: a systematic review and meta-analysis. </a:t>
            </a:r>
            <a:r>
              <a:rPr lang="en-GB" sz="1200" i="1" dirty="0">
                <a:latin typeface="Arial"/>
                <a:cs typeface="Arial"/>
              </a:rPr>
              <a:t>Physiotherapy</a:t>
            </a:r>
            <a:r>
              <a:rPr lang="en-GB" sz="1200" dirty="0">
                <a:latin typeface="Arial"/>
                <a:cs typeface="Arial"/>
              </a:rPr>
              <a:t>, </a:t>
            </a:r>
            <a:r>
              <a:rPr lang="en-GB" sz="1200" i="1" dirty="0">
                <a:latin typeface="Arial"/>
                <a:cs typeface="Arial"/>
              </a:rPr>
              <a:t>107</a:t>
            </a:r>
            <a:r>
              <a:rPr lang="en-GB" sz="1200" dirty="0">
                <a:latin typeface="Arial"/>
                <a:cs typeface="Arial"/>
              </a:rPr>
              <a:t>, pp.118-132.</a:t>
            </a:r>
          </a:p>
          <a:p>
            <a:endParaRPr lang="en-GB" sz="1200" dirty="0">
              <a:latin typeface="Arial"/>
              <a:cs typeface="Arial"/>
            </a:endParaRPr>
          </a:p>
          <a:p>
            <a:pPr marL="0" indent="0">
              <a:buNone/>
            </a:pPr>
            <a:r>
              <a:rPr lang="en-GB" sz="1200" dirty="0">
                <a:latin typeface="Arial"/>
                <a:cs typeface="Arial"/>
              </a:rPr>
              <a:t>Rogan, S., </a:t>
            </a:r>
            <a:r>
              <a:rPr lang="en-GB" sz="1200" dirty="0" err="1">
                <a:latin typeface="Arial"/>
                <a:cs typeface="Arial"/>
              </a:rPr>
              <a:t>Taeymans</a:t>
            </a:r>
            <a:r>
              <a:rPr lang="en-GB" sz="1200" dirty="0">
                <a:latin typeface="Arial"/>
                <a:cs typeface="Arial"/>
              </a:rPr>
              <a:t>, J., Clarys, P., </a:t>
            </a:r>
            <a:r>
              <a:rPr lang="en-GB" sz="1200" dirty="0" err="1">
                <a:latin typeface="Arial"/>
                <a:cs typeface="Arial"/>
              </a:rPr>
              <a:t>Clijsen</a:t>
            </a:r>
            <a:r>
              <a:rPr lang="en-GB" sz="1200" dirty="0">
                <a:latin typeface="Arial"/>
                <a:cs typeface="Arial"/>
              </a:rPr>
              <a:t>, R. and Tal-Akabi, A., 2019. Feasibility and effectiveness of thoracic spine mobilization on sympathetic/parasympathetic balance in a healthy population-a randomized controlled double-blinded pilot study. </a:t>
            </a:r>
            <a:r>
              <a:rPr lang="en-GB" sz="1200" i="1" dirty="0">
                <a:latin typeface="Arial"/>
                <a:cs typeface="Arial"/>
              </a:rPr>
              <a:t>Archives of physiotherapy</a:t>
            </a:r>
            <a:r>
              <a:rPr lang="en-GB" sz="1200" dirty="0">
                <a:latin typeface="Arial"/>
                <a:cs typeface="Arial"/>
              </a:rPr>
              <a:t>, </a:t>
            </a:r>
            <a:r>
              <a:rPr lang="en-GB" sz="1200" i="1" dirty="0">
                <a:latin typeface="Arial"/>
                <a:cs typeface="Arial"/>
              </a:rPr>
              <a:t>9</a:t>
            </a:r>
            <a:r>
              <a:rPr lang="en-GB" sz="1200" dirty="0">
                <a:latin typeface="Arial"/>
                <a:cs typeface="Arial"/>
              </a:rPr>
              <a:t>, pp.1-9.</a:t>
            </a:r>
          </a:p>
          <a:p>
            <a:pPr marL="0" indent="0">
              <a:buNone/>
            </a:pPr>
            <a:endParaRPr lang="en-GB" sz="1200" dirty="0">
              <a:latin typeface="Arial"/>
              <a:cs typeface="Arial"/>
            </a:endParaRPr>
          </a:p>
          <a:p>
            <a:pPr marL="0" indent="0">
              <a:buNone/>
            </a:pPr>
            <a:r>
              <a:rPr lang="en-GB" sz="1200" dirty="0">
                <a:latin typeface="Arial"/>
                <a:cs typeface="Arial"/>
              </a:rPr>
              <a:t>Sachdeva, S., Yadav, J. and Gulati, M., 2019. Comparing the efficacy of first rib Maitland mobilisation and muscle energy technique on pain, disability and head position sense in patients with chronic mechanical neck pain. </a:t>
            </a:r>
            <a:r>
              <a:rPr lang="en-GB" sz="1200" i="1" dirty="0">
                <a:latin typeface="Arial"/>
                <a:cs typeface="Arial"/>
              </a:rPr>
              <a:t>Journal of clinical &amp; diagnostic research</a:t>
            </a:r>
            <a:r>
              <a:rPr lang="en-GB" sz="1200" dirty="0">
                <a:latin typeface="Arial"/>
                <a:cs typeface="Arial"/>
              </a:rPr>
              <a:t>, </a:t>
            </a:r>
            <a:r>
              <a:rPr lang="en-GB" sz="1200" i="1" dirty="0">
                <a:latin typeface="Arial"/>
                <a:cs typeface="Arial"/>
              </a:rPr>
              <a:t>13</a:t>
            </a:r>
            <a:r>
              <a:rPr lang="en-GB" sz="1200" dirty="0">
                <a:latin typeface="Arial"/>
                <a:cs typeface="Arial"/>
              </a:rPr>
              <a:t>(12).</a:t>
            </a:r>
            <a:endParaRPr lang="en-GB" sz="1200"/>
          </a:p>
          <a:p>
            <a:pPr marL="0" indent="0">
              <a:buNone/>
            </a:pPr>
            <a:endParaRPr lang="en-GB" sz="1600" dirty="0">
              <a:latin typeface="Arial"/>
              <a:cs typeface="Arial"/>
            </a:endParaRPr>
          </a:p>
          <a:p>
            <a:pPr marL="0" indent="0">
              <a:buNone/>
            </a:pPr>
            <a:endParaRPr lang="en-GB" sz="1600" i="1" dirty="0">
              <a:latin typeface="Arial"/>
              <a:cs typeface="Arial"/>
            </a:endParaRPr>
          </a:p>
          <a:p>
            <a:endParaRPr lang="en-GB" sz="1500" dirty="0">
              <a:latin typeface="Corbel"/>
              <a:cs typeface="Arial"/>
            </a:endParaRPr>
          </a:p>
          <a:p>
            <a:endParaRPr lang="en-GB" sz="1600" dirty="0">
              <a:latin typeface="Arial"/>
              <a:cs typeface="Arial"/>
            </a:endParaRPr>
          </a:p>
          <a:p>
            <a:pPr marL="0" indent="0">
              <a:buNone/>
            </a:pPr>
            <a:endParaRPr lang="en-GB" sz="1600" dirty="0">
              <a:latin typeface="Arial"/>
              <a:cs typeface="Arial"/>
            </a:endParaRPr>
          </a:p>
        </p:txBody>
      </p:sp>
    </p:spTree>
    <p:extLst>
      <p:ext uri="{BB962C8B-B14F-4D97-AF65-F5344CB8AC3E}">
        <p14:creationId xmlns:p14="http://schemas.microsoft.com/office/powerpoint/2010/main" val="17437193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ED427C-1DE6-4504-C4C9-1CB9EE1DADB9}"/>
              </a:ext>
            </a:extLst>
          </p:cNvPr>
          <p:cNvSpPr>
            <a:spLocks noGrp="1"/>
          </p:cNvSpPr>
          <p:nvPr>
            <p:ph idx="4294967295"/>
          </p:nvPr>
        </p:nvSpPr>
        <p:spPr>
          <a:xfrm>
            <a:off x="0" y="185439"/>
            <a:ext cx="11983498" cy="6032799"/>
          </a:xfrm>
        </p:spPr>
        <p:txBody>
          <a:bodyPr vert="horz" lIns="91440" tIns="45720" rIns="91440" bIns="45720" rtlCol="0" anchor="t">
            <a:normAutofit lnSpcReduction="10000"/>
          </a:bodyPr>
          <a:lstStyle/>
          <a:p>
            <a:pPr marL="0" indent="0">
              <a:buNone/>
            </a:pPr>
            <a:r>
              <a:rPr lang="en-GB" sz="1500" dirty="0">
                <a:latin typeface="Arial"/>
                <a:ea typeface="+mn-lt"/>
                <a:cs typeface="Arial"/>
              </a:rPr>
              <a:t>Sathe, S., Khurana, S.K., </a:t>
            </a:r>
            <a:r>
              <a:rPr lang="en-GB" sz="1500" err="1">
                <a:latin typeface="Arial"/>
                <a:ea typeface="+mn-lt"/>
                <a:cs typeface="Arial"/>
              </a:rPr>
              <a:t>Damke</a:t>
            </a:r>
            <a:r>
              <a:rPr lang="en-GB" sz="1500" dirty="0">
                <a:latin typeface="Arial"/>
                <a:ea typeface="+mn-lt"/>
                <a:cs typeface="Arial"/>
              </a:rPr>
              <a:t>, U. and Agrawal, P.V., 2020. To compare the effects of </a:t>
            </a:r>
            <a:r>
              <a:rPr lang="en-GB" sz="1500" err="1">
                <a:latin typeface="Arial"/>
                <a:ea typeface="+mn-lt"/>
                <a:cs typeface="Arial"/>
              </a:rPr>
              <a:t>maitland</a:t>
            </a:r>
            <a:r>
              <a:rPr lang="en-GB" sz="1500" dirty="0">
                <a:latin typeface="Arial"/>
                <a:ea typeface="+mn-lt"/>
                <a:cs typeface="Arial"/>
              </a:rPr>
              <a:t> mobilization with conventional physiotherapy in adhesive capsulitis. </a:t>
            </a:r>
            <a:r>
              <a:rPr lang="en-GB" sz="1500" i="1" dirty="0">
                <a:latin typeface="Arial"/>
                <a:ea typeface="+mn-lt"/>
                <a:cs typeface="Arial"/>
              </a:rPr>
              <a:t>International Journal of Current Research and Review</a:t>
            </a:r>
            <a:r>
              <a:rPr lang="en-GB" sz="1500" dirty="0">
                <a:latin typeface="Arial"/>
                <a:ea typeface="+mn-lt"/>
                <a:cs typeface="Arial"/>
              </a:rPr>
              <a:t>.</a:t>
            </a:r>
          </a:p>
          <a:p>
            <a:pPr marL="0" indent="0">
              <a:buNone/>
            </a:pPr>
            <a:endParaRPr lang="en-GB" sz="1500" dirty="0">
              <a:latin typeface="Arial"/>
              <a:ea typeface="+mn-lt"/>
              <a:cs typeface="Arial"/>
            </a:endParaRPr>
          </a:p>
          <a:p>
            <a:pPr marL="0" indent="0">
              <a:buNone/>
            </a:pPr>
            <a:r>
              <a:rPr lang="en-GB" sz="1600" err="1">
                <a:latin typeface="Corbel"/>
                <a:ea typeface="+mn-lt"/>
                <a:cs typeface="Arial"/>
              </a:rPr>
              <a:t>Scarvell</a:t>
            </a:r>
            <a:r>
              <a:rPr lang="en-GB" sz="1600" dirty="0">
                <a:latin typeface="Corbel"/>
                <a:ea typeface="+mn-lt"/>
                <a:cs typeface="Arial"/>
              </a:rPr>
              <a:t>, J.M., Hribar, N., Galvin, C.R., Pickering, M.R., Perriman, D.M., Lynch, J.T. and Smith, P.N., 2019. Analysis of kneeling by medical imaging shows the femur moves back to the posterior rim of the tibial plateau, prompting review of the concave-convex rule. </a:t>
            </a:r>
            <a:r>
              <a:rPr lang="en-GB" sz="1600" i="1" dirty="0">
                <a:latin typeface="Corbel"/>
                <a:ea typeface="+mn-lt"/>
                <a:cs typeface="Arial"/>
              </a:rPr>
              <a:t>Physical therapy</a:t>
            </a:r>
            <a:r>
              <a:rPr lang="en-GB" sz="1600" dirty="0">
                <a:latin typeface="Corbel"/>
                <a:ea typeface="+mn-lt"/>
                <a:cs typeface="Arial"/>
              </a:rPr>
              <a:t>, </a:t>
            </a:r>
            <a:r>
              <a:rPr lang="en-GB" sz="1600" i="1" dirty="0">
                <a:latin typeface="Corbel"/>
                <a:ea typeface="+mn-lt"/>
                <a:cs typeface="Arial"/>
              </a:rPr>
              <a:t>99</a:t>
            </a:r>
            <a:r>
              <a:rPr lang="en-GB" sz="1600" dirty="0">
                <a:latin typeface="Corbel"/>
                <a:ea typeface="+mn-lt"/>
                <a:cs typeface="Arial"/>
              </a:rPr>
              <a:t>(3), pp.311-318.</a:t>
            </a:r>
            <a:endParaRPr lang="en-GB" sz="1600">
              <a:latin typeface="Corbel"/>
            </a:endParaRPr>
          </a:p>
          <a:p>
            <a:pPr marL="0" indent="0">
              <a:buNone/>
            </a:pPr>
            <a:endParaRPr lang="en-GB" sz="1500" dirty="0">
              <a:latin typeface="Arial"/>
              <a:ea typeface="+mn-lt"/>
              <a:cs typeface="Arial"/>
            </a:endParaRPr>
          </a:p>
          <a:p>
            <a:pPr marL="0" indent="0">
              <a:buNone/>
            </a:pPr>
            <a:r>
              <a:rPr lang="en-GB" sz="1500" i="1" dirty="0">
                <a:latin typeface="Arial"/>
                <a:ea typeface="+mn-lt"/>
                <a:cs typeface="Arial"/>
              </a:rPr>
              <a:t>Shabbir, M., Arshad, N., Naz, A. and Saleem, N., 2021. Clinical outcomes of </a:t>
            </a:r>
            <a:r>
              <a:rPr lang="en-GB" sz="1500" i="1" err="1">
                <a:latin typeface="Arial"/>
                <a:ea typeface="+mn-lt"/>
                <a:cs typeface="Arial"/>
              </a:rPr>
              <a:t>maitland</a:t>
            </a:r>
            <a:r>
              <a:rPr lang="en-GB" sz="1500" i="1" dirty="0">
                <a:latin typeface="Arial"/>
                <a:ea typeface="+mn-lt"/>
                <a:cs typeface="Arial"/>
              </a:rPr>
              <a:t> mobilization in patients with Myofascial Chronic Neck Pain: A randomized controlled trial. Pakistan Journal of Medical Sciences, 37(4), p.1172.</a:t>
            </a:r>
            <a:endParaRPr lang="en-GB" sz="1500">
              <a:solidFill>
                <a:srgbClr val="000000"/>
              </a:solidFill>
              <a:latin typeface="Arial"/>
              <a:ea typeface="+mn-lt"/>
              <a:cs typeface="Arial"/>
            </a:endParaRPr>
          </a:p>
          <a:p>
            <a:pPr marL="0" indent="0">
              <a:buNone/>
            </a:pPr>
            <a:endParaRPr lang="en-GB" sz="1500" dirty="0">
              <a:latin typeface="Arial"/>
              <a:ea typeface="+mn-lt"/>
              <a:cs typeface="Arial"/>
            </a:endParaRPr>
          </a:p>
          <a:p>
            <a:pPr marL="0" indent="0">
              <a:buNone/>
            </a:pPr>
            <a:r>
              <a:rPr lang="en-GB" sz="1500" err="1">
                <a:latin typeface="Arial"/>
                <a:ea typeface="+mn-lt"/>
                <a:cs typeface="Arial"/>
              </a:rPr>
              <a:t>Shabiethaa</a:t>
            </a:r>
            <a:r>
              <a:rPr lang="en-GB" sz="1500" dirty="0">
                <a:latin typeface="Arial"/>
                <a:ea typeface="+mn-lt"/>
                <a:cs typeface="Arial"/>
              </a:rPr>
              <a:t>, D., Jeyakumar, S., Senthilkumar, S., Saravanan, V.S. and Sekar, V.P., 2024. A Study to Compare the </a:t>
            </a:r>
            <a:r>
              <a:rPr lang="en-GB" sz="1500" err="1">
                <a:latin typeface="Arial"/>
                <a:ea typeface="+mn-lt"/>
                <a:cs typeface="Arial"/>
              </a:rPr>
              <a:t>Efectiveness</a:t>
            </a:r>
            <a:r>
              <a:rPr lang="en-GB" sz="1500" dirty="0">
                <a:latin typeface="Arial"/>
                <a:ea typeface="+mn-lt"/>
                <a:cs typeface="Arial"/>
              </a:rPr>
              <a:t> of Tibio Femoral Joint Mobilization Versus Maitland Mobilization in Patellofemoral Pain Syndrome. </a:t>
            </a:r>
            <a:r>
              <a:rPr lang="en-GB" sz="1500" i="1" dirty="0">
                <a:latin typeface="Arial"/>
                <a:ea typeface="+mn-lt"/>
                <a:cs typeface="Arial"/>
              </a:rPr>
              <a:t>Indian Journal of Physiotherapy &amp; Occupational Therapy</a:t>
            </a:r>
            <a:r>
              <a:rPr lang="en-GB" sz="1500" dirty="0">
                <a:latin typeface="Arial"/>
                <a:ea typeface="+mn-lt"/>
                <a:cs typeface="Arial"/>
              </a:rPr>
              <a:t>, </a:t>
            </a:r>
            <a:r>
              <a:rPr lang="en-GB" sz="1500" i="1" dirty="0">
                <a:latin typeface="Arial"/>
                <a:ea typeface="+mn-lt"/>
                <a:cs typeface="Arial"/>
              </a:rPr>
              <a:t>18</a:t>
            </a:r>
            <a:r>
              <a:rPr lang="en-GB" sz="1500" dirty="0">
                <a:latin typeface="Arial"/>
                <a:ea typeface="+mn-lt"/>
                <a:cs typeface="Arial"/>
              </a:rPr>
              <a:t>.</a:t>
            </a:r>
            <a:endParaRPr lang="en-GB" sz="1500"/>
          </a:p>
          <a:p>
            <a:pPr marL="0" indent="0">
              <a:buNone/>
            </a:pPr>
            <a:endParaRPr lang="en-GB" sz="1500" dirty="0">
              <a:latin typeface="Arial"/>
              <a:ea typeface="+mn-lt"/>
              <a:cs typeface="Arial"/>
            </a:endParaRPr>
          </a:p>
          <a:p>
            <a:pPr marL="0" indent="0">
              <a:buNone/>
            </a:pPr>
            <a:r>
              <a:rPr lang="en-GB" sz="1500" dirty="0">
                <a:latin typeface="Arial"/>
                <a:ea typeface="+mn-lt"/>
                <a:cs typeface="Arial"/>
              </a:rPr>
              <a:t>Stathopoulos, N., Dimitriadis, Z. and </a:t>
            </a:r>
            <a:r>
              <a:rPr lang="en-GB" sz="1500" err="1">
                <a:latin typeface="Arial"/>
                <a:ea typeface="+mn-lt"/>
                <a:cs typeface="Arial"/>
              </a:rPr>
              <a:t>Koumantakis</a:t>
            </a:r>
            <a:r>
              <a:rPr lang="en-GB" sz="1500" dirty="0">
                <a:latin typeface="Arial"/>
                <a:ea typeface="+mn-lt"/>
                <a:cs typeface="Arial"/>
              </a:rPr>
              <a:t>, G.A., 2019. Effectiveness of Mulligan’s mobilization with movement techniques on range of motion in peripheral joint pathologies: a systematic review with meta-analysis between 2008 and 2018. </a:t>
            </a:r>
            <a:r>
              <a:rPr lang="en-GB" sz="1500" i="1" dirty="0">
                <a:latin typeface="Arial"/>
                <a:ea typeface="+mn-lt"/>
                <a:cs typeface="Arial"/>
              </a:rPr>
              <a:t>Journal of manipulative and physiological therapeutics</a:t>
            </a:r>
            <a:r>
              <a:rPr lang="en-GB" sz="1500" dirty="0">
                <a:latin typeface="Arial"/>
                <a:ea typeface="+mn-lt"/>
                <a:cs typeface="Arial"/>
              </a:rPr>
              <a:t>, </a:t>
            </a:r>
            <a:r>
              <a:rPr lang="en-GB" sz="1500" i="1" dirty="0">
                <a:latin typeface="Arial"/>
                <a:ea typeface="+mn-lt"/>
                <a:cs typeface="Arial"/>
              </a:rPr>
              <a:t>42</a:t>
            </a:r>
            <a:r>
              <a:rPr lang="en-GB" sz="1500" dirty="0">
                <a:latin typeface="Arial"/>
                <a:ea typeface="+mn-lt"/>
                <a:cs typeface="Arial"/>
              </a:rPr>
              <a:t>(6), pp.439-449.</a:t>
            </a:r>
            <a:endParaRPr lang="en-GB" sz="1500">
              <a:solidFill>
                <a:srgbClr val="000000"/>
              </a:solidFill>
              <a:latin typeface="Arial"/>
              <a:ea typeface="+mn-lt"/>
              <a:cs typeface="+mn-lt"/>
            </a:endParaRPr>
          </a:p>
          <a:p>
            <a:pPr marL="0" indent="0">
              <a:buNone/>
            </a:pPr>
            <a:endParaRPr lang="en-GB" sz="1500" dirty="0">
              <a:latin typeface="Arial"/>
              <a:ea typeface="+mn-lt"/>
              <a:cs typeface="+mn-lt"/>
            </a:endParaRPr>
          </a:p>
          <a:p>
            <a:pPr marL="0" indent="0">
              <a:buNone/>
            </a:pPr>
            <a:r>
              <a:rPr lang="en-GB" sz="1500" dirty="0">
                <a:latin typeface="Arial"/>
                <a:ea typeface="+mn-lt"/>
                <a:cs typeface="Arial"/>
              </a:rPr>
              <a:t>Thomas, E., Cavallaro, A.R., Mani, D., Bianco, A. and Palma, A., 2019. The efficacy of muscle energy techniques in symptomatic and asymptomatic subjects: a systematic review. </a:t>
            </a:r>
            <a:r>
              <a:rPr lang="en-GB" sz="1500" i="1" dirty="0">
                <a:latin typeface="Arial"/>
                <a:ea typeface="+mn-lt"/>
                <a:cs typeface="Arial"/>
              </a:rPr>
              <a:t>Chiropractic &amp; manual therapies</a:t>
            </a:r>
            <a:r>
              <a:rPr lang="en-GB" sz="1500" dirty="0">
                <a:latin typeface="Arial"/>
                <a:ea typeface="+mn-lt"/>
                <a:cs typeface="Arial"/>
              </a:rPr>
              <a:t>, </a:t>
            </a:r>
            <a:r>
              <a:rPr lang="en-GB" sz="1500" i="1" dirty="0">
                <a:latin typeface="Arial"/>
                <a:ea typeface="+mn-lt"/>
                <a:cs typeface="Arial"/>
              </a:rPr>
              <a:t>27</a:t>
            </a:r>
            <a:r>
              <a:rPr lang="en-GB" sz="1500" dirty="0">
                <a:latin typeface="Arial"/>
                <a:ea typeface="+mn-lt"/>
                <a:cs typeface="Arial"/>
              </a:rPr>
              <a:t>, pp.1-18.</a:t>
            </a:r>
            <a:endParaRPr lang="en-GB" sz="1500"/>
          </a:p>
          <a:p>
            <a:endParaRPr lang="en-GB" sz="1600" dirty="0">
              <a:latin typeface="Arial"/>
              <a:cs typeface="Arial"/>
            </a:endParaRPr>
          </a:p>
          <a:p>
            <a:endParaRPr lang="en-GB" dirty="0">
              <a:latin typeface="Corbel" panose="020B0503020204020204"/>
              <a:cs typeface="Arial"/>
            </a:endParaRPr>
          </a:p>
        </p:txBody>
      </p:sp>
    </p:spTree>
    <p:extLst>
      <p:ext uri="{BB962C8B-B14F-4D97-AF65-F5344CB8AC3E}">
        <p14:creationId xmlns:p14="http://schemas.microsoft.com/office/powerpoint/2010/main" val="14419869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6CF530-F433-1B63-7E21-B6FB46988C84}"/>
              </a:ext>
            </a:extLst>
          </p:cNvPr>
          <p:cNvSpPr txBox="1"/>
          <p:nvPr/>
        </p:nvSpPr>
        <p:spPr>
          <a:xfrm>
            <a:off x="371707" y="260195"/>
            <a:ext cx="11504341"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200"/>
              </a:spcBef>
              <a:spcAft>
                <a:spcPts val="200"/>
              </a:spcAft>
            </a:pPr>
            <a:r>
              <a:rPr lang="en-GB" sz="1600" dirty="0">
                <a:latin typeface="Arial"/>
                <a:cs typeface="Arial"/>
              </a:rPr>
              <a:t>Ueki, S., </a:t>
            </a:r>
            <a:r>
              <a:rPr lang="en-GB" sz="1600" dirty="0" err="1">
                <a:latin typeface="Arial"/>
                <a:cs typeface="Arial"/>
              </a:rPr>
              <a:t>Yamagami</a:t>
            </a:r>
            <a:r>
              <a:rPr lang="en-GB" sz="1600" dirty="0">
                <a:latin typeface="Arial"/>
                <a:cs typeface="Arial"/>
              </a:rPr>
              <a:t>, Y. and </a:t>
            </a:r>
            <a:r>
              <a:rPr lang="en-GB" sz="1600" dirty="0" err="1">
                <a:latin typeface="Arial"/>
                <a:cs typeface="Arial"/>
              </a:rPr>
              <a:t>Makimoto</a:t>
            </a:r>
            <a:r>
              <a:rPr lang="en-GB" sz="1600" dirty="0">
                <a:latin typeface="Arial"/>
                <a:cs typeface="Arial"/>
              </a:rPr>
              <a:t>, K., 2018. Effectiveness of vibratory stimulation on needle-related procedural pain in children: a systematic review protocol. </a:t>
            </a:r>
            <a:r>
              <a:rPr lang="en-GB" sz="1600" i="1" dirty="0">
                <a:latin typeface="Arial"/>
                <a:cs typeface="Arial"/>
              </a:rPr>
              <a:t>JBI Evidence Synthesis</a:t>
            </a:r>
            <a:r>
              <a:rPr lang="en-GB" sz="1600" dirty="0">
                <a:latin typeface="Arial"/>
                <a:cs typeface="Arial"/>
              </a:rPr>
              <a:t>, </a:t>
            </a:r>
            <a:r>
              <a:rPr lang="en-GB" sz="1600" i="1" dirty="0">
                <a:latin typeface="Arial"/>
                <a:cs typeface="Arial"/>
              </a:rPr>
              <a:t>16</a:t>
            </a:r>
            <a:r>
              <a:rPr lang="en-GB" sz="1600" dirty="0">
                <a:latin typeface="Arial"/>
                <a:cs typeface="Arial"/>
              </a:rPr>
              <a:t>(4), pp.825-830.</a:t>
            </a:r>
          </a:p>
          <a:p>
            <a:pPr>
              <a:lnSpc>
                <a:spcPct val="90000"/>
              </a:lnSpc>
              <a:spcBef>
                <a:spcPts val="1200"/>
              </a:spcBef>
              <a:spcAft>
                <a:spcPts val="200"/>
              </a:spcAft>
            </a:pPr>
            <a:endParaRPr lang="en-GB" sz="1600" dirty="0">
              <a:latin typeface="Arial"/>
              <a:cs typeface="Arial"/>
            </a:endParaRPr>
          </a:p>
          <a:p>
            <a:pPr>
              <a:lnSpc>
                <a:spcPct val="90000"/>
              </a:lnSpc>
              <a:spcBef>
                <a:spcPts val="1200"/>
              </a:spcBef>
              <a:spcAft>
                <a:spcPts val="200"/>
              </a:spcAft>
            </a:pPr>
            <a:r>
              <a:rPr lang="en-GB" sz="1600" err="1">
                <a:latin typeface="Arial"/>
                <a:cs typeface="Arial"/>
              </a:rPr>
              <a:t>Vacchi</a:t>
            </a:r>
            <a:r>
              <a:rPr lang="en-GB" sz="1600" dirty="0">
                <a:latin typeface="Arial"/>
                <a:cs typeface="Arial"/>
              </a:rPr>
              <a:t>, C., Sebastiani, M., Cassone, G., Cerri, S., Della Casa, G., </a:t>
            </a:r>
            <a:r>
              <a:rPr lang="en-GB" sz="1600" err="1">
                <a:latin typeface="Arial"/>
                <a:cs typeface="Arial"/>
              </a:rPr>
              <a:t>Salvarani</a:t>
            </a:r>
            <a:r>
              <a:rPr lang="en-GB" sz="1600" dirty="0">
                <a:latin typeface="Arial"/>
                <a:cs typeface="Arial"/>
              </a:rPr>
              <a:t>, C. and Manfredi, A., 2020. Therapeutic options for the treatment of interstitial lung disease related to connective tissue diseases. A narrative review. </a:t>
            </a:r>
            <a:r>
              <a:rPr lang="en-GB" sz="1600" i="1" dirty="0">
                <a:latin typeface="Arial"/>
                <a:cs typeface="Arial"/>
              </a:rPr>
              <a:t>Journal of Clinical Medicine</a:t>
            </a:r>
            <a:r>
              <a:rPr lang="en-GB" sz="1600" dirty="0">
                <a:latin typeface="Arial"/>
                <a:cs typeface="Arial"/>
              </a:rPr>
              <a:t>, </a:t>
            </a:r>
            <a:r>
              <a:rPr lang="en-GB" sz="1600" i="1" dirty="0">
                <a:latin typeface="Arial"/>
                <a:cs typeface="Arial"/>
              </a:rPr>
              <a:t>9</a:t>
            </a:r>
            <a:r>
              <a:rPr lang="en-GB" sz="1600" dirty="0">
                <a:latin typeface="Arial"/>
                <a:cs typeface="Arial"/>
              </a:rPr>
              <a:t>(2), p.407.</a:t>
            </a:r>
            <a:endParaRPr lang="en-GB" sz="1600"/>
          </a:p>
          <a:p>
            <a:pPr marL="285750" indent="-285750">
              <a:lnSpc>
                <a:spcPct val="90000"/>
              </a:lnSpc>
              <a:spcBef>
                <a:spcPts val="1200"/>
              </a:spcBef>
              <a:spcAft>
                <a:spcPts val="200"/>
              </a:spcAft>
              <a:buFont typeface="Arial"/>
              <a:buChar char="•"/>
            </a:pPr>
            <a:endParaRPr lang="en-GB" sz="1600" dirty="0">
              <a:latin typeface="Arial"/>
              <a:cs typeface="Arial"/>
            </a:endParaRPr>
          </a:p>
          <a:p>
            <a:pPr>
              <a:lnSpc>
                <a:spcPct val="90000"/>
              </a:lnSpc>
              <a:spcBef>
                <a:spcPts val="1200"/>
              </a:spcBef>
              <a:spcAft>
                <a:spcPts val="200"/>
              </a:spcAft>
            </a:pPr>
            <a:r>
              <a:rPr lang="en-GB" sz="1600" dirty="0">
                <a:latin typeface="Arial"/>
                <a:cs typeface="Arial"/>
              </a:rPr>
              <a:t>Vijayan, V. and Jayabharathi, S., 2019. A comparative study on effectiveness of muscle energy technique versus </a:t>
            </a:r>
            <a:r>
              <a:rPr lang="en-GB" sz="1600" err="1">
                <a:latin typeface="Arial"/>
                <a:cs typeface="Arial"/>
              </a:rPr>
              <a:t>Cyriax’s</a:t>
            </a:r>
            <a:r>
              <a:rPr lang="en-GB" sz="1600" dirty="0">
                <a:latin typeface="Arial"/>
                <a:cs typeface="Arial"/>
              </a:rPr>
              <a:t> deep friction technique in adhesive capsulitis. </a:t>
            </a:r>
            <a:r>
              <a:rPr lang="en-GB" sz="1600" i="1" dirty="0">
                <a:latin typeface="Arial"/>
                <a:cs typeface="Arial"/>
              </a:rPr>
              <a:t>Indian Assoc Biomed Sci</a:t>
            </a:r>
            <a:r>
              <a:rPr lang="en-GB" sz="1600" dirty="0">
                <a:latin typeface="Arial"/>
                <a:cs typeface="Arial"/>
              </a:rPr>
              <a:t>, </a:t>
            </a:r>
            <a:r>
              <a:rPr lang="en-GB" sz="1600" i="1" dirty="0">
                <a:latin typeface="Arial"/>
                <a:cs typeface="Arial"/>
              </a:rPr>
              <a:t>39</a:t>
            </a:r>
            <a:r>
              <a:rPr lang="en-GB" sz="1600" dirty="0">
                <a:latin typeface="Arial"/>
                <a:cs typeface="Arial"/>
              </a:rPr>
              <a:t>(4), pp.622-627.</a:t>
            </a:r>
            <a:endParaRPr lang="en-US" sz="1600" dirty="0">
              <a:latin typeface="Arial"/>
              <a:cs typeface="Arial"/>
            </a:endParaRPr>
          </a:p>
          <a:p>
            <a:pPr>
              <a:lnSpc>
                <a:spcPct val="90000"/>
              </a:lnSpc>
              <a:spcBef>
                <a:spcPts val="1200"/>
              </a:spcBef>
              <a:spcAft>
                <a:spcPts val="200"/>
              </a:spcAft>
            </a:pPr>
            <a:endParaRPr lang="en-GB" sz="1600" dirty="0">
              <a:latin typeface="Arial"/>
              <a:cs typeface="Arial"/>
            </a:endParaRPr>
          </a:p>
          <a:p>
            <a:pPr>
              <a:lnSpc>
                <a:spcPct val="90000"/>
              </a:lnSpc>
              <a:spcBef>
                <a:spcPts val="1200"/>
              </a:spcBef>
              <a:spcAft>
                <a:spcPts val="200"/>
              </a:spcAft>
            </a:pPr>
            <a:r>
              <a:rPr lang="en-GB" sz="1600" dirty="0">
                <a:latin typeface="Arial"/>
                <a:cs typeface="Arial"/>
              </a:rPr>
              <a:t>Wara </a:t>
            </a:r>
            <a:r>
              <a:rPr lang="en-GB" sz="1600" dirty="0" err="1">
                <a:latin typeface="Arial"/>
                <a:cs typeface="Arial"/>
              </a:rPr>
              <a:t>Kushartanti</a:t>
            </a:r>
            <a:r>
              <a:rPr lang="en-GB" sz="1600" dirty="0">
                <a:latin typeface="Arial"/>
                <a:cs typeface="Arial"/>
              </a:rPr>
              <a:t>, B.M. and </a:t>
            </a:r>
            <a:r>
              <a:rPr lang="en-GB" sz="1600" dirty="0" err="1">
                <a:latin typeface="Arial"/>
                <a:cs typeface="Arial"/>
              </a:rPr>
              <a:t>Ambardini</a:t>
            </a:r>
            <a:r>
              <a:rPr lang="en-GB" sz="1600" dirty="0">
                <a:latin typeface="Arial"/>
                <a:cs typeface="Arial"/>
              </a:rPr>
              <a:t>, R.L., 2020. Deep Tissue Massage and Soft Tissue Release in the Management of Chronic Ankle Injury. </a:t>
            </a:r>
            <a:r>
              <a:rPr lang="en-GB" sz="1600" i="1" dirty="0">
                <a:latin typeface="Arial"/>
                <a:cs typeface="Arial"/>
              </a:rPr>
              <a:t>Sport Mont</a:t>
            </a:r>
            <a:r>
              <a:rPr lang="en-GB" sz="1600" dirty="0">
                <a:latin typeface="Arial"/>
                <a:cs typeface="Arial"/>
              </a:rPr>
              <a:t>, </a:t>
            </a:r>
            <a:r>
              <a:rPr lang="en-GB" sz="1600" i="1" dirty="0">
                <a:latin typeface="Arial"/>
                <a:cs typeface="Arial"/>
              </a:rPr>
              <a:t>18</a:t>
            </a:r>
            <a:r>
              <a:rPr lang="en-GB" sz="1600" dirty="0">
                <a:latin typeface="Arial"/>
                <a:cs typeface="Arial"/>
              </a:rPr>
              <a:t>(1).</a:t>
            </a:r>
            <a:endParaRPr lang="en-GB"/>
          </a:p>
          <a:p>
            <a:pPr>
              <a:lnSpc>
                <a:spcPct val="90000"/>
              </a:lnSpc>
              <a:spcBef>
                <a:spcPts val="1200"/>
              </a:spcBef>
              <a:spcAft>
                <a:spcPts val="200"/>
              </a:spcAft>
            </a:pPr>
            <a:endParaRPr lang="en-GB" sz="1600" dirty="0">
              <a:latin typeface="Arial"/>
              <a:cs typeface="Arial"/>
            </a:endParaRPr>
          </a:p>
          <a:p>
            <a:pPr>
              <a:lnSpc>
                <a:spcPct val="90000"/>
              </a:lnSpc>
              <a:spcBef>
                <a:spcPts val="1200"/>
              </a:spcBef>
              <a:spcAft>
                <a:spcPts val="200"/>
              </a:spcAft>
            </a:pPr>
            <a:r>
              <a:rPr lang="en-GB" sz="1600" dirty="0">
                <a:latin typeface="Arial"/>
                <a:cs typeface="Arial"/>
              </a:rPr>
              <a:t>Weerasekara, I., </a:t>
            </a:r>
            <a:r>
              <a:rPr lang="en-GB" sz="1600" dirty="0" err="1">
                <a:latin typeface="Arial"/>
                <a:cs typeface="Arial"/>
              </a:rPr>
              <a:t>Osmotherly</a:t>
            </a:r>
            <a:r>
              <a:rPr lang="en-GB" sz="1600" dirty="0">
                <a:latin typeface="Arial"/>
                <a:cs typeface="Arial"/>
              </a:rPr>
              <a:t>, P., Snodgrass, S., Marquez, J., de Zoete, R. and Rivett, D.A., 2018. Clinical benefits of joint mobilization on ankle sprains: a systematic review and meta-analysis. </a:t>
            </a:r>
            <a:r>
              <a:rPr lang="en-GB" sz="1600" i="1" dirty="0">
                <a:latin typeface="Arial"/>
                <a:cs typeface="Arial"/>
              </a:rPr>
              <a:t>Archives of physical medicine and rehabilitation</a:t>
            </a:r>
            <a:r>
              <a:rPr lang="en-GB" sz="1600" dirty="0">
                <a:latin typeface="Arial"/>
                <a:cs typeface="Arial"/>
              </a:rPr>
              <a:t>, </a:t>
            </a:r>
            <a:r>
              <a:rPr lang="en-GB" sz="1600" i="1" dirty="0">
                <a:latin typeface="Arial"/>
                <a:cs typeface="Arial"/>
              </a:rPr>
              <a:t>99</a:t>
            </a:r>
            <a:r>
              <a:rPr lang="en-GB" sz="1600" dirty="0">
                <a:latin typeface="Arial"/>
                <a:cs typeface="Arial"/>
              </a:rPr>
              <a:t>(7), pp.1395-1412.</a:t>
            </a:r>
            <a:endParaRPr lang="en-GB" sz="1600">
              <a:latin typeface="Corbel" panose="020B0503020204020204"/>
              <a:cs typeface="Arial"/>
            </a:endParaRPr>
          </a:p>
          <a:p>
            <a:pPr>
              <a:lnSpc>
                <a:spcPct val="90000"/>
              </a:lnSpc>
              <a:spcBef>
                <a:spcPts val="1200"/>
              </a:spcBef>
              <a:spcAft>
                <a:spcPts val="200"/>
              </a:spcAft>
            </a:pPr>
            <a:endParaRPr lang="en-GB" sz="1600" dirty="0">
              <a:latin typeface="Arial"/>
              <a:cs typeface="Arial"/>
            </a:endParaRPr>
          </a:p>
          <a:p>
            <a:pPr>
              <a:lnSpc>
                <a:spcPct val="90000"/>
              </a:lnSpc>
              <a:spcBef>
                <a:spcPts val="1200"/>
              </a:spcBef>
              <a:spcAft>
                <a:spcPts val="200"/>
              </a:spcAft>
            </a:pPr>
            <a:r>
              <a:rPr lang="en-GB" sz="1600" dirty="0">
                <a:latin typeface="Arial"/>
                <a:cs typeface="Arial"/>
              </a:rPr>
              <a:t>Yakut, Y. and Tuncer, A., 2020. Architecture of human joints and their movement. In </a:t>
            </a:r>
            <a:r>
              <a:rPr lang="en-GB" sz="1600" i="1" dirty="0">
                <a:latin typeface="Arial"/>
                <a:cs typeface="Arial"/>
              </a:rPr>
              <a:t>Comparative Kinesiology of the Human Body</a:t>
            </a:r>
            <a:r>
              <a:rPr lang="en-GB" sz="1600" dirty="0">
                <a:latin typeface="Arial"/>
                <a:cs typeface="Arial"/>
              </a:rPr>
              <a:t> (pp. 47-57). Academic Press.</a:t>
            </a:r>
            <a:endParaRPr lang="en-GB"/>
          </a:p>
          <a:p>
            <a:pPr>
              <a:lnSpc>
                <a:spcPct val="90000"/>
              </a:lnSpc>
              <a:spcBef>
                <a:spcPts val="1200"/>
              </a:spcBef>
              <a:spcAft>
                <a:spcPts val="200"/>
              </a:spcAft>
            </a:pPr>
            <a:endParaRPr lang="en-GB" sz="1600" dirty="0">
              <a:latin typeface="Arial"/>
              <a:cs typeface="Arial"/>
            </a:endParaRPr>
          </a:p>
          <a:p>
            <a:endParaRPr lang="en-GB" sz="1600" dirty="0">
              <a:latin typeface="Arial"/>
              <a:cs typeface="Arial"/>
            </a:endParaRPr>
          </a:p>
          <a:p>
            <a:endParaRPr lang="en-GB" dirty="0"/>
          </a:p>
        </p:txBody>
      </p:sp>
    </p:spTree>
    <p:extLst>
      <p:ext uri="{BB962C8B-B14F-4D97-AF65-F5344CB8AC3E}">
        <p14:creationId xmlns:p14="http://schemas.microsoft.com/office/powerpoint/2010/main" val="25645018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E2ED7B-6183-C06A-F10A-92F7E37E0C99}"/>
              </a:ext>
            </a:extLst>
          </p:cNvPr>
          <p:cNvSpPr txBox="1"/>
          <p:nvPr/>
        </p:nvSpPr>
        <p:spPr>
          <a:xfrm>
            <a:off x="1431073" y="687658"/>
            <a:ext cx="10054682"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Yin, Y., Yu, Z., Wang, J. and Sun, J., 2022. Effectiveness of the Rehabilitation Training Combined with Maitland Mobilization for the Treatment of Chronic Ankle Instability: A Randomized Controlled Trial. </a:t>
            </a:r>
            <a:r>
              <a:rPr lang="en-GB" sz="1600" i="1" dirty="0">
                <a:latin typeface="Arial"/>
                <a:cs typeface="Arial"/>
              </a:rPr>
              <a:t>International Journal of Environmental Research and Public Health</a:t>
            </a:r>
            <a:r>
              <a:rPr lang="en-GB" sz="1600" dirty="0">
                <a:latin typeface="Arial"/>
                <a:cs typeface="Arial"/>
              </a:rPr>
              <a:t>, </a:t>
            </a:r>
            <a:r>
              <a:rPr lang="en-GB" sz="1600" i="1" dirty="0">
                <a:latin typeface="Arial"/>
                <a:cs typeface="Arial"/>
              </a:rPr>
              <a:t>19</a:t>
            </a:r>
            <a:r>
              <a:rPr lang="en-GB" sz="1600" dirty="0">
                <a:latin typeface="Arial"/>
                <a:cs typeface="Arial"/>
              </a:rPr>
              <a:t>(22), p.15328.</a:t>
            </a:r>
            <a:endParaRPr lang="en-GB" sz="1600" dirty="0">
              <a:solidFill>
                <a:srgbClr val="000000"/>
              </a:solidFill>
              <a:latin typeface="Arial"/>
              <a:cs typeface="Arial"/>
            </a:endParaRPr>
          </a:p>
          <a:p>
            <a:pPr algn="l"/>
            <a:endParaRPr lang="en-GB" dirty="0"/>
          </a:p>
        </p:txBody>
      </p:sp>
    </p:spTree>
    <p:extLst>
      <p:ext uri="{BB962C8B-B14F-4D97-AF65-F5344CB8AC3E}">
        <p14:creationId xmlns:p14="http://schemas.microsoft.com/office/powerpoint/2010/main" val="16328790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Banded</vt:lpstr>
      <vt:lpstr>Does manual therapy suck?</vt:lpstr>
      <vt:lpstr>introduction</vt:lpstr>
      <vt:lpstr>EFfects of manual therapy</vt:lpstr>
      <vt:lpstr>Desired outcome</vt:lpstr>
      <vt:lpstr>Convex and concave</vt:lpstr>
      <vt:lpstr>Physiological movements</vt:lpstr>
      <vt:lpstr>Neurophysiological </vt:lpstr>
      <vt:lpstr>sympathetic</vt:lpstr>
      <vt:lpstr>Other techniques</vt:lpstr>
      <vt:lpstr>Muscle energy technique (met) (Thomas et al, 2019)</vt:lpstr>
      <vt:lpstr>Trigger point therapy (Fernandez-de-las-penas and nijs, 2019)</vt:lpstr>
      <vt:lpstr>Connective tissue massage (Vacchi et al 2020)</vt:lpstr>
      <vt:lpstr>Soft tissue massage (wara kushartanti et al, 2020)</vt:lpstr>
      <vt:lpstr>Soft tissue release (str) (mahmood et al, 2021)</vt:lpstr>
      <vt:lpstr>Evidence based</vt:lpstr>
      <vt:lpstr>Grading of Maitland mobilisations</vt:lpstr>
      <vt:lpstr>Can be used at every joint</vt:lpstr>
      <vt:lpstr>conclusions</vt:lpstr>
      <vt:lpstr>Further conclusions</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1845</cp:revision>
  <dcterms:created xsi:type="dcterms:W3CDTF">2024-03-07T14:02:30Z</dcterms:created>
  <dcterms:modified xsi:type="dcterms:W3CDTF">2024-03-15T13:48:16Z</dcterms:modified>
</cp:coreProperties>
</file>