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58" r:id="rId4"/>
    <p:sldId id="256" r:id="rId5"/>
    <p:sldId id="263" r:id="rId6"/>
    <p:sldId id="257" r:id="rId7"/>
    <p:sldId id="261" r:id="rId8"/>
    <p:sldId id="264" r:id="rId9"/>
    <p:sldId id="260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4660"/>
  </p:normalViewPr>
  <p:slideViewPr>
    <p:cSldViewPr snapToGrid="0">
      <p:cViewPr varScale="1">
        <p:scale>
          <a:sx n="77" d="100"/>
          <a:sy n="77" d="100"/>
        </p:scale>
        <p:origin x="75" y="6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706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768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941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414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94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96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282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315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031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903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84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F2D3E-3081-45D8-A10E-91D7037FFF94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9BB2D-21BB-4BD5-9681-7F8F4E00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051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Technological </a:t>
            </a:r>
            <a:r>
              <a:rPr lang="en-GB" dirty="0" err="1" smtClean="0"/>
              <a:t>Ergogenics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4000" dirty="0" err="1" smtClean="0"/>
              <a:t>Technosport</a:t>
            </a:r>
            <a:endParaRPr lang="en-GB" sz="4000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4000" dirty="0" smtClean="0"/>
              <a:t>Human enhancement technology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4000" dirty="0" smtClean="0"/>
              <a:t>Performance enhancement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4000" dirty="0" smtClean="0"/>
              <a:t>Mechanical </a:t>
            </a:r>
            <a:r>
              <a:rPr lang="en-GB" sz="4000" dirty="0" err="1" smtClean="0"/>
              <a:t>Egogenics</a:t>
            </a:r>
            <a:endParaRPr lang="en-GB" sz="4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594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Why change the Equipment?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092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404" y="161330"/>
            <a:ext cx="10515600" cy="889920"/>
          </a:xfrm>
        </p:spPr>
        <p:txBody>
          <a:bodyPr/>
          <a:lstStyle/>
          <a:p>
            <a:pPr algn="ctr"/>
            <a:r>
              <a:rPr lang="en-GB" dirty="0" smtClean="0"/>
              <a:t>Impact of technologies on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9857" y="115382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Speed skating - it is estimated that 50% of new world records is due to technological advancement.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Bikes</a:t>
            </a:r>
          </a:p>
          <a:p>
            <a:pPr marL="0" indent="0">
              <a:buNone/>
            </a:pPr>
            <a:r>
              <a:rPr lang="en-GB" dirty="0" smtClean="0"/>
              <a:t>Running shoes</a:t>
            </a:r>
          </a:p>
          <a:p>
            <a:pPr marL="0" indent="0">
              <a:buNone/>
            </a:pPr>
            <a:r>
              <a:rPr lang="en-GB" dirty="0" smtClean="0"/>
              <a:t>Pole vault</a:t>
            </a:r>
          </a:p>
          <a:p>
            <a:pPr marL="0" indent="0">
              <a:buNone/>
            </a:pPr>
            <a:r>
              <a:rPr lang="en-GB" dirty="0" err="1" smtClean="0"/>
              <a:t>etc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1740" y="1876562"/>
            <a:ext cx="4667117" cy="27544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4680" y="4213151"/>
            <a:ext cx="4776822" cy="2281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446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Technological </a:t>
            </a:r>
            <a:r>
              <a:rPr lang="en-GB" dirty="0" err="1" smtClean="0"/>
              <a:t>Ergogenics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Changes to or the introduction of technology or equipment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Changes or influences performance or how sport is played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Is it fair?</a:t>
            </a:r>
            <a:endParaRPr lang="en-GB" dirty="0"/>
          </a:p>
        </p:txBody>
      </p:sp>
      <p:sp>
        <p:nvSpPr>
          <p:cNvPr id="6" name="Down Arrow 5"/>
          <p:cNvSpPr/>
          <p:nvPr/>
        </p:nvSpPr>
        <p:spPr>
          <a:xfrm>
            <a:off x="5511282" y="2394857"/>
            <a:ext cx="671804" cy="87085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Down Arrow 6"/>
          <p:cNvSpPr/>
          <p:nvPr/>
        </p:nvSpPr>
        <p:spPr>
          <a:xfrm>
            <a:off x="5511282" y="3940628"/>
            <a:ext cx="671804" cy="87085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380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327" y="190954"/>
            <a:ext cx="10515600" cy="1325563"/>
          </a:xfrm>
        </p:spPr>
        <p:txBody>
          <a:bodyPr/>
          <a:lstStyle/>
          <a:p>
            <a:r>
              <a:rPr lang="en-GB" dirty="0" smtClean="0"/>
              <a:t>Examples of technologies in Sport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00529"/>
            <a:ext cx="3777343" cy="75584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Hull design in yachting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9518" y="4611803"/>
            <a:ext cx="2894045" cy="19257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4915" y="3241590"/>
            <a:ext cx="3676260" cy="18282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54" y="4629697"/>
            <a:ext cx="3120539" cy="188998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8554" y="2341753"/>
            <a:ext cx="3120539" cy="173266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54303" y="1928023"/>
            <a:ext cx="2903688" cy="196452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788369" y="1916798"/>
            <a:ext cx="734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1970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88369" y="4168211"/>
            <a:ext cx="734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1990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589536" y="4242471"/>
            <a:ext cx="734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1920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639143" y="1400529"/>
            <a:ext cx="734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2010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413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808" y="638823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Task 1 – 5 </a:t>
            </a:r>
            <a:r>
              <a:rPr lang="en-GB" dirty="0" err="1" smtClean="0"/>
              <a:t>mins</a:t>
            </a:r>
            <a:r>
              <a:rPr lang="en-GB" dirty="0" smtClean="0"/>
              <a:t>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186127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Sport?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Which technologies?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How has technology influenced performance?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To what extent has this affected viewing?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Have technologies been banned?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1348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Fairness and Issues in Technological </a:t>
            </a:r>
            <a:r>
              <a:rPr lang="en-GB" dirty="0" err="1" smtClean="0"/>
              <a:t>Ergogenics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The use of assistive technology to compete in able-bodied sport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Access and parity of sports equipment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Re-skilling a sport through the use of technology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De-skilling a sport through the use of technologies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Governing body oversight issue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Introduction of safety equipment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286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Assistive Technologies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2 Carbon fibre prosthetic legs allowed Oscar Pistorius to compete in the able bodied 400m 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Research show that the legs provided a 30% mechanical advantage and 25% reduced energy needs compared to able bodied athletes.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Is this fair?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Compare to carbon fibre energy return system in Nike running shoes.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374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Assistive Technologies – the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Disabled golfers using golf carts?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Use of wheelchairs in a marathon?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If disabled athletes can use the technology should abled bodied athletes be able to?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Can able bodied athlete enter categories disability event if they use the same technologies? i.e. wheelchair basketball.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379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28276"/>
            <a:ext cx="10515600" cy="698565"/>
          </a:xfrm>
        </p:spPr>
        <p:txBody>
          <a:bodyPr/>
          <a:lstStyle/>
          <a:p>
            <a:pPr algn="ctr"/>
            <a:r>
              <a:rPr lang="en-GB" dirty="0" smtClean="0"/>
              <a:t>Parity of Equipment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7396" y="1315550"/>
            <a:ext cx="10806404" cy="5172335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Speedo S2000 fabric reduced drag by 15% resulting the development of full body suits improving performance by 0.9-1.4% (1999)</a:t>
            </a:r>
          </a:p>
          <a:p>
            <a:endParaRPr lang="en-GB" dirty="0"/>
          </a:p>
          <a:p>
            <a:r>
              <a:rPr lang="en-GB" dirty="0" smtClean="0"/>
              <a:t>Addition of compressive technology resulted in improvement of 1.5-3%.</a:t>
            </a:r>
          </a:p>
          <a:p>
            <a:endParaRPr lang="en-GB" dirty="0"/>
          </a:p>
          <a:p>
            <a:r>
              <a:rPr lang="en-GB" dirty="0" smtClean="0"/>
              <a:t>43 records broken in 40 events at 2009 World Swimming Championships and 130 World rec </a:t>
            </a:r>
            <a:r>
              <a:rPr lang="en-GB" dirty="0" err="1" smtClean="0"/>
              <a:t>ord</a:t>
            </a:r>
            <a:r>
              <a:rPr lang="en-GB" dirty="0" smtClean="0"/>
              <a:t> in less than a year.</a:t>
            </a:r>
          </a:p>
          <a:p>
            <a:endParaRPr lang="en-GB" dirty="0"/>
          </a:p>
          <a:p>
            <a:r>
              <a:rPr lang="en-GB" dirty="0" smtClean="0"/>
              <a:t>Speedo only provide the suits to swimmer they sponsored. </a:t>
            </a:r>
          </a:p>
          <a:p>
            <a:endParaRPr lang="en-GB" dirty="0"/>
          </a:p>
          <a:p>
            <a:r>
              <a:rPr lang="en-GB" dirty="0" smtClean="0"/>
              <a:t>Australian Swimming associated tried to ban these suits on the grounds of </a:t>
            </a:r>
            <a:r>
              <a:rPr lang="en-GB" i="1" dirty="0" smtClean="0"/>
              <a:t>unfairness</a:t>
            </a:r>
            <a:r>
              <a:rPr lang="en-GB" dirty="0" smtClean="0"/>
              <a:t>, accessibility and </a:t>
            </a:r>
            <a:r>
              <a:rPr lang="en-GB" i="1" dirty="0" smtClean="0"/>
              <a:t>expense.</a:t>
            </a:r>
            <a:endParaRPr lang="en-GB" i="1" dirty="0"/>
          </a:p>
          <a:p>
            <a:endParaRPr lang="en-GB" sz="3800" i="1" dirty="0" smtClean="0"/>
          </a:p>
          <a:p>
            <a:pPr marL="0" indent="0" algn="ctr">
              <a:buNone/>
            </a:pPr>
            <a:r>
              <a:rPr lang="en-GB" sz="3800" i="1" dirty="0" smtClean="0">
                <a:solidFill>
                  <a:srgbClr val="FF0000"/>
                </a:solidFill>
              </a:rPr>
              <a:t>Suits banned in 2010</a:t>
            </a:r>
            <a:endParaRPr lang="en-GB" sz="3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4188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Safety Equipment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993016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Replacement of leather helmets to plastic helmets in American football</a:t>
            </a: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Reduced number of head injuries but increase in the severity of injuries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6011247" y="2494383"/>
            <a:ext cx="323461" cy="7837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6096000" y="4001294"/>
            <a:ext cx="323461" cy="7837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0775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Non-Human Decision Making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Video technology replay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Football, Cricket, Rugby, American football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Benefits?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Limitation?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Line Judgement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Football, Cricket, Rugby, American football, Tennis, rowing, sprinting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Benefits?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Limitation?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2980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Re-skilling the requirement in Sports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New golf clubs require a different technique to hit the ball effectively </a:t>
            </a:r>
            <a:r>
              <a:rPr lang="en-GB" dirty="0" err="1" smtClean="0"/>
              <a:t>i.e</a:t>
            </a:r>
            <a:r>
              <a:rPr lang="en-GB" dirty="0" smtClean="0"/>
              <a:t> croquet style putter.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Ice skating hinged blade design allowing the foot to rotate without the blade leaving the ice.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Larger headed rackets in tennis increase the speed of the ball resulting in a more effective serve and volley game – serve in excess of 140mph.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Digging a hole for the pole in poll vault.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Bike design and cycling body position – Graham </a:t>
            </a:r>
            <a:r>
              <a:rPr lang="en-GB" dirty="0" err="1"/>
              <a:t>O</a:t>
            </a:r>
            <a:r>
              <a:rPr lang="en-GB" dirty="0" err="1" smtClean="0"/>
              <a:t>bree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Use of chip timing system rather than first passed the line affect tactical racing.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8948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De-skilling the requirements for sports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Depth finders in fishing &amp; use of ultrasound technologies.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Club head and ball technologies in golf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Balance weights in archery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Use of sights in shooting / biathlon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Biggest sweet sport in </a:t>
            </a:r>
            <a:r>
              <a:rPr lang="en-GB" dirty="0" err="1" smtClean="0"/>
              <a:t>tenis</a:t>
            </a:r>
            <a:r>
              <a:rPr lang="en-GB" dirty="0" smtClean="0"/>
              <a:t> and squash rackets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776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Governing body Oversight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Multiple governing bodies managing the same sport – Boxing, darts.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Vagaries of GB decisions – Hypoxic systems banned then not banned then deemed against the spirit of the sport but still not banned.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Lack of defined and proscriptive rules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Different technologies bring about similar effects but some are banned and other not i.e. hypoxic chambers v blood doping v altitude training.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2811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97618"/>
          </a:xfrm>
        </p:spPr>
        <p:txBody>
          <a:bodyPr/>
          <a:lstStyle/>
          <a:p>
            <a:pPr algn="ctr"/>
            <a:r>
              <a:rPr lang="en-GB" dirty="0" smtClean="0"/>
              <a:t>Final Thoughts!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74710"/>
            <a:ext cx="10515600" cy="532466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Sport is a multi-trillion pound industry with the main objective being to win.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New technologies enhance the likelihood of winning – for a while.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Sport Scientist and equipment designers will continue to advance technologies to take advantage of vagaries within the law  / rules of the sport.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It is incumbent of governing bodies to define regulations relating to equipment and training strategies explicitly if they want to avoid controversy in their sport.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Some sport survive due to technological advancements i.e. motor racing and sailing.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Sponsorship in sport often come from sporting goods companies so innovation in equipment may be necessary for the survival of professional sport.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8880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751</Words>
  <Application>Microsoft Office PowerPoint</Application>
  <PresentationFormat>Widescreen</PresentationFormat>
  <Paragraphs>140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Technological Ergogenics</vt:lpstr>
      <vt:lpstr>Why change the Equipment?</vt:lpstr>
      <vt:lpstr>Impact of technologies on Performance</vt:lpstr>
      <vt:lpstr>Technological Ergogenics</vt:lpstr>
      <vt:lpstr>Examples of technologies in Sport</vt:lpstr>
      <vt:lpstr>Task 1 – 5 mins research</vt:lpstr>
      <vt:lpstr>Fairness and Issues in Technological Ergogenics</vt:lpstr>
      <vt:lpstr>Assistive Technologies </vt:lpstr>
      <vt:lpstr>Assistive Technologies – the debate</vt:lpstr>
      <vt:lpstr>Parity of Equipment</vt:lpstr>
      <vt:lpstr>Safety Equipment</vt:lpstr>
      <vt:lpstr>Use of Non-Human Decision Making</vt:lpstr>
      <vt:lpstr>Re-skilling the requirement in Sports</vt:lpstr>
      <vt:lpstr>De-skilling the requirements for sports </vt:lpstr>
      <vt:lpstr>Governing body Oversight</vt:lpstr>
      <vt:lpstr>Final Thoughts!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Technological Ergogenics</dc:title>
  <dc:creator>David Gardner</dc:creator>
  <cp:lastModifiedBy>David Gardner</cp:lastModifiedBy>
  <cp:revision>10</cp:revision>
  <dcterms:created xsi:type="dcterms:W3CDTF">2020-02-05T19:41:03Z</dcterms:created>
  <dcterms:modified xsi:type="dcterms:W3CDTF">2020-02-05T20:51:55Z</dcterms:modified>
</cp:coreProperties>
</file>