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5" r:id="rId18"/>
    <p:sldId id="276" r:id="rId19"/>
    <p:sldId id="277" r:id="rId20"/>
    <p:sldId id="278" r:id="rId21"/>
    <p:sldId id="281" r:id="rId22"/>
    <p:sldId id="282" r:id="rId23"/>
    <p:sldId id="272" r:id="rId24"/>
    <p:sldId id="273" r:id="rId25"/>
    <p:sldId id="274" r:id="rId26"/>
    <p:sldId id="279" r:id="rId27"/>
    <p:sldId id="280" r:id="rId28"/>
    <p:sldId id="283" r:id="rId29"/>
    <p:sldId id="28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9688" autoAdjust="0"/>
  </p:normalViewPr>
  <p:slideViewPr>
    <p:cSldViewPr snapToGrid="0">
      <p:cViewPr varScale="1">
        <p:scale>
          <a:sx n="100" d="100"/>
          <a:sy n="100" d="100"/>
        </p:scale>
        <p:origin x="-960"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notesMaster" Target="notesMasters/notesMaster1.xml"/><Relationship Id="rId32" Type="http://schemas.openxmlformats.org/officeDocument/2006/relationships/printerSettings" Target="printerSettings/printerSettings1.bin"/><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presProps" Target="presProps.xml"/><Relationship Id="rId34" Type="http://schemas.openxmlformats.org/officeDocument/2006/relationships/viewProps" Target="viewProps.xml"/><Relationship Id="rId35" Type="http://schemas.openxmlformats.org/officeDocument/2006/relationships/theme" Target="theme/theme1.xml"/><Relationship Id="rId3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8A7DF5-A5D3-4045-BF35-5634E26F0534}" type="datetimeFigureOut">
              <a:rPr lang="en-GB" smtClean="0"/>
              <a:t>12/09/18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942A3F-8206-42F3-A1BA-5BDA255410C0}" type="slidenum">
              <a:rPr lang="en-GB" smtClean="0"/>
              <a:t>‹#›</a:t>
            </a:fld>
            <a:endParaRPr lang="en-GB"/>
          </a:p>
        </p:txBody>
      </p:sp>
    </p:spTree>
    <p:extLst>
      <p:ext uri="{BB962C8B-B14F-4D97-AF65-F5344CB8AC3E}">
        <p14:creationId xmlns:p14="http://schemas.microsoft.com/office/powerpoint/2010/main" val="335000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module essentially looks at two things;</a:t>
            </a:r>
          </a:p>
          <a:p>
            <a:endParaRPr lang="en-GB" dirty="0"/>
          </a:p>
          <a:p>
            <a:r>
              <a:rPr lang="en-GB" dirty="0"/>
              <a:t>Firstly, you are going to reflect on your own career development using a range of tools to help you really get to evaluate yourself. </a:t>
            </a:r>
          </a:p>
          <a:p>
            <a:r>
              <a:rPr lang="en-GB" dirty="0"/>
              <a:t>Secondly we are going to equip you with the knowledge of how to progress your professional career by looking at employability </a:t>
            </a:r>
            <a:r>
              <a:rPr lang="en-GB" dirty="0" err="1"/>
              <a:t>skiills</a:t>
            </a:r>
            <a:r>
              <a:rPr lang="en-GB" dirty="0"/>
              <a:t>…etc</a:t>
            </a:r>
          </a:p>
        </p:txBody>
      </p:sp>
      <p:sp>
        <p:nvSpPr>
          <p:cNvPr id="4" name="Slide Number Placeholder 3"/>
          <p:cNvSpPr>
            <a:spLocks noGrp="1"/>
          </p:cNvSpPr>
          <p:nvPr>
            <p:ph type="sldNum" sz="quarter" idx="10"/>
          </p:nvPr>
        </p:nvSpPr>
        <p:spPr/>
        <p:txBody>
          <a:bodyPr/>
          <a:lstStyle/>
          <a:p>
            <a:fld id="{CB942A3F-8206-42F3-A1BA-5BDA255410C0}" type="slidenum">
              <a:rPr lang="en-GB" smtClean="0"/>
              <a:t>2</a:t>
            </a:fld>
            <a:endParaRPr lang="en-GB"/>
          </a:p>
        </p:txBody>
      </p:sp>
    </p:spTree>
    <p:extLst>
      <p:ext uri="{BB962C8B-B14F-4D97-AF65-F5344CB8AC3E}">
        <p14:creationId xmlns:p14="http://schemas.microsoft.com/office/powerpoint/2010/main" val="1054263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allow everyone a minute or two to get their thoughts together – the clearer your picture of where you want to be, the more likely you will be able to map a path there!  What about 10 years from now?  One of Stephen Covey’s 7 Habits of Highly Effective People is ‘To begin with the end in mind’ – what do you think this means?</a:t>
            </a:r>
          </a:p>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4</a:t>
            </a:fld>
            <a:endParaRPr lang="en-GB"/>
          </a:p>
        </p:txBody>
      </p:sp>
    </p:spTree>
    <p:extLst>
      <p:ext uri="{BB962C8B-B14F-4D97-AF65-F5344CB8AC3E}">
        <p14:creationId xmlns:p14="http://schemas.microsoft.com/office/powerpoint/2010/main" val="1972599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a competitive world</a:t>
            </a:r>
          </a:p>
          <a:p>
            <a:r>
              <a:rPr lang="en-GB" dirty="0"/>
              <a:t>Change is constant</a:t>
            </a:r>
          </a:p>
          <a:p>
            <a:r>
              <a:rPr lang="en-GB" dirty="0"/>
              <a:t>You are responsible for your own development</a:t>
            </a:r>
          </a:p>
          <a:p>
            <a:r>
              <a:rPr lang="en-GB" dirty="0"/>
              <a:t>Great employers hire the best people</a:t>
            </a:r>
          </a:p>
          <a:p>
            <a:r>
              <a:rPr lang="en-GB" dirty="0"/>
              <a:t>You need to be the best and constantly improve- your skills, knowledge, attitude and behaviour!</a:t>
            </a:r>
          </a:p>
          <a:p>
            <a:endParaRPr lang="en-GB" dirty="0"/>
          </a:p>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5</a:t>
            </a:fld>
            <a:endParaRPr lang="en-GB"/>
          </a:p>
        </p:txBody>
      </p:sp>
    </p:spTree>
    <p:extLst>
      <p:ext uri="{BB962C8B-B14F-4D97-AF65-F5344CB8AC3E}">
        <p14:creationId xmlns:p14="http://schemas.microsoft.com/office/powerpoint/2010/main" val="31974735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7 HABITS OF HIGHLY EFFECTIVE PEOPLE, authored by Stephen Covey impactful books (first published in 1988) ever written on personal effectiveness, leadership development and change - Habit 1: Be Proactive. People are responsible for their own choices and have the freedom to choose based on principles and values rather than on moods or conditions. They are able to develop and use their four unique human gifts--self-awareness, conscience, imagination and independent will--and take an inside-out approach to creating change. They choose not to be victims, to be reactive or to blame others. </a:t>
            </a:r>
          </a:p>
          <a:p>
            <a:endParaRPr lang="en-GB" dirty="0"/>
          </a:p>
          <a:p>
            <a:r>
              <a:rPr lang="en-GB" dirty="0"/>
              <a:t>Habit 2: Begin with the End in Mind. Highly effective people shape their own future by creating a mental vision and purpose for their life, their week or day and for any project, large or small. They don't just live day to day without a clear purpose in mind. </a:t>
            </a:r>
          </a:p>
          <a:p>
            <a:endParaRPr lang="en-GB" dirty="0"/>
          </a:p>
          <a:p>
            <a:r>
              <a:rPr lang="en-GB" dirty="0"/>
              <a:t>Habit 3: Put First Things First. Highly effective people live and make decisions with a clear sense of what is most important. They organize and execute around their most important priorities as may be expressed in their personal, family and organizational mission statements. They are driven primarily by purpose, not by the agendas and forces surrounding them. </a:t>
            </a:r>
          </a:p>
          <a:p>
            <a:endParaRPr lang="en-GB" dirty="0"/>
          </a:p>
          <a:p>
            <a:r>
              <a:rPr lang="en-GB" dirty="0"/>
              <a:t>Habit 4: Think Win-Win. Highly effective people think in terms of mutual benefit. They foster support and mutual respect. They think interdependently--"we," not "me"--and develop win-win agreements. They don't think selfishly (win-lose) or like a martyr (lose-win). </a:t>
            </a:r>
          </a:p>
          <a:p>
            <a:endParaRPr lang="en-GB" dirty="0"/>
          </a:p>
          <a:p>
            <a:r>
              <a:rPr lang="en-GB" dirty="0"/>
              <a:t>Habit 5: Seek First to Understand, Then to Be Understood. Seek first to listen with the intent to understand the thoughts and feelings of others, then seek to effectively communicate your own thoughts and feelings. Through understanding, highly effective people build deep relationships of trust and love. They give helpful feedback. They don't withhold feedback, nor do they seek first to be understood. </a:t>
            </a:r>
          </a:p>
          <a:p>
            <a:endParaRPr lang="en-GB" dirty="0"/>
          </a:p>
          <a:p>
            <a:r>
              <a:rPr lang="en-GB" dirty="0"/>
              <a:t>Habit 6: Synergize. Highly effective people focus on their strengths and celebrate and thrive on the strengths of others so that by respecting and valuing others' differences, the whole becomes greater than the sum of the parts. They develop with others third-alternative solutions to problems that are better than what any one person would on their own. They don't go for compromise (1 + 1 = 1 1/2) or merely cooperation (1 + 1 = 2) but creative cooperation (1 + 1 = 3 or more). </a:t>
            </a:r>
          </a:p>
          <a:p>
            <a:endParaRPr lang="en-GB" dirty="0"/>
          </a:p>
          <a:p>
            <a:r>
              <a:rPr lang="en-GB" dirty="0"/>
              <a:t>Habit 7: Sharpen the Saw. Highly effective people increase their effectiveness by renewing themselves regularly in the four areas of life: body (physical), mind (mental), heart (social/emotional), and spirit (spiritual--service, meaning and contribution). </a:t>
            </a:r>
          </a:p>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8</a:t>
            </a:fld>
            <a:endParaRPr lang="en-GB"/>
          </a:p>
        </p:txBody>
      </p:sp>
    </p:spTree>
    <p:extLst>
      <p:ext uri="{BB962C8B-B14F-4D97-AF65-F5344CB8AC3E}">
        <p14:creationId xmlns:p14="http://schemas.microsoft.com/office/powerpoint/2010/main" val="610025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9</a:t>
            </a:fld>
            <a:endParaRPr lang="en-GB"/>
          </a:p>
        </p:txBody>
      </p:sp>
    </p:spTree>
    <p:extLst>
      <p:ext uri="{BB962C8B-B14F-4D97-AF65-F5344CB8AC3E}">
        <p14:creationId xmlns:p14="http://schemas.microsoft.com/office/powerpoint/2010/main" val="328346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10</a:t>
            </a:fld>
            <a:endParaRPr lang="en-GB"/>
          </a:p>
        </p:txBody>
      </p:sp>
    </p:spTree>
    <p:extLst>
      <p:ext uri="{BB962C8B-B14F-4D97-AF65-F5344CB8AC3E}">
        <p14:creationId xmlns:p14="http://schemas.microsoft.com/office/powerpoint/2010/main" val="2490209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11</a:t>
            </a:fld>
            <a:endParaRPr lang="en-GB"/>
          </a:p>
        </p:txBody>
      </p:sp>
    </p:spTree>
    <p:extLst>
      <p:ext uri="{BB962C8B-B14F-4D97-AF65-F5344CB8AC3E}">
        <p14:creationId xmlns:p14="http://schemas.microsoft.com/office/powerpoint/2010/main" val="2651313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12</a:t>
            </a:fld>
            <a:endParaRPr lang="en-GB"/>
          </a:p>
        </p:txBody>
      </p:sp>
    </p:spTree>
    <p:extLst>
      <p:ext uri="{BB962C8B-B14F-4D97-AF65-F5344CB8AC3E}">
        <p14:creationId xmlns:p14="http://schemas.microsoft.com/office/powerpoint/2010/main" val="493383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13</a:t>
            </a:fld>
            <a:endParaRPr lang="en-GB"/>
          </a:p>
        </p:txBody>
      </p:sp>
    </p:spTree>
    <p:extLst>
      <p:ext uri="{BB962C8B-B14F-4D97-AF65-F5344CB8AC3E}">
        <p14:creationId xmlns:p14="http://schemas.microsoft.com/office/powerpoint/2010/main" val="7733444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14</a:t>
            </a:fld>
            <a:endParaRPr lang="en-GB"/>
          </a:p>
        </p:txBody>
      </p:sp>
    </p:spTree>
    <p:extLst>
      <p:ext uri="{BB962C8B-B14F-4D97-AF65-F5344CB8AC3E}">
        <p14:creationId xmlns:p14="http://schemas.microsoft.com/office/powerpoint/2010/main" val="27154386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942A3F-8206-42F3-A1BA-5BDA255410C0}" type="slidenum">
              <a:rPr lang="en-GB" smtClean="0"/>
              <a:t>15</a:t>
            </a:fld>
            <a:endParaRPr lang="en-GB"/>
          </a:p>
        </p:txBody>
      </p:sp>
    </p:spTree>
    <p:extLst>
      <p:ext uri="{BB962C8B-B14F-4D97-AF65-F5344CB8AC3E}">
        <p14:creationId xmlns:p14="http://schemas.microsoft.com/office/powerpoint/2010/main" val="33927914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there is time at this point, write a learning log on today’s lecture. What will you take forward from the lecture? How will this help you to achieve </a:t>
            </a:r>
            <a:r>
              <a:rPr lang="en-US" smtClean="0"/>
              <a:t>your goals?</a:t>
            </a:r>
            <a:endParaRPr lang="en-US"/>
          </a:p>
        </p:txBody>
      </p:sp>
      <p:sp>
        <p:nvSpPr>
          <p:cNvPr id="4" name="Slide Number Placeholder 3"/>
          <p:cNvSpPr>
            <a:spLocks noGrp="1"/>
          </p:cNvSpPr>
          <p:nvPr>
            <p:ph type="sldNum" sz="quarter" idx="10"/>
          </p:nvPr>
        </p:nvSpPr>
        <p:spPr/>
        <p:txBody>
          <a:bodyPr/>
          <a:lstStyle/>
          <a:p>
            <a:fld id="{CB942A3F-8206-42F3-A1BA-5BDA255410C0}" type="slidenum">
              <a:rPr lang="en-GB" smtClean="0"/>
              <a:t>25</a:t>
            </a:fld>
            <a:endParaRPr lang="en-GB"/>
          </a:p>
        </p:txBody>
      </p:sp>
    </p:spTree>
    <p:extLst>
      <p:ext uri="{BB962C8B-B14F-4D97-AF65-F5344CB8AC3E}">
        <p14:creationId xmlns:p14="http://schemas.microsoft.com/office/powerpoint/2010/main" val="2595439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12/09/18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12/09/18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12/09/18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12/09/18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12/09/18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12/09/18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12/09/18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12/09/18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12/09/18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12/09/18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12/09/18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12/09/18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png"/><Relationship Id="rId7" Type="http://schemas.openxmlformats.org/officeDocument/2006/relationships/image" Target="../media/image7.png"/><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 Id="rId3"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4" Type="http://schemas.openxmlformats.org/officeDocument/2006/relationships/image" Target="../media/image11.jpeg"/><Relationship Id="rId5" Type="http://schemas.openxmlformats.org/officeDocument/2006/relationships/hyperlink" Target="https://www.youtube.com/watch?v=ktlTxC4QG8g" TargetMode="External"/><Relationship Id="rId1" Type="http://schemas.openxmlformats.org/officeDocument/2006/relationships/video" Target="https://www.youtube.com/embed/ktlTxC4QG8g" TargetMode="External"/><Relationship Id="rId2"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4" Type="http://schemas.openxmlformats.org/officeDocument/2006/relationships/image" Target="../media/image16.png"/><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4" Type="http://schemas.openxmlformats.org/officeDocument/2006/relationships/image" Target="../media/image21.png"/><Relationship Id="rId1" Type="http://schemas.openxmlformats.org/officeDocument/2006/relationships/slideLayout" Target="../slideLayouts/slideLayout7.xml"/><Relationship Id="rId2"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6.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 Id="rId3" Type="http://schemas.openxmlformats.org/officeDocument/2006/relationships/image" Target="../media/image2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9.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 Id="rId3" Type="http://schemas.openxmlformats.org/officeDocument/2006/relationships/image" Target="../media/image3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7799A55-5665-40C3-A6D4-E047CA7FF4A3}"/>
              </a:ext>
            </a:extLst>
          </p:cNvPr>
          <p:cNvSpPr>
            <a:spLocks noGrp="1"/>
          </p:cNvSpPr>
          <p:nvPr>
            <p:ph type="ctrTitle"/>
          </p:nvPr>
        </p:nvSpPr>
        <p:spPr/>
        <p:txBody>
          <a:bodyPr/>
          <a:lstStyle/>
          <a:p>
            <a:r>
              <a:rPr lang="en-GB" dirty="0"/>
              <a:t>Professional career development</a:t>
            </a:r>
          </a:p>
        </p:txBody>
      </p:sp>
      <p:sp>
        <p:nvSpPr>
          <p:cNvPr id="3" name="Subtitle 2">
            <a:extLst>
              <a:ext uri="{FF2B5EF4-FFF2-40B4-BE49-F238E27FC236}">
                <a16:creationId xmlns="" xmlns:a16="http://schemas.microsoft.com/office/drawing/2014/main" id="{5024476E-DB6C-4215-A050-2BC62C91B6FA}"/>
              </a:ext>
            </a:extLst>
          </p:cNvPr>
          <p:cNvSpPr>
            <a:spLocks noGrp="1"/>
          </p:cNvSpPr>
          <p:nvPr>
            <p:ph type="subTitle" idx="1"/>
          </p:nvPr>
        </p:nvSpPr>
        <p:spPr/>
        <p:txBody>
          <a:bodyPr>
            <a:normAutofit fontScale="70000" lnSpcReduction="20000"/>
          </a:bodyPr>
          <a:lstStyle/>
          <a:p>
            <a:r>
              <a:rPr lang="en-GB" sz="3200" dirty="0"/>
              <a:t>Week 1: Introduction to the Module</a:t>
            </a:r>
          </a:p>
          <a:p>
            <a:r>
              <a:rPr lang="en-GB" sz="3200" dirty="0"/>
              <a:t>Laura James</a:t>
            </a:r>
          </a:p>
          <a:p>
            <a:r>
              <a:rPr lang="en-GB" sz="3200" dirty="0"/>
              <a:t>Laura.james@uwtsd.ac.uk</a:t>
            </a:r>
          </a:p>
        </p:txBody>
      </p:sp>
    </p:spTree>
    <p:extLst>
      <p:ext uri="{BB962C8B-B14F-4D97-AF65-F5344CB8AC3E}">
        <p14:creationId xmlns:p14="http://schemas.microsoft.com/office/powerpoint/2010/main" val="4211841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446E44-F1FB-468B-8975-285BBB437B46}"/>
              </a:ext>
            </a:extLst>
          </p:cNvPr>
          <p:cNvSpPr>
            <a:spLocks noGrp="1"/>
          </p:cNvSpPr>
          <p:nvPr>
            <p:ph type="title"/>
          </p:nvPr>
        </p:nvSpPr>
        <p:spPr>
          <a:xfrm>
            <a:off x="2102549" y="464630"/>
            <a:ext cx="7729728" cy="1188720"/>
          </a:xfrm>
        </p:spPr>
        <p:txBody>
          <a:bodyPr/>
          <a:lstStyle/>
          <a:p>
            <a:r>
              <a:rPr lang="en-GB" dirty="0"/>
              <a:t>Overview of the module</a:t>
            </a:r>
          </a:p>
        </p:txBody>
      </p:sp>
      <p:graphicFrame>
        <p:nvGraphicFramePr>
          <p:cNvPr id="3" name="Table 2">
            <a:extLst>
              <a:ext uri="{FF2B5EF4-FFF2-40B4-BE49-F238E27FC236}">
                <a16:creationId xmlns="" xmlns:a16="http://schemas.microsoft.com/office/drawing/2014/main" id="{966183E7-522B-4668-858F-82A7DAF7ECB1}"/>
              </a:ext>
            </a:extLst>
          </p:cNvPr>
          <p:cNvGraphicFramePr>
            <a:graphicFrameLocks noGrp="1"/>
          </p:cNvGraphicFramePr>
          <p:nvPr>
            <p:extLst>
              <p:ext uri="{D42A27DB-BD31-4B8C-83A1-F6EECF244321}">
                <p14:modId xmlns:p14="http://schemas.microsoft.com/office/powerpoint/2010/main" val="4150293136"/>
              </p:ext>
            </p:extLst>
          </p:nvPr>
        </p:nvGraphicFramePr>
        <p:xfrm>
          <a:off x="857250" y="2425802"/>
          <a:ext cx="10472738" cy="3535679"/>
        </p:xfrm>
        <a:graphic>
          <a:graphicData uri="http://schemas.openxmlformats.org/drawingml/2006/table">
            <a:tbl>
              <a:tblPr firstRow="1" bandRow="1">
                <a:tableStyleId>{21E4AEA4-8DFA-4A89-87EB-49C32662AFE0}</a:tableStyleId>
              </a:tblPr>
              <a:tblGrid>
                <a:gridCol w="5236369">
                  <a:extLst>
                    <a:ext uri="{9D8B030D-6E8A-4147-A177-3AD203B41FA5}">
                      <a16:colId xmlns="" xmlns:a16="http://schemas.microsoft.com/office/drawing/2014/main" val="2164765817"/>
                    </a:ext>
                  </a:extLst>
                </a:gridCol>
                <a:gridCol w="5236369">
                  <a:extLst>
                    <a:ext uri="{9D8B030D-6E8A-4147-A177-3AD203B41FA5}">
                      <a16:colId xmlns="" xmlns:a16="http://schemas.microsoft.com/office/drawing/2014/main" val="3508581841"/>
                    </a:ext>
                  </a:extLst>
                </a:gridCol>
              </a:tblGrid>
              <a:tr h="475182">
                <a:tc>
                  <a:txBody>
                    <a:bodyPr/>
                    <a:lstStyle/>
                    <a:p>
                      <a:endParaRPr lang="en-GB" sz="2800" dirty="0"/>
                    </a:p>
                  </a:txBody>
                  <a:tcPr/>
                </a:tc>
                <a:tc>
                  <a:txBody>
                    <a:bodyPr/>
                    <a:lstStyle/>
                    <a:p>
                      <a:endParaRPr lang="en-GB" sz="2800"/>
                    </a:p>
                  </a:txBody>
                  <a:tcPr/>
                </a:tc>
                <a:extLst>
                  <a:ext uri="{0D108BD9-81ED-4DB2-BD59-A6C34878D82A}">
                    <a16:rowId xmlns="" xmlns:a16="http://schemas.microsoft.com/office/drawing/2014/main" val="2176507470"/>
                  </a:ext>
                </a:extLst>
              </a:tr>
              <a:tr h="475182">
                <a:tc>
                  <a:txBody>
                    <a:bodyPr/>
                    <a:lstStyle/>
                    <a:p>
                      <a:r>
                        <a:rPr lang="en-GB" sz="2800" dirty="0"/>
                        <a:t>Self-Awareness</a:t>
                      </a:r>
                    </a:p>
                  </a:txBody>
                  <a:tcPr/>
                </a:tc>
                <a:tc>
                  <a:txBody>
                    <a:bodyPr/>
                    <a:lstStyle/>
                    <a:p>
                      <a:r>
                        <a:rPr lang="en-GB" sz="2800" dirty="0"/>
                        <a:t>Employability Skills</a:t>
                      </a:r>
                    </a:p>
                  </a:txBody>
                  <a:tcPr/>
                </a:tc>
                <a:extLst>
                  <a:ext uri="{0D108BD9-81ED-4DB2-BD59-A6C34878D82A}">
                    <a16:rowId xmlns="" xmlns:a16="http://schemas.microsoft.com/office/drawing/2014/main" val="3149654192"/>
                  </a:ext>
                </a:extLst>
              </a:tr>
              <a:tr h="475182">
                <a:tc>
                  <a:txBody>
                    <a:bodyPr/>
                    <a:lstStyle/>
                    <a:p>
                      <a:r>
                        <a:rPr lang="en-GB" sz="2800" dirty="0"/>
                        <a:t>Learning Styles</a:t>
                      </a:r>
                    </a:p>
                  </a:txBody>
                  <a:tcPr/>
                </a:tc>
                <a:tc>
                  <a:txBody>
                    <a:bodyPr/>
                    <a:lstStyle/>
                    <a:p>
                      <a:r>
                        <a:rPr lang="en-GB" sz="2800" dirty="0"/>
                        <a:t>CV’s and Job Applications</a:t>
                      </a:r>
                    </a:p>
                  </a:txBody>
                  <a:tcPr/>
                </a:tc>
                <a:extLst>
                  <a:ext uri="{0D108BD9-81ED-4DB2-BD59-A6C34878D82A}">
                    <a16:rowId xmlns="" xmlns:a16="http://schemas.microsoft.com/office/drawing/2014/main" val="2402546513"/>
                  </a:ext>
                </a:extLst>
              </a:tr>
              <a:tr h="475182">
                <a:tc>
                  <a:txBody>
                    <a:bodyPr/>
                    <a:lstStyle/>
                    <a:p>
                      <a:r>
                        <a:rPr lang="en-GB" sz="2800" dirty="0"/>
                        <a:t>SWOT</a:t>
                      </a:r>
                    </a:p>
                  </a:txBody>
                  <a:tcPr/>
                </a:tc>
                <a:tc>
                  <a:txBody>
                    <a:bodyPr/>
                    <a:lstStyle/>
                    <a:p>
                      <a:r>
                        <a:rPr lang="en-GB" sz="2800" dirty="0"/>
                        <a:t>Recruitment and Selection</a:t>
                      </a:r>
                    </a:p>
                  </a:txBody>
                  <a:tcPr/>
                </a:tc>
                <a:extLst>
                  <a:ext uri="{0D108BD9-81ED-4DB2-BD59-A6C34878D82A}">
                    <a16:rowId xmlns="" xmlns:a16="http://schemas.microsoft.com/office/drawing/2014/main" val="3028957261"/>
                  </a:ext>
                </a:extLst>
              </a:tr>
              <a:tr h="820176">
                <a:tc>
                  <a:txBody>
                    <a:bodyPr/>
                    <a:lstStyle/>
                    <a:p>
                      <a:r>
                        <a:rPr lang="en-GB" sz="2800" dirty="0"/>
                        <a:t>Go MAD! Model and Kolb Reflective Cycle</a:t>
                      </a:r>
                    </a:p>
                  </a:txBody>
                  <a:tcPr/>
                </a:tc>
                <a:tc>
                  <a:txBody>
                    <a:bodyPr/>
                    <a:lstStyle/>
                    <a:p>
                      <a:r>
                        <a:rPr lang="en-GB" sz="2800" dirty="0"/>
                        <a:t>An Employer’s Perspective</a:t>
                      </a:r>
                    </a:p>
                  </a:txBody>
                  <a:tcPr/>
                </a:tc>
                <a:extLst>
                  <a:ext uri="{0D108BD9-81ED-4DB2-BD59-A6C34878D82A}">
                    <a16:rowId xmlns="" xmlns:a16="http://schemas.microsoft.com/office/drawing/2014/main" val="38242154"/>
                  </a:ext>
                </a:extLst>
              </a:tr>
              <a:tr h="475182">
                <a:tc>
                  <a:txBody>
                    <a:bodyPr/>
                    <a:lstStyle/>
                    <a:p>
                      <a:r>
                        <a:rPr lang="en-GB" sz="2800" dirty="0"/>
                        <a:t>Personal Development Planning</a:t>
                      </a:r>
                    </a:p>
                  </a:txBody>
                  <a:tcPr/>
                </a:tc>
                <a:tc>
                  <a:txBody>
                    <a:bodyPr/>
                    <a:lstStyle/>
                    <a:p>
                      <a:endParaRPr lang="en-GB" sz="2800" dirty="0"/>
                    </a:p>
                  </a:txBody>
                  <a:tcPr/>
                </a:tc>
                <a:extLst>
                  <a:ext uri="{0D108BD9-81ED-4DB2-BD59-A6C34878D82A}">
                    <a16:rowId xmlns="" xmlns:a16="http://schemas.microsoft.com/office/drawing/2014/main" val="2727298712"/>
                  </a:ext>
                </a:extLst>
              </a:tr>
            </a:tbl>
          </a:graphicData>
        </a:graphic>
      </p:graphicFrame>
    </p:spTree>
    <p:extLst>
      <p:ext uri="{BB962C8B-B14F-4D97-AF65-F5344CB8AC3E}">
        <p14:creationId xmlns:p14="http://schemas.microsoft.com/office/powerpoint/2010/main" val="210701964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D1121C38-5009-42B7-8015-788B50E5476D}"/>
              </a:ext>
            </a:extLst>
          </p:cNvPr>
          <p:cNvPicPr>
            <a:picLocks noChangeAspect="1"/>
          </p:cNvPicPr>
          <p:nvPr/>
        </p:nvPicPr>
        <p:blipFill>
          <a:blip r:embed="rId2"/>
          <a:stretch>
            <a:fillRect/>
          </a:stretch>
        </p:blipFill>
        <p:spPr>
          <a:xfrm>
            <a:off x="9058405" y="4205025"/>
            <a:ext cx="2652975" cy="2652975"/>
          </a:xfrm>
          <a:prstGeom prst="rect">
            <a:avLst/>
          </a:prstGeom>
        </p:spPr>
      </p:pic>
      <p:sp>
        <p:nvSpPr>
          <p:cNvPr id="3" name="TextBox 2">
            <a:extLst>
              <a:ext uri="{FF2B5EF4-FFF2-40B4-BE49-F238E27FC236}">
                <a16:creationId xmlns="" xmlns:a16="http://schemas.microsoft.com/office/drawing/2014/main" id="{5A64A83E-7361-4898-A838-D7E5EE37038F}"/>
              </a:ext>
            </a:extLst>
          </p:cNvPr>
          <p:cNvSpPr txBox="1"/>
          <p:nvPr/>
        </p:nvSpPr>
        <p:spPr>
          <a:xfrm>
            <a:off x="1691014" y="425885"/>
            <a:ext cx="5837128" cy="523220"/>
          </a:xfrm>
          <a:prstGeom prst="rect">
            <a:avLst/>
          </a:prstGeom>
          <a:noFill/>
        </p:spPr>
        <p:txBody>
          <a:bodyPr wrap="square" rtlCol="0">
            <a:spAutoFit/>
          </a:bodyPr>
          <a:lstStyle/>
          <a:p>
            <a:r>
              <a:rPr lang="en-GB" sz="2800" b="1" u="sng" dirty="0"/>
              <a:t>Aim of the Module</a:t>
            </a:r>
          </a:p>
        </p:txBody>
      </p:sp>
      <p:sp>
        <p:nvSpPr>
          <p:cNvPr id="4" name="Rectangle 3">
            <a:extLst>
              <a:ext uri="{FF2B5EF4-FFF2-40B4-BE49-F238E27FC236}">
                <a16:creationId xmlns="" xmlns:a16="http://schemas.microsoft.com/office/drawing/2014/main" id="{AB361DAA-13BF-44CE-85F1-874FE14277A2}"/>
              </a:ext>
            </a:extLst>
          </p:cNvPr>
          <p:cNvSpPr/>
          <p:nvPr/>
        </p:nvSpPr>
        <p:spPr>
          <a:xfrm>
            <a:off x="851770" y="1478071"/>
            <a:ext cx="2718148" cy="18162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Understand the skills and knowledge needed for working effectively</a:t>
            </a:r>
          </a:p>
        </p:txBody>
      </p:sp>
      <p:sp>
        <p:nvSpPr>
          <p:cNvPr id="5" name="Rectangle 4">
            <a:extLst>
              <a:ext uri="{FF2B5EF4-FFF2-40B4-BE49-F238E27FC236}">
                <a16:creationId xmlns="" xmlns:a16="http://schemas.microsoft.com/office/drawing/2014/main" id="{1F52B82A-0D8D-48E4-A8CA-50B801BD307D}"/>
              </a:ext>
            </a:extLst>
          </p:cNvPr>
          <p:cNvSpPr/>
          <p:nvPr/>
        </p:nvSpPr>
        <p:spPr>
          <a:xfrm>
            <a:off x="7528142" y="264483"/>
            <a:ext cx="3060526" cy="354486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400" dirty="0"/>
              <a:t>Demonstrate readiness for employability and personal advancement through an understanding of personal strengths and areas for further development</a:t>
            </a:r>
          </a:p>
        </p:txBody>
      </p:sp>
      <p:sp>
        <p:nvSpPr>
          <p:cNvPr id="6" name="Rectangle 5">
            <a:extLst>
              <a:ext uri="{FF2B5EF4-FFF2-40B4-BE49-F238E27FC236}">
                <a16:creationId xmlns="" xmlns:a16="http://schemas.microsoft.com/office/drawing/2014/main" id="{3F375383-7953-41FA-9741-D493C9D66EF9}"/>
              </a:ext>
            </a:extLst>
          </p:cNvPr>
          <p:cNvSpPr/>
          <p:nvPr/>
        </p:nvSpPr>
        <p:spPr>
          <a:xfrm>
            <a:off x="4108537" y="3672999"/>
            <a:ext cx="2880986" cy="2630465"/>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2800" dirty="0">
                <a:solidFill>
                  <a:schemeClr val="tx1">
                    <a:lumMod val="95000"/>
                    <a:lumOff val="5000"/>
                  </a:schemeClr>
                </a:solidFill>
              </a:rPr>
              <a:t>Establish employment goals and develop a personal action plan</a:t>
            </a:r>
          </a:p>
        </p:txBody>
      </p:sp>
    </p:spTree>
    <p:extLst>
      <p:ext uri="{BB962C8B-B14F-4D97-AF65-F5344CB8AC3E}">
        <p14:creationId xmlns:p14="http://schemas.microsoft.com/office/powerpoint/2010/main" val="221418514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F044E50B-B74E-4D90-B1A5-2AAD95036F95}"/>
              </a:ext>
            </a:extLst>
          </p:cNvPr>
          <p:cNvPicPr>
            <a:picLocks noChangeAspect="1"/>
          </p:cNvPicPr>
          <p:nvPr/>
        </p:nvPicPr>
        <p:blipFill>
          <a:blip r:embed="rId3"/>
          <a:stretch>
            <a:fillRect/>
          </a:stretch>
        </p:blipFill>
        <p:spPr>
          <a:xfrm>
            <a:off x="3021382" y="938278"/>
            <a:ext cx="6149236" cy="5380582"/>
          </a:xfrm>
          <a:prstGeom prst="rect">
            <a:avLst/>
          </a:prstGeom>
        </p:spPr>
      </p:pic>
    </p:spTree>
    <p:extLst>
      <p:ext uri="{BB962C8B-B14F-4D97-AF65-F5344CB8AC3E}">
        <p14:creationId xmlns:p14="http://schemas.microsoft.com/office/powerpoint/2010/main" val="46580776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9756C9CA-384A-4939-9116-1DE553DFFD7A}"/>
              </a:ext>
            </a:extLst>
          </p:cNvPr>
          <p:cNvSpPr txBox="1"/>
          <p:nvPr/>
        </p:nvSpPr>
        <p:spPr>
          <a:xfrm>
            <a:off x="363255" y="325677"/>
            <a:ext cx="3444657" cy="523220"/>
          </a:xfrm>
          <a:prstGeom prst="rect">
            <a:avLst/>
          </a:prstGeom>
          <a:noFill/>
        </p:spPr>
        <p:txBody>
          <a:bodyPr wrap="square" rtlCol="0">
            <a:spAutoFit/>
          </a:bodyPr>
          <a:lstStyle/>
          <a:p>
            <a:r>
              <a:rPr lang="en-GB" sz="2800" dirty="0"/>
              <a:t>Is that realistic?</a:t>
            </a:r>
          </a:p>
        </p:txBody>
      </p:sp>
      <p:pic>
        <p:nvPicPr>
          <p:cNvPr id="3" name="Picture 2">
            <a:extLst>
              <a:ext uri="{FF2B5EF4-FFF2-40B4-BE49-F238E27FC236}">
                <a16:creationId xmlns="" xmlns:a16="http://schemas.microsoft.com/office/drawing/2014/main" id="{E6DAB08E-2513-4A9F-87CF-DB38A86B84FD}"/>
              </a:ext>
            </a:extLst>
          </p:cNvPr>
          <p:cNvPicPr>
            <a:picLocks noChangeAspect="1"/>
          </p:cNvPicPr>
          <p:nvPr/>
        </p:nvPicPr>
        <p:blipFill>
          <a:blip r:embed="rId3"/>
          <a:stretch>
            <a:fillRect/>
          </a:stretch>
        </p:blipFill>
        <p:spPr>
          <a:xfrm>
            <a:off x="8271548" y="587287"/>
            <a:ext cx="2638425" cy="1733550"/>
          </a:xfrm>
          <a:prstGeom prst="rect">
            <a:avLst/>
          </a:prstGeom>
        </p:spPr>
      </p:pic>
      <p:pic>
        <p:nvPicPr>
          <p:cNvPr id="4" name="Picture 3">
            <a:extLst>
              <a:ext uri="{FF2B5EF4-FFF2-40B4-BE49-F238E27FC236}">
                <a16:creationId xmlns="" xmlns:a16="http://schemas.microsoft.com/office/drawing/2014/main" id="{184B7D70-E1A2-4FAF-AEB4-87CF420229E0}"/>
              </a:ext>
            </a:extLst>
          </p:cNvPr>
          <p:cNvPicPr>
            <a:picLocks noChangeAspect="1"/>
          </p:cNvPicPr>
          <p:nvPr/>
        </p:nvPicPr>
        <p:blipFill>
          <a:blip r:embed="rId4"/>
          <a:stretch>
            <a:fillRect/>
          </a:stretch>
        </p:blipFill>
        <p:spPr>
          <a:xfrm>
            <a:off x="606155" y="2355804"/>
            <a:ext cx="2638424" cy="1978818"/>
          </a:xfrm>
          <a:prstGeom prst="rect">
            <a:avLst/>
          </a:prstGeom>
        </p:spPr>
      </p:pic>
      <p:pic>
        <p:nvPicPr>
          <p:cNvPr id="5" name="Picture 4">
            <a:extLst>
              <a:ext uri="{FF2B5EF4-FFF2-40B4-BE49-F238E27FC236}">
                <a16:creationId xmlns="" xmlns:a16="http://schemas.microsoft.com/office/drawing/2014/main" id="{105FDCA2-E637-44FE-A7FA-FFA9FC89E99C}"/>
              </a:ext>
            </a:extLst>
          </p:cNvPr>
          <p:cNvPicPr>
            <a:picLocks noChangeAspect="1"/>
          </p:cNvPicPr>
          <p:nvPr/>
        </p:nvPicPr>
        <p:blipFill>
          <a:blip r:embed="rId5"/>
          <a:stretch>
            <a:fillRect/>
          </a:stretch>
        </p:blipFill>
        <p:spPr>
          <a:xfrm>
            <a:off x="4260349" y="67326"/>
            <a:ext cx="2785853" cy="2773471"/>
          </a:xfrm>
          <a:prstGeom prst="rect">
            <a:avLst/>
          </a:prstGeom>
        </p:spPr>
      </p:pic>
      <p:pic>
        <p:nvPicPr>
          <p:cNvPr id="6" name="Picture 5">
            <a:extLst>
              <a:ext uri="{FF2B5EF4-FFF2-40B4-BE49-F238E27FC236}">
                <a16:creationId xmlns="" xmlns:a16="http://schemas.microsoft.com/office/drawing/2014/main" id="{8FF9527F-3C29-489F-B656-B69C1FDF029B}"/>
              </a:ext>
            </a:extLst>
          </p:cNvPr>
          <p:cNvPicPr>
            <a:picLocks noChangeAspect="1"/>
          </p:cNvPicPr>
          <p:nvPr/>
        </p:nvPicPr>
        <p:blipFill>
          <a:blip r:embed="rId6"/>
          <a:stretch>
            <a:fillRect/>
          </a:stretch>
        </p:blipFill>
        <p:spPr>
          <a:xfrm>
            <a:off x="7965118" y="3620112"/>
            <a:ext cx="3786580" cy="2680388"/>
          </a:xfrm>
          <a:prstGeom prst="rect">
            <a:avLst/>
          </a:prstGeom>
        </p:spPr>
      </p:pic>
      <p:pic>
        <p:nvPicPr>
          <p:cNvPr id="7" name="Picture 6">
            <a:extLst>
              <a:ext uri="{FF2B5EF4-FFF2-40B4-BE49-F238E27FC236}">
                <a16:creationId xmlns="" xmlns:a16="http://schemas.microsoft.com/office/drawing/2014/main" id="{93CB4BF9-BE15-4607-AE84-01030FBD528A}"/>
              </a:ext>
            </a:extLst>
          </p:cNvPr>
          <p:cNvPicPr>
            <a:picLocks noChangeAspect="1"/>
          </p:cNvPicPr>
          <p:nvPr/>
        </p:nvPicPr>
        <p:blipFill>
          <a:blip r:embed="rId7"/>
          <a:stretch>
            <a:fillRect/>
          </a:stretch>
        </p:blipFill>
        <p:spPr>
          <a:xfrm>
            <a:off x="3704037" y="3620112"/>
            <a:ext cx="3342165" cy="2810147"/>
          </a:xfrm>
          <a:prstGeom prst="rect">
            <a:avLst/>
          </a:prstGeom>
        </p:spPr>
      </p:pic>
    </p:spTree>
    <p:extLst>
      <p:ext uri="{BB962C8B-B14F-4D97-AF65-F5344CB8AC3E}">
        <p14:creationId xmlns:p14="http://schemas.microsoft.com/office/powerpoint/2010/main" val="172914610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DFCDCBDD-AF99-4A80-B4BE-DC5B5F75490E}"/>
              </a:ext>
            </a:extLst>
          </p:cNvPr>
          <p:cNvSpPr txBox="1"/>
          <p:nvPr/>
        </p:nvSpPr>
        <p:spPr>
          <a:xfrm>
            <a:off x="3607496" y="313151"/>
            <a:ext cx="7164888" cy="584775"/>
          </a:xfrm>
          <a:prstGeom prst="rect">
            <a:avLst/>
          </a:prstGeom>
          <a:noFill/>
        </p:spPr>
        <p:txBody>
          <a:bodyPr wrap="square" rtlCol="0">
            <a:spAutoFit/>
          </a:bodyPr>
          <a:lstStyle/>
          <a:p>
            <a:r>
              <a:rPr lang="en-GB" sz="3200" dirty="0"/>
              <a:t>So where do you begin?</a:t>
            </a:r>
          </a:p>
        </p:txBody>
      </p:sp>
      <p:sp>
        <p:nvSpPr>
          <p:cNvPr id="3" name="Arrow: Down 2">
            <a:extLst>
              <a:ext uri="{FF2B5EF4-FFF2-40B4-BE49-F238E27FC236}">
                <a16:creationId xmlns="" xmlns:a16="http://schemas.microsoft.com/office/drawing/2014/main" id="{9279C5FF-4196-437E-99A6-D6ED95448936}"/>
              </a:ext>
            </a:extLst>
          </p:cNvPr>
          <p:cNvSpPr/>
          <p:nvPr/>
        </p:nvSpPr>
        <p:spPr>
          <a:xfrm>
            <a:off x="5512075" y="1966198"/>
            <a:ext cx="872647" cy="248015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 xmlns:a16="http://schemas.microsoft.com/office/drawing/2014/main" id="{0299A436-2C4D-4508-BFC4-FBB8D432D40E}"/>
              </a:ext>
            </a:extLst>
          </p:cNvPr>
          <p:cNvSpPr/>
          <p:nvPr/>
        </p:nvSpPr>
        <p:spPr>
          <a:xfrm>
            <a:off x="1766170" y="4767111"/>
            <a:ext cx="8918531" cy="1446550"/>
          </a:xfrm>
          <a:prstGeom prst="rect">
            <a:avLst/>
          </a:prstGeom>
          <a:noFill/>
        </p:spPr>
        <p:txBody>
          <a:bodyPr wrap="square" lIns="91440" tIns="45720" rIns="91440" bIns="45720">
            <a:spAutoFit/>
          </a:bodyPr>
          <a:lstStyle/>
          <a:p>
            <a:pPr algn="ctr"/>
            <a:r>
              <a:rPr lang="en-US" sz="8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Self Awareness</a:t>
            </a:r>
          </a:p>
        </p:txBody>
      </p:sp>
      <p:pic>
        <p:nvPicPr>
          <p:cNvPr id="5" name="Picture 4">
            <a:extLst>
              <a:ext uri="{FF2B5EF4-FFF2-40B4-BE49-F238E27FC236}">
                <a16:creationId xmlns="" xmlns:a16="http://schemas.microsoft.com/office/drawing/2014/main" id="{C6CF244D-5752-4789-A0DD-DF6F37680FD6}"/>
              </a:ext>
            </a:extLst>
          </p:cNvPr>
          <p:cNvPicPr>
            <a:picLocks noChangeAspect="1"/>
          </p:cNvPicPr>
          <p:nvPr/>
        </p:nvPicPr>
        <p:blipFill>
          <a:blip r:embed="rId2"/>
          <a:stretch>
            <a:fillRect/>
          </a:stretch>
        </p:blipFill>
        <p:spPr>
          <a:xfrm>
            <a:off x="8289300" y="786499"/>
            <a:ext cx="3382028" cy="3382028"/>
          </a:xfrm>
          <a:prstGeom prst="rect">
            <a:avLst/>
          </a:prstGeom>
        </p:spPr>
      </p:pic>
      <p:pic>
        <p:nvPicPr>
          <p:cNvPr id="6" name="Picture 5">
            <a:extLst>
              <a:ext uri="{FF2B5EF4-FFF2-40B4-BE49-F238E27FC236}">
                <a16:creationId xmlns="" xmlns:a16="http://schemas.microsoft.com/office/drawing/2014/main" id="{9B9F61D3-DB0D-4D31-B5CE-A0FA36DB0A19}"/>
              </a:ext>
            </a:extLst>
          </p:cNvPr>
          <p:cNvPicPr>
            <a:picLocks noChangeAspect="1"/>
          </p:cNvPicPr>
          <p:nvPr/>
        </p:nvPicPr>
        <p:blipFill>
          <a:blip r:embed="rId3"/>
          <a:stretch>
            <a:fillRect/>
          </a:stretch>
        </p:blipFill>
        <p:spPr>
          <a:xfrm>
            <a:off x="623496" y="1367614"/>
            <a:ext cx="3503207" cy="2331225"/>
          </a:xfrm>
          <a:prstGeom prst="rect">
            <a:avLst/>
          </a:prstGeom>
        </p:spPr>
      </p:pic>
    </p:spTree>
    <p:extLst>
      <p:ext uri="{BB962C8B-B14F-4D97-AF65-F5344CB8AC3E}">
        <p14:creationId xmlns:p14="http://schemas.microsoft.com/office/powerpoint/2010/main" val="78855137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animEffect transition="in" filter="fade">
                                      <p:cBhvr>
                                        <p:cTn id="21" dur="1000"/>
                                        <p:tgtEl>
                                          <p:spTgt spid="3"/>
                                        </p:tgtEl>
                                      </p:cBhvr>
                                    </p:animEffect>
                                    <p:anim calcmode="lin" valueType="num">
                                      <p:cBhvr>
                                        <p:cTn id="22" dur="1000" fill="hold"/>
                                        <p:tgtEl>
                                          <p:spTgt spid="3"/>
                                        </p:tgtEl>
                                        <p:attrNameLst>
                                          <p:attrName>ppt_x</p:attrName>
                                        </p:attrNameLst>
                                      </p:cBhvr>
                                      <p:tavLst>
                                        <p:tav tm="0">
                                          <p:val>
                                            <p:strVal val="#ppt_x"/>
                                          </p:val>
                                        </p:tav>
                                        <p:tav tm="100000">
                                          <p:val>
                                            <p:strVal val="#ppt_x"/>
                                          </p:val>
                                        </p:tav>
                                      </p:tavLst>
                                    </p:anim>
                                    <p:anim calcmode="lin" valueType="num">
                                      <p:cBhvr>
                                        <p:cTn id="23"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02835357-1BDA-428C-B30C-D89593D799C9}"/>
              </a:ext>
            </a:extLst>
          </p:cNvPr>
          <p:cNvSpPr/>
          <p:nvPr/>
        </p:nvSpPr>
        <p:spPr>
          <a:xfrm>
            <a:off x="613776" y="1274673"/>
            <a:ext cx="11235845" cy="4819781"/>
          </a:xfrm>
          <a:prstGeom prst="rect">
            <a:avLst/>
          </a:prstGeom>
        </p:spPr>
        <p:txBody>
          <a:bodyPr wrap="square">
            <a:spAutoFit/>
          </a:bodyPr>
          <a:lstStyle/>
          <a:p>
            <a:pPr marL="342900" lvl="0" indent="-342900" defTabSz="914400">
              <a:spcBef>
                <a:spcPct val="20000"/>
              </a:spcBef>
              <a:buFont typeface="Arial" pitchFamily="34" charset="0"/>
              <a:buChar char="•"/>
              <a:defRPr/>
            </a:pPr>
            <a:r>
              <a:rPr lang="en-GB" sz="3200" dirty="0">
                <a:solidFill>
                  <a:prstClr val="black"/>
                </a:solidFill>
                <a:latin typeface="Myriad Pro"/>
              </a:rPr>
              <a:t>Developing your self awareness is the first step toward learning.</a:t>
            </a:r>
          </a:p>
          <a:p>
            <a:pPr marL="342900" lvl="0" indent="-342900" defTabSz="914400">
              <a:spcBef>
                <a:spcPct val="20000"/>
              </a:spcBef>
              <a:buFont typeface="Arial" pitchFamily="34" charset="0"/>
              <a:buChar char="•"/>
              <a:defRPr/>
            </a:pPr>
            <a:r>
              <a:rPr lang="en-GB" sz="3200" dirty="0">
                <a:solidFill>
                  <a:prstClr val="black"/>
                </a:solidFill>
                <a:latin typeface="Myriad Pro"/>
              </a:rPr>
              <a:t>Do you really know yourself, your preferences, need and desires?</a:t>
            </a:r>
          </a:p>
          <a:p>
            <a:pPr marL="342900" lvl="0" indent="-342900" defTabSz="914400">
              <a:spcBef>
                <a:spcPct val="20000"/>
              </a:spcBef>
              <a:buFont typeface="Arial" pitchFamily="34" charset="0"/>
              <a:buChar char="•"/>
              <a:defRPr/>
            </a:pPr>
            <a:r>
              <a:rPr lang="en-GB" sz="3200" dirty="0">
                <a:solidFill>
                  <a:prstClr val="black"/>
                </a:solidFill>
                <a:latin typeface="Myriad Pro"/>
              </a:rPr>
              <a:t>Do you have a clear perception of your personality, attitudes and behaviours, including strengths, weaknesses, thoughts, beliefs, motivation and emotions?</a:t>
            </a:r>
          </a:p>
          <a:p>
            <a:pPr marL="342900" lvl="0" indent="-342900" defTabSz="914400">
              <a:spcBef>
                <a:spcPct val="20000"/>
              </a:spcBef>
              <a:buFont typeface="Arial" pitchFamily="34" charset="0"/>
              <a:buChar char="•"/>
              <a:defRPr/>
            </a:pPr>
            <a:r>
              <a:rPr lang="en-GB" sz="3200" dirty="0">
                <a:solidFill>
                  <a:prstClr val="black"/>
                </a:solidFill>
                <a:latin typeface="Myriad Pro"/>
              </a:rPr>
              <a:t>Self awareness allows you to better understand yourself, other people &amp; how they perceive you.</a:t>
            </a:r>
          </a:p>
        </p:txBody>
      </p:sp>
      <p:pic>
        <p:nvPicPr>
          <p:cNvPr id="3" name="Picture 2">
            <a:extLst>
              <a:ext uri="{FF2B5EF4-FFF2-40B4-BE49-F238E27FC236}">
                <a16:creationId xmlns="" xmlns:a16="http://schemas.microsoft.com/office/drawing/2014/main" id="{AF0B07FD-CB70-4612-8AAF-94CFDA9249B2}"/>
              </a:ext>
            </a:extLst>
          </p:cNvPr>
          <p:cNvPicPr>
            <a:picLocks noChangeAspect="1"/>
          </p:cNvPicPr>
          <p:nvPr/>
        </p:nvPicPr>
        <p:blipFill>
          <a:blip r:embed="rId2"/>
          <a:stretch>
            <a:fillRect/>
          </a:stretch>
        </p:blipFill>
        <p:spPr>
          <a:xfrm>
            <a:off x="1980843" y="111217"/>
            <a:ext cx="8230313" cy="1304657"/>
          </a:xfrm>
          <a:prstGeom prst="rect">
            <a:avLst/>
          </a:prstGeom>
        </p:spPr>
      </p:pic>
    </p:spTree>
    <p:extLst>
      <p:ext uri="{BB962C8B-B14F-4D97-AF65-F5344CB8AC3E}">
        <p14:creationId xmlns:p14="http://schemas.microsoft.com/office/powerpoint/2010/main" val="409815479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pic>
        <p:nvPicPr>
          <p:cNvPr id="2" name="Online Media 1">
            <a:hlinkClick r:id="" action="ppaction://media"/>
            <a:extLst>
              <a:ext uri="{FF2B5EF4-FFF2-40B4-BE49-F238E27FC236}">
                <a16:creationId xmlns="" xmlns:a16="http://schemas.microsoft.com/office/drawing/2014/main" id="{4434407B-7EE7-4EEE-A4FD-A7E6D9DFA16F}"/>
              </a:ext>
            </a:extLst>
          </p:cNvPr>
          <p:cNvPicPr>
            <a:picLocks noRot="1" noChangeAspect="1"/>
          </p:cNvPicPr>
          <p:nvPr>
            <a:quickTimeFile r:link="rId1"/>
          </p:nvPr>
        </p:nvPicPr>
        <p:blipFill>
          <a:blip r:embed="rId4"/>
          <a:stretch>
            <a:fillRect/>
          </a:stretch>
        </p:blipFill>
        <p:spPr>
          <a:xfrm>
            <a:off x="2943617" y="1269043"/>
            <a:ext cx="6014581" cy="3383202"/>
          </a:xfrm>
          <a:prstGeom prst="rect">
            <a:avLst/>
          </a:prstGeom>
        </p:spPr>
      </p:pic>
      <p:sp>
        <p:nvSpPr>
          <p:cNvPr id="4" name="TextBox 3">
            <a:extLst>
              <a:ext uri="{FF2B5EF4-FFF2-40B4-BE49-F238E27FC236}">
                <a16:creationId xmlns="" xmlns:a16="http://schemas.microsoft.com/office/drawing/2014/main" id="{761D64F9-EC9C-4288-8660-0F5105584196}"/>
              </a:ext>
            </a:extLst>
          </p:cNvPr>
          <p:cNvSpPr txBox="1"/>
          <p:nvPr/>
        </p:nvSpPr>
        <p:spPr>
          <a:xfrm>
            <a:off x="2292263" y="4860099"/>
            <a:ext cx="7265096" cy="461665"/>
          </a:xfrm>
          <a:prstGeom prst="rect">
            <a:avLst/>
          </a:prstGeom>
          <a:noFill/>
        </p:spPr>
        <p:txBody>
          <a:bodyPr wrap="square" rtlCol="0">
            <a:spAutoFit/>
          </a:bodyPr>
          <a:lstStyle/>
          <a:p>
            <a:r>
              <a:rPr lang="en-GB" sz="2400" dirty="0">
                <a:hlinkClick r:id="rId5"/>
              </a:rPr>
              <a:t>Stephen Covey; the 7 Habits of Highly Effective People</a:t>
            </a:r>
            <a:endParaRPr lang="en-GB" sz="2400" dirty="0"/>
          </a:p>
        </p:txBody>
      </p:sp>
    </p:spTree>
    <p:extLst>
      <p:ext uri="{BB962C8B-B14F-4D97-AF65-F5344CB8AC3E}">
        <p14:creationId xmlns:p14="http://schemas.microsoft.com/office/powerpoint/2010/main" val="4185742460"/>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BDC03A4F-1F0E-478B-9028-85196F697DA2}"/>
              </a:ext>
            </a:extLst>
          </p:cNvPr>
          <p:cNvSpPr/>
          <p:nvPr/>
        </p:nvSpPr>
        <p:spPr>
          <a:xfrm>
            <a:off x="1127343" y="1257842"/>
            <a:ext cx="10271342" cy="5073440"/>
          </a:xfrm>
          <a:prstGeom prst="rect">
            <a:avLst/>
          </a:prstGeom>
        </p:spPr>
        <p:txBody>
          <a:bodyPr wrap="square">
            <a:spAutoFit/>
          </a:bodyPr>
          <a:lstStyle/>
          <a:p>
            <a:pPr marL="342900" lvl="0" indent="-342900" defTabSz="914400">
              <a:lnSpc>
                <a:spcPct val="120000"/>
              </a:lnSpc>
              <a:spcAft>
                <a:spcPts val="600"/>
              </a:spcAft>
              <a:buFont typeface="Arial" panose="020B0604020202020204" pitchFamily="34" charset="0"/>
              <a:buChar char="•"/>
              <a:defRPr/>
            </a:pPr>
            <a:r>
              <a:rPr lang="en-GB" sz="3200" dirty="0">
                <a:solidFill>
                  <a:prstClr val="black"/>
                </a:solidFill>
                <a:latin typeface="Myriad Pro"/>
              </a:rPr>
              <a:t>Think of something you are good at.</a:t>
            </a:r>
          </a:p>
          <a:p>
            <a:pPr marL="342900" lvl="0" indent="-342900" defTabSz="914400">
              <a:lnSpc>
                <a:spcPct val="120000"/>
              </a:lnSpc>
              <a:buFont typeface="Arial" panose="020B0604020202020204" pitchFamily="34" charset="0"/>
              <a:buChar char="•"/>
              <a:defRPr/>
            </a:pPr>
            <a:r>
              <a:rPr lang="en-GB" sz="3200" dirty="0">
                <a:solidFill>
                  <a:prstClr val="black"/>
                </a:solidFill>
                <a:latin typeface="Myriad Pro"/>
              </a:rPr>
              <a:t>You probably learned it by self-assessment,  by asking yourself:</a:t>
            </a:r>
          </a:p>
          <a:p>
            <a:pPr marL="742950" lvl="1" indent="-285750" defTabSz="914400">
              <a:lnSpc>
                <a:spcPct val="120000"/>
              </a:lnSpc>
              <a:buFont typeface="Arial" panose="020B0604020202020204" pitchFamily="34" charset="0"/>
              <a:buChar char="–"/>
              <a:defRPr/>
            </a:pPr>
            <a:r>
              <a:rPr lang="en-GB" sz="2800" dirty="0">
                <a:solidFill>
                  <a:prstClr val="black"/>
                </a:solidFill>
                <a:latin typeface="Myriad Pro"/>
              </a:rPr>
              <a:t>What am I trying to do exactly?</a:t>
            </a:r>
          </a:p>
          <a:p>
            <a:pPr marL="742950" lvl="1" indent="-285750" defTabSz="914400">
              <a:lnSpc>
                <a:spcPct val="120000"/>
              </a:lnSpc>
              <a:buFont typeface="Arial" panose="020B0604020202020204" pitchFamily="34" charset="0"/>
              <a:buChar char="–"/>
              <a:defRPr/>
            </a:pPr>
            <a:r>
              <a:rPr lang="en-GB" sz="2800" dirty="0">
                <a:solidFill>
                  <a:prstClr val="black"/>
                </a:solidFill>
                <a:latin typeface="Myriad Pro"/>
              </a:rPr>
              <a:t>What went well and why?</a:t>
            </a:r>
          </a:p>
          <a:p>
            <a:pPr marL="742950" lvl="1" indent="-285750" defTabSz="914400">
              <a:lnSpc>
                <a:spcPct val="120000"/>
              </a:lnSpc>
              <a:buFont typeface="Arial" panose="020B0604020202020204" pitchFamily="34" charset="0"/>
              <a:buChar char="–"/>
              <a:defRPr/>
            </a:pPr>
            <a:r>
              <a:rPr lang="en-GB" sz="2800" dirty="0">
                <a:solidFill>
                  <a:prstClr val="black"/>
                </a:solidFill>
                <a:latin typeface="Myriad Pro"/>
              </a:rPr>
              <a:t>What went less well and why?</a:t>
            </a:r>
          </a:p>
          <a:p>
            <a:pPr marL="742950" lvl="1" indent="-285750" defTabSz="914400">
              <a:lnSpc>
                <a:spcPct val="120000"/>
              </a:lnSpc>
              <a:spcAft>
                <a:spcPts val="600"/>
              </a:spcAft>
              <a:buFont typeface="Arial" panose="020B0604020202020204" pitchFamily="34" charset="0"/>
              <a:buChar char="–"/>
              <a:defRPr/>
            </a:pPr>
            <a:r>
              <a:rPr lang="en-GB" sz="2800" dirty="0">
                <a:solidFill>
                  <a:prstClr val="black"/>
                </a:solidFill>
                <a:latin typeface="Myriad Pro"/>
              </a:rPr>
              <a:t>How could I do better next time?</a:t>
            </a:r>
          </a:p>
          <a:p>
            <a:pPr marL="342900" lvl="0" indent="-342900" defTabSz="914400">
              <a:lnSpc>
                <a:spcPct val="120000"/>
              </a:lnSpc>
              <a:buFont typeface="Arial" panose="020B0604020202020204" pitchFamily="34" charset="0"/>
              <a:buChar char="•"/>
              <a:defRPr/>
            </a:pPr>
            <a:r>
              <a:rPr lang="en-GB" sz="2800" dirty="0">
                <a:solidFill>
                  <a:prstClr val="black"/>
                </a:solidFill>
                <a:latin typeface="Myriad Pro"/>
              </a:rPr>
              <a:t>So, it’s likely you have already made use of self assessment without realising it.</a:t>
            </a:r>
          </a:p>
        </p:txBody>
      </p:sp>
      <p:pic>
        <p:nvPicPr>
          <p:cNvPr id="3" name="Picture 2">
            <a:extLst>
              <a:ext uri="{FF2B5EF4-FFF2-40B4-BE49-F238E27FC236}">
                <a16:creationId xmlns="" xmlns:a16="http://schemas.microsoft.com/office/drawing/2014/main" id="{3DC60E91-65CE-4D23-91B2-5C7EB593C5DB}"/>
              </a:ext>
            </a:extLst>
          </p:cNvPr>
          <p:cNvPicPr>
            <a:picLocks noChangeAspect="1"/>
          </p:cNvPicPr>
          <p:nvPr/>
        </p:nvPicPr>
        <p:blipFill>
          <a:blip r:embed="rId3"/>
          <a:stretch>
            <a:fillRect/>
          </a:stretch>
        </p:blipFill>
        <p:spPr>
          <a:xfrm>
            <a:off x="1517380" y="0"/>
            <a:ext cx="8230313" cy="1243692"/>
          </a:xfrm>
          <a:prstGeom prst="rect">
            <a:avLst/>
          </a:prstGeom>
        </p:spPr>
      </p:pic>
    </p:spTree>
    <p:extLst>
      <p:ext uri="{BB962C8B-B14F-4D97-AF65-F5344CB8AC3E}">
        <p14:creationId xmlns:p14="http://schemas.microsoft.com/office/powerpoint/2010/main" val="42303463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dissolve">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dissolve">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dissolve">
                                      <p:cBhvr>
                                        <p:cTn id="25" dur="500"/>
                                        <p:tgtEl>
                                          <p:spTgt spid="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nodeType="click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dissolve">
                                      <p:cBhvr>
                                        <p:cTn id="30" dur="500"/>
                                        <p:tgtEl>
                                          <p:spTgt spid="2">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 xmlns:a16="http://schemas.microsoft.com/office/drawing/2014/main" id="{FD608E8F-9296-414C-A279-087C2CCAF6EC}"/>
              </a:ext>
            </a:extLst>
          </p:cNvPr>
          <p:cNvPicPr>
            <a:picLocks noChangeAspect="1"/>
          </p:cNvPicPr>
          <p:nvPr/>
        </p:nvPicPr>
        <p:blipFill>
          <a:blip r:embed="rId3"/>
          <a:stretch>
            <a:fillRect/>
          </a:stretch>
        </p:blipFill>
        <p:spPr>
          <a:xfrm>
            <a:off x="411478" y="329527"/>
            <a:ext cx="4409319" cy="1035810"/>
          </a:xfrm>
          <a:prstGeom prst="rect">
            <a:avLst/>
          </a:prstGeom>
        </p:spPr>
      </p:pic>
      <p:sp>
        <p:nvSpPr>
          <p:cNvPr id="5" name="Rectangle 4">
            <a:extLst>
              <a:ext uri="{FF2B5EF4-FFF2-40B4-BE49-F238E27FC236}">
                <a16:creationId xmlns="" xmlns:a16="http://schemas.microsoft.com/office/drawing/2014/main" id="{90B52FA2-1E47-40CC-BB5B-47BEE02083A9}"/>
              </a:ext>
            </a:extLst>
          </p:cNvPr>
          <p:cNvSpPr/>
          <p:nvPr/>
        </p:nvSpPr>
        <p:spPr>
          <a:xfrm>
            <a:off x="459288" y="2143125"/>
            <a:ext cx="11273424" cy="4581447"/>
          </a:xfrm>
          <a:prstGeom prst="rect">
            <a:avLst/>
          </a:prstGeom>
        </p:spPr>
        <p:txBody>
          <a:bodyPr wrap="square">
            <a:spAutoFit/>
          </a:bodyPr>
          <a:lstStyle/>
          <a:p>
            <a:pPr fontAlgn="auto">
              <a:lnSpc>
                <a:spcPct val="110000"/>
              </a:lnSpc>
              <a:spcBef>
                <a:spcPts val="0"/>
              </a:spcBef>
              <a:spcAft>
                <a:spcPts val="1200"/>
              </a:spcAft>
              <a:defRPr/>
            </a:pPr>
            <a:r>
              <a:rPr lang="en-GB" sz="3000" dirty="0"/>
              <a:t>There are likely to be a number of reasons why you have set out on this learning journey.  </a:t>
            </a:r>
            <a:r>
              <a:rPr lang="en-GB" sz="3000" b="1" i="1" dirty="0"/>
              <a:t>Create your own list of reasons for joining this course</a:t>
            </a:r>
            <a:r>
              <a:rPr lang="en-GB" sz="3000" dirty="0"/>
              <a:t>.</a:t>
            </a:r>
          </a:p>
          <a:p>
            <a:pPr fontAlgn="auto">
              <a:lnSpc>
                <a:spcPct val="110000"/>
              </a:lnSpc>
              <a:spcBef>
                <a:spcPts val="0"/>
              </a:spcBef>
              <a:spcAft>
                <a:spcPts val="1200"/>
              </a:spcAft>
              <a:defRPr/>
            </a:pPr>
            <a:endParaRPr lang="en-GB" sz="3000" dirty="0"/>
          </a:p>
          <a:p>
            <a:pPr fontAlgn="auto">
              <a:lnSpc>
                <a:spcPct val="110000"/>
              </a:lnSpc>
              <a:spcBef>
                <a:spcPts val="0"/>
              </a:spcBef>
              <a:spcAft>
                <a:spcPts val="600"/>
              </a:spcAft>
              <a:defRPr/>
            </a:pPr>
            <a:r>
              <a:rPr lang="en-GB" sz="3000" dirty="0"/>
              <a:t>Working as a group </a:t>
            </a:r>
          </a:p>
          <a:p>
            <a:pPr marL="514350" indent="-514350" fontAlgn="auto">
              <a:lnSpc>
                <a:spcPct val="110000"/>
              </a:lnSpc>
              <a:spcBef>
                <a:spcPts val="0"/>
              </a:spcBef>
              <a:spcAft>
                <a:spcPts val="600"/>
              </a:spcAft>
              <a:buFont typeface="+mj-lt"/>
              <a:buAutoNum type="arabicPeriod"/>
              <a:defRPr/>
            </a:pPr>
            <a:r>
              <a:rPr lang="en-GB" sz="3000" dirty="0"/>
              <a:t>Compare the wide range of reasons to see if there are any common themes.</a:t>
            </a:r>
          </a:p>
          <a:p>
            <a:pPr marL="514350" indent="-514350" fontAlgn="auto">
              <a:lnSpc>
                <a:spcPct val="110000"/>
              </a:lnSpc>
              <a:spcBef>
                <a:spcPts val="0"/>
              </a:spcBef>
              <a:spcAft>
                <a:spcPts val="600"/>
              </a:spcAft>
              <a:buFont typeface="+mj-lt"/>
              <a:buAutoNum type="arabicPeriod"/>
              <a:defRPr/>
            </a:pPr>
            <a:r>
              <a:rPr lang="en-GB" sz="3000" dirty="0"/>
              <a:t>Discuss any common themes you find.</a:t>
            </a:r>
          </a:p>
        </p:txBody>
      </p:sp>
      <p:pic>
        <p:nvPicPr>
          <p:cNvPr id="6" name="Picture 5">
            <a:extLst>
              <a:ext uri="{FF2B5EF4-FFF2-40B4-BE49-F238E27FC236}">
                <a16:creationId xmlns="" xmlns:a16="http://schemas.microsoft.com/office/drawing/2014/main" id="{CE18CA8E-A5B2-4222-B976-6D16C098FC72}"/>
              </a:ext>
            </a:extLst>
          </p:cNvPr>
          <p:cNvPicPr>
            <a:picLocks noChangeAspect="1"/>
          </p:cNvPicPr>
          <p:nvPr/>
        </p:nvPicPr>
        <p:blipFill>
          <a:blip r:embed="rId4"/>
          <a:stretch>
            <a:fillRect/>
          </a:stretch>
        </p:blipFill>
        <p:spPr>
          <a:xfrm>
            <a:off x="9922114" y="0"/>
            <a:ext cx="2143125" cy="2143125"/>
          </a:xfrm>
          <a:prstGeom prst="rect">
            <a:avLst/>
          </a:prstGeom>
        </p:spPr>
      </p:pic>
    </p:spTree>
    <p:extLst>
      <p:ext uri="{BB962C8B-B14F-4D97-AF65-F5344CB8AC3E}">
        <p14:creationId xmlns:p14="http://schemas.microsoft.com/office/powerpoint/2010/main" val="819981884"/>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C2C76133-37A4-4FBB-AB9F-B03D7BC80447}"/>
              </a:ext>
            </a:extLst>
          </p:cNvPr>
          <p:cNvPicPr>
            <a:picLocks noChangeAspect="1"/>
          </p:cNvPicPr>
          <p:nvPr/>
        </p:nvPicPr>
        <p:blipFill>
          <a:blip r:embed="rId3"/>
          <a:stretch>
            <a:fillRect/>
          </a:stretch>
        </p:blipFill>
        <p:spPr>
          <a:xfrm>
            <a:off x="256508" y="180121"/>
            <a:ext cx="4413887" cy="1036410"/>
          </a:xfrm>
          <a:prstGeom prst="rect">
            <a:avLst/>
          </a:prstGeom>
        </p:spPr>
      </p:pic>
      <p:pic>
        <p:nvPicPr>
          <p:cNvPr id="3" name="Picture 2">
            <a:extLst>
              <a:ext uri="{FF2B5EF4-FFF2-40B4-BE49-F238E27FC236}">
                <a16:creationId xmlns="" xmlns:a16="http://schemas.microsoft.com/office/drawing/2014/main" id="{596383CF-1E13-4438-8441-0468D1ECEC0D}"/>
              </a:ext>
            </a:extLst>
          </p:cNvPr>
          <p:cNvPicPr>
            <a:picLocks noChangeAspect="1"/>
          </p:cNvPicPr>
          <p:nvPr/>
        </p:nvPicPr>
        <p:blipFill>
          <a:blip r:embed="rId4"/>
          <a:stretch>
            <a:fillRect/>
          </a:stretch>
        </p:blipFill>
        <p:spPr>
          <a:xfrm>
            <a:off x="9685741" y="314268"/>
            <a:ext cx="2139881" cy="2145978"/>
          </a:xfrm>
          <a:prstGeom prst="rect">
            <a:avLst/>
          </a:prstGeom>
        </p:spPr>
      </p:pic>
      <p:sp>
        <p:nvSpPr>
          <p:cNvPr id="4" name="TextBox 3">
            <a:extLst>
              <a:ext uri="{FF2B5EF4-FFF2-40B4-BE49-F238E27FC236}">
                <a16:creationId xmlns="" xmlns:a16="http://schemas.microsoft.com/office/drawing/2014/main" id="{277EE53B-B4A3-426A-A6AD-FD82B358B12A}"/>
              </a:ext>
            </a:extLst>
          </p:cNvPr>
          <p:cNvSpPr txBox="1"/>
          <p:nvPr/>
        </p:nvSpPr>
        <p:spPr>
          <a:xfrm>
            <a:off x="901874" y="1653436"/>
            <a:ext cx="8354860" cy="3539430"/>
          </a:xfrm>
          <a:prstGeom prst="rect">
            <a:avLst/>
          </a:prstGeom>
          <a:noFill/>
        </p:spPr>
        <p:txBody>
          <a:bodyPr wrap="square" rtlCol="0">
            <a:spAutoFit/>
          </a:bodyPr>
          <a:lstStyle/>
          <a:p>
            <a:r>
              <a:rPr lang="en-GB" sz="3200" dirty="0"/>
              <a:t>Now let’s try and develop our self awareness.</a:t>
            </a:r>
          </a:p>
          <a:p>
            <a:endParaRPr lang="en-GB" sz="3200" dirty="0"/>
          </a:p>
          <a:p>
            <a:r>
              <a:rPr lang="en-GB" sz="3200" b="1" dirty="0"/>
              <a:t>Individually, consider and write down what being a success means to you.</a:t>
            </a:r>
          </a:p>
          <a:p>
            <a:endParaRPr lang="en-GB" sz="3200" b="1" dirty="0"/>
          </a:p>
          <a:p>
            <a:r>
              <a:rPr lang="en-GB" sz="3200" b="1" dirty="0"/>
              <a:t>Then share with your group and consider if there are any common themes.</a:t>
            </a:r>
          </a:p>
        </p:txBody>
      </p:sp>
    </p:spTree>
    <p:extLst>
      <p:ext uri="{BB962C8B-B14F-4D97-AF65-F5344CB8AC3E}">
        <p14:creationId xmlns:p14="http://schemas.microsoft.com/office/powerpoint/2010/main" val="3179843592"/>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0F6F8DA6-9421-41BA-A830-31AB227E3C17}"/>
              </a:ext>
            </a:extLst>
          </p:cNvPr>
          <p:cNvSpPr/>
          <p:nvPr/>
        </p:nvSpPr>
        <p:spPr>
          <a:xfrm>
            <a:off x="3916589" y="2505670"/>
            <a:ext cx="4358822"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Take a Break</a:t>
            </a:r>
          </a:p>
        </p:txBody>
      </p:sp>
    </p:spTree>
    <p:extLst>
      <p:ext uri="{BB962C8B-B14F-4D97-AF65-F5344CB8AC3E}">
        <p14:creationId xmlns:p14="http://schemas.microsoft.com/office/powerpoint/2010/main" val="128463471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EA3A0E6F-BB53-4D8F-A531-083522AF876F}"/>
              </a:ext>
            </a:extLst>
          </p:cNvPr>
          <p:cNvSpPr txBox="1"/>
          <p:nvPr/>
        </p:nvSpPr>
        <p:spPr>
          <a:xfrm>
            <a:off x="125260" y="663879"/>
            <a:ext cx="11774466" cy="5078313"/>
          </a:xfrm>
          <a:prstGeom prst="rect">
            <a:avLst/>
          </a:prstGeom>
          <a:noFill/>
        </p:spPr>
        <p:txBody>
          <a:bodyPr wrap="square" rtlCol="0">
            <a:spAutoFit/>
          </a:bodyPr>
          <a:lstStyle/>
          <a:p>
            <a:pPr algn="ctr"/>
            <a:r>
              <a:rPr lang="en-GB" sz="3600" b="1" u="sng" dirty="0"/>
              <a:t>Learning How To Learn</a:t>
            </a:r>
          </a:p>
          <a:p>
            <a:endParaRPr lang="en-GB" sz="3600" dirty="0"/>
          </a:p>
          <a:p>
            <a:pPr marL="457200" indent="-457200">
              <a:buFont typeface="Arial" panose="020B0604020202020204" pitchFamily="34" charset="0"/>
              <a:buChar char="•"/>
            </a:pPr>
            <a:r>
              <a:rPr lang="en-GB" sz="3600" dirty="0"/>
              <a:t>You will find that this module, in fact most of the course, will contain arrange of activities for you to complete.</a:t>
            </a:r>
          </a:p>
          <a:p>
            <a:endParaRPr lang="en-GB" sz="3600" dirty="0"/>
          </a:p>
          <a:p>
            <a:pPr marL="457200" indent="-457200">
              <a:buFont typeface="Arial" panose="020B0604020202020204" pitchFamily="34" charset="0"/>
              <a:buChar char="•"/>
            </a:pPr>
            <a:r>
              <a:rPr lang="en-GB" sz="3600" dirty="0"/>
              <a:t>Sometimes you will take notes, sometimes you will learn through your participation (or active learning).</a:t>
            </a:r>
          </a:p>
          <a:p>
            <a:endParaRPr lang="en-GB" sz="3600" dirty="0"/>
          </a:p>
          <a:p>
            <a:pPr marL="457200" indent="-457200">
              <a:buFont typeface="Arial" panose="020B0604020202020204" pitchFamily="34" charset="0"/>
              <a:buChar char="•"/>
            </a:pPr>
            <a:r>
              <a:rPr lang="en-GB" sz="3600" dirty="0"/>
              <a:t>The main thing is that you are </a:t>
            </a:r>
            <a:r>
              <a:rPr lang="en-GB" sz="3600" dirty="0">
                <a:solidFill>
                  <a:srgbClr val="FF0000"/>
                </a:solidFill>
              </a:rPr>
              <a:t>Learning!</a:t>
            </a:r>
            <a:endParaRPr lang="en-GB" sz="3600" dirty="0"/>
          </a:p>
        </p:txBody>
      </p:sp>
    </p:spTree>
    <p:extLst>
      <p:ext uri="{BB962C8B-B14F-4D97-AF65-F5344CB8AC3E}">
        <p14:creationId xmlns:p14="http://schemas.microsoft.com/office/powerpoint/2010/main" val="758476341"/>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6AE1ADE9-2D24-4E7B-9457-9C0FA186F58E}"/>
              </a:ext>
            </a:extLst>
          </p:cNvPr>
          <p:cNvPicPr>
            <a:picLocks noChangeAspect="1"/>
          </p:cNvPicPr>
          <p:nvPr/>
        </p:nvPicPr>
        <p:blipFill>
          <a:blip r:embed="rId3"/>
          <a:stretch>
            <a:fillRect/>
          </a:stretch>
        </p:blipFill>
        <p:spPr>
          <a:xfrm>
            <a:off x="1809434" y="3610"/>
            <a:ext cx="8230313" cy="1682642"/>
          </a:xfrm>
          <a:prstGeom prst="rect">
            <a:avLst/>
          </a:prstGeom>
        </p:spPr>
      </p:pic>
      <p:sp>
        <p:nvSpPr>
          <p:cNvPr id="4" name="Content Placeholder 2">
            <a:extLst>
              <a:ext uri="{FF2B5EF4-FFF2-40B4-BE49-F238E27FC236}">
                <a16:creationId xmlns="" xmlns:a16="http://schemas.microsoft.com/office/drawing/2014/main" id="{4B6F4ED0-C2E5-404D-B733-D94EA00E5136}"/>
              </a:ext>
            </a:extLst>
          </p:cNvPr>
          <p:cNvSpPr txBox="1">
            <a:spLocks/>
          </p:cNvSpPr>
          <p:nvPr/>
        </p:nvSpPr>
        <p:spPr bwMode="auto">
          <a:xfrm>
            <a:off x="457200" y="182196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None/>
              <a:tabLst/>
              <a:defRPr/>
            </a:pPr>
            <a:r>
              <a:rPr kumimoji="0" lang="en-US" altLang="en-US" sz="3200" b="1" i="0" u="none" strike="noStrike" kern="1200" cap="none" spc="0" normalizeH="0" baseline="0" noProof="0" dirty="0">
                <a:ln>
                  <a:noFill/>
                </a:ln>
                <a:solidFill>
                  <a:sysClr val="windowText" lastClr="000000"/>
                </a:solidFill>
                <a:effectLst/>
                <a:uLnTx/>
                <a:uFillTx/>
                <a:latin typeface="Myriad Pro"/>
                <a:ea typeface="+mn-ea"/>
                <a:cs typeface="+mn-cs"/>
              </a:rPr>
              <a:t>SMART OBJECTIVES</a:t>
            </a: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None/>
              <a:tabLst/>
              <a:defRPr/>
            </a:pPr>
            <a:r>
              <a:rPr kumimoji="0" lang="en-US" altLang="en-US" sz="3200" b="1" i="0" u="none" strike="noStrike" kern="1200" cap="none" spc="0" normalizeH="0" baseline="0" noProof="0" dirty="0">
                <a:ln>
                  <a:noFill/>
                </a:ln>
                <a:solidFill>
                  <a:sysClr val="windowText" lastClr="000000"/>
                </a:solidFill>
                <a:effectLst/>
                <a:uLnTx/>
                <a:uFillTx/>
                <a:latin typeface="Myriad Pro"/>
                <a:ea typeface="+mn-ea"/>
                <a:cs typeface="+mn-cs"/>
              </a:rPr>
              <a:t>		S</a:t>
            </a:r>
            <a:r>
              <a:rPr kumimoji="0" lang="en-US" altLang="en-US" sz="3200" b="0" i="0" u="none" strike="noStrike" kern="1200" cap="none" spc="0" normalizeH="0" baseline="0" noProof="0" dirty="0">
                <a:ln>
                  <a:noFill/>
                </a:ln>
                <a:solidFill>
                  <a:sysClr val="windowText" lastClr="000000"/>
                </a:solidFill>
                <a:effectLst/>
                <a:uLnTx/>
                <a:uFillTx/>
                <a:latin typeface="Myriad Pro"/>
                <a:ea typeface="+mn-ea"/>
                <a:cs typeface="+mn-cs"/>
              </a:rPr>
              <a:t> 	= Specific</a:t>
            </a: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None/>
              <a:tabLst/>
              <a:defRPr/>
            </a:pPr>
            <a:r>
              <a:rPr kumimoji="0" lang="en-US" altLang="en-US" sz="3200" b="1" i="0" u="none" strike="noStrike" kern="1200" cap="none" spc="0" normalizeH="0" baseline="0" noProof="0" dirty="0">
                <a:ln>
                  <a:noFill/>
                </a:ln>
                <a:solidFill>
                  <a:sysClr val="windowText" lastClr="000000"/>
                </a:solidFill>
                <a:effectLst/>
                <a:uLnTx/>
                <a:uFillTx/>
                <a:latin typeface="Myriad Pro"/>
                <a:ea typeface="+mn-ea"/>
                <a:cs typeface="+mn-cs"/>
              </a:rPr>
              <a:t>		M</a:t>
            </a:r>
            <a:r>
              <a:rPr kumimoji="0" lang="en-US" altLang="en-US" sz="3200" b="0" i="0" u="none" strike="noStrike" kern="1200" cap="none" spc="0" normalizeH="0" baseline="0" noProof="0" dirty="0">
                <a:ln>
                  <a:noFill/>
                </a:ln>
                <a:solidFill>
                  <a:sysClr val="windowText" lastClr="000000"/>
                </a:solidFill>
                <a:effectLst/>
                <a:uLnTx/>
                <a:uFillTx/>
                <a:latin typeface="Myriad Pro"/>
                <a:ea typeface="+mn-ea"/>
                <a:cs typeface="+mn-cs"/>
              </a:rPr>
              <a:t> 	= Measurable</a:t>
            </a: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None/>
              <a:tabLst/>
              <a:defRPr/>
            </a:pPr>
            <a:r>
              <a:rPr kumimoji="0" lang="en-US" altLang="en-US" sz="3200" b="1" i="0" u="none" strike="noStrike" kern="1200" cap="none" spc="0" normalizeH="0" baseline="0" noProof="0" dirty="0">
                <a:ln>
                  <a:noFill/>
                </a:ln>
                <a:solidFill>
                  <a:sysClr val="windowText" lastClr="000000"/>
                </a:solidFill>
                <a:effectLst/>
                <a:uLnTx/>
                <a:uFillTx/>
                <a:latin typeface="Myriad Pro"/>
                <a:ea typeface="+mn-ea"/>
                <a:cs typeface="+mn-cs"/>
              </a:rPr>
              <a:t>		A</a:t>
            </a:r>
            <a:r>
              <a:rPr kumimoji="0" lang="en-US" altLang="en-US" sz="3200" b="0" i="0" u="none" strike="noStrike" kern="1200" cap="none" spc="0" normalizeH="0" baseline="0" noProof="0" dirty="0">
                <a:ln>
                  <a:noFill/>
                </a:ln>
                <a:solidFill>
                  <a:sysClr val="windowText" lastClr="000000"/>
                </a:solidFill>
                <a:effectLst/>
                <a:uLnTx/>
                <a:uFillTx/>
                <a:latin typeface="Myriad Pro"/>
                <a:ea typeface="+mn-ea"/>
                <a:cs typeface="+mn-cs"/>
              </a:rPr>
              <a:t> 	= Achievable (Agreed)</a:t>
            </a: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None/>
              <a:tabLst/>
              <a:defRPr/>
            </a:pPr>
            <a:r>
              <a:rPr kumimoji="0" lang="en-US" altLang="en-US" sz="3200" b="1" i="0" u="none" strike="noStrike" kern="1200" cap="none" spc="0" normalizeH="0" baseline="0" noProof="0" dirty="0">
                <a:ln>
                  <a:noFill/>
                </a:ln>
                <a:solidFill>
                  <a:sysClr val="windowText" lastClr="000000"/>
                </a:solidFill>
                <a:effectLst/>
                <a:uLnTx/>
                <a:uFillTx/>
                <a:latin typeface="Myriad Pro"/>
                <a:ea typeface="+mn-ea"/>
                <a:cs typeface="+mn-cs"/>
              </a:rPr>
              <a:t>		R</a:t>
            </a:r>
            <a:r>
              <a:rPr kumimoji="0" lang="en-US" altLang="en-US" sz="3200" b="0" i="0" u="none" strike="noStrike" kern="1200" cap="none" spc="0" normalizeH="0" baseline="0" noProof="0" dirty="0">
                <a:ln>
                  <a:noFill/>
                </a:ln>
                <a:solidFill>
                  <a:sysClr val="windowText" lastClr="000000"/>
                </a:solidFill>
                <a:effectLst/>
                <a:uLnTx/>
                <a:uFillTx/>
                <a:latin typeface="Myriad Pro"/>
                <a:ea typeface="+mn-ea"/>
                <a:cs typeface="+mn-cs"/>
              </a:rPr>
              <a:t> 	= Realistic (Relevant)</a:t>
            </a:r>
          </a:p>
          <a:p>
            <a:pPr marL="342900" marR="0" lvl="0" indent="-342900" algn="l" defTabSz="914400" rtl="0" eaLnBrk="1" fontAlgn="base" latinLnBrk="0" hangingPunct="1">
              <a:lnSpc>
                <a:spcPct val="100000"/>
              </a:lnSpc>
              <a:spcBef>
                <a:spcPct val="20000"/>
              </a:spcBef>
              <a:spcAft>
                <a:spcPct val="0"/>
              </a:spcAft>
              <a:buClrTx/>
              <a:buSzTx/>
              <a:buFont typeface="Wingdings" panose="05000000000000000000" pitchFamily="2" charset="2"/>
              <a:buNone/>
              <a:tabLst/>
              <a:defRPr/>
            </a:pPr>
            <a:r>
              <a:rPr kumimoji="0" lang="en-US" altLang="en-US" sz="3200" b="1" i="0" u="none" strike="noStrike" kern="1200" cap="none" spc="0" normalizeH="0" baseline="0" noProof="0" dirty="0">
                <a:ln>
                  <a:noFill/>
                </a:ln>
                <a:solidFill>
                  <a:sysClr val="windowText" lastClr="000000"/>
                </a:solidFill>
                <a:effectLst/>
                <a:uLnTx/>
                <a:uFillTx/>
                <a:latin typeface="Myriad Pro"/>
                <a:ea typeface="+mn-ea"/>
                <a:cs typeface="+mn-cs"/>
              </a:rPr>
              <a:t>		T 	</a:t>
            </a:r>
            <a:r>
              <a:rPr kumimoji="0" lang="en-US" altLang="en-US" sz="3200" b="0" i="0" u="none" strike="noStrike" kern="1200" cap="none" spc="0" normalizeH="0" baseline="0" noProof="0" dirty="0">
                <a:ln>
                  <a:noFill/>
                </a:ln>
                <a:solidFill>
                  <a:sysClr val="windowText" lastClr="000000"/>
                </a:solidFill>
                <a:effectLst/>
                <a:uLnTx/>
                <a:uFillTx/>
                <a:latin typeface="Myriad Pro"/>
                <a:ea typeface="+mn-ea"/>
                <a:cs typeface="+mn-cs"/>
              </a:rPr>
              <a:t>= Time bound</a:t>
            </a:r>
            <a:endParaRPr kumimoji="0" lang="en-GB" altLang="en-US" sz="3200" b="0" i="0" u="none" strike="noStrike" kern="1200" cap="none" spc="0" normalizeH="0" baseline="0" noProof="0" dirty="0">
              <a:ln>
                <a:noFill/>
              </a:ln>
              <a:solidFill>
                <a:sysClr val="windowText" lastClr="000000"/>
              </a:solidFill>
              <a:effectLst/>
              <a:uLnTx/>
              <a:uFillTx/>
              <a:latin typeface="Myriad Pro"/>
              <a:ea typeface="+mn-ea"/>
              <a:cs typeface="+mn-cs"/>
            </a:endParaRPr>
          </a:p>
        </p:txBody>
      </p:sp>
      <p:pic>
        <p:nvPicPr>
          <p:cNvPr id="5" name="Picture 4">
            <a:extLst>
              <a:ext uri="{FF2B5EF4-FFF2-40B4-BE49-F238E27FC236}">
                <a16:creationId xmlns="" xmlns:a16="http://schemas.microsoft.com/office/drawing/2014/main" id="{D7F92E28-AB0E-4247-B3FF-D91F914C59EA}"/>
              </a:ext>
            </a:extLst>
          </p:cNvPr>
          <p:cNvPicPr>
            <a:picLocks noChangeAspect="1"/>
          </p:cNvPicPr>
          <p:nvPr/>
        </p:nvPicPr>
        <p:blipFill>
          <a:blip r:embed="rId4"/>
          <a:stretch>
            <a:fillRect/>
          </a:stretch>
        </p:blipFill>
        <p:spPr>
          <a:xfrm>
            <a:off x="7919853" y="2043722"/>
            <a:ext cx="3472841" cy="3472841"/>
          </a:xfrm>
          <a:prstGeom prst="rect">
            <a:avLst/>
          </a:prstGeom>
        </p:spPr>
      </p:pic>
    </p:spTree>
    <p:extLst>
      <p:ext uri="{BB962C8B-B14F-4D97-AF65-F5344CB8AC3E}">
        <p14:creationId xmlns:p14="http://schemas.microsoft.com/office/powerpoint/2010/main" val="120302643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Content Placeholder 2">
            <a:extLst>
              <a:ext uri="{FF2B5EF4-FFF2-40B4-BE49-F238E27FC236}">
                <a16:creationId xmlns="" xmlns:a16="http://schemas.microsoft.com/office/drawing/2014/main" id="{B5FC4003-39F4-4E0E-BED8-A4B677A502F0}"/>
              </a:ext>
            </a:extLst>
          </p:cNvPr>
          <p:cNvSpPr txBox="1">
            <a:spLocks/>
          </p:cNvSpPr>
          <p:nvPr/>
        </p:nvSpPr>
        <p:spPr>
          <a:xfrm>
            <a:off x="462419" y="1478071"/>
            <a:ext cx="11267162" cy="4702371"/>
          </a:xfrm>
          <a:prstGeom prst="rect">
            <a:avLst/>
          </a:prstGeom>
        </p:spPr>
        <p:txBody>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a:lnSpc>
                <a:spcPct val="90000"/>
              </a:lnSpc>
            </a:pPr>
            <a:r>
              <a:rPr lang="en-GB" altLang="en-US" sz="3200" dirty="0"/>
              <a:t>An objective is a clear statement </a:t>
            </a:r>
            <a:br>
              <a:rPr lang="en-GB" altLang="en-US" sz="3200" dirty="0"/>
            </a:br>
            <a:r>
              <a:rPr lang="en-GB" altLang="en-US" sz="3200" dirty="0"/>
              <a:t>about what is to be achieved and what the end result will look like. </a:t>
            </a:r>
          </a:p>
          <a:p>
            <a:pPr>
              <a:lnSpc>
                <a:spcPct val="90000"/>
              </a:lnSpc>
            </a:pPr>
            <a:r>
              <a:rPr lang="en-GB" altLang="en-US" sz="3200" dirty="0"/>
              <a:t>It contains: </a:t>
            </a:r>
          </a:p>
          <a:p>
            <a:pPr lvl="1">
              <a:lnSpc>
                <a:spcPct val="90000"/>
              </a:lnSpc>
            </a:pPr>
            <a:r>
              <a:rPr lang="en-GB" altLang="en-US" sz="3200" dirty="0"/>
              <a:t>an active verb (e.g. to plan, to ensure, to prepare, to maintain) </a:t>
            </a:r>
          </a:p>
          <a:p>
            <a:pPr lvl="1">
              <a:lnSpc>
                <a:spcPct val="90000"/>
              </a:lnSpc>
            </a:pPr>
            <a:r>
              <a:rPr lang="en-GB" altLang="en-US" sz="3200" dirty="0"/>
              <a:t>an outcome (e.g. an increase in sales, a new product, a safe environment)</a:t>
            </a:r>
          </a:p>
          <a:p>
            <a:pPr lvl="1">
              <a:lnSpc>
                <a:spcPct val="90000"/>
              </a:lnSpc>
            </a:pPr>
            <a:r>
              <a:rPr lang="en-GB" altLang="en-US" sz="3200" dirty="0"/>
              <a:t>success indicators that are SMART (i.e. specific, measurable, achievable, realistic, time-bound) </a:t>
            </a:r>
          </a:p>
          <a:p>
            <a:endParaRPr lang="en-GB" altLang="en-US" dirty="0"/>
          </a:p>
        </p:txBody>
      </p:sp>
      <p:sp>
        <p:nvSpPr>
          <p:cNvPr id="3" name="Title 1">
            <a:extLst>
              <a:ext uri="{FF2B5EF4-FFF2-40B4-BE49-F238E27FC236}">
                <a16:creationId xmlns="" xmlns:a16="http://schemas.microsoft.com/office/drawing/2014/main" id="{F1FC9288-37A5-413F-9416-74B2711D13DC}"/>
              </a:ext>
            </a:extLst>
          </p:cNvPr>
          <p:cNvSpPr txBox="1">
            <a:spLocks/>
          </p:cNvSpPr>
          <p:nvPr/>
        </p:nvSpPr>
        <p:spPr>
          <a:xfrm>
            <a:off x="1709803" y="525159"/>
            <a:ext cx="8229600" cy="1143000"/>
          </a:xfrm>
          <a:prstGeom prst="rect">
            <a:avLst/>
          </a:prstGeom>
        </p:spPr>
        <p:txBody>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ltLang="en-US"/>
              <a:t>What is an Objective?</a:t>
            </a:r>
            <a:endParaRPr lang="en-GB" altLang="en-US" dirty="0"/>
          </a:p>
        </p:txBody>
      </p:sp>
    </p:spTree>
    <p:extLst>
      <p:ext uri="{BB962C8B-B14F-4D97-AF65-F5344CB8AC3E}">
        <p14:creationId xmlns:p14="http://schemas.microsoft.com/office/powerpoint/2010/main" val="143165419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dissolve">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dissolve">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dissolve">
                                      <p:cBhvr>
                                        <p:cTn id="25"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 xmlns:a16="http://schemas.microsoft.com/office/drawing/2014/main" id="{AA3CC463-F933-4AC4-86E1-5AC14B0C316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0">
            <a:extLst>
              <a:ext uri="{FF2B5EF4-FFF2-40B4-BE49-F238E27FC236}">
                <a16:creationId xmlns="" xmlns:a16="http://schemas.microsoft.com/office/drawing/2014/main" id="{6025D2DB-A12A-44DB-B00E-F4D622329ED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1331" y="480060"/>
            <a:ext cx="4180332" cy="2788074"/>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2">
            <a:extLst>
              <a:ext uri="{FF2B5EF4-FFF2-40B4-BE49-F238E27FC236}">
                <a16:creationId xmlns="" xmlns:a16="http://schemas.microsoft.com/office/drawing/2014/main" id="{CE7E7877-F64E-4EEA-B778-138031EFF87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1331" y="3603670"/>
            <a:ext cx="4180332" cy="2788074"/>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3198FD2B-B54E-4FAD-B53A-3B52FC30585E}"/>
              </a:ext>
            </a:extLst>
          </p:cNvPr>
          <p:cNvPicPr>
            <a:picLocks noChangeAspect="1"/>
          </p:cNvPicPr>
          <p:nvPr/>
        </p:nvPicPr>
        <p:blipFill>
          <a:blip r:embed="rId2"/>
          <a:stretch>
            <a:fillRect/>
          </a:stretch>
        </p:blipFill>
        <p:spPr>
          <a:xfrm>
            <a:off x="637152" y="1327271"/>
            <a:ext cx="3854945" cy="788122"/>
          </a:xfrm>
          <a:prstGeom prst="rect">
            <a:avLst/>
          </a:prstGeom>
        </p:spPr>
      </p:pic>
      <p:sp>
        <p:nvSpPr>
          <p:cNvPr id="20" name="Rectangle 14">
            <a:extLst>
              <a:ext uri="{FF2B5EF4-FFF2-40B4-BE49-F238E27FC236}">
                <a16:creationId xmlns="" xmlns:a16="http://schemas.microsoft.com/office/drawing/2014/main" id="{7DD6C4F3-70FD-4F13-919C-702EE488649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 xmlns:a16="http://schemas.microsoft.com/office/drawing/2014/main" id="{9CDE3A1E-51D4-4280-9672-4697E4C3F44F}"/>
              </a:ext>
            </a:extLst>
          </p:cNvPr>
          <p:cNvPicPr>
            <a:picLocks noChangeAspect="1"/>
          </p:cNvPicPr>
          <p:nvPr/>
        </p:nvPicPr>
        <p:blipFill>
          <a:blip r:embed="rId3"/>
          <a:stretch>
            <a:fillRect/>
          </a:stretch>
        </p:blipFill>
        <p:spPr>
          <a:xfrm>
            <a:off x="5134921" y="1716066"/>
            <a:ext cx="6419927" cy="3434661"/>
          </a:xfrm>
          <a:prstGeom prst="rect">
            <a:avLst/>
          </a:prstGeom>
        </p:spPr>
      </p:pic>
      <p:pic>
        <p:nvPicPr>
          <p:cNvPr id="2" name="Picture 1">
            <a:extLst>
              <a:ext uri="{FF2B5EF4-FFF2-40B4-BE49-F238E27FC236}">
                <a16:creationId xmlns="" xmlns:a16="http://schemas.microsoft.com/office/drawing/2014/main" id="{6E9153D0-E597-4B23-A9A1-372B383E214B}"/>
              </a:ext>
            </a:extLst>
          </p:cNvPr>
          <p:cNvPicPr>
            <a:picLocks noChangeAspect="1"/>
          </p:cNvPicPr>
          <p:nvPr/>
        </p:nvPicPr>
        <p:blipFill>
          <a:blip r:embed="rId4"/>
          <a:stretch>
            <a:fillRect/>
          </a:stretch>
        </p:blipFill>
        <p:spPr>
          <a:xfrm>
            <a:off x="656096" y="4325152"/>
            <a:ext cx="3854945" cy="1830748"/>
          </a:xfrm>
          <a:prstGeom prst="rect">
            <a:avLst/>
          </a:prstGeom>
        </p:spPr>
      </p:pic>
    </p:spTree>
    <p:extLst>
      <p:ext uri="{BB962C8B-B14F-4D97-AF65-F5344CB8AC3E}">
        <p14:creationId xmlns:p14="http://schemas.microsoft.com/office/powerpoint/2010/main" val="2357045912"/>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A53E38CB-CFF3-4F28-B786-ACFBB7D9B593}"/>
              </a:ext>
            </a:extLst>
          </p:cNvPr>
          <p:cNvSpPr>
            <a:spLocks noGrp="1"/>
          </p:cNvSpPr>
          <p:nvPr>
            <p:ph type="title"/>
          </p:nvPr>
        </p:nvSpPr>
        <p:spPr>
          <a:xfrm>
            <a:off x="1705043" y="238182"/>
            <a:ext cx="7729728" cy="1188720"/>
          </a:xfrm>
        </p:spPr>
        <p:txBody>
          <a:bodyPr/>
          <a:lstStyle/>
          <a:p>
            <a:r>
              <a:rPr lang="en-GB" dirty="0"/>
              <a:t>Why is learning important?</a:t>
            </a:r>
          </a:p>
        </p:txBody>
      </p:sp>
      <p:sp>
        <p:nvSpPr>
          <p:cNvPr id="5" name="TextBox 4">
            <a:extLst>
              <a:ext uri="{FF2B5EF4-FFF2-40B4-BE49-F238E27FC236}">
                <a16:creationId xmlns="" xmlns:a16="http://schemas.microsoft.com/office/drawing/2014/main" id="{E6C7152A-4EBD-44CA-8A0F-A9C6383EFBB1}"/>
              </a:ext>
            </a:extLst>
          </p:cNvPr>
          <p:cNvSpPr txBox="1"/>
          <p:nvPr/>
        </p:nvSpPr>
        <p:spPr>
          <a:xfrm>
            <a:off x="200416" y="1878904"/>
            <a:ext cx="4609579"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t>Improve knowledge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Develop skills</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Enhance job prospects</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Help adjust to change</a:t>
            </a:r>
          </a:p>
        </p:txBody>
      </p:sp>
      <p:sp>
        <p:nvSpPr>
          <p:cNvPr id="6" name="TextBox 5">
            <a:extLst>
              <a:ext uri="{FF2B5EF4-FFF2-40B4-BE49-F238E27FC236}">
                <a16:creationId xmlns="" xmlns:a16="http://schemas.microsoft.com/office/drawing/2014/main" id="{0B376E4D-8D9F-4C6C-84BD-FF2DD8BDB5E5}"/>
              </a:ext>
            </a:extLst>
          </p:cNvPr>
          <p:cNvSpPr txBox="1"/>
          <p:nvPr/>
        </p:nvSpPr>
        <p:spPr>
          <a:xfrm>
            <a:off x="7787013" y="1632682"/>
            <a:ext cx="4609579" cy="4031873"/>
          </a:xfrm>
          <a:prstGeom prst="rect">
            <a:avLst/>
          </a:prstGeom>
          <a:noFill/>
        </p:spPr>
        <p:txBody>
          <a:bodyPr wrap="square" rtlCol="0">
            <a:spAutoFit/>
          </a:bodyPr>
          <a:lstStyle/>
          <a:p>
            <a:pPr marL="285750" indent="-285750">
              <a:buFont typeface="Arial" panose="020B0604020202020204" pitchFamily="34" charset="0"/>
              <a:buChar char="•"/>
            </a:pPr>
            <a:r>
              <a:rPr lang="en-GB" sz="3200" dirty="0"/>
              <a:t>Keeping up to date</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It can be fun!</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Improve understanding</a:t>
            </a:r>
          </a:p>
          <a:p>
            <a:pPr marL="285750" indent="-285750">
              <a:buFont typeface="Arial" panose="020B0604020202020204" pitchFamily="34" charset="0"/>
              <a:buChar char="•"/>
            </a:pPr>
            <a:endParaRPr lang="en-GB" sz="3200" dirty="0"/>
          </a:p>
          <a:p>
            <a:pPr marL="285750" indent="-285750">
              <a:buFont typeface="Arial" panose="020B0604020202020204" pitchFamily="34" charset="0"/>
              <a:buChar char="•"/>
            </a:pPr>
            <a:r>
              <a:rPr lang="en-GB" sz="3200" dirty="0"/>
              <a:t>Analyse and improve performance</a:t>
            </a:r>
          </a:p>
        </p:txBody>
      </p:sp>
      <p:pic>
        <p:nvPicPr>
          <p:cNvPr id="7" name="Picture 6">
            <a:extLst>
              <a:ext uri="{FF2B5EF4-FFF2-40B4-BE49-F238E27FC236}">
                <a16:creationId xmlns="" xmlns:a16="http://schemas.microsoft.com/office/drawing/2014/main" id="{71B84003-07FA-4D7F-8CD6-A10D5C1EEADB}"/>
              </a:ext>
            </a:extLst>
          </p:cNvPr>
          <p:cNvPicPr>
            <a:picLocks noChangeAspect="1"/>
          </p:cNvPicPr>
          <p:nvPr/>
        </p:nvPicPr>
        <p:blipFill>
          <a:blip r:embed="rId2"/>
          <a:stretch>
            <a:fillRect/>
          </a:stretch>
        </p:blipFill>
        <p:spPr>
          <a:xfrm>
            <a:off x="4948237" y="2283325"/>
            <a:ext cx="2295525" cy="1990725"/>
          </a:xfrm>
          <a:prstGeom prst="rect">
            <a:avLst/>
          </a:prstGeom>
        </p:spPr>
      </p:pic>
    </p:spTree>
    <p:extLst>
      <p:ext uri="{BB962C8B-B14F-4D97-AF65-F5344CB8AC3E}">
        <p14:creationId xmlns:p14="http://schemas.microsoft.com/office/powerpoint/2010/main" val="22641786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dissolv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dissolv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dissolv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dissolve">
                                      <p:cBhvr>
                                        <p:cTn id="22" dur="500"/>
                                        <p:tgtEl>
                                          <p:spTgt spid="5">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dissolv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dissolv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dissolv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nodeType="click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dissolve">
                                      <p:cBhvr>
                                        <p:cTn id="4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7D6D9BC-3D4D-4AF7-B4C9-633893E051D5}"/>
              </a:ext>
            </a:extLst>
          </p:cNvPr>
          <p:cNvSpPr>
            <a:spLocks noGrp="1"/>
          </p:cNvSpPr>
          <p:nvPr>
            <p:ph type="title"/>
          </p:nvPr>
        </p:nvSpPr>
        <p:spPr>
          <a:xfrm>
            <a:off x="2005668" y="213130"/>
            <a:ext cx="7729728" cy="1188720"/>
          </a:xfrm>
        </p:spPr>
        <p:txBody>
          <a:bodyPr/>
          <a:lstStyle/>
          <a:p>
            <a:r>
              <a:rPr lang="en-GB" dirty="0"/>
              <a:t>The learning cycle</a:t>
            </a:r>
          </a:p>
        </p:txBody>
      </p:sp>
      <p:sp>
        <p:nvSpPr>
          <p:cNvPr id="3" name="Oval 2">
            <a:extLst>
              <a:ext uri="{FF2B5EF4-FFF2-40B4-BE49-F238E27FC236}">
                <a16:creationId xmlns="" xmlns:a16="http://schemas.microsoft.com/office/drawing/2014/main" id="{78F5C1B7-9BA3-485B-9E1A-02E2C4BF6092}"/>
              </a:ext>
            </a:extLst>
          </p:cNvPr>
          <p:cNvSpPr/>
          <p:nvPr/>
        </p:nvSpPr>
        <p:spPr>
          <a:xfrm>
            <a:off x="4674296" y="1710336"/>
            <a:ext cx="2843408" cy="14018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Having an experience</a:t>
            </a:r>
          </a:p>
        </p:txBody>
      </p:sp>
      <p:sp>
        <p:nvSpPr>
          <p:cNvPr id="4" name="Oval 3">
            <a:extLst>
              <a:ext uri="{FF2B5EF4-FFF2-40B4-BE49-F238E27FC236}">
                <a16:creationId xmlns="" xmlns:a16="http://schemas.microsoft.com/office/drawing/2014/main" id="{6E6B0B66-A0E3-4C56-8BCD-8433450ED994}"/>
              </a:ext>
            </a:extLst>
          </p:cNvPr>
          <p:cNvSpPr/>
          <p:nvPr/>
        </p:nvSpPr>
        <p:spPr>
          <a:xfrm>
            <a:off x="9085548" y="3112186"/>
            <a:ext cx="2713970" cy="14018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Reviewing the experience</a:t>
            </a:r>
          </a:p>
        </p:txBody>
      </p:sp>
      <p:sp>
        <p:nvSpPr>
          <p:cNvPr id="5" name="Oval 4">
            <a:extLst>
              <a:ext uri="{FF2B5EF4-FFF2-40B4-BE49-F238E27FC236}">
                <a16:creationId xmlns="" xmlns:a16="http://schemas.microsoft.com/office/drawing/2014/main" id="{0B2E19CA-626B-4345-82D5-D278ECF73809}"/>
              </a:ext>
            </a:extLst>
          </p:cNvPr>
          <p:cNvSpPr/>
          <p:nvPr/>
        </p:nvSpPr>
        <p:spPr>
          <a:xfrm>
            <a:off x="4674296" y="5243020"/>
            <a:ext cx="2843408" cy="14018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Concluding from the experience</a:t>
            </a:r>
          </a:p>
        </p:txBody>
      </p:sp>
      <p:sp>
        <p:nvSpPr>
          <p:cNvPr id="6" name="Oval 5">
            <a:extLst>
              <a:ext uri="{FF2B5EF4-FFF2-40B4-BE49-F238E27FC236}">
                <a16:creationId xmlns="" xmlns:a16="http://schemas.microsoft.com/office/drawing/2014/main" id="{89FEB0BF-DE5B-4391-866D-0D5DB29B57E2}"/>
              </a:ext>
            </a:extLst>
          </p:cNvPr>
          <p:cNvSpPr/>
          <p:nvPr/>
        </p:nvSpPr>
        <p:spPr>
          <a:xfrm>
            <a:off x="392482" y="3112186"/>
            <a:ext cx="2943614" cy="15281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Planning the next steps</a:t>
            </a:r>
          </a:p>
        </p:txBody>
      </p:sp>
      <p:cxnSp>
        <p:nvCxnSpPr>
          <p:cNvPr id="8" name="Straight Arrow Connector 7">
            <a:extLst>
              <a:ext uri="{FF2B5EF4-FFF2-40B4-BE49-F238E27FC236}">
                <a16:creationId xmlns="" xmlns:a16="http://schemas.microsoft.com/office/drawing/2014/main" id="{120B0DA0-E621-4D21-B1B4-D79963EDD5AE}"/>
              </a:ext>
            </a:extLst>
          </p:cNvPr>
          <p:cNvCxnSpPr/>
          <p:nvPr/>
        </p:nvCxnSpPr>
        <p:spPr>
          <a:xfrm>
            <a:off x="7517704" y="2617940"/>
            <a:ext cx="1839238" cy="66387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 name="Straight Arrow Connector 9">
            <a:extLst>
              <a:ext uri="{FF2B5EF4-FFF2-40B4-BE49-F238E27FC236}">
                <a16:creationId xmlns="" xmlns:a16="http://schemas.microsoft.com/office/drawing/2014/main" id="{5DE93146-55A8-41E7-8CB8-BFDCF1C764E6}"/>
              </a:ext>
            </a:extLst>
          </p:cNvPr>
          <p:cNvCxnSpPr>
            <a:cxnSpLocks/>
          </p:cNvCxnSpPr>
          <p:nvPr/>
        </p:nvCxnSpPr>
        <p:spPr>
          <a:xfrm flipH="1">
            <a:off x="7517705" y="4514036"/>
            <a:ext cx="2665955" cy="121035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3" name="Straight Arrow Connector 12">
            <a:extLst>
              <a:ext uri="{FF2B5EF4-FFF2-40B4-BE49-F238E27FC236}">
                <a16:creationId xmlns="" xmlns:a16="http://schemas.microsoft.com/office/drawing/2014/main" id="{9FDECE54-F4EA-4669-893B-CE4AA5C0C4ED}"/>
              </a:ext>
            </a:extLst>
          </p:cNvPr>
          <p:cNvCxnSpPr/>
          <p:nvPr/>
        </p:nvCxnSpPr>
        <p:spPr>
          <a:xfrm flipH="1" flipV="1">
            <a:off x="2404997" y="4640362"/>
            <a:ext cx="2269299" cy="108403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 xmlns:a16="http://schemas.microsoft.com/office/drawing/2014/main" id="{D28FD460-C226-4899-88BC-B91A780ED4A7}"/>
              </a:ext>
            </a:extLst>
          </p:cNvPr>
          <p:cNvCxnSpPr/>
          <p:nvPr/>
        </p:nvCxnSpPr>
        <p:spPr>
          <a:xfrm flipV="1">
            <a:off x="2129425" y="2317315"/>
            <a:ext cx="2455101" cy="79487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6021310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3AD0687F-6EED-4714-81DA-8FEE9CA37ECA}"/>
              </a:ext>
            </a:extLst>
          </p:cNvPr>
          <p:cNvSpPr/>
          <p:nvPr/>
        </p:nvSpPr>
        <p:spPr>
          <a:xfrm>
            <a:off x="1209453" y="0"/>
            <a:ext cx="889628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Stage 1: Having the Experience:</a:t>
            </a:r>
          </a:p>
        </p:txBody>
      </p:sp>
      <p:sp>
        <p:nvSpPr>
          <p:cNvPr id="3" name="TextBox 2">
            <a:extLst>
              <a:ext uri="{FF2B5EF4-FFF2-40B4-BE49-F238E27FC236}">
                <a16:creationId xmlns="" xmlns:a16="http://schemas.microsoft.com/office/drawing/2014/main" id="{E89FB6BC-06E5-4996-8519-A87527BD31A3}"/>
              </a:ext>
            </a:extLst>
          </p:cNvPr>
          <p:cNvSpPr txBox="1"/>
          <p:nvPr/>
        </p:nvSpPr>
        <p:spPr>
          <a:xfrm>
            <a:off x="939452" y="1640910"/>
            <a:ext cx="6187858" cy="4031873"/>
          </a:xfrm>
          <a:prstGeom prst="rect">
            <a:avLst/>
          </a:prstGeom>
          <a:noFill/>
        </p:spPr>
        <p:txBody>
          <a:bodyPr wrap="square" rtlCol="0">
            <a:spAutoFit/>
          </a:bodyPr>
          <a:lstStyle/>
          <a:p>
            <a:pPr marL="457200" indent="-457200">
              <a:buFont typeface="Arial" panose="020B0604020202020204" pitchFamily="34" charset="0"/>
              <a:buChar char="•"/>
            </a:pPr>
            <a:r>
              <a:rPr lang="en-GB" sz="3200" dirty="0"/>
              <a:t>You have chosen to attend this course, therefore you have consciously decided to have this experience (proactive)</a:t>
            </a:r>
          </a:p>
          <a:p>
            <a:endParaRPr lang="en-GB" sz="3200" dirty="0"/>
          </a:p>
          <a:p>
            <a:pPr marL="457200" indent="-457200">
              <a:buFont typeface="Arial" panose="020B0604020202020204" pitchFamily="34" charset="0"/>
              <a:buChar char="•"/>
            </a:pPr>
            <a:r>
              <a:rPr lang="en-GB" sz="3200" dirty="0"/>
              <a:t>One way of having an experience is letting that experience come to you</a:t>
            </a:r>
          </a:p>
        </p:txBody>
      </p:sp>
      <p:pic>
        <p:nvPicPr>
          <p:cNvPr id="4" name="Picture 3">
            <a:extLst>
              <a:ext uri="{FF2B5EF4-FFF2-40B4-BE49-F238E27FC236}">
                <a16:creationId xmlns="" xmlns:a16="http://schemas.microsoft.com/office/drawing/2014/main" id="{EB3A8066-5E77-461E-B54B-92E15D2CEB89}"/>
              </a:ext>
            </a:extLst>
          </p:cNvPr>
          <p:cNvPicPr>
            <a:picLocks noChangeAspect="1"/>
          </p:cNvPicPr>
          <p:nvPr/>
        </p:nvPicPr>
        <p:blipFill>
          <a:blip r:embed="rId2"/>
          <a:stretch>
            <a:fillRect/>
          </a:stretch>
        </p:blipFill>
        <p:spPr>
          <a:xfrm>
            <a:off x="7385838" y="2086381"/>
            <a:ext cx="4475397" cy="2685238"/>
          </a:xfrm>
          <a:prstGeom prst="rect">
            <a:avLst/>
          </a:prstGeom>
        </p:spPr>
      </p:pic>
    </p:spTree>
    <p:extLst>
      <p:ext uri="{BB962C8B-B14F-4D97-AF65-F5344CB8AC3E}">
        <p14:creationId xmlns:p14="http://schemas.microsoft.com/office/powerpoint/2010/main" val="328840246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A8C52955-66C4-4B4E-9A2D-A5976DEA1A01}"/>
              </a:ext>
            </a:extLst>
          </p:cNvPr>
          <p:cNvSpPr/>
          <p:nvPr/>
        </p:nvSpPr>
        <p:spPr>
          <a:xfrm>
            <a:off x="1255796" y="0"/>
            <a:ext cx="968040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Stage 2: Reviewing the Experience</a:t>
            </a:r>
          </a:p>
        </p:txBody>
      </p:sp>
      <p:sp>
        <p:nvSpPr>
          <p:cNvPr id="3" name="TextBox 2">
            <a:extLst>
              <a:ext uri="{FF2B5EF4-FFF2-40B4-BE49-F238E27FC236}">
                <a16:creationId xmlns="" xmlns:a16="http://schemas.microsoft.com/office/drawing/2014/main" id="{3A237B0B-326D-4894-A209-0C30C464CBDA}"/>
              </a:ext>
            </a:extLst>
          </p:cNvPr>
          <p:cNvSpPr txBox="1"/>
          <p:nvPr/>
        </p:nvSpPr>
        <p:spPr>
          <a:xfrm>
            <a:off x="801666" y="2397948"/>
            <a:ext cx="6914367" cy="2062103"/>
          </a:xfrm>
          <a:prstGeom prst="rect">
            <a:avLst/>
          </a:prstGeom>
          <a:noFill/>
        </p:spPr>
        <p:txBody>
          <a:bodyPr wrap="square" rtlCol="0">
            <a:spAutoFit/>
          </a:bodyPr>
          <a:lstStyle/>
          <a:p>
            <a:pPr marL="457200" indent="-457200">
              <a:buFont typeface="Arial" panose="020B0604020202020204" pitchFamily="34" charset="0"/>
              <a:buChar char="•"/>
            </a:pPr>
            <a:r>
              <a:rPr lang="en-GB" sz="3200" i="1" dirty="0"/>
              <a:t>Reflect </a:t>
            </a:r>
            <a:r>
              <a:rPr lang="en-GB" sz="3200" dirty="0"/>
              <a:t>on what happened</a:t>
            </a:r>
          </a:p>
          <a:p>
            <a:endParaRPr lang="en-GB" sz="3200" dirty="0"/>
          </a:p>
          <a:p>
            <a:pPr marL="457200" indent="-457200">
              <a:buFont typeface="Arial" panose="020B0604020202020204" pitchFamily="34" charset="0"/>
              <a:buChar char="•"/>
            </a:pPr>
            <a:r>
              <a:rPr lang="en-GB" sz="3200" i="1" dirty="0"/>
              <a:t>Review </a:t>
            </a:r>
            <a:r>
              <a:rPr lang="en-GB" sz="3200" dirty="0"/>
              <a:t>what went well and what didn’t</a:t>
            </a:r>
            <a:endParaRPr lang="en-GB" sz="3200" i="1" dirty="0"/>
          </a:p>
        </p:txBody>
      </p:sp>
      <p:pic>
        <p:nvPicPr>
          <p:cNvPr id="4" name="Picture 3">
            <a:extLst>
              <a:ext uri="{FF2B5EF4-FFF2-40B4-BE49-F238E27FC236}">
                <a16:creationId xmlns="" xmlns:a16="http://schemas.microsoft.com/office/drawing/2014/main" id="{4B3B23AB-8737-4562-BEEF-D23FE943A7E6}"/>
              </a:ext>
            </a:extLst>
          </p:cNvPr>
          <p:cNvPicPr>
            <a:picLocks noChangeAspect="1"/>
          </p:cNvPicPr>
          <p:nvPr/>
        </p:nvPicPr>
        <p:blipFill>
          <a:blip r:embed="rId2"/>
          <a:stretch>
            <a:fillRect/>
          </a:stretch>
        </p:blipFill>
        <p:spPr>
          <a:xfrm>
            <a:off x="7096752" y="1845533"/>
            <a:ext cx="4776356" cy="3166932"/>
          </a:xfrm>
          <a:prstGeom prst="rect">
            <a:avLst/>
          </a:prstGeom>
        </p:spPr>
      </p:pic>
    </p:spTree>
    <p:extLst>
      <p:ext uri="{BB962C8B-B14F-4D97-AF65-F5344CB8AC3E}">
        <p14:creationId xmlns:p14="http://schemas.microsoft.com/office/powerpoint/2010/main" val="216954397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926B9C91-9743-4B3C-AB05-CEC3126B748B}"/>
              </a:ext>
            </a:extLst>
          </p:cNvPr>
          <p:cNvSpPr/>
          <p:nvPr/>
        </p:nvSpPr>
        <p:spPr>
          <a:xfrm>
            <a:off x="308197" y="0"/>
            <a:ext cx="11575606"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Stage 3: Concluding from the Experience</a:t>
            </a:r>
          </a:p>
        </p:txBody>
      </p:sp>
      <p:sp>
        <p:nvSpPr>
          <p:cNvPr id="3" name="TextBox 2">
            <a:extLst>
              <a:ext uri="{FF2B5EF4-FFF2-40B4-BE49-F238E27FC236}">
                <a16:creationId xmlns="" xmlns:a16="http://schemas.microsoft.com/office/drawing/2014/main" id="{B620249A-69F5-463B-818F-B64DD6A0FF1D}"/>
              </a:ext>
            </a:extLst>
          </p:cNvPr>
          <p:cNvSpPr txBox="1"/>
          <p:nvPr/>
        </p:nvSpPr>
        <p:spPr>
          <a:xfrm>
            <a:off x="563672" y="1503122"/>
            <a:ext cx="7991605" cy="3539430"/>
          </a:xfrm>
          <a:prstGeom prst="rect">
            <a:avLst/>
          </a:prstGeom>
          <a:noFill/>
        </p:spPr>
        <p:txBody>
          <a:bodyPr wrap="square" rtlCol="0">
            <a:spAutoFit/>
          </a:bodyPr>
          <a:lstStyle/>
          <a:p>
            <a:pPr marL="457200" indent="-457200">
              <a:buFont typeface="Arial" panose="020B0604020202020204" pitchFamily="34" charset="0"/>
              <a:buChar char="•"/>
            </a:pPr>
            <a:r>
              <a:rPr lang="en-GB" sz="3200" dirty="0"/>
              <a:t>There was no formal agenda</a:t>
            </a:r>
          </a:p>
          <a:p>
            <a:endParaRPr lang="en-GB" sz="3200" dirty="0"/>
          </a:p>
          <a:p>
            <a:pPr marL="457200" indent="-457200">
              <a:buFont typeface="Arial" panose="020B0604020202020204" pitchFamily="34" charset="0"/>
              <a:buChar char="•"/>
            </a:pPr>
            <a:r>
              <a:rPr lang="en-GB" sz="3200" dirty="0"/>
              <a:t>People wandered off the point</a:t>
            </a:r>
          </a:p>
          <a:p>
            <a:endParaRPr lang="en-GB" sz="3200" dirty="0"/>
          </a:p>
          <a:p>
            <a:pPr marL="457200" indent="-457200">
              <a:buFont typeface="Arial" panose="020B0604020202020204" pitchFamily="34" charset="0"/>
              <a:buChar char="•"/>
            </a:pPr>
            <a:r>
              <a:rPr lang="en-GB" sz="3200" dirty="0"/>
              <a:t>Time keeping was excellent</a:t>
            </a:r>
          </a:p>
          <a:p>
            <a:endParaRPr lang="en-GB" sz="3200" dirty="0"/>
          </a:p>
          <a:p>
            <a:pPr marL="457200" indent="-457200">
              <a:buFont typeface="Arial" panose="020B0604020202020204" pitchFamily="34" charset="0"/>
              <a:buChar char="•"/>
            </a:pPr>
            <a:r>
              <a:rPr lang="en-GB" sz="3200" dirty="0"/>
              <a:t>There was a good summary of agreed points</a:t>
            </a:r>
          </a:p>
        </p:txBody>
      </p:sp>
      <p:pic>
        <p:nvPicPr>
          <p:cNvPr id="4" name="Picture 3">
            <a:extLst>
              <a:ext uri="{FF2B5EF4-FFF2-40B4-BE49-F238E27FC236}">
                <a16:creationId xmlns="" xmlns:a16="http://schemas.microsoft.com/office/drawing/2014/main" id="{66E4F524-54FE-472B-BEEA-BDF99DC15828}"/>
              </a:ext>
            </a:extLst>
          </p:cNvPr>
          <p:cNvPicPr>
            <a:picLocks noChangeAspect="1"/>
          </p:cNvPicPr>
          <p:nvPr/>
        </p:nvPicPr>
        <p:blipFill>
          <a:blip r:embed="rId2"/>
          <a:stretch>
            <a:fillRect/>
          </a:stretch>
        </p:blipFill>
        <p:spPr>
          <a:xfrm>
            <a:off x="8045228" y="1971009"/>
            <a:ext cx="3838575" cy="2232641"/>
          </a:xfrm>
          <a:prstGeom prst="rect">
            <a:avLst/>
          </a:prstGeom>
        </p:spPr>
      </p:pic>
    </p:spTree>
    <p:extLst>
      <p:ext uri="{BB962C8B-B14F-4D97-AF65-F5344CB8AC3E}">
        <p14:creationId xmlns:p14="http://schemas.microsoft.com/office/powerpoint/2010/main" val="86087372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2760C37F-6DE5-450F-A17F-A3A48B22B1F4}"/>
              </a:ext>
            </a:extLst>
          </p:cNvPr>
          <p:cNvSpPr/>
          <p:nvPr/>
        </p:nvSpPr>
        <p:spPr>
          <a:xfrm>
            <a:off x="1204413" y="0"/>
            <a:ext cx="9181937"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Stage 4: Planning the Next Steps</a:t>
            </a:r>
          </a:p>
        </p:txBody>
      </p:sp>
      <p:sp>
        <p:nvSpPr>
          <p:cNvPr id="3" name="TextBox 2">
            <a:extLst>
              <a:ext uri="{FF2B5EF4-FFF2-40B4-BE49-F238E27FC236}">
                <a16:creationId xmlns="" xmlns:a16="http://schemas.microsoft.com/office/drawing/2014/main" id="{F74725D0-4A9F-4703-B661-D874D6D8E372}"/>
              </a:ext>
            </a:extLst>
          </p:cNvPr>
          <p:cNvSpPr txBox="1"/>
          <p:nvPr/>
        </p:nvSpPr>
        <p:spPr>
          <a:xfrm>
            <a:off x="1204413" y="1640910"/>
            <a:ext cx="9956277" cy="2062103"/>
          </a:xfrm>
          <a:prstGeom prst="rect">
            <a:avLst/>
          </a:prstGeom>
          <a:noFill/>
        </p:spPr>
        <p:txBody>
          <a:bodyPr wrap="square" rtlCol="0">
            <a:spAutoFit/>
          </a:bodyPr>
          <a:lstStyle/>
          <a:p>
            <a:pPr marL="457200" indent="-457200">
              <a:buFont typeface="Arial" panose="020B0604020202020204" pitchFamily="34" charset="0"/>
              <a:buChar char="•"/>
            </a:pPr>
            <a:r>
              <a:rPr lang="en-GB" sz="3200" dirty="0"/>
              <a:t>Translate the conclusions into a form where they can be actioned (use SMART objectives)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Use the ACTIONS to inform your Action Plan</a:t>
            </a:r>
          </a:p>
        </p:txBody>
      </p:sp>
      <p:pic>
        <p:nvPicPr>
          <p:cNvPr id="4" name="Picture 3">
            <a:extLst>
              <a:ext uri="{FF2B5EF4-FFF2-40B4-BE49-F238E27FC236}">
                <a16:creationId xmlns="" xmlns:a16="http://schemas.microsoft.com/office/drawing/2014/main" id="{E0CE202A-3F1E-434D-894E-8A39A7ACF68D}"/>
              </a:ext>
            </a:extLst>
          </p:cNvPr>
          <p:cNvPicPr>
            <a:picLocks noChangeAspect="1"/>
          </p:cNvPicPr>
          <p:nvPr/>
        </p:nvPicPr>
        <p:blipFill>
          <a:blip r:embed="rId2"/>
          <a:stretch>
            <a:fillRect/>
          </a:stretch>
        </p:blipFill>
        <p:spPr>
          <a:xfrm>
            <a:off x="4038332" y="3844446"/>
            <a:ext cx="4476691" cy="2745288"/>
          </a:xfrm>
          <a:prstGeom prst="rect">
            <a:avLst/>
          </a:prstGeom>
        </p:spPr>
      </p:pic>
    </p:spTree>
    <p:extLst>
      <p:ext uri="{BB962C8B-B14F-4D97-AF65-F5344CB8AC3E}">
        <p14:creationId xmlns:p14="http://schemas.microsoft.com/office/powerpoint/2010/main" val="56844158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42F8307B-84C7-4BD1-AB79-9BDAAB1F3903}"/>
              </a:ext>
            </a:extLst>
          </p:cNvPr>
          <p:cNvPicPr>
            <a:picLocks noChangeAspect="1"/>
          </p:cNvPicPr>
          <p:nvPr/>
        </p:nvPicPr>
        <p:blipFill>
          <a:blip r:embed="rId2"/>
          <a:stretch>
            <a:fillRect/>
          </a:stretch>
        </p:blipFill>
        <p:spPr>
          <a:xfrm>
            <a:off x="8467594" y="1743661"/>
            <a:ext cx="2921239" cy="2921239"/>
          </a:xfrm>
          <a:prstGeom prst="rect">
            <a:avLst/>
          </a:prstGeom>
        </p:spPr>
      </p:pic>
      <p:sp>
        <p:nvSpPr>
          <p:cNvPr id="3" name="Rectangle 2">
            <a:extLst>
              <a:ext uri="{FF2B5EF4-FFF2-40B4-BE49-F238E27FC236}">
                <a16:creationId xmlns="" xmlns:a16="http://schemas.microsoft.com/office/drawing/2014/main" id="{EF06B6CB-1ECE-45C4-B4C7-88D7AF943096}"/>
              </a:ext>
            </a:extLst>
          </p:cNvPr>
          <p:cNvSpPr/>
          <p:nvPr/>
        </p:nvSpPr>
        <p:spPr>
          <a:xfrm>
            <a:off x="475989" y="1443841"/>
            <a:ext cx="7991605" cy="3970318"/>
          </a:xfrm>
          <a:prstGeom prst="rect">
            <a:avLst/>
          </a:prstGeom>
        </p:spPr>
        <p:txBody>
          <a:bodyPr wrap="square">
            <a:spAutoFit/>
          </a:bodyPr>
          <a:lstStyle/>
          <a:p>
            <a:pPr marL="457200" indent="-457200" fontAlgn="auto">
              <a:spcAft>
                <a:spcPts val="0"/>
              </a:spcAft>
              <a:buFont typeface="Arial" panose="020B0604020202020204" pitchFamily="34" charset="0"/>
              <a:buChar char="•"/>
              <a:defRPr/>
            </a:pPr>
            <a:r>
              <a:rPr lang="en-US" sz="2800" dirty="0"/>
              <a:t>The log helps you record your learning experience - it is the Learning Cycle </a:t>
            </a:r>
            <a:r>
              <a:rPr lang="en-US" sz="2800" b="1" i="1" dirty="0"/>
              <a:t>put into practice</a:t>
            </a:r>
            <a:r>
              <a:rPr lang="en-US" sz="2800" dirty="0"/>
              <a:t>!</a:t>
            </a:r>
          </a:p>
          <a:p>
            <a:pPr marL="457200" indent="-457200" fontAlgn="auto">
              <a:spcAft>
                <a:spcPts val="0"/>
              </a:spcAft>
              <a:buFont typeface="Arial" panose="020B0604020202020204" pitchFamily="34" charset="0"/>
              <a:buChar char="•"/>
              <a:defRPr/>
            </a:pPr>
            <a:r>
              <a:rPr lang="en-US" sz="2800" dirty="0"/>
              <a:t>Write a running summary of what you have learned in the session</a:t>
            </a:r>
          </a:p>
          <a:p>
            <a:pPr marL="457200" indent="-457200" fontAlgn="auto">
              <a:spcAft>
                <a:spcPts val="0"/>
              </a:spcAft>
              <a:buFont typeface="Arial" panose="020B0604020202020204" pitchFamily="34" charset="0"/>
              <a:buChar char="•"/>
              <a:defRPr/>
            </a:pPr>
            <a:r>
              <a:rPr lang="en-US" sz="2800" dirty="0"/>
              <a:t>Reflect and draw conclusions on what you have learned - list learning points</a:t>
            </a:r>
          </a:p>
          <a:p>
            <a:pPr marL="457200" indent="-457200" fontAlgn="auto">
              <a:spcAft>
                <a:spcPts val="0"/>
              </a:spcAft>
              <a:buFont typeface="Arial" panose="020B0604020202020204" pitchFamily="34" charset="0"/>
              <a:buChar char="•"/>
              <a:defRPr/>
            </a:pPr>
            <a:r>
              <a:rPr lang="en-US" sz="2800" dirty="0"/>
              <a:t>Plan how to implement the point you have learned and when you expect to do it (Remember to set a SMART objective)</a:t>
            </a:r>
            <a:r>
              <a:rPr lang="en-US" altLang="en-US" sz="2800" dirty="0"/>
              <a:t> </a:t>
            </a:r>
          </a:p>
        </p:txBody>
      </p:sp>
      <p:pic>
        <p:nvPicPr>
          <p:cNvPr id="4" name="Picture 3">
            <a:extLst>
              <a:ext uri="{FF2B5EF4-FFF2-40B4-BE49-F238E27FC236}">
                <a16:creationId xmlns="" xmlns:a16="http://schemas.microsoft.com/office/drawing/2014/main" id="{5638941F-5A15-43D2-89A3-8A5D79C155C0}"/>
              </a:ext>
            </a:extLst>
          </p:cNvPr>
          <p:cNvPicPr>
            <a:picLocks noChangeAspect="1"/>
          </p:cNvPicPr>
          <p:nvPr/>
        </p:nvPicPr>
        <p:blipFill>
          <a:blip r:embed="rId3"/>
          <a:stretch>
            <a:fillRect/>
          </a:stretch>
        </p:blipFill>
        <p:spPr>
          <a:xfrm>
            <a:off x="1229282" y="50239"/>
            <a:ext cx="8230313" cy="1243692"/>
          </a:xfrm>
          <a:prstGeom prst="rect">
            <a:avLst/>
          </a:prstGeom>
        </p:spPr>
      </p:pic>
    </p:spTree>
    <p:extLst>
      <p:ext uri="{BB962C8B-B14F-4D97-AF65-F5344CB8AC3E}">
        <p14:creationId xmlns:p14="http://schemas.microsoft.com/office/powerpoint/2010/main" val="140185605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4E9200CB-4322-473D-AF76-E2D1544295D1}"/>
              </a:ext>
            </a:extLst>
          </p:cNvPr>
          <p:cNvPicPr>
            <a:picLocks noChangeAspect="1"/>
          </p:cNvPicPr>
          <p:nvPr/>
        </p:nvPicPr>
        <p:blipFill>
          <a:blip r:embed="rId2"/>
          <a:stretch>
            <a:fillRect/>
          </a:stretch>
        </p:blipFill>
        <p:spPr>
          <a:xfrm>
            <a:off x="375780" y="275115"/>
            <a:ext cx="2863372" cy="2825363"/>
          </a:xfrm>
          <a:prstGeom prst="rect">
            <a:avLst/>
          </a:prstGeom>
        </p:spPr>
      </p:pic>
      <p:sp>
        <p:nvSpPr>
          <p:cNvPr id="3" name="Rectangle 2">
            <a:extLst>
              <a:ext uri="{FF2B5EF4-FFF2-40B4-BE49-F238E27FC236}">
                <a16:creationId xmlns="" xmlns:a16="http://schemas.microsoft.com/office/drawing/2014/main" id="{CBE22916-7A56-49AF-9273-9B71301CCB57}"/>
              </a:ext>
            </a:extLst>
          </p:cNvPr>
          <p:cNvSpPr/>
          <p:nvPr/>
        </p:nvSpPr>
        <p:spPr>
          <a:xfrm>
            <a:off x="4751540" y="1025088"/>
            <a:ext cx="6096000" cy="4401205"/>
          </a:xfrm>
          <a:prstGeom prst="rect">
            <a:avLst/>
          </a:prstGeom>
        </p:spPr>
        <p:txBody>
          <a:bodyPr>
            <a:spAutoFit/>
          </a:bodyPr>
          <a:lstStyle/>
          <a:p>
            <a:r>
              <a:rPr lang="en-GB" sz="4000" dirty="0"/>
              <a:t>Your assignment requires a reflective review of the whole module – maintaining Learning Logs or a Learning Diary for each session would make your task much more straightforward!  </a:t>
            </a:r>
          </a:p>
        </p:txBody>
      </p:sp>
    </p:spTree>
    <p:extLst>
      <p:ext uri="{BB962C8B-B14F-4D97-AF65-F5344CB8AC3E}">
        <p14:creationId xmlns:p14="http://schemas.microsoft.com/office/powerpoint/2010/main" val="3833275277"/>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419501C6-F015-4273-AF88-E0F6C85389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CA677DB7-5829-45BD-9754-5EC484CC42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 xmlns:a16="http://schemas.microsoft.com/office/drawing/2014/main" id="{A22F9B26-8A77-45A1-A58C-D5E4EBA54705}"/>
              </a:ext>
            </a:extLst>
          </p:cNvPr>
          <p:cNvSpPr txBox="1"/>
          <p:nvPr/>
        </p:nvSpPr>
        <p:spPr>
          <a:xfrm>
            <a:off x="804672" y="2404872"/>
            <a:ext cx="3044950" cy="1627792"/>
          </a:xfrm>
          <a:prstGeom prst="rect">
            <a:avLst/>
          </a:prstGeom>
        </p:spPr>
        <p:txBody>
          <a:bodyPr vert="horz" lIns="274320" tIns="182880" rIns="274320" bIns="182880" rtlCol="0" anchor="ctr" anchorCtr="1">
            <a:normAutofit/>
          </a:bodyPr>
          <a:lstStyle/>
          <a:p>
            <a:pPr algn="ctr" defTabSz="914400">
              <a:lnSpc>
                <a:spcPct val="90000"/>
              </a:lnSpc>
              <a:spcBef>
                <a:spcPct val="0"/>
              </a:spcBef>
              <a:spcAft>
                <a:spcPts val="600"/>
              </a:spcAft>
            </a:pPr>
            <a:r>
              <a:rPr lang="en-US" sz="2800" cap="all" spc="200" dirty="0">
                <a:solidFill>
                  <a:srgbClr val="262626"/>
                </a:solidFill>
                <a:latin typeface="+mj-lt"/>
                <a:ea typeface="+mj-ea"/>
                <a:cs typeface="+mj-cs"/>
              </a:rPr>
              <a:t>Learning Logs</a:t>
            </a:r>
          </a:p>
        </p:txBody>
      </p:sp>
      <p:pic>
        <p:nvPicPr>
          <p:cNvPr id="2" name="Picture 1">
            <a:extLst>
              <a:ext uri="{FF2B5EF4-FFF2-40B4-BE49-F238E27FC236}">
                <a16:creationId xmlns="" xmlns:a16="http://schemas.microsoft.com/office/drawing/2014/main" id="{ED093226-7EA8-4792-B0CD-32CCDA205892}"/>
              </a:ext>
            </a:extLst>
          </p:cNvPr>
          <p:cNvPicPr>
            <a:picLocks noChangeAspect="1"/>
          </p:cNvPicPr>
          <p:nvPr/>
        </p:nvPicPr>
        <p:blipFill>
          <a:blip r:embed="rId3"/>
          <a:stretch>
            <a:fillRect/>
          </a:stretch>
        </p:blipFill>
        <p:spPr>
          <a:xfrm>
            <a:off x="5294376" y="1535179"/>
            <a:ext cx="6257544" cy="3472936"/>
          </a:xfrm>
          <a:prstGeom prst="rect">
            <a:avLst/>
          </a:prstGeom>
        </p:spPr>
      </p:pic>
    </p:spTree>
    <p:extLst>
      <p:ext uri="{BB962C8B-B14F-4D97-AF65-F5344CB8AC3E}">
        <p14:creationId xmlns:p14="http://schemas.microsoft.com/office/powerpoint/2010/main" val="2435316215"/>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5237F450-F5B7-4A4B-A35A-FA4ED5B61B74}"/>
              </a:ext>
            </a:extLst>
          </p:cNvPr>
          <p:cNvSpPr/>
          <p:nvPr/>
        </p:nvSpPr>
        <p:spPr>
          <a:xfrm>
            <a:off x="1699556" y="0"/>
            <a:ext cx="834196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Self Assessment and Learning</a:t>
            </a:r>
          </a:p>
        </p:txBody>
      </p:sp>
      <p:sp>
        <p:nvSpPr>
          <p:cNvPr id="3" name="TextBox 2">
            <a:extLst>
              <a:ext uri="{FF2B5EF4-FFF2-40B4-BE49-F238E27FC236}">
                <a16:creationId xmlns="" xmlns:a16="http://schemas.microsoft.com/office/drawing/2014/main" id="{0C1A0BEB-D755-4A9C-803E-6FB8F9AE0C4F}"/>
              </a:ext>
            </a:extLst>
          </p:cNvPr>
          <p:cNvSpPr txBox="1"/>
          <p:nvPr/>
        </p:nvSpPr>
        <p:spPr>
          <a:xfrm>
            <a:off x="651353" y="1252603"/>
            <a:ext cx="10659650" cy="4031873"/>
          </a:xfrm>
          <a:prstGeom prst="rect">
            <a:avLst/>
          </a:prstGeom>
          <a:noFill/>
        </p:spPr>
        <p:txBody>
          <a:bodyPr wrap="square" rtlCol="0">
            <a:spAutoFit/>
          </a:bodyPr>
          <a:lstStyle/>
          <a:p>
            <a:pPr marL="457200" indent="-457200">
              <a:buFont typeface="Arial" panose="020B0604020202020204" pitchFamily="34" charset="0"/>
              <a:buChar char="•"/>
            </a:pPr>
            <a:r>
              <a:rPr lang="en-GB" sz="3200" dirty="0"/>
              <a:t>The ability to self-assess your work is a critical skill for you to develop if you want to improve your performance and quality of learning</a:t>
            </a:r>
          </a:p>
          <a:p>
            <a:pPr marL="457200" indent="-457200">
              <a:buFont typeface="Arial" panose="020B0604020202020204" pitchFamily="34" charset="0"/>
              <a:buChar char="•"/>
            </a:pPr>
            <a:r>
              <a:rPr lang="en-GB" sz="3200" dirty="0"/>
              <a:t>If you can assess your own work accurately and identify the gap between what is required and what you are producing you are more likely to be able to </a:t>
            </a:r>
            <a:r>
              <a:rPr lang="en-GB" sz="3200" i="1" dirty="0"/>
              <a:t>close the gap.</a:t>
            </a:r>
          </a:p>
          <a:p>
            <a:pPr marL="457200" indent="-457200">
              <a:buFont typeface="Arial" panose="020B0604020202020204" pitchFamily="34" charset="0"/>
              <a:buChar char="•"/>
            </a:pPr>
            <a:r>
              <a:rPr lang="en-GB" sz="3200" dirty="0"/>
              <a:t>Making an accurate and honest self-assessment is not an easy skill to develop.</a:t>
            </a:r>
          </a:p>
        </p:txBody>
      </p:sp>
    </p:spTree>
    <p:extLst>
      <p:ext uri="{BB962C8B-B14F-4D97-AF65-F5344CB8AC3E}">
        <p14:creationId xmlns:p14="http://schemas.microsoft.com/office/powerpoint/2010/main" val="356965885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7054F575-A337-4518-890B-F3C628067A22}"/>
              </a:ext>
            </a:extLst>
          </p:cNvPr>
          <p:cNvSpPr/>
          <p:nvPr/>
        </p:nvSpPr>
        <p:spPr>
          <a:xfrm>
            <a:off x="1586822" y="0"/>
            <a:ext cx="8341964"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Self Assessment and Learning</a:t>
            </a:r>
          </a:p>
        </p:txBody>
      </p:sp>
      <p:sp>
        <p:nvSpPr>
          <p:cNvPr id="3" name="TextBox 2">
            <a:extLst>
              <a:ext uri="{FF2B5EF4-FFF2-40B4-BE49-F238E27FC236}">
                <a16:creationId xmlns="" xmlns:a16="http://schemas.microsoft.com/office/drawing/2014/main" id="{5C9CB1A3-0C48-4C6B-B7F0-EFA75DF65F43}"/>
              </a:ext>
            </a:extLst>
          </p:cNvPr>
          <p:cNvSpPr txBox="1"/>
          <p:nvPr/>
        </p:nvSpPr>
        <p:spPr>
          <a:xfrm>
            <a:off x="939452" y="1377863"/>
            <a:ext cx="10183660" cy="4031873"/>
          </a:xfrm>
          <a:prstGeom prst="rect">
            <a:avLst/>
          </a:prstGeom>
          <a:noFill/>
        </p:spPr>
        <p:txBody>
          <a:bodyPr wrap="square" rtlCol="0">
            <a:spAutoFit/>
          </a:bodyPr>
          <a:lstStyle/>
          <a:p>
            <a:pPr marL="457200" indent="-457200">
              <a:buFont typeface="Arial" panose="020B0604020202020204" pitchFamily="34" charset="0"/>
              <a:buChar char="•"/>
            </a:pPr>
            <a:r>
              <a:rPr lang="en-GB" sz="3200" dirty="0"/>
              <a:t>What works best for you may not be the case for others, even those studying the same course.</a:t>
            </a:r>
          </a:p>
          <a:p>
            <a:pPr marL="457200" indent="-457200">
              <a:buFont typeface="Arial" panose="020B0604020202020204" pitchFamily="34" charset="0"/>
              <a:buChar char="•"/>
            </a:pPr>
            <a:r>
              <a:rPr lang="en-GB" sz="3200" dirty="0"/>
              <a:t>We are all unique as learners, although there are some patterns that emerge in any group of students.</a:t>
            </a:r>
          </a:p>
          <a:p>
            <a:pPr marL="457200" indent="-457200">
              <a:buFont typeface="Arial" panose="020B0604020202020204" pitchFamily="34" charset="0"/>
              <a:buChar char="•"/>
            </a:pPr>
            <a:r>
              <a:rPr lang="en-GB" sz="3200" dirty="0"/>
              <a:t>In trying to find what works best for you, by all means share ideas with other students, but if they don’t work- modify them or try a different approach.</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93063964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6090ECCE-7F68-4925-982A-7516025A7645}"/>
              </a:ext>
            </a:extLst>
          </p:cNvPr>
          <p:cNvSpPr/>
          <p:nvPr/>
        </p:nvSpPr>
        <p:spPr>
          <a:xfrm>
            <a:off x="843191" y="2967335"/>
            <a:ext cx="10505633"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Let’s take a look at the assignment…</a:t>
            </a:r>
          </a:p>
        </p:txBody>
      </p:sp>
    </p:spTree>
    <p:extLst>
      <p:ext uri="{BB962C8B-B14F-4D97-AF65-F5344CB8AC3E}">
        <p14:creationId xmlns:p14="http://schemas.microsoft.com/office/powerpoint/2010/main" val="3379414996"/>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881CC865-F439-4C32-B5A2-5CF5A16D31CD}"/>
              </a:ext>
            </a:extLst>
          </p:cNvPr>
          <p:cNvSpPr/>
          <p:nvPr/>
        </p:nvSpPr>
        <p:spPr>
          <a:xfrm>
            <a:off x="918951" y="1990305"/>
            <a:ext cx="10103600" cy="1754326"/>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Next week we will be taking a look</a:t>
            </a:r>
          </a:p>
          <a:p>
            <a:pPr algn="ctr"/>
            <a:r>
              <a:rPr lang="en-US" sz="5400" b="0" cap="none" spc="0" dirty="0">
                <a:ln w="0"/>
                <a:solidFill>
                  <a:schemeClr val="tx1"/>
                </a:solidFill>
                <a:effectLst>
                  <a:outerShdw blurRad="38100" dist="19050" dir="2700000" algn="tl" rotWithShape="0">
                    <a:schemeClr val="dk1">
                      <a:alpha val="40000"/>
                    </a:schemeClr>
                  </a:outerShdw>
                </a:effectLst>
              </a:rPr>
              <a:t>At Learning Style</a:t>
            </a:r>
            <a:r>
              <a:rPr lang="en-US" sz="5400" dirty="0">
                <a:ln w="0"/>
                <a:effectLst>
                  <a:outerShdw blurRad="38100" dist="19050" dir="2700000" algn="tl" rotWithShape="0">
                    <a:schemeClr val="dk1">
                      <a:alpha val="40000"/>
                    </a:schemeClr>
                  </a:outerShdw>
                </a:effectLst>
              </a:rPr>
              <a:t>s</a:t>
            </a:r>
            <a:endParaRPr lang="en-US" sz="54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871624531"/>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113</TotalTime>
  <Words>1594</Words>
  <Application>Microsoft Macintosh PowerPoint</Application>
  <PresentationFormat>Custom</PresentationFormat>
  <Paragraphs>156</Paragraphs>
  <Slides>29</Slides>
  <Notes>12</Notes>
  <HiddenSlides>0</HiddenSlides>
  <MMClips>1</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Parcel</vt:lpstr>
      <vt:lpstr>Professional career development</vt:lpstr>
      <vt:lpstr>Overview of the module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is learning important?</vt:lpstr>
      <vt:lpstr>The learning cycle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career development</dc:title>
  <dc:creator>Paul James</dc:creator>
  <cp:lastModifiedBy>Laura James</cp:lastModifiedBy>
  <cp:revision>19</cp:revision>
  <dcterms:created xsi:type="dcterms:W3CDTF">2018-09-11T09:11:53Z</dcterms:created>
  <dcterms:modified xsi:type="dcterms:W3CDTF">2018-09-12T06:32:30Z</dcterms:modified>
</cp:coreProperties>
</file>