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8"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66" d="100"/>
          <a:sy n="66" d="100"/>
        </p:scale>
        <p:origin x="708" y="-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US"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US" altLang="en-US" sz="4800" dirty="0">
                <a:solidFill>
                  <a:srgbClr val="002060"/>
                </a:solidFill>
                <a:latin typeface="Calibri" charset="0"/>
                <a:ea typeface="Calibri" charset="0"/>
                <a:cs typeface="Calibri" charset="0"/>
              </a:rPr>
              <a:t>Impacts that temperature has on the through process of steelmaking </a:t>
            </a:r>
          </a:p>
          <a:p>
            <a:pPr eaLnBrk="1" hangingPunct="1">
              <a:lnSpc>
                <a:spcPct val="110000"/>
              </a:lnSpc>
              <a:spcBef>
                <a:spcPct val="0"/>
              </a:spcBef>
              <a:buFontTx/>
              <a:buNone/>
            </a:pPr>
            <a:r>
              <a:rPr lang="en-US" altLang="en-US" sz="4800" dirty="0">
                <a:solidFill>
                  <a:srgbClr val="002060"/>
                </a:solidFill>
                <a:latin typeface="Calibri" charset="0"/>
                <a:ea typeface="Calibri" charset="0"/>
                <a:cs typeface="Calibri" charset="0"/>
              </a:rPr>
              <a:t>in the Basic Oxygen Steelmaking Plant (B.O.S)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Iestyn Lewis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Robert Goodson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Beng</a:t>
            </a:r>
            <a:r>
              <a:rPr lang="en-GB" altLang="en-US" sz="3600" dirty="0">
                <a:solidFill>
                  <a:srgbClr val="002060"/>
                </a:solidFill>
                <a:latin typeface="Calibri" charset="0"/>
                <a:ea typeface="Calibri" charset="0"/>
                <a:cs typeface="Calibri" charset="0"/>
              </a:rPr>
              <a:t> Advanced Manufacturing Operations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90236" y="6098852"/>
            <a:ext cx="6887550"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US" sz="2800" spc="-5" dirty="0">
                <a:solidFill>
                  <a:srgbClr val="292929"/>
                </a:solidFill>
                <a:latin typeface="Arial" panose="020B0604020202020204" pitchFamily="34" charset="0"/>
                <a:ea typeface="Calibri" panose="020F0502020204030204" pitchFamily="34" charset="0"/>
                <a:cs typeface="Arial" panose="020B0604020202020204" pitchFamily="34" charset="0"/>
              </a:rPr>
              <a:t>The purpose of this project is to determine why, in The BOS plant, temperature is lost in key areas in steelmaking through process whilst simultaneously investigating the teeming ladle process. It’s time to </a:t>
            </a:r>
            <a:r>
              <a:rPr lang="en-GB" sz="2800" spc="-5" dirty="0">
                <a:solidFill>
                  <a:srgbClr val="292929"/>
                </a:solidFill>
                <a:effectLst/>
                <a:latin typeface="Arial" panose="020B0604020202020204" pitchFamily="34" charset="0"/>
                <a:ea typeface="Calibri" panose="020F0502020204030204" pitchFamily="34" charset="0"/>
                <a:cs typeface="Arial" panose="020B0604020202020204" pitchFamily="34" charset="0"/>
              </a:rPr>
              <a:t> ensure cost effective steel which brings the reasoning of the project. </a:t>
            </a:r>
            <a:r>
              <a:rPr lang="en-US" sz="2800" spc="-5" dirty="0">
                <a:solidFill>
                  <a:srgbClr val="292929"/>
                </a:solidFill>
                <a:latin typeface="Arial" panose="020B0604020202020204" pitchFamily="34" charset="0"/>
                <a:ea typeface="Calibri" panose="020F0502020204030204" pitchFamily="34" charset="0"/>
                <a:cs typeface="Arial" panose="020B0604020202020204" pitchFamily="34" charset="0"/>
              </a:rPr>
              <a:t>T</a:t>
            </a:r>
            <a:r>
              <a:rPr lang="en-US" sz="2800" spc="-5" dirty="0">
                <a:solidFill>
                  <a:srgbClr val="292929"/>
                </a:solidFill>
                <a:effectLst/>
                <a:latin typeface="Arial" panose="020B0604020202020204" pitchFamily="34" charset="0"/>
                <a:ea typeface="Calibri" panose="020F0502020204030204" pitchFamily="34" charset="0"/>
                <a:cs typeface="Arial" panose="020B0604020202020204" pitchFamily="34" charset="0"/>
              </a:rPr>
              <a:t>his can have a positive impact on steelmaking in the BOS plant. Moreover, this will allow understanding why this is so important to be maintained and monitored,</a:t>
            </a:r>
            <a:endParaRPr lang="en-US" altLang="en-US" sz="2800" dirty="0"/>
          </a:p>
        </p:txBody>
      </p:sp>
      <p:sp>
        <p:nvSpPr>
          <p:cNvPr id="23" name="Text Box 11"/>
          <p:cNvSpPr txBox="1">
            <a:spLocks noChangeArrowheads="1"/>
          </p:cNvSpPr>
          <p:nvPr/>
        </p:nvSpPr>
        <p:spPr bwMode="auto">
          <a:xfrm>
            <a:off x="14625098" y="25656245"/>
            <a:ext cx="6415087" cy="3189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US" sz="1000" i="1" dirty="0">
                <a:effectLst/>
              </a:rPr>
              <a:t>Tata Logo</a:t>
            </a:r>
            <a:r>
              <a:rPr lang="en-US" sz="1000" dirty="0">
                <a:effectLst/>
              </a:rPr>
              <a:t> (2023) </a:t>
            </a:r>
            <a:r>
              <a:rPr lang="en-US" sz="1000" i="1" dirty="0">
                <a:effectLst/>
              </a:rPr>
              <a:t>The most famous brands and company logos in the world</a:t>
            </a:r>
            <a:r>
              <a:rPr lang="en-US" sz="1000" dirty="0">
                <a:effectLst/>
              </a:rPr>
              <a:t>. Available at: https://logos-world.net/tata-logo/ (Accessed: 25</a:t>
            </a:r>
            <a:r>
              <a:rPr lang="en-US" sz="1000" baseline="30000" dirty="0">
                <a:effectLst/>
              </a:rPr>
              <a:t>th</a:t>
            </a:r>
            <a:r>
              <a:rPr lang="en-US" sz="1000" dirty="0">
                <a:effectLst/>
              </a:rPr>
              <a:t> May 2023). </a:t>
            </a:r>
          </a:p>
          <a:p>
            <a:pPr marL="0" indent="0">
              <a:spcBef>
                <a:spcPct val="50000"/>
              </a:spcBef>
            </a:pPr>
            <a:r>
              <a:rPr lang="en-US" sz="1000" dirty="0">
                <a:effectLst/>
              </a:rPr>
              <a:t>[2] </a:t>
            </a:r>
            <a:r>
              <a:rPr lang="en-US" sz="1000" dirty="0" err="1">
                <a:effectLst/>
              </a:rPr>
              <a:t>Ferriman</a:t>
            </a:r>
            <a:r>
              <a:rPr lang="en-US" sz="1000" dirty="0">
                <a:effectLst/>
              </a:rPr>
              <a:t>, J. (2019) ‘Blast furnace 5 back on stream’, 19 May.</a:t>
            </a:r>
          </a:p>
          <a:p>
            <a:pPr marL="0" indent="0">
              <a:spcBef>
                <a:spcPct val="50000"/>
              </a:spcBef>
            </a:pPr>
            <a:r>
              <a:rPr lang="en-US" sz="1000" dirty="0">
                <a:effectLst/>
              </a:rPr>
              <a:t>[1] Davies. J (2020) email to </a:t>
            </a:r>
            <a:r>
              <a:rPr lang="en-US" sz="1000" dirty="0" err="1">
                <a:effectLst/>
              </a:rPr>
              <a:t>MSPT&amp;All</a:t>
            </a:r>
            <a:r>
              <a:rPr lang="en-US" sz="1000" dirty="0">
                <a:effectLst/>
              </a:rPr>
              <a:t> January 2020</a:t>
            </a:r>
          </a:p>
          <a:p>
            <a:pPr marL="0" indent="0">
              <a:spcBef>
                <a:spcPct val="50000"/>
              </a:spcBef>
            </a:pPr>
            <a:r>
              <a:rPr lang="en-US" sz="1000" dirty="0">
                <a:effectLst/>
              </a:rPr>
              <a:t>Georgia Yates (2018) The opening of Abbey Steelworks: How the ‘city of steel’ </a:t>
            </a:r>
            <a:r>
              <a:rPr lang="en-US" sz="1000" dirty="0" err="1">
                <a:effectLst/>
              </a:rPr>
              <a:t>symbolised</a:t>
            </a:r>
            <a:r>
              <a:rPr lang="en-US" sz="1000" dirty="0">
                <a:effectLst/>
              </a:rPr>
              <a:t> Wales in the 1950s, Wales since 1945. Available at: https://walessince1945.wordpress.com/2018/03/22/the-opening-of-abbey-steelworks-how-the-city-of-steel-symbolised-wales-in-the-1950s/ (Accessed: 17 April 2023). </a:t>
            </a:r>
          </a:p>
          <a:p>
            <a:pPr marL="0" indent="0">
              <a:spcBef>
                <a:spcPct val="50000"/>
              </a:spcBef>
            </a:pPr>
            <a:r>
              <a:rPr lang="en-US" sz="1000" dirty="0">
                <a:effectLst/>
              </a:rPr>
              <a:t> </a:t>
            </a:r>
          </a:p>
          <a:p>
            <a:pPr marL="0" indent="0">
              <a:spcBef>
                <a:spcPct val="50000"/>
              </a:spcBef>
            </a:pPr>
            <a:endParaRPr lang="en-US" sz="1000" dirty="0">
              <a:effectLst/>
            </a:endParaRPr>
          </a:p>
          <a:p>
            <a:pPr marL="0" indent="0">
              <a:spcBef>
                <a:spcPct val="50000"/>
              </a:spcBef>
            </a:pPr>
            <a:endParaRPr lang="nl-NL" altLang="en-US" sz="1100" dirty="0">
              <a:ea typeface="Arial" charset="0"/>
              <a:cs typeface="Arial"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74222" y="19109613"/>
            <a:ext cx="641508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Overall main objective of the project is to reduce overall spend and cut reheating materials in secondary and primary steelmaking. </a:t>
            </a:r>
            <a:r>
              <a:rPr lang="en-US" sz="2800" dirty="0"/>
              <a:t>The Aim and Objectives have been brought to attention to fall in line with the number two in the B.O.S senior management vision steel and slab non negotiables</a:t>
            </a:r>
            <a:endParaRPr lang="en-GB" sz="2800" dirty="0"/>
          </a:p>
          <a:p>
            <a:pPr marL="457200" indent="-457200">
              <a:spcBef>
                <a:spcPct val="50000"/>
              </a:spcBef>
              <a:buFont typeface="Arial" panose="020B0604020202020204" pitchFamily="34" charset="0"/>
              <a:buChar char="•"/>
            </a:pPr>
            <a:r>
              <a:rPr lang="en-US" altLang="en-US" sz="2800" dirty="0"/>
              <a:t>Understanding of </a:t>
            </a:r>
            <a:r>
              <a:rPr lang="en-US" altLang="en-US" sz="2800" dirty="0" err="1"/>
              <a:t>sublance</a:t>
            </a:r>
            <a:r>
              <a:rPr lang="en-US" altLang="en-US" sz="2800" dirty="0"/>
              <a:t> issues -  Rectify issues and Stable process</a:t>
            </a:r>
          </a:p>
          <a:p>
            <a:pPr marL="457200" indent="-457200">
              <a:spcBef>
                <a:spcPct val="50000"/>
              </a:spcBef>
              <a:buFont typeface="Arial" panose="020B0604020202020204" pitchFamily="34" charset="0"/>
              <a:buChar char="•"/>
            </a:pPr>
            <a:r>
              <a:rPr lang="en-US" altLang="en-US" sz="2800" dirty="0"/>
              <a:t>Heat loss in secondary steelmaking – ladles and reheating </a:t>
            </a:r>
          </a:p>
          <a:p>
            <a:pPr marL="457200" indent="-457200">
              <a:spcBef>
                <a:spcPct val="50000"/>
              </a:spcBef>
              <a:buFont typeface="Arial" panose="020B0604020202020204" pitchFamily="34" charset="0"/>
              <a:buChar char="•"/>
            </a:pPr>
            <a:r>
              <a:rPr lang="en-US" altLang="en-US" sz="2800" dirty="0"/>
              <a:t>Ladle watcher – ladle lives monitor and information tracking</a:t>
            </a:r>
          </a:p>
          <a:p>
            <a:pPr marL="457200" indent="-457200">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p:txBody>
      </p:sp>
      <p:sp>
        <p:nvSpPr>
          <p:cNvPr id="46" name="Text Box 6"/>
          <p:cNvSpPr txBox="1">
            <a:spLocks noChangeArrowheads="1"/>
          </p:cNvSpPr>
          <p:nvPr/>
        </p:nvSpPr>
        <p:spPr bwMode="auto">
          <a:xfrm>
            <a:off x="7690669" y="5899234"/>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Bringing a stable process to steelmaking by having a steady through process temperature can save thousands in costs. By analysing data and problem solving issues to go from poor reheating to a good standard. By not reheating a lot overall. By starting with smaller repairs and building up to bigger problems can mitigate factors that can have large effects on overall savings with little implementations. </a:t>
            </a:r>
          </a:p>
        </p:txBody>
      </p:sp>
      <p:sp>
        <p:nvSpPr>
          <p:cNvPr id="47" name="Text Box 6"/>
          <p:cNvSpPr txBox="1">
            <a:spLocks noChangeArrowheads="1"/>
          </p:cNvSpPr>
          <p:nvPr/>
        </p:nvSpPr>
        <p:spPr bwMode="auto">
          <a:xfrm>
            <a:off x="7499660" y="17320981"/>
            <a:ext cx="6415087" cy="12291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US" sz="2800" dirty="0"/>
              <a:t>Production control to be simpler as predictable temperature losses have been found giving more stable process and </a:t>
            </a:r>
            <a:r>
              <a:rPr lang="en-US" sz="2800" dirty="0" err="1"/>
              <a:t>optimisation</a:t>
            </a:r>
            <a:r>
              <a:rPr lang="en-US" sz="2800" dirty="0"/>
              <a:t> of fleet use. </a:t>
            </a:r>
          </a:p>
          <a:p>
            <a:pPr>
              <a:spcBef>
                <a:spcPct val="50000"/>
              </a:spcBef>
            </a:pPr>
            <a:r>
              <a:rPr lang="en-US" sz="2800" dirty="0"/>
              <a:t>This can then be used to reduce tapping temperatures and/or reduce reheating, currently we reheat by reducing this we get the following benefits:</a:t>
            </a:r>
          </a:p>
          <a:p>
            <a:pPr>
              <a:spcBef>
                <a:spcPct val="50000"/>
              </a:spcBef>
            </a:pPr>
            <a:r>
              <a:rPr lang="en-US" sz="2800" dirty="0"/>
              <a:t>Less </a:t>
            </a:r>
            <a:r>
              <a:rPr lang="en-US" sz="2800" dirty="0" err="1"/>
              <a:t>aluminium</a:t>
            </a:r>
            <a:r>
              <a:rPr lang="en-US" sz="2800" dirty="0"/>
              <a:t> used</a:t>
            </a:r>
          </a:p>
          <a:p>
            <a:pPr>
              <a:spcBef>
                <a:spcPct val="50000"/>
              </a:spcBef>
            </a:pPr>
            <a:r>
              <a:rPr lang="en-US" sz="2800" dirty="0"/>
              <a:t>Enhanced refractory design can offset £310k - £434k of the increased refractory spend</a:t>
            </a:r>
          </a:p>
          <a:p>
            <a:pPr>
              <a:spcBef>
                <a:spcPct val="50000"/>
              </a:spcBef>
            </a:pPr>
            <a:r>
              <a:rPr lang="en-US" sz="2800" dirty="0"/>
              <a:t>Combining these could give a benefit of £434k - £620k (+5°C) benefit elsewhere in production</a:t>
            </a:r>
          </a:p>
          <a:p>
            <a:pPr>
              <a:spcBef>
                <a:spcPct val="50000"/>
              </a:spcBef>
            </a:pPr>
            <a:r>
              <a:rPr lang="en-US" sz="2800" dirty="0"/>
              <a:t>improved </a:t>
            </a:r>
            <a:r>
              <a:rPr lang="en-US" sz="2800" dirty="0" err="1"/>
              <a:t>practises</a:t>
            </a:r>
            <a:r>
              <a:rPr lang="en-US" sz="2800" dirty="0"/>
              <a:t> we can remove most extreme reheating and bring greater predictability to the process and better inform production for reheating and management of the teeming ladles ladle </a:t>
            </a:r>
          </a:p>
        </p:txBody>
      </p:sp>
      <p:sp>
        <p:nvSpPr>
          <p:cNvPr id="48" name="Text Box 6"/>
          <p:cNvSpPr txBox="1">
            <a:spLocks noChangeArrowheads="1"/>
          </p:cNvSpPr>
          <p:nvPr/>
        </p:nvSpPr>
        <p:spPr bwMode="auto">
          <a:xfrm>
            <a:off x="14611115" y="10259564"/>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marL="457200" indent="-457200">
              <a:spcBef>
                <a:spcPct val="50000"/>
              </a:spcBef>
              <a:buFont typeface="Arial" panose="020B0604020202020204" pitchFamily="34" charset="0"/>
              <a:buChar char="•"/>
            </a:pPr>
            <a:r>
              <a:rPr lang="en-US" sz="2800" dirty="0"/>
              <a:t>Found that refractories have a considerable cooling effect on steel in teeming ladles and lids are the most effective way to mitigate </a:t>
            </a:r>
          </a:p>
          <a:p>
            <a:pPr marL="457200" indent="-457200">
              <a:spcBef>
                <a:spcPct val="50000"/>
              </a:spcBef>
              <a:buFont typeface="Arial" panose="020B0604020202020204" pitchFamily="34" charset="0"/>
              <a:buChar char="•"/>
            </a:pPr>
            <a:r>
              <a:rPr lang="en-US" altLang="en-US" sz="2800" dirty="0"/>
              <a:t>Temperature losses up to 27°C have been seen for ladles cooling for 4 hours without a lid which is then reduced to 15°C when lids are used giving a 12°C benefit</a:t>
            </a:r>
          </a:p>
          <a:p>
            <a:pPr marL="457200" indent="-457200">
              <a:spcBef>
                <a:spcPct val="50000"/>
              </a:spcBef>
              <a:buFont typeface="Arial" panose="020B0604020202020204" pitchFamily="34" charset="0"/>
              <a:buChar char="•"/>
            </a:pPr>
            <a:r>
              <a:rPr lang="en-US" altLang="en-US" sz="2800" dirty="0"/>
              <a:t>By lidding a ladle within 40mins instead of 60mins the potential savings are £174K/annum </a:t>
            </a:r>
          </a:p>
          <a:p>
            <a:pPr marL="457200" indent="-457200">
              <a:spcBef>
                <a:spcPct val="50000"/>
              </a:spcBef>
              <a:buFont typeface="Arial" panose="020B0604020202020204" pitchFamily="34" charset="0"/>
              <a:buChar char="•"/>
            </a:pPr>
            <a:endParaRPr lang="en-US" altLang="en-US" sz="2800" dirty="0"/>
          </a:p>
        </p:txBody>
      </p:sp>
      <p:pic>
        <p:nvPicPr>
          <p:cNvPr id="11" name="Picture 10">
            <a:extLst>
              <a:ext uri="{FF2B5EF4-FFF2-40B4-BE49-F238E27FC236}">
                <a16:creationId xmlns:a16="http://schemas.microsoft.com/office/drawing/2014/main" id="{C03C8122-0199-6FE9-9EA3-D1EE487109CC}"/>
              </a:ext>
            </a:extLst>
          </p:cNvPr>
          <p:cNvPicPr>
            <a:picLocks noChangeAspect="1"/>
          </p:cNvPicPr>
          <p:nvPr/>
        </p:nvPicPr>
        <p:blipFill>
          <a:blip r:embed="rId4"/>
          <a:stretch>
            <a:fillRect/>
          </a:stretch>
        </p:blipFill>
        <p:spPr>
          <a:xfrm>
            <a:off x="104772" y="2315152"/>
            <a:ext cx="3050404" cy="3894404"/>
          </a:xfrm>
          <a:prstGeom prst="rect">
            <a:avLst/>
          </a:prstGeom>
        </p:spPr>
      </p:pic>
      <p:pic>
        <p:nvPicPr>
          <p:cNvPr id="12" name="Picture 11">
            <a:extLst>
              <a:ext uri="{FF2B5EF4-FFF2-40B4-BE49-F238E27FC236}">
                <a16:creationId xmlns:a16="http://schemas.microsoft.com/office/drawing/2014/main" id="{3382EF57-4A29-C191-E5E2-F38389E8ADCA}"/>
              </a:ext>
            </a:extLst>
          </p:cNvPr>
          <p:cNvPicPr>
            <a:picLocks noChangeAspect="1"/>
          </p:cNvPicPr>
          <p:nvPr/>
        </p:nvPicPr>
        <p:blipFill>
          <a:blip r:embed="rId5"/>
          <a:stretch>
            <a:fillRect/>
          </a:stretch>
        </p:blipFill>
        <p:spPr>
          <a:xfrm>
            <a:off x="331567" y="29046264"/>
            <a:ext cx="2361721" cy="1078243"/>
          </a:xfrm>
          <a:prstGeom prst="rect">
            <a:avLst/>
          </a:prstGeom>
        </p:spPr>
      </p:pic>
      <p:pic>
        <p:nvPicPr>
          <p:cNvPr id="14" name="Picture 13">
            <a:extLst>
              <a:ext uri="{FF2B5EF4-FFF2-40B4-BE49-F238E27FC236}">
                <a16:creationId xmlns:a16="http://schemas.microsoft.com/office/drawing/2014/main" id="{D06A3829-C376-6E58-3BF5-82C2F1BFD856}"/>
              </a:ext>
            </a:extLst>
          </p:cNvPr>
          <p:cNvPicPr>
            <a:picLocks noChangeAspect="1"/>
          </p:cNvPicPr>
          <p:nvPr/>
        </p:nvPicPr>
        <p:blipFill>
          <a:blip r:embed="rId6"/>
          <a:stretch>
            <a:fillRect/>
          </a:stretch>
        </p:blipFill>
        <p:spPr>
          <a:xfrm>
            <a:off x="2810943" y="29025127"/>
            <a:ext cx="4400550" cy="1235112"/>
          </a:xfrm>
          <a:prstGeom prst="rect">
            <a:avLst/>
          </a:prstGeom>
        </p:spPr>
      </p:pic>
      <p:pic>
        <p:nvPicPr>
          <p:cNvPr id="15" name="Picture 14">
            <a:extLst>
              <a:ext uri="{FF2B5EF4-FFF2-40B4-BE49-F238E27FC236}">
                <a16:creationId xmlns:a16="http://schemas.microsoft.com/office/drawing/2014/main" id="{C0FC707F-06D1-FD77-C5DA-1DE7382661EA}"/>
              </a:ext>
            </a:extLst>
          </p:cNvPr>
          <p:cNvPicPr>
            <a:picLocks noChangeAspect="1"/>
          </p:cNvPicPr>
          <p:nvPr/>
        </p:nvPicPr>
        <p:blipFill>
          <a:blip r:embed="rId7"/>
          <a:stretch>
            <a:fillRect/>
          </a:stretch>
        </p:blipFill>
        <p:spPr>
          <a:xfrm>
            <a:off x="423014" y="13069477"/>
            <a:ext cx="7141992" cy="5238091"/>
          </a:xfrm>
          <a:prstGeom prst="rect">
            <a:avLst/>
          </a:prstGeom>
        </p:spPr>
      </p:pic>
      <p:pic>
        <p:nvPicPr>
          <p:cNvPr id="16" name="Picture 15">
            <a:extLst>
              <a:ext uri="{FF2B5EF4-FFF2-40B4-BE49-F238E27FC236}">
                <a16:creationId xmlns:a16="http://schemas.microsoft.com/office/drawing/2014/main" id="{DA89AE57-C49F-0C1D-E1BC-59FE8F322436}"/>
              </a:ext>
            </a:extLst>
          </p:cNvPr>
          <p:cNvPicPr>
            <a:picLocks noChangeAspect="1"/>
          </p:cNvPicPr>
          <p:nvPr/>
        </p:nvPicPr>
        <p:blipFill>
          <a:blip r:embed="rId8"/>
          <a:stretch>
            <a:fillRect/>
          </a:stretch>
        </p:blipFill>
        <p:spPr>
          <a:xfrm>
            <a:off x="14105326" y="18625335"/>
            <a:ext cx="6962235" cy="2520688"/>
          </a:xfrm>
          <a:prstGeom prst="rect">
            <a:avLst/>
          </a:prstGeom>
        </p:spPr>
      </p:pic>
      <p:sp>
        <p:nvSpPr>
          <p:cNvPr id="17" name="TextBox 16">
            <a:extLst>
              <a:ext uri="{FF2B5EF4-FFF2-40B4-BE49-F238E27FC236}">
                <a16:creationId xmlns:a16="http://schemas.microsoft.com/office/drawing/2014/main" id="{4741536E-A517-8C38-10C3-D0280E872380}"/>
              </a:ext>
            </a:extLst>
          </p:cNvPr>
          <p:cNvSpPr txBox="1"/>
          <p:nvPr/>
        </p:nvSpPr>
        <p:spPr>
          <a:xfrm>
            <a:off x="14882640" y="17469291"/>
            <a:ext cx="6096593" cy="1015663"/>
          </a:xfrm>
          <a:prstGeom prst="rect">
            <a:avLst/>
          </a:prstGeom>
          <a:noFill/>
        </p:spPr>
        <p:txBody>
          <a:bodyPr wrap="square" rtlCol="0">
            <a:spAutoFit/>
          </a:bodyPr>
          <a:lstStyle/>
          <a:p>
            <a:r>
              <a:rPr lang="en-US" sz="2000" i="1" dirty="0">
                <a:solidFill>
                  <a:srgbClr val="000000"/>
                </a:solidFill>
                <a:latin typeface="Arial"/>
              </a:rPr>
              <a:t>B</a:t>
            </a:r>
            <a:r>
              <a:rPr lang="en-US" sz="2000" b="0" i="1" u="none" strike="noStrike" kern="1200" cap="none" spc="0" baseline="0" dirty="0">
                <a:solidFill>
                  <a:srgbClr val="000000"/>
                </a:solidFill>
                <a:uFillTx/>
                <a:latin typeface="Arial"/>
              </a:rPr>
              <a:t>enefits of lidding compared to ladle cooling time in the left section and the benefits of lidding sooner in the right section</a:t>
            </a:r>
            <a:endParaRPr lang="en-GB" sz="2000" i="1" dirty="0"/>
          </a:p>
        </p:txBody>
      </p:sp>
      <p:sp>
        <p:nvSpPr>
          <p:cNvPr id="19" name="TextBox 18">
            <a:extLst>
              <a:ext uri="{FF2B5EF4-FFF2-40B4-BE49-F238E27FC236}">
                <a16:creationId xmlns:a16="http://schemas.microsoft.com/office/drawing/2014/main" id="{214F9BC9-755A-CD49-B985-2692F732D9C2}"/>
              </a:ext>
            </a:extLst>
          </p:cNvPr>
          <p:cNvSpPr txBox="1"/>
          <p:nvPr/>
        </p:nvSpPr>
        <p:spPr>
          <a:xfrm>
            <a:off x="423014" y="18366873"/>
            <a:ext cx="6096593" cy="707886"/>
          </a:xfrm>
          <a:prstGeom prst="rect">
            <a:avLst/>
          </a:prstGeom>
          <a:noFill/>
        </p:spPr>
        <p:txBody>
          <a:bodyPr wrap="square" rtlCol="0">
            <a:spAutoFit/>
          </a:bodyPr>
          <a:lstStyle/>
          <a:p>
            <a:r>
              <a:rPr lang="en-US" sz="2000" i="1" dirty="0">
                <a:solidFill>
                  <a:srgbClr val="000000"/>
                </a:solidFill>
                <a:latin typeface="Arial"/>
              </a:rPr>
              <a:t>[1] Steel and slab Non-Negotiables – Senior management plant Vision</a:t>
            </a:r>
            <a:endParaRPr lang="en-GB" sz="2000" i="1" dirty="0"/>
          </a:p>
        </p:txBody>
      </p:sp>
      <p:pic>
        <p:nvPicPr>
          <p:cNvPr id="20" name="Picture 19">
            <a:extLst>
              <a:ext uri="{FF2B5EF4-FFF2-40B4-BE49-F238E27FC236}">
                <a16:creationId xmlns:a16="http://schemas.microsoft.com/office/drawing/2014/main" id="{70B7D384-29F9-3C04-38A6-981D0A88854E}"/>
              </a:ext>
            </a:extLst>
          </p:cNvPr>
          <p:cNvPicPr>
            <a:picLocks noChangeAspect="1"/>
          </p:cNvPicPr>
          <p:nvPr/>
        </p:nvPicPr>
        <p:blipFill>
          <a:blip r:embed="rId9"/>
          <a:stretch>
            <a:fillRect/>
          </a:stretch>
        </p:blipFill>
        <p:spPr>
          <a:xfrm>
            <a:off x="14453940" y="7328366"/>
            <a:ext cx="6729435" cy="2706859"/>
          </a:xfrm>
          <a:prstGeom prst="rect">
            <a:avLst/>
          </a:prstGeom>
        </p:spPr>
      </p:pic>
      <p:sp>
        <p:nvSpPr>
          <p:cNvPr id="21" name="TextBox 20">
            <a:extLst>
              <a:ext uri="{FF2B5EF4-FFF2-40B4-BE49-F238E27FC236}">
                <a16:creationId xmlns:a16="http://schemas.microsoft.com/office/drawing/2014/main" id="{8AC8FAFB-CC19-1A56-F5BF-A2D0904DD8CB}"/>
              </a:ext>
            </a:extLst>
          </p:cNvPr>
          <p:cNvSpPr txBox="1"/>
          <p:nvPr/>
        </p:nvSpPr>
        <p:spPr>
          <a:xfrm>
            <a:off x="14453940" y="6552459"/>
            <a:ext cx="6096593" cy="707886"/>
          </a:xfrm>
          <a:prstGeom prst="rect">
            <a:avLst/>
          </a:prstGeom>
          <a:noFill/>
        </p:spPr>
        <p:txBody>
          <a:bodyPr wrap="square" rtlCol="0">
            <a:spAutoFit/>
          </a:bodyPr>
          <a:lstStyle/>
          <a:p>
            <a:r>
              <a:rPr lang="en-US" sz="2000" i="1" dirty="0">
                <a:solidFill>
                  <a:srgbClr val="000000"/>
                </a:solidFill>
                <a:latin typeface="Arial"/>
              </a:rPr>
              <a:t>Graph to show lidded vs unlidded from when the metal has left the ladle.</a:t>
            </a:r>
            <a:endParaRPr lang="en-GB" sz="2000" i="1" dirty="0"/>
          </a:p>
        </p:txBody>
      </p:sp>
      <p:pic>
        <p:nvPicPr>
          <p:cNvPr id="22" name="Picture 21">
            <a:extLst>
              <a:ext uri="{FF2B5EF4-FFF2-40B4-BE49-F238E27FC236}">
                <a16:creationId xmlns:a16="http://schemas.microsoft.com/office/drawing/2014/main" id="{001A08F8-D32D-39DA-37B0-39A00B4714DD}"/>
              </a:ext>
            </a:extLst>
          </p:cNvPr>
          <p:cNvPicPr>
            <a:picLocks noChangeAspect="1"/>
          </p:cNvPicPr>
          <p:nvPr/>
        </p:nvPicPr>
        <p:blipFill>
          <a:blip r:embed="rId10"/>
          <a:stretch>
            <a:fillRect/>
          </a:stretch>
        </p:blipFill>
        <p:spPr>
          <a:xfrm>
            <a:off x="13979503" y="21138605"/>
            <a:ext cx="6810785" cy="3847495"/>
          </a:xfrm>
          <a:prstGeom prst="rect">
            <a:avLst/>
          </a:prstGeom>
        </p:spPr>
      </p:pic>
      <p:pic>
        <p:nvPicPr>
          <p:cNvPr id="3" name="Picture 2">
            <a:extLst>
              <a:ext uri="{FF2B5EF4-FFF2-40B4-BE49-F238E27FC236}">
                <a16:creationId xmlns:a16="http://schemas.microsoft.com/office/drawing/2014/main" id="{541D8E05-34F9-2F8F-823A-370184171517}"/>
              </a:ext>
            </a:extLst>
          </p:cNvPr>
          <p:cNvPicPr>
            <a:picLocks noChangeAspect="1"/>
          </p:cNvPicPr>
          <p:nvPr/>
        </p:nvPicPr>
        <p:blipFill>
          <a:blip r:embed="rId11"/>
          <a:stretch>
            <a:fillRect/>
          </a:stretch>
        </p:blipFill>
        <p:spPr>
          <a:xfrm>
            <a:off x="7565006" y="12861176"/>
            <a:ext cx="6822180" cy="1934564"/>
          </a:xfrm>
          <a:prstGeom prst="rect">
            <a:avLst/>
          </a:prstGeom>
        </p:spPr>
      </p:pic>
      <p:pic>
        <p:nvPicPr>
          <p:cNvPr id="5" name="Picture 4">
            <a:extLst>
              <a:ext uri="{FF2B5EF4-FFF2-40B4-BE49-F238E27FC236}">
                <a16:creationId xmlns:a16="http://schemas.microsoft.com/office/drawing/2014/main" id="{43D515B5-B5A2-71F8-2AEC-510FB7755629}"/>
              </a:ext>
            </a:extLst>
          </p:cNvPr>
          <p:cNvPicPr>
            <a:picLocks noChangeAspect="1"/>
          </p:cNvPicPr>
          <p:nvPr/>
        </p:nvPicPr>
        <p:blipFill>
          <a:blip r:embed="rId12"/>
          <a:stretch>
            <a:fillRect/>
          </a:stretch>
        </p:blipFill>
        <p:spPr>
          <a:xfrm>
            <a:off x="7690670" y="15850456"/>
            <a:ext cx="7061430" cy="1771236"/>
          </a:xfrm>
          <a:prstGeom prst="rect">
            <a:avLst/>
          </a:prstGeom>
        </p:spPr>
      </p:pic>
      <p:sp>
        <p:nvSpPr>
          <p:cNvPr id="10" name="TextBox 9">
            <a:extLst>
              <a:ext uri="{FF2B5EF4-FFF2-40B4-BE49-F238E27FC236}">
                <a16:creationId xmlns:a16="http://schemas.microsoft.com/office/drawing/2014/main" id="{7288D87A-BEB8-7FDC-DA7C-24F8EA1F5534}"/>
              </a:ext>
            </a:extLst>
          </p:cNvPr>
          <p:cNvSpPr txBox="1"/>
          <p:nvPr/>
        </p:nvSpPr>
        <p:spPr>
          <a:xfrm>
            <a:off x="7879126" y="14764602"/>
            <a:ext cx="6096593" cy="1015663"/>
          </a:xfrm>
          <a:prstGeom prst="rect">
            <a:avLst/>
          </a:prstGeom>
          <a:noFill/>
        </p:spPr>
        <p:txBody>
          <a:bodyPr wrap="square" rtlCol="0">
            <a:spAutoFit/>
          </a:bodyPr>
          <a:lstStyle/>
          <a:p>
            <a:r>
              <a:rPr lang="en-US" sz="2000" i="1" dirty="0">
                <a:solidFill>
                  <a:srgbClr val="000000"/>
                </a:solidFill>
                <a:latin typeface="Arial"/>
              </a:rPr>
              <a:t>Graph of better reheating (less heats reheated) after </a:t>
            </a:r>
            <a:r>
              <a:rPr lang="en-US" sz="2000" i="1" dirty="0" err="1">
                <a:solidFill>
                  <a:srgbClr val="000000"/>
                </a:solidFill>
                <a:latin typeface="Arial"/>
              </a:rPr>
              <a:t>sublance</a:t>
            </a:r>
            <a:r>
              <a:rPr lang="en-US" sz="2000" i="1" dirty="0">
                <a:solidFill>
                  <a:srgbClr val="000000"/>
                </a:solidFill>
                <a:latin typeface="Arial"/>
              </a:rPr>
              <a:t> implications rectified and stable process, with also </a:t>
            </a:r>
            <a:r>
              <a:rPr lang="en-US" sz="2000" i="1" dirty="0" err="1">
                <a:solidFill>
                  <a:srgbClr val="000000"/>
                </a:solidFill>
                <a:latin typeface="Arial"/>
              </a:rPr>
              <a:t>utilisation</a:t>
            </a:r>
            <a:r>
              <a:rPr lang="en-US" sz="2000" i="1" dirty="0">
                <a:solidFill>
                  <a:srgbClr val="000000"/>
                </a:solidFill>
                <a:latin typeface="Arial"/>
              </a:rPr>
              <a:t> of lids.</a:t>
            </a:r>
            <a:endParaRPr lang="en-GB" sz="2000" i="1" dirty="0"/>
          </a:p>
        </p:txBody>
      </p:sp>
      <p:sp>
        <p:nvSpPr>
          <p:cNvPr id="13" name="TextBox 12">
            <a:extLst>
              <a:ext uri="{FF2B5EF4-FFF2-40B4-BE49-F238E27FC236}">
                <a16:creationId xmlns:a16="http://schemas.microsoft.com/office/drawing/2014/main" id="{E82C4389-6042-C4F9-4CD5-00FEDA10B9F5}"/>
              </a:ext>
            </a:extLst>
          </p:cNvPr>
          <p:cNvSpPr txBox="1"/>
          <p:nvPr/>
        </p:nvSpPr>
        <p:spPr>
          <a:xfrm>
            <a:off x="7674154" y="12168740"/>
            <a:ext cx="5238319" cy="707886"/>
          </a:xfrm>
          <a:prstGeom prst="rect">
            <a:avLst/>
          </a:prstGeom>
          <a:noFill/>
        </p:spPr>
        <p:txBody>
          <a:bodyPr wrap="square" rtlCol="0">
            <a:spAutoFit/>
          </a:bodyPr>
          <a:lstStyle/>
          <a:p>
            <a:r>
              <a:rPr lang="en-US" sz="2000" i="1" dirty="0">
                <a:solidFill>
                  <a:srgbClr val="000000"/>
                </a:solidFill>
                <a:latin typeface="Arial"/>
              </a:rPr>
              <a:t>Graph of poor reheating – reheating each heat.</a:t>
            </a:r>
            <a:endParaRPr lang="en-GB" sz="2000" i="1" dirty="0"/>
          </a:p>
        </p:txBody>
      </p:sp>
      <p:sp>
        <p:nvSpPr>
          <p:cNvPr id="18" name="TextBox 17">
            <a:extLst>
              <a:ext uri="{FF2B5EF4-FFF2-40B4-BE49-F238E27FC236}">
                <a16:creationId xmlns:a16="http://schemas.microsoft.com/office/drawing/2014/main" id="{5C48F044-BC16-5924-A26E-AB9A61C76D6B}"/>
              </a:ext>
            </a:extLst>
          </p:cNvPr>
          <p:cNvSpPr txBox="1"/>
          <p:nvPr/>
        </p:nvSpPr>
        <p:spPr>
          <a:xfrm>
            <a:off x="14105326" y="25030199"/>
            <a:ext cx="6096593" cy="707886"/>
          </a:xfrm>
          <a:prstGeom prst="rect">
            <a:avLst/>
          </a:prstGeom>
          <a:noFill/>
        </p:spPr>
        <p:txBody>
          <a:bodyPr wrap="square" rtlCol="0">
            <a:spAutoFit/>
          </a:bodyPr>
          <a:lstStyle/>
          <a:p>
            <a:r>
              <a:rPr lang="en-GB" sz="2000" i="1" dirty="0"/>
              <a:t>[2] Image of Vessel operations within steel and slab basic oxygen steelmaking plant.</a:t>
            </a:r>
          </a:p>
        </p:txBody>
      </p:sp>
    </p:spTree>
    <p:extLst>
      <p:ext uri="{BB962C8B-B14F-4D97-AF65-F5344CB8AC3E}">
        <p14:creationId xmlns:p14="http://schemas.microsoft.com/office/powerpoint/2010/main" val="2946878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684</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Thomas, Iestyn</cp:lastModifiedBy>
  <cp:revision>37</cp:revision>
  <dcterms:created xsi:type="dcterms:W3CDTF">2016-02-25T08:27:32Z</dcterms:created>
  <dcterms:modified xsi:type="dcterms:W3CDTF">2023-06-01T00:19:32Z</dcterms:modified>
</cp:coreProperties>
</file>