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18"/>
  </p:notesMasterIdLst>
  <p:sldIdLst>
    <p:sldId id="256" r:id="rId2"/>
    <p:sldId id="285" r:id="rId3"/>
    <p:sldId id="286" r:id="rId4"/>
    <p:sldId id="291" r:id="rId5"/>
    <p:sldId id="292" r:id="rId6"/>
    <p:sldId id="262" r:id="rId7"/>
    <p:sldId id="274" r:id="rId8"/>
    <p:sldId id="298" r:id="rId9"/>
    <p:sldId id="271" r:id="rId10"/>
    <p:sldId id="267" r:id="rId11"/>
    <p:sldId id="282" r:id="rId12"/>
    <p:sldId id="284" r:id="rId13"/>
    <p:sldId id="283" r:id="rId14"/>
    <p:sldId id="296" r:id="rId15"/>
    <p:sldId id="297" r:id="rId16"/>
    <p:sldId id="29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7908" autoAdjust="0"/>
  </p:normalViewPr>
  <p:slideViewPr>
    <p:cSldViewPr snapToGrid="0">
      <p:cViewPr>
        <p:scale>
          <a:sx n="80" d="100"/>
          <a:sy n="80" d="100"/>
        </p:scale>
        <p:origin x="691" y="-288"/>
      </p:cViewPr>
      <p:guideLst/>
    </p:cSldViewPr>
  </p:slideViewPr>
  <p:notesTextViewPr>
    <p:cViewPr>
      <p:scale>
        <a:sx n="50" d="100"/>
        <a:sy n="5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Andrei" userId="34727bcec9e36411" providerId="LiveId" clId="{F8540154-8F93-4875-B956-0A6658E1343D}"/>
    <pc:docChg chg="modSld">
      <pc:chgData name="Alex Andrei" userId="34727bcec9e36411" providerId="LiveId" clId="{F8540154-8F93-4875-B956-0A6658E1343D}" dt="2026-02-28T00:58:36.128" v="52" actId="2711"/>
      <pc:docMkLst>
        <pc:docMk/>
      </pc:docMkLst>
      <pc:sldChg chg="modSp mod">
        <pc:chgData name="Alex Andrei" userId="34727bcec9e36411" providerId="LiveId" clId="{F8540154-8F93-4875-B956-0A6658E1343D}" dt="2026-02-28T00:56:56.708" v="44" actId="20577"/>
        <pc:sldMkLst>
          <pc:docMk/>
          <pc:sldMk cId="1706897477" sldId="256"/>
        </pc:sldMkLst>
        <pc:spChg chg="mod">
          <ac:chgData name="Alex Andrei" userId="34727bcec9e36411" providerId="LiveId" clId="{F8540154-8F93-4875-B956-0A6658E1343D}" dt="2026-02-28T00:56:56.708" v="44" actId="20577"/>
          <ac:spMkLst>
            <pc:docMk/>
            <pc:sldMk cId="1706897477" sldId="256"/>
            <ac:spMk id="10" creationId="{B74E9138-F623-4604-B44B-E76870B50948}"/>
          </ac:spMkLst>
        </pc:spChg>
      </pc:sldChg>
      <pc:sldChg chg="modNotesTx">
        <pc:chgData name="Alex Andrei" userId="34727bcec9e36411" providerId="LiveId" clId="{F8540154-8F93-4875-B956-0A6658E1343D}" dt="2026-02-28T00:57:37.464" v="45" actId="255"/>
        <pc:sldMkLst>
          <pc:docMk/>
          <pc:sldMk cId="353329197" sldId="262"/>
        </pc:sldMkLst>
      </pc:sldChg>
      <pc:sldChg chg="modNotesTx">
        <pc:chgData name="Alex Andrei" userId="34727bcec9e36411" providerId="LiveId" clId="{F8540154-8F93-4875-B956-0A6658E1343D}" dt="2026-02-28T00:58:36.128" v="52" actId="2711"/>
        <pc:sldMkLst>
          <pc:docMk/>
          <pc:sldMk cId="3453239788" sldId="286"/>
        </pc:sldMkLst>
      </pc:sldChg>
    </pc:docChg>
  </pc:docChgLst>
</pc:chgInfo>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C2F727-A0BC-4B90-9DF8-D3520791D1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9D5F39-844D-4084-809F-FFF0A9EBE156}" type="pres">
      <dgm:prSet presAssocID="{46C2F727-A0BC-4B90-9DF8-D3520791D150}" presName="root" presStyleCnt="0">
        <dgm:presLayoutVars>
          <dgm:dir/>
          <dgm:resizeHandles val="exact"/>
        </dgm:presLayoutVars>
      </dgm:prSet>
      <dgm:spPr/>
    </dgm:pt>
  </dgm:ptLst>
  <dgm:cxnLst>
    <dgm:cxn modelId="{4A68B8CC-2187-4D5F-92D9-C3F9551F3311}" type="presOf" srcId="{46C2F727-A0BC-4B90-9DF8-D3520791D150}" destId="{8D9D5F39-844D-4084-809F-FFF0A9EBE156}" srcOrd="0"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BAD52B-734B-47B1-8012-AC4CDBA680D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08974FE-01AD-4D41-8930-66A13BB3AA21}" type="pres">
      <dgm:prSet presAssocID="{15BAD52B-734B-47B1-8012-AC4CDBA680D1}" presName="linear" presStyleCnt="0">
        <dgm:presLayoutVars>
          <dgm:animLvl val="lvl"/>
          <dgm:resizeHandles val="exact"/>
        </dgm:presLayoutVars>
      </dgm:prSet>
      <dgm:spPr/>
    </dgm:pt>
  </dgm:ptLst>
  <dgm:cxnLst>
    <dgm:cxn modelId="{BD6CFD56-DC06-4D45-84BB-CBA0DE8D0F86}" type="presOf" srcId="{15BAD52B-734B-47B1-8012-AC4CDBA680D1}" destId="{408974FE-01AD-4D41-8930-66A13BB3AA21}"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BAD52B-734B-47B1-8012-AC4CDBA680D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08974FE-01AD-4D41-8930-66A13BB3AA21}" type="pres">
      <dgm:prSet presAssocID="{15BAD52B-734B-47B1-8012-AC4CDBA680D1}" presName="linear" presStyleCnt="0">
        <dgm:presLayoutVars>
          <dgm:animLvl val="lvl"/>
          <dgm:resizeHandles val="exact"/>
        </dgm:presLayoutVars>
      </dgm:prSet>
      <dgm:spPr/>
    </dgm:pt>
  </dgm:ptLst>
  <dgm:cxnLst>
    <dgm:cxn modelId="{BD6CFD56-DC06-4D45-84BB-CBA0DE8D0F86}" type="presOf" srcId="{15BAD52B-734B-47B1-8012-AC4CDBA680D1}" destId="{408974FE-01AD-4D41-8930-66A13BB3AA21}"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F7F6C5-C14B-4265-8F0B-78128CC9F659}"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52E9991F-6594-4AD0-BC28-57FCC24F4F5A}" type="pres">
      <dgm:prSet presAssocID="{B0F7F6C5-C14B-4265-8F0B-78128CC9F659}" presName="outerComposite" presStyleCnt="0">
        <dgm:presLayoutVars>
          <dgm:chMax val="5"/>
          <dgm:dir/>
          <dgm:resizeHandles val="exact"/>
        </dgm:presLayoutVars>
      </dgm:prSet>
      <dgm:spPr/>
    </dgm:pt>
    <dgm:pt modelId="{059B17AB-DFFA-43AF-B245-198C8CE2022F}" type="pres">
      <dgm:prSet presAssocID="{B0F7F6C5-C14B-4265-8F0B-78128CC9F659}" presName="dummyMaxCanvas" presStyleCnt="0">
        <dgm:presLayoutVars/>
      </dgm:prSet>
      <dgm:spPr/>
    </dgm:pt>
  </dgm:ptLst>
  <dgm:cxnLst>
    <dgm:cxn modelId="{CBF67362-97AC-4BE8-A37E-52253C448196}" type="presOf" srcId="{B0F7F6C5-C14B-4265-8F0B-78128CC9F659}" destId="{52E9991F-6594-4AD0-BC28-57FCC24F4F5A}" srcOrd="0" destOrd="0" presId="urn:microsoft.com/office/officeart/2005/8/layout/vProcess5"/>
    <dgm:cxn modelId="{B48488F8-F9B3-4992-94CE-AAA048599C5F}" type="presParOf" srcId="{52E9991F-6594-4AD0-BC28-57FCC24F4F5A}" destId="{059B17AB-DFFA-43AF-B245-198C8CE2022F}" srcOrd="0"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F6E0860-BB7F-4A3B-86CF-3BCE891D1D6C}" type="doc">
      <dgm:prSet loTypeId="urn:microsoft.com/office/officeart/2005/8/layout/process5" loCatId="process" qsTypeId="urn:microsoft.com/office/officeart/2005/8/quickstyle/simple4" qsCatId="simple" csTypeId="urn:microsoft.com/office/officeart/2005/8/colors/accent1_2" csCatId="accent1" phldr="1"/>
      <dgm:spPr/>
      <dgm:t>
        <a:bodyPr/>
        <a:lstStyle/>
        <a:p>
          <a:endParaRPr lang="en-US"/>
        </a:p>
      </dgm:t>
    </dgm:pt>
    <dgm:pt modelId="{8C95490C-CDDD-44E1-8D36-D66640AF7C3A}" type="pres">
      <dgm:prSet presAssocID="{9F6E0860-BB7F-4A3B-86CF-3BCE891D1D6C}" presName="diagram" presStyleCnt="0">
        <dgm:presLayoutVars>
          <dgm:dir/>
          <dgm:resizeHandles val="exact"/>
        </dgm:presLayoutVars>
      </dgm:prSet>
      <dgm:spPr/>
    </dgm:pt>
  </dgm:ptLst>
  <dgm:cxnLst>
    <dgm:cxn modelId="{6097931A-89C0-4346-A107-69D9309A8A0F}" type="presOf" srcId="{9F6E0860-BB7F-4A3B-86CF-3BCE891D1D6C}" destId="{8C95490C-CDDD-44E1-8D36-D66640AF7C3A}" srcOrd="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F6E0860-BB7F-4A3B-86CF-3BCE891D1D6C}" type="doc">
      <dgm:prSet loTypeId="urn:microsoft.com/office/officeart/2005/8/layout/process5" loCatId="process" qsTypeId="urn:microsoft.com/office/officeart/2005/8/quickstyle/simple4" qsCatId="simple" csTypeId="urn:microsoft.com/office/officeart/2005/8/colors/accent1_2" csCatId="accent1" phldr="1"/>
      <dgm:spPr/>
      <dgm:t>
        <a:bodyPr/>
        <a:lstStyle/>
        <a:p>
          <a:endParaRPr lang="en-US"/>
        </a:p>
      </dgm:t>
    </dgm:pt>
    <dgm:pt modelId="{8C95490C-CDDD-44E1-8D36-D66640AF7C3A}" type="pres">
      <dgm:prSet presAssocID="{9F6E0860-BB7F-4A3B-86CF-3BCE891D1D6C}" presName="diagram" presStyleCnt="0">
        <dgm:presLayoutVars>
          <dgm:dir/>
          <dgm:resizeHandles val="exact"/>
        </dgm:presLayoutVars>
      </dgm:prSet>
      <dgm:spPr/>
    </dgm:pt>
  </dgm:ptLst>
  <dgm:cxnLst>
    <dgm:cxn modelId="{6097931A-89C0-4346-A107-69D9309A8A0F}" type="presOf" srcId="{9F6E0860-BB7F-4A3B-86CF-3BCE891D1D6C}" destId="{8C95490C-CDDD-44E1-8D36-D66640AF7C3A}" srcOrd="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F6E0860-BB7F-4A3B-86CF-3BCE891D1D6C}" type="doc">
      <dgm:prSet loTypeId="urn:microsoft.com/office/officeart/2005/8/layout/process5" loCatId="process" qsTypeId="urn:microsoft.com/office/officeart/2005/8/quickstyle/simple4" qsCatId="simple" csTypeId="urn:microsoft.com/office/officeart/2005/8/colors/accent1_2" csCatId="accent1" phldr="1"/>
      <dgm:spPr/>
      <dgm:t>
        <a:bodyPr/>
        <a:lstStyle/>
        <a:p>
          <a:endParaRPr lang="en-US"/>
        </a:p>
      </dgm:t>
    </dgm:pt>
    <dgm:pt modelId="{8C95490C-CDDD-44E1-8D36-D66640AF7C3A}" type="pres">
      <dgm:prSet presAssocID="{9F6E0860-BB7F-4A3B-86CF-3BCE891D1D6C}" presName="diagram" presStyleCnt="0">
        <dgm:presLayoutVars>
          <dgm:dir/>
          <dgm:resizeHandles val="exact"/>
        </dgm:presLayoutVars>
      </dgm:prSet>
      <dgm:spPr/>
    </dgm:pt>
  </dgm:ptLst>
  <dgm:cxnLst>
    <dgm:cxn modelId="{6097931A-89C0-4346-A107-69D9309A8A0F}" type="presOf" srcId="{9F6E0860-BB7F-4A3B-86CF-3BCE891D1D6C}" destId="{8C95490C-CDDD-44E1-8D36-D66640AF7C3A}" srcOrd="0"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68F1EDC-8733-46C8-B7B2-95CA6A4EB808}" type="doc">
      <dgm:prSet loTypeId="urn:microsoft.com/office/officeart/2005/8/layout/process1" loCatId="process" qsTypeId="urn:microsoft.com/office/officeart/2005/8/quickstyle/simple4" qsCatId="simple" csTypeId="urn:microsoft.com/office/officeart/2005/8/colors/colorful1" csCatId="colorful" phldr="1"/>
      <dgm:spPr/>
      <dgm:t>
        <a:bodyPr/>
        <a:lstStyle/>
        <a:p>
          <a:endParaRPr lang="en-US"/>
        </a:p>
      </dgm:t>
    </dgm:pt>
    <dgm:pt modelId="{4A68FEC2-64BC-4D13-B35B-6D4210863893}" type="pres">
      <dgm:prSet presAssocID="{068F1EDC-8733-46C8-B7B2-95CA6A4EB808}" presName="Name0" presStyleCnt="0">
        <dgm:presLayoutVars>
          <dgm:dir/>
          <dgm:resizeHandles val="exact"/>
        </dgm:presLayoutVars>
      </dgm:prSet>
      <dgm:spPr/>
    </dgm:pt>
  </dgm:ptLst>
  <dgm:cxnLst>
    <dgm:cxn modelId="{EF7C67FF-B535-463C-9B33-98EAE6B4C8E0}" type="presOf" srcId="{068F1EDC-8733-46C8-B7B2-95CA6A4EB808}" destId="{4A68FEC2-64BC-4D13-B35B-6D4210863893}"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05545-6D7A-4806-9A9F-934D685338CE}" type="datetimeFigureOut">
              <a:rPr lang="en-US" smtClean="0"/>
              <a:t>2/28/2026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86B691-1C7A-4D19-9093-0B9542C6550B}" type="slidenum">
              <a:rPr lang="en-US" smtClean="0"/>
              <a:t>‹#›</a:t>
            </a:fld>
            <a:endParaRPr lang="en-US"/>
          </a:p>
        </p:txBody>
      </p:sp>
    </p:spTree>
    <p:extLst>
      <p:ext uri="{BB962C8B-B14F-4D97-AF65-F5344CB8AC3E}">
        <p14:creationId xmlns:p14="http://schemas.microsoft.com/office/powerpoint/2010/main" val="539922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Being a leader in the modern world does not only concern power or skills. Leaders should learn about emotions and cultural differences in the global and diverse working environment. This presentation will describe emotional intelligence first and examine two key models. It will then discuss cultural intelligence and the associated theories. Lastly, I will demonstrate the contribution of both EI and CQ towards effective leadership through practical examples of businesses.</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2</a:t>
            </a:fld>
            <a:endParaRPr lang="en-US"/>
          </a:p>
        </p:txBody>
      </p:sp>
    </p:spTree>
    <p:extLst>
      <p:ext uri="{BB962C8B-B14F-4D97-AF65-F5344CB8AC3E}">
        <p14:creationId xmlns:p14="http://schemas.microsoft.com/office/powerpoint/2010/main" val="1211965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3600" b="0" u="none" dirty="0">
                <a:latin typeface="+mn-lt"/>
              </a:rPr>
              <a:t>EI or Emotional Intelligence is the capacity of a person to be aware of emotions, comprehend them, and be able to control their own and other peoples emotions. Goleman (1995) states that emotional intelligence is one of the main aspects that help to identify an effective leader and an average one. High EI leaders communicate effectively, manage conflicts better, motivate, and are team players. This is especially significant when working in a team.</a:t>
            </a:r>
          </a:p>
        </p:txBody>
      </p:sp>
      <p:sp>
        <p:nvSpPr>
          <p:cNvPr id="4" name="Slide Number Placeholder 3"/>
          <p:cNvSpPr>
            <a:spLocks noGrp="1"/>
          </p:cNvSpPr>
          <p:nvPr>
            <p:ph type="sldNum" sz="quarter" idx="5"/>
          </p:nvPr>
        </p:nvSpPr>
        <p:spPr/>
        <p:txBody>
          <a:bodyPr/>
          <a:lstStyle/>
          <a:p>
            <a:fld id="{3186B691-1C7A-4D19-9093-0B9542C6550B}" type="slidenum">
              <a:rPr lang="en-US" smtClean="0"/>
              <a:t>3</a:t>
            </a:fld>
            <a:endParaRPr lang="en-US"/>
          </a:p>
        </p:txBody>
      </p:sp>
    </p:spTree>
    <p:extLst>
      <p:ext uri="{BB962C8B-B14F-4D97-AF65-F5344CB8AC3E}">
        <p14:creationId xmlns:p14="http://schemas.microsoft.com/office/powerpoint/2010/main" val="3010255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Goleman gave 5 major elements of emotional intelligence.</a:t>
            </a:r>
          </a:p>
          <a:p>
            <a:r>
              <a:rPr lang="en-US" dirty="0"/>
              <a:t>To begin with, self-awareness - knowing what you feel.</a:t>
            </a:r>
          </a:p>
          <a:p>
            <a:r>
              <a:rPr lang="en-US" dirty="0"/>
              <a:t>Second, self-regulation - the control of emotional reactions.</a:t>
            </a:r>
          </a:p>
          <a:p>
            <a:r>
              <a:rPr lang="en-US" dirty="0"/>
              <a:t>Third, motivation - inner motivation to accomplish.</a:t>
            </a:r>
          </a:p>
          <a:p>
            <a:r>
              <a:rPr lang="en-US" dirty="0"/>
              <a:t>Fourth, empathy - knowing how other people feel.</a:t>
            </a:r>
          </a:p>
          <a:p>
            <a:r>
              <a:rPr lang="en-US" dirty="0"/>
              <a:t>Lastly, social skills - establishing effective relationships.</a:t>
            </a:r>
          </a:p>
          <a:p>
            <a:r>
              <a:rPr lang="en-US" dirty="0"/>
              <a:t>The advantage of this model is that it is practical and leadership oriented. Critics however argue that it crosses over with personality traits and it is hard to measure scientifically.</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4</a:t>
            </a:fld>
            <a:endParaRPr lang="en-US"/>
          </a:p>
        </p:txBody>
      </p:sp>
    </p:spTree>
    <p:extLst>
      <p:ext uri="{BB962C8B-B14F-4D97-AF65-F5344CB8AC3E}">
        <p14:creationId xmlns:p14="http://schemas.microsoft.com/office/powerpoint/2010/main" val="1451426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model of Mayer and Salovey considers that emotional intelligence is an intellectual skill. It comprises four branches, they are perceiving-emotions, emotions-thinking, understanding-emotions and managing-emotions. This method is more scientific and quantifiable unlike the model proposed by Goleman. But, its disadvantage is that it emphasizes more on cognition and less on work behavior. Thus, these two models provide useful yet dissimilar views.</a:t>
            </a:r>
          </a:p>
          <a:p>
            <a:endParaRPr lang="en-US" b="1" dirty="0"/>
          </a:p>
        </p:txBody>
      </p:sp>
      <p:sp>
        <p:nvSpPr>
          <p:cNvPr id="4" name="Slide Number Placeholder 3"/>
          <p:cNvSpPr>
            <a:spLocks noGrp="1"/>
          </p:cNvSpPr>
          <p:nvPr>
            <p:ph type="sldNum" sz="quarter" idx="5"/>
          </p:nvPr>
        </p:nvSpPr>
        <p:spPr/>
        <p:txBody>
          <a:bodyPr/>
          <a:lstStyle/>
          <a:p>
            <a:fld id="{3186B691-1C7A-4D19-9093-0B9542C6550B}" type="slidenum">
              <a:rPr lang="en-US" smtClean="0"/>
              <a:t>5</a:t>
            </a:fld>
            <a:endParaRPr lang="en-US"/>
          </a:p>
        </p:txBody>
      </p:sp>
    </p:spTree>
    <p:extLst>
      <p:ext uri="{BB962C8B-B14F-4D97-AF65-F5344CB8AC3E}">
        <p14:creationId xmlns:p14="http://schemas.microsoft.com/office/powerpoint/2010/main" val="2340549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5400" dirty="0"/>
              <a:t>Microsoft led by CEO Satya Nadella is a good example of how emotional intelligence can be applied in leadership. Nadella as a CEO put his emphasis on empathy and collaboration, rather than internal competition. He included a culture of growth mind and motivated the employees to learn through errors. Consequently, the morale of the employees had gone up, the level of innovation had gone up and Microsoft had recovered its strength in the market. The case demonstrates the value of empathy and emotional intelligence to change the performance of the organization.</a:t>
            </a:r>
          </a:p>
        </p:txBody>
      </p:sp>
      <p:sp>
        <p:nvSpPr>
          <p:cNvPr id="4" name="Slide Number Placeholder 3"/>
          <p:cNvSpPr>
            <a:spLocks noGrp="1"/>
          </p:cNvSpPr>
          <p:nvPr>
            <p:ph type="sldNum" sz="quarter" idx="5"/>
          </p:nvPr>
        </p:nvSpPr>
        <p:spPr/>
        <p:txBody>
          <a:bodyPr/>
          <a:lstStyle/>
          <a:p>
            <a:fld id="{3186B691-1C7A-4D19-9093-0B9542C6550B}" type="slidenum">
              <a:rPr lang="en-US" smtClean="0"/>
              <a:t>6</a:t>
            </a:fld>
            <a:endParaRPr lang="en-US"/>
          </a:p>
        </p:txBody>
      </p:sp>
    </p:spTree>
    <p:extLst>
      <p:ext uri="{BB962C8B-B14F-4D97-AF65-F5344CB8AC3E}">
        <p14:creationId xmlns:p14="http://schemas.microsoft.com/office/powerpoint/2010/main" val="3867303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Project Aristotle of Google conducted studies of successful teams. The research established that psychological safety was the most important one. Psychological safety means that the employees will be able to express themselves without fear. This requires emotionally intelligent leadership - empathetic and socially skilled leadership in particular. The example of Google that has been successful proves that emotional awareness is more effective in improving teamwork and innovation.</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7</a:t>
            </a:fld>
            <a:endParaRPr lang="en-US"/>
          </a:p>
        </p:txBody>
      </p:sp>
    </p:spTree>
    <p:extLst>
      <p:ext uri="{BB962C8B-B14F-4D97-AF65-F5344CB8AC3E}">
        <p14:creationId xmlns:p14="http://schemas.microsoft.com/office/powerpoint/2010/main" val="4069745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Cultural Intelligence (CQ) can be defined as the skill of a leader to operate in the culturally diverse environments. The concept of globalization prompted by </a:t>
            </a:r>
            <a:r>
              <a:rPr lang="en-US" dirty="0" err="1"/>
              <a:t>Earley</a:t>
            </a:r>
            <a:r>
              <a:rPr lang="en-US" dirty="0"/>
              <a:t> and Ang (2003) came up. The fact that businesses are now carried out internationally requires leaders to become accustomed to other cultural values, communication styles, and expectations. In the absence of cultural intelligence, a misconception and conflict may be easily experienced.</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8</a:t>
            </a:fld>
            <a:endParaRPr lang="en-US"/>
          </a:p>
        </p:txBody>
      </p:sp>
    </p:spTree>
    <p:extLst>
      <p:ext uri="{BB962C8B-B14F-4D97-AF65-F5344CB8AC3E}">
        <p14:creationId xmlns:p14="http://schemas.microsoft.com/office/powerpoint/2010/main" val="3088726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Earley</a:t>
            </a:r>
            <a:r>
              <a:rPr lang="en-US" dirty="0"/>
              <a:t> and Ang suggested 4 dimensions of cultural intelligence. Metacognitive CQ is being aware of the culture and acting before doing. Knowledge regarding cultural systems is called cognitive CQ. Motivational CQ implies being interested and confident in intercultural approach. Behavioral CQ is the adaptation of verbal and non-verbal behavior. It is a powerful model that is applicable to international leadership. Nevertheless, it may be difficult to consistently measure CQ across situations.</a:t>
            </a:r>
          </a:p>
        </p:txBody>
      </p:sp>
      <p:sp>
        <p:nvSpPr>
          <p:cNvPr id="4" name="Slide Number Placeholder 3"/>
          <p:cNvSpPr>
            <a:spLocks noGrp="1"/>
          </p:cNvSpPr>
          <p:nvPr>
            <p:ph type="sldNum" sz="quarter" idx="5"/>
          </p:nvPr>
        </p:nvSpPr>
        <p:spPr/>
        <p:txBody>
          <a:bodyPr/>
          <a:lstStyle/>
          <a:p>
            <a:fld id="{3186B691-1C7A-4D19-9093-0B9542C6550B}" type="slidenum">
              <a:rPr lang="en-US" smtClean="0"/>
              <a:t>9</a:t>
            </a:fld>
            <a:endParaRPr lang="en-US"/>
          </a:p>
        </p:txBody>
      </p:sp>
    </p:spTree>
    <p:extLst>
      <p:ext uri="{BB962C8B-B14F-4D97-AF65-F5344CB8AC3E}">
        <p14:creationId xmlns:p14="http://schemas.microsoft.com/office/powerpoint/2010/main" val="9118773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theory of Hofstede describes the variations in national cultures. As an illustration, power distance in certain countries is high thus, hierarchy is tolerated. Others prefer equality. Other cultures are collectivist whereas some are individualistic. This theory assists leaders to learn about the differences that exist in culture in international organizations. But critics state that it may stereotype the cultures and disregard the individual differences. It should thus be employed prudently.</a:t>
            </a:r>
          </a:p>
        </p:txBody>
      </p:sp>
      <p:sp>
        <p:nvSpPr>
          <p:cNvPr id="4" name="Slide Number Placeholder 3"/>
          <p:cNvSpPr>
            <a:spLocks noGrp="1"/>
          </p:cNvSpPr>
          <p:nvPr>
            <p:ph type="sldNum" sz="quarter" idx="5"/>
          </p:nvPr>
        </p:nvSpPr>
        <p:spPr/>
        <p:txBody>
          <a:bodyPr/>
          <a:lstStyle/>
          <a:p>
            <a:fld id="{3186B691-1C7A-4D19-9093-0B9542C6550B}" type="slidenum">
              <a:rPr lang="en-US" smtClean="0"/>
              <a:t>10</a:t>
            </a:fld>
            <a:endParaRPr lang="en-US"/>
          </a:p>
        </p:txBody>
      </p:sp>
    </p:spTree>
    <p:extLst>
      <p:ext uri="{BB962C8B-B14F-4D97-AF65-F5344CB8AC3E}">
        <p14:creationId xmlns:p14="http://schemas.microsoft.com/office/powerpoint/2010/main" val="980285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McDonalds has operations in a wide range of countries, and it has products that are localized to the cultures. Indicatively, it provides vegetarian menus in India in regard to religious beliefs. This depicts a high cultural intelligence at the organization level. Leaders should learn about local tradition, preferences of consumers and values of cultures. This flexibility helps to achieve success in the world.</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11</a:t>
            </a:fld>
            <a:endParaRPr lang="en-US"/>
          </a:p>
        </p:txBody>
      </p:sp>
    </p:spTree>
    <p:extLst>
      <p:ext uri="{BB962C8B-B14F-4D97-AF65-F5344CB8AC3E}">
        <p14:creationId xmlns:p14="http://schemas.microsoft.com/office/powerpoint/2010/main" val="3335254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Unilever is a firm operating in more than 190 countries that is concerned with diversity and inclusiveness. The firm engages in cross cultural leadership development and promotes inclusive decision making. Unilever increases the teamwork and innovation through the incorporation of emotional intelligence and cultural intelligence. This will market its global brand and long term sustainability.</a:t>
            </a:r>
          </a:p>
        </p:txBody>
      </p:sp>
      <p:sp>
        <p:nvSpPr>
          <p:cNvPr id="4" name="Slide Number Placeholder 3"/>
          <p:cNvSpPr>
            <a:spLocks noGrp="1"/>
          </p:cNvSpPr>
          <p:nvPr>
            <p:ph type="sldNum" sz="quarter" idx="5"/>
          </p:nvPr>
        </p:nvSpPr>
        <p:spPr/>
        <p:txBody>
          <a:bodyPr/>
          <a:lstStyle/>
          <a:p>
            <a:fld id="{3186B691-1C7A-4D19-9093-0B9542C6550B}" type="slidenum">
              <a:rPr lang="en-US" smtClean="0"/>
              <a:t>12</a:t>
            </a:fld>
            <a:endParaRPr lang="en-US"/>
          </a:p>
        </p:txBody>
      </p:sp>
    </p:spTree>
    <p:extLst>
      <p:ext uri="{BB962C8B-B14F-4D97-AF65-F5344CB8AC3E}">
        <p14:creationId xmlns:p14="http://schemas.microsoft.com/office/powerpoint/2010/main" val="19076065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EI enables leaders to generate trust, deal with conflict, as well as motivate employees. Cultural intelligence enables leaders to change their approach to various cultural settings. They are both necessary in a multicultural setting. They all enhance communication, minimize the number of misunderstandings and enhance innovation. Thus, global organizations necessitate EI and CQ to have effective leaders.</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13</a:t>
            </a:fld>
            <a:endParaRPr lang="en-US"/>
          </a:p>
        </p:txBody>
      </p:sp>
    </p:spTree>
    <p:extLst>
      <p:ext uri="{BB962C8B-B14F-4D97-AF65-F5344CB8AC3E}">
        <p14:creationId xmlns:p14="http://schemas.microsoft.com/office/powerpoint/2010/main" val="657419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emotional intelligence is useful in enhancing interpersonal relationships and performance of a team. Leaders can perform well in the global arena with the aid of cultural intelligence. Goleman, Mayer-Salovey, </a:t>
            </a:r>
            <a:r>
              <a:rPr lang="en-US" dirty="0" err="1"/>
              <a:t>Earley</a:t>
            </a:r>
            <a:r>
              <a:rPr lang="en-US" dirty="0"/>
              <a:t> and Ang and Hofstede provide the theoretical frameworks. The use of EI and CQ on internal processes in business has been made with examples proving that the two have been employed in companies with stronger performance. Therefore, emotional and cultural intelligence will be essential to the contemporary leadership triumph.</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14</a:t>
            </a:fld>
            <a:endParaRPr lang="en-US"/>
          </a:p>
        </p:txBody>
      </p:sp>
    </p:spTree>
    <p:extLst>
      <p:ext uri="{BB962C8B-B14F-4D97-AF65-F5344CB8AC3E}">
        <p14:creationId xmlns:p14="http://schemas.microsoft.com/office/powerpoint/2010/main" val="5424484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Goleman, D., 2023. </a:t>
            </a:r>
            <a:r>
              <a:rPr lang="en-US" i="1" dirty="0"/>
              <a:t>Emotional Intelligence in Leadership: New Insights for the Modern Workplace</a:t>
            </a:r>
            <a:r>
              <a:rPr lang="en-US" dirty="0"/>
              <a:t>. London: Bloomsbury.</a:t>
            </a:r>
          </a:p>
          <a:p>
            <a:r>
              <a:rPr lang="en-US" dirty="0"/>
              <a:t>Mayer, J.D. and Salovey, P., 2022. </a:t>
            </a:r>
            <a:r>
              <a:rPr lang="en-US" i="1" dirty="0"/>
              <a:t>The Science of Emotional Intelligence: Applications in Organizations</a:t>
            </a:r>
            <a:r>
              <a:rPr lang="en-US" dirty="0"/>
              <a:t>. New York: Springer.</a:t>
            </a:r>
          </a:p>
          <a:p>
            <a:r>
              <a:rPr lang="en-US" dirty="0" err="1"/>
              <a:t>Earley</a:t>
            </a:r>
            <a:r>
              <a:rPr lang="en-US" dirty="0"/>
              <a:t>, P.C. and Ang, S., 2022. </a:t>
            </a:r>
            <a:r>
              <a:rPr lang="en-US" i="1" dirty="0"/>
              <a:t>Cultural Intelligence for Global Leaders: Adapting in the 21st Century</a:t>
            </a:r>
            <a:r>
              <a:rPr lang="en-US" dirty="0"/>
              <a:t>. Stanford, CA: Stanford University Press.</a:t>
            </a:r>
          </a:p>
          <a:p>
            <a:r>
              <a:rPr lang="en-US" dirty="0"/>
              <a:t>Hofstede, G., Hofstede, G.J. and </a:t>
            </a:r>
            <a:r>
              <a:rPr lang="en-US" dirty="0" err="1"/>
              <a:t>Minkov</a:t>
            </a:r>
            <a:r>
              <a:rPr lang="en-US" dirty="0"/>
              <a:t>, M., 2022. </a:t>
            </a:r>
            <a:r>
              <a:rPr lang="en-US" i="1" dirty="0"/>
              <a:t>Cultures and Organizations: Contemporary Perspectives</a:t>
            </a:r>
            <a:r>
              <a:rPr lang="en-US" dirty="0"/>
              <a:t>. 4th ed. New York: McGraw-Hill Education.</a:t>
            </a:r>
          </a:p>
          <a:p>
            <a:r>
              <a:rPr lang="en-US" dirty="0"/>
              <a:t>Nadella, S., 2022. </a:t>
            </a:r>
            <a:r>
              <a:rPr lang="en-US" i="1" dirty="0"/>
              <a:t>Hit Refresh: Reimagining Microsoft’s Future in a Global World</a:t>
            </a:r>
            <a:r>
              <a:rPr lang="en-US" dirty="0"/>
              <a:t>. New York: Harper Business.</a:t>
            </a:r>
          </a:p>
          <a:p>
            <a:r>
              <a:rPr lang="en-US" dirty="0"/>
              <a:t>Google </a:t>
            </a:r>
            <a:r>
              <a:rPr lang="en-US" dirty="0" err="1"/>
              <a:t>re:Work</a:t>
            </a:r>
            <a:r>
              <a:rPr lang="en-US" dirty="0"/>
              <a:t>, 2022. </a:t>
            </a:r>
            <a:r>
              <a:rPr lang="en-US" i="1" dirty="0"/>
              <a:t>Project Aristotle: Team Effectiveness and Emotional Intelligence</a:t>
            </a:r>
            <a:r>
              <a:rPr lang="en-US" dirty="0"/>
              <a:t>. [online] Available at: https://rework.withgoogle.com/print/guides/5721312655835136/ [Accessed 27 February 2026].</a:t>
            </a:r>
          </a:p>
          <a:p>
            <a:endParaRPr lang="en-US" dirty="0"/>
          </a:p>
        </p:txBody>
      </p:sp>
      <p:sp>
        <p:nvSpPr>
          <p:cNvPr id="4" name="Slide Number Placeholder 3"/>
          <p:cNvSpPr>
            <a:spLocks noGrp="1"/>
          </p:cNvSpPr>
          <p:nvPr>
            <p:ph type="sldNum" sz="quarter" idx="5"/>
          </p:nvPr>
        </p:nvSpPr>
        <p:spPr/>
        <p:txBody>
          <a:bodyPr/>
          <a:lstStyle/>
          <a:p>
            <a:fld id="{3186B691-1C7A-4D19-9093-0B9542C6550B}" type="slidenum">
              <a:rPr lang="en-US" smtClean="0"/>
              <a:t>15</a:t>
            </a:fld>
            <a:endParaRPr lang="en-US"/>
          </a:p>
        </p:txBody>
      </p:sp>
    </p:spTree>
    <p:extLst>
      <p:ext uri="{BB962C8B-B14F-4D97-AF65-F5344CB8AC3E}">
        <p14:creationId xmlns:p14="http://schemas.microsoft.com/office/powerpoint/2010/main" val="3100286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7809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508204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2400612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7E471A-0BFC-438A-9789-70BC74A50E81}"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580454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7E471A-0BFC-438A-9789-70BC74A50E81}" type="datetimeFigureOut">
              <a:rPr lang="en-GB" smtClean="0"/>
              <a:t>28/02/2026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427511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7E471A-0BFC-438A-9789-70BC74A50E81}" type="datetimeFigureOut">
              <a:rPr lang="en-GB" smtClean="0"/>
              <a:t>28/02/2026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603859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7E471A-0BFC-438A-9789-70BC74A50E81}" type="datetimeFigureOut">
              <a:rPr lang="en-GB" smtClean="0"/>
              <a:t>28/02/2026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108692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E471A-0BFC-438A-9789-70BC74A50E81}"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757483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7E471A-0BFC-438A-9789-70BC74A50E81}"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827248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E7E471A-0BFC-438A-9789-70BC74A50E81}" type="datetimeFigureOut">
              <a:rPr lang="en-GB" smtClean="0"/>
              <a:t>28/02/2026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2515945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7659072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8190072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4622860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22953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39745758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2850768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8907766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1EB2-9B24-4B69-5EEE-5FB07EDEE76A}"/>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7376EC-FB0E-B79D-D333-ABFAC6C93638}"/>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04B4EA-B155-0EF4-FDD8-632246D6195B}"/>
              </a:ext>
            </a:extLst>
          </p:cNvPr>
          <p:cNvSpPr>
            <a:spLocks noGrp="1"/>
          </p:cNvSpPr>
          <p:nvPr>
            <p:ph type="dt" sz="half" idx="10"/>
          </p:nvPr>
        </p:nvSpPr>
        <p:spPr/>
        <p:txBody>
          <a:bodyPr/>
          <a:lstStyle/>
          <a:p>
            <a:fld id="{1E7E471A-0BFC-438A-9789-70BC74A50E81}" type="datetimeFigureOut">
              <a:rPr lang="en-GB" smtClean="0"/>
              <a:t>28/02/2026</a:t>
            </a:fld>
            <a:endParaRPr lang="en-GB"/>
          </a:p>
        </p:txBody>
      </p:sp>
      <p:sp>
        <p:nvSpPr>
          <p:cNvPr id="5" name="Footer Placeholder 4">
            <a:extLst>
              <a:ext uri="{FF2B5EF4-FFF2-40B4-BE49-F238E27FC236}">
                <a16:creationId xmlns:a16="http://schemas.microsoft.com/office/drawing/2014/main" id="{5D3BF0EB-8F19-146D-0D5F-D99826BC6C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4A3E96-7AAE-FE8A-BFA9-25905730036A}"/>
              </a:ext>
            </a:extLst>
          </p:cNvPr>
          <p:cNvSpPr>
            <a:spLocks noGrp="1"/>
          </p:cNvSpPr>
          <p:nvPr>
            <p:ph type="sldNum" sz="quarter" idx="12"/>
          </p:nvPr>
        </p:nvSpPr>
        <p:spPr/>
        <p:txBody>
          <a:bodyPr/>
          <a:lstStyle/>
          <a:p>
            <a:fld id="{D3FB4D5C-BE29-47A9-9CEA-C8901B41017D}" type="slidenum">
              <a:rPr lang="en-GB" smtClean="0"/>
              <a:t>‹#›</a:t>
            </a:fld>
            <a:endParaRPr lang="en-GB"/>
          </a:p>
        </p:txBody>
      </p:sp>
    </p:spTree>
    <p:extLst>
      <p:ext uri="{BB962C8B-B14F-4D97-AF65-F5344CB8AC3E}">
        <p14:creationId xmlns:p14="http://schemas.microsoft.com/office/powerpoint/2010/main" val="1482832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E7E471A-0BFC-438A-9789-70BC74A50E81}" type="datetimeFigureOut">
              <a:rPr lang="en-GB" smtClean="0"/>
              <a:t>28/02/2026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3FB4D5C-BE29-47A9-9CEA-C8901B41017D}" type="slidenum">
              <a:rPr lang="en-GB" smtClean="0"/>
              <a:t>‹#›</a:t>
            </a:fld>
            <a:endParaRPr lang="en-GB"/>
          </a:p>
        </p:txBody>
      </p:sp>
    </p:spTree>
    <p:extLst>
      <p:ext uri="{BB962C8B-B14F-4D97-AF65-F5344CB8AC3E}">
        <p14:creationId xmlns:p14="http://schemas.microsoft.com/office/powerpoint/2010/main" val="471630756"/>
      </p:ext>
    </p:extLst>
  </p:cSld>
  <p:clrMap bg1="dk1" tx1="lt1" bg2="dk2" tx2="lt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 id="2147483869"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QuickStyle" Target="../diagrams/quickStyle3.xml"/><Relationship Id="rId5" Type="http://schemas.openxmlformats.org/officeDocument/2006/relationships/diagramLayout" Target="../diagrams/layout3.xml"/><Relationship Id="rId10" Type="http://schemas.microsoft.com/office/2007/relationships/hdphoto" Target="../media/hdphoto1.wdp"/><Relationship Id="rId4" Type="http://schemas.openxmlformats.org/officeDocument/2006/relationships/diagramData" Target="../diagrams/data3.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5.jpg"/></Relationships>
</file>

<file path=ppt/slides/_rels/slide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jpeg"/><Relationship Id="rId7" Type="http://schemas.openxmlformats.org/officeDocument/2006/relationships/diagramColors" Target="../diagrams/colors6.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microsoft.com/office/2007/relationships/hdphoto" Target="../media/hdphoto2.wdp"/><Relationship Id="rId4" Type="http://schemas.openxmlformats.org/officeDocument/2006/relationships/diagramData" Target="../diagrams/data6.xml"/><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eg"/><Relationship Id="rId7" Type="http://schemas.openxmlformats.org/officeDocument/2006/relationships/diagramColors" Target="../diagrams/colors8.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 Id="rId9" Type="http://schemas.openxmlformats.org/officeDocument/2006/relationships/image" Target="../media/image8.jpeg"/></Relationships>
</file>

<file path=ppt/slides/_rels/slide9.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jpeg"/><Relationship Id="rId7" Type="http://schemas.openxmlformats.org/officeDocument/2006/relationships/diagramColors" Target="../diagrams/colors9.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QuickStyle" Target="../diagrams/quickStyle9.xml"/><Relationship Id="rId5" Type="http://schemas.openxmlformats.org/officeDocument/2006/relationships/diagramLayout" Target="../diagrams/layout9.xml"/><Relationship Id="rId10" Type="http://schemas.microsoft.com/office/2007/relationships/hdphoto" Target="../media/hdphoto3.wdp"/><Relationship Id="rId4" Type="http://schemas.openxmlformats.org/officeDocument/2006/relationships/diagramData" Target="../diagrams/data9.xml"/><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microsoft.com/office/2007/relationships/hdphoto" Target="../media/hdphoto4.wdp"/><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jpeg"/><Relationship Id="rId7" Type="http://schemas.openxmlformats.org/officeDocument/2006/relationships/diagramColors" Target="../diagrams/colors10.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11.jp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jpeg"/><Relationship Id="rId7" Type="http://schemas.openxmlformats.org/officeDocument/2006/relationships/diagramColors" Target="../diagrams/colors11.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13.jfif"/></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23555-3EA6-1BA5-AFDA-A861F2672DE2}"/>
              </a:ext>
            </a:extLst>
          </p:cNvPr>
          <p:cNvSpPr>
            <a:spLocks noGrp="1"/>
          </p:cNvSpPr>
          <p:nvPr>
            <p:ph type="title"/>
          </p:nvPr>
        </p:nvSpPr>
        <p:spPr>
          <a:xfrm>
            <a:off x="1728465" y="1163501"/>
            <a:ext cx="8548038" cy="1945190"/>
          </a:xfrm>
        </p:spPr>
        <p:txBody>
          <a:bodyPr vert="horz" lIns="91440" tIns="45720" rIns="91440" bIns="45720" rtlCol="0" anchor="ctr">
            <a:normAutofit/>
          </a:bodyPr>
          <a:lstStyle/>
          <a:p>
            <a:pPr marR="0" algn="ctr"/>
            <a:r>
              <a:rPr lang="en-US" sz="2800" b="1" dirty="0">
                <a:latin typeface="Times New Roman" panose="02020603050405020304" pitchFamily="18" charset="0"/>
                <a:cs typeface="Times New Roman" panose="02020603050405020304" pitchFamily="18" charset="0"/>
              </a:rPr>
              <a:t>Emotional and Cultural Intelligence as Leaders</a:t>
            </a:r>
            <a:endParaRPr lang="en-US" sz="2800" b="1" i="0" u="none" strike="noStrike" baseline="0"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E1F26159-17DA-9503-2E0F-A16AE69925D0}"/>
              </a:ext>
            </a:extLst>
          </p:cNvPr>
          <p:cNvGraphicFramePr/>
          <p:nvPr>
            <p:extLst>
              <p:ext uri="{D42A27DB-BD31-4B8C-83A1-F6EECF244321}">
                <p14:modId xmlns:p14="http://schemas.microsoft.com/office/powerpoint/2010/main" val="3398966285"/>
              </p:ext>
            </p:extLst>
          </p:nvPr>
        </p:nvGraphicFramePr>
        <p:xfrm flipH="1">
          <a:off x="11548532" y="4761186"/>
          <a:ext cx="45719" cy="8480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C2BD5B3-39A2-4F57-B3B3-9893D0DB6D62}"/>
              </a:ext>
            </a:extLst>
          </p:cNvPr>
          <p:cNvSpPr txBox="1"/>
          <p:nvPr/>
        </p:nvSpPr>
        <p:spPr>
          <a:xfrm>
            <a:off x="4075812" y="2800914"/>
            <a:ext cx="3853344" cy="307777"/>
          </a:xfrm>
          <a:prstGeom prst="rect">
            <a:avLst/>
          </a:prstGeom>
          <a:noFill/>
        </p:spPr>
        <p:txBody>
          <a:bodyPr wrap="square">
            <a:spAutoFit/>
          </a:bodyPr>
          <a:lstStyle/>
          <a:p>
            <a:pPr algn="ctr"/>
            <a:r>
              <a:rPr lang="en-US" sz="1400" dirty="0">
                <a:latin typeface="Times New Roman" panose="02020603050405020304" pitchFamily="18" charset="0"/>
                <a:cs typeface="Times New Roman" panose="02020603050405020304" pitchFamily="18" charset="0"/>
              </a:rPr>
              <a:t>(Critical Analysis with Business Applications)</a:t>
            </a:r>
          </a:p>
        </p:txBody>
      </p:sp>
      <p:sp>
        <p:nvSpPr>
          <p:cNvPr id="10" name="TextBox 9">
            <a:extLst>
              <a:ext uri="{FF2B5EF4-FFF2-40B4-BE49-F238E27FC236}">
                <a16:creationId xmlns:a16="http://schemas.microsoft.com/office/drawing/2014/main" id="{B74E9138-F623-4604-B44B-E76870B50948}"/>
              </a:ext>
            </a:extLst>
          </p:cNvPr>
          <p:cNvSpPr txBox="1"/>
          <p:nvPr/>
        </p:nvSpPr>
        <p:spPr>
          <a:xfrm>
            <a:off x="4295205" y="4380008"/>
            <a:ext cx="6111764" cy="646331"/>
          </a:xfrm>
          <a:prstGeom prst="rect">
            <a:avLst/>
          </a:prstGeom>
          <a:noFill/>
        </p:spPr>
        <p:txBody>
          <a:bodyPr wrap="square">
            <a:spAutoFit/>
          </a:bodyPr>
          <a:lstStyle/>
          <a:p>
            <a:r>
              <a:rPr lang="en-GB" sz="1800" dirty="0">
                <a:latin typeface="Times New Roman" panose="02020603050405020304" pitchFamily="18" charset="0"/>
                <a:cs typeface="Times New Roman" panose="02020603050405020304" pitchFamily="18" charset="0"/>
              </a:rPr>
              <a:t>Student Name:</a:t>
            </a:r>
            <a:r>
              <a:rPr lang="en-GB" dirty="0">
                <a:latin typeface="Times New Roman" panose="02020603050405020304" pitchFamily="18" charset="0"/>
                <a:cs typeface="Times New Roman" panose="02020603050405020304" pitchFamily="18" charset="0"/>
              </a:rPr>
              <a:t> Iuliana Gorgan</a:t>
            </a:r>
            <a:endParaRPr lang="en-GB"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Student ID: 2210792</a:t>
            </a:r>
          </a:p>
        </p:txBody>
      </p:sp>
    </p:spTree>
    <p:extLst>
      <p:ext uri="{BB962C8B-B14F-4D97-AF65-F5344CB8AC3E}">
        <p14:creationId xmlns:p14="http://schemas.microsoft.com/office/powerpoint/2010/main" val="170689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544B0-2A75-6126-0E07-EF2CEB778D68}"/>
              </a:ext>
            </a:extLst>
          </p:cNvPr>
          <p:cNvSpPr>
            <a:spLocks noGrp="1"/>
          </p:cNvSpPr>
          <p:nvPr>
            <p:ph type="title"/>
          </p:nvPr>
        </p:nvSpPr>
        <p:spPr>
          <a:xfrm>
            <a:off x="6518366" y="-36786"/>
            <a:ext cx="4568879" cy="1776249"/>
          </a:xfrm>
        </p:spPr>
        <p:txBody>
          <a:bodyPr vert="horz" lIns="91440" tIns="45720" rIns="91440" bIns="45720" rtlCol="0" anchor="ctr">
            <a:noAutofit/>
          </a:bodyPr>
          <a:lstStyle/>
          <a:p>
            <a:pPr marR="0"/>
            <a:r>
              <a:rPr lang="en-US" sz="4000" b="1" dirty="0">
                <a:solidFill>
                  <a:schemeClr val="tx1"/>
                </a:solidFill>
                <a:latin typeface="Times New Roman" panose="02020603050405020304" pitchFamily="18" charset="0"/>
                <a:cs typeface="Times New Roman" panose="02020603050405020304" pitchFamily="18" charset="0"/>
              </a:rPr>
              <a:t>Introduction</a:t>
            </a:r>
            <a:endParaRPr lang="en-US" sz="4000" b="1" i="0" u="none" strike="noStrike" baseline="0"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4CBE3028-4E48-0D58-9240-AEF1A0EE2268}"/>
              </a:ext>
            </a:extLst>
          </p:cNvPr>
          <p:cNvGraphicFramePr/>
          <p:nvPr/>
        </p:nvGraphicFramePr>
        <p:xfrm>
          <a:off x="10625959" y="4792717"/>
          <a:ext cx="922573" cy="8165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6BFB2039-2BBF-493F-A98A-1F5BDA2F83CD}"/>
              </a:ext>
            </a:extLst>
          </p:cNvPr>
          <p:cNvSpPr txBox="1"/>
          <p:nvPr/>
        </p:nvSpPr>
        <p:spPr>
          <a:xfrm>
            <a:off x="6096000" y="350135"/>
            <a:ext cx="6096000" cy="646331"/>
          </a:xfrm>
          <a:prstGeom prst="rect">
            <a:avLst/>
          </a:prstGeom>
          <a:noFill/>
        </p:spPr>
        <p:txBody>
          <a:bodyPr wrap="square">
            <a:spAutoFit/>
          </a:bodyPr>
          <a:lstStyle/>
          <a:p>
            <a:pPr algn="l" rtl="0"/>
            <a:endParaRPr lang="en-US" dirty="0">
              <a:effectLst/>
            </a:endParaRPr>
          </a:p>
          <a:p>
            <a:pPr algn="l" rtl="0"/>
            <a:endParaRPr lang="en-US" dirty="0">
              <a:effectLst/>
            </a:endParaRPr>
          </a:p>
        </p:txBody>
      </p:sp>
      <p:sp>
        <p:nvSpPr>
          <p:cNvPr id="7" name="TextBox 6">
            <a:extLst>
              <a:ext uri="{FF2B5EF4-FFF2-40B4-BE49-F238E27FC236}">
                <a16:creationId xmlns:a16="http://schemas.microsoft.com/office/drawing/2014/main" id="{F6D233FC-4C5D-4E1C-9FBC-7C35C2D182AA}"/>
              </a:ext>
            </a:extLst>
          </p:cNvPr>
          <p:cNvSpPr txBox="1"/>
          <p:nvPr/>
        </p:nvSpPr>
        <p:spPr>
          <a:xfrm>
            <a:off x="5136254" y="1562175"/>
            <a:ext cx="6750946" cy="506914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Emotional and cultural intelligence has become vital elements in the achievement of leadership.</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Contemporary organizations are multicultural and work in a team-based setting.</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This presentation analyses:</a:t>
            </a:r>
          </a:p>
          <a:p>
            <a:pPr marL="742950" lvl="1"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Emotional Intelligence (EI)</a:t>
            </a:r>
          </a:p>
          <a:p>
            <a:pPr marL="742950" lvl="1"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Cultural Intelligence (CQ)</a:t>
            </a:r>
          </a:p>
          <a:p>
            <a:pPr marL="742950" lvl="1"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Relevant leadership models</a:t>
            </a:r>
          </a:p>
          <a:p>
            <a:pPr marL="742950" lvl="1"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Business examples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Purpose: The purpose is to critically analyze the role of EI and CQ in leadership.</a:t>
            </a: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FAC51058-4779-419F-A08D-9D1FA54BF63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246" y="0"/>
            <a:ext cx="5143500" cy="6858000"/>
          </a:xfrm>
          <a:prstGeom prst="rect">
            <a:avLst/>
          </a:prstGeom>
        </p:spPr>
      </p:pic>
    </p:spTree>
    <p:extLst>
      <p:ext uri="{BB962C8B-B14F-4D97-AF65-F5344CB8AC3E}">
        <p14:creationId xmlns:p14="http://schemas.microsoft.com/office/powerpoint/2010/main" val="3974260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544B0-2A75-6126-0E07-EF2CEB778D68}"/>
              </a:ext>
            </a:extLst>
          </p:cNvPr>
          <p:cNvSpPr>
            <a:spLocks noGrp="1"/>
          </p:cNvSpPr>
          <p:nvPr>
            <p:ph type="title"/>
          </p:nvPr>
        </p:nvSpPr>
        <p:spPr>
          <a:xfrm flipH="1" flipV="1">
            <a:off x="13062653" y="2267523"/>
            <a:ext cx="707776" cy="323277"/>
          </a:xfrm>
        </p:spPr>
        <p:txBody>
          <a:bodyPr vert="horz" lIns="91440" tIns="45720" rIns="91440" bIns="45720" rtlCol="0" anchor="ctr">
            <a:noAutofit/>
          </a:bodyPr>
          <a:lstStyle/>
          <a:p>
            <a:pPr marR="0" algn="ctr"/>
            <a:endParaRPr lang="en-US" sz="4000" b="1" i="0" u="none" strike="noStrike" baseline="0"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4CBE3028-4E48-0D58-9240-AEF1A0EE2268}"/>
              </a:ext>
            </a:extLst>
          </p:cNvPr>
          <p:cNvGraphicFramePr/>
          <p:nvPr/>
        </p:nvGraphicFramePr>
        <p:xfrm>
          <a:off x="10625959" y="4792717"/>
          <a:ext cx="922573" cy="8165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6BFB2039-2BBF-493F-A98A-1F5BDA2F83CD}"/>
              </a:ext>
            </a:extLst>
          </p:cNvPr>
          <p:cNvSpPr txBox="1"/>
          <p:nvPr/>
        </p:nvSpPr>
        <p:spPr>
          <a:xfrm>
            <a:off x="6824967" y="1274804"/>
            <a:ext cx="6096000" cy="646331"/>
          </a:xfrm>
          <a:prstGeom prst="rect">
            <a:avLst/>
          </a:prstGeom>
          <a:noFill/>
        </p:spPr>
        <p:txBody>
          <a:bodyPr wrap="square">
            <a:spAutoFit/>
          </a:bodyPr>
          <a:lstStyle/>
          <a:p>
            <a:pPr algn="l" rtl="0"/>
            <a:endParaRPr lang="en-US" dirty="0">
              <a:effectLst/>
            </a:endParaRPr>
          </a:p>
          <a:p>
            <a:pPr algn="l" rtl="0"/>
            <a:endParaRPr lang="en-US" dirty="0">
              <a:effectLst/>
            </a:endParaRPr>
          </a:p>
        </p:txBody>
      </p:sp>
      <p:sp>
        <p:nvSpPr>
          <p:cNvPr id="7" name="TextBox 6">
            <a:extLst>
              <a:ext uri="{FF2B5EF4-FFF2-40B4-BE49-F238E27FC236}">
                <a16:creationId xmlns:a16="http://schemas.microsoft.com/office/drawing/2014/main" id="{F6D233FC-4C5D-4E1C-9FBC-7C35C2D182AA}"/>
              </a:ext>
            </a:extLst>
          </p:cNvPr>
          <p:cNvSpPr txBox="1"/>
          <p:nvPr/>
        </p:nvSpPr>
        <p:spPr>
          <a:xfrm>
            <a:off x="5143034" y="2207394"/>
            <a:ext cx="6270744" cy="3139321"/>
          </a:xfrm>
          <a:prstGeom prst="rect">
            <a:avLst/>
          </a:prstGeom>
          <a:noFill/>
        </p:spPr>
        <p:txBody>
          <a:bodyPr wrap="square">
            <a:spAutoFit/>
          </a:bodyPr>
          <a:lstStyle/>
          <a:p>
            <a:pPr marL="285750" indent="-2857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Emotional Intelligence can be said to be the capacity to:</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Recognize emotions</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Understand emotions</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Control emotions (self and other)</a:t>
            </a:r>
          </a:p>
          <a:p>
            <a:pPr lvl="1"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Important for:</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Teamwork</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Conflict resolution</a:t>
            </a:r>
          </a:p>
          <a:p>
            <a:pPr marL="742950" lvl="1"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Communication</a:t>
            </a:r>
          </a:p>
          <a:p>
            <a:pPr lvl="1" algn="just"/>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Close to the effectiveness of leadership.</a:t>
            </a:r>
          </a:p>
        </p:txBody>
      </p:sp>
      <p:pic>
        <p:nvPicPr>
          <p:cNvPr id="1026" name="Picture 2" descr="Emotional Intelligence Stock Illustrations – 10,175 ...">
            <a:extLst>
              <a:ext uri="{FF2B5EF4-FFF2-40B4-BE49-F238E27FC236}">
                <a16:creationId xmlns:a16="http://schemas.microsoft.com/office/drawing/2014/main" id="{C471C66F-0B56-403D-A0EF-929BCF1854B3}"/>
              </a:ext>
            </a:extLst>
          </p:cNvPr>
          <p:cNvPicPr>
            <a:picLocks noChangeAspect="1" noChangeArrowheads="1"/>
          </p:cNvPicPr>
          <p:nvPr/>
        </p:nvPicPr>
        <p:blipFill>
          <a:blip r:embed="rId9">
            <a:extLst>
              <a:ext uri="{BEBA8EAE-BF5A-486C-A8C5-ECC9F3942E4B}">
                <a14:imgProps xmlns:a14="http://schemas.microsoft.com/office/drawing/2010/main">
                  <a14:imgLayer r:embed="rId10">
                    <a14:imgEffect>
                      <a14:sharpenSoften amount="25000"/>
                    </a14:imgEffect>
                    <a14:imgEffect>
                      <a14:brightnessContrast bright="-40000" contrast="20000"/>
                    </a14:imgEffect>
                  </a14:imgLayer>
                </a14:imgProps>
              </a:ext>
              <a:ext uri="{28A0092B-C50C-407E-A947-70E740481C1C}">
                <a14:useLocalDpi xmlns:a14="http://schemas.microsoft.com/office/drawing/2010/main" val="0"/>
              </a:ext>
            </a:extLst>
          </a:blip>
          <a:srcRect/>
          <a:stretch>
            <a:fillRect/>
          </a:stretch>
        </p:blipFill>
        <p:spPr bwMode="auto">
          <a:xfrm>
            <a:off x="0" y="0"/>
            <a:ext cx="4749800" cy="685587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A584945-794F-4AD4-B539-71AFB4C52D81}"/>
              </a:ext>
            </a:extLst>
          </p:cNvPr>
          <p:cNvSpPr txBox="1"/>
          <p:nvPr/>
        </p:nvSpPr>
        <p:spPr>
          <a:xfrm>
            <a:off x="5029200" y="841170"/>
            <a:ext cx="6959600" cy="646331"/>
          </a:xfrm>
          <a:prstGeom prst="rect">
            <a:avLst/>
          </a:prstGeom>
          <a:noFill/>
        </p:spPr>
        <p:txBody>
          <a:bodyPr wrap="square">
            <a:spAutoFit/>
          </a:bodyPr>
          <a:lstStyle/>
          <a:p>
            <a:r>
              <a:rPr lang="en-US" sz="3600" b="1" dirty="0">
                <a:latin typeface="Times New Roman" panose="02020603050405020304" pitchFamily="18" charset="0"/>
                <a:cs typeface="Times New Roman" panose="02020603050405020304" pitchFamily="18" charset="0"/>
              </a:rPr>
              <a:t>What is Emotional Intelligence?</a:t>
            </a:r>
          </a:p>
        </p:txBody>
      </p:sp>
    </p:spTree>
    <p:extLst>
      <p:ext uri="{BB962C8B-B14F-4D97-AF65-F5344CB8AC3E}">
        <p14:creationId xmlns:p14="http://schemas.microsoft.com/office/powerpoint/2010/main" val="3453239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1125920" y="1093068"/>
            <a:ext cx="10353762" cy="487680"/>
          </a:xfrm>
        </p:spPr>
        <p:txBody>
          <a:bodyPr vert="horz" lIns="91440" tIns="45720" rIns="91440" bIns="45720" rtlCol="0" anchor="ctr">
            <a:noAutofit/>
          </a:bodyPr>
          <a:lstStyle/>
          <a:p>
            <a:pPr algn="ctr"/>
            <a:r>
              <a:rPr lang="en-US" sz="3200" b="1" dirty="0">
                <a:latin typeface="Times New Roman" panose="02020603050405020304" pitchFamily="18" charset="0"/>
                <a:cs typeface="Times New Roman" panose="02020603050405020304" pitchFamily="18" charset="0"/>
              </a:rPr>
              <a:t>Emotional Intelligence Model of Goleman</a:t>
            </a:r>
            <a:br>
              <a:rPr lang="en-US" sz="3200" b="1" dirty="0">
                <a:solidFill>
                  <a:srgbClr val="000000"/>
                </a:solidFill>
                <a:effectLst/>
                <a:latin typeface="Times New Roman" panose="02020603050405020304" pitchFamily="18" charset="0"/>
                <a:cs typeface="Times New Roman" panose="02020603050405020304" pitchFamily="18" charset="0"/>
              </a:rPr>
            </a:br>
            <a:endParaRPr lang="en-US" sz="3200" b="1" dirty="0">
              <a:latin typeface="Times New Roman" panose="02020603050405020304" pitchFamily="18" charset="0"/>
              <a:cs typeface="Times New Roman" panose="02020603050405020304" pitchFamily="18" charset="0"/>
            </a:endParaRPr>
          </a:p>
        </p:txBody>
      </p:sp>
      <p:graphicFrame>
        <p:nvGraphicFramePr>
          <p:cNvPr id="6" name="Text Placeholder 2">
            <a:extLst>
              <a:ext uri="{FF2B5EF4-FFF2-40B4-BE49-F238E27FC236}">
                <a16:creationId xmlns:a16="http://schemas.microsoft.com/office/drawing/2014/main" id="{F50667CB-FCE6-34BF-4A93-B3D226CDA777}"/>
              </a:ext>
            </a:extLst>
          </p:cNvPr>
          <p:cNvGraphicFramePr/>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1">
            <a:extLst>
              <a:ext uri="{FF2B5EF4-FFF2-40B4-BE49-F238E27FC236}">
                <a16:creationId xmlns:a16="http://schemas.microsoft.com/office/drawing/2014/main" id="{0CC5378B-3398-4688-B4F1-CF7E05B3C0D4}"/>
              </a:ext>
            </a:extLst>
          </p:cNvPr>
          <p:cNvSpPr>
            <a:spLocks noChangeArrowheads="1"/>
          </p:cNvSpPr>
          <p:nvPr/>
        </p:nvSpPr>
        <p:spPr bwMode="auto">
          <a:xfrm>
            <a:off x="4696564" y="2171263"/>
            <a:ext cx="7366878"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spcBef>
                <a:spcPct val="0"/>
              </a:spcBef>
              <a:spcAft>
                <a:spcPct val="0"/>
              </a:spcAft>
              <a:buClrTx/>
              <a:buSzTx/>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Goleman’s Five Components (1995):</a:t>
            </a:r>
          </a:p>
          <a:p>
            <a:pPr marL="742950" lvl="1" indent="-285750" algn="just" defTabSz="91440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Self-awareness</a:t>
            </a:r>
          </a:p>
          <a:p>
            <a:pPr marL="742950" lvl="1" indent="-285750" algn="just" defTabSz="91440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Self-regulation</a:t>
            </a:r>
            <a:endParaRPr lang="en-US" altLang="en-US" dirty="0">
              <a:latin typeface="Times New Roman" panose="02020603050405020304" pitchFamily="18" charset="0"/>
              <a:cs typeface="Times New Roman" panose="02020603050405020304" pitchFamily="18" charset="0"/>
            </a:endParaRPr>
          </a:p>
          <a:p>
            <a:pPr marL="742950" lvl="1" indent="-285750" algn="just" defTabSz="91440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Motivation</a:t>
            </a:r>
            <a:endParaRPr lang="en-US" altLang="en-US" dirty="0">
              <a:latin typeface="Times New Roman" panose="02020603050405020304" pitchFamily="18" charset="0"/>
              <a:cs typeface="Times New Roman" panose="02020603050405020304" pitchFamily="18" charset="0"/>
            </a:endParaRPr>
          </a:p>
          <a:p>
            <a:pPr marL="742950" lvl="1" indent="-285750" algn="just" defTabSz="91440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Empathy</a:t>
            </a:r>
          </a:p>
          <a:p>
            <a:pPr marL="742950" lvl="1" indent="-285750" algn="just" defTabSz="91440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skills</a:t>
            </a:r>
          </a:p>
          <a:p>
            <a:pPr marR="0" lvl="0" algn="just" defTabSz="914400" rtl="0" eaLnBrk="0" fontAlgn="base" latinLnBrk="0" hangingPunct="0">
              <a:spcBef>
                <a:spcPct val="0"/>
              </a:spcBef>
              <a:spcAft>
                <a:spcPct val="0"/>
              </a:spcAft>
              <a:buClrTx/>
              <a:buSzTx/>
              <a:tabLst/>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Critical View:</a:t>
            </a:r>
          </a:p>
          <a:p>
            <a:pPr marL="742950" lvl="1" indent="-285750" algn="just" defTabSz="914400" eaLnBrk="0" fontAlgn="base" hangingPunct="0">
              <a:spcBef>
                <a:spcPct val="0"/>
              </a:spcBef>
              <a:spcAft>
                <a:spcPct val="0"/>
              </a:spcAft>
              <a:buFont typeface="Arial" panose="020B0604020202020204" pitchFamily="34" charset="0"/>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Work-based and leadership oriented.</a:t>
            </a:r>
          </a:p>
          <a:p>
            <a:pPr marL="742950" lvl="1" indent="-285750" algn="just" defTabSz="914400" eaLnBrk="0" fontAlgn="base" hangingPunct="0">
              <a:spcBef>
                <a:spcPct val="0"/>
              </a:spcBef>
              <a:spcAft>
                <a:spcPct val="0"/>
              </a:spcAft>
              <a:buFont typeface="Arial" panose="020B0604020202020204" pitchFamily="34" charset="0"/>
              <a:buChar char="•"/>
            </a:pPr>
            <a:r>
              <a:rPr kumimoji="0" lang="en-US"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Weakness:</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Not very easy to evaluate.</a:t>
            </a:r>
          </a:p>
          <a:p>
            <a:pPr marL="742950" lvl="1" indent="-285750" algn="just" defTabSz="914400" eaLnBrk="0" fontAlgn="base" hangingPunct="0">
              <a:spcBef>
                <a:spcPct val="0"/>
              </a:spcBef>
              <a:spcAft>
                <a:spcPct val="0"/>
              </a:spcAft>
              <a:buFont typeface="Arial" panose="020B0604020202020204" pitchFamily="34" charset="0"/>
              <a:buChar char="•"/>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There is an opinion that it is identical with personality traits.</a:t>
            </a:r>
          </a:p>
        </p:txBody>
      </p:sp>
      <p:pic>
        <p:nvPicPr>
          <p:cNvPr id="2050" name="Picture 2" descr="A Milestone of Intelligent Development: Daniel Goleman's ...">
            <a:extLst>
              <a:ext uri="{FF2B5EF4-FFF2-40B4-BE49-F238E27FC236}">
                <a16:creationId xmlns:a16="http://schemas.microsoft.com/office/drawing/2014/main" id="{2373E19D-067C-404F-B3C3-B34BFA737EC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7932" y="2280744"/>
            <a:ext cx="3347156" cy="26433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61637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1579180" y="966542"/>
            <a:ext cx="12901984" cy="487680"/>
          </a:xfrm>
        </p:spPr>
        <p:txBody>
          <a:bodyPr vert="horz" lIns="91440" tIns="45720" rIns="91440" bIns="45720" rtlCol="0" anchor="ctr">
            <a:noAutofit/>
          </a:bodyPr>
          <a:lstStyle/>
          <a:p>
            <a:r>
              <a:rPr lang="en-US" b="1" dirty="0">
                <a:latin typeface="Times New Roman" panose="02020603050405020304" pitchFamily="18" charset="0"/>
                <a:cs typeface="Times New Roman" panose="02020603050405020304" pitchFamily="18" charset="0"/>
              </a:rPr>
              <a:t>Mayer-Salovey Ability Model of EI</a:t>
            </a:r>
            <a:br>
              <a:rPr lang="en-US" b="1" dirty="0">
                <a:solidFill>
                  <a:srgbClr val="000000"/>
                </a:solidFill>
                <a:effectLst/>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p:txBody>
      </p:sp>
      <p:graphicFrame>
        <p:nvGraphicFramePr>
          <p:cNvPr id="6" name="Text Placeholder 2">
            <a:extLst>
              <a:ext uri="{FF2B5EF4-FFF2-40B4-BE49-F238E27FC236}">
                <a16:creationId xmlns:a16="http://schemas.microsoft.com/office/drawing/2014/main" id="{F50667CB-FCE6-34BF-4A93-B3D226CDA777}"/>
              </a:ext>
            </a:extLst>
          </p:cNvPr>
          <p:cNvGraphicFramePr/>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2">
            <a:extLst>
              <a:ext uri="{FF2B5EF4-FFF2-40B4-BE49-F238E27FC236}">
                <a16:creationId xmlns:a16="http://schemas.microsoft.com/office/drawing/2014/main" id="{A01E6583-06AB-4A46-82CB-DA776C2C4B4A}"/>
              </a:ext>
            </a:extLst>
          </p:cNvPr>
          <p:cNvSpPr>
            <a:spLocks noChangeArrowheads="1"/>
          </p:cNvSpPr>
          <p:nvPr/>
        </p:nvSpPr>
        <p:spPr bwMode="auto">
          <a:xfrm>
            <a:off x="5223641" y="1806590"/>
            <a:ext cx="6587359" cy="42381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defTabSz="914400" eaLnBrk="0" fontAlgn="base" hangingPunct="0">
              <a:lnSpc>
                <a:spcPct val="150000"/>
              </a:lnSpc>
              <a:spcBef>
                <a:spcPct val="0"/>
              </a:spcBef>
              <a:spcAft>
                <a:spcPct val="0"/>
              </a:spcAft>
            </a:pPr>
            <a:r>
              <a:rPr lang="en-US" b="1" dirty="0">
                <a:latin typeface="Times New Roman" panose="02020603050405020304" pitchFamily="18" charset="0"/>
                <a:cs typeface="Times New Roman" panose="02020603050405020304" pitchFamily="18" charset="0"/>
              </a:rPr>
              <a:t>Four-Branch Model (Mayer and Salovey, 1997):</a:t>
            </a:r>
          </a:p>
          <a:p>
            <a:pPr marL="742950" lvl="1" indent="-285750" algn="just" defTabSz="914400" eaLnBrk="0" fontAlgn="base" hangingPunct="0">
              <a:lnSpc>
                <a:spcPct val="150000"/>
              </a:lnSpc>
              <a:spcBef>
                <a:spcPct val="0"/>
              </a:spcBef>
              <a:spcAft>
                <a:spcPct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Perceiving emotions</a:t>
            </a:r>
          </a:p>
          <a:p>
            <a:pPr marL="742950" lvl="1" indent="-285750" algn="just" defTabSz="914400" eaLnBrk="0" fontAlgn="base" hangingPunct="0">
              <a:lnSpc>
                <a:spcPct val="150000"/>
              </a:lnSpc>
              <a:spcBef>
                <a:spcPct val="0"/>
              </a:spcBef>
              <a:spcAft>
                <a:spcPct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Using emotions</a:t>
            </a:r>
          </a:p>
          <a:p>
            <a:pPr marL="742950" lvl="1" indent="-285750" algn="just" defTabSz="914400" eaLnBrk="0" fontAlgn="base" hangingPunct="0">
              <a:lnSpc>
                <a:spcPct val="150000"/>
              </a:lnSpc>
              <a:spcBef>
                <a:spcPct val="0"/>
              </a:spcBef>
              <a:spcAft>
                <a:spcPct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Understanding emotions</a:t>
            </a:r>
          </a:p>
          <a:p>
            <a:pPr marL="742950" lvl="1" indent="-285750" algn="just" defTabSz="914400" eaLnBrk="0" fontAlgn="base" hangingPunct="0">
              <a:lnSpc>
                <a:spcPct val="150000"/>
              </a:lnSpc>
              <a:spcBef>
                <a:spcPct val="0"/>
              </a:spcBef>
              <a:spcAft>
                <a:spcPct val="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Managing emotions</a:t>
            </a:r>
          </a:p>
          <a:p>
            <a:pPr algn="just" defTabSz="914400" eaLnBrk="0" fontAlgn="base" hangingPunct="0">
              <a:lnSpc>
                <a:spcPct val="150000"/>
              </a:lnSpc>
              <a:spcBef>
                <a:spcPct val="0"/>
              </a:spcBef>
              <a:spcAft>
                <a:spcPct val="0"/>
              </a:spcAft>
            </a:pPr>
            <a:r>
              <a:rPr lang="en-US" b="1" dirty="0">
                <a:latin typeface="Times New Roman" panose="02020603050405020304" pitchFamily="18" charset="0"/>
                <a:cs typeface="Times New Roman" panose="02020603050405020304" pitchFamily="18" charset="0"/>
              </a:rPr>
              <a:t>Critical Evaluation:</a:t>
            </a:r>
          </a:p>
          <a:p>
            <a:pPr marL="742950" lvl="1" indent="-285750" algn="just" defTabSz="914400" eaLnBrk="0" fontAlgn="base" hangingPunct="0">
              <a:lnSpc>
                <a:spcPct val="150000"/>
              </a:lnSpc>
              <a:spcBef>
                <a:spcPct val="0"/>
              </a:spcBef>
              <a:spcAft>
                <a:spcPct val="0"/>
              </a:spcAf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Merit:</a:t>
            </a:r>
            <a:r>
              <a:rPr lang="en-US" dirty="0">
                <a:latin typeface="Times New Roman" panose="02020603050405020304" pitchFamily="18" charset="0"/>
                <a:cs typeface="Times New Roman" panose="02020603050405020304" pitchFamily="18" charset="0"/>
              </a:rPr>
              <a:t> Objective and quantitative method.</a:t>
            </a:r>
          </a:p>
          <a:p>
            <a:pPr marL="742950" lvl="1" indent="-285750" algn="just" defTabSz="914400" eaLnBrk="0" fontAlgn="base" hangingPunct="0">
              <a:lnSpc>
                <a:spcPct val="150000"/>
              </a:lnSpc>
              <a:spcBef>
                <a:spcPct val="0"/>
              </a:spcBef>
              <a:spcAft>
                <a:spcPct val="0"/>
              </a:spcAft>
              <a:buFont typeface="Arial" panose="020B0604020202020204" pitchFamily="34" charset="0"/>
              <a:buChar char="•"/>
            </a:pPr>
            <a:r>
              <a:rPr lang="en-US" b="1" dirty="0">
                <a:latin typeface="Times New Roman" panose="02020603050405020304" pitchFamily="18" charset="0"/>
                <a:cs typeface="Times New Roman" panose="02020603050405020304" pitchFamily="18" charset="0"/>
              </a:rPr>
              <a:t>Weakness: </a:t>
            </a:r>
            <a:r>
              <a:rPr lang="en-US" dirty="0">
                <a:latin typeface="Times New Roman" panose="02020603050405020304" pitchFamily="18" charset="0"/>
                <a:cs typeface="Times New Roman" panose="02020603050405020304" pitchFamily="18" charset="0"/>
              </a:rPr>
              <a:t>More preoccupation on capacity rather than on conduct at work.</a:t>
            </a:r>
          </a:p>
          <a:p>
            <a:pPr marR="0" lvl="0" defTabSz="914400" rtl="0" eaLnBrk="0" fontAlgn="base" latinLnBrk="0" hangingPunct="0">
              <a:lnSpc>
                <a:spcPct val="150000"/>
              </a:lnSpc>
              <a:spcBef>
                <a:spcPct val="0"/>
              </a:spcBef>
              <a:spcAft>
                <a:spcPct val="0"/>
              </a:spcAft>
              <a:buClrTx/>
              <a:buSzTx/>
              <a:tabLst/>
            </a:pPr>
            <a:endParaRPr kumimoji="0" lang="en-US" altLang="en-US" sz="20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71CA8F4-0A9A-43C4-9E7D-55EDA8DCDBB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579180" y="2220514"/>
            <a:ext cx="2617513" cy="261751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875922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F748A-0807-1FC7-BA58-C35A7B62CFBC}"/>
              </a:ext>
            </a:extLst>
          </p:cNvPr>
          <p:cNvSpPr>
            <a:spLocks noGrp="1"/>
          </p:cNvSpPr>
          <p:nvPr>
            <p:ph type="title"/>
          </p:nvPr>
        </p:nvSpPr>
        <p:spPr>
          <a:xfrm>
            <a:off x="-1111010" y="1637542"/>
            <a:ext cx="5415537" cy="2181285"/>
          </a:xfrm>
        </p:spPr>
        <p:txBody>
          <a:bodyPr vert="horz" lIns="91440" tIns="45720" rIns="91440" bIns="45720" rtlCol="0" anchor="ctr">
            <a:normAutofit/>
          </a:bodyPr>
          <a:lstStyle/>
          <a:p>
            <a:pPr marR="0" algn="ctr"/>
            <a:endParaRPr lang="en-US" sz="3200" b="1" i="0" u="none" strike="noStrike" baseline="0" dirty="0">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5EBEAB77-F1AF-B6B5-FE46-5BB40B17C350}"/>
              </a:ext>
            </a:extLst>
          </p:cNvPr>
          <p:cNvGraphicFramePr/>
          <p:nvPr>
            <p:extLst>
              <p:ext uri="{D42A27DB-BD31-4B8C-83A1-F6EECF244321}">
                <p14:modId xmlns:p14="http://schemas.microsoft.com/office/powerpoint/2010/main" val="4251263123"/>
              </p:ext>
            </p:extLst>
          </p:nvPr>
        </p:nvGraphicFramePr>
        <p:xfrm>
          <a:off x="11298622" y="6589986"/>
          <a:ext cx="1017166" cy="1333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itle 1">
            <a:extLst>
              <a:ext uri="{FF2B5EF4-FFF2-40B4-BE49-F238E27FC236}">
                <a16:creationId xmlns:a16="http://schemas.microsoft.com/office/drawing/2014/main" id="{B6221F7A-DCBE-4094-A5BD-814BC8D6FE54}"/>
              </a:ext>
            </a:extLst>
          </p:cNvPr>
          <p:cNvSpPr txBox="1">
            <a:spLocks/>
          </p:cNvSpPr>
          <p:nvPr/>
        </p:nvSpPr>
        <p:spPr>
          <a:xfrm>
            <a:off x="357697" y="987971"/>
            <a:ext cx="3413156" cy="5273675"/>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b="1" dirty="0"/>
          </a:p>
        </p:txBody>
      </p:sp>
      <p:pic>
        <p:nvPicPr>
          <p:cNvPr id="7" name="Picture 6">
            <a:extLst>
              <a:ext uri="{FF2B5EF4-FFF2-40B4-BE49-F238E27FC236}">
                <a16:creationId xmlns:a16="http://schemas.microsoft.com/office/drawing/2014/main" id="{C8A1FD9F-193E-47FD-B606-8724F63E4814}"/>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25000"/>
                    </a14:imgEffect>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a:off x="0" y="12548"/>
            <a:ext cx="12192000" cy="6832904"/>
          </a:xfrm>
          <a:prstGeom prst="rect">
            <a:avLst/>
          </a:prstGeom>
        </p:spPr>
      </p:pic>
      <p:sp>
        <p:nvSpPr>
          <p:cNvPr id="10" name="TextBox 9">
            <a:extLst>
              <a:ext uri="{FF2B5EF4-FFF2-40B4-BE49-F238E27FC236}">
                <a16:creationId xmlns:a16="http://schemas.microsoft.com/office/drawing/2014/main" id="{C535AE80-5ABF-44DD-84C2-3DD094FA2066}"/>
              </a:ext>
            </a:extLst>
          </p:cNvPr>
          <p:cNvSpPr txBox="1"/>
          <p:nvPr/>
        </p:nvSpPr>
        <p:spPr>
          <a:xfrm>
            <a:off x="2925101" y="742748"/>
            <a:ext cx="6721928" cy="646331"/>
          </a:xfrm>
          <a:prstGeom prst="rect">
            <a:avLst/>
          </a:prstGeom>
          <a:noFill/>
        </p:spPr>
        <p:txBody>
          <a:bodyPr wrap="square">
            <a:spAutoFit/>
          </a:bodyPr>
          <a:lstStyle/>
          <a:p>
            <a:r>
              <a:rPr lang="en-US" sz="3600" b="1" dirty="0">
                <a:latin typeface="Times New Roman" panose="02020603050405020304" pitchFamily="18" charset="0"/>
                <a:cs typeface="Times New Roman" panose="02020603050405020304" pitchFamily="18" charset="0"/>
              </a:rPr>
              <a:t>Business Example 1 – Microsoft</a:t>
            </a:r>
            <a:endParaRPr lang="en-US" sz="3600" dirty="0"/>
          </a:p>
        </p:txBody>
      </p:sp>
      <p:sp>
        <p:nvSpPr>
          <p:cNvPr id="11" name="Rectangle: Rounded Corners 10">
            <a:extLst>
              <a:ext uri="{FF2B5EF4-FFF2-40B4-BE49-F238E27FC236}">
                <a16:creationId xmlns:a16="http://schemas.microsoft.com/office/drawing/2014/main" id="{B79A7CD6-746A-4AE7-BB03-AD0FD6664BFB}"/>
              </a:ext>
            </a:extLst>
          </p:cNvPr>
          <p:cNvSpPr/>
          <p:nvPr/>
        </p:nvSpPr>
        <p:spPr>
          <a:xfrm>
            <a:off x="2925101" y="1673780"/>
            <a:ext cx="6502782" cy="4473832"/>
          </a:xfrm>
          <a:prstGeom prst="round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just">
              <a:lnSpc>
                <a:spcPct val="150000"/>
              </a:lnSpc>
            </a:pPr>
            <a:r>
              <a:rPr lang="en-US" sz="2000" b="1" dirty="0">
                <a:latin typeface="Times New Roman" panose="02020603050405020304" pitchFamily="18" charset="0"/>
                <a:cs typeface="Times New Roman" panose="02020603050405020304" pitchFamily="18" charset="0"/>
              </a:rPr>
              <a:t>Under CEO Satya Nadella:</a:t>
            </a:r>
            <a:endParaRPr lang="en-US" sz="2000" dirty="0">
              <a:latin typeface="Times New Roman" panose="02020603050405020304" pitchFamily="18" charset="0"/>
              <a:cs typeface="Times New Roman" panose="02020603050405020304" pitchFamily="18" charset="0"/>
            </a:endParaRPr>
          </a:p>
          <a:p>
            <a:pPr marL="742950" lvl="1"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Encouraged leadership of empathy.</a:t>
            </a:r>
          </a:p>
          <a:p>
            <a:pPr marL="742950" lvl="1"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Changing competitive to collaborative culture.</a:t>
            </a:r>
          </a:p>
          <a:p>
            <a:pPr marL="742950" lvl="1"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Encouraged growth mindset</a:t>
            </a:r>
          </a:p>
          <a:p>
            <a:pPr algn="just">
              <a:lnSpc>
                <a:spcPct val="150000"/>
              </a:lnSpc>
            </a:pPr>
            <a:r>
              <a:rPr lang="en-US" sz="2000" b="1" dirty="0">
                <a:latin typeface="Times New Roman" panose="02020603050405020304" pitchFamily="18" charset="0"/>
                <a:cs typeface="Times New Roman" panose="02020603050405020304" pitchFamily="18" charset="0"/>
              </a:rPr>
              <a:t>Result:</a:t>
            </a:r>
          </a:p>
          <a:p>
            <a:pPr marL="742950" lvl="1"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Better employee involvement.</a:t>
            </a:r>
          </a:p>
          <a:p>
            <a:pPr marL="742950" lvl="1"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Increased innovation</a:t>
            </a:r>
          </a:p>
          <a:p>
            <a:pPr marL="742950" lvl="1" indent="-28575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Strong financial recovery</a:t>
            </a:r>
          </a:p>
          <a:p>
            <a:pPr algn="ctr"/>
            <a:endParaRPr lang="en-US" dirty="0"/>
          </a:p>
        </p:txBody>
      </p:sp>
    </p:spTree>
    <p:extLst>
      <p:ext uri="{BB962C8B-B14F-4D97-AF65-F5344CB8AC3E}">
        <p14:creationId xmlns:p14="http://schemas.microsoft.com/office/powerpoint/2010/main" val="353329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57877" y="1180160"/>
            <a:ext cx="4956636" cy="1054646"/>
          </a:xfrm>
        </p:spPr>
        <p:txBody>
          <a:bodyPr vert="horz" lIns="91440" tIns="45720" rIns="91440" bIns="45720" rtlCol="0" anchor="ctr">
            <a:noAutofit/>
          </a:bodyPr>
          <a:lstStyle/>
          <a:p>
            <a:pPr algn="ctr"/>
            <a:endParaRPr lang="en-US" sz="4000" dirty="0"/>
          </a:p>
        </p:txBody>
      </p:sp>
      <p:graphicFrame>
        <p:nvGraphicFramePr>
          <p:cNvPr id="5" name="Text Placeholder 2">
            <a:extLst>
              <a:ext uri="{FF2B5EF4-FFF2-40B4-BE49-F238E27FC236}">
                <a16:creationId xmlns:a16="http://schemas.microsoft.com/office/drawing/2014/main" id="{D9BCB107-D53E-B14F-CC00-40319A6CD59A}"/>
              </a:ext>
            </a:extLst>
          </p:cNvPr>
          <p:cNvGraphicFramePr/>
          <p:nvPr>
            <p:extLst>
              <p:ext uri="{D42A27DB-BD31-4B8C-83A1-F6EECF244321}">
                <p14:modId xmlns:p14="http://schemas.microsoft.com/office/powerpoint/2010/main" val="3412709225"/>
              </p:ext>
            </p:extLst>
          </p:nvPr>
        </p:nvGraphicFramePr>
        <p:xfrm>
          <a:off x="12433300" y="6946900"/>
          <a:ext cx="944032" cy="7070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4953440E-1B20-4201-9196-F19FA624F5B1}"/>
              </a:ext>
            </a:extLst>
          </p:cNvPr>
          <p:cNvSpPr txBox="1"/>
          <p:nvPr/>
        </p:nvSpPr>
        <p:spPr>
          <a:xfrm>
            <a:off x="3171496" y="3641099"/>
            <a:ext cx="6805448" cy="369332"/>
          </a:xfrm>
          <a:prstGeom prst="rect">
            <a:avLst/>
          </a:prstGeom>
          <a:noFill/>
        </p:spPr>
        <p:txBody>
          <a:bodyPr wrap="square">
            <a:spAutoFit/>
          </a:bodyPr>
          <a:lstStyle/>
          <a:p>
            <a:pPr algn="ctr"/>
            <a:endParaRPr lang="en-US" sz="1800" dirty="0"/>
          </a:p>
        </p:txBody>
      </p:sp>
      <p:pic>
        <p:nvPicPr>
          <p:cNvPr id="4" name="Picture 3">
            <a:extLst>
              <a:ext uri="{FF2B5EF4-FFF2-40B4-BE49-F238E27FC236}">
                <a16:creationId xmlns:a16="http://schemas.microsoft.com/office/drawing/2014/main" id="{820C7618-B101-4DBD-B8BE-F0CEB7A7DC3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TextBox 11">
            <a:extLst>
              <a:ext uri="{FF2B5EF4-FFF2-40B4-BE49-F238E27FC236}">
                <a16:creationId xmlns:a16="http://schemas.microsoft.com/office/drawing/2014/main" id="{1C0BF7B3-AE80-4E4D-A4B6-0DDDD0733F1F}"/>
              </a:ext>
            </a:extLst>
          </p:cNvPr>
          <p:cNvSpPr txBox="1"/>
          <p:nvPr/>
        </p:nvSpPr>
        <p:spPr>
          <a:xfrm>
            <a:off x="3216916" y="875772"/>
            <a:ext cx="6760028" cy="646331"/>
          </a:xfrm>
          <a:prstGeom prst="rect">
            <a:avLst/>
          </a:prstGeom>
          <a:noFill/>
        </p:spPr>
        <p:txBody>
          <a:bodyPr wrap="square">
            <a:spAutoFit/>
          </a:bodyPr>
          <a:lstStyle/>
          <a:p>
            <a:r>
              <a:rPr lang="en-US" sz="3600" b="1" dirty="0">
                <a:latin typeface="Times New Roman" panose="02020603050405020304" pitchFamily="18" charset="0"/>
                <a:cs typeface="Times New Roman" panose="02020603050405020304" pitchFamily="18" charset="0"/>
              </a:rPr>
              <a:t>Business Example 2 – Google</a:t>
            </a:r>
          </a:p>
        </p:txBody>
      </p:sp>
      <p:sp>
        <p:nvSpPr>
          <p:cNvPr id="9" name="Rectangle: Rounded Corners 8">
            <a:extLst>
              <a:ext uri="{FF2B5EF4-FFF2-40B4-BE49-F238E27FC236}">
                <a16:creationId xmlns:a16="http://schemas.microsoft.com/office/drawing/2014/main" id="{D818A12C-E483-4947-97F1-3A408A500D0C}"/>
              </a:ext>
            </a:extLst>
          </p:cNvPr>
          <p:cNvSpPr/>
          <p:nvPr/>
        </p:nvSpPr>
        <p:spPr>
          <a:xfrm>
            <a:off x="3482741" y="2092592"/>
            <a:ext cx="5226518" cy="3889636"/>
          </a:xfrm>
          <a:prstGeom prst="round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nSpc>
                <a:spcPct val="150000"/>
              </a:lnSpc>
            </a:pPr>
            <a:r>
              <a:rPr lang="en-US" b="1" dirty="0">
                <a:solidFill>
                  <a:schemeClr val="bg1"/>
                </a:solidFill>
                <a:latin typeface="Times New Roman" panose="02020603050405020304" pitchFamily="18" charset="0"/>
                <a:cs typeface="Times New Roman" panose="02020603050405020304" pitchFamily="18" charset="0"/>
              </a:rPr>
              <a:t>Google emphasizes:</a:t>
            </a:r>
          </a:p>
          <a:p>
            <a:pPr marL="742950" lvl="1" indent="-285750">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Mental security (Project Aristotle)</a:t>
            </a:r>
          </a:p>
          <a:p>
            <a:pPr marL="742950" lvl="1" indent="-285750">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Open communication</a:t>
            </a:r>
          </a:p>
          <a:p>
            <a:pPr marL="742950" lvl="1" indent="-285750">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The observation of feelings within teams.</a:t>
            </a:r>
          </a:p>
          <a:p>
            <a:pPr>
              <a:lnSpc>
                <a:spcPct val="150000"/>
              </a:lnSpc>
            </a:pPr>
            <a:r>
              <a:rPr lang="en-US" b="1" dirty="0">
                <a:solidFill>
                  <a:schemeClr val="bg1"/>
                </a:solidFill>
                <a:latin typeface="Times New Roman" panose="02020603050405020304" pitchFamily="18" charset="0"/>
                <a:cs typeface="Times New Roman" panose="02020603050405020304" pitchFamily="18" charset="0"/>
              </a:rPr>
              <a:t>Outcome:</a:t>
            </a:r>
          </a:p>
          <a:p>
            <a:pPr marL="742950" lvl="1" indent="-285750">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High-performing teams</a:t>
            </a:r>
          </a:p>
          <a:p>
            <a:pPr marL="742950" lvl="1" indent="-285750">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Better collaboration</a:t>
            </a:r>
          </a:p>
          <a:p>
            <a:pPr marL="742950" lvl="1" indent="-285750">
              <a:lnSpc>
                <a:spcPct val="150000"/>
              </a:lnSpc>
              <a:buFont typeface="Arial" panose="020B0604020202020204" pitchFamily="34" charset="0"/>
              <a:buChar char="•"/>
            </a:pPr>
            <a:r>
              <a:rPr lang="en-US" dirty="0">
                <a:solidFill>
                  <a:schemeClr val="bg1"/>
                </a:solidFill>
                <a:latin typeface="Times New Roman" panose="02020603050405020304" pitchFamily="18" charset="0"/>
                <a:cs typeface="Times New Roman" panose="02020603050405020304" pitchFamily="18" charset="0"/>
              </a:rPr>
              <a:t>Strong innovation culture</a:t>
            </a:r>
          </a:p>
        </p:txBody>
      </p:sp>
    </p:spTree>
    <p:extLst>
      <p:ext uri="{BB962C8B-B14F-4D97-AF65-F5344CB8AC3E}">
        <p14:creationId xmlns:p14="http://schemas.microsoft.com/office/powerpoint/2010/main" val="1956551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5948853" y="826470"/>
            <a:ext cx="5602014" cy="1054646"/>
          </a:xfrm>
        </p:spPr>
        <p:txBody>
          <a:bodyPr vert="horz" lIns="91440" tIns="45720" rIns="91440" bIns="45720" rtlCol="0" anchor="ctr">
            <a:noAutofit/>
          </a:bodyPr>
          <a:lstStyle/>
          <a:p>
            <a:pPr algn="ctr"/>
            <a:r>
              <a:rPr lang="en-US" sz="4000" b="1" dirty="0">
                <a:latin typeface="Times New Roman" panose="02020603050405020304" pitchFamily="18" charset="0"/>
                <a:cs typeface="Times New Roman" panose="02020603050405020304" pitchFamily="18" charset="0"/>
              </a:rPr>
              <a:t>What is Cultural Intelligence?</a:t>
            </a:r>
            <a:endParaRPr lang="en-US" sz="4000" dirty="0">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D9BCB107-D53E-B14F-CC00-40319A6CD59A}"/>
              </a:ext>
            </a:extLst>
          </p:cNvPr>
          <p:cNvGraphicFramePr/>
          <p:nvPr/>
        </p:nvGraphicFramePr>
        <p:xfrm>
          <a:off x="12433300" y="6946900"/>
          <a:ext cx="944032" cy="7070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43BADC6E-E963-4DCD-9570-028511AC92A9}"/>
              </a:ext>
            </a:extLst>
          </p:cNvPr>
          <p:cNvSpPr txBox="1"/>
          <p:nvPr/>
        </p:nvSpPr>
        <p:spPr>
          <a:xfrm>
            <a:off x="1145250" y="2128380"/>
            <a:ext cx="3301511" cy="458074"/>
          </a:xfrm>
          <a:prstGeom prst="rect">
            <a:avLst/>
          </a:prstGeom>
          <a:noFill/>
        </p:spPr>
        <p:txBody>
          <a:bodyPr wrap="square">
            <a:spAutoFit/>
          </a:bodyPr>
          <a:lstStyle/>
          <a:p>
            <a:pPr>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4FDE3F0-9921-4A98-9539-F0A644312A32}"/>
              </a:ext>
            </a:extLst>
          </p:cNvPr>
          <p:cNvSpPr txBox="1"/>
          <p:nvPr/>
        </p:nvSpPr>
        <p:spPr>
          <a:xfrm>
            <a:off x="5917324" y="2357417"/>
            <a:ext cx="5602014" cy="3729675"/>
          </a:xfrm>
          <a:prstGeom prst="rect">
            <a:avLst/>
          </a:prstGeom>
          <a:noFill/>
        </p:spPr>
        <p:txBody>
          <a:bodyPr wrap="square">
            <a:spAutoFit/>
          </a:bodyPr>
          <a:lstStyle/>
          <a:p>
            <a:pPr algn="just">
              <a:lnSpc>
                <a:spcPct val="150000"/>
              </a:lnSpc>
            </a:pPr>
            <a:r>
              <a:rPr lang="en-US" sz="2000" dirty="0">
                <a:latin typeface="Times New Roman" panose="02020603050405020304" pitchFamily="18" charset="0"/>
                <a:cs typeface="Times New Roman" panose="02020603050405020304" pitchFamily="18" charset="0"/>
              </a:rPr>
              <a:t>Cultural Intelligence is defined as the ability to work in the culturally diverse environments (Earley &amp; Ang, 2023).</a:t>
            </a:r>
          </a:p>
          <a:p>
            <a:pPr algn="just">
              <a:lnSpc>
                <a:spcPct val="150000"/>
              </a:lnSpc>
            </a:pPr>
            <a:r>
              <a:rPr lang="en-US" sz="2000" b="1" dirty="0">
                <a:latin typeface="Times New Roman" panose="02020603050405020304" pitchFamily="18" charset="0"/>
                <a:cs typeface="Times New Roman" panose="02020603050405020304" pitchFamily="18" charset="0"/>
              </a:rPr>
              <a:t>Important because:</a:t>
            </a:r>
          </a:p>
          <a:p>
            <a:pPr marL="800100" lvl="1"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Globally, there is an improvement in diversity </a:t>
            </a:r>
            <a:r>
              <a:rPr lang="en-US" dirty="0"/>
              <a:t>(Goleman, 2023). </a:t>
            </a:r>
            <a:endParaRPr lang="en-US" sz="2000" dirty="0">
              <a:latin typeface="Times New Roman" panose="02020603050405020304" pitchFamily="18" charset="0"/>
              <a:cs typeface="Times New Roman" panose="02020603050405020304" pitchFamily="18" charset="0"/>
            </a:endParaRPr>
          </a:p>
          <a:p>
            <a:pPr marL="800100" lvl="1"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Leaders are in charge of multicultural teams.</a:t>
            </a:r>
          </a:p>
          <a:p>
            <a:pPr marL="800100" lvl="1" indent="-342900" algn="just">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Minimizes cross cultural tension.</a:t>
            </a:r>
            <a:endParaRPr lang="en-US" sz="2000" dirty="0"/>
          </a:p>
        </p:txBody>
      </p:sp>
      <p:sp>
        <p:nvSpPr>
          <p:cNvPr id="11" name="TextBox 10">
            <a:extLst>
              <a:ext uri="{FF2B5EF4-FFF2-40B4-BE49-F238E27FC236}">
                <a16:creationId xmlns:a16="http://schemas.microsoft.com/office/drawing/2014/main" id="{4953440E-1B20-4201-9196-F19FA624F5B1}"/>
              </a:ext>
            </a:extLst>
          </p:cNvPr>
          <p:cNvSpPr txBox="1"/>
          <p:nvPr/>
        </p:nvSpPr>
        <p:spPr>
          <a:xfrm>
            <a:off x="2372710" y="826470"/>
            <a:ext cx="6805448" cy="369332"/>
          </a:xfrm>
          <a:prstGeom prst="rect">
            <a:avLst/>
          </a:prstGeom>
          <a:noFill/>
        </p:spPr>
        <p:txBody>
          <a:bodyPr wrap="square">
            <a:spAutoFit/>
          </a:bodyPr>
          <a:lstStyle/>
          <a:p>
            <a:pPr algn="ctr"/>
            <a:endParaRPr lang="en-US" sz="1800" dirty="0"/>
          </a:p>
        </p:txBody>
      </p:sp>
      <p:pic>
        <p:nvPicPr>
          <p:cNvPr id="6" name="Picture 5">
            <a:extLst>
              <a:ext uri="{FF2B5EF4-FFF2-40B4-BE49-F238E27FC236}">
                <a16:creationId xmlns:a16="http://schemas.microsoft.com/office/drawing/2014/main" id="{25C7D412-2018-4142-8329-6D8285EAEF9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 y="0"/>
            <a:ext cx="5727700" cy="6858000"/>
          </a:xfrm>
          <a:prstGeom prst="rect">
            <a:avLst/>
          </a:prstGeom>
        </p:spPr>
      </p:pic>
    </p:spTree>
    <p:extLst>
      <p:ext uri="{BB962C8B-B14F-4D97-AF65-F5344CB8AC3E}">
        <p14:creationId xmlns:p14="http://schemas.microsoft.com/office/powerpoint/2010/main" val="1727797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1855976" y="472347"/>
            <a:ext cx="9286427" cy="970450"/>
          </a:xfrm>
        </p:spPr>
        <p:txBody>
          <a:bodyPr vert="horz" lIns="91440" tIns="45720" rIns="91440" bIns="45720" rtlCol="0" anchor="ctr">
            <a:normAutofit fontScale="90000"/>
          </a:bodyPr>
          <a:lstStyle/>
          <a:p>
            <a:pPr algn="ctr"/>
            <a:r>
              <a:rPr lang="en-US" sz="4000" b="1" dirty="0">
                <a:latin typeface="Times New Roman" panose="02020603050405020304" pitchFamily="18" charset="0"/>
                <a:cs typeface="Times New Roman" panose="02020603050405020304" pitchFamily="18" charset="0"/>
              </a:rPr>
              <a:t>Four-Dimensional CQ Model of </a:t>
            </a:r>
            <a:r>
              <a:rPr lang="en-US" sz="4000" b="1" dirty="0" err="1">
                <a:latin typeface="Times New Roman" panose="02020603050405020304" pitchFamily="18" charset="0"/>
                <a:cs typeface="Times New Roman" panose="02020603050405020304" pitchFamily="18" charset="0"/>
              </a:rPr>
              <a:t>Earley</a:t>
            </a:r>
            <a:r>
              <a:rPr lang="en-US" sz="4000" b="1" dirty="0">
                <a:latin typeface="Times New Roman" panose="02020603050405020304" pitchFamily="18" charset="0"/>
                <a:cs typeface="Times New Roman" panose="02020603050405020304" pitchFamily="18" charset="0"/>
              </a:rPr>
              <a:t> and Ang</a:t>
            </a:r>
          </a:p>
        </p:txBody>
      </p:sp>
      <p:graphicFrame>
        <p:nvGraphicFramePr>
          <p:cNvPr id="6" name="Text Placeholder 2">
            <a:extLst>
              <a:ext uri="{FF2B5EF4-FFF2-40B4-BE49-F238E27FC236}">
                <a16:creationId xmlns:a16="http://schemas.microsoft.com/office/drawing/2014/main" id="{F50667CB-FCE6-34BF-4A93-B3D226CDA777}"/>
              </a:ext>
            </a:extLst>
          </p:cNvPr>
          <p:cNvGraphicFramePr/>
          <p:nvPr>
            <p:extLst>
              <p:ext uri="{D42A27DB-BD31-4B8C-83A1-F6EECF244321}">
                <p14:modId xmlns:p14="http://schemas.microsoft.com/office/powerpoint/2010/main" val="2754850251"/>
              </p:ext>
            </p:extLst>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TextBox 12">
            <a:extLst>
              <a:ext uri="{FF2B5EF4-FFF2-40B4-BE49-F238E27FC236}">
                <a16:creationId xmlns:a16="http://schemas.microsoft.com/office/drawing/2014/main" id="{7165B95E-996B-4A8C-8502-B0C3270254D3}"/>
              </a:ext>
            </a:extLst>
          </p:cNvPr>
          <p:cNvSpPr txBox="1"/>
          <p:nvPr/>
        </p:nvSpPr>
        <p:spPr>
          <a:xfrm>
            <a:off x="909975" y="2103307"/>
            <a:ext cx="5186025" cy="4197559"/>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Metacognitive CQ - Cultural awareness.</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Cognitive CQ Knowledge about cultures </a:t>
            </a:r>
            <a:r>
              <a:rPr lang="en-US" dirty="0"/>
              <a:t>(Mayer and Salovey, 2022). </a:t>
            </a:r>
            <a:endParaRPr lang="en-US"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Motivational CQ - Other cultural interest.</a:t>
            </a: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CQ- </a:t>
            </a:r>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adaptation </a:t>
            </a:r>
            <a:r>
              <a:rPr lang="en-US" dirty="0"/>
              <a:t>(Earley and Ang, 2022). </a:t>
            </a:r>
            <a:endParaRPr lang="en-US" dirty="0">
              <a:latin typeface="Times New Roman" panose="02020603050405020304" pitchFamily="18" charset="0"/>
              <a:cs typeface="Times New Roman" panose="02020603050405020304" pitchFamily="18" charset="0"/>
            </a:endParaRPr>
          </a:p>
          <a:p>
            <a:pPr algn="just">
              <a:lnSpc>
                <a:spcPct val="150000"/>
              </a:lnSpc>
            </a:pPr>
            <a:r>
              <a:rPr lang="en-US" b="1" dirty="0">
                <a:latin typeface="Times New Roman" panose="02020603050405020304" pitchFamily="18" charset="0"/>
                <a:cs typeface="Times New Roman" panose="02020603050405020304" pitchFamily="18" charset="0"/>
              </a:rPr>
              <a:t>Strength:</a:t>
            </a:r>
            <a:endParaRPr lang="en-US"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Developed specifically to be a global leader.</a:t>
            </a:r>
          </a:p>
          <a:p>
            <a:pPr algn="just">
              <a:lnSpc>
                <a:spcPct val="150000"/>
              </a:lnSpc>
            </a:pPr>
            <a:r>
              <a:rPr lang="en-US" b="1" dirty="0">
                <a:latin typeface="Times New Roman" panose="02020603050405020304" pitchFamily="18" charset="0"/>
                <a:cs typeface="Times New Roman" panose="02020603050405020304" pitchFamily="18" charset="0"/>
              </a:rPr>
              <a:t>Limitation:</a:t>
            </a:r>
            <a:endParaRPr lang="en-US" dirty="0">
              <a:latin typeface="Times New Roman" panose="02020603050405020304" pitchFamily="18" charset="0"/>
              <a:cs typeface="Times New Roman" panose="02020603050405020304" pitchFamily="18" charset="0"/>
            </a:endParaRPr>
          </a:p>
          <a:p>
            <a:pPr marL="342900" indent="-34290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May be hard to quantify regularly. </a:t>
            </a:r>
          </a:p>
        </p:txBody>
      </p:sp>
      <p:pic>
        <p:nvPicPr>
          <p:cNvPr id="4" name="Picture 3">
            <a:extLst>
              <a:ext uri="{FF2B5EF4-FFF2-40B4-BE49-F238E27FC236}">
                <a16:creationId xmlns:a16="http://schemas.microsoft.com/office/drawing/2014/main" id="{153623EE-B5D5-44A4-BF66-2624CA65B70C}"/>
              </a:ext>
            </a:extLst>
          </p:cNvPr>
          <p:cNvPicPr>
            <a:picLocks noChangeAspect="1"/>
          </p:cNvPicPr>
          <p:nvPr/>
        </p:nvPicPr>
        <p:blipFill>
          <a:blip r:embed="rId9">
            <a:extLst>
              <a:ext uri="{BEBA8EAE-BF5A-486C-A8C5-ECC9F3942E4B}">
                <a14:imgProps xmlns:a14="http://schemas.microsoft.com/office/drawing/2010/main">
                  <a14:imgLayer r:embed="rId10">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6872438" y="2297979"/>
            <a:ext cx="4062664" cy="297722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3333805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4764504" y="0"/>
            <a:ext cx="7623209" cy="2133600"/>
          </a:xfrm>
        </p:spPr>
        <p:txBody>
          <a:bodyPr vert="horz" lIns="91440" tIns="45720" rIns="91440" bIns="45720" rtlCol="0" anchor="ctr">
            <a:normAutofit/>
          </a:bodyPr>
          <a:lstStyle/>
          <a:p>
            <a:pPr marR="0" algn="ctr"/>
            <a:r>
              <a:rPr lang="en-US" sz="3200" b="1" kern="100" dirty="0">
                <a:solidFill>
                  <a:srgbClr val="FFFFFF"/>
                </a:solidFill>
                <a:latin typeface="Times New Roman" panose="02020603050405020304" pitchFamily="18" charset="0"/>
                <a:cs typeface="Times New Roman" panose="02020603050405020304" pitchFamily="18" charset="0"/>
              </a:rPr>
              <a:t>The Cultural Dimensions Theory by Hofstede</a:t>
            </a:r>
          </a:p>
        </p:txBody>
      </p:sp>
      <p:sp>
        <p:nvSpPr>
          <p:cNvPr id="6" name="TextBox 5">
            <a:extLst>
              <a:ext uri="{FF2B5EF4-FFF2-40B4-BE49-F238E27FC236}">
                <a16:creationId xmlns:a16="http://schemas.microsoft.com/office/drawing/2014/main" id="{75FE57BF-1395-4066-8321-52A24E720873}"/>
              </a:ext>
            </a:extLst>
          </p:cNvPr>
          <p:cNvSpPr txBox="1"/>
          <p:nvPr/>
        </p:nvSpPr>
        <p:spPr>
          <a:xfrm>
            <a:off x="5653140" y="2214572"/>
            <a:ext cx="5845936" cy="3816429"/>
          </a:xfrm>
          <a:prstGeom prst="rect">
            <a:avLst/>
          </a:prstGeom>
          <a:noFill/>
        </p:spPr>
        <p:txBody>
          <a:bodyPr wrap="square">
            <a:spAutoFit/>
          </a:bodyPr>
          <a:lstStyle/>
          <a:p>
            <a:pPr algn="just"/>
            <a:r>
              <a:rPr lang="en-US" sz="1600" b="1" dirty="0">
                <a:latin typeface="Times New Roman" panose="02020603050405020304" pitchFamily="18" charset="0"/>
                <a:cs typeface="Times New Roman" panose="02020603050405020304" pitchFamily="18" charset="0"/>
              </a:rPr>
              <a:t>According to Hofstede (1980), cultural differences were found depending on:</a:t>
            </a:r>
          </a:p>
          <a:p>
            <a:pPr marL="628650" lvl="1"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Power distance</a:t>
            </a:r>
          </a:p>
          <a:p>
            <a:pPr marL="628650" lvl="1"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Individualism vs collectivism.</a:t>
            </a:r>
          </a:p>
          <a:p>
            <a:pPr marL="628650" lvl="1"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Uncertainty avoidance</a:t>
            </a:r>
          </a:p>
          <a:p>
            <a:pPr marL="628650" lvl="1"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Masculinity vs femininity </a:t>
            </a:r>
            <a:r>
              <a:rPr lang="en-US" dirty="0"/>
              <a:t>(Nadella, 2022). </a:t>
            </a:r>
            <a:endParaRPr lang="en-US" sz="1600" dirty="0">
              <a:latin typeface="Times New Roman" panose="02020603050405020304" pitchFamily="18" charset="0"/>
              <a:cs typeface="Times New Roman" panose="02020603050405020304" pitchFamily="18" charset="0"/>
            </a:endParaRPr>
          </a:p>
          <a:p>
            <a:pPr marL="628650" lvl="1"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Long-term orientation</a:t>
            </a:r>
          </a:p>
          <a:p>
            <a:pPr marL="628650" lvl="1"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Indulgence vs restraint</a:t>
            </a:r>
          </a:p>
          <a:p>
            <a:pPr algn="just"/>
            <a:endParaRPr lang="en-US" sz="1600" dirty="0">
              <a:latin typeface="Times New Roman" panose="02020603050405020304" pitchFamily="18" charset="0"/>
              <a:cs typeface="Times New Roman" panose="02020603050405020304" pitchFamily="18" charset="0"/>
            </a:endParaRPr>
          </a:p>
          <a:p>
            <a:pPr algn="just"/>
            <a:r>
              <a:rPr lang="en-US" sz="1600" b="1" dirty="0">
                <a:latin typeface="Times New Roman" panose="02020603050405020304" pitchFamily="18" charset="0"/>
                <a:cs typeface="Times New Roman" panose="02020603050405020304" pitchFamily="18" charset="0"/>
              </a:rPr>
              <a:t>Critical Evaluation:</a:t>
            </a:r>
          </a:p>
          <a:p>
            <a:pPr marL="628650" lvl="1"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Helpful in learning national culture.</a:t>
            </a:r>
          </a:p>
          <a:p>
            <a:pPr marL="628650" lvl="1"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However:</a:t>
            </a:r>
          </a:p>
          <a:p>
            <a:pPr marL="1085850" lvl="2"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Can stereotype cultures</a:t>
            </a:r>
          </a:p>
          <a:p>
            <a:pPr marL="1085850" lvl="2" indent="-171450" algn="jus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Disregards personal differences </a:t>
            </a:r>
            <a:r>
              <a:rPr lang="en-US" dirty="0"/>
              <a:t>(Nadella, 2022). </a:t>
            </a:r>
            <a:endParaRPr lang="en-GB" dirty="0"/>
          </a:p>
          <a:p>
            <a:pPr lvl="2" algn="just"/>
            <a:endParaRPr lang="en-US" sz="1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F93F192-3266-465D-96D2-6428D8E8A4BB}"/>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4587" y="0"/>
            <a:ext cx="5068204" cy="6858000"/>
          </a:xfrm>
          <a:prstGeom prst="rect">
            <a:avLst/>
          </a:prstGeom>
        </p:spPr>
      </p:pic>
    </p:spTree>
    <p:extLst>
      <p:ext uri="{BB962C8B-B14F-4D97-AF65-F5344CB8AC3E}">
        <p14:creationId xmlns:p14="http://schemas.microsoft.com/office/powerpoint/2010/main" val="2971470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12654455" y="326794"/>
            <a:ext cx="850715" cy="4918842"/>
          </a:xfrm>
        </p:spPr>
        <p:txBody>
          <a:bodyPr vert="horz" lIns="91440" tIns="45720" rIns="91440" bIns="45720" rtlCol="0" anchor="ctr">
            <a:normAutofit/>
          </a:bodyPr>
          <a:lstStyle/>
          <a:p>
            <a:endParaRPr lang="en-US" sz="4400" b="1" dirty="0">
              <a:latin typeface="Times New Roman" panose="02020603050405020304" pitchFamily="18" charset="0"/>
              <a:cs typeface="Times New Roman" panose="02020603050405020304" pitchFamily="18" charset="0"/>
            </a:endParaRPr>
          </a:p>
        </p:txBody>
      </p:sp>
      <p:graphicFrame>
        <p:nvGraphicFramePr>
          <p:cNvPr id="5" name="Text Placeholder 2">
            <a:extLst>
              <a:ext uri="{FF2B5EF4-FFF2-40B4-BE49-F238E27FC236}">
                <a16:creationId xmlns:a16="http://schemas.microsoft.com/office/drawing/2014/main" id="{D9BCB107-D53E-B14F-CC00-40319A6CD59A}"/>
              </a:ext>
            </a:extLst>
          </p:cNvPr>
          <p:cNvGraphicFramePr/>
          <p:nvPr/>
        </p:nvGraphicFramePr>
        <p:xfrm>
          <a:off x="12433300" y="6946900"/>
          <a:ext cx="944032" cy="7070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4F198F5B-14C2-4F9F-AFE2-27DC7D82F138}"/>
              </a:ext>
            </a:extLst>
          </p:cNvPr>
          <p:cNvSpPr txBox="1"/>
          <p:nvPr/>
        </p:nvSpPr>
        <p:spPr>
          <a:xfrm>
            <a:off x="4754670" y="1643896"/>
            <a:ext cx="7119747" cy="338554"/>
          </a:xfrm>
          <a:prstGeom prst="rect">
            <a:avLst/>
          </a:prstGeom>
          <a:noFill/>
        </p:spPr>
        <p:txBody>
          <a:bodyPr wrap="square">
            <a:spAutoFit/>
          </a:bodyPr>
          <a:lstStyle/>
          <a:p>
            <a:pPr algn="l"/>
            <a:endParaRPr lang="en-US" sz="1600" i="0" cap="all"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A49659FB-325D-45E1-87E7-5A692CB66F6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7003" y="0"/>
            <a:ext cx="12192000" cy="6858000"/>
          </a:xfrm>
          <a:prstGeom prst="rect">
            <a:avLst/>
          </a:prstGeom>
        </p:spPr>
      </p:pic>
      <p:sp>
        <p:nvSpPr>
          <p:cNvPr id="10" name="Rectangle: Rounded Corners 9">
            <a:extLst>
              <a:ext uri="{FF2B5EF4-FFF2-40B4-BE49-F238E27FC236}">
                <a16:creationId xmlns:a16="http://schemas.microsoft.com/office/drawing/2014/main" id="{0829E840-2C37-45F9-81DD-3BC3EA8DA7AD}"/>
              </a:ext>
            </a:extLst>
          </p:cNvPr>
          <p:cNvSpPr/>
          <p:nvPr/>
        </p:nvSpPr>
        <p:spPr>
          <a:xfrm>
            <a:off x="2787867" y="2102070"/>
            <a:ext cx="6500197" cy="3531476"/>
          </a:xfrm>
          <a:prstGeom prst="roundRect">
            <a:avLst/>
          </a:prstGeom>
          <a:ln/>
        </p:spPr>
        <p:style>
          <a:lnRef idx="0">
            <a:schemeClr val="dk1"/>
          </a:lnRef>
          <a:fillRef idx="3">
            <a:schemeClr val="dk1"/>
          </a:fillRef>
          <a:effectRef idx="3">
            <a:schemeClr val="dk1"/>
          </a:effectRef>
          <a:fontRef idx="minor">
            <a:schemeClr val="lt1"/>
          </a:fontRef>
        </p:style>
        <p:txBody>
          <a:bodyPr rtlCol="0" anchor="ct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Localization of products.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Customization of menu (e.g. vegetarian menu in India)</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Local marketing strategies</a:t>
            </a:r>
          </a:p>
          <a:p>
            <a:endParaRPr lang="en-US" sz="2000" dirty="0">
              <a:latin typeface="Times New Roman" panose="02020603050405020304" pitchFamily="18" charset="0"/>
              <a:cs typeface="Times New Roman" panose="02020603050405020304" pitchFamily="18" charset="0"/>
            </a:endParaRPr>
          </a:p>
          <a:p>
            <a:r>
              <a:rPr lang="en-US" sz="2000" b="1" dirty="0">
                <a:latin typeface="Times New Roman" panose="02020603050405020304" pitchFamily="18" charset="0"/>
                <a:cs typeface="Times New Roman" panose="02020603050405020304" pitchFamily="18" charset="0"/>
              </a:rPr>
              <a:t>Leadership requires:</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High cultural intelligence</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Knowing customer local values </a:t>
            </a:r>
            <a:r>
              <a:rPr lang="en-US" dirty="0"/>
              <a:t>(Nadella, 2022). </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Demonstrates CQ in multinational management.</a:t>
            </a:r>
            <a:endParaRPr lang="en-US" sz="2000" dirty="0"/>
          </a:p>
        </p:txBody>
      </p:sp>
      <p:sp>
        <p:nvSpPr>
          <p:cNvPr id="13" name="Rectangle: Rounded Corners 12">
            <a:extLst>
              <a:ext uri="{FF2B5EF4-FFF2-40B4-BE49-F238E27FC236}">
                <a16:creationId xmlns:a16="http://schemas.microsoft.com/office/drawing/2014/main" id="{818EAD8C-AF71-4517-A263-5B8FD90F8FEC}"/>
              </a:ext>
            </a:extLst>
          </p:cNvPr>
          <p:cNvSpPr/>
          <p:nvPr/>
        </p:nvSpPr>
        <p:spPr>
          <a:xfrm>
            <a:off x="2478091" y="667930"/>
            <a:ext cx="7119747" cy="926082"/>
          </a:xfrm>
          <a:prstGeom prst="roundRect">
            <a:avLst/>
          </a:prstGeom>
          <a:ln/>
        </p:spPr>
        <p:style>
          <a:lnRef idx="0">
            <a:schemeClr val="dk1"/>
          </a:lnRef>
          <a:fillRef idx="3">
            <a:schemeClr val="dk1"/>
          </a:fillRef>
          <a:effectRef idx="3">
            <a:schemeClr val="dk1"/>
          </a:effectRef>
          <a:fontRef idx="minor">
            <a:schemeClr val="lt1"/>
          </a:fontRef>
        </p:style>
        <p:txBody>
          <a:bodyPr rtlCol="0" anchor="ctr"/>
          <a:lstStyle/>
          <a:p>
            <a:pPr algn="ctr"/>
            <a:r>
              <a:rPr lang="en-US" sz="3600" b="1" dirty="0">
                <a:latin typeface="Times New Roman" panose="02020603050405020304" pitchFamily="18" charset="0"/>
                <a:cs typeface="Times New Roman" panose="02020603050405020304" pitchFamily="18" charset="0"/>
              </a:rPr>
              <a:t>Business Example 3 – McDonald’s</a:t>
            </a:r>
          </a:p>
          <a:p>
            <a:endParaRPr lang="en-US" sz="2000" dirty="0"/>
          </a:p>
        </p:txBody>
      </p:sp>
    </p:spTree>
    <p:extLst>
      <p:ext uri="{BB962C8B-B14F-4D97-AF65-F5344CB8AC3E}">
        <p14:creationId xmlns:p14="http://schemas.microsoft.com/office/powerpoint/2010/main" val="3536109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flipH="1">
            <a:off x="-1082565" y="704193"/>
            <a:ext cx="185641" cy="4918842"/>
          </a:xfrm>
        </p:spPr>
        <p:txBody>
          <a:bodyPr vert="horz" lIns="91440" tIns="45720" rIns="91440" bIns="45720" rtlCol="0" anchor="ctr">
            <a:normAutofit/>
          </a:bodyPr>
          <a:lstStyle/>
          <a:p>
            <a:pPr marR="0"/>
            <a:endParaRPr lang="en-US" b="1" i="0" u="none" strike="noStrike" baseline="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5FE57BF-1395-4066-8321-52A24E720873}"/>
              </a:ext>
            </a:extLst>
          </p:cNvPr>
          <p:cNvSpPr txBox="1"/>
          <p:nvPr/>
        </p:nvSpPr>
        <p:spPr>
          <a:xfrm>
            <a:off x="5108608" y="1304930"/>
            <a:ext cx="6097604" cy="498663"/>
          </a:xfrm>
          <a:prstGeom prst="rect">
            <a:avLst/>
          </a:prstGeom>
          <a:noFill/>
        </p:spPr>
        <p:txBody>
          <a:bodyPr wrap="square">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66A735F-C819-477C-9AEE-6CB29B0F4E7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1999" cy="6857999"/>
          </a:xfrm>
          <a:prstGeom prst="rect">
            <a:avLst/>
          </a:prstGeom>
        </p:spPr>
      </p:pic>
      <p:sp>
        <p:nvSpPr>
          <p:cNvPr id="8" name="Oval 7">
            <a:extLst>
              <a:ext uri="{FF2B5EF4-FFF2-40B4-BE49-F238E27FC236}">
                <a16:creationId xmlns:a16="http://schemas.microsoft.com/office/drawing/2014/main" id="{CED73CEA-F3C8-487F-BAC7-174FD30D455A}"/>
              </a:ext>
            </a:extLst>
          </p:cNvPr>
          <p:cNvSpPr/>
          <p:nvPr/>
        </p:nvSpPr>
        <p:spPr>
          <a:xfrm>
            <a:off x="3757449" y="1012823"/>
            <a:ext cx="4981903" cy="1366346"/>
          </a:xfrm>
          <a:prstGeom prst="ellipse">
            <a:avLst/>
          </a:prstGeom>
          <a:ln/>
        </p:spPr>
        <p:style>
          <a:lnRef idx="1">
            <a:schemeClr val="dk1"/>
          </a:lnRef>
          <a:fillRef idx="2">
            <a:schemeClr val="dk1"/>
          </a:fillRef>
          <a:effectRef idx="1">
            <a:schemeClr val="dk1"/>
          </a:effectRef>
          <a:fontRef idx="minor">
            <a:schemeClr val="dk1"/>
          </a:fontRef>
        </p:style>
        <p:txBody>
          <a:bodyPr rtlCol="0" anchor="ctr"/>
          <a:lstStyle/>
          <a:p>
            <a:pPr algn="ctr"/>
            <a:r>
              <a:rPr lang="en-US" sz="3600" b="1" dirty="0">
                <a:latin typeface="Times New Roman" panose="02020603050405020304" pitchFamily="18" charset="0"/>
                <a:cs typeface="Times New Roman" panose="02020603050405020304" pitchFamily="18" charset="0"/>
              </a:rPr>
              <a:t>Business Case 4 -Unilever</a:t>
            </a:r>
          </a:p>
        </p:txBody>
      </p:sp>
      <p:sp>
        <p:nvSpPr>
          <p:cNvPr id="9" name="Rectangle: Rounded Corners 8">
            <a:extLst>
              <a:ext uri="{FF2B5EF4-FFF2-40B4-BE49-F238E27FC236}">
                <a16:creationId xmlns:a16="http://schemas.microsoft.com/office/drawing/2014/main" id="{75EB60F7-8DDF-4513-8ACD-2D8B1105FDAF}"/>
              </a:ext>
            </a:extLst>
          </p:cNvPr>
          <p:cNvSpPr/>
          <p:nvPr/>
        </p:nvSpPr>
        <p:spPr>
          <a:xfrm>
            <a:off x="2942896" y="3017136"/>
            <a:ext cx="6611007" cy="3202895"/>
          </a:xfrm>
          <a:prstGeom prst="round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Operates in over 190 countries</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Well-developed diversity and inclusion policies.</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Cross cultural leadership training.</a:t>
            </a:r>
          </a:p>
          <a:p>
            <a:pPr algn="just"/>
            <a:endParaRPr lang="en-US" dirty="0">
              <a:latin typeface="Times New Roman" panose="02020603050405020304" pitchFamily="18" charset="0"/>
              <a:cs typeface="Times New Roman" panose="02020603050405020304" pitchFamily="18" charset="0"/>
            </a:endParaRPr>
          </a:p>
          <a:p>
            <a:pPr algn="just"/>
            <a:r>
              <a:rPr lang="en-US" b="1" dirty="0">
                <a:latin typeface="Times New Roman" panose="02020603050405020304" pitchFamily="18" charset="0"/>
                <a:cs typeface="Times New Roman" panose="02020603050405020304" pitchFamily="18" charset="0"/>
              </a:rPr>
              <a:t>Result:</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Improved international cooperation </a:t>
            </a:r>
            <a:r>
              <a:rPr lang="en-US" dirty="0"/>
              <a:t>(Google </a:t>
            </a:r>
            <a:r>
              <a:rPr lang="en-US" dirty="0" err="1"/>
              <a:t>re:Work</a:t>
            </a:r>
            <a:r>
              <a:rPr lang="en-US" dirty="0"/>
              <a:t>, 2022). </a:t>
            </a:r>
            <a:endParaRPr lang="en-US"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Improved brand reputation</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Environmentally conscious business development.</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Shows the combination of EI and CQ.</a:t>
            </a:r>
          </a:p>
        </p:txBody>
      </p:sp>
    </p:spTree>
    <p:extLst>
      <p:ext uri="{BB962C8B-B14F-4D97-AF65-F5344CB8AC3E}">
        <p14:creationId xmlns:p14="http://schemas.microsoft.com/office/powerpoint/2010/main" val="1987799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2282-4940-F90C-4AB4-60A0E31ACF4A}"/>
              </a:ext>
            </a:extLst>
          </p:cNvPr>
          <p:cNvSpPr>
            <a:spLocks noGrp="1"/>
          </p:cNvSpPr>
          <p:nvPr>
            <p:ph type="title"/>
          </p:nvPr>
        </p:nvSpPr>
        <p:spPr>
          <a:xfrm>
            <a:off x="-294289" y="1077212"/>
            <a:ext cx="6936828" cy="970450"/>
          </a:xfrm>
        </p:spPr>
        <p:txBody>
          <a:bodyPr vert="horz" lIns="91440" tIns="45720" rIns="91440" bIns="45720" rtlCol="0" anchor="ctr">
            <a:normAutofit/>
          </a:bodyPr>
          <a:lstStyle/>
          <a:p>
            <a:pPr algn="ctr"/>
            <a:endParaRPr lang="en-US" b="1" dirty="0"/>
          </a:p>
        </p:txBody>
      </p:sp>
      <p:graphicFrame>
        <p:nvGraphicFramePr>
          <p:cNvPr id="6" name="Text Placeholder 2">
            <a:extLst>
              <a:ext uri="{FF2B5EF4-FFF2-40B4-BE49-F238E27FC236}">
                <a16:creationId xmlns:a16="http://schemas.microsoft.com/office/drawing/2014/main" id="{F50667CB-FCE6-34BF-4A93-B3D226CDA777}"/>
              </a:ext>
            </a:extLst>
          </p:cNvPr>
          <p:cNvGraphicFramePr/>
          <p:nvPr/>
        </p:nvGraphicFramePr>
        <p:xfrm>
          <a:off x="11811000" y="5917715"/>
          <a:ext cx="1552575" cy="10921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a:extLst>
              <a:ext uri="{FF2B5EF4-FFF2-40B4-BE49-F238E27FC236}">
                <a16:creationId xmlns:a16="http://schemas.microsoft.com/office/drawing/2014/main" id="{C8078E4C-521F-4B71-A557-3D4EB9F8B1D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52B7E9CF-58C2-4E94-BA25-3295DD3DE4D6}"/>
              </a:ext>
            </a:extLst>
          </p:cNvPr>
          <p:cNvSpPr txBox="1"/>
          <p:nvPr/>
        </p:nvSpPr>
        <p:spPr>
          <a:xfrm>
            <a:off x="0" y="856494"/>
            <a:ext cx="6432331" cy="1569660"/>
          </a:xfrm>
          <a:prstGeom prst="rect">
            <a:avLst/>
          </a:prstGeom>
          <a:noFill/>
        </p:spPr>
        <p:txBody>
          <a:bodyPr wrap="square">
            <a:spAutoFit/>
          </a:bodyPr>
          <a:lstStyle/>
          <a:p>
            <a:pPr algn="ctr"/>
            <a:r>
              <a:rPr lang="en-US" sz="3200" b="1" kern="1200" cap="all" dirty="0">
                <a:ln>
                  <a:noFill/>
                </a:ln>
                <a:solidFill>
                  <a:srgbClr val="FFFFFF"/>
                </a:solidFill>
                <a:effectLst/>
                <a:latin typeface="Times New Roman" panose="02020603050405020304" pitchFamily="18" charset="0"/>
                <a:ea typeface="+mj-ea"/>
                <a:cs typeface="Times New Roman" panose="02020603050405020304" pitchFamily="18" charset="0"/>
              </a:rPr>
              <a:t>The contribution of EI and CQ to Leadership</a:t>
            </a:r>
            <a:br>
              <a:rPr lang="en-US" sz="3200" kern="1200" cap="all" dirty="0">
                <a:ln>
                  <a:noFill/>
                </a:ln>
                <a:solidFill>
                  <a:srgbClr val="000000"/>
                </a:solidFill>
                <a:effectLst/>
                <a:latin typeface="Times New Roman" panose="02020603050405020304" pitchFamily="18" charset="0"/>
                <a:ea typeface="+mj-ea"/>
                <a:cs typeface="Times New Roman" panose="02020603050405020304" pitchFamily="18" charset="0"/>
              </a:rPr>
            </a:br>
            <a:endParaRPr lang="en-US" sz="32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A880B9F7-43F7-468A-9C3E-123B2982C51A}"/>
              </a:ext>
            </a:extLst>
          </p:cNvPr>
          <p:cNvSpPr txBox="1"/>
          <p:nvPr/>
        </p:nvSpPr>
        <p:spPr>
          <a:xfrm>
            <a:off x="985762" y="2265861"/>
            <a:ext cx="4702770" cy="4431983"/>
          </a:xfrm>
          <a:prstGeom prst="rect">
            <a:avLst/>
          </a:prstGeom>
          <a:noFill/>
        </p:spPr>
        <p:txBody>
          <a:bodyPr wrap="square">
            <a:spAutoFit/>
          </a:bodyPr>
          <a:lstStyle/>
          <a:p>
            <a:pPr marL="0" marR="0" algn="just" rtl="0" eaLnBrk="0" fontAlgn="base" latinLnBrk="0" hangingPunct="0">
              <a:spcBef>
                <a:spcPts val="0"/>
              </a:spcBef>
              <a:spcAft>
                <a:spcPts val="0"/>
              </a:spcAft>
            </a:pPr>
            <a:r>
              <a:rPr lang="en-US" sz="1400" b="1" i="0" kern="1200" baseline="0" dirty="0">
                <a:ln>
                  <a:noFill/>
                </a:ln>
                <a:solidFill>
                  <a:srgbClr val="FFFFFF"/>
                </a:solidFill>
                <a:effectLst/>
                <a:latin typeface="Times New Roman" panose="02020603050405020304" pitchFamily="18" charset="0"/>
                <a:cs typeface="Times New Roman" panose="02020603050405020304" pitchFamily="18" charset="0"/>
              </a:rPr>
              <a:t>Leaders who work in diverse cultures require</a:t>
            </a: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a:t>
            </a:r>
            <a:endParaRPr lang="en-US" sz="1400" dirty="0">
              <a:effectLst/>
              <a:latin typeface="Times New Roman" panose="02020603050405020304" pitchFamily="18" charset="0"/>
              <a:cs typeface="Times New Roman" panose="02020603050405020304" pitchFamily="18" charset="0"/>
            </a:endParaRPr>
          </a:p>
          <a:p>
            <a:pPr marL="0" marR="0" algn="just" rtl="0" eaLnBrk="0" fontAlgn="base" latinLnBrk="0" hangingPunct="0">
              <a:spcBef>
                <a:spcPts val="0"/>
              </a:spcBef>
              <a:spcAft>
                <a:spcPts val="0"/>
              </a:spcAft>
            </a:pPr>
            <a:r>
              <a:rPr lang="en-US" sz="1400" b="1" i="0" kern="1200" baseline="0" dirty="0">
                <a:ln>
                  <a:noFill/>
                </a:ln>
                <a:solidFill>
                  <a:srgbClr val="FFFFFF"/>
                </a:solidFill>
                <a:effectLst/>
                <a:latin typeface="Times New Roman" panose="02020603050405020304" pitchFamily="18" charset="0"/>
                <a:cs typeface="Times New Roman" panose="02020603050405020304" pitchFamily="18" charset="0"/>
              </a:rPr>
              <a:t>Emotional Intelligence assists in:</a:t>
            </a:r>
            <a:endParaRPr lang="en-US" sz="1400" b="1" dirty="0">
              <a:effectLst/>
              <a:latin typeface="Times New Roman" panose="02020603050405020304" pitchFamily="18" charset="0"/>
              <a:cs typeface="Times New Roman" panose="02020603050405020304" pitchFamily="18" charset="0"/>
            </a:endParaRPr>
          </a:p>
          <a:p>
            <a:pPr marL="285750" marR="0" indent="-285750" algn="just" rtl="0" eaLnBrk="0" fontAlgn="base" latinLnBrk="0" hangingPunct="0">
              <a:spcBef>
                <a:spcPts val="0"/>
              </a:spcBef>
              <a:spcAft>
                <a:spcPts val="0"/>
              </a:spcAft>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Managing team conflict</a:t>
            </a:r>
            <a:endParaRPr lang="en-US" sz="1400" dirty="0">
              <a:latin typeface="Times New Roman" panose="02020603050405020304" pitchFamily="18" charset="0"/>
              <a:cs typeface="Times New Roman" panose="02020603050405020304" pitchFamily="18" charset="0"/>
            </a:endParaRPr>
          </a:p>
          <a:p>
            <a:pPr marL="285750" marR="0" indent="-285750" algn="just" rtl="0" eaLnBrk="0" fontAlgn="base" latinLnBrk="0" hangingPunct="0">
              <a:spcBef>
                <a:spcPts val="0"/>
              </a:spcBef>
              <a:spcAft>
                <a:spcPts val="0"/>
              </a:spcAft>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Building trust</a:t>
            </a:r>
            <a:endParaRPr lang="en-US" sz="1400" dirty="0">
              <a:latin typeface="Times New Roman" panose="02020603050405020304" pitchFamily="18" charset="0"/>
              <a:cs typeface="Times New Roman" panose="02020603050405020304" pitchFamily="18" charset="0"/>
            </a:endParaRPr>
          </a:p>
          <a:p>
            <a:pPr marL="285750" indent="-285750" algn="just" eaLnBrk="0" fontAlgn="base" hangingPunct="0">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Motivating employees </a:t>
            </a:r>
            <a:r>
              <a:rPr lang="en-US" dirty="0"/>
              <a:t>(Mayer and Salovey, 2022). </a:t>
            </a:r>
            <a:endParaRPr lang="en-US" sz="1400" dirty="0">
              <a:effectLst/>
              <a:latin typeface="Times New Roman" panose="02020603050405020304" pitchFamily="18" charset="0"/>
              <a:cs typeface="Times New Roman" panose="02020603050405020304" pitchFamily="18" charset="0"/>
            </a:endParaRPr>
          </a:p>
          <a:p>
            <a:pPr marL="0" marR="0" algn="just" rtl="0" eaLnBrk="0" fontAlgn="base" latinLnBrk="0" hangingPunct="0">
              <a:spcBef>
                <a:spcPts val="0"/>
              </a:spcBef>
              <a:spcAft>
                <a:spcPts val="0"/>
              </a:spcAft>
            </a:pPr>
            <a:endParaRPr lang="en-US" sz="1400" b="1" i="0" kern="1200" baseline="0" dirty="0">
              <a:ln>
                <a:noFill/>
              </a:ln>
              <a:solidFill>
                <a:srgbClr val="FFFFFF"/>
              </a:solidFill>
              <a:effectLst/>
              <a:latin typeface="Times New Roman" panose="02020603050405020304" pitchFamily="18" charset="0"/>
              <a:cs typeface="Times New Roman" panose="02020603050405020304" pitchFamily="18" charset="0"/>
            </a:endParaRPr>
          </a:p>
          <a:p>
            <a:pPr marL="0" marR="0" algn="just" rtl="0" eaLnBrk="0" fontAlgn="base" latinLnBrk="0" hangingPunct="0">
              <a:spcBef>
                <a:spcPts val="0"/>
              </a:spcBef>
              <a:spcAft>
                <a:spcPts val="0"/>
              </a:spcAft>
            </a:pPr>
            <a:r>
              <a:rPr lang="en-US" sz="1400" b="1" i="0" kern="1200" baseline="0" dirty="0">
                <a:ln>
                  <a:noFill/>
                </a:ln>
                <a:solidFill>
                  <a:srgbClr val="FFFFFF"/>
                </a:solidFill>
                <a:effectLst/>
                <a:latin typeface="Times New Roman" panose="02020603050405020304" pitchFamily="18" charset="0"/>
                <a:cs typeface="Times New Roman" panose="02020603050405020304" pitchFamily="18" charset="0"/>
              </a:rPr>
              <a:t>Cultural Intelligence assists in:</a:t>
            </a:r>
            <a:endParaRPr lang="en-US" sz="1400" b="1" dirty="0">
              <a:effectLst/>
              <a:latin typeface="Times New Roman" panose="02020603050405020304" pitchFamily="18" charset="0"/>
              <a:cs typeface="Times New Roman" panose="02020603050405020304" pitchFamily="18" charset="0"/>
            </a:endParaRPr>
          </a:p>
          <a:p>
            <a:pPr marL="285750" marR="0" indent="-285750" algn="just" rtl="0" eaLnBrk="0" fontAlgn="base" latinLnBrk="0" hangingPunct="0">
              <a:spcBef>
                <a:spcPts val="0"/>
              </a:spcBef>
              <a:spcAft>
                <a:spcPts val="0"/>
              </a:spcAft>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Managing diversity</a:t>
            </a:r>
            <a:endParaRPr lang="en-US" sz="1400" dirty="0">
              <a:latin typeface="Times New Roman" panose="02020603050405020304" pitchFamily="18" charset="0"/>
              <a:cs typeface="Times New Roman" panose="02020603050405020304" pitchFamily="18" charset="0"/>
            </a:endParaRPr>
          </a:p>
          <a:p>
            <a:pPr marL="285750" indent="-285750" algn="just" eaLnBrk="0" fontAlgn="base" hangingPunct="0">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Adapting leadership style </a:t>
            </a:r>
            <a:r>
              <a:rPr lang="en-US" dirty="0"/>
              <a:t>(Google </a:t>
            </a:r>
            <a:r>
              <a:rPr lang="en-US" dirty="0" err="1"/>
              <a:t>re:Work</a:t>
            </a:r>
            <a:r>
              <a:rPr lang="en-US" dirty="0"/>
              <a:t>, 2022). </a:t>
            </a:r>
            <a:endParaRPr lang="en-GB" dirty="0"/>
          </a:p>
          <a:p>
            <a:pPr marR="0" algn="just" rtl="0" eaLnBrk="0" fontAlgn="base" latinLnBrk="0" hangingPunct="0">
              <a:spcBef>
                <a:spcPts val="0"/>
              </a:spcBef>
              <a:spcAft>
                <a:spcPts val="0"/>
              </a:spcAft>
            </a:pPr>
            <a:endParaRPr lang="en-US" sz="1400" dirty="0">
              <a:latin typeface="Times New Roman" panose="02020603050405020304" pitchFamily="18" charset="0"/>
              <a:cs typeface="Times New Roman" panose="02020603050405020304" pitchFamily="18" charset="0"/>
            </a:endParaRPr>
          </a:p>
          <a:p>
            <a:pPr marL="285750" marR="0" indent="-285750" algn="just" rtl="0" eaLnBrk="0" fontAlgn="base" latinLnBrk="0" hangingPunct="0">
              <a:spcBef>
                <a:spcPts val="0"/>
              </a:spcBef>
              <a:spcAft>
                <a:spcPts val="0"/>
              </a:spcAft>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Global collaboration</a:t>
            </a:r>
            <a:endParaRPr lang="en-US" sz="1400" dirty="0">
              <a:effectLst/>
              <a:latin typeface="Times New Roman" panose="02020603050405020304" pitchFamily="18" charset="0"/>
              <a:cs typeface="Times New Roman" panose="02020603050405020304" pitchFamily="18" charset="0"/>
            </a:endParaRPr>
          </a:p>
          <a:p>
            <a:pPr marL="0" marR="0" algn="just" rtl="0" eaLnBrk="0" fontAlgn="base" latinLnBrk="0" hangingPunct="0">
              <a:spcBef>
                <a:spcPts val="0"/>
              </a:spcBef>
              <a:spcAft>
                <a:spcPts val="0"/>
              </a:spcAft>
            </a:pPr>
            <a:endParaRPr lang="en-US" sz="1400" b="1" i="0" kern="1200" baseline="0" dirty="0">
              <a:ln>
                <a:noFill/>
              </a:ln>
              <a:solidFill>
                <a:srgbClr val="FFFFFF"/>
              </a:solidFill>
              <a:effectLst/>
              <a:latin typeface="Times New Roman" panose="02020603050405020304" pitchFamily="18" charset="0"/>
              <a:cs typeface="Times New Roman" panose="02020603050405020304" pitchFamily="18" charset="0"/>
            </a:endParaRPr>
          </a:p>
          <a:p>
            <a:pPr marL="0" marR="0" algn="just" rtl="0" eaLnBrk="0" fontAlgn="base" latinLnBrk="0" hangingPunct="0">
              <a:spcBef>
                <a:spcPts val="0"/>
              </a:spcBef>
              <a:spcAft>
                <a:spcPts val="0"/>
              </a:spcAft>
            </a:pPr>
            <a:r>
              <a:rPr lang="en-US" sz="1400" b="1" i="0" kern="1200" baseline="0" dirty="0">
                <a:ln>
                  <a:noFill/>
                </a:ln>
                <a:solidFill>
                  <a:srgbClr val="FFFFFF"/>
                </a:solidFill>
                <a:effectLst/>
                <a:latin typeface="Times New Roman" panose="02020603050405020304" pitchFamily="18" charset="0"/>
                <a:cs typeface="Times New Roman" panose="02020603050405020304" pitchFamily="18" charset="0"/>
              </a:rPr>
              <a:t>Together they:</a:t>
            </a:r>
            <a:endParaRPr lang="en-US" sz="1400" b="1" dirty="0">
              <a:effectLst/>
              <a:latin typeface="Times New Roman" panose="02020603050405020304" pitchFamily="18" charset="0"/>
              <a:cs typeface="Times New Roman" panose="02020603050405020304" pitchFamily="18" charset="0"/>
            </a:endParaRPr>
          </a:p>
          <a:p>
            <a:pPr marL="285750" marR="0" indent="-285750" algn="just" rtl="0" eaLnBrk="0" fontAlgn="base" latinLnBrk="0" hangingPunct="0">
              <a:spcBef>
                <a:spcPts val="0"/>
              </a:spcBef>
              <a:spcAft>
                <a:spcPts val="0"/>
              </a:spcAft>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Improve communication</a:t>
            </a:r>
            <a:endParaRPr lang="en-US" sz="1400" dirty="0">
              <a:latin typeface="Times New Roman" panose="02020603050405020304" pitchFamily="18" charset="0"/>
              <a:cs typeface="Times New Roman" panose="02020603050405020304" pitchFamily="18" charset="0"/>
            </a:endParaRPr>
          </a:p>
          <a:p>
            <a:pPr marL="285750" marR="0" indent="-285750" algn="just" rtl="0" eaLnBrk="0" fontAlgn="base" latinLnBrk="0" hangingPunct="0">
              <a:spcBef>
                <a:spcPts val="0"/>
              </a:spcBef>
              <a:spcAft>
                <a:spcPts val="0"/>
              </a:spcAft>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Increase innovation</a:t>
            </a:r>
            <a:endParaRPr lang="en-US" sz="1400" dirty="0">
              <a:latin typeface="Times New Roman" panose="02020603050405020304" pitchFamily="18" charset="0"/>
              <a:cs typeface="Times New Roman" panose="02020603050405020304" pitchFamily="18" charset="0"/>
            </a:endParaRPr>
          </a:p>
          <a:p>
            <a:pPr marL="285750" marR="0" indent="-285750" algn="just" rtl="0" eaLnBrk="0" fontAlgn="base" latinLnBrk="0" hangingPunct="0">
              <a:spcBef>
                <a:spcPts val="0"/>
              </a:spcBef>
              <a:spcAft>
                <a:spcPts val="0"/>
              </a:spcAft>
              <a:buFont typeface="Arial" panose="020B0604020202020204" pitchFamily="34" charset="0"/>
              <a:buChar char="•"/>
            </a:pPr>
            <a:r>
              <a:rPr lang="en-US" sz="1400" b="0" i="0" kern="1200" baseline="0" dirty="0">
                <a:ln>
                  <a:noFill/>
                </a:ln>
                <a:solidFill>
                  <a:srgbClr val="FFFFFF"/>
                </a:solidFill>
                <a:effectLst/>
                <a:latin typeface="Times New Roman" panose="02020603050405020304" pitchFamily="18" charset="0"/>
                <a:cs typeface="Times New Roman" panose="02020603050405020304" pitchFamily="18" charset="0"/>
              </a:rPr>
              <a:t>Enhance the performance of the organization.</a:t>
            </a:r>
            <a:endParaRPr lang="en-US" sz="1400" dirty="0">
              <a:effectLst/>
              <a:latin typeface="Times New Roman" panose="02020603050405020304" pitchFamily="18" charset="0"/>
              <a:cs typeface="Times New Roman" panose="02020603050405020304" pitchFamily="18" charset="0"/>
            </a:endParaRPr>
          </a:p>
          <a:p>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0173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7161744" y="-1123912"/>
            <a:ext cx="4124046" cy="4918842"/>
          </a:xfrm>
        </p:spPr>
        <p:txBody>
          <a:bodyPr vert="horz" lIns="91440" tIns="45720" rIns="91440" bIns="45720" rtlCol="0" anchor="ctr">
            <a:normAutofit/>
          </a:bodyPr>
          <a:lstStyle/>
          <a:p>
            <a:pPr marR="0"/>
            <a:r>
              <a:rPr lang="en-US" b="1" dirty="0">
                <a:latin typeface="Times New Roman" panose="02020603050405020304" pitchFamily="18" charset="0"/>
                <a:cs typeface="Times New Roman" panose="02020603050405020304" pitchFamily="18" charset="0"/>
              </a:rPr>
              <a:t>Conclusion</a:t>
            </a:r>
            <a:endParaRPr lang="en-US" b="1" i="0" u="none" strike="noStrike" baseline="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5FE57BF-1395-4066-8321-52A24E720873}"/>
              </a:ext>
            </a:extLst>
          </p:cNvPr>
          <p:cNvSpPr txBox="1"/>
          <p:nvPr/>
        </p:nvSpPr>
        <p:spPr>
          <a:xfrm>
            <a:off x="5122573" y="-422732"/>
            <a:ext cx="6097604" cy="498663"/>
          </a:xfrm>
          <a:prstGeom prst="rect">
            <a:avLst/>
          </a:prstGeom>
          <a:noFill/>
        </p:spPr>
        <p:txBody>
          <a:bodyPr wrap="square">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Rectangle 2">
            <a:extLst>
              <a:ext uri="{FF2B5EF4-FFF2-40B4-BE49-F238E27FC236}">
                <a16:creationId xmlns:a16="http://schemas.microsoft.com/office/drawing/2014/main" id="{6D87A95A-C11F-479A-935A-B0369E45D06F}"/>
              </a:ext>
            </a:extLst>
          </p:cNvPr>
          <p:cNvSpPr>
            <a:spLocks noChangeArrowheads="1"/>
          </p:cNvSpPr>
          <p:nvPr/>
        </p:nvSpPr>
        <p:spPr bwMode="auto">
          <a:xfrm>
            <a:off x="4803808" y="2914282"/>
            <a:ext cx="6735134" cy="498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8A4D0AE-F791-43E2-85AE-FF19F3E8E967}"/>
              </a:ext>
            </a:extLst>
          </p:cNvPr>
          <p:cNvSpPr txBox="1"/>
          <p:nvPr/>
        </p:nvSpPr>
        <p:spPr>
          <a:xfrm>
            <a:off x="5894562" y="2088171"/>
            <a:ext cx="5761410" cy="378148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Emotional Intelligence promotes interpersonal effectiveness.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Cultural Intelligence facilitates success of global leadership</a:t>
            </a:r>
            <a:r>
              <a:rPr lang="en-US" dirty="0"/>
              <a:t> (Mayer and Salovey, 2022). </a:t>
            </a: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Theoretical foundations are offered by such models as Goleman, Mayer-Salovey, </a:t>
            </a:r>
            <a:r>
              <a:rPr lang="en-US" dirty="0" err="1">
                <a:latin typeface="Times New Roman" panose="02020603050405020304" pitchFamily="18" charset="0"/>
                <a:cs typeface="Times New Roman" panose="02020603050405020304" pitchFamily="18" charset="0"/>
              </a:rPr>
              <a:t>Earley</a:t>
            </a:r>
            <a:r>
              <a:rPr lang="en-US" dirty="0">
                <a:latin typeface="Times New Roman" panose="02020603050405020304" pitchFamily="18" charset="0"/>
                <a:cs typeface="Times New Roman" panose="02020603050405020304" pitchFamily="18" charset="0"/>
              </a:rPr>
              <a:t> and Ang, and Hofstede.</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Practical import is seen in business cases.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EI and CQ are essential in effective leadership in a modern organization </a:t>
            </a:r>
            <a:r>
              <a:rPr lang="en-US" dirty="0"/>
              <a:t>(Mayer and Salovey, 2022). </a:t>
            </a:r>
            <a:endParaRPr lang="en-GB" dirty="0"/>
          </a:p>
        </p:txBody>
      </p:sp>
      <p:pic>
        <p:nvPicPr>
          <p:cNvPr id="8" name="Picture 7">
            <a:extLst>
              <a:ext uri="{FF2B5EF4-FFF2-40B4-BE49-F238E27FC236}">
                <a16:creationId xmlns:a16="http://schemas.microsoft.com/office/drawing/2014/main" id="{87EC1FF1-3EF8-4D8B-8020-F0993492FF0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0"/>
            <a:ext cx="5547780" cy="6858000"/>
          </a:xfrm>
          <a:prstGeom prst="rect">
            <a:avLst/>
          </a:prstGeom>
        </p:spPr>
      </p:pic>
    </p:spTree>
    <p:extLst>
      <p:ext uri="{BB962C8B-B14F-4D97-AF65-F5344CB8AC3E}">
        <p14:creationId xmlns:p14="http://schemas.microsoft.com/office/powerpoint/2010/main" val="3903183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4D2AB-A234-3F59-3059-F8E8DDBFC85E}"/>
              </a:ext>
            </a:extLst>
          </p:cNvPr>
          <p:cNvSpPr>
            <a:spLocks noGrp="1"/>
          </p:cNvSpPr>
          <p:nvPr>
            <p:ph type="title"/>
          </p:nvPr>
        </p:nvSpPr>
        <p:spPr>
          <a:xfrm>
            <a:off x="309110" y="969579"/>
            <a:ext cx="4124046" cy="4918842"/>
          </a:xfrm>
        </p:spPr>
        <p:txBody>
          <a:bodyPr vert="horz" lIns="91440" tIns="45720" rIns="91440" bIns="45720" rtlCol="0" anchor="ctr">
            <a:normAutofit/>
          </a:bodyPr>
          <a:lstStyle/>
          <a:p>
            <a:pPr lvl="0"/>
            <a:r>
              <a:rPr lang="en-US" sz="4000" b="1" dirty="0">
                <a:solidFill>
                  <a:schemeClr val="tx1"/>
                </a:solidFill>
                <a:latin typeface="Times New Roman" panose="02020603050405020304" pitchFamily="18" charset="0"/>
                <a:cs typeface="Times New Roman" panose="02020603050405020304" pitchFamily="18" charset="0"/>
              </a:rPr>
              <a:t>References</a:t>
            </a:r>
            <a:endParaRPr lang="en-US" sz="4000" b="1"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5FE57BF-1395-4066-8321-52A24E720873}"/>
              </a:ext>
            </a:extLst>
          </p:cNvPr>
          <p:cNvSpPr txBox="1"/>
          <p:nvPr/>
        </p:nvSpPr>
        <p:spPr>
          <a:xfrm>
            <a:off x="4803808" y="1305592"/>
            <a:ext cx="6097604" cy="498663"/>
          </a:xfrm>
          <a:prstGeom prst="rect">
            <a:avLst/>
          </a:prstGeom>
          <a:noFill/>
        </p:spPr>
        <p:txBody>
          <a:bodyPr wrap="square">
            <a:spAutoFit/>
          </a:bodyPr>
          <a:lstStyle/>
          <a:p>
            <a:pPr>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4" name="Rectangle 2">
            <a:extLst>
              <a:ext uri="{FF2B5EF4-FFF2-40B4-BE49-F238E27FC236}">
                <a16:creationId xmlns:a16="http://schemas.microsoft.com/office/drawing/2014/main" id="{6D87A95A-C11F-479A-935A-B0369E45D06F}"/>
              </a:ext>
            </a:extLst>
          </p:cNvPr>
          <p:cNvSpPr>
            <a:spLocks noChangeArrowheads="1"/>
          </p:cNvSpPr>
          <p:nvPr/>
        </p:nvSpPr>
        <p:spPr bwMode="auto">
          <a:xfrm>
            <a:off x="4803808" y="2914282"/>
            <a:ext cx="6735134" cy="498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418DA355-49F4-47D3-8E8F-ED41F567D641}"/>
              </a:ext>
            </a:extLst>
          </p:cNvPr>
          <p:cNvSpPr>
            <a:spLocks noChangeArrowheads="1"/>
          </p:cNvSpPr>
          <p:nvPr/>
        </p:nvSpPr>
        <p:spPr bwMode="auto">
          <a:xfrm>
            <a:off x="4420328" y="1502605"/>
            <a:ext cx="7462562"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Goleman, D., 2023.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Emotional Intelligence in Leadership: New Insights for the Modern Workplace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London: Bloomsbury.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Mayer, J.D. and Salovey, P., 2022.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Science of Emotional Intelligence: Applications in Organizations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Springer.</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Earley</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P.C. and Ang, S., 2022.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Cultural Intelligence for Global Leaders: Adapting in the 21st Century</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Stanford, CA: Stanford University Press.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Hofstede, G., Hofstede, G.J. and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Minkov</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2022.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Cultures and Organizations: Contemporary Perspectives</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4th ed. New York: McGraw-Hill Education.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Nadella, S., 2022.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Hit Refresh: Reimagining Microsoft’s Future in a Global World</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New York: Harper Business.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Google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re:Work</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2022. </a:t>
            </a:r>
            <a:r>
              <a:rPr kumimoji="0" lang="en-US" altLang="en-US" sz="18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Project Aristotle: Team Effectiveness and Emotional Intelligence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https://rework.withgoogle.com/print/guides/5721312655835136/ [Accessed 27 February 2026].</a:t>
            </a:r>
          </a:p>
        </p:txBody>
      </p:sp>
    </p:spTree>
    <p:extLst>
      <p:ext uri="{BB962C8B-B14F-4D97-AF65-F5344CB8AC3E}">
        <p14:creationId xmlns:p14="http://schemas.microsoft.com/office/powerpoint/2010/main" val="3625962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4C5A649-CDA8-4CF3-BEAB-2702FF3AAB12}"/>
              </a:ext>
            </a:extLst>
          </p:cNvPr>
          <p:cNvSpPr txBox="1"/>
          <p:nvPr/>
        </p:nvSpPr>
        <p:spPr>
          <a:xfrm>
            <a:off x="4296944" y="2960058"/>
            <a:ext cx="5499100" cy="769441"/>
          </a:xfrm>
          <a:prstGeom prst="rect">
            <a:avLst/>
          </a:prstGeom>
          <a:noFill/>
        </p:spPr>
        <p:txBody>
          <a:bodyPr wrap="square">
            <a:spAutoFit/>
          </a:bodyPr>
          <a:lstStyle/>
          <a:p>
            <a:r>
              <a:rPr lang="en-US" sz="4400" b="1" dirty="0">
                <a:latin typeface="Algerian" panose="04020705040A02060702" pitchFamily="82" charset="0"/>
                <a:cs typeface="Times New Roman" panose="02020603050405020304" pitchFamily="18" charset="0"/>
              </a:rPr>
              <a:t>THANK YOU  </a:t>
            </a:r>
            <a:endParaRPr lang="en-US" sz="4400" dirty="0">
              <a:latin typeface="Algerian" panose="04020705040A02060702" pitchFamily="82" charset="0"/>
            </a:endParaRPr>
          </a:p>
        </p:txBody>
      </p:sp>
    </p:spTree>
    <p:extLst>
      <p:ext uri="{BB962C8B-B14F-4D97-AF65-F5344CB8AC3E}">
        <p14:creationId xmlns:p14="http://schemas.microsoft.com/office/powerpoint/2010/main" val="1141415460"/>
      </p:ext>
    </p:extLst>
  </p:cSld>
  <p:clrMapOvr>
    <a:masterClrMapping/>
  </p:clrMapOvr>
</p:sld>
</file>

<file path=ppt/theme/theme1.xml><?xml version="1.0" encoding="utf-8"?>
<a:theme xmlns:a="http://schemas.openxmlformats.org/drawingml/2006/main" name="Slic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965</TotalTime>
  <Words>2096</Words>
  <Application>Microsoft Office PowerPoint</Application>
  <PresentationFormat>Widescreen</PresentationFormat>
  <Paragraphs>184</Paragraphs>
  <Slides>16</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Algerian</vt:lpstr>
      <vt:lpstr>Arial</vt:lpstr>
      <vt:lpstr>Calibri</vt:lpstr>
      <vt:lpstr>Century Gothic</vt:lpstr>
      <vt:lpstr>Times New Roman</vt:lpstr>
      <vt:lpstr>Wingdings 3</vt:lpstr>
      <vt:lpstr>Slice</vt:lpstr>
      <vt:lpstr>Emotional and Cultural Intelligence as Leaders</vt:lpstr>
      <vt:lpstr>Introduction</vt:lpstr>
      <vt:lpstr>PowerPoint Presentation</vt:lpstr>
      <vt:lpstr>Emotional Intelligence Model of Goleman </vt:lpstr>
      <vt:lpstr>Mayer-Salovey Ability Model of EI </vt:lpstr>
      <vt:lpstr>PowerPoint Presentation</vt:lpstr>
      <vt:lpstr>PowerPoint Presentation</vt:lpstr>
      <vt:lpstr>What is Cultural Intelligence?</vt:lpstr>
      <vt:lpstr>Four-Dimensional CQ Model of Earley and Ang</vt:lpstr>
      <vt:lpstr>The Cultural Dimensions Theory by Hofstede</vt:lpstr>
      <vt:lpstr>PowerPoint Presentation</vt:lpstr>
      <vt:lpstr>PowerPoint Presentation</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Pitching and negotiation skills</dc:title>
  <dc:creator>A Book Reader</dc:creator>
  <cp:lastModifiedBy>Alex Andrei</cp:lastModifiedBy>
  <cp:revision>87</cp:revision>
  <dcterms:created xsi:type="dcterms:W3CDTF">2025-06-13T14:39:42Z</dcterms:created>
  <dcterms:modified xsi:type="dcterms:W3CDTF">2026-02-28T00:58:43Z</dcterms:modified>
</cp:coreProperties>
</file>