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25" r:id="rId5"/>
    <p:sldId id="326" r:id="rId6"/>
    <p:sldId id="327" r:id="rId7"/>
    <p:sldId id="333" r:id="rId8"/>
    <p:sldId id="329" r:id="rId9"/>
    <p:sldId id="332" r:id="rId10"/>
    <p:sldId id="330" r:id="rId11"/>
    <p:sldId id="331" r:id="rId12"/>
    <p:sldId id="335" r:id="rId13"/>
    <p:sldId id="340" r:id="rId14"/>
    <p:sldId id="336" r:id="rId15"/>
    <p:sldId id="337" r:id="rId16"/>
    <p:sldId id="328" r:id="rId17"/>
    <p:sldId id="33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816" userDrawn="1">
          <p15:clr>
            <a:srgbClr val="A4A3A4"/>
          </p15:clr>
        </p15:guide>
        <p15:guide id="2" orient="horz" pos="368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D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422" autoAdjust="0"/>
    <p:restoredTop sz="85176" autoAdjust="0"/>
  </p:normalViewPr>
  <p:slideViewPr>
    <p:cSldViewPr snapToGrid="0">
      <p:cViewPr>
        <p:scale>
          <a:sx n="75" d="100"/>
          <a:sy n="75" d="100"/>
        </p:scale>
        <p:origin x="476" y="364"/>
      </p:cViewPr>
      <p:guideLst>
        <p:guide pos="816"/>
        <p:guide orient="horz" pos="36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BA57456-157A-C12A-2FEC-91B7B9EE491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D46761-828E-1508-56BD-BAEADF34862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F95820-84BB-3447-8286-60A51307E7F2}" type="datetimeFigureOut">
              <a:rPr lang="en-US" smtClean="0"/>
              <a:t>11/28/2023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428A7E-6B0E-809C-73D1-4B5E2FF471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9A5AA6-0C5B-430A-E0C4-C90B2F0A1C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76440-F66F-F947-8EFC-EA5202ACFD2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117637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08FC54-6AE4-6A4A-9756-823A0F1BE5A6}" type="datetimeFigureOut">
              <a:rPr lang="en-US" smtClean="0"/>
              <a:t>11/28/2023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79E9EB-07EB-9D44-9F5A-AB1FBECCDD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75874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1C745E-9B5A-59BF-BF50-4F251E39D58D}"/>
              </a:ext>
            </a:extLst>
          </p:cNvPr>
          <p:cNvSpPr/>
          <p:nvPr userDrawn="1"/>
        </p:nvSpPr>
        <p:spPr>
          <a:xfrm>
            <a:off x="304800" y="266701"/>
            <a:ext cx="11582400" cy="63245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044184"/>
            <a:ext cx="9144000" cy="356616"/>
          </a:xfrm>
        </p:spPr>
        <p:txBody>
          <a:bodyPr/>
          <a:lstStyle>
            <a:lvl1pPr marL="0" indent="0" algn="ct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2B4A7EA-9E3F-9CE1-56B5-92F4FDDA69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4100" y="758952"/>
            <a:ext cx="7543800" cy="5029200"/>
          </a:xfrm>
          <a:custGeom>
            <a:avLst/>
            <a:gdLst>
              <a:gd name="connsiteX0" fmla="*/ 3567113 w 7543800"/>
              <a:gd name="connsiteY0" fmla="*/ 4869270 h 5029200"/>
              <a:gd name="connsiteX1" fmla="*/ 3567113 w 7543800"/>
              <a:gd name="connsiteY1" fmla="*/ 4957572 h 5029200"/>
              <a:gd name="connsiteX2" fmla="*/ 3976688 w 7543800"/>
              <a:gd name="connsiteY2" fmla="*/ 4957572 h 5029200"/>
              <a:gd name="connsiteX3" fmla="*/ 3976688 w 7543800"/>
              <a:gd name="connsiteY3" fmla="*/ 4869270 h 5029200"/>
              <a:gd name="connsiteX4" fmla="*/ 0 w 7543800"/>
              <a:gd name="connsiteY4" fmla="*/ 0 h 5029200"/>
              <a:gd name="connsiteX5" fmla="*/ 7543800 w 7543800"/>
              <a:gd name="connsiteY5" fmla="*/ 0 h 5029200"/>
              <a:gd name="connsiteX6" fmla="*/ 7543800 w 7543800"/>
              <a:gd name="connsiteY6" fmla="*/ 5029200 h 5029200"/>
              <a:gd name="connsiteX7" fmla="*/ 0 w 7543800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43800" h="5029200">
                <a:moveTo>
                  <a:pt x="3567113" y="4869270"/>
                </a:moveTo>
                <a:lnTo>
                  <a:pt x="3567113" y="4957572"/>
                </a:lnTo>
                <a:lnTo>
                  <a:pt x="3976688" y="4957572"/>
                </a:lnTo>
                <a:lnTo>
                  <a:pt x="3976688" y="4869270"/>
                </a:lnTo>
                <a:close/>
                <a:moveTo>
                  <a:pt x="0" y="0"/>
                </a:moveTo>
                <a:lnTo>
                  <a:pt x="7543800" y="0"/>
                </a:lnTo>
                <a:lnTo>
                  <a:pt x="7543800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2398E06-9E0E-BC81-DEB5-1DB2F8635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8960"/>
            <a:ext cx="10515600" cy="640080"/>
          </a:xfrm>
        </p:spPr>
        <p:txBody>
          <a:bodyPr anchor="ctr"/>
          <a:lstStyle>
            <a:lvl1pPr algn="ctr">
              <a:defRPr sz="60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F70834-CB8D-A95B-D859-6E5B4C6B4F78}"/>
              </a:ext>
            </a:extLst>
          </p:cNvPr>
          <p:cNvSpPr/>
          <p:nvPr userDrawn="1"/>
        </p:nvSpPr>
        <p:spPr>
          <a:xfrm>
            <a:off x="5891213" y="562822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691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4B2501-78A9-E41B-7C2D-09F09ADDCB5E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4462849" y="685800"/>
            <a:ext cx="7119551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24712"/>
            <a:ext cx="388620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816352"/>
            <a:ext cx="3602736" cy="336499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all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46904" y="1188720"/>
            <a:ext cx="6638544" cy="4480560"/>
          </a:xfr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92E47F-4E2C-B4B2-51F0-43D9D15C5A60}"/>
              </a:ext>
            </a:extLst>
          </p:cNvPr>
          <p:cNvCxnSpPr>
            <a:cxnSpLocks/>
          </p:cNvCxnSpPr>
          <p:nvPr userDrawn="1"/>
        </p:nvCxnSpPr>
        <p:spPr>
          <a:xfrm>
            <a:off x="1295400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816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3578352" y="0"/>
            <a:ext cx="86136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889504"/>
            <a:ext cx="5760720" cy="331927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none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98448" y="1828800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6BAAC-D89F-682D-12A3-1C31F92F0FAF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F877625-E710-6DF2-3E49-374C6DD8DBC0}"/>
              </a:ext>
            </a:extLst>
          </p:cNvPr>
          <p:cNvCxnSpPr>
            <a:cxnSpLocks/>
          </p:cNvCxnSpPr>
          <p:nvPr userDrawn="1"/>
        </p:nvCxnSpPr>
        <p:spPr>
          <a:xfrm>
            <a:off x="5447344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7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it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0AC02C-19A4-4754-CC96-34357DEFF55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7048" y="1481328"/>
            <a:ext cx="9144000" cy="3886200"/>
          </a:xfrm>
          <a:custGeom>
            <a:avLst/>
            <a:gdLst>
              <a:gd name="connsiteX0" fmla="*/ 6521576 w 9144000"/>
              <a:gd name="connsiteY0" fmla="*/ 2811867 h 3886200"/>
              <a:gd name="connsiteX1" fmla="*/ 6521576 w 9144000"/>
              <a:gd name="connsiteY1" fmla="*/ 2900169 h 3886200"/>
              <a:gd name="connsiteX2" fmla="*/ 6931151 w 9144000"/>
              <a:gd name="connsiteY2" fmla="*/ 2900169 h 3886200"/>
              <a:gd name="connsiteX3" fmla="*/ 6931151 w 9144000"/>
              <a:gd name="connsiteY3" fmla="*/ 2811867 h 3886200"/>
              <a:gd name="connsiteX4" fmla="*/ 0 w 9144000"/>
              <a:gd name="connsiteY4" fmla="*/ 0 h 3886200"/>
              <a:gd name="connsiteX5" fmla="*/ 9144000 w 9144000"/>
              <a:gd name="connsiteY5" fmla="*/ 0 h 3886200"/>
              <a:gd name="connsiteX6" fmla="*/ 9144000 w 9144000"/>
              <a:gd name="connsiteY6" fmla="*/ 3886200 h 3886200"/>
              <a:gd name="connsiteX7" fmla="*/ 0 w 9144000"/>
              <a:gd name="connsiteY7" fmla="*/ 3886200 h 388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4000" h="3886200">
                <a:moveTo>
                  <a:pt x="6521576" y="2811867"/>
                </a:moveTo>
                <a:lnTo>
                  <a:pt x="6521576" y="2900169"/>
                </a:lnTo>
                <a:lnTo>
                  <a:pt x="6931151" y="2900169"/>
                </a:lnTo>
                <a:lnTo>
                  <a:pt x="6931151" y="2811867"/>
                </a:ln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3886200"/>
                </a:lnTo>
                <a:lnTo>
                  <a:pt x="0" y="38862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636" y="3200400"/>
            <a:ext cx="8110728" cy="457200"/>
          </a:xfrm>
        </p:spPr>
        <p:txBody>
          <a:bodyPr anchor="ctr"/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0" y="4745736"/>
            <a:ext cx="1389888" cy="1280160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E7004C-CFEF-6E88-A3C1-60FBC7F8CD13}"/>
              </a:ext>
            </a:extLst>
          </p:cNvPr>
          <p:cNvSpPr/>
          <p:nvPr userDrawn="1"/>
        </p:nvSpPr>
        <p:spPr>
          <a:xfrm>
            <a:off x="8048624" y="4293195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31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609600"/>
            <a:ext cx="10058400" cy="914400"/>
          </a:xfrm>
        </p:spPr>
        <p:txBody>
          <a:bodyPr/>
          <a:lstStyle>
            <a:lvl1pPr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855945"/>
            <a:ext cx="9820656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521339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609600"/>
            <a:ext cx="9829800" cy="914400"/>
          </a:xfrm>
        </p:spPr>
        <p:txBody>
          <a:bodyPr/>
          <a:lstStyle>
            <a:lvl1pPr algn="ctr"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46504"/>
            <a:ext cx="9829800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641840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7811310-A21F-0BFB-8198-22EDFCF9F4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70576" y="658368"/>
            <a:ext cx="6821424" cy="334670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D2EFC-F14F-5508-06EE-4E5B5C535E16}"/>
              </a:ext>
            </a:extLst>
          </p:cNvPr>
          <p:cNvCxnSpPr>
            <a:cxnSpLocks/>
          </p:cNvCxnSpPr>
          <p:nvPr userDrawn="1"/>
        </p:nvCxnSpPr>
        <p:spPr>
          <a:xfrm>
            <a:off x="1819102" y="554884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28A6ACFB-D620-056D-1C62-903C5FBCE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656" y="5943600"/>
            <a:ext cx="4809744" cy="256032"/>
          </a:xfrm>
        </p:spPr>
        <p:txBody>
          <a:bodyPr/>
          <a:lstStyle>
            <a:lvl1pPr marL="0" indent="0" algn="l">
              <a:buNone/>
              <a:defRPr sz="2000" cap="all" spc="200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656" y="2459736"/>
            <a:ext cx="5157216" cy="2670048"/>
          </a:xfrm>
        </p:spPr>
        <p:txBody>
          <a:bodyPr anchor="b"/>
          <a:lstStyle>
            <a:lvl1pPr algn="l">
              <a:lnSpc>
                <a:spcPts val="5200"/>
              </a:lnSpc>
              <a:defRPr sz="360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18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021824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8448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6200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395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3427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73952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73952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708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708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E73E07-0346-2BA8-44BC-6CB3BDEAAA99}"/>
              </a:ext>
            </a:extLst>
          </p:cNvPr>
          <p:cNvCxnSpPr>
            <a:cxnSpLocks/>
          </p:cNvCxnSpPr>
          <p:nvPr userDrawn="1"/>
        </p:nvCxnSpPr>
        <p:spPr>
          <a:xfrm>
            <a:off x="45924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E62977-27C7-5882-6A33-75257911D09A}"/>
              </a:ext>
            </a:extLst>
          </p:cNvPr>
          <p:cNvCxnSpPr>
            <a:cxnSpLocks/>
          </p:cNvCxnSpPr>
          <p:nvPr userDrawn="1"/>
        </p:nvCxnSpPr>
        <p:spPr>
          <a:xfrm>
            <a:off x="2004720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5476C-2972-A423-7282-BABA9AAB32E6}"/>
              </a:ext>
            </a:extLst>
          </p:cNvPr>
          <p:cNvCxnSpPr>
            <a:cxnSpLocks/>
          </p:cNvCxnSpPr>
          <p:nvPr userDrawn="1"/>
        </p:nvCxnSpPr>
        <p:spPr>
          <a:xfrm>
            <a:off x="9737699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0D781B-3CB4-A523-427F-3D444B28E60E}"/>
              </a:ext>
            </a:extLst>
          </p:cNvPr>
          <p:cNvCxnSpPr>
            <a:cxnSpLocks/>
          </p:cNvCxnSpPr>
          <p:nvPr userDrawn="1"/>
        </p:nvCxnSpPr>
        <p:spPr>
          <a:xfrm>
            <a:off x="71832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048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332720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63677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4528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885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81744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052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1052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4684061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2096160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983798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730623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09A756E1-5275-58A9-7B09-95BEA4F4FAC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63677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A4DA2F88-85BF-29B8-6321-AF19B25A626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224528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4636CEF4-05E9-F5BB-BD6F-6B081DBDCA9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885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67B57C06-A1D0-7C74-6A14-2BFF0B1FC17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81744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9844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9844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697C28E5-6260-6DA9-B4F0-665506F525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86200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A594A25E-7F2D-4188-16B7-C34485FDD2F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86200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84B38BF-6197-486D-7134-F86E1754AF7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1052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D788F8D9-8CDB-C458-9AAD-0426AB467D2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1052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78447882-2C86-B3A7-9450-29A0778E1B0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E321AAE1-532A-23F0-9108-055D0D7BDFB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1BC4478-FBEA-422F-73BA-0A422F15D7EA}"/>
              </a:ext>
            </a:extLst>
          </p:cNvPr>
          <p:cNvCxnSpPr>
            <a:cxnSpLocks/>
          </p:cNvCxnSpPr>
          <p:nvPr userDrawn="1"/>
        </p:nvCxnSpPr>
        <p:spPr>
          <a:xfrm>
            <a:off x="4684061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2096160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C9F7A3-B120-C59A-E379-173F84B7D153}"/>
              </a:ext>
            </a:extLst>
          </p:cNvPr>
          <p:cNvCxnSpPr>
            <a:cxnSpLocks/>
          </p:cNvCxnSpPr>
          <p:nvPr userDrawn="1"/>
        </p:nvCxnSpPr>
        <p:spPr>
          <a:xfrm>
            <a:off x="983798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73A4E7-9D16-A6C0-E297-A36B10A2FABB}"/>
              </a:ext>
            </a:extLst>
          </p:cNvPr>
          <p:cNvCxnSpPr>
            <a:cxnSpLocks/>
          </p:cNvCxnSpPr>
          <p:nvPr userDrawn="1"/>
        </p:nvCxnSpPr>
        <p:spPr>
          <a:xfrm>
            <a:off x="730623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777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5175504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088" y="609600"/>
            <a:ext cx="10021824" cy="1252728"/>
          </a:xfrm>
        </p:spPr>
        <p:txBody>
          <a:bodyPr/>
          <a:lstStyle>
            <a:lvl1pPr algn="ctr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83280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83280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68112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8112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52944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552944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3383280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9637776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7552944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5468112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637776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37776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1298448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410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0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5221224"/>
            <a:ext cx="3621024" cy="621792"/>
          </a:xfrm>
        </p:spPr>
        <p:txBody>
          <a:bodyPr/>
          <a:lstStyle>
            <a:lvl1pPr algn="l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0098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266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3152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18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3769F54-E10C-40C4-5EFF-E8A9CA520AEC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6E7B1EF-9D07-1E66-7467-93C9AE48BD85}"/>
              </a:ext>
            </a:extLst>
          </p:cNvPr>
          <p:cNvCxnSpPr>
            <a:cxnSpLocks/>
          </p:cNvCxnSpPr>
          <p:nvPr userDrawn="1"/>
        </p:nvCxnSpPr>
        <p:spPr>
          <a:xfrm flipH="1">
            <a:off x="1219200" y="2871216"/>
            <a:ext cx="9595104" cy="0"/>
          </a:xfrm>
          <a:prstGeom prst="line">
            <a:avLst/>
          </a:prstGeom>
          <a:ln w="12700" cap="flat" cmpd="sng" algn="ctr">
            <a:solidFill>
              <a:schemeClr val="accent1"/>
            </a:solidFill>
            <a:prstDash val="solid"/>
            <a:round/>
            <a:headEnd type="triangl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0098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1266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3152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218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476138-49FF-70BE-6359-0A511EFB243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98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46EFC43B-3F8D-6957-F343-F3D9C3E7A71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8448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D6007DD2-0F2E-6F92-8457-FC670750ED3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31266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06C5667F-C463-51B6-B8D6-F757BDB8AFC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152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FF09CBB-BD48-E8E5-EECF-B6CBC36B236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218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333783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A881D2A-2C75-8B2A-DA41-F42ABBA59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56832" cy="6858000"/>
          </a:xfrm>
          <a:custGeom>
            <a:avLst/>
            <a:gdLst>
              <a:gd name="connsiteX0" fmla="*/ 1295400 w 6656832"/>
              <a:gd name="connsiteY0" fmla="*/ 1492377 h 6858000"/>
              <a:gd name="connsiteX1" fmla="*/ 1295400 w 6656832"/>
              <a:gd name="connsiteY1" fmla="*/ 1580679 h 6858000"/>
              <a:gd name="connsiteX2" fmla="*/ 1704975 w 6656832"/>
              <a:gd name="connsiteY2" fmla="*/ 1580679 h 6858000"/>
              <a:gd name="connsiteX3" fmla="*/ 1704975 w 6656832"/>
              <a:gd name="connsiteY3" fmla="*/ 1492377 h 6858000"/>
              <a:gd name="connsiteX4" fmla="*/ 0 w 6656832"/>
              <a:gd name="connsiteY4" fmla="*/ 0 h 6858000"/>
              <a:gd name="connsiteX5" fmla="*/ 6656832 w 6656832"/>
              <a:gd name="connsiteY5" fmla="*/ 0 h 6858000"/>
              <a:gd name="connsiteX6" fmla="*/ 6656832 w 6656832"/>
              <a:gd name="connsiteY6" fmla="*/ 6858000 h 6858000"/>
              <a:gd name="connsiteX7" fmla="*/ 0 w 665683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6832" h="6858000">
                <a:moveTo>
                  <a:pt x="1295400" y="1492377"/>
                </a:moveTo>
                <a:lnTo>
                  <a:pt x="1295400" y="1580679"/>
                </a:lnTo>
                <a:lnTo>
                  <a:pt x="1704975" y="1580679"/>
                </a:lnTo>
                <a:lnTo>
                  <a:pt x="1704975" y="1492377"/>
                </a:lnTo>
                <a:close/>
                <a:moveTo>
                  <a:pt x="0" y="0"/>
                </a:moveTo>
                <a:lnTo>
                  <a:pt x="6656832" y="0"/>
                </a:lnTo>
                <a:lnTo>
                  <a:pt x="665683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609600"/>
            <a:ext cx="6656832" cy="530352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1848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5600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344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896335-CC4F-4D72-23F0-F7FBFA640021}"/>
              </a:ext>
            </a:extLst>
          </p:cNvPr>
          <p:cNvSpPr/>
          <p:nvPr userDrawn="1"/>
        </p:nvSpPr>
        <p:spPr>
          <a:xfrm>
            <a:off x="1295400" y="1492377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zon 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9EF4E7-F4EF-FFCD-9B0C-961E519F6DDD}"/>
              </a:ext>
            </a:extLst>
          </p:cNvPr>
          <p:cNvSpPr/>
          <p:nvPr userDrawn="1"/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014216"/>
            <a:ext cx="4160520" cy="18288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0" y="621792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98080" y="1069848"/>
            <a:ext cx="3886200" cy="15270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98080" y="3172968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98080" y="3621024"/>
            <a:ext cx="3886200" cy="117957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AD6DBECB-0E53-C186-A485-96A8FC1252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98448" y="612648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F0B28D44-29B3-3396-973D-82E3611612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98080" y="5129784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C06156AC-1153-3958-CFE6-6CDCC21C38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98080" y="5568696"/>
            <a:ext cx="3886200" cy="905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4CE90CA-176B-1E45-FECF-0290B1DCF55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245352" y="704088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5BC287-99EE-D6FA-48B9-1E6FFE9357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45352" y="3273552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ECE7A377-A1E6-77DF-79F9-F251BD75774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45352" y="5166360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D976B1-BEF2-CB69-E97E-A6DAD1F04689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31164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358819-7D9B-11CB-DBC5-CC8BC5C076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B2EEB-FE70-98B2-9437-0E1E91F92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FAA902D-BDC9-E5AF-D40D-7B8DE616EBE0}"/>
              </a:ext>
            </a:extLst>
          </p:cNvPr>
          <p:cNvCxnSpPr>
            <a:cxnSpLocks/>
          </p:cNvCxnSpPr>
          <p:nvPr userDrawn="1"/>
        </p:nvCxnSpPr>
        <p:spPr>
          <a:xfrm>
            <a:off x="5890260" y="153619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A4017E-4CAA-8499-38AE-3A3306A7EB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34640" y="2057400"/>
            <a:ext cx="6519672" cy="2971800"/>
          </a:xfrm>
          <a:solidFill>
            <a:schemeClr val="accent4"/>
          </a:solidFill>
        </p:spPr>
        <p:txBody>
          <a:bodyPr lIns="576072" tIns="228600" rIns="576072" bIns="228600" anchor="ctr"/>
          <a:lstStyle>
            <a:lvl1pPr marL="0" indent="0" algn="ctr">
              <a:lnSpc>
                <a:spcPts val="2460"/>
              </a:lnSpc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103CB5-F9EF-D6DA-A5D4-DCCAEBEBE6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71216" y="5330952"/>
            <a:ext cx="6519672" cy="152704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7F00C-8F19-CB9F-D5BF-9A5F4C7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24" y="609600"/>
            <a:ext cx="3959352" cy="53035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6269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C402F40-958A-D2BF-629C-39B659EC95D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"/>
            <a:ext cx="1219199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BAFD431-F46D-3701-6A51-738ADAF3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  <a:custGeom>
            <a:avLst/>
            <a:gdLst>
              <a:gd name="connsiteX0" fmla="*/ 4354545 w 9120570"/>
              <a:gd name="connsiteY0" fmla="*/ 3011350 h 3887396"/>
              <a:gd name="connsiteX1" fmla="*/ 4354545 w 9120570"/>
              <a:gd name="connsiteY1" fmla="*/ 3099652 h 3887396"/>
              <a:gd name="connsiteX2" fmla="*/ 4764120 w 9120570"/>
              <a:gd name="connsiteY2" fmla="*/ 3099652 h 3887396"/>
              <a:gd name="connsiteX3" fmla="*/ 4764120 w 9120570"/>
              <a:gd name="connsiteY3" fmla="*/ 3011350 h 3887396"/>
              <a:gd name="connsiteX4" fmla="*/ 0 w 9120570"/>
              <a:gd name="connsiteY4" fmla="*/ 0 h 3887396"/>
              <a:gd name="connsiteX5" fmla="*/ 9120570 w 9120570"/>
              <a:gd name="connsiteY5" fmla="*/ 0 h 3887396"/>
              <a:gd name="connsiteX6" fmla="*/ 9120570 w 9120570"/>
              <a:gd name="connsiteY6" fmla="*/ 3887396 h 3887396"/>
              <a:gd name="connsiteX7" fmla="*/ 0 w 9120570"/>
              <a:gd name="connsiteY7" fmla="*/ 3887396 h 388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20570" h="3887396">
                <a:moveTo>
                  <a:pt x="4354545" y="3011350"/>
                </a:moveTo>
                <a:lnTo>
                  <a:pt x="4354545" y="3099652"/>
                </a:lnTo>
                <a:lnTo>
                  <a:pt x="4764120" y="3099652"/>
                </a:lnTo>
                <a:lnTo>
                  <a:pt x="4764120" y="3011350"/>
                </a:lnTo>
                <a:close/>
                <a:moveTo>
                  <a:pt x="0" y="0"/>
                </a:moveTo>
                <a:lnTo>
                  <a:pt x="9120570" y="0"/>
                </a:lnTo>
                <a:lnTo>
                  <a:pt x="9120570" y="3887396"/>
                </a:lnTo>
                <a:lnTo>
                  <a:pt x="0" y="388739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bIns="1097280" anchor="b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AFD788D-D699-2BA7-3637-AA3B48C090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0" y="612648"/>
            <a:ext cx="2286000" cy="228600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05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808A0C0-A02B-D1C7-6DE5-CA25624AD09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5751576"/>
            <a:ext cx="9116568" cy="722376"/>
          </a:xfrm>
        </p:spPr>
        <p:txBody>
          <a:bodyPr anchor="ctr"/>
          <a:lstStyle>
            <a:lvl1pPr marL="0" indent="0" algn="ctr">
              <a:buNone/>
              <a:defRPr sz="2000" cap="all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9017C4-5BB0-DF6F-781B-FB81A3A5D977}"/>
              </a:ext>
            </a:extLst>
          </p:cNvPr>
          <p:cNvSpPr/>
          <p:nvPr userDrawn="1"/>
        </p:nvSpPr>
        <p:spPr>
          <a:xfrm>
            <a:off x="5890260" y="449665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110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BC7BE-FECC-8573-D4F0-FA004B4A04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B0707-D3A6-4BF0-3225-EC3851AD738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AE946-135C-E4E8-BA60-64AB48B87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FD67329-9F30-BEB7-31E2-FECA7FD59B0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684" y="987425"/>
            <a:ext cx="612470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83587-0236-046F-3B80-4D4EEA7A8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0C67779-9FAD-3FE4-5C67-7E5313C03B4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0684" y="993775"/>
            <a:ext cx="612470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70A4E-ED43-B5A1-F8FE-762E21A30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4125545-56D8-5212-AA45-63F7C1DBF10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09600"/>
            <a:ext cx="9821955" cy="12561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855945"/>
            <a:ext cx="9821955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8A08F60-CEF1-832D-D403-282EA76CB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624" y="6019801"/>
            <a:ext cx="457200" cy="18415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cap="all" spc="2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010F9766-B67A-A34E-2927-9A2D6360F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42952" y="1451496"/>
            <a:ext cx="1784352" cy="18945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cap="all" spc="1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A131BE-DFE5-28BE-2AF8-50ADF9AFDB94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53" r:id="rId12"/>
    <p:sldLayoutId id="2147483671" r:id="rId13"/>
    <p:sldLayoutId id="2147483672" r:id="rId14"/>
    <p:sldLayoutId id="2147483673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b="0" i="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L29ndxcYjg?feature=oembed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8a8vuFx4N8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LwddlzssjA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aveourseas.com/infographic/benefits-of-marine-protected-areas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intelligence.weforum.org/topics/a1Gb0000000LGk6EAG?utm_source=null&amp;utm_medium=InSIW&amp;utm_campaign=https://moodle.uwtsd.ac.uk/&amp;utm_content=iframe_implementatio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20/06/protect-the-ocean-mpa-marine-protected-area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weforum.org/agenda/2020/06/protect-the-ocean-mpa-marine-protected-areas/" TargetMode="Externa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jncc.gov.uk/our-work/offshore-mpas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ISFjA9Gnl2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BC2FFD-D8BD-432E-40FA-319BF5D64A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055" b="919"/>
          <a:stretch/>
        </p:blipFill>
        <p:spPr>
          <a:xfrm>
            <a:off x="21" y="0"/>
            <a:ext cx="1219197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05E10E9-9AB7-0642-D4C4-DDFDAB7B5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</p:spPr>
        <p:txBody>
          <a:bodyPr wrap="square" anchor="b">
            <a:normAutofit/>
          </a:bodyPr>
          <a:lstStyle/>
          <a:p>
            <a:r>
              <a:rPr lang="en-US" sz="4000" dirty="0"/>
              <a:t>Coastal and marine initiatives for habitat restoration</a:t>
            </a:r>
          </a:p>
        </p:txBody>
      </p:sp>
      <p:pic>
        <p:nvPicPr>
          <p:cNvPr id="5" name="Picture Placeholder 4" descr="Seagulls flying over wave illustration">
            <a:extLst>
              <a:ext uri="{FF2B5EF4-FFF2-40B4-BE49-F238E27FC236}">
                <a16:creationId xmlns:a16="http://schemas.microsoft.com/office/drawing/2014/main" id="{F8B829FC-0ACD-46C3-5D7E-74FB2C721D7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5002" b="15002"/>
          <a:stretch/>
        </p:blipFill>
        <p:spPr>
          <a:xfrm>
            <a:off x="4950999" y="175678"/>
            <a:ext cx="2286000" cy="2286000"/>
          </a:xfrm>
          <a:noFill/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A1307D8B-2864-21B6-1CE1-B605F29281C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35715" y="4733659"/>
            <a:ext cx="9116568" cy="722376"/>
          </a:xfrm>
        </p:spPr>
        <p:txBody>
          <a:bodyPr anchor="ctr">
            <a:normAutofit/>
          </a:bodyPr>
          <a:lstStyle/>
          <a:p>
            <a:r>
              <a:rPr lang="en-US" sz="2800" dirty="0"/>
              <a:t>Alissa Flatley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C50A0075-CE87-38A0-E51F-DB003CF26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8203" y="4551550"/>
            <a:ext cx="2095500" cy="695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ubtitle 1">
            <a:extLst>
              <a:ext uri="{FF2B5EF4-FFF2-40B4-BE49-F238E27FC236}">
                <a16:creationId xmlns:a16="http://schemas.microsoft.com/office/drawing/2014/main" id="{DAACB67F-C332-D6AD-E18F-3521782CD856}"/>
              </a:ext>
            </a:extLst>
          </p:cNvPr>
          <p:cNvSpPr txBox="1">
            <a:spLocks/>
          </p:cNvSpPr>
          <p:nvPr/>
        </p:nvSpPr>
        <p:spPr>
          <a:xfrm>
            <a:off x="-2131079" y="1485302"/>
            <a:ext cx="9116568" cy="722376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b="0" i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ACNA5001</a:t>
            </a:r>
          </a:p>
        </p:txBody>
      </p:sp>
    </p:spTree>
    <p:extLst>
      <p:ext uri="{BB962C8B-B14F-4D97-AF65-F5344CB8AC3E}">
        <p14:creationId xmlns:p14="http://schemas.microsoft.com/office/powerpoint/2010/main" val="85521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999" y="2040745"/>
            <a:ext cx="6806134" cy="3364992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en-US" sz="2800" b="1" dirty="0"/>
              <a:t>Examples of habitat restoration</a:t>
            </a:r>
          </a:p>
          <a:p>
            <a:r>
              <a:rPr lang="en-US" sz="2800" dirty="0"/>
              <a:t>For the love of the sea</a:t>
            </a:r>
          </a:p>
          <a:p>
            <a:r>
              <a:rPr lang="en-US" sz="2800" dirty="0"/>
              <a:t>The custodians</a:t>
            </a:r>
          </a:p>
          <a:p>
            <a:r>
              <a:rPr lang="en-US" sz="2800" dirty="0"/>
              <a:t>Coastal wetlands response program (VIC)</a:t>
            </a:r>
          </a:p>
          <a:p>
            <a:r>
              <a:rPr lang="en-US" sz="2800" b="1" dirty="0"/>
              <a:t>2) Researching habitat restoration</a:t>
            </a:r>
          </a:p>
        </p:txBody>
      </p:sp>
      <p:pic>
        <p:nvPicPr>
          <p:cNvPr id="8" name="Picture Placeholder 7" descr="Coral reef underwater">
            <a:extLst>
              <a:ext uri="{FF2B5EF4-FFF2-40B4-BE49-F238E27FC236}">
                <a16:creationId xmlns:a16="http://schemas.microsoft.com/office/drawing/2014/main" id="{9DA934D8-2609-4227-78DF-CF8F07A2F9C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624" r="624"/>
          <a:stretch/>
        </p:blipFill>
        <p:spPr>
          <a:xfrm>
            <a:off x="7340280" y="293305"/>
            <a:ext cx="4645948" cy="3135695"/>
          </a:xfrm>
        </p:spPr>
      </p:pic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750478-B236-3C40-245B-BA6099F3E43B}"/>
              </a:ext>
            </a:extLst>
          </p:cNvPr>
          <p:cNvSpPr/>
          <p:nvPr/>
        </p:nvSpPr>
        <p:spPr>
          <a:xfrm>
            <a:off x="1129347" y="473827"/>
            <a:ext cx="1591819" cy="79144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000" b="1" dirty="0"/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2910866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nline Media 8" title="For the Love of the Sea | Patagonia Films">
            <a:hlinkClick r:id="" action="ppaction://media"/>
            <a:extLst>
              <a:ext uri="{FF2B5EF4-FFF2-40B4-BE49-F238E27FC236}">
                <a16:creationId xmlns:a16="http://schemas.microsoft.com/office/drawing/2014/main" id="{A1F535DB-8AD0-17F1-533E-647D34C41F9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30560"/>
            <a:ext cx="12192000" cy="688856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96CF3F-2B11-D146-4F28-25EEB3ACC4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94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998" y="2040745"/>
            <a:ext cx="10571769" cy="3364992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en-US" sz="2800" dirty="0"/>
              <a:t>What are the main restoration activities happening?</a:t>
            </a:r>
          </a:p>
          <a:p>
            <a:pPr marL="514350" indent="-514350">
              <a:buAutoNum type="arabicParenR"/>
            </a:pPr>
            <a:r>
              <a:rPr lang="en-US" sz="2800" dirty="0"/>
              <a:t>What is the benefits for habitat?</a:t>
            </a:r>
          </a:p>
          <a:p>
            <a:r>
              <a:rPr lang="en-US" sz="2800" dirty="0"/>
              <a:t>3)   Are there any potential issues?</a:t>
            </a:r>
          </a:p>
          <a:p>
            <a:r>
              <a:rPr lang="en-US" sz="2800" dirty="0"/>
              <a:t>4)   Are there benefits for the local community?</a:t>
            </a:r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750478-B236-3C40-245B-BA6099F3E43B}"/>
              </a:ext>
            </a:extLst>
          </p:cNvPr>
          <p:cNvSpPr/>
          <p:nvPr/>
        </p:nvSpPr>
        <p:spPr>
          <a:xfrm>
            <a:off x="1129347" y="473827"/>
            <a:ext cx="3973005" cy="79144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000" b="1" dirty="0"/>
              <a:t>RESTORATION QUESTIONS</a:t>
            </a:r>
          </a:p>
        </p:txBody>
      </p:sp>
      <p:pic>
        <p:nvPicPr>
          <p:cNvPr id="1026" name="Picture 2" descr="Who,What,Where,When,Why,How,5w1h,Questions,Speech,Bubbles - Shift your  Family Business | Family Business and Legacy Adviser">
            <a:extLst>
              <a:ext uri="{FF2B5EF4-FFF2-40B4-BE49-F238E27FC236}">
                <a16:creationId xmlns:a16="http://schemas.microsoft.com/office/drawing/2014/main" id="{8D6966BC-B971-F029-1C7E-756BBB9557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56" y="5041392"/>
            <a:ext cx="6742176" cy="168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575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FA2776-D8CA-5138-8A9A-5EA47B4620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5</a:t>
            </a:fld>
            <a:endParaRPr lang="en-US" dirty="0"/>
          </a:p>
        </p:txBody>
      </p:sp>
      <p:pic>
        <p:nvPicPr>
          <p:cNvPr id="7" name="Online Media 6" title="The Custodians | Patagonia Films">
            <a:hlinkClick r:id="" action="ppaction://media"/>
            <a:extLst>
              <a:ext uri="{FF2B5EF4-FFF2-40B4-BE49-F238E27FC236}">
                <a16:creationId xmlns:a16="http://schemas.microsoft.com/office/drawing/2014/main" id="{C0BCB6B8-EEB4-83D4-0FA0-C3B1A97AED3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94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998" y="2040745"/>
            <a:ext cx="10571769" cy="3364992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en-US" sz="2800" dirty="0"/>
              <a:t>What are the main restoration activities happening?</a:t>
            </a:r>
          </a:p>
          <a:p>
            <a:pPr marL="514350" indent="-514350">
              <a:buAutoNum type="arabicParenR"/>
            </a:pPr>
            <a:r>
              <a:rPr lang="en-US" sz="2800" dirty="0"/>
              <a:t>What is the benefits for habitat?</a:t>
            </a:r>
          </a:p>
          <a:p>
            <a:r>
              <a:rPr lang="en-US" sz="2800" dirty="0"/>
              <a:t>3)   Are there any potential issues?</a:t>
            </a:r>
          </a:p>
          <a:p>
            <a:r>
              <a:rPr lang="en-US" sz="2800" dirty="0"/>
              <a:t>4)   Are there benefits for the local community?</a:t>
            </a:r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750478-B236-3C40-245B-BA6099F3E43B}"/>
              </a:ext>
            </a:extLst>
          </p:cNvPr>
          <p:cNvSpPr/>
          <p:nvPr/>
        </p:nvSpPr>
        <p:spPr>
          <a:xfrm>
            <a:off x="1129347" y="473827"/>
            <a:ext cx="3973005" cy="79144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000" b="1" dirty="0"/>
              <a:t>RESTORATION QUESTIONS</a:t>
            </a:r>
          </a:p>
        </p:txBody>
      </p:sp>
      <p:pic>
        <p:nvPicPr>
          <p:cNvPr id="2" name="Picture 2" descr="Who,What,Where,When,Why,How,5w1h,Questions,Speech,Bubbles - Shift your  Family Business | Family Business and Legacy Adviser">
            <a:extLst>
              <a:ext uri="{FF2B5EF4-FFF2-40B4-BE49-F238E27FC236}">
                <a16:creationId xmlns:a16="http://schemas.microsoft.com/office/drawing/2014/main" id="{F742507E-E658-A676-543A-727BBB6C2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56" y="5041392"/>
            <a:ext cx="6742176" cy="168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535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E51722-73F0-22C9-C2BD-D1C27659BE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7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68555-CD3E-79E4-F1C7-073D5E617B48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pic>
        <p:nvPicPr>
          <p:cNvPr id="7" name="Online Media 6" title="Victorian Coastal Wetland Restoration program overview">
            <a:hlinkClick r:id="" action="ppaction://media"/>
            <a:extLst>
              <a:ext uri="{FF2B5EF4-FFF2-40B4-BE49-F238E27FC236}">
                <a16:creationId xmlns:a16="http://schemas.microsoft.com/office/drawing/2014/main" id="{DAC7139D-08C0-8ED0-D08B-99650DDA0A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63502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54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998" y="2040745"/>
            <a:ext cx="10571769" cy="3364992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en-US" sz="2800" dirty="0"/>
              <a:t>What are the main restoration activities happening?</a:t>
            </a:r>
          </a:p>
          <a:p>
            <a:pPr marL="514350" indent="-514350">
              <a:buAutoNum type="arabicParenR"/>
            </a:pPr>
            <a:r>
              <a:rPr lang="en-US" sz="2800" dirty="0"/>
              <a:t>What is the benefits for habitat?</a:t>
            </a:r>
          </a:p>
          <a:p>
            <a:r>
              <a:rPr lang="en-US" sz="2800" dirty="0"/>
              <a:t>3)   Are there any potential issues?</a:t>
            </a:r>
          </a:p>
          <a:p>
            <a:r>
              <a:rPr lang="en-US" sz="2800" dirty="0"/>
              <a:t>4)   Are there benefits for the local community?</a:t>
            </a:r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750478-B236-3C40-245B-BA6099F3E43B}"/>
              </a:ext>
            </a:extLst>
          </p:cNvPr>
          <p:cNvSpPr/>
          <p:nvPr/>
        </p:nvSpPr>
        <p:spPr>
          <a:xfrm>
            <a:off x="1129347" y="473827"/>
            <a:ext cx="3973005" cy="79144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000" b="1" dirty="0"/>
              <a:t>RESTORATION QUESTIONS</a:t>
            </a:r>
          </a:p>
        </p:txBody>
      </p:sp>
      <p:pic>
        <p:nvPicPr>
          <p:cNvPr id="7" name="Picture 2" descr="Who,What,Where,When,Why,How,5w1h,Questions,Speech,Bubbles - Shift your  Family Business | Family Business and Legacy Adviser">
            <a:extLst>
              <a:ext uri="{FF2B5EF4-FFF2-40B4-BE49-F238E27FC236}">
                <a16:creationId xmlns:a16="http://schemas.microsoft.com/office/drawing/2014/main" id="{EA1BD0B2-96A3-04C6-9513-9864DAF086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56" y="5041392"/>
            <a:ext cx="6742176" cy="168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173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enefits of Marine Protected Areas - Save Our Seas Foundation">
            <a:extLst>
              <a:ext uri="{FF2B5EF4-FFF2-40B4-BE49-F238E27FC236}">
                <a16:creationId xmlns:a16="http://schemas.microsoft.com/office/drawing/2014/main" id="{53D9A790-9383-CA41-3C97-AD41B4FED5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1" r="1" b="1"/>
          <a:stretch/>
        </p:blipFill>
        <p:spPr bwMode="auto">
          <a:xfrm>
            <a:off x="3885286" y="289687"/>
            <a:ext cx="8024598" cy="6385433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DBDA1-5EE4-58A6-CB36-DEAB6D53AF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D0FCBD6-1C6B-8A22-1537-6E1083E2F48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570733" y="1779278"/>
            <a:ext cx="2464058" cy="213600"/>
          </a:xfrm>
        </p:spPr>
        <p:txBody>
          <a:bodyPr/>
          <a:lstStyle/>
          <a:p>
            <a:r>
              <a:rPr lang="en-US" dirty="0" err="1"/>
              <a:t>MarINE</a:t>
            </a:r>
            <a:r>
              <a:rPr lang="en-US" dirty="0"/>
              <a:t> PROTECTION AREAS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273733-FD75-5A2C-5043-1FAED3569083}"/>
              </a:ext>
            </a:extLst>
          </p:cNvPr>
          <p:cNvSpPr txBox="1"/>
          <p:nvPr/>
        </p:nvSpPr>
        <p:spPr>
          <a:xfrm>
            <a:off x="1607787" y="5742286"/>
            <a:ext cx="238722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Benefits of Marine Protected Areas - Save Our Seas Foundation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109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8CD2-9585-7E51-5359-D52935A77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7998" y="2040745"/>
            <a:ext cx="10571769" cy="3364992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en-US" sz="2800" dirty="0"/>
              <a:t>CLICK ON THE FOLLOWING LINK: </a:t>
            </a:r>
            <a:r>
              <a:rPr lang="en-GB" sz="2400" dirty="0">
                <a:hlinkClick r:id="rId2"/>
              </a:rPr>
              <a:t>Strategic Intelligence (weforum.org)</a:t>
            </a:r>
            <a:r>
              <a:rPr lang="en-US" sz="2800" dirty="0"/>
              <a:t> </a:t>
            </a:r>
          </a:p>
          <a:p>
            <a:pPr marL="514350" indent="-514350">
              <a:buAutoNum type="arabicParenR"/>
            </a:pPr>
            <a:r>
              <a:rPr lang="en-US" sz="2800" dirty="0"/>
              <a:t>WHAT EXAMPLES CAN YOU FIND OF COASTAL AND MARINE HABITAT RESTORATION?</a:t>
            </a:r>
          </a:p>
          <a:p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09DCE54-E2D0-99C0-FD3F-FECAEAA84F6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312539" y="1248037"/>
            <a:ext cx="2057399" cy="323329"/>
          </a:xfrm>
        </p:spPr>
        <p:txBody>
          <a:bodyPr/>
          <a:lstStyle/>
          <a:p>
            <a:r>
              <a:rPr lang="en-US" dirty="0"/>
              <a:t>Coastal ecosystems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750478-B236-3C40-245B-BA6099F3E43B}"/>
              </a:ext>
            </a:extLst>
          </p:cNvPr>
          <p:cNvSpPr/>
          <p:nvPr/>
        </p:nvSpPr>
        <p:spPr>
          <a:xfrm>
            <a:off x="1129347" y="473827"/>
            <a:ext cx="4594120" cy="79144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3000" b="1" dirty="0"/>
              <a:t>RESEARCHING RESTORATION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212A0-3173-AFA4-BB99-B9B4DCA7B3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65" t="9941" r="6086" b="5491"/>
          <a:stretch/>
        </p:blipFill>
        <p:spPr>
          <a:xfrm>
            <a:off x="6573882" y="3429000"/>
            <a:ext cx="5425252" cy="3251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261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DBDA1-5EE4-58A6-CB36-DEAB6D53AF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D0FCBD6-1C6B-8A22-1537-6E1083E2F48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570733" y="1779278"/>
            <a:ext cx="2464058" cy="213600"/>
          </a:xfrm>
        </p:spPr>
        <p:txBody>
          <a:bodyPr/>
          <a:lstStyle/>
          <a:p>
            <a:r>
              <a:rPr lang="en-US" dirty="0" err="1"/>
              <a:t>MarINE</a:t>
            </a:r>
            <a:r>
              <a:rPr lang="en-US" dirty="0"/>
              <a:t> PROTECTION AREAS</a:t>
            </a:r>
          </a:p>
        </p:txBody>
      </p:sp>
      <p:pic>
        <p:nvPicPr>
          <p:cNvPr id="4098" name="Picture 2" descr="Graphic Guide to MPAs">
            <a:extLst>
              <a:ext uri="{FF2B5EF4-FFF2-40B4-BE49-F238E27FC236}">
                <a16:creationId xmlns:a16="http://schemas.microsoft.com/office/drawing/2014/main" id="{8F0E8E2F-C46F-577F-49FB-6A055CCBE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911" y="0"/>
            <a:ext cx="96964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5FA1A9-62C2-0998-C6FF-FC492A6CDB35}"/>
              </a:ext>
            </a:extLst>
          </p:cNvPr>
          <p:cNvSpPr txBox="1"/>
          <p:nvPr/>
        </p:nvSpPr>
        <p:spPr>
          <a:xfrm>
            <a:off x="364998" y="4261688"/>
            <a:ext cx="19709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Marine protected areas could save the ocean - here's how | World Economic Forum (weforum.org)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066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4DBDA1-5EE4-58A6-CB36-DEAB6D53AF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420624" y="6019801"/>
            <a:ext cx="457200" cy="18415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DF2D63-3FF5-D547-96B9-BE9CCD1ABA58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D0FCBD6-1C6B-8A22-1537-6E1083E2F48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570733" y="1779278"/>
            <a:ext cx="2464058" cy="213600"/>
          </a:xfrm>
        </p:spPr>
        <p:txBody>
          <a:bodyPr/>
          <a:lstStyle/>
          <a:p>
            <a:r>
              <a:rPr lang="en-US" dirty="0" err="1"/>
              <a:t>MarINE</a:t>
            </a:r>
            <a:r>
              <a:rPr lang="en-US" dirty="0"/>
              <a:t> PROTECTION AREAS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5FA1A9-62C2-0998-C6FF-FC492A6CDB35}"/>
              </a:ext>
            </a:extLst>
          </p:cNvPr>
          <p:cNvSpPr txBox="1"/>
          <p:nvPr/>
        </p:nvSpPr>
        <p:spPr>
          <a:xfrm>
            <a:off x="364998" y="4261688"/>
            <a:ext cx="1970913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Marine protected areas could save the ocean - here's how | World Economic Forum (weforum.org)</a:t>
            </a:r>
            <a:endParaRPr lang="en-GB" dirty="0"/>
          </a:p>
        </p:txBody>
      </p:sp>
      <p:pic>
        <p:nvPicPr>
          <p:cNvPr id="5122" name="Picture 2" descr="Graphic Guide to MPAs">
            <a:extLst>
              <a:ext uri="{FF2B5EF4-FFF2-40B4-BE49-F238E27FC236}">
                <a16:creationId xmlns:a16="http://schemas.microsoft.com/office/drawing/2014/main" id="{54F45612-8AFB-CEEF-98FF-2F2EE09137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5911" y="0"/>
            <a:ext cx="98472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3527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EB88-ED6E-E179-0BB6-0AFA0A0FD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MPA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4D5AF9-6866-2D99-E7EE-6FC7382DBA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13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4FDD6-F00E-88C5-55DA-52A37C3B94A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570733" y="1779278"/>
            <a:ext cx="2464058" cy="213600"/>
          </a:xfrm>
        </p:spPr>
        <p:txBody>
          <a:bodyPr/>
          <a:lstStyle/>
          <a:p>
            <a:r>
              <a:rPr lang="en-US" dirty="0" err="1"/>
              <a:t>MarINE</a:t>
            </a:r>
            <a:r>
              <a:rPr lang="en-US" dirty="0"/>
              <a:t> PROTECTION AREAS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21E69C-BC5E-3DD5-74E3-5CB2A5AD89FE}"/>
              </a:ext>
            </a:extLst>
          </p:cNvPr>
          <p:cNvSpPr txBox="1"/>
          <p:nvPr/>
        </p:nvSpPr>
        <p:spPr>
          <a:xfrm>
            <a:off x="1167384" y="3118107"/>
            <a:ext cx="9585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Offshore MPAs | JNCC - Adviser to Government on Nature Conservation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63081C-7E9E-3434-8E63-9D47297C896A}"/>
              </a:ext>
            </a:extLst>
          </p:cNvPr>
          <p:cNvSpPr txBox="1"/>
          <p:nvPr/>
        </p:nvSpPr>
        <p:spPr>
          <a:xfrm>
            <a:off x="1167384" y="2533332"/>
            <a:ext cx="60944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Choose an offshore MPA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C8F100-A118-70AD-59BF-5254B0D9DB67}"/>
              </a:ext>
            </a:extLst>
          </p:cNvPr>
          <p:cNvSpPr txBox="1"/>
          <p:nvPr/>
        </p:nvSpPr>
        <p:spPr>
          <a:xfrm>
            <a:off x="1167384" y="3847020"/>
            <a:ext cx="60944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Describe this MPA  </a:t>
            </a:r>
          </a:p>
        </p:txBody>
      </p:sp>
    </p:spTree>
    <p:extLst>
      <p:ext uri="{BB962C8B-B14F-4D97-AF65-F5344CB8AC3E}">
        <p14:creationId xmlns:p14="http://schemas.microsoft.com/office/powerpoint/2010/main" val="4095266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8EB88-ED6E-E179-0BB6-0AFA0A0FD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Blankets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4D5AF9-6866-2D99-E7EE-6FC7382DBA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14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94FDD6-F00E-88C5-55DA-52A37C3B94A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-570733" y="1779278"/>
            <a:ext cx="2464058" cy="213600"/>
          </a:xfrm>
        </p:spPr>
        <p:txBody>
          <a:bodyPr/>
          <a:lstStyle/>
          <a:p>
            <a:r>
              <a:rPr lang="en-US" dirty="0" err="1"/>
              <a:t>MarINE</a:t>
            </a:r>
            <a:r>
              <a:rPr lang="en-US" dirty="0"/>
              <a:t> PROTECTION AREAS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21E69C-BC5E-3DD5-74E3-5CB2A5AD89FE}"/>
              </a:ext>
            </a:extLst>
          </p:cNvPr>
          <p:cNvSpPr txBox="1"/>
          <p:nvPr/>
        </p:nvSpPr>
        <p:spPr>
          <a:xfrm>
            <a:off x="1167384" y="3118107"/>
            <a:ext cx="95859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FFFFFF"/>
                </a:solidFill>
                <a:effectLst/>
                <a:latin typeface="YouTube Noto"/>
                <a:hlinkClick r:id="rId2"/>
              </a:rPr>
              <a:t>https://youtu.be/ISFjA9Gnl2Q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63081C-7E9E-3434-8E63-9D47297C896A}"/>
              </a:ext>
            </a:extLst>
          </p:cNvPr>
          <p:cNvSpPr txBox="1"/>
          <p:nvPr/>
        </p:nvSpPr>
        <p:spPr>
          <a:xfrm>
            <a:off x="1167384" y="2533332"/>
            <a:ext cx="60944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Blankets!</a:t>
            </a:r>
          </a:p>
        </p:txBody>
      </p:sp>
    </p:spTree>
    <p:extLst>
      <p:ext uri="{BB962C8B-B14F-4D97-AF65-F5344CB8AC3E}">
        <p14:creationId xmlns:p14="http://schemas.microsoft.com/office/powerpoint/2010/main" val="16579734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cientific Discovery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6D3ED"/>
      </a:accent1>
      <a:accent2>
        <a:srgbClr val="C7DBE1"/>
      </a:accent2>
      <a:accent3>
        <a:srgbClr val="688EBD"/>
      </a:accent3>
      <a:accent4>
        <a:srgbClr val="BCE5DD"/>
      </a:accent4>
      <a:accent5>
        <a:srgbClr val="66DDCC"/>
      </a:accent5>
      <a:accent6>
        <a:srgbClr val="E0CE61"/>
      </a:accent6>
      <a:hlink>
        <a:srgbClr val="0563C1"/>
      </a:hlink>
      <a:folHlink>
        <a:srgbClr val="954F72"/>
      </a:folHlink>
    </a:clrScheme>
    <a:fontScheme name="Custom 36">
      <a:majorFont>
        <a:latin typeface="Posterama"/>
        <a:ea typeface=""/>
        <a:cs typeface=""/>
      </a:majorFont>
      <a:minorFont>
        <a:latin typeface="Daytona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ientific-Discovery_Win32_EF_v4" id="{D94798B6-E450-4518-8015-6EE17CD1412B}" vid="{16A04E6B-C80A-471C-86D6-D49E9EAD76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E8B3377-22F1-4153-96F0-CC2E4BE41C5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B2FABB-45EC-440E-B647-8CA57BA45AC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746342-5E84-430E-9251-61001F208E7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5809</TotalTime>
  <Words>284</Words>
  <Application>Microsoft Office PowerPoint</Application>
  <PresentationFormat>Widescreen</PresentationFormat>
  <Paragraphs>61</Paragraphs>
  <Slides>14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YouTube Noto</vt:lpstr>
      <vt:lpstr>Arial</vt:lpstr>
      <vt:lpstr>Calibri</vt:lpstr>
      <vt:lpstr>Daytona Condensed Light</vt:lpstr>
      <vt:lpstr>Posterama</vt:lpstr>
      <vt:lpstr>Office Theme</vt:lpstr>
      <vt:lpstr>Coastal and marine initiatives for habitat restoration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MPA</vt:lpstr>
      <vt:lpstr>Blankets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Coastal ecosystem Management</dc:title>
  <dc:creator>Alissa</dc:creator>
  <cp:lastModifiedBy>Alissa Flatley</cp:lastModifiedBy>
  <cp:revision>38</cp:revision>
  <dcterms:created xsi:type="dcterms:W3CDTF">2023-03-27T03:45:04Z</dcterms:created>
  <dcterms:modified xsi:type="dcterms:W3CDTF">2023-12-01T09:56:32Z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