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4"/>
    <p:sldMasterId id="2147483710" r:id="rId5"/>
    <p:sldMasterId id="2147483722" r:id="rId6"/>
  </p:sldMasterIdLst>
  <p:notesMasterIdLst>
    <p:notesMasterId r:id="rId40"/>
  </p:notesMasterIdLst>
  <p:sldIdLst>
    <p:sldId id="256" r:id="rId7"/>
    <p:sldId id="259" r:id="rId8"/>
    <p:sldId id="257" r:id="rId9"/>
    <p:sldId id="258" r:id="rId10"/>
    <p:sldId id="267" r:id="rId11"/>
    <p:sldId id="268" r:id="rId12"/>
    <p:sldId id="269" r:id="rId13"/>
    <p:sldId id="271" r:id="rId14"/>
    <p:sldId id="273" r:id="rId15"/>
    <p:sldId id="274" r:id="rId16"/>
    <p:sldId id="275" r:id="rId17"/>
    <p:sldId id="276" r:id="rId18"/>
    <p:sldId id="277" r:id="rId19"/>
    <p:sldId id="279" r:id="rId20"/>
    <p:sldId id="278" r:id="rId21"/>
    <p:sldId id="282" r:id="rId22"/>
    <p:sldId id="283" r:id="rId23"/>
    <p:sldId id="280" r:id="rId24"/>
    <p:sldId id="284" r:id="rId25"/>
    <p:sldId id="293" r:id="rId26"/>
    <p:sldId id="292" r:id="rId27"/>
    <p:sldId id="295" r:id="rId28"/>
    <p:sldId id="376" r:id="rId29"/>
    <p:sldId id="377" r:id="rId30"/>
    <p:sldId id="378" r:id="rId31"/>
    <p:sldId id="296" r:id="rId32"/>
    <p:sldId id="380" r:id="rId33"/>
    <p:sldId id="421" r:id="rId34"/>
    <p:sldId id="423" r:id="rId35"/>
    <p:sldId id="422" r:id="rId36"/>
    <p:sldId id="347" r:id="rId37"/>
    <p:sldId id="424" r:id="rId38"/>
    <p:sldId id="281" r:id="rId39"/>
  </p:sldIdLst>
  <p:sldSz cx="12192000" cy="6858000"/>
  <p:notesSz cx="6858000" cy="9144000"/>
  <p:custDataLst>
    <p:tags r:id="rId4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6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08E9AC-0B2D-4FEA-BC9F-C8BDFCF92326}" type="doc">
      <dgm:prSet loTypeId="urn:microsoft.com/office/officeart/2005/8/layout/bProcess3" loCatId="process" qsTypeId="urn:microsoft.com/office/officeart/2005/8/quickstyle/simple1" qsCatId="simple" csTypeId="urn:microsoft.com/office/officeart/2018/5/colors/Iconchunking_neutralbg_colorful5" csCatId="colorful" phldr="1"/>
      <dgm:spPr/>
      <dgm:t>
        <a:bodyPr/>
        <a:lstStyle/>
        <a:p>
          <a:endParaRPr lang="en-US"/>
        </a:p>
      </dgm:t>
    </dgm:pt>
    <dgm:pt modelId="{E9FA5C25-1743-4590-9FA9-CCDD09E62F09}">
      <dgm:prSet/>
      <dgm:spPr/>
      <dgm:t>
        <a:bodyPr/>
        <a:lstStyle/>
        <a:p>
          <a:r>
            <a:rPr lang="en-GB"/>
            <a:t>Introductions</a:t>
          </a:r>
          <a:endParaRPr lang="en-US"/>
        </a:p>
      </dgm:t>
    </dgm:pt>
    <dgm:pt modelId="{8B425C50-E52D-439F-8DCC-F3808D197A4D}" type="parTrans" cxnId="{D006086F-1ECF-4D70-9F39-F67921715086}">
      <dgm:prSet/>
      <dgm:spPr/>
      <dgm:t>
        <a:bodyPr/>
        <a:lstStyle/>
        <a:p>
          <a:endParaRPr lang="en-US"/>
        </a:p>
      </dgm:t>
    </dgm:pt>
    <dgm:pt modelId="{82243997-EE37-48C2-9E71-749343136C3D}" type="sibTrans" cxnId="{D006086F-1ECF-4D70-9F39-F67921715086}">
      <dgm:prSet/>
      <dgm:spPr/>
      <dgm:t>
        <a:bodyPr/>
        <a:lstStyle/>
        <a:p>
          <a:endParaRPr lang="en-US"/>
        </a:p>
      </dgm:t>
    </dgm:pt>
    <dgm:pt modelId="{8F422F28-56B8-447A-BA68-700707DF3AC0}">
      <dgm:prSet/>
      <dgm:spPr/>
      <dgm:t>
        <a:bodyPr/>
        <a:lstStyle/>
        <a:p>
          <a:r>
            <a:rPr lang="en-GB"/>
            <a:t>Module learning outcomes</a:t>
          </a:r>
          <a:endParaRPr lang="en-US"/>
        </a:p>
      </dgm:t>
    </dgm:pt>
    <dgm:pt modelId="{4FF6D52A-A067-43D4-A59A-9AF33D35CFDF}" type="parTrans" cxnId="{433F1C78-8A02-4D9A-9331-9B394C2CF718}">
      <dgm:prSet/>
      <dgm:spPr/>
      <dgm:t>
        <a:bodyPr/>
        <a:lstStyle/>
        <a:p>
          <a:endParaRPr lang="en-US"/>
        </a:p>
      </dgm:t>
    </dgm:pt>
    <dgm:pt modelId="{DB932FAC-F976-4F45-AAA7-7159103ACE69}" type="sibTrans" cxnId="{433F1C78-8A02-4D9A-9331-9B394C2CF718}">
      <dgm:prSet/>
      <dgm:spPr/>
      <dgm:t>
        <a:bodyPr/>
        <a:lstStyle/>
        <a:p>
          <a:endParaRPr lang="en-US"/>
        </a:p>
      </dgm:t>
    </dgm:pt>
    <dgm:pt modelId="{068A5116-A562-4FF6-9E3A-0B3EA7AA78B2}">
      <dgm:prSet/>
      <dgm:spPr/>
      <dgm:t>
        <a:bodyPr/>
        <a:lstStyle/>
        <a:p>
          <a:r>
            <a:rPr lang="en-GB"/>
            <a:t>House keeping </a:t>
          </a:r>
          <a:endParaRPr lang="en-US"/>
        </a:p>
      </dgm:t>
    </dgm:pt>
    <dgm:pt modelId="{774F1CFE-56E1-413E-B076-90362233BF02}" type="parTrans" cxnId="{C58FAECF-8015-4C1D-8EA3-9EC193CB560B}">
      <dgm:prSet/>
      <dgm:spPr/>
      <dgm:t>
        <a:bodyPr/>
        <a:lstStyle/>
        <a:p>
          <a:endParaRPr lang="en-US"/>
        </a:p>
      </dgm:t>
    </dgm:pt>
    <dgm:pt modelId="{12D6D107-AF2B-4D3C-ABF3-9A48A2381CA3}" type="sibTrans" cxnId="{C58FAECF-8015-4C1D-8EA3-9EC193CB560B}">
      <dgm:prSet/>
      <dgm:spPr/>
      <dgm:t>
        <a:bodyPr/>
        <a:lstStyle/>
        <a:p>
          <a:endParaRPr lang="en-US"/>
        </a:p>
      </dgm:t>
    </dgm:pt>
    <dgm:pt modelId="{B75EB22C-AA9D-47A0-AED5-FA1237788C91}">
      <dgm:prSet/>
      <dgm:spPr/>
      <dgm:t>
        <a:bodyPr/>
        <a:lstStyle/>
        <a:p>
          <a:r>
            <a:rPr lang="en-GB"/>
            <a:t>Assessments</a:t>
          </a:r>
          <a:endParaRPr lang="en-US"/>
        </a:p>
      </dgm:t>
    </dgm:pt>
    <dgm:pt modelId="{3FA1CEBB-A2CA-44E9-941B-51101C1E4A70}" type="parTrans" cxnId="{B6616E2A-C954-4B69-8C01-3FF6FE3DE815}">
      <dgm:prSet/>
      <dgm:spPr/>
      <dgm:t>
        <a:bodyPr/>
        <a:lstStyle/>
        <a:p>
          <a:endParaRPr lang="en-US"/>
        </a:p>
      </dgm:t>
    </dgm:pt>
    <dgm:pt modelId="{6D6BFB8B-96DA-46FB-9A66-92D29B3F2EBE}" type="sibTrans" cxnId="{B6616E2A-C954-4B69-8C01-3FF6FE3DE815}">
      <dgm:prSet/>
      <dgm:spPr/>
      <dgm:t>
        <a:bodyPr/>
        <a:lstStyle/>
        <a:p>
          <a:endParaRPr lang="en-US"/>
        </a:p>
      </dgm:t>
    </dgm:pt>
    <dgm:pt modelId="{22B8BA8C-B255-4BB4-97A2-BD7ADBBEAAD1}">
      <dgm:prSet/>
      <dgm:spPr/>
      <dgm:t>
        <a:bodyPr/>
        <a:lstStyle/>
        <a:p>
          <a:r>
            <a:rPr lang="en-GB"/>
            <a:t>Scheme of work</a:t>
          </a:r>
          <a:endParaRPr lang="en-US"/>
        </a:p>
      </dgm:t>
    </dgm:pt>
    <dgm:pt modelId="{0189C925-4DAE-464E-AF30-390357209A1F}" type="parTrans" cxnId="{E58D92C2-F813-4D82-98C2-368BCCAA46D9}">
      <dgm:prSet/>
      <dgm:spPr/>
      <dgm:t>
        <a:bodyPr/>
        <a:lstStyle/>
        <a:p>
          <a:endParaRPr lang="en-US"/>
        </a:p>
      </dgm:t>
    </dgm:pt>
    <dgm:pt modelId="{D5EC091B-9A73-479D-A58D-E6ABB1A99070}" type="sibTrans" cxnId="{E58D92C2-F813-4D82-98C2-368BCCAA46D9}">
      <dgm:prSet/>
      <dgm:spPr/>
      <dgm:t>
        <a:bodyPr/>
        <a:lstStyle/>
        <a:p>
          <a:endParaRPr lang="en-US"/>
        </a:p>
      </dgm:t>
    </dgm:pt>
    <dgm:pt modelId="{A8F51691-BE5C-46B5-B6E9-89CD5AC9D441}">
      <dgm:prSet/>
      <dgm:spPr/>
      <dgm:t>
        <a:bodyPr/>
        <a:lstStyle/>
        <a:p>
          <a:r>
            <a:rPr lang="en-GB"/>
            <a:t>Question and Answer </a:t>
          </a:r>
          <a:endParaRPr lang="en-US"/>
        </a:p>
      </dgm:t>
    </dgm:pt>
    <dgm:pt modelId="{DAA9A139-1FC1-44D6-B1BA-E2943119D039}" type="parTrans" cxnId="{51E3AC2B-8CE3-4B1C-8979-CB95A1B48246}">
      <dgm:prSet/>
      <dgm:spPr/>
      <dgm:t>
        <a:bodyPr/>
        <a:lstStyle/>
        <a:p>
          <a:endParaRPr lang="en-US"/>
        </a:p>
      </dgm:t>
    </dgm:pt>
    <dgm:pt modelId="{DF21529B-1370-456A-90F5-F7ADB5C78235}" type="sibTrans" cxnId="{51E3AC2B-8CE3-4B1C-8979-CB95A1B48246}">
      <dgm:prSet/>
      <dgm:spPr/>
      <dgm:t>
        <a:bodyPr/>
        <a:lstStyle/>
        <a:p>
          <a:endParaRPr lang="en-US"/>
        </a:p>
      </dgm:t>
    </dgm:pt>
    <dgm:pt modelId="{EFA11DBA-07EC-46CB-ABE1-CCD20273DA4A}">
      <dgm:prSet/>
      <dgm:spPr/>
      <dgm:t>
        <a:bodyPr/>
        <a:lstStyle/>
        <a:p>
          <a:r>
            <a:rPr lang="en-GB"/>
            <a:t>Short break</a:t>
          </a:r>
          <a:endParaRPr lang="en-US"/>
        </a:p>
      </dgm:t>
    </dgm:pt>
    <dgm:pt modelId="{9446D438-7680-4B03-A074-DE3291A69B50}" type="parTrans" cxnId="{0D258E5F-A1C8-42D2-8FC4-E4262CE9D98A}">
      <dgm:prSet/>
      <dgm:spPr/>
      <dgm:t>
        <a:bodyPr/>
        <a:lstStyle/>
        <a:p>
          <a:endParaRPr lang="en-US"/>
        </a:p>
      </dgm:t>
    </dgm:pt>
    <dgm:pt modelId="{72BC8527-DBBB-43E9-9235-F4E8A2A8523C}" type="sibTrans" cxnId="{0D258E5F-A1C8-42D2-8FC4-E4262CE9D98A}">
      <dgm:prSet/>
      <dgm:spPr/>
      <dgm:t>
        <a:bodyPr/>
        <a:lstStyle/>
        <a:p>
          <a:endParaRPr lang="en-US"/>
        </a:p>
      </dgm:t>
    </dgm:pt>
    <dgm:pt modelId="{17E31B0C-1056-4E2B-BA06-9B1D18347F04}">
      <dgm:prSet/>
      <dgm:spPr>
        <a:solidFill>
          <a:srgbClr val="00B0F0"/>
        </a:solidFill>
      </dgm:spPr>
      <dgm:t>
        <a:bodyPr/>
        <a:lstStyle/>
        <a:p>
          <a:r>
            <a:rPr lang="en-US"/>
            <a:t>Definitions</a:t>
          </a:r>
        </a:p>
      </dgm:t>
    </dgm:pt>
    <dgm:pt modelId="{C90EBF95-7175-44BF-81B3-F17CF2650D41}" type="parTrans" cxnId="{77739274-677C-4BD3-81B2-F809BF8E2D8F}">
      <dgm:prSet/>
      <dgm:spPr/>
      <dgm:t>
        <a:bodyPr/>
        <a:lstStyle/>
        <a:p>
          <a:endParaRPr lang="en-US"/>
        </a:p>
      </dgm:t>
    </dgm:pt>
    <dgm:pt modelId="{91B78E87-3FA5-49E4-94BE-1D89ED22736E}" type="sibTrans" cxnId="{77739274-677C-4BD3-81B2-F809BF8E2D8F}">
      <dgm:prSet/>
      <dgm:spPr/>
      <dgm:t>
        <a:bodyPr/>
        <a:lstStyle/>
        <a:p>
          <a:endParaRPr lang="en-US"/>
        </a:p>
      </dgm:t>
    </dgm:pt>
    <dgm:pt modelId="{0F28E376-394A-45B4-92ED-30A5ACF1EEBB}" type="pres">
      <dgm:prSet presAssocID="{C208E9AC-0B2D-4FEA-BC9F-C8BDFCF92326}" presName="Name0" presStyleCnt="0">
        <dgm:presLayoutVars>
          <dgm:dir/>
          <dgm:resizeHandles val="exact"/>
        </dgm:presLayoutVars>
      </dgm:prSet>
      <dgm:spPr/>
    </dgm:pt>
    <dgm:pt modelId="{812EC81E-39BD-4C71-8F25-0700FC4691E2}" type="pres">
      <dgm:prSet presAssocID="{E9FA5C25-1743-4590-9FA9-CCDD09E62F09}" presName="node" presStyleLbl="node1" presStyleIdx="0" presStyleCnt="8">
        <dgm:presLayoutVars>
          <dgm:bulletEnabled val="1"/>
        </dgm:presLayoutVars>
      </dgm:prSet>
      <dgm:spPr/>
    </dgm:pt>
    <dgm:pt modelId="{420145AD-10C5-4C77-8093-09A9BCF8FC4F}" type="pres">
      <dgm:prSet presAssocID="{82243997-EE37-48C2-9E71-749343136C3D}" presName="sibTrans" presStyleLbl="sibTrans1D1" presStyleIdx="0" presStyleCnt="7"/>
      <dgm:spPr/>
    </dgm:pt>
    <dgm:pt modelId="{E9B53CB7-389D-4E41-83A3-F3E095432D35}" type="pres">
      <dgm:prSet presAssocID="{82243997-EE37-48C2-9E71-749343136C3D}" presName="connectorText" presStyleLbl="sibTrans1D1" presStyleIdx="0" presStyleCnt="7"/>
      <dgm:spPr/>
    </dgm:pt>
    <dgm:pt modelId="{85151F16-B163-45C4-9AB6-B19C1C1955F2}" type="pres">
      <dgm:prSet presAssocID="{8F422F28-56B8-447A-BA68-700707DF3AC0}" presName="node" presStyleLbl="node1" presStyleIdx="1" presStyleCnt="8">
        <dgm:presLayoutVars>
          <dgm:bulletEnabled val="1"/>
        </dgm:presLayoutVars>
      </dgm:prSet>
      <dgm:spPr/>
    </dgm:pt>
    <dgm:pt modelId="{2D836053-A615-4759-AF41-F58E918D73A1}" type="pres">
      <dgm:prSet presAssocID="{DB932FAC-F976-4F45-AAA7-7159103ACE69}" presName="sibTrans" presStyleLbl="sibTrans1D1" presStyleIdx="1" presStyleCnt="7"/>
      <dgm:spPr/>
    </dgm:pt>
    <dgm:pt modelId="{A4695E58-59B8-4EDA-8B4E-B8381A5F1E11}" type="pres">
      <dgm:prSet presAssocID="{DB932FAC-F976-4F45-AAA7-7159103ACE69}" presName="connectorText" presStyleLbl="sibTrans1D1" presStyleIdx="1" presStyleCnt="7"/>
      <dgm:spPr/>
    </dgm:pt>
    <dgm:pt modelId="{C24689C0-8CFF-4944-BF70-8718F4C60A4C}" type="pres">
      <dgm:prSet presAssocID="{068A5116-A562-4FF6-9E3A-0B3EA7AA78B2}" presName="node" presStyleLbl="node1" presStyleIdx="2" presStyleCnt="8">
        <dgm:presLayoutVars>
          <dgm:bulletEnabled val="1"/>
        </dgm:presLayoutVars>
      </dgm:prSet>
      <dgm:spPr/>
    </dgm:pt>
    <dgm:pt modelId="{268C8837-EABE-4F20-BF19-24F560A038EF}" type="pres">
      <dgm:prSet presAssocID="{12D6D107-AF2B-4D3C-ABF3-9A48A2381CA3}" presName="sibTrans" presStyleLbl="sibTrans1D1" presStyleIdx="2" presStyleCnt="7"/>
      <dgm:spPr/>
    </dgm:pt>
    <dgm:pt modelId="{FCAF9C09-AEB0-4729-9A63-9DE5571A2126}" type="pres">
      <dgm:prSet presAssocID="{12D6D107-AF2B-4D3C-ABF3-9A48A2381CA3}" presName="connectorText" presStyleLbl="sibTrans1D1" presStyleIdx="2" presStyleCnt="7"/>
      <dgm:spPr/>
    </dgm:pt>
    <dgm:pt modelId="{B3648FD4-4620-4938-923A-365EF00341ED}" type="pres">
      <dgm:prSet presAssocID="{B75EB22C-AA9D-47A0-AED5-FA1237788C91}" presName="node" presStyleLbl="node1" presStyleIdx="3" presStyleCnt="8">
        <dgm:presLayoutVars>
          <dgm:bulletEnabled val="1"/>
        </dgm:presLayoutVars>
      </dgm:prSet>
      <dgm:spPr/>
    </dgm:pt>
    <dgm:pt modelId="{402AB6AD-2ABE-4789-88EC-F0B2A893BDEC}" type="pres">
      <dgm:prSet presAssocID="{6D6BFB8B-96DA-46FB-9A66-92D29B3F2EBE}" presName="sibTrans" presStyleLbl="sibTrans1D1" presStyleIdx="3" presStyleCnt="7"/>
      <dgm:spPr/>
    </dgm:pt>
    <dgm:pt modelId="{93F61A97-DFD3-49E9-9E5B-AC23EB22410C}" type="pres">
      <dgm:prSet presAssocID="{6D6BFB8B-96DA-46FB-9A66-92D29B3F2EBE}" presName="connectorText" presStyleLbl="sibTrans1D1" presStyleIdx="3" presStyleCnt="7"/>
      <dgm:spPr/>
    </dgm:pt>
    <dgm:pt modelId="{DDBAC3B0-849F-4E7B-A36A-F0A6F9EC04B4}" type="pres">
      <dgm:prSet presAssocID="{22B8BA8C-B255-4BB4-97A2-BD7ADBBEAAD1}" presName="node" presStyleLbl="node1" presStyleIdx="4" presStyleCnt="8">
        <dgm:presLayoutVars>
          <dgm:bulletEnabled val="1"/>
        </dgm:presLayoutVars>
      </dgm:prSet>
      <dgm:spPr/>
    </dgm:pt>
    <dgm:pt modelId="{B9CC0EEF-6510-4F65-90FF-78490CE5E896}" type="pres">
      <dgm:prSet presAssocID="{D5EC091B-9A73-479D-A58D-E6ABB1A99070}" presName="sibTrans" presStyleLbl="sibTrans1D1" presStyleIdx="4" presStyleCnt="7"/>
      <dgm:spPr/>
    </dgm:pt>
    <dgm:pt modelId="{E8F259C8-0973-4808-A586-C42487AB660B}" type="pres">
      <dgm:prSet presAssocID="{D5EC091B-9A73-479D-A58D-E6ABB1A99070}" presName="connectorText" presStyleLbl="sibTrans1D1" presStyleIdx="4" presStyleCnt="7"/>
      <dgm:spPr/>
    </dgm:pt>
    <dgm:pt modelId="{F0519B55-A66A-431E-8578-7E9077DF96A8}" type="pres">
      <dgm:prSet presAssocID="{A8F51691-BE5C-46B5-B6E9-89CD5AC9D441}" presName="node" presStyleLbl="node1" presStyleIdx="5" presStyleCnt="8">
        <dgm:presLayoutVars>
          <dgm:bulletEnabled val="1"/>
        </dgm:presLayoutVars>
      </dgm:prSet>
      <dgm:spPr/>
    </dgm:pt>
    <dgm:pt modelId="{319FC6F9-C484-4221-A223-DDA601C850C2}" type="pres">
      <dgm:prSet presAssocID="{DF21529B-1370-456A-90F5-F7ADB5C78235}" presName="sibTrans" presStyleLbl="sibTrans1D1" presStyleIdx="5" presStyleCnt="7"/>
      <dgm:spPr/>
    </dgm:pt>
    <dgm:pt modelId="{B24F4010-F593-4674-A625-CE16F69D26B3}" type="pres">
      <dgm:prSet presAssocID="{DF21529B-1370-456A-90F5-F7ADB5C78235}" presName="connectorText" presStyleLbl="sibTrans1D1" presStyleIdx="5" presStyleCnt="7"/>
      <dgm:spPr/>
    </dgm:pt>
    <dgm:pt modelId="{F70C16CA-FC8A-4899-B953-08CCD20CA6A2}" type="pres">
      <dgm:prSet presAssocID="{EFA11DBA-07EC-46CB-ABE1-CCD20273DA4A}" presName="node" presStyleLbl="node1" presStyleIdx="6" presStyleCnt="8">
        <dgm:presLayoutVars>
          <dgm:bulletEnabled val="1"/>
        </dgm:presLayoutVars>
      </dgm:prSet>
      <dgm:spPr/>
    </dgm:pt>
    <dgm:pt modelId="{9B46E0FD-A1C5-4CFA-B039-7973B8B04958}" type="pres">
      <dgm:prSet presAssocID="{72BC8527-DBBB-43E9-9235-F4E8A2A8523C}" presName="sibTrans" presStyleLbl="sibTrans1D1" presStyleIdx="6" presStyleCnt="7"/>
      <dgm:spPr/>
    </dgm:pt>
    <dgm:pt modelId="{C6CC59B2-A8E1-4024-9C3D-0E45E43C05BB}" type="pres">
      <dgm:prSet presAssocID="{72BC8527-DBBB-43E9-9235-F4E8A2A8523C}" presName="connectorText" presStyleLbl="sibTrans1D1" presStyleIdx="6" presStyleCnt="7"/>
      <dgm:spPr/>
    </dgm:pt>
    <dgm:pt modelId="{DFA1F304-48FA-4A2B-B8E5-CC4F0BBD9F7A}" type="pres">
      <dgm:prSet presAssocID="{17E31B0C-1056-4E2B-BA06-9B1D18347F04}" presName="node" presStyleLbl="node1" presStyleIdx="7" presStyleCnt="8">
        <dgm:presLayoutVars>
          <dgm:bulletEnabled val="1"/>
        </dgm:presLayoutVars>
      </dgm:prSet>
      <dgm:spPr/>
    </dgm:pt>
  </dgm:ptLst>
  <dgm:cxnLst>
    <dgm:cxn modelId="{BA4EBC00-3076-450E-8B2A-C90F88C1ABA2}" type="presOf" srcId="{A8F51691-BE5C-46B5-B6E9-89CD5AC9D441}" destId="{F0519B55-A66A-431E-8578-7E9077DF96A8}" srcOrd="0" destOrd="0" presId="urn:microsoft.com/office/officeart/2005/8/layout/bProcess3"/>
    <dgm:cxn modelId="{71F0050B-DDFA-4A60-9941-AE76B2FD392D}" type="presOf" srcId="{DF21529B-1370-456A-90F5-F7ADB5C78235}" destId="{B24F4010-F593-4674-A625-CE16F69D26B3}" srcOrd="1" destOrd="0" presId="urn:microsoft.com/office/officeart/2005/8/layout/bProcess3"/>
    <dgm:cxn modelId="{705A510B-456A-41ED-B2E0-7D406EDDA609}" type="presOf" srcId="{82243997-EE37-48C2-9E71-749343136C3D}" destId="{420145AD-10C5-4C77-8093-09A9BCF8FC4F}" srcOrd="0" destOrd="0" presId="urn:microsoft.com/office/officeart/2005/8/layout/bProcess3"/>
    <dgm:cxn modelId="{5280B20F-DFD7-4AF1-A9F7-31A5C5BD5DA2}" type="presOf" srcId="{22B8BA8C-B255-4BB4-97A2-BD7ADBBEAAD1}" destId="{DDBAC3B0-849F-4E7B-A36A-F0A6F9EC04B4}" srcOrd="0" destOrd="0" presId="urn:microsoft.com/office/officeart/2005/8/layout/bProcess3"/>
    <dgm:cxn modelId="{B47DEA1A-17D4-4A4B-971B-73E5BDCA478B}" type="presOf" srcId="{EFA11DBA-07EC-46CB-ABE1-CCD20273DA4A}" destId="{F70C16CA-FC8A-4899-B953-08CCD20CA6A2}" srcOrd="0" destOrd="0" presId="urn:microsoft.com/office/officeart/2005/8/layout/bProcess3"/>
    <dgm:cxn modelId="{9DE9AD21-0640-4837-8734-82B5B7A99A2A}" type="presOf" srcId="{8F422F28-56B8-447A-BA68-700707DF3AC0}" destId="{85151F16-B163-45C4-9AB6-B19C1C1955F2}" srcOrd="0" destOrd="0" presId="urn:microsoft.com/office/officeart/2005/8/layout/bProcess3"/>
    <dgm:cxn modelId="{29292F23-24AE-47E6-AED3-94A2A556765A}" type="presOf" srcId="{D5EC091B-9A73-479D-A58D-E6ABB1A99070}" destId="{B9CC0EEF-6510-4F65-90FF-78490CE5E896}" srcOrd="0" destOrd="0" presId="urn:microsoft.com/office/officeart/2005/8/layout/bProcess3"/>
    <dgm:cxn modelId="{B6616E2A-C954-4B69-8C01-3FF6FE3DE815}" srcId="{C208E9AC-0B2D-4FEA-BC9F-C8BDFCF92326}" destId="{B75EB22C-AA9D-47A0-AED5-FA1237788C91}" srcOrd="3" destOrd="0" parTransId="{3FA1CEBB-A2CA-44E9-941B-51101C1E4A70}" sibTransId="{6D6BFB8B-96DA-46FB-9A66-92D29B3F2EBE}"/>
    <dgm:cxn modelId="{51E3AC2B-8CE3-4B1C-8979-CB95A1B48246}" srcId="{C208E9AC-0B2D-4FEA-BC9F-C8BDFCF92326}" destId="{A8F51691-BE5C-46B5-B6E9-89CD5AC9D441}" srcOrd="5" destOrd="0" parTransId="{DAA9A139-1FC1-44D6-B1BA-E2943119D039}" sibTransId="{DF21529B-1370-456A-90F5-F7ADB5C78235}"/>
    <dgm:cxn modelId="{258B3C2D-8FE9-464C-9585-EF87EC3044FD}" type="presOf" srcId="{6D6BFB8B-96DA-46FB-9A66-92D29B3F2EBE}" destId="{93F61A97-DFD3-49E9-9E5B-AC23EB22410C}" srcOrd="1" destOrd="0" presId="urn:microsoft.com/office/officeart/2005/8/layout/bProcess3"/>
    <dgm:cxn modelId="{14054F5B-EBE0-48D9-B36E-2DBC86893C52}" type="presOf" srcId="{DF21529B-1370-456A-90F5-F7ADB5C78235}" destId="{319FC6F9-C484-4221-A223-DDA601C850C2}" srcOrd="0" destOrd="0" presId="urn:microsoft.com/office/officeart/2005/8/layout/bProcess3"/>
    <dgm:cxn modelId="{0D258E5F-A1C8-42D2-8FC4-E4262CE9D98A}" srcId="{C208E9AC-0B2D-4FEA-BC9F-C8BDFCF92326}" destId="{EFA11DBA-07EC-46CB-ABE1-CCD20273DA4A}" srcOrd="6" destOrd="0" parTransId="{9446D438-7680-4B03-A074-DE3291A69B50}" sibTransId="{72BC8527-DBBB-43E9-9235-F4E8A2A8523C}"/>
    <dgm:cxn modelId="{BFF52B44-84A3-41F0-8E8A-2369C830DA55}" type="presOf" srcId="{12D6D107-AF2B-4D3C-ABF3-9A48A2381CA3}" destId="{FCAF9C09-AEB0-4729-9A63-9DE5571A2126}" srcOrd="1" destOrd="0" presId="urn:microsoft.com/office/officeart/2005/8/layout/bProcess3"/>
    <dgm:cxn modelId="{67605044-4915-4CEC-9900-B9CCA969C8FA}" type="presOf" srcId="{DB932FAC-F976-4F45-AAA7-7159103ACE69}" destId="{2D836053-A615-4759-AF41-F58E918D73A1}" srcOrd="0" destOrd="0" presId="urn:microsoft.com/office/officeart/2005/8/layout/bProcess3"/>
    <dgm:cxn modelId="{D006086F-1ECF-4D70-9F39-F67921715086}" srcId="{C208E9AC-0B2D-4FEA-BC9F-C8BDFCF92326}" destId="{E9FA5C25-1743-4590-9FA9-CCDD09E62F09}" srcOrd="0" destOrd="0" parTransId="{8B425C50-E52D-439F-8DCC-F3808D197A4D}" sibTransId="{82243997-EE37-48C2-9E71-749343136C3D}"/>
    <dgm:cxn modelId="{77739274-677C-4BD3-81B2-F809BF8E2D8F}" srcId="{C208E9AC-0B2D-4FEA-BC9F-C8BDFCF92326}" destId="{17E31B0C-1056-4E2B-BA06-9B1D18347F04}" srcOrd="7" destOrd="0" parTransId="{C90EBF95-7175-44BF-81B3-F17CF2650D41}" sibTransId="{91B78E87-3FA5-49E4-94BE-1D89ED22736E}"/>
    <dgm:cxn modelId="{433F1C78-8A02-4D9A-9331-9B394C2CF718}" srcId="{C208E9AC-0B2D-4FEA-BC9F-C8BDFCF92326}" destId="{8F422F28-56B8-447A-BA68-700707DF3AC0}" srcOrd="1" destOrd="0" parTransId="{4FF6D52A-A067-43D4-A59A-9AF33D35CFDF}" sibTransId="{DB932FAC-F976-4F45-AAA7-7159103ACE69}"/>
    <dgm:cxn modelId="{ABCB2259-51F2-4321-A851-F664AD24A98A}" type="presOf" srcId="{82243997-EE37-48C2-9E71-749343136C3D}" destId="{E9B53CB7-389D-4E41-83A3-F3E095432D35}" srcOrd="1" destOrd="0" presId="urn:microsoft.com/office/officeart/2005/8/layout/bProcess3"/>
    <dgm:cxn modelId="{4895DB7C-CC41-4984-B9A7-88DFF66E45CE}" type="presOf" srcId="{6D6BFB8B-96DA-46FB-9A66-92D29B3F2EBE}" destId="{402AB6AD-2ABE-4789-88EC-F0B2A893BDEC}" srcOrd="0" destOrd="0" presId="urn:microsoft.com/office/officeart/2005/8/layout/bProcess3"/>
    <dgm:cxn modelId="{D475A79B-08FA-4B1C-A2AE-706E9303030F}" type="presOf" srcId="{72BC8527-DBBB-43E9-9235-F4E8A2A8523C}" destId="{C6CC59B2-A8E1-4024-9C3D-0E45E43C05BB}" srcOrd="1" destOrd="0" presId="urn:microsoft.com/office/officeart/2005/8/layout/bProcess3"/>
    <dgm:cxn modelId="{1B60C5AF-F36E-4209-B2D1-C02CD1D735DC}" type="presOf" srcId="{B75EB22C-AA9D-47A0-AED5-FA1237788C91}" destId="{B3648FD4-4620-4938-923A-365EF00341ED}" srcOrd="0" destOrd="0" presId="urn:microsoft.com/office/officeart/2005/8/layout/bProcess3"/>
    <dgm:cxn modelId="{768B40BC-F675-41BE-81A4-93A1E369477B}" type="presOf" srcId="{C208E9AC-0B2D-4FEA-BC9F-C8BDFCF92326}" destId="{0F28E376-394A-45B4-92ED-30A5ACF1EEBB}" srcOrd="0" destOrd="0" presId="urn:microsoft.com/office/officeart/2005/8/layout/bProcess3"/>
    <dgm:cxn modelId="{E58D92C2-F813-4D82-98C2-368BCCAA46D9}" srcId="{C208E9AC-0B2D-4FEA-BC9F-C8BDFCF92326}" destId="{22B8BA8C-B255-4BB4-97A2-BD7ADBBEAAD1}" srcOrd="4" destOrd="0" parTransId="{0189C925-4DAE-464E-AF30-390357209A1F}" sibTransId="{D5EC091B-9A73-479D-A58D-E6ABB1A99070}"/>
    <dgm:cxn modelId="{C58FAECF-8015-4C1D-8EA3-9EC193CB560B}" srcId="{C208E9AC-0B2D-4FEA-BC9F-C8BDFCF92326}" destId="{068A5116-A562-4FF6-9E3A-0B3EA7AA78B2}" srcOrd="2" destOrd="0" parTransId="{774F1CFE-56E1-413E-B076-90362233BF02}" sibTransId="{12D6D107-AF2B-4D3C-ABF3-9A48A2381CA3}"/>
    <dgm:cxn modelId="{FFFDD8D1-6232-4E26-A03F-32FE53CED2A3}" type="presOf" srcId="{DB932FAC-F976-4F45-AAA7-7159103ACE69}" destId="{A4695E58-59B8-4EDA-8B4E-B8381A5F1E11}" srcOrd="1" destOrd="0" presId="urn:microsoft.com/office/officeart/2005/8/layout/bProcess3"/>
    <dgm:cxn modelId="{CBFF92D3-5E79-46BD-90DE-6896C4454024}" type="presOf" srcId="{72BC8527-DBBB-43E9-9235-F4E8A2A8523C}" destId="{9B46E0FD-A1C5-4CFA-B039-7973B8B04958}" srcOrd="0" destOrd="0" presId="urn:microsoft.com/office/officeart/2005/8/layout/bProcess3"/>
    <dgm:cxn modelId="{056198D7-C390-4DA2-B2E6-C91FF09A3B91}" type="presOf" srcId="{17E31B0C-1056-4E2B-BA06-9B1D18347F04}" destId="{DFA1F304-48FA-4A2B-B8E5-CC4F0BBD9F7A}" srcOrd="0" destOrd="0" presId="urn:microsoft.com/office/officeart/2005/8/layout/bProcess3"/>
    <dgm:cxn modelId="{0EC476DD-08CB-4DAA-BF71-A311F4499826}" type="presOf" srcId="{E9FA5C25-1743-4590-9FA9-CCDD09E62F09}" destId="{812EC81E-39BD-4C71-8F25-0700FC4691E2}" srcOrd="0" destOrd="0" presId="urn:microsoft.com/office/officeart/2005/8/layout/bProcess3"/>
    <dgm:cxn modelId="{DD7E9BE3-A903-401E-9B22-3C351D7D2748}" type="presOf" srcId="{12D6D107-AF2B-4D3C-ABF3-9A48A2381CA3}" destId="{268C8837-EABE-4F20-BF19-24F560A038EF}" srcOrd="0" destOrd="0" presId="urn:microsoft.com/office/officeart/2005/8/layout/bProcess3"/>
    <dgm:cxn modelId="{A46B2AF0-5729-4E37-B115-8FFC8C9D2765}" type="presOf" srcId="{068A5116-A562-4FF6-9E3A-0B3EA7AA78B2}" destId="{C24689C0-8CFF-4944-BF70-8718F4C60A4C}" srcOrd="0" destOrd="0" presId="urn:microsoft.com/office/officeart/2005/8/layout/bProcess3"/>
    <dgm:cxn modelId="{8CA8E5F7-1253-41DF-A39C-AE0FC52FD6C2}" type="presOf" srcId="{D5EC091B-9A73-479D-A58D-E6ABB1A99070}" destId="{E8F259C8-0973-4808-A586-C42487AB660B}" srcOrd="1" destOrd="0" presId="urn:microsoft.com/office/officeart/2005/8/layout/bProcess3"/>
    <dgm:cxn modelId="{061FB29E-C131-42B9-9A30-85AC69FA9AC7}" type="presParOf" srcId="{0F28E376-394A-45B4-92ED-30A5ACF1EEBB}" destId="{812EC81E-39BD-4C71-8F25-0700FC4691E2}" srcOrd="0" destOrd="0" presId="urn:microsoft.com/office/officeart/2005/8/layout/bProcess3"/>
    <dgm:cxn modelId="{0DCB5C6D-AE55-46CD-9ED3-F59DCB5013E1}" type="presParOf" srcId="{0F28E376-394A-45B4-92ED-30A5ACF1EEBB}" destId="{420145AD-10C5-4C77-8093-09A9BCF8FC4F}" srcOrd="1" destOrd="0" presId="urn:microsoft.com/office/officeart/2005/8/layout/bProcess3"/>
    <dgm:cxn modelId="{A0F7D150-8995-4CD1-9449-2A81CACFEBC8}" type="presParOf" srcId="{420145AD-10C5-4C77-8093-09A9BCF8FC4F}" destId="{E9B53CB7-389D-4E41-83A3-F3E095432D35}" srcOrd="0" destOrd="0" presId="urn:microsoft.com/office/officeart/2005/8/layout/bProcess3"/>
    <dgm:cxn modelId="{438976DD-F4AD-4E49-990F-CF21B0A8B465}" type="presParOf" srcId="{0F28E376-394A-45B4-92ED-30A5ACF1EEBB}" destId="{85151F16-B163-45C4-9AB6-B19C1C1955F2}" srcOrd="2" destOrd="0" presId="urn:microsoft.com/office/officeart/2005/8/layout/bProcess3"/>
    <dgm:cxn modelId="{048D9D38-48FD-454A-B3F3-F3810CD0CCAE}" type="presParOf" srcId="{0F28E376-394A-45B4-92ED-30A5ACF1EEBB}" destId="{2D836053-A615-4759-AF41-F58E918D73A1}" srcOrd="3" destOrd="0" presId="urn:microsoft.com/office/officeart/2005/8/layout/bProcess3"/>
    <dgm:cxn modelId="{F70FF850-0E0C-4C36-BE1C-D2A6C0E77539}" type="presParOf" srcId="{2D836053-A615-4759-AF41-F58E918D73A1}" destId="{A4695E58-59B8-4EDA-8B4E-B8381A5F1E11}" srcOrd="0" destOrd="0" presId="urn:microsoft.com/office/officeart/2005/8/layout/bProcess3"/>
    <dgm:cxn modelId="{E01D9F8B-A63A-4903-8E4F-7FD8C077882B}" type="presParOf" srcId="{0F28E376-394A-45B4-92ED-30A5ACF1EEBB}" destId="{C24689C0-8CFF-4944-BF70-8718F4C60A4C}" srcOrd="4" destOrd="0" presId="urn:microsoft.com/office/officeart/2005/8/layout/bProcess3"/>
    <dgm:cxn modelId="{71412E04-6AB6-417B-AC0B-CE86E5055AF2}" type="presParOf" srcId="{0F28E376-394A-45B4-92ED-30A5ACF1EEBB}" destId="{268C8837-EABE-4F20-BF19-24F560A038EF}" srcOrd="5" destOrd="0" presId="urn:microsoft.com/office/officeart/2005/8/layout/bProcess3"/>
    <dgm:cxn modelId="{1801F888-E4DB-4B7F-8ACD-A004050D7398}" type="presParOf" srcId="{268C8837-EABE-4F20-BF19-24F560A038EF}" destId="{FCAF9C09-AEB0-4729-9A63-9DE5571A2126}" srcOrd="0" destOrd="0" presId="urn:microsoft.com/office/officeart/2005/8/layout/bProcess3"/>
    <dgm:cxn modelId="{4B903DA8-BA33-43C9-B5E5-D7DFDFF33946}" type="presParOf" srcId="{0F28E376-394A-45B4-92ED-30A5ACF1EEBB}" destId="{B3648FD4-4620-4938-923A-365EF00341ED}" srcOrd="6" destOrd="0" presId="urn:microsoft.com/office/officeart/2005/8/layout/bProcess3"/>
    <dgm:cxn modelId="{063E9188-0BE8-4DE1-8B93-4C5D17C95894}" type="presParOf" srcId="{0F28E376-394A-45B4-92ED-30A5ACF1EEBB}" destId="{402AB6AD-2ABE-4789-88EC-F0B2A893BDEC}" srcOrd="7" destOrd="0" presId="urn:microsoft.com/office/officeart/2005/8/layout/bProcess3"/>
    <dgm:cxn modelId="{98A03677-D01B-4FAC-ACF1-1F260ABFB3A7}" type="presParOf" srcId="{402AB6AD-2ABE-4789-88EC-F0B2A893BDEC}" destId="{93F61A97-DFD3-49E9-9E5B-AC23EB22410C}" srcOrd="0" destOrd="0" presId="urn:microsoft.com/office/officeart/2005/8/layout/bProcess3"/>
    <dgm:cxn modelId="{523FC9AC-F058-494C-B08F-E56B62C2EF36}" type="presParOf" srcId="{0F28E376-394A-45B4-92ED-30A5ACF1EEBB}" destId="{DDBAC3B0-849F-4E7B-A36A-F0A6F9EC04B4}" srcOrd="8" destOrd="0" presId="urn:microsoft.com/office/officeart/2005/8/layout/bProcess3"/>
    <dgm:cxn modelId="{0557305D-A05C-4F8D-814B-C19BE0B0F4E9}" type="presParOf" srcId="{0F28E376-394A-45B4-92ED-30A5ACF1EEBB}" destId="{B9CC0EEF-6510-4F65-90FF-78490CE5E896}" srcOrd="9" destOrd="0" presId="urn:microsoft.com/office/officeart/2005/8/layout/bProcess3"/>
    <dgm:cxn modelId="{589B8495-973C-4ED2-A913-58C73062AA8E}" type="presParOf" srcId="{B9CC0EEF-6510-4F65-90FF-78490CE5E896}" destId="{E8F259C8-0973-4808-A586-C42487AB660B}" srcOrd="0" destOrd="0" presId="urn:microsoft.com/office/officeart/2005/8/layout/bProcess3"/>
    <dgm:cxn modelId="{BA57CD7B-B148-4C2B-8941-0A34CED3E826}" type="presParOf" srcId="{0F28E376-394A-45B4-92ED-30A5ACF1EEBB}" destId="{F0519B55-A66A-431E-8578-7E9077DF96A8}" srcOrd="10" destOrd="0" presId="urn:microsoft.com/office/officeart/2005/8/layout/bProcess3"/>
    <dgm:cxn modelId="{3EACD163-B85E-46C3-9D00-E5376FE50CF0}" type="presParOf" srcId="{0F28E376-394A-45B4-92ED-30A5ACF1EEBB}" destId="{319FC6F9-C484-4221-A223-DDA601C850C2}" srcOrd="11" destOrd="0" presId="urn:microsoft.com/office/officeart/2005/8/layout/bProcess3"/>
    <dgm:cxn modelId="{E79A5954-BFE4-4E2F-BBEB-6B5E330214BF}" type="presParOf" srcId="{319FC6F9-C484-4221-A223-DDA601C850C2}" destId="{B24F4010-F593-4674-A625-CE16F69D26B3}" srcOrd="0" destOrd="0" presId="urn:microsoft.com/office/officeart/2005/8/layout/bProcess3"/>
    <dgm:cxn modelId="{C56233B5-85E8-4429-9E4E-8CDAACE98875}" type="presParOf" srcId="{0F28E376-394A-45B4-92ED-30A5ACF1EEBB}" destId="{F70C16CA-FC8A-4899-B953-08CCD20CA6A2}" srcOrd="12" destOrd="0" presId="urn:microsoft.com/office/officeart/2005/8/layout/bProcess3"/>
    <dgm:cxn modelId="{548CBBF3-736C-4C28-BC07-562E7D5861FC}" type="presParOf" srcId="{0F28E376-394A-45B4-92ED-30A5ACF1EEBB}" destId="{9B46E0FD-A1C5-4CFA-B039-7973B8B04958}" srcOrd="13" destOrd="0" presId="urn:microsoft.com/office/officeart/2005/8/layout/bProcess3"/>
    <dgm:cxn modelId="{A886AD42-E4C7-466F-8454-5C6AF3375A38}" type="presParOf" srcId="{9B46E0FD-A1C5-4CFA-B039-7973B8B04958}" destId="{C6CC59B2-A8E1-4024-9C3D-0E45E43C05BB}" srcOrd="0" destOrd="0" presId="urn:microsoft.com/office/officeart/2005/8/layout/bProcess3"/>
    <dgm:cxn modelId="{96EC83CB-E377-4D16-812C-4680725F4375}" type="presParOf" srcId="{0F28E376-394A-45B4-92ED-30A5ACF1EEBB}" destId="{DFA1F304-48FA-4A2B-B8E5-CC4F0BBD9F7A}" srcOrd="14"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C863B2-9827-462E-9B13-03FDFF1727A4}" type="doc">
      <dgm:prSet loTypeId="urn:microsoft.com/office/officeart/2005/8/layout/process5" loCatId="process" qsTypeId="urn:microsoft.com/office/officeart/2005/8/quickstyle/simple1" qsCatId="simple" csTypeId="urn:microsoft.com/office/officeart/2005/8/colors/colorful1" csCatId="colorful" phldr="1"/>
      <dgm:spPr/>
      <dgm:t>
        <a:bodyPr/>
        <a:lstStyle/>
        <a:p>
          <a:endParaRPr lang="en-US"/>
        </a:p>
      </dgm:t>
    </dgm:pt>
    <dgm:pt modelId="{012C1CE5-4C6D-46C2-898C-B32BD3756D69}" type="pres">
      <dgm:prSet presAssocID="{95C863B2-9827-462E-9B13-03FDFF1727A4}" presName="diagram" presStyleCnt="0">
        <dgm:presLayoutVars>
          <dgm:dir/>
          <dgm:resizeHandles val="exact"/>
        </dgm:presLayoutVars>
      </dgm:prSet>
      <dgm:spPr/>
    </dgm:pt>
  </dgm:ptLst>
  <dgm:cxnLst>
    <dgm:cxn modelId="{1DE2C33D-FFE5-4918-BA98-B761D4443E30}" type="presOf" srcId="{95C863B2-9827-462E-9B13-03FDFF1727A4}" destId="{012C1CE5-4C6D-46C2-898C-B32BD3756D69}" srcOrd="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649C34A-0220-4214-8CB4-000386B17854}"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0530CCAA-05A4-410E-85C8-AEC5510E9548}">
      <dgm:prSet/>
      <dgm:spPr>
        <a:solidFill>
          <a:schemeClr val="accent2"/>
        </a:solidFill>
      </dgm:spPr>
      <dgm:t>
        <a:bodyPr/>
        <a:lstStyle/>
        <a:p>
          <a:r>
            <a:rPr lang="en-GB" dirty="0"/>
            <a:t>‘</a:t>
          </a:r>
          <a:r>
            <a:rPr lang="en-GB" i="1" dirty="0"/>
            <a:t>A person is vulnerable if, as a result of their situation or circumstances, they are unable to take care or protect themselves, or others, from harm or exploitation.’</a:t>
          </a:r>
          <a:endParaRPr lang="en-US" dirty="0"/>
        </a:p>
      </dgm:t>
    </dgm:pt>
    <dgm:pt modelId="{DE5E50DA-BF8C-49EB-8659-02ADB999D55D}" type="parTrans" cxnId="{90B73336-31C4-41ED-9249-DB64E8EB2104}">
      <dgm:prSet/>
      <dgm:spPr/>
      <dgm:t>
        <a:bodyPr/>
        <a:lstStyle/>
        <a:p>
          <a:endParaRPr lang="en-US"/>
        </a:p>
      </dgm:t>
    </dgm:pt>
    <dgm:pt modelId="{FFC44852-D4B3-4FDF-89CC-7FAF36F9A2D3}" type="sibTrans" cxnId="{90B73336-31C4-41ED-9249-DB64E8EB2104}">
      <dgm:prSet/>
      <dgm:spPr/>
      <dgm:t>
        <a:bodyPr/>
        <a:lstStyle/>
        <a:p>
          <a:endParaRPr lang="en-US"/>
        </a:p>
      </dgm:t>
    </dgm:pt>
    <dgm:pt modelId="{0EDEA67A-9717-4B5E-99EC-E6172A42F637}" type="pres">
      <dgm:prSet presAssocID="{D649C34A-0220-4214-8CB4-000386B17854}" presName="linear" presStyleCnt="0">
        <dgm:presLayoutVars>
          <dgm:animLvl val="lvl"/>
          <dgm:resizeHandles val="exact"/>
        </dgm:presLayoutVars>
      </dgm:prSet>
      <dgm:spPr/>
    </dgm:pt>
    <dgm:pt modelId="{7E550500-FF79-46F1-A382-256080B99EAC}" type="pres">
      <dgm:prSet presAssocID="{0530CCAA-05A4-410E-85C8-AEC5510E9548}" presName="parentText" presStyleLbl="node1" presStyleIdx="0" presStyleCnt="1">
        <dgm:presLayoutVars>
          <dgm:chMax val="0"/>
          <dgm:bulletEnabled val="1"/>
        </dgm:presLayoutVars>
      </dgm:prSet>
      <dgm:spPr/>
    </dgm:pt>
  </dgm:ptLst>
  <dgm:cxnLst>
    <dgm:cxn modelId="{90B73336-31C4-41ED-9249-DB64E8EB2104}" srcId="{D649C34A-0220-4214-8CB4-000386B17854}" destId="{0530CCAA-05A4-410E-85C8-AEC5510E9548}" srcOrd="0" destOrd="0" parTransId="{DE5E50DA-BF8C-49EB-8659-02ADB999D55D}" sibTransId="{FFC44852-D4B3-4FDF-89CC-7FAF36F9A2D3}"/>
    <dgm:cxn modelId="{47EB37A8-BC1D-4EF2-9D23-76A52DA77067}" type="presOf" srcId="{0530CCAA-05A4-410E-85C8-AEC5510E9548}" destId="{7E550500-FF79-46F1-A382-256080B99EAC}" srcOrd="0" destOrd="0" presId="urn:microsoft.com/office/officeart/2005/8/layout/vList2"/>
    <dgm:cxn modelId="{A24719CA-42C9-42AA-AC6A-CCD3CE40622F}" type="presOf" srcId="{D649C34A-0220-4214-8CB4-000386B17854}" destId="{0EDEA67A-9717-4B5E-99EC-E6172A42F637}" srcOrd="0" destOrd="0" presId="urn:microsoft.com/office/officeart/2005/8/layout/vList2"/>
    <dgm:cxn modelId="{FA96874F-F615-46BB-9101-CF17078D1A73}" type="presParOf" srcId="{0EDEA67A-9717-4B5E-99EC-E6172A42F637}" destId="{7E550500-FF79-46F1-A382-256080B99EAC}"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5BC68E-4B2B-41DD-9FA9-583980FDE5B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53C92F28-7286-4FC2-A7DC-9841E79AEB45}">
      <dgm:prSet/>
      <dgm:spPr/>
      <dgm:t>
        <a:bodyPr/>
        <a:lstStyle/>
        <a:p>
          <a:r>
            <a:rPr lang="en-GB" dirty="0"/>
            <a:t>Different organisations must work to their own organisation’s principles or constitution </a:t>
          </a:r>
          <a:endParaRPr lang="en-US" dirty="0"/>
        </a:p>
      </dgm:t>
    </dgm:pt>
    <dgm:pt modelId="{0D6C9290-3F95-4E19-A6F7-A0C122A00EE6}" type="parTrans" cxnId="{B7122935-5F20-4535-9B8E-F82CFF3A757A}">
      <dgm:prSet/>
      <dgm:spPr/>
      <dgm:t>
        <a:bodyPr/>
        <a:lstStyle/>
        <a:p>
          <a:endParaRPr lang="en-US"/>
        </a:p>
      </dgm:t>
    </dgm:pt>
    <dgm:pt modelId="{1AE76FBD-8966-404C-9675-7BEAD2D4A2A7}" type="sibTrans" cxnId="{B7122935-5F20-4535-9B8E-F82CFF3A757A}">
      <dgm:prSet/>
      <dgm:spPr/>
      <dgm:t>
        <a:bodyPr/>
        <a:lstStyle/>
        <a:p>
          <a:endParaRPr lang="en-US"/>
        </a:p>
      </dgm:t>
    </dgm:pt>
    <dgm:pt modelId="{252C85D7-06A1-4356-89C4-0318F4FBF2E4}">
      <dgm:prSet/>
      <dgm:spPr/>
      <dgm:t>
        <a:bodyPr/>
        <a:lstStyle/>
        <a:p>
          <a:r>
            <a:rPr lang="en-GB" dirty="0"/>
            <a:t>e.g. Police have 9 principles that they must follow </a:t>
          </a:r>
          <a:endParaRPr lang="en-US" dirty="0"/>
        </a:p>
      </dgm:t>
    </dgm:pt>
    <dgm:pt modelId="{BDF87263-757C-4149-AF0B-81223827DA37}" type="parTrans" cxnId="{9BCDACD9-2F7F-452B-AB80-9A21FC71A074}">
      <dgm:prSet/>
      <dgm:spPr/>
      <dgm:t>
        <a:bodyPr/>
        <a:lstStyle/>
        <a:p>
          <a:endParaRPr lang="en-US"/>
        </a:p>
      </dgm:t>
    </dgm:pt>
    <dgm:pt modelId="{901361D5-833F-46C5-8E3E-15F5E8C04C1B}" type="sibTrans" cxnId="{9BCDACD9-2F7F-452B-AB80-9A21FC71A074}">
      <dgm:prSet/>
      <dgm:spPr/>
      <dgm:t>
        <a:bodyPr/>
        <a:lstStyle/>
        <a:p>
          <a:endParaRPr lang="en-US"/>
        </a:p>
      </dgm:t>
    </dgm:pt>
    <dgm:pt modelId="{54418497-EA29-4CE2-AEBE-F981B32C609A}">
      <dgm:prSet/>
      <dgm:spPr/>
      <dgm:t>
        <a:bodyPr/>
        <a:lstStyle/>
        <a:p>
          <a:r>
            <a:rPr lang="en-GB" dirty="0"/>
            <a:t>e.g. NHS have 7 constitutions </a:t>
          </a:r>
          <a:endParaRPr lang="en-US" dirty="0"/>
        </a:p>
      </dgm:t>
    </dgm:pt>
    <dgm:pt modelId="{91E37870-6AB7-44E0-8425-3D9C6ED9099A}" type="parTrans" cxnId="{65846392-1E61-43AD-A808-A0C605D6067C}">
      <dgm:prSet/>
      <dgm:spPr/>
      <dgm:t>
        <a:bodyPr/>
        <a:lstStyle/>
        <a:p>
          <a:endParaRPr lang="en-US"/>
        </a:p>
      </dgm:t>
    </dgm:pt>
    <dgm:pt modelId="{ADA30C98-BED0-4E50-9A22-AB20B48C214C}" type="sibTrans" cxnId="{65846392-1E61-43AD-A808-A0C605D6067C}">
      <dgm:prSet/>
      <dgm:spPr/>
      <dgm:t>
        <a:bodyPr/>
        <a:lstStyle/>
        <a:p>
          <a:endParaRPr lang="en-US"/>
        </a:p>
      </dgm:t>
    </dgm:pt>
    <dgm:pt modelId="{C31B4CE5-88CE-438F-97E3-E86A1713429D}">
      <dgm:prSet/>
      <dgm:spPr/>
      <dgm:t>
        <a:bodyPr/>
        <a:lstStyle/>
        <a:p>
          <a:r>
            <a:rPr lang="en-GB" dirty="0"/>
            <a:t>Their own principles or constitutions set the appropriate course of help / action / demands </a:t>
          </a:r>
          <a:endParaRPr lang="en-US" dirty="0"/>
        </a:p>
      </dgm:t>
    </dgm:pt>
    <dgm:pt modelId="{A9CA80FE-7AB9-42E1-AA9A-5ACF461842F2}" type="parTrans" cxnId="{81F78465-5BF6-4D96-99C6-B306CF8C7116}">
      <dgm:prSet/>
      <dgm:spPr/>
      <dgm:t>
        <a:bodyPr/>
        <a:lstStyle/>
        <a:p>
          <a:endParaRPr lang="en-US"/>
        </a:p>
      </dgm:t>
    </dgm:pt>
    <dgm:pt modelId="{CFF62DCB-285A-427F-A78E-E8998B2C8E39}" type="sibTrans" cxnId="{81F78465-5BF6-4D96-99C6-B306CF8C7116}">
      <dgm:prSet/>
      <dgm:spPr/>
      <dgm:t>
        <a:bodyPr/>
        <a:lstStyle/>
        <a:p>
          <a:endParaRPr lang="en-US"/>
        </a:p>
      </dgm:t>
    </dgm:pt>
    <dgm:pt modelId="{E10D19A0-5DBE-4D08-8692-99BCE052A26E}">
      <dgm:prSet/>
      <dgm:spPr/>
      <dgm:t>
        <a:bodyPr/>
        <a:lstStyle/>
        <a:p>
          <a:r>
            <a:rPr lang="en-US" dirty="0"/>
            <a:t>Each organisation will face different levels of vulnerability </a:t>
          </a:r>
        </a:p>
      </dgm:t>
    </dgm:pt>
    <dgm:pt modelId="{54CE286F-874C-4F1F-9F61-591732C62FD5}" type="parTrans" cxnId="{F9DED03B-F907-454E-9B92-F53221C99777}">
      <dgm:prSet/>
      <dgm:spPr/>
      <dgm:t>
        <a:bodyPr/>
        <a:lstStyle/>
        <a:p>
          <a:endParaRPr lang="en-GB"/>
        </a:p>
      </dgm:t>
    </dgm:pt>
    <dgm:pt modelId="{AB0EB17B-CD6E-4A94-8C83-36D7F5E8422D}" type="sibTrans" cxnId="{F9DED03B-F907-454E-9B92-F53221C99777}">
      <dgm:prSet/>
      <dgm:spPr/>
      <dgm:t>
        <a:bodyPr/>
        <a:lstStyle/>
        <a:p>
          <a:endParaRPr lang="en-GB"/>
        </a:p>
      </dgm:t>
    </dgm:pt>
    <dgm:pt modelId="{96CAF04F-80A9-4AC2-A55D-A0C7F00B9128}">
      <dgm:prSet/>
      <dgm:spPr/>
      <dgm:t>
        <a:bodyPr/>
        <a:lstStyle/>
        <a:p>
          <a:r>
            <a:rPr lang="en-US" dirty="0"/>
            <a:t>However, they all have a duty to protect and safeguard</a:t>
          </a:r>
        </a:p>
      </dgm:t>
    </dgm:pt>
    <dgm:pt modelId="{DF55FE17-F543-4A48-B204-DB2914A76497}" type="parTrans" cxnId="{481EC465-99C6-4379-8668-A3152B1A1616}">
      <dgm:prSet/>
      <dgm:spPr/>
      <dgm:t>
        <a:bodyPr/>
        <a:lstStyle/>
        <a:p>
          <a:endParaRPr lang="en-GB"/>
        </a:p>
      </dgm:t>
    </dgm:pt>
    <dgm:pt modelId="{0CE5E9FE-EA37-4B9F-9B68-1B71984477B4}" type="sibTrans" cxnId="{481EC465-99C6-4379-8668-A3152B1A1616}">
      <dgm:prSet/>
      <dgm:spPr/>
      <dgm:t>
        <a:bodyPr/>
        <a:lstStyle/>
        <a:p>
          <a:endParaRPr lang="en-GB"/>
        </a:p>
      </dgm:t>
    </dgm:pt>
    <dgm:pt modelId="{1C6E6938-52E8-4A0D-B0F0-50B4D14DFDFA}" type="pres">
      <dgm:prSet presAssocID="{175BC68E-4B2B-41DD-9FA9-583980FDE5B3}" presName="diagram" presStyleCnt="0">
        <dgm:presLayoutVars>
          <dgm:dir/>
          <dgm:resizeHandles val="exact"/>
        </dgm:presLayoutVars>
      </dgm:prSet>
      <dgm:spPr/>
    </dgm:pt>
    <dgm:pt modelId="{D74522F6-4161-4AF4-944E-23BF7705CCF9}" type="pres">
      <dgm:prSet presAssocID="{53C92F28-7286-4FC2-A7DC-9841E79AEB45}" presName="node" presStyleLbl="node1" presStyleIdx="0" presStyleCnt="6">
        <dgm:presLayoutVars>
          <dgm:bulletEnabled val="1"/>
        </dgm:presLayoutVars>
      </dgm:prSet>
      <dgm:spPr/>
    </dgm:pt>
    <dgm:pt modelId="{C2CF53B1-D72A-4A2A-BB10-62092B97AF89}" type="pres">
      <dgm:prSet presAssocID="{1AE76FBD-8966-404C-9675-7BEAD2D4A2A7}" presName="sibTrans" presStyleCnt="0"/>
      <dgm:spPr/>
    </dgm:pt>
    <dgm:pt modelId="{770315B9-D784-40E8-AADA-F463197DD7C6}" type="pres">
      <dgm:prSet presAssocID="{252C85D7-06A1-4356-89C4-0318F4FBF2E4}" presName="node" presStyleLbl="node1" presStyleIdx="1" presStyleCnt="6">
        <dgm:presLayoutVars>
          <dgm:bulletEnabled val="1"/>
        </dgm:presLayoutVars>
      </dgm:prSet>
      <dgm:spPr/>
    </dgm:pt>
    <dgm:pt modelId="{6D704A8D-22E6-4057-906E-5D37AF6F88BC}" type="pres">
      <dgm:prSet presAssocID="{901361D5-833F-46C5-8E3E-15F5E8C04C1B}" presName="sibTrans" presStyleCnt="0"/>
      <dgm:spPr/>
    </dgm:pt>
    <dgm:pt modelId="{EE878D23-37CF-4044-90F3-8BDA679A5F0D}" type="pres">
      <dgm:prSet presAssocID="{54418497-EA29-4CE2-AEBE-F981B32C609A}" presName="node" presStyleLbl="node1" presStyleIdx="2" presStyleCnt="6">
        <dgm:presLayoutVars>
          <dgm:bulletEnabled val="1"/>
        </dgm:presLayoutVars>
      </dgm:prSet>
      <dgm:spPr/>
    </dgm:pt>
    <dgm:pt modelId="{2410D623-FC58-4761-A1C6-9EB6AF0AF181}" type="pres">
      <dgm:prSet presAssocID="{ADA30C98-BED0-4E50-9A22-AB20B48C214C}" presName="sibTrans" presStyleCnt="0"/>
      <dgm:spPr/>
    </dgm:pt>
    <dgm:pt modelId="{8DEAB4F4-1801-40E4-8326-19D481DB66D8}" type="pres">
      <dgm:prSet presAssocID="{C31B4CE5-88CE-438F-97E3-E86A1713429D}" presName="node" presStyleLbl="node1" presStyleIdx="3" presStyleCnt="6" custLinFactNeighborX="531" custLinFactNeighborY="-3138">
        <dgm:presLayoutVars>
          <dgm:bulletEnabled val="1"/>
        </dgm:presLayoutVars>
      </dgm:prSet>
      <dgm:spPr/>
    </dgm:pt>
    <dgm:pt modelId="{E47918BA-86F3-4853-999C-EF91BCF37F2A}" type="pres">
      <dgm:prSet presAssocID="{CFF62DCB-285A-427F-A78E-E8998B2C8E39}" presName="sibTrans" presStyleCnt="0"/>
      <dgm:spPr/>
    </dgm:pt>
    <dgm:pt modelId="{A30DA468-8AEA-4D0B-82CE-6FFE8E25C458}" type="pres">
      <dgm:prSet presAssocID="{E10D19A0-5DBE-4D08-8692-99BCE052A26E}" presName="node" presStyleLbl="node1" presStyleIdx="4" presStyleCnt="6">
        <dgm:presLayoutVars>
          <dgm:bulletEnabled val="1"/>
        </dgm:presLayoutVars>
      </dgm:prSet>
      <dgm:spPr/>
    </dgm:pt>
    <dgm:pt modelId="{09910FD3-02A4-45F5-88C6-FF1EFE6B4ACF}" type="pres">
      <dgm:prSet presAssocID="{AB0EB17B-CD6E-4A94-8C83-36D7F5E8422D}" presName="sibTrans" presStyleCnt="0"/>
      <dgm:spPr/>
    </dgm:pt>
    <dgm:pt modelId="{642D135E-3727-4857-9E6C-1F89F32C2C6A}" type="pres">
      <dgm:prSet presAssocID="{96CAF04F-80A9-4AC2-A55D-A0C7F00B9128}" presName="node" presStyleLbl="node1" presStyleIdx="5" presStyleCnt="6">
        <dgm:presLayoutVars>
          <dgm:bulletEnabled val="1"/>
        </dgm:presLayoutVars>
      </dgm:prSet>
      <dgm:spPr/>
    </dgm:pt>
  </dgm:ptLst>
  <dgm:cxnLst>
    <dgm:cxn modelId="{6B7F9E12-22D8-47D9-AB82-175A39C2B6B8}" type="presOf" srcId="{53C92F28-7286-4FC2-A7DC-9841E79AEB45}" destId="{D74522F6-4161-4AF4-944E-23BF7705CCF9}" srcOrd="0" destOrd="0" presId="urn:microsoft.com/office/officeart/2005/8/layout/default"/>
    <dgm:cxn modelId="{B123C52B-EDFA-4C74-897F-3079E086E21F}" type="presOf" srcId="{54418497-EA29-4CE2-AEBE-F981B32C609A}" destId="{EE878D23-37CF-4044-90F3-8BDA679A5F0D}" srcOrd="0" destOrd="0" presId="urn:microsoft.com/office/officeart/2005/8/layout/default"/>
    <dgm:cxn modelId="{B7122935-5F20-4535-9B8E-F82CFF3A757A}" srcId="{175BC68E-4B2B-41DD-9FA9-583980FDE5B3}" destId="{53C92F28-7286-4FC2-A7DC-9841E79AEB45}" srcOrd="0" destOrd="0" parTransId="{0D6C9290-3F95-4E19-A6F7-A0C122A00EE6}" sibTransId="{1AE76FBD-8966-404C-9675-7BEAD2D4A2A7}"/>
    <dgm:cxn modelId="{F9DED03B-F907-454E-9B92-F53221C99777}" srcId="{175BC68E-4B2B-41DD-9FA9-583980FDE5B3}" destId="{E10D19A0-5DBE-4D08-8692-99BCE052A26E}" srcOrd="4" destOrd="0" parTransId="{54CE286F-874C-4F1F-9F61-591732C62FD5}" sibTransId="{AB0EB17B-CD6E-4A94-8C83-36D7F5E8422D}"/>
    <dgm:cxn modelId="{2FAAAD42-4E75-4E22-A5DF-4296CE4447A0}" type="presOf" srcId="{E10D19A0-5DBE-4D08-8692-99BCE052A26E}" destId="{A30DA468-8AEA-4D0B-82CE-6FFE8E25C458}" srcOrd="0" destOrd="0" presId="urn:microsoft.com/office/officeart/2005/8/layout/default"/>
    <dgm:cxn modelId="{81F78465-5BF6-4D96-99C6-B306CF8C7116}" srcId="{175BC68E-4B2B-41DD-9FA9-583980FDE5B3}" destId="{C31B4CE5-88CE-438F-97E3-E86A1713429D}" srcOrd="3" destOrd="0" parTransId="{A9CA80FE-7AB9-42E1-AA9A-5ACF461842F2}" sibTransId="{CFF62DCB-285A-427F-A78E-E8998B2C8E39}"/>
    <dgm:cxn modelId="{481EC465-99C6-4379-8668-A3152B1A1616}" srcId="{175BC68E-4B2B-41DD-9FA9-583980FDE5B3}" destId="{96CAF04F-80A9-4AC2-A55D-A0C7F00B9128}" srcOrd="5" destOrd="0" parTransId="{DF55FE17-F543-4A48-B204-DB2914A76497}" sibTransId="{0CE5E9FE-EA37-4B9F-9B68-1B71984477B4}"/>
    <dgm:cxn modelId="{CF9AEE45-F0D8-4A05-9958-13457503A803}" type="presOf" srcId="{252C85D7-06A1-4356-89C4-0318F4FBF2E4}" destId="{770315B9-D784-40E8-AADA-F463197DD7C6}" srcOrd="0" destOrd="0" presId="urn:microsoft.com/office/officeart/2005/8/layout/default"/>
    <dgm:cxn modelId="{65846392-1E61-43AD-A808-A0C605D6067C}" srcId="{175BC68E-4B2B-41DD-9FA9-583980FDE5B3}" destId="{54418497-EA29-4CE2-AEBE-F981B32C609A}" srcOrd="2" destOrd="0" parTransId="{91E37870-6AB7-44E0-8425-3D9C6ED9099A}" sibTransId="{ADA30C98-BED0-4E50-9A22-AB20B48C214C}"/>
    <dgm:cxn modelId="{8CCA50AA-2878-4C1B-B1B1-1F39905A9F04}" type="presOf" srcId="{96CAF04F-80A9-4AC2-A55D-A0C7F00B9128}" destId="{642D135E-3727-4857-9E6C-1F89F32C2C6A}" srcOrd="0" destOrd="0" presId="urn:microsoft.com/office/officeart/2005/8/layout/default"/>
    <dgm:cxn modelId="{A9E347CC-5A31-42D4-96C2-34CF6DE0E5D6}" type="presOf" srcId="{C31B4CE5-88CE-438F-97E3-E86A1713429D}" destId="{8DEAB4F4-1801-40E4-8326-19D481DB66D8}" srcOrd="0" destOrd="0" presId="urn:microsoft.com/office/officeart/2005/8/layout/default"/>
    <dgm:cxn modelId="{9BCDACD9-2F7F-452B-AB80-9A21FC71A074}" srcId="{175BC68E-4B2B-41DD-9FA9-583980FDE5B3}" destId="{252C85D7-06A1-4356-89C4-0318F4FBF2E4}" srcOrd="1" destOrd="0" parTransId="{BDF87263-757C-4149-AF0B-81223827DA37}" sibTransId="{901361D5-833F-46C5-8E3E-15F5E8C04C1B}"/>
    <dgm:cxn modelId="{4C21D1F2-6E10-43FC-875F-C952100A79A7}" type="presOf" srcId="{175BC68E-4B2B-41DD-9FA9-583980FDE5B3}" destId="{1C6E6938-52E8-4A0D-B0F0-50B4D14DFDFA}" srcOrd="0" destOrd="0" presId="urn:microsoft.com/office/officeart/2005/8/layout/default"/>
    <dgm:cxn modelId="{1E5CE1E9-C1F6-40CA-B22D-EF214620075C}" type="presParOf" srcId="{1C6E6938-52E8-4A0D-B0F0-50B4D14DFDFA}" destId="{D74522F6-4161-4AF4-944E-23BF7705CCF9}" srcOrd="0" destOrd="0" presId="urn:microsoft.com/office/officeart/2005/8/layout/default"/>
    <dgm:cxn modelId="{A2587070-EC66-4FAE-9473-818BF3B5BEF8}" type="presParOf" srcId="{1C6E6938-52E8-4A0D-B0F0-50B4D14DFDFA}" destId="{C2CF53B1-D72A-4A2A-BB10-62092B97AF89}" srcOrd="1" destOrd="0" presId="urn:microsoft.com/office/officeart/2005/8/layout/default"/>
    <dgm:cxn modelId="{108E4121-8CAD-41AC-835B-082A24618A8A}" type="presParOf" srcId="{1C6E6938-52E8-4A0D-B0F0-50B4D14DFDFA}" destId="{770315B9-D784-40E8-AADA-F463197DD7C6}" srcOrd="2" destOrd="0" presId="urn:microsoft.com/office/officeart/2005/8/layout/default"/>
    <dgm:cxn modelId="{4E9C1215-D114-4769-A033-95B72E984CAB}" type="presParOf" srcId="{1C6E6938-52E8-4A0D-B0F0-50B4D14DFDFA}" destId="{6D704A8D-22E6-4057-906E-5D37AF6F88BC}" srcOrd="3" destOrd="0" presId="urn:microsoft.com/office/officeart/2005/8/layout/default"/>
    <dgm:cxn modelId="{07065278-0D31-49E7-B740-860624242B56}" type="presParOf" srcId="{1C6E6938-52E8-4A0D-B0F0-50B4D14DFDFA}" destId="{EE878D23-37CF-4044-90F3-8BDA679A5F0D}" srcOrd="4" destOrd="0" presId="urn:microsoft.com/office/officeart/2005/8/layout/default"/>
    <dgm:cxn modelId="{3BDF5BCE-9B79-4653-809E-0E0C5DFC77F6}" type="presParOf" srcId="{1C6E6938-52E8-4A0D-B0F0-50B4D14DFDFA}" destId="{2410D623-FC58-4761-A1C6-9EB6AF0AF181}" srcOrd="5" destOrd="0" presId="urn:microsoft.com/office/officeart/2005/8/layout/default"/>
    <dgm:cxn modelId="{5535D7D1-1DBC-47EF-AC1C-E8BA64966AF9}" type="presParOf" srcId="{1C6E6938-52E8-4A0D-B0F0-50B4D14DFDFA}" destId="{8DEAB4F4-1801-40E4-8326-19D481DB66D8}" srcOrd="6" destOrd="0" presId="urn:microsoft.com/office/officeart/2005/8/layout/default"/>
    <dgm:cxn modelId="{41DF126D-7686-4F97-97AA-97FEBA1F342C}" type="presParOf" srcId="{1C6E6938-52E8-4A0D-B0F0-50B4D14DFDFA}" destId="{E47918BA-86F3-4853-999C-EF91BCF37F2A}" srcOrd="7" destOrd="0" presId="urn:microsoft.com/office/officeart/2005/8/layout/default"/>
    <dgm:cxn modelId="{2862C365-59E5-4329-A4A0-DE2CC9DDEFB5}" type="presParOf" srcId="{1C6E6938-52E8-4A0D-B0F0-50B4D14DFDFA}" destId="{A30DA468-8AEA-4D0B-82CE-6FFE8E25C458}" srcOrd="8" destOrd="0" presId="urn:microsoft.com/office/officeart/2005/8/layout/default"/>
    <dgm:cxn modelId="{953DFA43-9A94-46CB-978C-1023669F20F8}" type="presParOf" srcId="{1C6E6938-52E8-4A0D-B0F0-50B4D14DFDFA}" destId="{09910FD3-02A4-45F5-88C6-FF1EFE6B4ACF}" srcOrd="9" destOrd="0" presId="urn:microsoft.com/office/officeart/2005/8/layout/default"/>
    <dgm:cxn modelId="{22AA809E-CF56-4CD2-B457-9AD28DD01891}" type="presParOf" srcId="{1C6E6938-52E8-4A0D-B0F0-50B4D14DFDFA}" destId="{642D135E-3727-4857-9E6C-1F89F32C2C6A}"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A51EE3D-7EE6-4368-80B8-6D9B933F0DDC}"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64460DC-897E-4A22-93C6-9F31C0ECAEB4}">
      <dgm:prSet/>
      <dgm:spPr/>
      <dgm:t>
        <a:bodyPr/>
        <a:lstStyle/>
        <a:p>
          <a:r>
            <a:rPr lang="en-US" dirty="0"/>
            <a:t>Victims have shifted within the Criminal Justice System from being passive and excluded to being more active participants with rights</a:t>
          </a:r>
        </a:p>
      </dgm:t>
    </dgm:pt>
    <dgm:pt modelId="{73FC5A79-D1B3-4A63-AC0F-9D9CCBD3B4D1}" type="parTrans" cxnId="{7D165CEB-B740-4CDF-A2A8-CC8958361812}">
      <dgm:prSet/>
      <dgm:spPr/>
      <dgm:t>
        <a:bodyPr/>
        <a:lstStyle/>
        <a:p>
          <a:endParaRPr lang="en-US"/>
        </a:p>
      </dgm:t>
    </dgm:pt>
    <dgm:pt modelId="{4E4D07E4-9978-4AFB-9AAB-F38D896441E2}" type="sibTrans" cxnId="{7D165CEB-B740-4CDF-A2A8-CC8958361812}">
      <dgm:prSet/>
      <dgm:spPr/>
      <dgm:t>
        <a:bodyPr/>
        <a:lstStyle/>
        <a:p>
          <a:endParaRPr lang="en-US"/>
        </a:p>
      </dgm:t>
    </dgm:pt>
    <dgm:pt modelId="{817341E2-7105-4C6B-BE67-E3589D2A6A74}">
      <dgm:prSet/>
      <dgm:spPr/>
      <dgm:t>
        <a:bodyPr/>
        <a:lstStyle/>
        <a:p>
          <a:r>
            <a:rPr lang="en-US" dirty="0"/>
            <a:t>Policing today has regular contact with victims of crime</a:t>
          </a:r>
        </a:p>
      </dgm:t>
    </dgm:pt>
    <dgm:pt modelId="{41C1FB2E-DC7F-4A74-BC89-B0CB3A54A5DB}" type="parTrans" cxnId="{3B35770F-5268-47A0-978A-23BD17BA8CED}">
      <dgm:prSet/>
      <dgm:spPr/>
      <dgm:t>
        <a:bodyPr/>
        <a:lstStyle/>
        <a:p>
          <a:endParaRPr lang="en-US"/>
        </a:p>
      </dgm:t>
    </dgm:pt>
    <dgm:pt modelId="{A0A2293C-31CA-4BAA-999B-D4BECCA24475}" type="sibTrans" cxnId="{3B35770F-5268-47A0-978A-23BD17BA8CED}">
      <dgm:prSet/>
      <dgm:spPr/>
      <dgm:t>
        <a:bodyPr/>
        <a:lstStyle/>
        <a:p>
          <a:endParaRPr lang="en-US"/>
        </a:p>
      </dgm:t>
    </dgm:pt>
    <dgm:pt modelId="{05EEAB0B-7A3A-4609-9A7F-C3BA3B867909}">
      <dgm:prSet/>
      <dgm:spPr/>
      <dgm:t>
        <a:bodyPr/>
        <a:lstStyle/>
        <a:p>
          <a:r>
            <a:rPr lang="en-US" dirty="0"/>
            <a:t>The definitions of who is considered a victim has expanded to acknowledge the wider impact of crime e.g., witnesses</a:t>
          </a:r>
        </a:p>
      </dgm:t>
    </dgm:pt>
    <dgm:pt modelId="{25B345AA-726D-4BD8-BF5D-2B22E600BDD7}" type="parTrans" cxnId="{6476170E-57AA-4B04-BDA0-D3FF84736E69}">
      <dgm:prSet/>
      <dgm:spPr/>
      <dgm:t>
        <a:bodyPr/>
        <a:lstStyle/>
        <a:p>
          <a:endParaRPr lang="en-US"/>
        </a:p>
      </dgm:t>
    </dgm:pt>
    <dgm:pt modelId="{F0E67F7B-5CE9-4D5F-BA7A-A07FC67DC0BE}" type="sibTrans" cxnId="{6476170E-57AA-4B04-BDA0-D3FF84736E69}">
      <dgm:prSet/>
      <dgm:spPr/>
      <dgm:t>
        <a:bodyPr/>
        <a:lstStyle/>
        <a:p>
          <a:endParaRPr lang="en-US"/>
        </a:p>
      </dgm:t>
    </dgm:pt>
    <dgm:pt modelId="{FE45680D-56AA-49EF-8603-4D5620928ABC}">
      <dgm:prSet/>
      <dgm:spPr/>
      <dgm:t>
        <a:bodyPr/>
        <a:lstStyle/>
        <a:p>
          <a:r>
            <a:rPr lang="en-US" dirty="0"/>
            <a:t>Courts and Probation Services have further contact with some victims </a:t>
          </a:r>
        </a:p>
      </dgm:t>
    </dgm:pt>
    <dgm:pt modelId="{0513FE8D-087B-4BAC-9EA9-2195BD52D61B}" type="parTrans" cxnId="{9C49B402-5679-4048-87FF-34D466FB1E66}">
      <dgm:prSet/>
      <dgm:spPr/>
      <dgm:t>
        <a:bodyPr/>
        <a:lstStyle/>
        <a:p>
          <a:endParaRPr lang="en-US"/>
        </a:p>
      </dgm:t>
    </dgm:pt>
    <dgm:pt modelId="{5BE9DF1D-D652-4FFA-AFE8-E90A665695FB}" type="sibTrans" cxnId="{9C49B402-5679-4048-87FF-34D466FB1E66}">
      <dgm:prSet/>
      <dgm:spPr/>
      <dgm:t>
        <a:bodyPr/>
        <a:lstStyle/>
        <a:p>
          <a:endParaRPr lang="en-US"/>
        </a:p>
      </dgm:t>
    </dgm:pt>
    <dgm:pt modelId="{0214EEB0-DAAC-4B93-B0FE-DDE4CDBC4BAD}">
      <dgm:prSet/>
      <dgm:spPr/>
      <dgm:t>
        <a:bodyPr/>
        <a:lstStyle/>
        <a:p>
          <a:r>
            <a:rPr lang="en-US" dirty="0"/>
            <a:t>The scope of victimhood has expanded to included ‘criminal conduct’ so to allow people to access services at an earlier point</a:t>
          </a:r>
        </a:p>
      </dgm:t>
    </dgm:pt>
    <dgm:pt modelId="{5B429022-FF24-4B88-81AB-4130DFE31534}" type="parTrans" cxnId="{9805A7AC-0BF3-4668-A38B-7A4A2993F602}">
      <dgm:prSet/>
      <dgm:spPr/>
      <dgm:t>
        <a:bodyPr/>
        <a:lstStyle/>
        <a:p>
          <a:endParaRPr lang="en-US"/>
        </a:p>
      </dgm:t>
    </dgm:pt>
    <dgm:pt modelId="{C7A31458-8F3E-4920-B53A-EDA2E96FA4AA}" type="sibTrans" cxnId="{9805A7AC-0BF3-4668-A38B-7A4A2993F602}">
      <dgm:prSet/>
      <dgm:spPr/>
      <dgm:t>
        <a:bodyPr/>
        <a:lstStyle/>
        <a:p>
          <a:endParaRPr lang="en-US"/>
        </a:p>
      </dgm:t>
    </dgm:pt>
    <dgm:pt modelId="{D38FD3A8-424A-430E-B612-D04DBF277FDF}">
      <dgm:prSet/>
      <dgm:spPr/>
      <dgm:t>
        <a:bodyPr/>
        <a:lstStyle/>
        <a:p>
          <a:r>
            <a:rPr lang="en-US" dirty="0"/>
            <a:t>Less focus on Victim responsibility</a:t>
          </a:r>
        </a:p>
      </dgm:t>
    </dgm:pt>
    <dgm:pt modelId="{978DECD0-3AD9-4B7A-B489-6A239558296B}" type="parTrans" cxnId="{4266F81F-2CA6-4186-A640-7CA76285BAF0}">
      <dgm:prSet/>
      <dgm:spPr/>
      <dgm:t>
        <a:bodyPr/>
        <a:lstStyle/>
        <a:p>
          <a:endParaRPr lang="en-US"/>
        </a:p>
      </dgm:t>
    </dgm:pt>
    <dgm:pt modelId="{1D755D65-AEBC-42B4-B2CA-F2E42E5C8E00}" type="sibTrans" cxnId="{4266F81F-2CA6-4186-A640-7CA76285BAF0}">
      <dgm:prSet/>
      <dgm:spPr/>
      <dgm:t>
        <a:bodyPr/>
        <a:lstStyle/>
        <a:p>
          <a:endParaRPr lang="en-US"/>
        </a:p>
      </dgm:t>
    </dgm:pt>
    <dgm:pt modelId="{BCDF4437-2E19-4EF4-BA43-BA74FAFF2E1D}">
      <dgm:prSet/>
      <dgm:spPr/>
      <dgm:t>
        <a:bodyPr/>
        <a:lstStyle/>
        <a:p>
          <a:r>
            <a:rPr lang="en-US" dirty="0"/>
            <a:t>Nature of policing has changed in the last 20 years – more focus on mental health, vulnerability and risks</a:t>
          </a:r>
        </a:p>
      </dgm:t>
    </dgm:pt>
    <dgm:pt modelId="{019BC0E2-A814-4819-8F56-6DC106CA44FB}" type="parTrans" cxnId="{86CFC47B-216A-40C1-9F42-ED13989A9AE9}">
      <dgm:prSet/>
      <dgm:spPr/>
      <dgm:t>
        <a:bodyPr/>
        <a:lstStyle/>
        <a:p>
          <a:endParaRPr lang="en-GB"/>
        </a:p>
      </dgm:t>
    </dgm:pt>
    <dgm:pt modelId="{372E1077-5FE6-45F0-85C3-1D11B41C174E}" type="sibTrans" cxnId="{86CFC47B-216A-40C1-9F42-ED13989A9AE9}">
      <dgm:prSet/>
      <dgm:spPr/>
      <dgm:t>
        <a:bodyPr/>
        <a:lstStyle/>
        <a:p>
          <a:endParaRPr lang="en-GB"/>
        </a:p>
      </dgm:t>
    </dgm:pt>
    <dgm:pt modelId="{068C8629-5DA4-4F43-B4E3-21CFBDDCE8C6}" type="pres">
      <dgm:prSet presAssocID="{0A51EE3D-7EE6-4368-80B8-6D9B933F0DDC}" presName="vert0" presStyleCnt="0">
        <dgm:presLayoutVars>
          <dgm:dir/>
          <dgm:animOne val="branch"/>
          <dgm:animLvl val="lvl"/>
        </dgm:presLayoutVars>
      </dgm:prSet>
      <dgm:spPr/>
    </dgm:pt>
    <dgm:pt modelId="{ECEB6CEF-C11A-43BB-9063-AC694909BC76}" type="pres">
      <dgm:prSet presAssocID="{364460DC-897E-4A22-93C6-9F31C0ECAEB4}" presName="thickLine" presStyleLbl="alignNode1" presStyleIdx="0" presStyleCnt="7"/>
      <dgm:spPr/>
    </dgm:pt>
    <dgm:pt modelId="{2C324ABC-B59D-4770-AFB0-5D022A788A75}" type="pres">
      <dgm:prSet presAssocID="{364460DC-897E-4A22-93C6-9F31C0ECAEB4}" presName="horz1" presStyleCnt="0"/>
      <dgm:spPr/>
    </dgm:pt>
    <dgm:pt modelId="{C65C4E26-87A0-41DE-A2C1-43FE89D64FBF}" type="pres">
      <dgm:prSet presAssocID="{364460DC-897E-4A22-93C6-9F31C0ECAEB4}" presName="tx1" presStyleLbl="revTx" presStyleIdx="0" presStyleCnt="7"/>
      <dgm:spPr/>
    </dgm:pt>
    <dgm:pt modelId="{C5B88664-2922-4B81-8AF7-5F0E3D1315D3}" type="pres">
      <dgm:prSet presAssocID="{364460DC-897E-4A22-93C6-9F31C0ECAEB4}" presName="vert1" presStyleCnt="0"/>
      <dgm:spPr/>
    </dgm:pt>
    <dgm:pt modelId="{C0C18FEB-549A-4E21-95A0-66EA91483784}" type="pres">
      <dgm:prSet presAssocID="{817341E2-7105-4C6B-BE67-E3589D2A6A74}" presName="thickLine" presStyleLbl="alignNode1" presStyleIdx="1" presStyleCnt="7"/>
      <dgm:spPr/>
    </dgm:pt>
    <dgm:pt modelId="{34990AD4-6D9C-4BB2-A652-14637F0A4A83}" type="pres">
      <dgm:prSet presAssocID="{817341E2-7105-4C6B-BE67-E3589D2A6A74}" presName="horz1" presStyleCnt="0"/>
      <dgm:spPr/>
    </dgm:pt>
    <dgm:pt modelId="{3A2CF03C-874A-4DC9-AAAB-31B87F3E14F3}" type="pres">
      <dgm:prSet presAssocID="{817341E2-7105-4C6B-BE67-E3589D2A6A74}" presName="tx1" presStyleLbl="revTx" presStyleIdx="1" presStyleCnt="7"/>
      <dgm:spPr/>
    </dgm:pt>
    <dgm:pt modelId="{88969B55-8B59-4E15-9C9C-B0562FAB6713}" type="pres">
      <dgm:prSet presAssocID="{817341E2-7105-4C6B-BE67-E3589D2A6A74}" presName="vert1" presStyleCnt="0"/>
      <dgm:spPr/>
    </dgm:pt>
    <dgm:pt modelId="{0E1C40A8-3675-4B0C-AE60-224D614D9FD2}" type="pres">
      <dgm:prSet presAssocID="{05EEAB0B-7A3A-4609-9A7F-C3BA3B867909}" presName="thickLine" presStyleLbl="alignNode1" presStyleIdx="2" presStyleCnt="7"/>
      <dgm:spPr/>
    </dgm:pt>
    <dgm:pt modelId="{E74F1970-3103-4CAD-B45E-0994B5AB1F21}" type="pres">
      <dgm:prSet presAssocID="{05EEAB0B-7A3A-4609-9A7F-C3BA3B867909}" presName="horz1" presStyleCnt="0"/>
      <dgm:spPr/>
    </dgm:pt>
    <dgm:pt modelId="{421E0C03-91A8-4CBF-AFFB-56F35FEDB481}" type="pres">
      <dgm:prSet presAssocID="{05EEAB0B-7A3A-4609-9A7F-C3BA3B867909}" presName="tx1" presStyleLbl="revTx" presStyleIdx="2" presStyleCnt="7"/>
      <dgm:spPr/>
    </dgm:pt>
    <dgm:pt modelId="{268D7EE3-F92A-4A60-A83D-C5853540DD1B}" type="pres">
      <dgm:prSet presAssocID="{05EEAB0B-7A3A-4609-9A7F-C3BA3B867909}" presName="vert1" presStyleCnt="0"/>
      <dgm:spPr/>
    </dgm:pt>
    <dgm:pt modelId="{9B820CE6-2E63-4C07-B07E-604D4813608D}" type="pres">
      <dgm:prSet presAssocID="{BCDF4437-2E19-4EF4-BA43-BA74FAFF2E1D}" presName="thickLine" presStyleLbl="alignNode1" presStyleIdx="3" presStyleCnt="7"/>
      <dgm:spPr/>
    </dgm:pt>
    <dgm:pt modelId="{FA3E0044-95CC-4D1A-8319-7947C361D57F}" type="pres">
      <dgm:prSet presAssocID="{BCDF4437-2E19-4EF4-BA43-BA74FAFF2E1D}" presName="horz1" presStyleCnt="0"/>
      <dgm:spPr/>
    </dgm:pt>
    <dgm:pt modelId="{7BF2C216-9F0D-4659-89CF-C5B1F3DEC883}" type="pres">
      <dgm:prSet presAssocID="{BCDF4437-2E19-4EF4-BA43-BA74FAFF2E1D}" presName="tx1" presStyleLbl="revTx" presStyleIdx="3" presStyleCnt="7"/>
      <dgm:spPr/>
    </dgm:pt>
    <dgm:pt modelId="{D6FEA7AF-A265-49FC-938C-51F42C299301}" type="pres">
      <dgm:prSet presAssocID="{BCDF4437-2E19-4EF4-BA43-BA74FAFF2E1D}" presName="vert1" presStyleCnt="0"/>
      <dgm:spPr/>
    </dgm:pt>
    <dgm:pt modelId="{62803C51-32A6-41BE-9E5F-6E3803C04BE8}" type="pres">
      <dgm:prSet presAssocID="{FE45680D-56AA-49EF-8603-4D5620928ABC}" presName="thickLine" presStyleLbl="alignNode1" presStyleIdx="4" presStyleCnt="7"/>
      <dgm:spPr/>
    </dgm:pt>
    <dgm:pt modelId="{F631C9D9-205A-4814-B7DE-B9FF9E9A2AF1}" type="pres">
      <dgm:prSet presAssocID="{FE45680D-56AA-49EF-8603-4D5620928ABC}" presName="horz1" presStyleCnt="0"/>
      <dgm:spPr/>
    </dgm:pt>
    <dgm:pt modelId="{7366C840-0FCC-4FBE-A3D6-4EADF9A15134}" type="pres">
      <dgm:prSet presAssocID="{FE45680D-56AA-49EF-8603-4D5620928ABC}" presName="tx1" presStyleLbl="revTx" presStyleIdx="4" presStyleCnt="7"/>
      <dgm:spPr/>
    </dgm:pt>
    <dgm:pt modelId="{D3871EB1-2D7C-46C3-A8F0-D6FDF202F23F}" type="pres">
      <dgm:prSet presAssocID="{FE45680D-56AA-49EF-8603-4D5620928ABC}" presName="vert1" presStyleCnt="0"/>
      <dgm:spPr/>
    </dgm:pt>
    <dgm:pt modelId="{DCF6E312-2C6C-44A3-ACF5-5757D73D1B5A}" type="pres">
      <dgm:prSet presAssocID="{0214EEB0-DAAC-4B93-B0FE-DDE4CDBC4BAD}" presName="thickLine" presStyleLbl="alignNode1" presStyleIdx="5" presStyleCnt="7"/>
      <dgm:spPr/>
    </dgm:pt>
    <dgm:pt modelId="{7AF44A77-CEB0-45AD-8076-1F3C941274C3}" type="pres">
      <dgm:prSet presAssocID="{0214EEB0-DAAC-4B93-B0FE-DDE4CDBC4BAD}" presName="horz1" presStyleCnt="0"/>
      <dgm:spPr/>
    </dgm:pt>
    <dgm:pt modelId="{38CE9D88-EC15-40FF-95EF-F6CFD6482B0E}" type="pres">
      <dgm:prSet presAssocID="{0214EEB0-DAAC-4B93-B0FE-DDE4CDBC4BAD}" presName="tx1" presStyleLbl="revTx" presStyleIdx="5" presStyleCnt="7"/>
      <dgm:spPr/>
    </dgm:pt>
    <dgm:pt modelId="{770D7E54-AB75-48A7-9988-AF77D4E485E4}" type="pres">
      <dgm:prSet presAssocID="{0214EEB0-DAAC-4B93-B0FE-DDE4CDBC4BAD}" presName="vert1" presStyleCnt="0"/>
      <dgm:spPr/>
    </dgm:pt>
    <dgm:pt modelId="{9093C712-D42B-46A4-909B-B97F7D930DF1}" type="pres">
      <dgm:prSet presAssocID="{D38FD3A8-424A-430E-B612-D04DBF277FDF}" presName="thickLine" presStyleLbl="alignNode1" presStyleIdx="6" presStyleCnt="7"/>
      <dgm:spPr/>
    </dgm:pt>
    <dgm:pt modelId="{DE26452E-7BFA-4577-A815-B1F398E74779}" type="pres">
      <dgm:prSet presAssocID="{D38FD3A8-424A-430E-B612-D04DBF277FDF}" presName="horz1" presStyleCnt="0"/>
      <dgm:spPr/>
    </dgm:pt>
    <dgm:pt modelId="{B888588B-FF0A-4B8F-96F8-1AB4BCE76C0C}" type="pres">
      <dgm:prSet presAssocID="{D38FD3A8-424A-430E-B612-D04DBF277FDF}" presName="tx1" presStyleLbl="revTx" presStyleIdx="6" presStyleCnt="7"/>
      <dgm:spPr/>
    </dgm:pt>
    <dgm:pt modelId="{D4F3A080-BC06-4C87-AC69-DDE179FA0620}" type="pres">
      <dgm:prSet presAssocID="{D38FD3A8-424A-430E-B612-D04DBF277FDF}" presName="vert1" presStyleCnt="0"/>
      <dgm:spPr/>
    </dgm:pt>
  </dgm:ptLst>
  <dgm:cxnLst>
    <dgm:cxn modelId="{9C49B402-5679-4048-87FF-34D466FB1E66}" srcId="{0A51EE3D-7EE6-4368-80B8-6D9B933F0DDC}" destId="{FE45680D-56AA-49EF-8603-4D5620928ABC}" srcOrd="4" destOrd="0" parTransId="{0513FE8D-087B-4BAC-9EA9-2195BD52D61B}" sibTransId="{5BE9DF1D-D652-4FFA-AFE8-E90A665695FB}"/>
    <dgm:cxn modelId="{6476170E-57AA-4B04-BDA0-D3FF84736E69}" srcId="{0A51EE3D-7EE6-4368-80B8-6D9B933F0DDC}" destId="{05EEAB0B-7A3A-4609-9A7F-C3BA3B867909}" srcOrd="2" destOrd="0" parTransId="{25B345AA-726D-4BD8-BF5D-2B22E600BDD7}" sibTransId="{F0E67F7B-5CE9-4D5F-BA7A-A07FC67DC0BE}"/>
    <dgm:cxn modelId="{3B35770F-5268-47A0-978A-23BD17BA8CED}" srcId="{0A51EE3D-7EE6-4368-80B8-6D9B933F0DDC}" destId="{817341E2-7105-4C6B-BE67-E3589D2A6A74}" srcOrd="1" destOrd="0" parTransId="{41C1FB2E-DC7F-4A74-BC89-B0CB3A54A5DB}" sibTransId="{A0A2293C-31CA-4BAA-999B-D4BECCA24475}"/>
    <dgm:cxn modelId="{4266F81F-2CA6-4186-A640-7CA76285BAF0}" srcId="{0A51EE3D-7EE6-4368-80B8-6D9B933F0DDC}" destId="{D38FD3A8-424A-430E-B612-D04DBF277FDF}" srcOrd="6" destOrd="0" parTransId="{978DECD0-3AD9-4B7A-B489-6A239558296B}" sibTransId="{1D755D65-AEBC-42B4-B2CA-F2E42E5C8E00}"/>
    <dgm:cxn modelId="{07CE7C30-612F-48A2-9CBC-16661AB244EF}" type="presOf" srcId="{364460DC-897E-4A22-93C6-9F31C0ECAEB4}" destId="{C65C4E26-87A0-41DE-A2C1-43FE89D64FBF}" srcOrd="0" destOrd="0" presId="urn:microsoft.com/office/officeart/2008/layout/LinedList"/>
    <dgm:cxn modelId="{92BBC737-A3F3-45D2-997A-7D2B98A5E2C6}" type="presOf" srcId="{0A51EE3D-7EE6-4368-80B8-6D9B933F0DDC}" destId="{068C8629-5DA4-4F43-B4E3-21CFBDDCE8C6}" srcOrd="0" destOrd="0" presId="urn:microsoft.com/office/officeart/2008/layout/LinedList"/>
    <dgm:cxn modelId="{B051C75E-D9E3-45E4-A0FC-D6C3631CF119}" type="presOf" srcId="{FE45680D-56AA-49EF-8603-4D5620928ABC}" destId="{7366C840-0FCC-4FBE-A3D6-4EADF9A15134}" srcOrd="0" destOrd="0" presId="urn:microsoft.com/office/officeart/2008/layout/LinedList"/>
    <dgm:cxn modelId="{664C6A78-EE01-487F-B7AF-0CF46E50D675}" type="presOf" srcId="{817341E2-7105-4C6B-BE67-E3589D2A6A74}" destId="{3A2CF03C-874A-4DC9-AAAB-31B87F3E14F3}" srcOrd="0" destOrd="0" presId="urn:microsoft.com/office/officeart/2008/layout/LinedList"/>
    <dgm:cxn modelId="{86CFC47B-216A-40C1-9F42-ED13989A9AE9}" srcId="{0A51EE3D-7EE6-4368-80B8-6D9B933F0DDC}" destId="{BCDF4437-2E19-4EF4-BA43-BA74FAFF2E1D}" srcOrd="3" destOrd="0" parTransId="{019BC0E2-A814-4819-8F56-6DC106CA44FB}" sibTransId="{372E1077-5FE6-45F0-85C3-1D11B41C174E}"/>
    <dgm:cxn modelId="{AC8E298E-279A-464A-AA02-CCC9D0B49B5D}" type="presOf" srcId="{D38FD3A8-424A-430E-B612-D04DBF277FDF}" destId="{B888588B-FF0A-4B8F-96F8-1AB4BCE76C0C}" srcOrd="0" destOrd="0" presId="urn:microsoft.com/office/officeart/2008/layout/LinedList"/>
    <dgm:cxn modelId="{9805A7AC-0BF3-4668-A38B-7A4A2993F602}" srcId="{0A51EE3D-7EE6-4368-80B8-6D9B933F0DDC}" destId="{0214EEB0-DAAC-4B93-B0FE-DDE4CDBC4BAD}" srcOrd="5" destOrd="0" parTransId="{5B429022-FF24-4B88-81AB-4130DFE31534}" sibTransId="{C7A31458-8F3E-4920-B53A-EDA2E96FA4AA}"/>
    <dgm:cxn modelId="{914037C8-AA7E-4440-BC91-5447108BC4D9}" type="presOf" srcId="{BCDF4437-2E19-4EF4-BA43-BA74FAFF2E1D}" destId="{7BF2C216-9F0D-4659-89CF-C5B1F3DEC883}" srcOrd="0" destOrd="0" presId="urn:microsoft.com/office/officeart/2008/layout/LinedList"/>
    <dgm:cxn modelId="{674B32D2-6CE4-4A1C-B3CF-39BEE9434719}" type="presOf" srcId="{05EEAB0B-7A3A-4609-9A7F-C3BA3B867909}" destId="{421E0C03-91A8-4CBF-AFFB-56F35FEDB481}" srcOrd="0" destOrd="0" presId="urn:microsoft.com/office/officeart/2008/layout/LinedList"/>
    <dgm:cxn modelId="{7D165CEB-B740-4CDF-A2A8-CC8958361812}" srcId="{0A51EE3D-7EE6-4368-80B8-6D9B933F0DDC}" destId="{364460DC-897E-4A22-93C6-9F31C0ECAEB4}" srcOrd="0" destOrd="0" parTransId="{73FC5A79-D1B3-4A63-AC0F-9D9CCBD3B4D1}" sibTransId="{4E4D07E4-9978-4AFB-9AAB-F38D896441E2}"/>
    <dgm:cxn modelId="{EB8849EF-F475-4B3F-BB15-D3C705049D8E}" type="presOf" srcId="{0214EEB0-DAAC-4B93-B0FE-DDE4CDBC4BAD}" destId="{38CE9D88-EC15-40FF-95EF-F6CFD6482B0E}" srcOrd="0" destOrd="0" presId="urn:microsoft.com/office/officeart/2008/layout/LinedList"/>
    <dgm:cxn modelId="{61CB1F20-4794-4326-90F9-84EE0EF7D479}" type="presParOf" srcId="{068C8629-5DA4-4F43-B4E3-21CFBDDCE8C6}" destId="{ECEB6CEF-C11A-43BB-9063-AC694909BC76}" srcOrd="0" destOrd="0" presId="urn:microsoft.com/office/officeart/2008/layout/LinedList"/>
    <dgm:cxn modelId="{7C209267-406F-43DA-B536-0E865C450D5E}" type="presParOf" srcId="{068C8629-5DA4-4F43-B4E3-21CFBDDCE8C6}" destId="{2C324ABC-B59D-4770-AFB0-5D022A788A75}" srcOrd="1" destOrd="0" presId="urn:microsoft.com/office/officeart/2008/layout/LinedList"/>
    <dgm:cxn modelId="{D8682257-D578-4DB0-9A54-92BD77F1891E}" type="presParOf" srcId="{2C324ABC-B59D-4770-AFB0-5D022A788A75}" destId="{C65C4E26-87A0-41DE-A2C1-43FE89D64FBF}" srcOrd="0" destOrd="0" presId="urn:microsoft.com/office/officeart/2008/layout/LinedList"/>
    <dgm:cxn modelId="{095BD2C1-12E9-4908-87C1-9A6BD0EF07D6}" type="presParOf" srcId="{2C324ABC-B59D-4770-AFB0-5D022A788A75}" destId="{C5B88664-2922-4B81-8AF7-5F0E3D1315D3}" srcOrd="1" destOrd="0" presId="urn:microsoft.com/office/officeart/2008/layout/LinedList"/>
    <dgm:cxn modelId="{354880E0-7606-45E1-BEA3-DF7F24DD19A0}" type="presParOf" srcId="{068C8629-5DA4-4F43-B4E3-21CFBDDCE8C6}" destId="{C0C18FEB-549A-4E21-95A0-66EA91483784}" srcOrd="2" destOrd="0" presId="urn:microsoft.com/office/officeart/2008/layout/LinedList"/>
    <dgm:cxn modelId="{B8E95100-3D98-45FE-BA0D-74B990D5F702}" type="presParOf" srcId="{068C8629-5DA4-4F43-B4E3-21CFBDDCE8C6}" destId="{34990AD4-6D9C-4BB2-A652-14637F0A4A83}" srcOrd="3" destOrd="0" presId="urn:microsoft.com/office/officeart/2008/layout/LinedList"/>
    <dgm:cxn modelId="{2C94D181-FDF7-4AC8-B03B-B18741F94C8E}" type="presParOf" srcId="{34990AD4-6D9C-4BB2-A652-14637F0A4A83}" destId="{3A2CF03C-874A-4DC9-AAAB-31B87F3E14F3}" srcOrd="0" destOrd="0" presId="urn:microsoft.com/office/officeart/2008/layout/LinedList"/>
    <dgm:cxn modelId="{BA2CB0F7-056B-4DEB-A414-0F87BE45B0FD}" type="presParOf" srcId="{34990AD4-6D9C-4BB2-A652-14637F0A4A83}" destId="{88969B55-8B59-4E15-9C9C-B0562FAB6713}" srcOrd="1" destOrd="0" presId="urn:microsoft.com/office/officeart/2008/layout/LinedList"/>
    <dgm:cxn modelId="{AEBC3664-51A2-4B8A-A16B-FC7185FC1DEC}" type="presParOf" srcId="{068C8629-5DA4-4F43-B4E3-21CFBDDCE8C6}" destId="{0E1C40A8-3675-4B0C-AE60-224D614D9FD2}" srcOrd="4" destOrd="0" presId="urn:microsoft.com/office/officeart/2008/layout/LinedList"/>
    <dgm:cxn modelId="{4B08E4BD-E28F-43F2-81AE-54B6743AA38A}" type="presParOf" srcId="{068C8629-5DA4-4F43-B4E3-21CFBDDCE8C6}" destId="{E74F1970-3103-4CAD-B45E-0994B5AB1F21}" srcOrd="5" destOrd="0" presId="urn:microsoft.com/office/officeart/2008/layout/LinedList"/>
    <dgm:cxn modelId="{1B8F055E-4BF4-4F1E-B0B8-D7C61BD43363}" type="presParOf" srcId="{E74F1970-3103-4CAD-B45E-0994B5AB1F21}" destId="{421E0C03-91A8-4CBF-AFFB-56F35FEDB481}" srcOrd="0" destOrd="0" presId="urn:microsoft.com/office/officeart/2008/layout/LinedList"/>
    <dgm:cxn modelId="{E0F64D9C-1B2C-475D-B8ED-87979419D90E}" type="presParOf" srcId="{E74F1970-3103-4CAD-B45E-0994B5AB1F21}" destId="{268D7EE3-F92A-4A60-A83D-C5853540DD1B}" srcOrd="1" destOrd="0" presId="urn:microsoft.com/office/officeart/2008/layout/LinedList"/>
    <dgm:cxn modelId="{5430E898-B93C-4982-BDD0-BD0AB35E0BAA}" type="presParOf" srcId="{068C8629-5DA4-4F43-B4E3-21CFBDDCE8C6}" destId="{9B820CE6-2E63-4C07-B07E-604D4813608D}" srcOrd="6" destOrd="0" presId="urn:microsoft.com/office/officeart/2008/layout/LinedList"/>
    <dgm:cxn modelId="{CEE977C7-74F3-4B95-89D0-8207C78E34EA}" type="presParOf" srcId="{068C8629-5DA4-4F43-B4E3-21CFBDDCE8C6}" destId="{FA3E0044-95CC-4D1A-8319-7947C361D57F}" srcOrd="7" destOrd="0" presId="urn:microsoft.com/office/officeart/2008/layout/LinedList"/>
    <dgm:cxn modelId="{FCDC74D2-E900-4957-82B8-248052C53F3A}" type="presParOf" srcId="{FA3E0044-95CC-4D1A-8319-7947C361D57F}" destId="{7BF2C216-9F0D-4659-89CF-C5B1F3DEC883}" srcOrd="0" destOrd="0" presId="urn:microsoft.com/office/officeart/2008/layout/LinedList"/>
    <dgm:cxn modelId="{93CE2C29-ACB3-405C-BFC4-E6915930EC03}" type="presParOf" srcId="{FA3E0044-95CC-4D1A-8319-7947C361D57F}" destId="{D6FEA7AF-A265-49FC-938C-51F42C299301}" srcOrd="1" destOrd="0" presId="urn:microsoft.com/office/officeart/2008/layout/LinedList"/>
    <dgm:cxn modelId="{A3C9B858-E531-45AB-94FB-1D2BC86657CE}" type="presParOf" srcId="{068C8629-5DA4-4F43-B4E3-21CFBDDCE8C6}" destId="{62803C51-32A6-41BE-9E5F-6E3803C04BE8}" srcOrd="8" destOrd="0" presId="urn:microsoft.com/office/officeart/2008/layout/LinedList"/>
    <dgm:cxn modelId="{E897C837-5E72-4129-BE9C-7C141A668F50}" type="presParOf" srcId="{068C8629-5DA4-4F43-B4E3-21CFBDDCE8C6}" destId="{F631C9D9-205A-4814-B7DE-B9FF9E9A2AF1}" srcOrd="9" destOrd="0" presId="urn:microsoft.com/office/officeart/2008/layout/LinedList"/>
    <dgm:cxn modelId="{045F5F7D-FE7A-47B2-8E18-DCF8181A09EE}" type="presParOf" srcId="{F631C9D9-205A-4814-B7DE-B9FF9E9A2AF1}" destId="{7366C840-0FCC-4FBE-A3D6-4EADF9A15134}" srcOrd="0" destOrd="0" presId="urn:microsoft.com/office/officeart/2008/layout/LinedList"/>
    <dgm:cxn modelId="{A9062E63-2DC8-4550-9E4A-C305FF300C16}" type="presParOf" srcId="{F631C9D9-205A-4814-B7DE-B9FF9E9A2AF1}" destId="{D3871EB1-2D7C-46C3-A8F0-D6FDF202F23F}" srcOrd="1" destOrd="0" presId="urn:microsoft.com/office/officeart/2008/layout/LinedList"/>
    <dgm:cxn modelId="{88975DAB-D780-410F-AF3F-CBA9F5845FCF}" type="presParOf" srcId="{068C8629-5DA4-4F43-B4E3-21CFBDDCE8C6}" destId="{DCF6E312-2C6C-44A3-ACF5-5757D73D1B5A}" srcOrd="10" destOrd="0" presId="urn:microsoft.com/office/officeart/2008/layout/LinedList"/>
    <dgm:cxn modelId="{EE316801-596C-4A8C-9A50-A3E53042E1CC}" type="presParOf" srcId="{068C8629-5DA4-4F43-B4E3-21CFBDDCE8C6}" destId="{7AF44A77-CEB0-45AD-8076-1F3C941274C3}" srcOrd="11" destOrd="0" presId="urn:microsoft.com/office/officeart/2008/layout/LinedList"/>
    <dgm:cxn modelId="{580AA297-28E2-4F1C-8710-B61355D5D369}" type="presParOf" srcId="{7AF44A77-CEB0-45AD-8076-1F3C941274C3}" destId="{38CE9D88-EC15-40FF-95EF-F6CFD6482B0E}" srcOrd="0" destOrd="0" presId="urn:microsoft.com/office/officeart/2008/layout/LinedList"/>
    <dgm:cxn modelId="{CCD96C4A-A06F-4107-8B18-C83D6E771BB3}" type="presParOf" srcId="{7AF44A77-CEB0-45AD-8076-1F3C941274C3}" destId="{770D7E54-AB75-48A7-9988-AF77D4E485E4}" srcOrd="1" destOrd="0" presId="urn:microsoft.com/office/officeart/2008/layout/LinedList"/>
    <dgm:cxn modelId="{EB9CB28B-1013-4EEF-84D5-32EB0727215A}" type="presParOf" srcId="{068C8629-5DA4-4F43-B4E3-21CFBDDCE8C6}" destId="{9093C712-D42B-46A4-909B-B97F7D930DF1}" srcOrd="12" destOrd="0" presId="urn:microsoft.com/office/officeart/2008/layout/LinedList"/>
    <dgm:cxn modelId="{C837F809-09A2-4910-9E50-E3EBAAF0EB45}" type="presParOf" srcId="{068C8629-5DA4-4F43-B4E3-21CFBDDCE8C6}" destId="{DE26452E-7BFA-4577-A815-B1F398E74779}" srcOrd="13" destOrd="0" presId="urn:microsoft.com/office/officeart/2008/layout/LinedList"/>
    <dgm:cxn modelId="{468FA5DC-C92D-4A92-8AC2-786323AEA815}" type="presParOf" srcId="{DE26452E-7BFA-4577-A815-B1F398E74779}" destId="{B888588B-FF0A-4B8F-96F8-1AB4BCE76C0C}" srcOrd="0" destOrd="0" presId="urn:microsoft.com/office/officeart/2008/layout/LinedList"/>
    <dgm:cxn modelId="{96054EB4-63A3-4675-9CA4-C59A795D4932}" type="presParOf" srcId="{DE26452E-7BFA-4577-A815-B1F398E74779}" destId="{D4F3A080-BC06-4C87-AC69-DDE179FA062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1CED700-277C-405B-98DE-361C4E1802D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F7897D2E-1184-42B4-A306-680EF341DDA7}">
      <dgm:prSet/>
      <dgm:spPr/>
      <dgm:t>
        <a:bodyPr/>
        <a:lstStyle/>
        <a:p>
          <a:pPr algn="l" rtl="0">
            <a:lnSpc>
              <a:spcPct val="90000"/>
            </a:lnSpc>
          </a:pPr>
          <a:r>
            <a:rPr lang="en-GB" sz="6500">
              <a:solidFill>
                <a:srgbClr val="FFFFFF"/>
              </a:solidFill>
              <a:latin typeface="Aptos"/>
              <a:ea typeface="+mn-ea"/>
              <a:cs typeface="+mn-cs"/>
            </a:rPr>
            <a:t>Criminal Justice system</a:t>
          </a:r>
          <a:endParaRPr lang="en-GB" sz="6500" dirty="0">
            <a:solidFill>
              <a:srgbClr val="FFFFFF"/>
            </a:solidFill>
            <a:latin typeface="Aptos"/>
            <a:ea typeface="+mn-ea"/>
            <a:cs typeface="+mn-cs"/>
          </a:endParaRPr>
        </a:p>
      </dgm:t>
    </dgm:pt>
    <dgm:pt modelId="{F956A4A9-18F9-496C-A916-52B8FC12EFC3}" type="parTrans" cxnId="{0B77C349-33F5-443B-A9EF-94B1752F3507}">
      <dgm:prSet/>
      <dgm:spPr/>
      <dgm:t>
        <a:bodyPr/>
        <a:lstStyle/>
        <a:p>
          <a:endParaRPr lang="en-US"/>
        </a:p>
      </dgm:t>
    </dgm:pt>
    <dgm:pt modelId="{464836C5-E1E1-4ED8-8D19-72902D449675}" type="sibTrans" cxnId="{0B77C349-33F5-443B-A9EF-94B1752F3507}">
      <dgm:prSet/>
      <dgm:spPr/>
      <dgm:t>
        <a:bodyPr/>
        <a:lstStyle/>
        <a:p>
          <a:endParaRPr lang="en-US"/>
        </a:p>
      </dgm:t>
    </dgm:pt>
    <dgm:pt modelId="{8AC78C73-4861-4BA7-A246-25DA8DF112C7}">
      <dgm:prSet/>
      <dgm:spPr/>
      <dgm:t>
        <a:bodyPr/>
        <a:lstStyle/>
        <a:p>
          <a:pPr algn="l">
            <a:lnSpc>
              <a:spcPct val="90000"/>
            </a:lnSpc>
          </a:pPr>
          <a:r>
            <a:rPr lang="en-GB" sz="6500">
              <a:solidFill>
                <a:srgbClr val="FFFFFF"/>
              </a:solidFill>
              <a:latin typeface="Aptos" panose="02110004020202020204"/>
              <a:ea typeface="+mn-ea"/>
              <a:cs typeface="+mn-cs"/>
            </a:rPr>
            <a:t>Ideal victim </a:t>
          </a:r>
          <a:endParaRPr lang="en-US" sz="6500">
            <a:solidFill>
              <a:srgbClr val="FFFFFF"/>
            </a:solidFill>
            <a:latin typeface="Aptos" panose="02110004020202020204"/>
            <a:ea typeface="+mn-ea"/>
            <a:cs typeface="+mn-cs"/>
          </a:endParaRPr>
        </a:p>
      </dgm:t>
    </dgm:pt>
    <dgm:pt modelId="{154F9D6C-D4D4-432B-9CD6-10CB44F119F7}" type="parTrans" cxnId="{E1875362-28A9-473B-A36B-BC959FB06FCE}">
      <dgm:prSet/>
      <dgm:spPr/>
      <dgm:t>
        <a:bodyPr/>
        <a:lstStyle/>
        <a:p>
          <a:endParaRPr lang="en-US"/>
        </a:p>
      </dgm:t>
    </dgm:pt>
    <dgm:pt modelId="{6D5C40C5-8276-4DFB-BEC7-285F8F10B90A}" type="sibTrans" cxnId="{E1875362-28A9-473B-A36B-BC959FB06FCE}">
      <dgm:prSet/>
      <dgm:spPr/>
      <dgm:t>
        <a:bodyPr/>
        <a:lstStyle/>
        <a:p>
          <a:endParaRPr lang="en-US"/>
        </a:p>
      </dgm:t>
    </dgm:pt>
    <dgm:pt modelId="{829FA5BD-E5BD-43F4-BB0A-16D8EFB39651}" type="pres">
      <dgm:prSet presAssocID="{D1CED700-277C-405B-98DE-361C4E1802D3}" presName="linear" presStyleCnt="0">
        <dgm:presLayoutVars>
          <dgm:animLvl val="lvl"/>
          <dgm:resizeHandles val="exact"/>
        </dgm:presLayoutVars>
      </dgm:prSet>
      <dgm:spPr/>
    </dgm:pt>
    <dgm:pt modelId="{A552DE12-7B21-4086-B333-322365600598}" type="pres">
      <dgm:prSet presAssocID="{F7897D2E-1184-42B4-A306-680EF341DDA7}" presName="parentText" presStyleLbl="node1" presStyleIdx="0" presStyleCnt="2">
        <dgm:presLayoutVars>
          <dgm:chMax val="0"/>
          <dgm:bulletEnabled val="1"/>
        </dgm:presLayoutVars>
      </dgm:prSet>
      <dgm:spPr/>
    </dgm:pt>
    <dgm:pt modelId="{735343AA-51B6-4726-AAA8-584E490D5FA1}" type="pres">
      <dgm:prSet presAssocID="{464836C5-E1E1-4ED8-8D19-72902D449675}" presName="spacer" presStyleCnt="0"/>
      <dgm:spPr/>
    </dgm:pt>
    <dgm:pt modelId="{1C1DC861-BF65-4CAB-9374-983241108EBC}" type="pres">
      <dgm:prSet presAssocID="{8AC78C73-4861-4BA7-A246-25DA8DF112C7}" presName="parentText" presStyleLbl="node1" presStyleIdx="1" presStyleCnt="2">
        <dgm:presLayoutVars>
          <dgm:chMax val="0"/>
          <dgm:bulletEnabled val="1"/>
        </dgm:presLayoutVars>
      </dgm:prSet>
      <dgm:spPr/>
    </dgm:pt>
  </dgm:ptLst>
  <dgm:cxnLst>
    <dgm:cxn modelId="{E1875362-28A9-473B-A36B-BC959FB06FCE}" srcId="{D1CED700-277C-405B-98DE-361C4E1802D3}" destId="{8AC78C73-4861-4BA7-A246-25DA8DF112C7}" srcOrd="1" destOrd="0" parTransId="{154F9D6C-D4D4-432B-9CD6-10CB44F119F7}" sibTransId="{6D5C40C5-8276-4DFB-BEC7-285F8F10B90A}"/>
    <dgm:cxn modelId="{0B77C349-33F5-443B-A9EF-94B1752F3507}" srcId="{D1CED700-277C-405B-98DE-361C4E1802D3}" destId="{F7897D2E-1184-42B4-A306-680EF341DDA7}" srcOrd="0" destOrd="0" parTransId="{F956A4A9-18F9-496C-A916-52B8FC12EFC3}" sibTransId="{464836C5-E1E1-4ED8-8D19-72902D449675}"/>
    <dgm:cxn modelId="{BDE9E44A-E5F3-4BFF-ABE6-752DE098F550}" type="presOf" srcId="{F7897D2E-1184-42B4-A306-680EF341DDA7}" destId="{A552DE12-7B21-4086-B333-322365600598}" srcOrd="0" destOrd="0" presId="urn:microsoft.com/office/officeart/2005/8/layout/vList2"/>
    <dgm:cxn modelId="{15EAEDF5-BCC4-4F41-A7D1-897B0336E903}" type="presOf" srcId="{8AC78C73-4861-4BA7-A246-25DA8DF112C7}" destId="{1C1DC861-BF65-4CAB-9374-983241108EBC}" srcOrd="0" destOrd="0" presId="urn:microsoft.com/office/officeart/2005/8/layout/vList2"/>
    <dgm:cxn modelId="{979B71FD-A57B-4EBC-BF75-C21A08B6717C}" type="presOf" srcId="{D1CED700-277C-405B-98DE-361C4E1802D3}" destId="{829FA5BD-E5BD-43F4-BB0A-16D8EFB39651}" srcOrd="0" destOrd="0" presId="urn:microsoft.com/office/officeart/2005/8/layout/vList2"/>
    <dgm:cxn modelId="{7E640B2D-06AB-4A2C-8CB5-8B6173B6740A}" type="presParOf" srcId="{829FA5BD-E5BD-43F4-BB0A-16D8EFB39651}" destId="{A552DE12-7B21-4086-B333-322365600598}" srcOrd="0" destOrd="0" presId="urn:microsoft.com/office/officeart/2005/8/layout/vList2"/>
    <dgm:cxn modelId="{F7D16712-8034-44C7-BBB6-791977A5F0BB}" type="presParOf" srcId="{829FA5BD-E5BD-43F4-BB0A-16D8EFB39651}" destId="{735343AA-51B6-4726-AAA8-584E490D5FA1}" srcOrd="1" destOrd="0" presId="urn:microsoft.com/office/officeart/2005/8/layout/vList2"/>
    <dgm:cxn modelId="{CC3536CF-C9F0-44A3-A8EB-F798E1682D4E}" type="presParOf" srcId="{829FA5BD-E5BD-43F4-BB0A-16D8EFB39651}" destId="{1C1DC861-BF65-4CAB-9374-983241108EB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145AD-10C5-4C77-8093-09A9BCF8FC4F}">
      <dsp:nvSpPr>
        <dsp:cNvPr id="0" name=""/>
        <dsp:cNvSpPr/>
      </dsp:nvSpPr>
      <dsp:spPr>
        <a:xfrm>
          <a:off x="1906180" y="679346"/>
          <a:ext cx="407072" cy="91440"/>
        </a:xfrm>
        <a:custGeom>
          <a:avLst/>
          <a:gdLst/>
          <a:ahLst/>
          <a:cxnLst/>
          <a:rect l="0" t="0" r="0" b="0"/>
          <a:pathLst>
            <a:path>
              <a:moveTo>
                <a:pt x="0" y="45720"/>
              </a:moveTo>
              <a:lnTo>
                <a:pt x="407072"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98774" y="722878"/>
        <a:ext cx="21883" cy="4376"/>
      </dsp:txXfrm>
    </dsp:sp>
    <dsp:sp modelId="{812EC81E-39BD-4C71-8F25-0700FC4691E2}">
      <dsp:nvSpPr>
        <dsp:cNvPr id="0" name=""/>
        <dsp:cNvSpPr/>
      </dsp:nvSpPr>
      <dsp:spPr>
        <a:xfrm>
          <a:off x="5055" y="154189"/>
          <a:ext cx="1902925" cy="1141755"/>
        </a:xfrm>
        <a:prstGeom prst="rect">
          <a:avLst/>
        </a:prstGeom>
        <a:solidFill>
          <a:schemeClr val="accent5">
            <a:hueOff val="0"/>
            <a:satOff val="0"/>
            <a:lumOff val="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Introductions</a:t>
          </a:r>
          <a:endParaRPr lang="en-US" sz="2000" kern="1200"/>
        </a:p>
      </dsp:txBody>
      <dsp:txXfrm>
        <a:off x="5055" y="154189"/>
        <a:ext cx="1902925" cy="1141755"/>
      </dsp:txXfrm>
    </dsp:sp>
    <dsp:sp modelId="{2D836053-A615-4759-AF41-F58E918D73A1}">
      <dsp:nvSpPr>
        <dsp:cNvPr id="0" name=""/>
        <dsp:cNvSpPr/>
      </dsp:nvSpPr>
      <dsp:spPr>
        <a:xfrm>
          <a:off x="4246778" y="679346"/>
          <a:ext cx="407072" cy="91440"/>
        </a:xfrm>
        <a:custGeom>
          <a:avLst/>
          <a:gdLst/>
          <a:ahLst/>
          <a:cxnLst/>
          <a:rect l="0" t="0" r="0" b="0"/>
          <a:pathLst>
            <a:path>
              <a:moveTo>
                <a:pt x="0" y="45720"/>
              </a:moveTo>
              <a:lnTo>
                <a:pt x="407072" y="45720"/>
              </a:lnTo>
            </a:path>
          </a:pathLst>
        </a:custGeom>
        <a:noFill/>
        <a:ln w="12700" cap="flat" cmpd="sng" algn="ctr">
          <a:solidFill>
            <a:schemeClr val="accent5">
              <a:hueOff val="-2025358"/>
              <a:satOff val="-138"/>
              <a:lumOff val="32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39372" y="722878"/>
        <a:ext cx="21883" cy="4376"/>
      </dsp:txXfrm>
    </dsp:sp>
    <dsp:sp modelId="{85151F16-B163-45C4-9AB6-B19C1C1955F2}">
      <dsp:nvSpPr>
        <dsp:cNvPr id="0" name=""/>
        <dsp:cNvSpPr/>
      </dsp:nvSpPr>
      <dsp:spPr>
        <a:xfrm>
          <a:off x="2345652" y="154189"/>
          <a:ext cx="1902925" cy="1141755"/>
        </a:xfrm>
        <a:prstGeom prst="rect">
          <a:avLst/>
        </a:prstGeom>
        <a:solidFill>
          <a:schemeClr val="accent5">
            <a:hueOff val="-1736021"/>
            <a:satOff val="-118"/>
            <a:lumOff val="28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Module learning outcomes</a:t>
          </a:r>
          <a:endParaRPr lang="en-US" sz="2000" kern="1200"/>
        </a:p>
      </dsp:txBody>
      <dsp:txXfrm>
        <a:off x="2345652" y="154189"/>
        <a:ext cx="1902925" cy="1141755"/>
      </dsp:txXfrm>
    </dsp:sp>
    <dsp:sp modelId="{268C8837-EABE-4F20-BF19-24F560A038EF}">
      <dsp:nvSpPr>
        <dsp:cNvPr id="0" name=""/>
        <dsp:cNvSpPr/>
      </dsp:nvSpPr>
      <dsp:spPr>
        <a:xfrm>
          <a:off x="956517" y="1294144"/>
          <a:ext cx="4681195" cy="407072"/>
        </a:xfrm>
        <a:custGeom>
          <a:avLst/>
          <a:gdLst/>
          <a:ahLst/>
          <a:cxnLst/>
          <a:rect l="0" t="0" r="0" b="0"/>
          <a:pathLst>
            <a:path>
              <a:moveTo>
                <a:pt x="4681195" y="0"/>
              </a:moveTo>
              <a:lnTo>
                <a:pt x="4681195" y="220636"/>
              </a:lnTo>
              <a:lnTo>
                <a:pt x="0" y="220636"/>
              </a:lnTo>
              <a:lnTo>
                <a:pt x="0" y="407072"/>
              </a:lnTo>
            </a:path>
          </a:pathLst>
        </a:custGeom>
        <a:noFill/>
        <a:ln w="12700" cap="flat" cmpd="sng" algn="ctr">
          <a:solidFill>
            <a:schemeClr val="accent5">
              <a:hueOff val="-4050717"/>
              <a:satOff val="-275"/>
              <a:lumOff val="65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9575" y="1495492"/>
        <a:ext cx="235080" cy="4376"/>
      </dsp:txXfrm>
    </dsp:sp>
    <dsp:sp modelId="{C24689C0-8CFF-4944-BF70-8718F4C60A4C}">
      <dsp:nvSpPr>
        <dsp:cNvPr id="0" name=""/>
        <dsp:cNvSpPr/>
      </dsp:nvSpPr>
      <dsp:spPr>
        <a:xfrm>
          <a:off x="4686250" y="154189"/>
          <a:ext cx="1902925" cy="1141755"/>
        </a:xfrm>
        <a:prstGeom prst="rect">
          <a:avLst/>
        </a:prstGeom>
        <a:solidFill>
          <a:schemeClr val="accent5">
            <a:hueOff val="-3472043"/>
            <a:satOff val="-236"/>
            <a:lumOff val="56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House keeping </a:t>
          </a:r>
          <a:endParaRPr lang="en-US" sz="2000" kern="1200"/>
        </a:p>
      </dsp:txBody>
      <dsp:txXfrm>
        <a:off x="4686250" y="154189"/>
        <a:ext cx="1902925" cy="1141755"/>
      </dsp:txXfrm>
    </dsp:sp>
    <dsp:sp modelId="{402AB6AD-2ABE-4789-88EC-F0B2A893BDEC}">
      <dsp:nvSpPr>
        <dsp:cNvPr id="0" name=""/>
        <dsp:cNvSpPr/>
      </dsp:nvSpPr>
      <dsp:spPr>
        <a:xfrm>
          <a:off x="1906180" y="2258774"/>
          <a:ext cx="407072" cy="91440"/>
        </a:xfrm>
        <a:custGeom>
          <a:avLst/>
          <a:gdLst/>
          <a:ahLst/>
          <a:cxnLst/>
          <a:rect l="0" t="0" r="0" b="0"/>
          <a:pathLst>
            <a:path>
              <a:moveTo>
                <a:pt x="0" y="45720"/>
              </a:moveTo>
              <a:lnTo>
                <a:pt x="407072" y="45720"/>
              </a:lnTo>
            </a:path>
          </a:pathLst>
        </a:custGeom>
        <a:noFill/>
        <a:ln w="12700" cap="flat" cmpd="sng" algn="ctr">
          <a:solidFill>
            <a:schemeClr val="accent5">
              <a:hueOff val="-6076075"/>
              <a:satOff val="-413"/>
              <a:lumOff val="98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98774" y="2302306"/>
        <a:ext cx="21883" cy="4376"/>
      </dsp:txXfrm>
    </dsp:sp>
    <dsp:sp modelId="{B3648FD4-4620-4938-923A-365EF00341ED}">
      <dsp:nvSpPr>
        <dsp:cNvPr id="0" name=""/>
        <dsp:cNvSpPr/>
      </dsp:nvSpPr>
      <dsp:spPr>
        <a:xfrm>
          <a:off x="5055" y="1733616"/>
          <a:ext cx="1902925" cy="1141755"/>
        </a:xfrm>
        <a:prstGeom prst="rect">
          <a:avLst/>
        </a:prstGeom>
        <a:solidFill>
          <a:schemeClr val="accent5">
            <a:hueOff val="-5208064"/>
            <a:satOff val="-354"/>
            <a:lumOff val="84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Assessments</a:t>
          </a:r>
          <a:endParaRPr lang="en-US" sz="2000" kern="1200"/>
        </a:p>
      </dsp:txBody>
      <dsp:txXfrm>
        <a:off x="5055" y="1733616"/>
        <a:ext cx="1902925" cy="1141755"/>
      </dsp:txXfrm>
    </dsp:sp>
    <dsp:sp modelId="{B9CC0EEF-6510-4F65-90FF-78490CE5E896}">
      <dsp:nvSpPr>
        <dsp:cNvPr id="0" name=""/>
        <dsp:cNvSpPr/>
      </dsp:nvSpPr>
      <dsp:spPr>
        <a:xfrm>
          <a:off x="4246778" y="2258774"/>
          <a:ext cx="407072" cy="91440"/>
        </a:xfrm>
        <a:custGeom>
          <a:avLst/>
          <a:gdLst/>
          <a:ahLst/>
          <a:cxnLst/>
          <a:rect l="0" t="0" r="0" b="0"/>
          <a:pathLst>
            <a:path>
              <a:moveTo>
                <a:pt x="0" y="45720"/>
              </a:moveTo>
              <a:lnTo>
                <a:pt x="407072" y="45720"/>
              </a:lnTo>
            </a:path>
          </a:pathLst>
        </a:custGeom>
        <a:noFill/>
        <a:ln w="12700" cap="flat" cmpd="sng" algn="ctr">
          <a:solidFill>
            <a:schemeClr val="accent5">
              <a:hueOff val="-8101434"/>
              <a:satOff val="-551"/>
              <a:lumOff val="13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39372" y="2302306"/>
        <a:ext cx="21883" cy="4376"/>
      </dsp:txXfrm>
    </dsp:sp>
    <dsp:sp modelId="{DDBAC3B0-849F-4E7B-A36A-F0A6F9EC04B4}">
      <dsp:nvSpPr>
        <dsp:cNvPr id="0" name=""/>
        <dsp:cNvSpPr/>
      </dsp:nvSpPr>
      <dsp:spPr>
        <a:xfrm>
          <a:off x="2345652" y="1733616"/>
          <a:ext cx="1902925" cy="1141755"/>
        </a:xfrm>
        <a:prstGeom prst="rect">
          <a:avLst/>
        </a:prstGeom>
        <a:solidFill>
          <a:schemeClr val="accent5">
            <a:hueOff val="-6944086"/>
            <a:satOff val="-472"/>
            <a:lumOff val="1121"/>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Scheme of work</a:t>
          </a:r>
          <a:endParaRPr lang="en-US" sz="2000" kern="1200"/>
        </a:p>
      </dsp:txBody>
      <dsp:txXfrm>
        <a:off x="2345652" y="1733616"/>
        <a:ext cx="1902925" cy="1141755"/>
      </dsp:txXfrm>
    </dsp:sp>
    <dsp:sp modelId="{319FC6F9-C484-4221-A223-DDA601C850C2}">
      <dsp:nvSpPr>
        <dsp:cNvPr id="0" name=""/>
        <dsp:cNvSpPr/>
      </dsp:nvSpPr>
      <dsp:spPr>
        <a:xfrm>
          <a:off x="956517" y="2873572"/>
          <a:ext cx="4681195" cy="407072"/>
        </a:xfrm>
        <a:custGeom>
          <a:avLst/>
          <a:gdLst/>
          <a:ahLst/>
          <a:cxnLst/>
          <a:rect l="0" t="0" r="0" b="0"/>
          <a:pathLst>
            <a:path>
              <a:moveTo>
                <a:pt x="4681195" y="0"/>
              </a:moveTo>
              <a:lnTo>
                <a:pt x="4681195" y="220636"/>
              </a:lnTo>
              <a:lnTo>
                <a:pt x="0" y="220636"/>
              </a:lnTo>
              <a:lnTo>
                <a:pt x="0" y="407072"/>
              </a:lnTo>
            </a:path>
          </a:pathLst>
        </a:custGeom>
        <a:noFill/>
        <a:ln w="12700" cap="flat" cmpd="sng" algn="ctr">
          <a:solidFill>
            <a:schemeClr val="accent5">
              <a:hueOff val="-10126791"/>
              <a:satOff val="-688"/>
              <a:lumOff val="163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9575" y="3074920"/>
        <a:ext cx="235080" cy="4376"/>
      </dsp:txXfrm>
    </dsp:sp>
    <dsp:sp modelId="{F0519B55-A66A-431E-8578-7E9077DF96A8}">
      <dsp:nvSpPr>
        <dsp:cNvPr id="0" name=""/>
        <dsp:cNvSpPr/>
      </dsp:nvSpPr>
      <dsp:spPr>
        <a:xfrm>
          <a:off x="4686250" y="1733616"/>
          <a:ext cx="1902925" cy="1141755"/>
        </a:xfrm>
        <a:prstGeom prst="rect">
          <a:avLst/>
        </a:prstGeom>
        <a:solidFill>
          <a:schemeClr val="accent5">
            <a:hueOff val="-8680107"/>
            <a:satOff val="-590"/>
            <a:lumOff val="1401"/>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Question and Answer </a:t>
          </a:r>
          <a:endParaRPr lang="en-US" sz="2000" kern="1200"/>
        </a:p>
      </dsp:txBody>
      <dsp:txXfrm>
        <a:off x="4686250" y="1733616"/>
        <a:ext cx="1902925" cy="1141755"/>
      </dsp:txXfrm>
    </dsp:sp>
    <dsp:sp modelId="{9B46E0FD-A1C5-4CFA-B039-7973B8B04958}">
      <dsp:nvSpPr>
        <dsp:cNvPr id="0" name=""/>
        <dsp:cNvSpPr/>
      </dsp:nvSpPr>
      <dsp:spPr>
        <a:xfrm>
          <a:off x="1906180" y="3838202"/>
          <a:ext cx="407072" cy="91440"/>
        </a:xfrm>
        <a:custGeom>
          <a:avLst/>
          <a:gdLst/>
          <a:ahLst/>
          <a:cxnLst/>
          <a:rect l="0" t="0" r="0" b="0"/>
          <a:pathLst>
            <a:path>
              <a:moveTo>
                <a:pt x="0" y="45720"/>
              </a:moveTo>
              <a:lnTo>
                <a:pt x="407072" y="45720"/>
              </a:lnTo>
            </a:path>
          </a:pathLst>
        </a:custGeom>
        <a:noFill/>
        <a:ln w="12700" cap="flat" cmpd="sng" algn="ctr">
          <a:solidFill>
            <a:schemeClr val="accent5">
              <a:hueOff val="-12152150"/>
              <a:satOff val="-826"/>
              <a:lumOff val="196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98774" y="3881733"/>
        <a:ext cx="21883" cy="4376"/>
      </dsp:txXfrm>
    </dsp:sp>
    <dsp:sp modelId="{F70C16CA-FC8A-4899-B953-08CCD20CA6A2}">
      <dsp:nvSpPr>
        <dsp:cNvPr id="0" name=""/>
        <dsp:cNvSpPr/>
      </dsp:nvSpPr>
      <dsp:spPr>
        <a:xfrm>
          <a:off x="5055" y="3313044"/>
          <a:ext cx="1902925" cy="1141755"/>
        </a:xfrm>
        <a:prstGeom prst="rect">
          <a:avLst/>
        </a:prstGeom>
        <a:solidFill>
          <a:schemeClr val="accent5">
            <a:hueOff val="-10416129"/>
            <a:satOff val="-708"/>
            <a:lumOff val="1681"/>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Short break</a:t>
          </a:r>
          <a:endParaRPr lang="en-US" sz="2000" kern="1200"/>
        </a:p>
      </dsp:txBody>
      <dsp:txXfrm>
        <a:off x="5055" y="3313044"/>
        <a:ext cx="1902925" cy="1141755"/>
      </dsp:txXfrm>
    </dsp:sp>
    <dsp:sp modelId="{DFA1F304-48FA-4A2B-B8E5-CC4F0BBD9F7A}">
      <dsp:nvSpPr>
        <dsp:cNvPr id="0" name=""/>
        <dsp:cNvSpPr/>
      </dsp:nvSpPr>
      <dsp:spPr>
        <a:xfrm>
          <a:off x="2345652" y="3313044"/>
          <a:ext cx="1902925" cy="1141755"/>
        </a:xfrm>
        <a:prstGeom prst="rect">
          <a:avLst/>
        </a:prstGeom>
        <a:solidFill>
          <a:srgbClr val="00B0F0"/>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Definitions</a:t>
          </a:r>
        </a:p>
      </dsp:txBody>
      <dsp:txXfrm>
        <a:off x="2345652" y="3313044"/>
        <a:ext cx="1902925" cy="11417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50500-FF79-46F1-A382-256080B99EAC}">
      <dsp:nvSpPr>
        <dsp:cNvPr id="0" name=""/>
        <dsp:cNvSpPr/>
      </dsp:nvSpPr>
      <dsp:spPr>
        <a:xfrm>
          <a:off x="0" y="8352"/>
          <a:ext cx="6513603" cy="5868720"/>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dirty="0"/>
            <a:t>‘</a:t>
          </a:r>
          <a:r>
            <a:rPr lang="en-GB" sz="4400" i="1" kern="1200" dirty="0"/>
            <a:t>A person is vulnerable if, as a result of their situation or circumstances, they are unable to take care or protect themselves, or others, from harm or exploitation.’</a:t>
          </a:r>
          <a:endParaRPr lang="en-US" sz="4400" kern="1200" dirty="0"/>
        </a:p>
      </dsp:txBody>
      <dsp:txXfrm>
        <a:off x="286487" y="294839"/>
        <a:ext cx="5940629" cy="52957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4522F6-4161-4AF4-944E-23BF7705CCF9}">
      <dsp:nvSpPr>
        <dsp:cNvPr id="0" name=""/>
        <dsp:cNvSpPr/>
      </dsp:nvSpPr>
      <dsp:spPr>
        <a:xfrm>
          <a:off x="881039" y="1984"/>
          <a:ext cx="3198453" cy="19190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Different organisations must work to their own organisation’s principles or constitution </a:t>
          </a:r>
          <a:endParaRPr lang="en-US" sz="2400" kern="1200" dirty="0"/>
        </a:p>
      </dsp:txBody>
      <dsp:txXfrm>
        <a:off x="881039" y="1984"/>
        <a:ext cx="3198453" cy="1919071"/>
      </dsp:txXfrm>
    </dsp:sp>
    <dsp:sp modelId="{770315B9-D784-40E8-AADA-F463197DD7C6}">
      <dsp:nvSpPr>
        <dsp:cNvPr id="0" name=""/>
        <dsp:cNvSpPr/>
      </dsp:nvSpPr>
      <dsp:spPr>
        <a:xfrm>
          <a:off x="4399337" y="1984"/>
          <a:ext cx="3198453" cy="191907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e.g. Police have 9 principles that they must follow </a:t>
          </a:r>
          <a:endParaRPr lang="en-US" sz="2400" kern="1200" dirty="0"/>
        </a:p>
      </dsp:txBody>
      <dsp:txXfrm>
        <a:off x="4399337" y="1984"/>
        <a:ext cx="3198453" cy="1919071"/>
      </dsp:txXfrm>
    </dsp:sp>
    <dsp:sp modelId="{EE878D23-37CF-4044-90F3-8BDA679A5F0D}">
      <dsp:nvSpPr>
        <dsp:cNvPr id="0" name=""/>
        <dsp:cNvSpPr/>
      </dsp:nvSpPr>
      <dsp:spPr>
        <a:xfrm>
          <a:off x="7917635" y="1984"/>
          <a:ext cx="3198453" cy="191907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e.g. NHS have 7 constitutions </a:t>
          </a:r>
          <a:endParaRPr lang="en-US" sz="2400" kern="1200" dirty="0"/>
        </a:p>
      </dsp:txBody>
      <dsp:txXfrm>
        <a:off x="7917635" y="1984"/>
        <a:ext cx="3198453" cy="1919071"/>
      </dsp:txXfrm>
    </dsp:sp>
    <dsp:sp modelId="{8DEAB4F4-1801-40E4-8326-19D481DB66D8}">
      <dsp:nvSpPr>
        <dsp:cNvPr id="0" name=""/>
        <dsp:cNvSpPr/>
      </dsp:nvSpPr>
      <dsp:spPr>
        <a:xfrm>
          <a:off x="898022" y="2180680"/>
          <a:ext cx="3198453" cy="191907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Their own principles or constitutions set the appropriate course of help / action / demands </a:t>
          </a:r>
          <a:endParaRPr lang="en-US" sz="2400" kern="1200" dirty="0"/>
        </a:p>
      </dsp:txBody>
      <dsp:txXfrm>
        <a:off x="898022" y="2180680"/>
        <a:ext cx="3198453" cy="1919071"/>
      </dsp:txXfrm>
    </dsp:sp>
    <dsp:sp modelId="{A30DA468-8AEA-4D0B-82CE-6FFE8E25C458}">
      <dsp:nvSpPr>
        <dsp:cNvPr id="0" name=""/>
        <dsp:cNvSpPr/>
      </dsp:nvSpPr>
      <dsp:spPr>
        <a:xfrm>
          <a:off x="4399337" y="2240901"/>
          <a:ext cx="3198453" cy="191907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Each organisation will face different levels of vulnerability </a:t>
          </a:r>
        </a:p>
      </dsp:txBody>
      <dsp:txXfrm>
        <a:off x="4399337" y="2240901"/>
        <a:ext cx="3198453" cy="1919071"/>
      </dsp:txXfrm>
    </dsp:sp>
    <dsp:sp modelId="{642D135E-3727-4857-9E6C-1F89F32C2C6A}">
      <dsp:nvSpPr>
        <dsp:cNvPr id="0" name=""/>
        <dsp:cNvSpPr/>
      </dsp:nvSpPr>
      <dsp:spPr>
        <a:xfrm>
          <a:off x="7917635" y="2240901"/>
          <a:ext cx="3198453" cy="19190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However, they all have a duty to protect and safeguard</a:t>
          </a:r>
        </a:p>
      </dsp:txBody>
      <dsp:txXfrm>
        <a:off x="7917635" y="2240901"/>
        <a:ext cx="3198453" cy="19190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EB6CEF-C11A-43BB-9063-AC694909BC76}">
      <dsp:nvSpPr>
        <dsp:cNvPr id="0" name=""/>
        <dsp:cNvSpPr/>
      </dsp:nvSpPr>
      <dsp:spPr>
        <a:xfrm>
          <a:off x="0" y="775"/>
          <a:ext cx="72561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5C4E26-87A0-41DE-A2C1-43FE89D64FBF}">
      <dsp:nvSpPr>
        <dsp:cNvPr id="0" name=""/>
        <dsp:cNvSpPr/>
      </dsp:nvSpPr>
      <dsp:spPr>
        <a:xfrm>
          <a:off x="0" y="775"/>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Victims have shifted within the Criminal Justice System from being passive and excluded to being more active participants with rights</a:t>
          </a:r>
        </a:p>
      </dsp:txBody>
      <dsp:txXfrm>
        <a:off x="0" y="775"/>
        <a:ext cx="7256156" cy="907857"/>
      </dsp:txXfrm>
    </dsp:sp>
    <dsp:sp modelId="{C0C18FEB-549A-4E21-95A0-66EA91483784}">
      <dsp:nvSpPr>
        <dsp:cNvPr id="0" name=""/>
        <dsp:cNvSpPr/>
      </dsp:nvSpPr>
      <dsp:spPr>
        <a:xfrm>
          <a:off x="0" y="908633"/>
          <a:ext cx="7256156"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2CF03C-874A-4DC9-AAAB-31B87F3E14F3}">
      <dsp:nvSpPr>
        <dsp:cNvPr id="0" name=""/>
        <dsp:cNvSpPr/>
      </dsp:nvSpPr>
      <dsp:spPr>
        <a:xfrm>
          <a:off x="0" y="908633"/>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Policing today has regular contact with victims of crime</a:t>
          </a:r>
        </a:p>
      </dsp:txBody>
      <dsp:txXfrm>
        <a:off x="0" y="908633"/>
        <a:ext cx="7256156" cy="907857"/>
      </dsp:txXfrm>
    </dsp:sp>
    <dsp:sp modelId="{0E1C40A8-3675-4B0C-AE60-224D614D9FD2}">
      <dsp:nvSpPr>
        <dsp:cNvPr id="0" name=""/>
        <dsp:cNvSpPr/>
      </dsp:nvSpPr>
      <dsp:spPr>
        <a:xfrm>
          <a:off x="0" y="1816490"/>
          <a:ext cx="7256156"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1E0C03-91A8-4CBF-AFFB-56F35FEDB481}">
      <dsp:nvSpPr>
        <dsp:cNvPr id="0" name=""/>
        <dsp:cNvSpPr/>
      </dsp:nvSpPr>
      <dsp:spPr>
        <a:xfrm>
          <a:off x="0" y="1816490"/>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The definitions of who is considered a victim has expanded to acknowledge the wider impact of crime e.g., witnesses</a:t>
          </a:r>
        </a:p>
      </dsp:txBody>
      <dsp:txXfrm>
        <a:off x="0" y="1816490"/>
        <a:ext cx="7256156" cy="907857"/>
      </dsp:txXfrm>
    </dsp:sp>
    <dsp:sp modelId="{9B820CE6-2E63-4C07-B07E-604D4813608D}">
      <dsp:nvSpPr>
        <dsp:cNvPr id="0" name=""/>
        <dsp:cNvSpPr/>
      </dsp:nvSpPr>
      <dsp:spPr>
        <a:xfrm>
          <a:off x="0" y="2724348"/>
          <a:ext cx="7256156"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F2C216-9F0D-4659-89CF-C5B1F3DEC883}">
      <dsp:nvSpPr>
        <dsp:cNvPr id="0" name=""/>
        <dsp:cNvSpPr/>
      </dsp:nvSpPr>
      <dsp:spPr>
        <a:xfrm>
          <a:off x="0" y="2724348"/>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Nature of policing has changed in the last 20 years – more focus on mental health, vulnerability and risks</a:t>
          </a:r>
        </a:p>
      </dsp:txBody>
      <dsp:txXfrm>
        <a:off x="0" y="2724348"/>
        <a:ext cx="7256156" cy="907857"/>
      </dsp:txXfrm>
    </dsp:sp>
    <dsp:sp modelId="{62803C51-32A6-41BE-9E5F-6E3803C04BE8}">
      <dsp:nvSpPr>
        <dsp:cNvPr id="0" name=""/>
        <dsp:cNvSpPr/>
      </dsp:nvSpPr>
      <dsp:spPr>
        <a:xfrm>
          <a:off x="0" y="3632205"/>
          <a:ext cx="7256156"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66C840-0FCC-4FBE-A3D6-4EADF9A15134}">
      <dsp:nvSpPr>
        <dsp:cNvPr id="0" name=""/>
        <dsp:cNvSpPr/>
      </dsp:nvSpPr>
      <dsp:spPr>
        <a:xfrm>
          <a:off x="0" y="3632205"/>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Courts and Probation Services have further contact with some victims </a:t>
          </a:r>
        </a:p>
      </dsp:txBody>
      <dsp:txXfrm>
        <a:off x="0" y="3632205"/>
        <a:ext cx="7256156" cy="907857"/>
      </dsp:txXfrm>
    </dsp:sp>
    <dsp:sp modelId="{DCF6E312-2C6C-44A3-ACF5-5757D73D1B5A}">
      <dsp:nvSpPr>
        <dsp:cNvPr id="0" name=""/>
        <dsp:cNvSpPr/>
      </dsp:nvSpPr>
      <dsp:spPr>
        <a:xfrm>
          <a:off x="0" y="4540063"/>
          <a:ext cx="7256156"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CE9D88-EC15-40FF-95EF-F6CFD6482B0E}">
      <dsp:nvSpPr>
        <dsp:cNvPr id="0" name=""/>
        <dsp:cNvSpPr/>
      </dsp:nvSpPr>
      <dsp:spPr>
        <a:xfrm>
          <a:off x="0" y="4540063"/>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The scope of victimhood has expanded to included ‘criminal conduct’ so to allow people to access services at an earlier point</a:t>
          </a:r>
        </a:p>
      </dsp:txBody>
      <dsp:txXfrm>
        <a:off x="0" y="4540063"/>
        <a:ext cx="7256156" cy="907857"/>
      </dsp:txXfrm>
    </dsp:sp>
    <dsp:sp modelId="{9093C712-D42B-46A4-909B-B97F7D930DF1}">
      <dsp:nvSpPr>
        <dsp:cNvPr id="0" name=""/>
        <dsp:cNvSpPr/>
      </dsp:nvSpPr>
      <dsp:spPr>
        <a:xfrm>
          <a:off x="0" y="5447920"/>
          <a:ext cx="72561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88588B-FF0A-4B8F-96F8-1AB4BCE76C0C}">
      <dsp:nvSpPr>
        <dsp:cNvPr id="0" name=""/>
        <dsp:cNvSpPr/>
      </dsp:nvSpPr>
      <dsp:spPr>
        <a:xfrm>
          <a:off x="0" y="5447920"/>
          <a:ext cx="7256156" cy="907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Less focus on Victim responsibility</a:t>
          </a:r>
        </a:p>
      </dsp:txBody>
      <dsp:txXfrm>
        <a:off x="0" y="5447920"/>
        <a:ext cx="7256156" cy="9078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2DE12-7B21-4086-B333-322365600598}">
      <dsp:nvSpPr>
        <dsp:cNvPr id="0" name=""/>
        <dsp:cNvSpPr/>
      </dsp:nvSpPr>
      <dsp:spPr>
        <a:xfrm>
          <a:off x="0" y="115373"/>
          <a:ext cx="6245265" cy="25857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rtl="0">
            <a:lnSpc>
              <a:spcPct val="90000"/>
            </a:lnSpc>
            <a:spcBef>
              <a:spcPct val="0"/>
            </a:spcBef>
            <a:spcAft>
              <a:spcPct val="35000"/>
            </a:spcAft>
            <a:buNone/>
          </a:pPr>
          <a:r>
            <a:rPr lang="en-GB" sz="6500" kern="1200">
              <a:solidFill>
                <a:srgbClr val="FFFFFF"/>
              </a:solidFill>
              <a:latin typeface="Aptos"/>
              <a:ea typeface="+mn-ea"/>
              <a:cs typeface="+mn-cs"/>
            </a:rPr>
            <a:t>Criminal Justice system</a:t>
          </a:r>
          <a:endParaRPr lang="en-GB" sz="6500" kern="1200" dirty="0">
            <a:solidFill>
              <a:srgbClr val="FFFFFF"/>
            </a:solidFill>
            <a:latin typeface="Aptos"/>
            <a:ea typeface="+mn-ea"/>
            <a:cs typeface="+mn-cs"/>
          </a:endParaRPr>
        </a:p>
      </dsp:txBody>
      <dsp:txXfrm>
        <a:off x="126223" y="241596"/>
        <a:ext cx="5992819" cy="2333254"/>
      </dsp:txXfrm>
    </dsp:sp>
    <dsp:sp modelId="{1C1DC861-BF65-4CAB-9374-983241108EBC}">
      <dsp:nvSpPr>
        <dsp:cNvPr id="0" name=""/>
        <dsp:cNvSpPr/>
      </dsp:nvSpPr>
      <dsp:spPr>
        <a:xfrm>
          <a:off x="0" y="2888273"/>
          <a:ext cx="6245265" cy="258570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solidFill>
                <a:srgbClr val="FFFFFF"/>
              </a:solidFill>
              <a:latin typeface="Aptos" panose="02110004020202020204"/>
              <a:ea typeface="+mn-ea"/>
              <a:cs typeface="+mn-cs"/>
            </a:rPr>
            <a:t>Ideal victim </a:t>
          </a:r>
          <a:endParaRPr lang="en-US" sz="6500" kern="1200">
            <a:solidFill>
              <a:srgbClr val="FFFFFF"/>
            </a:solidFill>
            <a:latin typeface="Aptos" panose="02110004020202020204"/>
            <a:ea typeface="+mn-ea"/>
            <a:cs typeface="+mn-cs"/>
          </a:endParaRPr>
        </a:p>
      </dsp:txBody>
      <dsp:txXfrm>
        <a:off x="126223" y="3014496"/>
        <a:ext cx="5992819" cy="2333254"/>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B26BA5-21EB-4035-B6A0-BE0E886168F7}" type="datetimeFigureOut">
              <a:rPr lang="en-GB" smtClean="0"/>
              <a:t>26/09/2025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524517-FD31-420B-952E-10A10AA1FC07}" type="slidenum">
              <a:rPr lang="en-GB" smtClean="0"/>
              <a:t>‹#›</a:t>
            </a:fld>
            <a:endParaRPr lang="en-GB"/>
          </a:p>
        </p:txBody>
      </p:sp>
    </p:spTree>
    <p:extLst>
      <p:ext uri="{BB962C8B-B14F-4D97-AF65-F5344CB8AC3E}">
        <p14:creationId xmlns:p14="http://schemas.microsoft.com/office/powerpoint/2010/main" val="2005150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C53E0A3-626D-4CDC-9283-90D2041DEDD1}" type="slidenum">
              <a:rPr lang="en-GB" smtClean="0"/>
              <a:t>5</a:t>
            </a:fld>
            <a:endParaRPr lang="en-GB"/>
          </a:p>
        </p:txBody>
      </p:sp>
    </p:spTree>
    <p:extLst>
      <p:ext uri="{BB962C8B-B14F-4D97-AF65-F5344CB8AC3E}">
        <p14:creationId xmlns:p14="http://schemas.microsoft.com/office/powerpoint/2010/main" val="4277847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524517-FD31-420B-952E-10A10AA1FC07}" type="slidenum">
              <a:rPr lang="en-GB" smtClean="0"/>
              <a:t>17</a:t>
            </a:fld>
            <a:endParaRPr lang="en-GB"/>
          </a:p>
        </p:txBody>
      </p:sp>
    </p:spTree>
    <p:extLst>
      <p:ext uri="{BB962C8B-B14F-4D97-AF65-F5344CB8AC3E}">
        <p14:creationId xmlns:p14="http://schemas.microsoft.com/office/powerpoint/2010/main" val="1579063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524517-FD31-420B-952E-10A10AA1FC07}" type="slidenum">
              <a:rPr lang="en-GB" smtClean="0"/>
              <a:t>21</a:t>
            </a:fld>
            <a:endParaRPr lang="en-GB"/>
          </a:p>
        </p:txBody>
      </p:sp>
    </p:spTree>
    <p:extLst>
      <p:ext uri="{BB962C8B-B14F-4D97-AF65-F5344CB8AC3E}">
        <p14:creationId xmlns:p14="http://schemas.microsoft.com/office/powerpoint/2010/main" val="3603268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National society for the protection of cruelty to children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567636-85B6-4AF6-A680-E36E5590A85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2183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567636-85B6-4AF6-A680-E36E5590A85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6799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5EC74-E2E6-2028-02FF-4D53EC328D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EDDCD6-8208-E3C0-1C9D-EF68D8B994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A23FCE1-1F50-D3CA-06D3-6570F3CBB313}"/>
              </a:ext>
            </a:extLst>
          </p:cNvPr>
          <p:cNvSpPr>
            <a:spLocks noGrp="1"/>
          </p:cNvSpPr>
          <p:nvPr>
            <p:ph type="dt" sz="half" idx="10"/>
          </p:nvPr>
        </p:nvSpPr>
        <p:spPr/>
        <p:txBody>
          <a:bodyPr/>
          <a:lstStyle/>
          <a:p>
            <a:fld id="{D1D1EADE-8E88-4C7C-8AC5-FB148DE4940E}" type="datetime1">
              <a:rPr lang="en-US" smtClean="0"/>
              <a:t>9/26/2025</a:t>
            </a:fld>
            <a:endParaRPr lang="en-US"/>
          </a:p>
        </p:txBody>
      </p:sp>
      <p:sp>
        <p:nvSpPr>
          <p:cNvPr id="5" name="Footer Placeholder 4">
            <a:extLst>
              <a:ext uri="{FF2B5EF4-FFF2-40B4-BE49-F238E27FC236}">
                <a16:creationId xmlns:a16="http://schemas.microsoft.com/office/drawing/2014/main" id="{2335C4A3-3D81-1943-80AE-E453F27076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FBAA3D-E13E-A13C-848E-C857F02B33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817449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1554-5D03-F975-E719-318EC33894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4C949A-FA13-F8AF-3390-5D1F66363C7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5C0F7A-F19B-8413-DE54-7934B01405A2}"/>
              </a:ext>
            </a:extLst>
          </p:cNvPr>
          <p:cNvSpPr>
            <a:spLocks noGrp="1"/>
          </p:cNvSpPr>
          <p:nvPr>
            <p:ph type="dt" sz="half" idx="10"/>
          </p:nvPr>
        </p:nvSpPr>
        <p:spPr/>
        <p:txBody>
          <a:bodyPr/>
          <a:lstStyle/>
          <a:p>
            <a:fld id="{157B6794-849E-4626-908B-D15793550EFB}" type="datetime1">
              <a:rPr lang="en-US" smtClean="0"/>
              <a:t>9/26/2025</a:t>
            </a:fld>
            <a:endParaRPr lang="en-US"/>
          </a:p>
        </p:txBody>
      </p:sp>
      <p:sp>
        <p:nvSpPr>
          <p:cNvPr id="5" name="Footer Placeholder 4">
            <a:extLst>
              <a:ext uri="{FF2B5EF4-FFF2-40B4-BE49-F238E27FC236}">
                <a16:creationId xmlns:a16="http://schemas.microsoft.com/office/drawing/2014/main" id="{D7C5F012-5DE1-52AA-898C-1D18C16CBF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73E1A7-CD47-432E-6257-46047A04ECC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53286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A0161-DD2F-434B-0867-74DE2915AD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68BC99C-2AA4-39EC-F5C9-126C59EEFC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C7B994-0160-BDEE-DCA7-3B5CC33483EE}"/>
              </a:ext>
            </a:extLst>
          </p:cNvPr>
          <p:cNvSpPr>
            <a:spLocks noGrp="1"/>
          </p:cNvSpPr>
          <p:nvPr>
            <p:ph type="dt" sz="half" idx="10"/>
          </p:nvPr>
        </p:nvSpPr>
        <p:spPr/>
        <p:txBody>
          <a:bodyPr/>
          <a:lstStyle/>
          <a:p>
            <a:fld id="{63DB64E7-5594-42A3-ADBF-E95A7ACEAD64}" type="datetime1">
              <a:rPr lang="en-US" smtClean="0"/>
              <a:t>9/26/2025</a:t>
            </a:fld>
            <a:endParaRPr lang="en-US"/>
          </a:p>
        </p:txBody>
      </p:sp>
      <p:sp>
        <p:nvSpPr>
          <p:cNvPr id="5" name="Footer Placeholder 4">
            <a:extLst>
              <a:ext uri="{FF2B5EF4-FFF2-40B4-BE49-F238E27FC236}">
                <a16:creationId xmlns:a16="http://schemas.microsoft.com/office/drawing/2014/main" id="{DAA93C0C-1DE4-D78A-23CA-1FB8FD89F2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FE96C0-1042-D7CB-EA1B-0530773D75FC}"/>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186379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F8824-CEA8-4B3B-6BB2-73EF2A5D2E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349A7C-8794-0C8B-05A2-FFC9F4774A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C381D81-56BF-2992-1F7B-C41C19CA3CC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96E9D8-4942-3B72-73B9-B7E2AFC0DE86}"/>
              </a:ext>
            </a:extLst>
          </p:cNvPr>
          <p:cNvSpPr>
            <a:spLocks noGrp="1"/>
          </p:cNvSpPr>
          <p:nvPr>
            <p:ph type="dt" sz="half" idx="10"/>
          </p:nvPr>
        </p:nvSpPr>
        <p:spPr/>
        <p:txBody>
          <a:bodyPr/>
          <a:lstStyle/>
          <a:p>
            <a:fld id="{18462B0B-D248-4FFB-8695-AD7FA4B1284A}" type="datetime1">
              <a:rPr lang="en-US" smtClean="0"/>
              <a:t>9/26/2025</a:t>
            </a:fld>
            <a:endParaRPr lang="en-US"/>
          </a:p>
        </p:txBody>
      </p:sp>
      <p:sp>
        <p:nvSpPr>
          <p:cNvPr id="6" name="Footer Placeholder 5">
            <a:extLst>
              <a:ext uri="{FF2B5EF4-FFF2-40B4-BE49-F238E27FC236}">
                <a16:creationId xmlns:a16="http://schemas.microsoft.com/office/drawing/2014/main" id="{FB70660A-E8CF-35AC-F4B5-D2D1F495AE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A33FE4-A71A-29A4-5BCA-2A5D014EB9E8}"/>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02315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E8CFA-28B5-7AEB-7097-B59F553111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68A391-84AA-1572-9556-5F069BFB22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ECAA84-4AD0-8DE2-F623-E8203B56A9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A0498F-49E1-D8D1-D1D3-98B4B65E30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7E98AF-5286-D35A-B3CB-63DCF5504A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91AFD37-62AC-8519-5710-C0A7C1B15B4F}"/>
              </a:ext>
            </a:extLst>
          </p:cNvPr>
          <p:cNvSpPr>
            <a:spLocks noGrp="1"/>
          </p:cNvSpPr>
          <p:nvPr>
            <p:ph type="dt" sz="half" idx="10"/>
          </p:nvPr>
        </p:nvSpPr>
        <p:spPr/>
        <p:txBody>
          <a:bodyPr/>
          <a:lstStyle/>
          <a:p>
            <a:fld id="{E31BA835-12AC-4E8F-955A-EA3F4DE2791F}" type="datetime1">
              <a:rPr lang="en-US" smtClean="0"/>
              <a:t>9/26/2025</a:t>
            </a:fld>
            <a:endParaRPr lang="en-US"/>
          </a:p>
        </p:txBody>
      </p:sp>
      <p:sp>
        <p:nvSpPr>
          <p:cNvPr id="8" name="Footer Placeholder 7">
            <a:extLst>
              <a:ext uri="{FF2B5EF4-FFF2-40B4-BE49-F238E27FC236}">
                <a16:creationId xmlns:a16="http://schemas.microsoft.com/office/drawing/2014/main" id="{74EC4904-F61E-329A-9A9E-C96EC87144B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D22A51A-29C7-845E-76E6-72FD64EF5C6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9601096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A36C2-F7CB-1795-8B9B-13E0EAFBE3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5D98089-D9E7-0F16-80D2-8FD0E1732705}"/>
              </a:ext>
            </a:extLst>
          </p:cNvPr>
          <p:cNvSpPr>
            <a:spLocks noGrp="1"/>
          </p:cNvSpPr>
          <p:nvPr>
            <p:ph type="dt" sz="half" idx="10"/>
          </p:nvPr>
        </p:nvSpPr>
        <p:spPr/>
        <p:txBody>
          <a:bodyPr/>
          <a:lstStyle/>
          <a:p>
            <a:fld id="{89BC9412-2452-4BED-A324-9D8C115361AD}" type="datetime1">
              <a:rPr lang="en-US" smtClean="0"/>
              <a:t>9/26/2025</a:t>
            </a:fld>
            <a:endParaRPr lang="en-US"/>
          </a:p>
        </p:txBody>
      </p:sp>
      <p:sp>
        <p:nvSpPr>
          <p:cNvPr id="4" name="Footer Placeholder 3">
            <a:extLst>
              <a:ext uri="{FF2B5EF4-FFF2-40B4-BE49-F238E27FC236}">
                <a16:creationId xmlns:a16="http://schemas.microsoft.com/office/drawing/2014/main" id="{BB262E0F-3B02-B444-1A0D-73A8F35372A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EE1476-90FC-19D5-5549-63A3B63AEE7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07415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2849BF-76A4-DFE2-AE15-D17E49471C3E}"/>
              </a:ext>
            </a:extLst>
          </p:cNvPr>
          <p:cNvSpPr>
            <a:spLocks noGrp="1"/>
          </p:cNvSpPr>
          <p:nvPr>
            <p:ph type="dt" sz="half" idx="10"/>
          </p:nvPr>
        </p:nvSpPr>
        <p:spPr/>
        <p:txBody>
          <a:bodyPr/>
          <a:lstStyle/>
          <a:p>
            <a:fld id="{F5318F62-D251-40E8-A23C-F4CFE9FEAB41}" type="datetime1">
              <a:rPr lang="en-US" smtClean="0"/>
              <a:t>9/26/2025</a:t>
            </a:fld>
            <a:endParaRPr lang="en-US"/>
          </a:p>
        </p:txBody>
      </p:sp>
      <p:sp>
        <p:nvSpPr>
          <p:cNvPr id="3" name="Footer Placeholder 2">
            <a:extLst>
              <a:ext uri="{FF2B5EF4-FFF2-40B4-BE49-F238E27FC236}">
                <a16:creationId xmlns:a16="http://schemas.microsoft.com/office/drawing/2014/main" id="{7E789BEC-B94B-776B-38B4-6BB5511772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3561F1B-CD15-CADC-465A-CFB55593031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87185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3D77A-D6D1-B7A6-8F8C-CD4E26E05C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36F769A-BE3C-F6D7-C7AD-79AFAE9C74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9F23B2-762E-D577-AD30-01B092CCAF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1FA9E6-E2A9-5422-B363-EC266F0BE515}"/>
              </a:ext>
            </a:extLst>
          </p:cNvPr>
          <p:cNvSpPr>
            <a:spLocks noGrp="1"/>
          </p:cNvSpPr>
          <p:nvPr>
            <p:ph type="dt" sz="half" idx="10"/>
          </p:nvPr>
        </p:nvSpPr>
        <p:spPr/>
        <p:txBody>
          <a:bodyPr/>
          <a:lstStyle/>
          <a:p>
            <a:fld id="{44F76144-149E-4874-93A5-554A0357CF82}" type="datetime1">
              <a:rPr lang="en-US" smtClean="0"/>
              <a:t>9/26/2025</a:t>
            </a:fld>
            <a:endParaRPr lang="en-US"/>
          </a:p>
        </p:txBody>
      </p:sp>
      <p:sp>
        <p:nvSpPr>
          <p:cNvPr id="6" name="Footer Placeholder 5">
            <a:extLst>
              <a:ext uri="{FF2B5EF4-FFF2-40B4-BE49-F238E27FC236}">
                <a16:creationId xmlns:a16="http://schemas.microsoft.com/office/drawing/2014/main" id="{3BB9B545-E010-A9FC-1AD1-C860300105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751350-290F-F8E5-94AF-36C4BD52FB3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716979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F4433-7AD3-90D8-8AEF-2B344C761B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79AA34-C755-B82D-7A5A-0F3FA25E67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9A7241D-56F7-9A54-E161-5C1D4A2334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3490A4-1E49-57BA-4EA4-8D40504F357F}"/>
              </a:ext>
            </a:extLst>
          </p:cNvPr>
          <p:cNvSpPr>
            <a:spLocks noGrp="1"/>
          </p:cNvSpPr>
          <p:nvPr>
            <p:ph type="dt" sz="half" idx="10"/>
          </p:nvPr>
        </p:nvSpPr>
        <p:spPr/>
        <p:txBody>
          <a:bodyPr/>
          <a:lstStyle/>
          <a:p>
            <a:fld id="{50BA65D8-0540-4835-AE5C-25D29DBA01BE}" type="datetime1">
              <a:rPr lang="en-US" smtClean="0"/>
              <a:t>9/26/2025</a:t>
            </a:fld>
            <a:endParaRPr lang="en-US"/>
          </a:p>
        </p:txBody>
      </p:sp>
      <p:sp>
        <p:nvSpPr>
          <p:cNvPr id="6" name="Footer Placeholder 5">
            <a:extLst>
              <a:ext uri="{FF2B5EF4-FFF2-40B4-BE49-F238E27FC236}">
                <a16:creationId xmlns:a16="http://schemas.microsoft.com/office/drawing/2014/main" id="{7B83D5BA-6D92-F43A-B2AA-05260A78E4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713EA9-4D08-321E-03E5-E0B9F48B3574}"/>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22825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AEECC-0532-6BFC-60E3-FED9E9732C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AE1783-352E-8481-B592-96AC4CEDE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844D30-EA2B-DDA0-9A84-929502169579}"/>
              </a:ext>
            </a:extLst>
          </p:cNvPr>
          <p:cNvSpPr>
            <a:spLocks noGrp="1"/>
          </p:cNvSpPr>
          <p:nvPr>
            <p:ph type="dt" sz="half" idx="10"/>
          </p:nvPr>
        </p:nvSpPr>
        <p:spPr/>
        <p:txBody>
          <a:bodyPr/>
          <a:lstStyle/>
          <a:p>
            <a:fld id="{EC3C8B9C-477D-492A-96AD-1FC2CC997A73}" type="datetime1">
              <a:rPr lang="en-US" smtClean="0"/>
              <a:t>9/26/2025</a:t>
            </a:fld>
            <a:endParaRPr lang="en-US"/>
          </a:p>
        </p:txBody>
      </p:sp>
      <p:sp>
        <p:nvSpPr>
          <p:cNvPr id="5" name="Footer Placeholder 4">
            <a:extLst>
              <a:ext uri="{FF2B5EF4-FFF2-40B4-BE49-F238E27FC236}">
                <a16:creationId xmlns:a16="http://schemas.microsoft.com/office/drawing/2014/main" id="{AE91D134-C684-4221-011E-57A8B76E6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826B73-DC14-1CAA-A0FE-D13CB7B5700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1495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15F855-3851-F002-7626-86FEB0AAE7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E43492E-AAEE-002D-0AE9-484BDD713D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3B2E78-2991-EB44-30C2-C7D1E6106328}"/>
              </a:ext>
            </a:extLst>
          </p:cNvPr>
          <p:cNvSpPr>
            <a:spLocks noGrp="1"/>
          </p:cNvSpPr>
          <p:nvPr>
            <p:ph type="dt" sz="half" idx="10"/>
          </p:nvPr>
        </p:nvSpPr>
        <p:spPr/>
        <p:txBody>
          <a:bodyPr/>
          <a:lstStyle/>
          <a:p>
            <a:fld id="{42D3AED5-E26D-4E29-B1B3-7847B6779594}" type="datetime1">
              <a:rPr lang="en-US" smtClean="0"/>
              <a:t>9/26/2025</a:t>
            </a:fld>
            <a:endParaRPr lang="en-US"/>
          </a:p>
        </p:txBody>
      </p:sp>
      <p:sp>
        <p:nvSpPr>
          <p:cNvPr id="5" name="Footer Placeholder 4">
            <a:extLst>
              <a:ext uri="{FF2B5EF4-FFF2-40B4-BE49-F238E27FC236}">
                <a16:creationId xmlns:a16="http://schemas.microsoft.com/office/drawing/2014/main" id="{4A2C4F66-AB99-8655-A870-DC1D315D32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561667-5F54-F69C-CA5E-B694DE1C456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801411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19242534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3767593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23EC16-EC5E-4DE4-A62C-653AD85C7C52}"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1653382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23EC16-EC5E-4DE4-A62C-653AD85C7C52}"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499511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23EC16-EC5E-4DE4-A62C-653AD85C7C52}"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28633278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23EC16-EC5E-4DE4-A62C-653AD85C7C52}"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31901275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23EC16-EC5E-4DE4-A62C-653AD85C7C52}"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6285981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23EC16-EC5E-4DE4-A62C-653AD85C7C52}"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10830384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23EC16-EC5E-4DE4-A62C-653AD85C7C52}"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27631971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9428949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23EC16-EC5E-4DE4-A62C-653AD85C7C52}"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487B53-6C2F-41C0-AA32-897F1A5109B4}" type="slidenum">
              <a:rPr lang="en-GB" smtClean="0"/>
              <a:t>‹#›</a:t>
            </a:fld>
            <a:endParaRPr lang="en-GB"/>
          </a:p>
        </p:txBody>
      </p:sp>
    </p:spTree>
    <p:extLst>
      <p:ext uri="{BB962C8B-B14F-4D97-AF65-F5344CB8AC3E}">
        <p14:creationId xmlns:p14="http://schemas.microsoft.com/office/powerpoint/2010/main" val="16960924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ABC37-D47A-4567-A9C7-4FAD50F1D40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17C2024-145D-49CC-845F-F48C5FF1D4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BFC1F2-B8ED-4513-ABD9-B451FA4CF66F}"/>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5" name="Footer Placeholder 4">
            <a:extLst>
              <a:ext uri="{FF2B5EF4-FFF2-40B4-BE49-F238E27FC236}">
                <a16:creationId xmlns:a16="http://schemas.microsoft.com/office/drawing/2014/main" id="{71F97167-0CC2-48C9-8EDE-FB91ABC1CC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76BCC2-41FE-4F88-8388-03158D7A0D5E}"/>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1850692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E18C6-9EF0-4B9A-AE61-6BE27E7D3C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50754C-55E9-4BF1-83D7-296A374636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F3E099-B677-4590-8A27-DD0A4A50208A}"/>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5" name="Footer Placeholder 4">
            <a:extLst>
              <a:ext uri="{FF2B5EF4-FFF2-40B4-BE49-F238E27FC236}">
                <a16:creationId xmlns:a16="http://schemas.microsoft.com/office/drawing/2014/main" id="{BA4195C9-FC9C-4A9F-8DB7-4C69236B40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2DE302-3478-4A60-82E9-A6A2DD85631E}"/>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283442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77318-A43C-4BC9-8D28-82D3A0E5E1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79EC8A-5EB4-499A-8D65-495DCEB0E9B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EF91EF-9929-478B-8B61-2CDDABD21488}"/>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5" name="Footer Placeholder 4">
            <a:extLst>
              <a:ext uri="{FF2B5EF4-FFF2-40B4-BE49-F238E27FC236}">
                <a16:creationId xmlns:a16="http://schemas.microsoft.com/office/drawing/2014/main" id="{16000330-0B0C-482E-9783-1442DAFFA4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E2E2EA-890C-4414-985A-ED80645915E9}"/>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42388406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9E4C4-2377-4AA6-83F1-FE805DEF5C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1C2EBA-6E55-41C4-8C0E-ECCD6A2D1F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504076-9ADA-4BDC-AEBA-6E51A355C5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D4162D-DF0A-41A6-98AD-55EAC93D39EC}"/>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6" name="Footer Placeholder 5">
            <a:extLst>
              <a:ext uri="{FF2B5EF4-FFF2-40B4-BE49-F238E27FC236}">
                <a16:creationId xmlns:a16="http://schemas.microsoft.com/office/drawing/2014/main" id="{4F9D79CD-082C-4707-A53E-5FC6727BCE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BF4013-4496-4770-995C-ECF8C1C6AB10}"/>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6028467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BF915-B7BC-47B6-BD55-E6F1E14C7E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4DE0C6-CE3C-49CC-8E26-A7A0A1CEAB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39732D-41FD-4ECB-966C-C04AC227A5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916B66-B298-4B43-B709-7419DC93BE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FC44E1-6E73-4B52-B8B8-3FA486FB54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A481676-CCD1-4305-815D-FFF5CCD13DD1}"/>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8" name="Footer Placeholder 7">
            <a:extLst>
              <a:ext uri="{FF2B5EF4-FFF2-40B4-BE49-F238E27FC236}">
                <a16:creationId xmlns:a16="http://schemas.microsoft.com/office/drawing/2014/main" id="{639519E1-076A-4F5C-A24D-9BD1B19359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5DBDCD-AF16-4AA1-91DF-8690B4B281C9}"/>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2189876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B012F-7F2F-431D-81E1-D211A5DB94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8FB2E4-1BDF-418B-BC30-14F74A68167B}"/>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4" name="Footer Placeholder 3">
            <a:extLst>
              <a:ext uri="{FF2B5EF4-FFF2-40B4-BE49-F238E27FC236}">
                <a16:creationId xmlns:a16="http://schemas.microsoft.com/office/drawing/2014/main" id="{7EE4BAF8-AB5F-4214-A9DD-8B38FAFCFD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11D024-BAF3-4899-A16F-1AA057C8DEC5}"/>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29442214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7B55C2-DE3E-4690-9764-94046B56BEA8}"/>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3" name="Footer Placeholder 2">
            <a:extLst>
              <a:ext uri="{FF2B5EF4-FFF2-40B4-BE49-F238E27FC236}">
                <a16:creationId xmlns:a16="http://schemas.microsoft.com/office/drawing/2014/main" id="{24C7287F-7B09-4D2C-9B5F-C4739FDF7F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2EBAAB-4639-402A-86E6-E465919A3B4F}"/>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6595778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DF807-91F8-4A79-9DF7-3AD59EE6D4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8E3983-6351-4DC2-B762-9200F19825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B5E3143-AF9E-4C00-92EC-1E4920BC22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5D4FC0-3460-4B25-A672-A40BD1AE132A}"/>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6" name="Footer Placeholder 5">
            <a:extLst>
              <a:ext uri="{FF2B5EF4-FFF2-40B4-BE49-F238E27FC236}">
                <a16:creationId xmlns:a16="http://schemas.microsoft.com/office/drawing/2014/main" id="{1FE57F6E-301B-46C7-946D-B523E9F8D2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3E8349-A9BD-44E5-BBE6-C6281481595B}"/>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4167141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A949-0FBF-4C66-ABAE-69193252D4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9E3E66-D9D1-4E7E-A9AF-2E03A6D680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8237AE-7EAD-4D78-A879-B835488D24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A5BFF3-CD13-446A-B3B3-1501C0D9944F}"/>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6" name="Footer Placeholder 5">
            <a:extLst>
              <a:ext uri="{FF2B5EF4-FFF2-40B4-BE49-F238E27FC236}">
                <a16:creationId xmlns:a16="http://schemas.microsoft.com/office/drawing/2014/main" id="{C165769F-31FA-41D8-9357-3A821D9474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F742E7-B674-4A74-BA4D-7FBC1B9D75DA}"/>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20693746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72905-441A-44F8-B0C2-D6056DE138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5B85E5-833A-4BD0-9C76-17FEB0863E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71BAA6-D4A9-4B0A-91A3-90AD375FB2F0}"/>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5" name="Footer Placeholder 4">
            <a:extLst>
              <a:ext uri="{FF2B5EF4-FFF2-40B4-BE49-F238E27FC236}">
                <a16:creationId xmlns:a16="http://schemas.microsoft.com/office/drawing/2014/main" id="{9D0CD52C-8B2C-4189-A565-D068F92CA8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F8966B-3CB8-4119-A479-4C8B6C4981F3}"/>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32186479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ABD8E7-B605-4541-AE2A-F90210F68B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646BB9-C707-42B8-ADE1-D447B1F389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2FC9C3-EEEF-472A-BCBA-E57E152F9A26}"/>
              </a:ext>
            </a:extLst>
          </p:cNvPr>
          <p:cNvSpPr>
            <a:spLocks noGrp="1"/>
          </p:cNvSpPr>
          <p:nvPr>
            <p:ph type="dt" sz="half" idx="10"/>
          </p:nvPr>
        </p:nvSpPr>
        <p:spPr/>
        <p:txBody>
          <a:bodyPr/>
          <a:lstStyle/>
          <a:p>
            <a:fld id="{36AF2278-2D3A-4241-A734-01901C6B835F}" type="datetimeFigureOut">
              <a:rPr lang="en-GB" smtClean="0"/>
              <a:t>30/09/2025</a:t>
            </a:fld>
            <a:endParaRPr lang="en-GB"/>
          </a:p>
        </p:txBody>
      </p:sp>
      <p:sp>
        <p:nvSpPr>
          <p:cNvPr id="5" name="Footer Placeholder 4">
            <a:extLst>
              <a:ext uri="{FF2B5EF4-FFF2-40B4-BE49-F238E27FC236}">
                <a16:creationId xmlns:a16="http://schemas.microsoft.com/office/drawing/2014/main" id="{C48AC47F-CC5A-4299-A7B3-78D23DB3C4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6A1E4-C179-4288-962A-EA7B941CE03A}"/>
              </a:ext>
            </a:extLst>
          </p:cNvPr>
          <p:cNvSpPr>
            <a:spLocks noGrp="1"/>
          </p:cNvSpPr>
          <p:nvPr>
            <p:ph type="sldNum" sz="quarter" idx="12"/>
          </p:nvPr>
        </p:nvSpPr>
        <p:spPr/>
        <p:txBody>
          <a:bodyPr/>
          <a:lstStyle/>
          <a:p>
            <a:fld id="{9FE7E8D6-53BE-4FC7-ADAF-418D5846698F}" type="slidenum">
              <a:rPr lang="en-GB" smtClean="0"/>
              <a:t>‹#›</a:t>
            </a:fld>
            <a:endParaRPr lang="en-GB"/>
          </a:p>
        </p:txBody>
      </p:sp>
    </p:spTree>
    <p:extLst>
      <p:ext uri="{BB962C8B-B14F-4D97-AF65-F5344CB8AC3E}">
        <p14:creationId xmlns:p14="http://schemas.microsoft.com/office/powerpoint/2010/main" val="17372439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191BEC-6DD9-3C0B-34D3-6C83ACD14E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3DF3E1-EC7A-E94C-1EA9-F2509E1DC1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A90EA9-2F97-5C88-E70E-E5AD41904C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31BA835-12AC-4E8F-955A-EA3F4DE2791F}" type="datetime1">
              <a:rPr lang="en-US" smtClean="0"/>
              <a:t>9/26/2025</a:t>
            </a:fld>
            <a:endParaRPr lang="en-US"/>
          </a:p>
        </p:txBody>
      </p:sp>
      <p:sp>
        <p:nvSpPr>
          <p:cNvPr id="5" name="Footer Placeholder 4">
            <a:extLst>
              <a:ext uri="{FF2B5EF4-FFF2-40B4-BE49-F238E27FC236}">
                <a16:creationId xmlns:a16="http://schemas.microsoft.com/office/drawing/2014/main" id="{91E6079C-6447-CE6F-2DD0-4F9E136679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1F6311D-E22D-6D4F-E887-8ECE29E05B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7E7843D-FF13-4365-9478-9625B70A2705}" type="slidenum">
              <a:rPr lang="en-US" smtClean="0"/>
              <a:t>‹#›</a:t>
            </a:fld>
            <a:endParaRPr lang="en-US"/>
          </a:p>
        </p:txBody>
      </p:sp>
    </p:spTree>
    <p:extLst>
      <p:ext uri="{BB962C8B-B14F-4D97-AF65-F5344CB8AC3E}">
        <p14:creationId xmlns:p14="http://schemas.microsoft.com/office/powerpoint/2010/main" val="243507848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23EC16-EC5E-4DE4-A62C-653AD85C7C52}" type="datetimeFigureOut">
              <a:rPr lang="en-GB" smtClean="0"/>
              <a:t>30/09/2025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487B53-6C2F-41C0-AA32-897F1A5109B4}" type="slidenum">
              <a:rPr lang="en-GB" smtClean="0"/>
              <a:t>‹#›</a:t>
            </a:fld>
            <a:endParaRPr lang="en-GB"/>
          </a:p>
        </p:txBody>
      </p:sp>
    </p:spTree>
    <p:extLst>
      <p:ext uri="{BB962C8B-B14F-4D97-AF65-F5344CB8AC3E}">
        <p14:creationId xmlns:p14="http://schemas.microsoft.com/office/powerpoint/2010/main" val="3952723511"/>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296D0B-66F4-4F07-B9C2-AF53AFFFCE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C2F554-95FD-4B58-9BAC-312C63B0D6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4CB80E-2E90-4934-BE89-97BAD9674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AF2278-2D3A-4241-A734-01901C6B835F}" type="datetimeFigureOut">
              <a:rPr lang="en-GB" smtClean="0"/>
              <a:t>30/09/2025</a:t>
            </a:fld>
            <a:endParaRPr lang="en-GB"/>
          </a:p>
        </p:txBody>
      </p:sp>
      <p:sp>
        <p:nvSpPr>
          <p:cNvPr id="5" name="Footer Placeholder 4">
            <a:extLst>
              <a:ext uri="{FF2B5EF4-FFF2-40B4-BE49-F238E27FC236}">
                <a16:creationId xmlns:a16="http://schemas.microsoft.com/office/drawing/2014/main" id="{47AFC0A0-DBD2-4F01-B25D-CC36AFA0F0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43F049-4A56-430F-B874-B108F597B0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E7E8D6-53BE-4FC7-ADAF-418D5846698F}" type="slidenum">
              <a:rPr lang="en-GB" smtClean="0"/>
              <a:t>‹#›</a:t>
            </a:fld>
            <a:endParaRPr lang="en-GB"/>
          </a:p>
        </p:txBody>
      </p:sp>
    </p:spTree>
    <p:extLst>
      <p:ext uri="{BB962C8B-B14F-4D97-AF65-F5344CB8AC3E}">
        <p14:creationId xmlns:p14="http://schemas.microsoft.com/office/powerpoint/2010/main" val="1296217992"/>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11/relationships/webextension" Target="../webextensions/webextension2.xm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9.svg"/></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C9398F-E8BD-4436-09DE-DE006CBCE4C6}"/>
              </a:ext>
            </a:extLst>
          </p:cNvPr>
          <p:cNvSpPr>
            <a:spLocks noGrp="1"/>
          </p:cNvSpPr>
          <p:nvPr>
            <p:ph type="ctrTitle"/>
          </p:nvPr>
        </p:nvSpPr>
        <p:spPr>
          <a:xfrm>
            <a:off x="640080" y="320040"/>
            <a:ext cx="6692827" cy="3892669"/>
          </a:xfrm>
        </p:spPr>
        <p:txBody>
          <a:bodyPr>
            <a:normAutofit/>
          </a:bodyPr>
          <a:lstStyle/>
          <a:p>
            <a:pPr algn="l"/>
            <a:r>
              <a:rPr lang="en-GB" sz="5600"/>
              <a:t>Social inclusion, Victimisation and Welfare</a:t>
            </a:r>
            <a:br>
              <a:rPr lang="en-GB" sz="5600"/>
            </a:br>
            <a:r>
              <a:rPr lang="en-GB" sz="5600"/>
              <a:t>Week 1- Introduction</a:t>
            </a:r>
          </a:p>
        </p:txBody>
      </p:sp>
      <p:sp>
        <p:nvSpPr>
          <p:cNvPr id="3" name="Subtitle 2">
            <a:extLst>
              <a:ext uri="{FF2B5EF4-FFF2-40B4-BE49-F238E27FC236}">
                <a16:creationId xmlns:a16="http://schemas.microsoft.com/office/drawing/2014/main" id="{50E780B3-07FE-AC5F-842B-2BF2134915A0}"/>
              </a:ext>
            </a:extLst>
          </p:cNvPr>
          <p:cNvSpPr>
            <a:spLocks noGrp="1"/>
          </p:cNvSpPr>
          <p:nvPr>
            <p:ph type="subTitle" idx="1"/>
          </p:nvPr>
        </p:nvSpPr>
        <p:spPr>
          <a:xfrm>
            <a:off x="640080" y="4631161"/>
            <a:ext cx="6692827" cy="1569486"/>
          </a:xfrm>
        </p:spPr>
        <p:txBody>
          <a:bodyPr>
            <a:normAutofit/>
          </a:bodyPr>
          <a:lstStyle/>
          <a:p>
            <a:pPr algn="l"/>
            <a:r>
              <a:rPr lang="en-GB"/>
              <a:t>BMLC5014</a:t>
            </a:r>
          </a:p>
          <a:p>
            <a:pPr algn="l"/>
            <a:r>
              <a:rPr lang="en-GB"/>
              <a:t>Michelle Hill</a:t>
            </a:r>
          </a:p>
          <a:p>
            <a:pPr algn="l"/>
            <a:r>
              <a:rPr lang="en-GB"/>
              <a:t>m.hill@uwtsd.ac.uk</a:t>
            </a:r>
          </a:p>
        </p:txBody>
      </p:sp>
      <p:sp>
        <p:nvSpPr>
          <p:cNvPr id="2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C6D2544-BDA3-5D85-785B-B06450372B8D}"/>
              </a:ext>
            </a:extLst>
          </p:cNvPr>
          <p:cNvPicPr>
            <a:picLocks noChangeAspect="1"/>
          </p:cNvPicPr>
          <p:nvPr/>
        </p:nvPicPr>
        <p:blipFill>
          <a:blip r:embed="rId2"/>
          <a:srcRect l="36462" r="14030" b="-1"/>
          <a:stretch>
            <a:fillRect/>
          </a:stretch>
        </p:blipFill>
        <p:spPr>
          <a:xfrm>
            <a:off x="7781544" y="503705"/>
            <a:ext cx="4087368" cy="5614116"/>
          </a:xfrm>
          <a:prstGeom prst="rect">
            <a:avLst/>
          </a:prstGeom>
        </p:spPr>
      </p:pic>
    </p:spTree>
    <p:extLst>
      <p:ext uri="{BB962C8B-B14F-4D97-AF65-F5344CB8AC3E}">
        <p14:creationId xmlns:p14="http://schemas.microsoft.com/office/powerpoint/2010/main" val="675684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6897DEB4-4A88-4293-A935-9B25506C1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FBE42BC3-6707-4CBF-9386-048B994A4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886" y="0"/>
            <a:ext cx="7538114" cy="6858000"/>
          </a:xfrm>
          <a:custGeom>
            <a:avLst/>
            <a:gdLst>
              <a:gd name="connsiteX0" fmla="*/ 366246 w 7538114"/>
              <a:gd name="connsiteY0" fmla="*/ 0 h 6858000"/>
              <a:gd name="connsiteX1" fmla="*/ 2830292 w 7538114"/>
              <a:gd name="connsiteY1" fmla="*/ 0 h 6858000"/>
              <a:gd name="connsiteX2" fmla="*/ 3903260 w 7538114"/>
              <a:gd name="connsiteY2" fmla="*/ 0 h 6858000"/>
              <a:gd name="connsiteX3" fmla="*/ 4597266 w 7538114"/>
              <a:gd name="connsiteY3" fmla="*/ 0 h 6858000"/>
              <a:gd name="connsiteX4" fmla="*/ 7192370 w 7538114"/>
              <a:gd name="connsiteY4" fmla="*/ 0 h 6858000"/>
              <a:gd name="connsiteX5" fmla="*/ 7538114 w 7538114"/>
              <a:gd name="connsiteY5" fmla="*/ 0 h 6858000"/>
              <a:gd name="connsiteX6" fmla="*/ 7538114 w 7538114"/>
              <a:gd name="connsiteY6" fmla="*/ 6858000 h 6858000"/>
              <a:gd name="connsiteX7" fmla="*/ 7192370 w 7538114"/>
              <a:gd name="connsiteY7" fmla="*/ 6858000 h 6858000"/>
              <a:gd name="connsiteX8" fmla="*/ 4597266 w 7538114"/>
              <a:gd name="connsiteY8" fmla="*/ 6858000 h 6858000"/>
              <a:gd name="connsiteX9" fmla="*/ 3903260 w 7538114"/>
              <a:gd name="connsiteY9" fmla="*/ 6858000 h 6858000"/>
              <a:gd name="connsiteX10" fmla="*/ 2830292 w 7538114"/>
              <a:gd name="connsiteY10" fmla="*/ 6858000 h 6858000"/>
              <a:gd name="connsiteX11" fmla="*/ 170314 w 7538114"/>
              <a:gd name="connsiteY11" fmla="*/ 6858000 h 6858000"/>
              <a:gd name="connsiteX12" fmla="*/ 170341 w 7538114"/>
              <a:gd name="connsiteY12" fmla="*/ 6857759 h 6858000"/>
              <a:gd name="connsiteX13" fmla="*/ 173485 w 7538114"/>
              <a:gd name="connsiteY13" fmla="*/ 6852129 h 6858000"/>
              <a:gd name="connsiteX14" fmla="*/ 167544 w 7538114"/>
              <a:gd name="connsiteY14" fmla="*/ 6830335 h 6858000"/>
              <a:gd name="connsiteX15" fmla="*/ 163472 w 7538114"/>
              <a:gd name="connsiteY15" fmla="*/ 6796707 h 6858000"/>
              <a:gd name="connsiteX16" fmla="*/ 160535 w 7538114"/>
              <a:gd name="connsiteY16" fmla="*/ 6780725 h 6858000"/>
              <a:gd name="connsiteX17" fmla="*/ 162318 w 7538114"/>
              <a:gd name="connsiteY17" fmla="*/ 6767829 h 6858000"/>
              <a:gd name="connsiteX18" fmla="*/ 162771 w 7538114"/>
              <a:gd name="connsiteY18" fmla="*/ 6694444 h 6858000"/>
              <a:gd name="connsiteX19" fmla="*/ 165604 w 7538114"/>
              <a:gd name="connsiteY19" fmla="*/ 6677569 h 6858000"/>
              <a:gd name="connsiteX20" fmla="*/ 171255 w 7538114"/>
              <a:gd name="connsiteY20" fmla="*/ 6669571 h 6858000"/>
              <a:gd name="connsiteX21" fmla="*/ 169240 w 7538114"/>
              <a:gd name="connsiteY21" fmla="*/ 6663304 h 6858000"/>
              <a:gd name="connsiteX22" fmla="*/ 169039 w 7538114"/>
              <a:gd name="connsiteY22" fmla="*/ 6618916 h 6858000"/>
              <a:gd name="connsiteX23" fmla="*/ 168392 w 7538114"/>
              <a:gd name="connsiteY23" fmla="*/ 6589960 h 6858000"/>
              <a:gd name="connsiteX24" fmla="*/ 160636 w 7538114"/>
              <a:gd name="connsiteY24" fmla="*/ 6588200 h 6858000"/>
              <a:gd name="connsiteX25" fmla="*/ 157872 w 7538114"/>
              <a:gd name="connsiteY25" fmla="*/ 6562416 h 6858000"/>
              <a:gd name="connsiteX26" fmla="*/ 162851 w 7538114"/>
              <a:gd name="connsiteY26" fmla="*/ 6534939 h 6858000"/>
              <a:gd name="connsiteX27" fmla="*/ 162153 w 7538114"/>
              <a:gd name="connsiteY27" fmla="*/ 6502552 h 6858000"/>
              <a:gd name="connsiteX28" fmla="*/ 161821 w 7538114"/>
              <a:gd name="connsiteY28" fmla="*/ 6483172 h 6858000"/>
              <a:gd name="connsiteX29" fmla="*/ 154586 w 7538114"/>
              <a:gd name="connsiteY29" fmla="*/ 6432309 h 6858000"/>
              <a:gd name="connsiteX30" fmla="*/ 127078 w 7538114"/>
              <a:gd name="connsiteY30" fmla="*/ 6349783 h 6858000"/>
              <a:gd name="connsiteX31" fmla="*/ 123181 w 7538114"/>
              <a:gd name="connsiteY31" fmla="*/ 6323872 h 6858000"/>
              <a:gd name="connsiteX32" fmla="*/ 124767 w 7538114"/>
              <a:gd name="connsiteY32" fmla="*/ 6319343 h 6858000"/>
              <a:gd name="connsiteX33" fmla="*/ 108246 w 7538114"/>
              <a:gd name="connsiteY33" fmla="*/ 6190348 h 6858000"/>
              <a:gd name="connsiteX34" fmla="*/ 107279 w 7538114"/>
              <a:gd name="connsiteY34" fmla="*/ 6167269 h 6858000"/>
              <a:gd name="connsiteX35" fmla="*/ 107883 w 7538114"/>
              <a:gd name="connsiteY35" fmla="*/ 6149986 h 6858000"/>
              <a:gd name="connsiteX36" fmla="*/ 102380 w 7538114"/>
              <a:gd name="connsiteY36" fmla="*/ 6108622 h 6858000"/>
              <a:gd name="connsiteX37" fmla="*/ 90314 w 7538114"/>
              <a:gd name="connsiteY37" fmla="*/ 6041155 h 6858000"/>
              <a:gd name="connsiteX38" fmla="*/ 88409 w 7538114"/>
              <a:gd name="connsiteY38" fmla="*/ 6026587 h 6858000"/>
              <a:gd name="connsiteX39" fmla="*/ 89403 w 7538114"/>
              <a:gd name="connsiteY39" fmla="*/ 6013265 h 6858000"/>
              <a:gd name="connsiteX40" fmla="*/ 91927 w 7538114"/>
              <a:gd name="connsiteY40" fmla="*/ 6009478 h 6858000"/>
              <a:gd name="connsiteX41" fmla="*/ 91302 w 7538114"/>
              <a:gd name="connsiteY41" fmla="*/ 6001336 h 6858000"/>
              <a:gd name="connsiteX42" fmla="*/ 91687 w 7538114"/>
              <a:gd name="connsiteY42" fmla="*/ 5999003 h 6858000"/>
              <a:gd name="connsiteX43" fmla="*/ 93336 w 7538114"/>
              <a:gd name="connsiteY43" fmla="*/ 5985795 h 6858000"/>
              <a:gd name="connsiteX44" fmla="*/ 83190 w 7538114"/>
              <a:gd name="connsiteY44" fmla="*/ 5961758 h 6858000"/>
              <a:gd name="connsiteX45" fmla="*/ 81952 w 7538114"/>
              <a:gd name="connsiteY45" fmla="*/ 5928761 h 6858000"/>
              <a:gd name="connsiteX46" fmla="*/ 67420 w 7538114"/>
              <a:gd name="connsiteY46" fmla="*/ 5787247 h 6858000"/>
              <a:gd name="connsiteX47" fmla="*/ 50760 w 7538114"/>
              <a:gd name="connsiteY47" fmla="*/ 5710700 h 6858000"/>
              <a:gd name="connsiteX48" fmla="*/ 42956 w 7538114"/>
              <a:gd name="connsiteY48" fmla="*/ 5641754 h 6858000"/>
              <a:gd name="connsiteX49" fmla="*/ 29695 w 7538114"/>
              <a:gd name="connsiteY49" fmla="*/ 5602326 h 6858000"/>
              <a:gd name="connsiteX50" fmla="*/ 18841 w 7538114"/>
              <a:gd name="connsiteY50" fmla="*/ 5570885 h 6858000"/>
              <a:gd name="connsiteX51" fmla="*/ 9977 w 7538114"/>
              <a:gd name="connsiteY51" fmla="*/ 5543492 h 6858000"/>
              <a:gd name="connsiteX52" fmla="*/ 5255 w 7538114"/>
              <a:gd name="connsiteY52" fmla="*/ 5531024 h 6858000"/>
              <a:gd name="connsiteX53" fmla="*/ 5447 w 7538114"/>
              <a:gd name="connsiteY53" fmla="*/ 5527845 h 6858000"/>
              <a:gd name="connsiteX54" fmla="*/ 0 w 7538114"/>
              <a:gd name="connsiteY54" fmla="*/ 5507724 h 6858000"/>
              <a:gd name="connsiteX55" fmla="*/ 435 w 7538114"/>
              <a:gd name="connsiteY55" fmla="*/ 5507045 h 6858000"/>
              <a:gd name="connsiteX56" fmla="*/ 1128 w 7538114"/>
              <a:gd name="connsiteY56" fmla="*/ 5499619 h 6858000"/>
              <a:gd name="connsiteX57" fmla="*/ 1291 w 7538114"/>
              <a:gd name="connsiteY57" fmla="*/ 5486342 h 6858000"/>
              <a:gd name="connsiteX58" fmla="*/ 7976 w 7538114"/>
              <a:gd name="connsiteY58" fmla="*/ 5450755 h 6858000"/>
              <a:gd name="connsiteX59" fmla="*/ 2355 w 7538114"/>
              <a:gd name="connsiteY59" fmla="*/ 5429732 h 6858000"/>
              <a:gd name="connsiteX60" fmla="*/ 1499 w 7538114"/>
              <a:gd name="connsiteY60" fmla="*/ 5370432 h 6858000"/>
              <a:gd name="connsiteX61" fmla="*/ 11483 w 7538114"/>
              <a:gd name="connsiteY61" fmla="*/ 5308330 h 6858000"/>
              <a:gd name="connsiteX62" fmla="*/ 12793 w 7538114"/>
              <a:gd name="connsiteY62" fmla="*/ 5246026 h 6858000"/>
              <a:gd name="connsiteX63" fmla="*/ 12525 w 7538114"/>
              <a:gd name="connsiteY63" fmla="*/ 5223468 h 6858000"/>
              <a:gd name="connsiteX64" fmla="*/ 15322 w 7538114"/>
              <a:gd name="connsiteY64" fmla="*/ 5183258 h 6858000"/>
              <a:gd name="connsiteX65" fmla="*/ 18633 w 7538114"/>
              <a:gd name="connsiteY65" fmla="*/ 5164842 h 6858000"/>
              <a:gd name="connsiteX66" fmla="*/ 18428 w 7538114"/>
              <a:gd name="connsiteY66" fmla="*/ 5164034 h 6858000"/>
              <a:gd name="connsiteX67" fmla="*/ 19854 w 7538114"/>
              <a:gd name="connsiteY67" fmla="*/ 5162388 h 6858000"/>
              <a:gd name="connsiteX68" fmla="*/ 20514 w 7538114"/>
              <a:gd name="connsiteY68" fmla="*/ 5158981 h 6858000"/>
              <a:gd name="connsiteX69" fmla="*/ 20089 w 7538114"/>
              <a:gd name="connsiteY69" fmla="*/ 5149681 h 6858000"/>
              <a:gd name="connsiteX70" fmla="*/ 19561 w 7538114"/>
              <a:gd name="connsiteY70" fmla="*/ 5146183 h 6858000"/>
              <a:gd name="connsiteX71" fmla="*/ 19571 w 7538114"/>
              <a:gd name="connsiteY71" fmla="*/ 5141065 h 6858000"/>
              <a:gd name="connsiteX72" fmla="*/ 19690 w 7538114"/>
              <a:gd name="connsiteY72" fmla="*/ 5140937 h 6858000"/>
              <a:gd name="connsiteX73" fmla="*/ 19471 w 7538114"/>
              <a:gd name="connsiteY73" fmla="*/ 5136144 h 6858000"/>
              <a:gd name="connsiteX74" fmla="*/ 16918 w 7538114"/>
              <a:gd name="connsiteY74" fmla="*/ 5112689 h 6858000"/>
              <a:gd name="connsiteX75" fmla="*/ 28071 w 7538114"/>
              <a:gd name="connsiteY75" fmla="*/ 5081696 h 6858000"/>
              <a:gd name="connsiteX76" fmla="*/ 30005 w 7538114"/>
              <a:gd name="connsiteY76" fmla="*/ 5068879 h 6858000"/>
              <a:gd name="connsiteX77" fmla="*/ 31661 w 7538114"/>
              <a:gd name="connsiteY77" fmla="*/ 5062033 h 6858000"/>
              <a:gd name="connsiteX78" fmla="*/ 32169 w 7538114"/>
              <a:gd name="connsiteY78" fmla="*/ 5061608 h 6858000"/>
              <a:gd name="connsiteX79" fmla="*/ 27436 w 7538114"/>
              <a:gd name="connsiteY79" fmla="*/ 5021480 h 6858000"/>
              <a:gd name="connsiteX80" fmla="*/ 26614 w 7538114"/>
              <a:gd name="connsiteY80" fmla="*/ 5013906 h 6858000"/>
              <a:gd name="connsiteX81" fmla="*/ 25056 w 7538114"/>
              <a:gd name="connsiteY81" fmla="*/ 5011767 h 6858000"/>
              <a:gd name="connsiteX82" fmla="*/ 24513 w 7538114"/>
              <a:gd name="connsiteY82" fmla="*/ 5000592 h 6858000"/>
              <a:gd name="connsiteX83" fmla="*/ 24951 w 7538114"/>
              <a:gd name="connsiteY83" fmla="*/ 4999307 h 6858000"/>
              <a:gd name="connsiteX84" fmla="*/ 22644 w 7538114"/>
              <a:gd name="connsiteY84" fmla="*/ 4990090 h 6858000"/>
              <a:gd name="connsiteX85" fmla="*/ 18465 w 7538114"/>
              <a:gd name="connsiteY85" fmla="*/ 4982366 h 6858000"/>
              <a:gd name="connsiteX86" fmla="*/ 20888 w 7538114"/>
              <a:gd name="connsiteY86" fmla="*/ 4887310 h 6858000"/>
              <a:gd name="connsiteX87" fmla="*/ 15781 w 7538114"/>
              <a:gd name="connsiteY87" fmla="*/ 4807298 h 6858000"/>
              <a:gd name="connsiteX88" fmla="*/ 19649 w 7538114"/>
              <a:gd name="connsiteY88" fmla="*/ 4779990 h 6858000"/>
              <a:gd name="connsiteX89" fmla="*/ 21858 w 7538114"/>
              <a:gd name="connsiteY89" fmla="*/ 4664237 h 6858000"/>
              <a:gd name="connsiteX90" fmla="*/ 13583 w 7538114"/>
              <a:gd name="connsiteY90" fmla="*/ 4598607 h 6858000"/>
              <a:gd name="connsiteX91" fmla="*/ 7118 w 7538114"/>
              <a:gd name="connsiteY91" fmla="*/ 4546768 h 6858000"/>
              <a:gd name="connsiteX92" fmla="*/ 14555 w 7538114"/>
              <a:gd name="connsiteY92" fmla="*/ 4522182 h 6858000"/>
              <a:gd name="connsiteX93" fmla="*/ 17290 w 7538114"/>
              <a:gd name="connsiteY93" fmla="*/ 4509768 h 6858000"/>
              <a:gd name="connsiteX94" fmla="*/ 17421 w 7538114"/>
              <a:gd name="connsiteY94" fmla="*/ 4494586 h 6858000"/>
              <a:gd name="connsiteX95" fmla="*/ 18193 w 7538114"/>
              <a:gd name="connsiteY95" fmla="*/ 4440649 h 6858000"/>
              <a:gd name="connsiteX96" fmla="*/ 16616 w 7538114"/>
              <a:gd name="connsiteY96" fmla="*/ 4431853 h 6858000"/>
              <a:gd name="connsiteX97" fmla="*/ 19246 w 7538114"/>
              <a:gd name="connsiteY97" fmla="*/ 4403141 h 6858000"/>
              <a:gd name="connsiteX98" fmla="*/ 19623 w 7538114"/>
              <a:gd name="connsiteY98" fmla="*/ 4356631 h 6858000"/>
              <a:gd name="connsiteX99" fmla="*/ 20293 w 7538114"/>
              <a:gd name="connsiteY99" fmla="*/ 4339937 h 6858000"/>
              <a:gd name="connsiteX100" fmla="*/ 18752 w 7538114"/>
              <a:gd name="connsiteY100" fmla="*/ 4331435 h 6858000"/>
              <a:gd name="connsiteX101" fmla="*/ 24901 w 7538114"/>
              <a:gd name="connsiteY101" fmla="*/ 4320990 h 6858000"/>
              <a:gd name="connsiteX102" fmla="*/ 23734 w 7538114"/>
              <a:gd name="connsiteY102" fmla="*/ 4309111 h 6858000"/>
              <a:gd name="connsiteX103" fmla="*/ 29040 w 7538114"/>
              <a:gd name="connsiteY103" fmla="*/ 4263489 h 6858000"/>
              <a:gd name="connsiteX104" fmla="*/ 29429 w 7538114"/>
              <a:gd name="connsiteY104" fmla="*/ 4258775 h 6858000"/>
              <a:gd name="connsiteX105" fmla="*/ 33702 w 7538114"/>
              <a:gd name="connsiteY105" fmla="*/ 4248512 h 6858000"/>
              <a:gd name="connsiteX106" fmla="*/ 37356 w 7538114"/>
              <a:gd name="connsiteY106" fmla="*/ 4228644 h 6858000"/>
              <a:gd name="connsiteX107" fmla="*/ 50107 w 7538114"/>
              <a:gd name="connsiteY107" fmla="*/ 4193665 h 6858000"/>
              <a:gd name="connsiteX108" fmla="*/ 56192 w 7538114"/>
              <a:gd name="connsiteY108" fmla="*/ 4173105 h 6858000"/>
              <a:gd name="connsiteX109" fmla="*/ 61800 w 7538114"/>
              <a:gd name="connsiteY109" fmla="*/ 4159194 h 6858000"/>
              <a:gd name="connsiteX110" fmla="*/ 69720 w 7538114"/>
              <a:gd name="connsiteY110" fmla="*/ 4118135 h 6858000"/>
              <a:gd name="connsiteX111" fmla="*/ 80190 w 7538114"/>
              <a:gd name="connsiteY111" fmla="*/ 4047713 h 6858000"/>
              <a:gd name="connsiteX112" fmla="*/ 96666 w 7538114"/>
              <a:gd name="connsiteY112" fmla="*/ 3980780 h 6858000"/>
              <a:gd name="connsiteX113" fmla="*/ 107651 w 7538114"/>
              <a:gd name="connsiteY113" fmla="*/ 3941872 h 6858000"/>
              <a:gd name="connsiteX114" fmla="*/ 118444 w 7538114"/>
              <a:gd name="connsiteY114" fmla="*/ 3897465 h 6858000"/>
              <a:gd name="connsiteX115" fmla="*/ 134545 w 7538114"/>
              <a:gd name="connsiteY115" fmla="*/ 3811132 h 6858000"/>
              <a:gd name="connsiteX116" fmla="*/ 145381 w 7538114"/>
              <a:gd name="connsiteY116" fmla="*/ 3746540 h 6858000"/>
              <a:gd name="connsiteX117" fmla="*/ 146587 w 7538114"/>
              <a:gd name="connsiteY117" fmla="*/ 3670275 h 6858000"/>
              <a:gd name="connsiteX118" fmla="*/ 165690 w 7538114"/>
              <a:gd name="connsiteY118" fmla="*/ 3580981 h 6858000"/>
              <a:gd name="connsiteX119" fmla="*/ 163175 w 7538114"/>
              <a:gd name="connsiteY119" fmla="*/ 3570960 h 6858000"/>
              <a:gd name="connsiteX120" fmla="*/ 162665 w 7538114"/>
              <a:gd name="connsiteY120" fmla="*/ 3560693 h 6858000"/>
              <a:gd name="connsiteX121" fmla="*/ 163299 w 7538114"/>
              <a:gd name="connsiteY121" fmla="*/ 3559743 h 6858000"/>
              <a:gd name="connsiteX122" fmla="*/ 164777 w 7538114"/>
              <a:gd name="connsiteY122" fmla="*/ 3548721 h 6858000"/>
              <a:gd name="connsiteX123" fmla="*/ 163708 w 7538114"/>
              <a:gd name="connsiteY123" fmla="*/ 3545693 h 6858000"/>
              <a:gd name="connsiteX124" fmla="*/ 164286 w 7538114"/>
              <a:gd name="connsiteY124" fmla="*/ 3537938 h 6858000"/>
              <a:gd name="connsiteX125" fmla="*/ 164247 w 7538114"/>
              <a:gd name="connsiteY125" fmla="*/ 3522141 h 6858000"/>
              <a:gd name="connsiteX126" fmla="*/ 165343 w 7538114"/>
              <a:gd name="connsiteY126" fmla="*/ 3519672 h 6858000"/>
              <a:gd name="connsiteX127" fmla="*/ 167001 w 7538114"/>
              <a:gd name="connsiteY127" fmla="*/ 3496604 h 6858000"/>
              <a:gd name="connsiteX128" fmla="*/ 167547 w 7538114"/>
              <a:gd name="connsiteY128" fmla="*/ 3496517 h 6858000"/>
              <a:gd name="connsiteX129" fmla="*/ 170301 w 7538114"/>
              <a:gd name="connsiteY129" fmla="*/ 3491023 h 6858000"/>
              <a:gd name="connsiteX130" fmla="*/ 174371 w 7538114"/>
              <a:gd name="connsiteY130" fmla="*/ 3479998 h 6858000"/>
              <a:gd name="connsiteX131" fmla="*/ 190228 w 7538114"/>
              <a:gd name="connsiteY131" fmla="*/ 3457434 h 6858000"/>
              <a:gd name="connsiteX132" fmla="*/ 192016 w 7538114"/>
              <a:gd name="connsiteY132" fmla="*/ 3433411 h 6858000"/>
              <a:gd name="connsiteX133" fmla="*/ 192663 w 7538114"/>
              <a:gd name="connsiteY133" fmla="*/ 3428691 h 6858000"/>
              <a:gd name="connsiteX134" fmla="*/ 192793 w 7538114"/>
              <a:gd name="connsiteY134" fmla="*/ 3428643 h 6858000"/>
              <a:gd name="connsiteX135" fmla="*/ 193710 w 7538114"/>
              <a:gd name="connsiteY135" fmla="*/ 3423760 h 6858000"/>
              <a:gd name="connsiteX136" fmla="*/ 193839 w 7538114"/>
              <a:gd name="connsiteY136" fmla="*/ 3420085 h 6858000"/>
              <a:gd name="connsiteX137" fmla="*/ 195094 w 7538114"/>
              <a:gd name="connsiteY137" fmla="*/ 3410930 h 6858000"/>
              <a:gd name="connsiteX138" fmla="*/ 196311 w 7538114"/>
              <a:gd name="connsiteY138" fmla="*/ 3408092 h 6858000"/>
              <a:gd name="connsiteX139" fmla="*/ 197928 w 7538114"/>
              <a:gd name="connsiteY139" fmla="*/ 3407419 h 6858000"/>
              <a:gd name="connsiteX140" fmla="*/ 197881 w 7538114"/>
              <a:gd name="connsiteY140" fmla="*/ 3406520 h 6858000"/>
              <a:gd name="connsiteX141" fmla="*/ 204222 w 7538114"/>
              <a:gd name="connsiteY141" fmla="*/ 3391015 h 6858000"/>
              <a:gd name="connsiteX142" fmla="*/ 213950 w 7538114"/>
              <a:gd name="connsiteY142" fmla="*/ 3354361 h 6858000"/>
              <a:gd name="connsiteX143" fmla="*/ 217699 w 7538114"/>
              <a:gd name="connsiteY143" fmla="*/ 3332639 h 6858000"/>
              <a:gd name="connsiteX144" fmla="*/ 229963 w 7538114"/>
              <a:gd name="connsiteY144" fmla="*/ 3273935 h 6858000"/>
              <a:gd name="connsiteX145" fmla="*/ 243785 w 7538114"/>
              <a:gd name="connsiteY145" fmla="*/ 3215621 h 6858000"/>
              <a:gd name="connsiteX146" fmla="*/ 259175 w 7538114"/>
              <a:gd name="connsiteY146" fmla="*/ 3189909 h 6858000"/>
              <a:gd name="connsiteX147" fmla="*/ 259988 w 7538114"/>
              <a:gd name="connsiteY147" fmla="*/ 3186579 h 6858000"/>
              <a:gd name="connsiteX148" fmla="*/ 259980 w 7538114"/>
              <a:gd name="connsiteY148" fmla="*/ 3177264 h 6858000"/>
              <a:gd name="connsiteX149" fmla="*/ 259609 w 7538114"/>
              <a:gd name="connsiteY149" fmla="*/ 3173723 h 6858000"/>
              <a:gd name="connsiteX150" fmla="*/ 259848 w 7538114"/>
              <a:gd name="connsiteY150" fmla="*/ 3168622 h 6858000"/>
              <a:gd name="connsiteX151" fmla="*/ 259971 w 7538114"/>
              <a:gd name="connsiteY151" fmla="*/ 3168508 h 6858000"/>
              <a:gd name="connsiteX152" fmla="*/ 259966 w 7538114"/>
              <a:gd name="connsiteY152" fmla="*/ 3163706 h 6858000"/>
              <a:gd name="connsiteX153" fmla="*/ 258467 w 7538114"/>
              <a:gd name="connsiteY153" fmla="*/ 3140064 h 6858000"/>
              <a:gd name="connsiteX154" fmla="*/ 270990 w 7538114"/>
              <a:gd name="connsiteY154" fmla="*/ 3110288 h 6858000"/>
              <a:gd name="connsiteX155" fmla="*/ 273494 w 7538114"/>
              <a:gd name="connsiteY155" fmla="*/ 3097704 h 6858000"/>
              <a:gd name="connsiteX156" fmla="*/ 275456 w 7538114"/>
              <a:gd name="connsiteY156" fmla="*/ 3091047 h 6858000"/>
              <a:gd name="connsiteX157" fmla="*/ 275980 w 7538114"/>
              <a:gd name="connsiteY157" fmla="*/ 3090672 h 6858000"/>
              <a:gd name="connsiteX158" fmla="*/ 274486 w 7538114"/>
              <a:gd name="connsiteY158" fmla="*/ 3068004 h 6858000"/>
              <a:gd name="connsiteX159" fmla="*/ 275226 w 7538114"/>
              <a:gd name="connsiteY159" fmla="*/ 3065087 h 6858000"/>
              <a:gd name="connsiteX160" fmla="*/ 273050 w 7538114"/>
              <a:gd name="connsiteY160" fmla="*/ 3050191 h 6858000"/>
              <a:gd name="connsiteX161" fmla="*/ 272566 w 7538114"/>
              <a:gd name="connsiteY161" fmla="*/ 3042559 h 6858000"/>
              <a:gd name="connsiteX162" fmla="*/ 271107 w 7538114"/>
              <a:gd name="connsiteY162" fmla="*/ 3040271 h 6858000"/>
              <a:gd name="connsiteX163" fmla="*/ 271065 w 7538114"/>
              <a:gd name="connsiteY163" fmla="*/ 3029072 h 6858000"/>
              <a:gd name="connsiteX164" fmla="*/ 271558 w 7538114"/>
              <a:gd name="connsiteY164" fmla="*/ 3027835 h 6858000"/>
              <a:gd name="connsiteX165" fmla="*/ 268717 w 7538114"/>
              <a:gd name="connsiteY165" fmla="*/ 2964245 h 6858000"/>
              <a:gd name="connsiteX166" fmla="*/ 272511 w 7538114"/>
              <a:gd name="connsiteY166" fmla="*/ 2915772 h 6858000"/>
              <a:gd name="connsiteX167" fmla="*/ 270356 w 7538114"/>
              <a:gd name="connsiteY167" fmla="*/ 2825842 h 6858000"/>
              <a:gd name="connsiteX168" fmla="*/ 273897 w 7538114"/>
              <a:gd name="connsiteY168" fmla="*/ 2734957 h 6858000"/>
              <a:gd name="connsiteX169" fmla="*/ 274458 w 7538114"/>
              <a:gd name="connsiteY169" fmla="*/ 2636572 h 6858000"/>
              <a:gd name="connsiteX170" fmla="*/ 279157 w 7538114"/>
              <a:gd name="connsiteY170" fmla="*/ 2604260 h 6858000"/>
              <a:gd name="connsiteX171" fmla="*/ 288131 w 7538114"/>
              <a:gd name="connsiteY171" fmla="*/ 2582747 h 6858000"/>
              <a:gd name="connsiteX172" fmla="*/ 282516 w 7538114"/>
              <a:gd name="connsiteY172" fmla="*/ 2478755 h 6858000"/>
              <a:gd name="connsiteX173" fmla="*/ 287359 w 7538114"/>
              <a:gd name="connsiteY173" fmla="*/ 2451804 h 6858000"/>
              <a:gd name="connsiteX174" fmla="*/ 289577 w 7538114"/>
              <a:gd name="connsiteY174" fmla="*/ 2408801 h 6858000"/>
              <a:gd name="connsiteX175" fmla="*/ 293203 w 7538114"/>
              <a:gd name="connsiteY175" fmla="*/ 2392670 h 6858000"/>
              <a:gd name="connsiteX176" fmla="*/ 304183 w 7538114"/>
              <a:gd name="connsiteY176" fmla="*/ 2330165 h 6858000"/>
              <a:gd name="connsiteX177" fmla="*/ 310900 w 7538114"/>
              <a:gd name="connsiteY177" fmla="*/ 2276363 h 6858000"/>
              <a:gd name="connsiteX178" fmla="*/ 303909 w 7538114"/>
              <a:gd name="connsiteY178" fmla="*/ 2236310 h 6858000"/>
              <a:gd name="connsiteX179" fmla="*/ 306187 w 7538114"/>
              <a:gd name="connsiteY179" fmla="*/ 2232984 h 6858000"/>
              <a:gd name="connsiteX180" fmla="*/ 307158 w 7538114"/>
              <a:gd name="connsiteY180" fmla="*/ 2205763 h 6858000"/>
              <a:gd name="connsiteX181" fmla="*/ 304860 w 7538114"/>
              <a:gd name="connsiteY181" fmla="*/ 2145703 h 6858000"/>
              <a:gd name="connsiteX182" fmla="*/ 304273 w 7538114"/>
              <a:gd name="connsiteY182" fmla="*/ 2092533 h 6858000"/>
              <a:gd name="connsiteX183" fmla="*/ 301642 w 7538114"/>
              <a:gd name="connsiteY183" fmla="*/ 2057359 h 6858000"/>
              <a:gd name="connsiteX184" fmla="*/ 306736 w 7538114"/>
              <a:gd name="connsiteY184" fmla="*/ 2016105 h 6858000"/>
              <a:gd name="connsiteX185" fmla="*/ 316234 w 7538114"/>
              <a:gd name="connsiteY185" fmla="*/ 1983129 h 6858000"/>
              <a:gd name="connsiteX186" fmla="*/ 318238 w 7538114"/>
              <a:gd name="connsiteY186" fmla="*/ 1956745 h 6858000"/>
              <a:gd name="connsiteX187" fmla="*/ 311341 w 7538114"/>
              <a:gd name="connsiteY187" fmla="*/ 1950160 h 6858000"/>
              <a:gd name="connsiteX188" fmla="*/ 323556 w 7538114"/>
              <a:gd name="connsiteY188" fmla="*/ 1879546 h 6858000"/>
              <a:gd name="connsiteX189" fmla="*/ 326085 w 7538114"/>
              <a:gd name="connsiteY189" fmla="*/ 1854893 h 6858000"/>
              <a:gd name="connsiteX190" fmla="*/ 335058 w 7538114"/>
              <a:gd name="connsiteY190" fmla="*/ 1787684 h 6858000"/>
              <a:gd name="connsiteX191" fmla="*/ 345620 w 7538114"/>
              <a:gd name="connsiteY191" fmla="*/ 1720464 h 6858000"/>
              <a:gd name="connsiteX192" fmla="*/ 360760 w 7538114"/>
              <a:gd name="connsiteY192" fmla="*/ 1681196 h 6858000"/>
              <a:gd name="connsiteX193" fmla="*/ 368483 w 7538114"/>
              <a:gd name="connsiteY193" fmla="*/ 1625881 h 6858000"/>
              <a:gd name="connsiteX194" fmla="*/ 371077 w 7538114"/>
              <a:gd name="connsiteY194" fmla="*/ 1616704 h 6858000"/>
              <a:gd name="connsiteX195" fmla="*/ 383008 w 7538114"/>
              <a:gd name="connsiteY195" fmla="*/ 1551493 h 6858000"/>
              <a:gd name="connsiteX196" fmla="*/ 384834 w 7538114"/>
              <a:gd name="connsiteY196" fmla="*/ 1475233 h 6858000"/>
              <a:gd name="connsiteX197" fmla="*/ 418371 w 7538114"/>
              <a:gd name="connsiteY197" fmla="*/ 1380155 h 6858000"/>
              <a:gd name="connsiteX198" fmla="*/ 469641 w 7538114"/>
              <a:gd name="connsiteY198" fmla="*/ 1210871 h 6858000"/>
              <a:gd name="connsiteX199" fmla="*/ 489701 w 7538114"/>
              <a:gd name="connsiteY199" fmla="*/ 1028427 h 6858000"/>
              <a:gd name="connsiteX200" fmla="*/ 486354 w 7538114"/>
              <a:gd name="connsiteY200" fmla="*/ 980383 h 6858000"/>
              <a:gd name="connsiteX201" fmla="*/ 479762 w 7538114"/>
              <a:gd name="connsiteY201" fmla="*/ 839699 h 6858000"/>
              <a:gd name="connsiteX202" fmla="*/ 445664 w 7538114"/>
              <a:gd name="connsiteY202" fmla="*/ 696545 h 6858000"/>
              <a:gd name="connsiteX203" fmla="*/ 440047 w 7538114"/>
              <a:gd name="connsiteY203" fmla="*/ 606615 h 6858000"/>
              <a:gd name="connsiteX204" fmla="*/ 431225 w 7538114"/>
              <a:gd name="connsiteY204" fmla="*/ 563889 h 6858000"/>
              <a:gd name="connsiteX205" fmla="*/ 430803 w 7538114"/>
              <a:gd name="connsiteY205" fmla="*/ 534294 h 6858000"/>
              <a:gd name="connsiteX206" fmla="*/ 429777 w 7538114"/>
              <a:gd name="connsiteY206" fmla="*/ 516548 h 6858000"/>
              <a:gd name="connsiteX207" fmla="*/ 415090 w 7538114"/>
              <a:gd name="connsiteY207" fmla="*/ 485808 h 6858000"/>
              <a:gd name="connsiteX208" fmla="*/ 410499 w 7538114"/>
              <a:gd name="connsiteY208" fmla="*/ 369873 h 6858000"/>
              <a:gd name="connsiteX209" fmla="*/ 425314 w 7538114"/>
              <a:gd name="connsiteY209" fmla="*/ 259180 h 6858000"/>
              <a:gd name="connsiteX210" fmla="*/ 383240 w 7538114"/>
              <a:gd name="connsiteY210" fmla="*/ 94173 h 6858000"/>
              <a:gd name="connsiteX211" fmla="*/ 379938 w 7538114"/>
              <a:gd name="connsiteY211" fmla="*/ 77267 h 6858000"/>
              <a:gd name="connsiteX212" fmla="*/ 373430 w 7538114"/>
              <a:gd name="connsiteY212" fmla="*/ 3885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7538114" h="6858000">
                <a:moveTo>
                  <a:pt x="366246" y="0"/>
                </a:moveTo>
                <a:lnTo>
                  <a:pt x="2830292" y="0"/>
                </a:lnTo>
                <a:lnTo>
                  <a:pt x="3903260" y="0"/>
                </a:lnTo>
                <a:lnTo>
                  <a:pt x="4597266" y="0"/>
                </a:lnTo>
                <a:lnTo>
                  <a:pt x="7192370" y="0"/>
                </a:lnTo>
                <a:lnTo>
                  <a:pt x="7538114" y="0"/>
                </a:lnTo>
                <a:lnTo>
                  <a:pt x="7538114" y="6858000"/>
                </a:lnTo>
                <a:lnTo>
                  <a:pt x="7192370" y="6858000"/>
                </a:lnTo>
                <a:lnTo>
                  <a:pt x="4597266" y="6858000"/>
                </a:lnTo>
                <a:lnTo>
                  <a:pt x="3903260" y="6858000"/>
                </a:lnTo>
                <a:lnTo>
                  <a:pt x="2830292" y="6858000"/>
                </a:lnTo>
                <a:lnTo>
                  <a:pt x="170314" y="6858000"/>
                </a:lnTo>
                <a:cubicBezTo>
                  <a:pt x="170323" y="6857920"/>
                  <a:pt x="170332" y="6857839"/>
                  <a:pt x="170341" y="6857759"/>
                </a:cubicBezTo>
                <a:lnTo>
                  <a:pt x="173485" y="6852129"/>
                </a:lnTo>
                <a:lnTo>
                  <a:pt x="167544" y="6830335"/>
                </a:lnTo>
                <a:cubicBezTo>
                  <a:pt x="165474" y="6819600"/>
                  <a:pt x="164100" y="6808301"/>
                  <a:pt x="163472" y="6796707"/>
                </a:cubicBezTo>
                <a:cubicBezTo>
                  <a:pt x="167658" y="6794106"/>
                  <a:pt x="161711" y="6785006"/>
                  <a:pt x="160535" y="6780725"/>
                </a:cubicBezTo>
                <a:cubicBezTo>
                  <a:pt x="163268" y="6780680"/>
                  <a:pt x="164578" y="6771195"/>
                  <a:pt x="162318" y="6767829"/>
                </a:cubicBezTo>
                <a:cubicBezTo>
                  <a:pt x="152545" y="6697090"/>
                  <a:pt x="178083" y="6736894"/>
                  <a:pt x="162771" y="6694444"/>
                </a:cubicBezTo>
                <a:cubicBezTo>
                  <a:pt x="161971" y="6687342"/>
                  <a:pt x="163342" y="6682014"/>
                  <a:pt x="165604" y="6677569"/>
                </a:cubicBezTo>
                <a:lnTo>
                  <a:pt x="171255" y="6669571"/>
                </a:lnTo>
                <a:lnTo>
                  <a:pt x="169240" y="6663304"/>
                </a:lnTo>
                <a:cubicBezTo>
                  <a:pt x="169082" y="6639651"/>
                  <a:pt x="174873" y="6632678"/>
                  <a:pt x="169039" y="6618916"/>
                </a:cubicBezTo>
                <a:cubicBezTo>
                  <a:pt x="181164" y="6598580"/>
                  <a:pt x="170248" y="6605428"/>
                  <a:pt x="168392" y="6589960"/>
                </a:cubicBezTo>
                <a:cubicBezTo>
                  <a:pt x="165975" y="6577758"/>
                  <a:pt x="161323" y="6600160"/>
                  <a:pt x="160636" y="6588200"/>
                </a:cubicBezTo>
                <a:cubicBezTo>
                  <a:pt x="163766" y="6575263"/>
                  <a:pt x="154044" y="6575871"/>
                  <a:pt x="157872" y="6562416"/>
                </a:cubicBezTo>
                <a:cubicBezTo>
                  <a:pt x="165196" y="6565685"/>
                  <a:pt x="156453" y="6535866"/>
                  <a:pt x="162851" y="6534939"/>
                </a:cubicBezTo>
                <a:cubicBezTo>
                  <a:pt x="153702" y="6523511"/>
                  <a:pt x="164973" y="6517769"/>
                  <a:pt x="162153" y="6502552"/>
                </a:cubicBezTo>
                <a:cubicBezTo>
                  <a:pt x="158692" y="6495386"/>
                  <a:pt x="158098" y="6490216"/>
                  <a:pt x="161821" y="6483172"/>
                </a:cubicBezTo>
                <a:cubicBezTo>
                  <a:pt x="144969" y="6450162"/>
                  <a:pt x="161066" y="6463202"/>
                  <a:pt x="154586" y="6432309"/>
                </a:cubicBezTo>
                <a:cubicBezTo>
                  <a:pt x="147771" y="6405695"/>
                  <a:pt x="143349" y="6375524"/>
                  <a:pt x="127078" y="6349783"/>
                </a:cubicBezTo>
                <a:cubicBezTo>
                  <a:pt x="122468" y="6345058"/>
                  <a:pt x="120723" y="6333456"/>
                  <a:pt x="123181" y="6323872"/>
                </a:cubicBezTo>
                <a:cubicBezTo>
                  <a:pt x="123604" y="6322225"/>
                  <a:pt x="124138" y="6320698"/>
                  <a:pt x="124767" y="6319343"/>
                </a:cubicBezTo>
                <a:cubicBezTo>
                  <a:pt x="122278" y="6297089"/>
                  <a:pt x="111161" y="6215694"/>
                  <a:pt x="108246" y="6190348"/>
                </a:cubicBezTo>
                <a:cubicBezTo>
                  <a:pt x="114169" y="6188296"/>
                  <a:pt x="103482" y="6175479"/>
                  <a:pt x="107279" y="6167269"/>
                </a:cubicBezTo>
                <a:cubicBezTo>
                  <a:pt x="110610" y="6161389"/>
                  <a:pt x="108145" y="6156128"/>
                  <a:pt x="107883" y="6149986"/>
                </a:cubicBezTo>
                <a:cubicBezTo>
                  <a:pt x="110502" y="6141894"/>
                  <a:pt x="105773" y="6115502"/>
                  <a:pt x="102380" y="6108622"/>
                </a:cubicBezTo>
                <a:cubicBezTo>
                  <a:pt x="90593" y="6092179"/>
                  <a:pt x="99346" y="6054816"/>
                  <a:pt x="90314" y="6041155"/>
                </a:cubicBezTo>
                <a:cubicBezTo>
                  <a:pt x="88990" y="6036198"/>
                  <a:pt x="88454" y="6031348"/>
                  <a:pt x="88409" y="6026587"/>
                </a:cubicBezTo>
                <a:lnTo>
                  <a:pt x="89403" y="6013265"/>
                </a:lnTo>
                <a:lnTo>
                  <a:pt x="91927" y="6009478"/>
                </a:lnTo>
                <a:lnTo>
                  <a:pt x="91302" y="6001336"/>
                </a:lnTo>
                <a:cubicBezTo>
                  <a:pt x="91431" y="6000558"/>
                  <a:pt x="91559" y="5999781"/>
                  <a:pt x="91687" y="5999003"/>
                </a:cubicBezTo>
                <a:cubicBezTo>
                  <a:pt x="92431" y="5994547"/>
                  <a:pt x="93080" y="5990148"/>
                  <a:pt x="93336" y="5985795"/>
                </a:cubicBezTo>
                <a:cubicBezTo>
                  <a:pt x="80676" y="5991520"/>
                  <a:pt x="93430" y="5949705"/>
                  <a:pt x="83190" y="5961758"/>
                </a:cubicBezTo>
                <a:cubicBezTo>
                  <a:pt x="82399" y="5938832"/>
                  <a:pt x="72862" y="5956319"/>
                  <a:pt x="81952" y="5928761"/>
                </a:cubicBezTo>
                <a:cubicBezTo>
                  <a:pt x="79324" y="5899676"/>
                  <a:pt x="72619" y="5823590"/>
                  <a:pt x="67420" y="5787247"/>
                </a:cubicBezTo>
                <a:cubicBezTo>
                  <a:pt x="53530" y="5750058"/>
                  <a:pt x="57730" y="5736292"/>
                  <a:pt x="50760" y="5710700"/>
                </a:cubicBezTo>
                <a:cubicBezTo>
                  <a:pt x="47368" y="5660911"/>
                  <a:pt x="30723" y="5663675"/>
                  <a:pt x="42956" y="5641754"/>
                </a:cubicBezTo>
                <a:cubicBezTo>
                  <a:pt x="39970" y="5608358"/>
                  <a:pt x="24769" y="5637338"/>
                  <a:pt x="29695" y="5602326"/>
                </a:cubicBezTo>
                <a:cubicBezTo>
                  <a:pt x="27700" y="5601239"/>
                  <a:pt x="20274" y="5573144"/>
                  <a:pt x="18841" y="5570885"/>
                </a:cubicBezTo>
                <a:lnTo>
                  <a:pt x="9977" y="5543492"/>
                </a:lnTo>
                <a:lnTo>
                  <a:pt x="5255" y="5531024"/>
                </a:lnTo>
                <a:lnTo>
                  <a:pt x="5447" y="5527845"/>
                </a:lnTo>
                <a:lnTo>
                  <a:pt x="0" y="5507724"/>
                </a:lnTo>
                <a:lnTo>
                  <a:pt x="435" y="5507045"/>
                </a:lnTo>
                <a:cubicBezTo>
                  <a:pt x="1286" y="5505065"/>
                  <a:pt x="1681" y="5502734"/>
                  <a:pt x="1128" y="5499619"/>
                </a:cubicBezTo>
                <a:cubicBezTo>
                  <a:pt x="9450" y="5498516"/>
                  <a:pt x="3652" y="5495435"/>
                  <a:pt x="1291" y="5486342"/>
                </a:cubicBezTo>
                <a:cubicBezTo>
                  <a:pt x="13688" y="5482600"/>
                  <a:pt x="2464" y="5460320"/>
                  <a:pt x="7976" y="5450755"/>
                </a:cubicBezTo>
                <a:cubicBezTo>
                  <a:pt x="5962" y="5444157"/>
                  <a:pt x="4058" y="5437113"/>
                  <a:pt x="2355" y="5429732"/>
                </a:cubicBezTo>
                <a:lnTo>
                  <a:pt x="1499" y="5370432"/>
                </a:lnTo>
                <a:lnTo>
                  <a:pt x="11483" y="5308330"/>
                </a:lnTo>
                <a:cubicBezTo>
                  <a:pt x="11701" y="5285359"/>
                  <a:pt x="15408" y="5265468"/>
                  <a:pt x="12793" y="5246026"/>
                </a:cubicBezTo>
                <a:cubicBezTo>
                  <a:pt x="15678" y="5238129"/>
                  <a:pt x="16842" y="5230685"/>
                  <a:pt x="12525" y="5223468"/>
                </a:cubicBezTo>
                <a:cubicBezTo>
                  <a:pt x="13966" y="5202031"/>
                  <a:pt x="20131" y="5196842"/>
                  <a:pt x="15322" y="5183258"/>
                </a:cubicBezTo>
                <a:cubicBezTo>
                  <a:pt x="25294" y="5171214"/>
                  <a:pt x="21488" y="5170502"/>
                  <a:pt x="18633" y="5164842"/>
                </a:cubicBezTo>
                <a:cubicBezTo>
                  <a:pt x="18565" y="5164573"/>
                  <a:pt x="18496" y="5164303"/>
                  <a:pt x="18428" y="5164034"/>
                </a:cubicBezTo>
                <a:lnTo>
                  <a:pt x="19854" y="5162388"/>
                </a:lnTo>
                <a:lnTo>
                  <a:pt x="20514" y="5158981"/>
                </a:lnTo>
                <a:lnTo>
                  <a:pt x="20089" y="5149681"/>
                </a:lnTo>
                <a:lnTo>
                  <a:pt x="19561" y="5146183"/>
                </a:lnTo>
                <a:cubicBezTo>
                  <a:pt x="19336" y="5143774"/>
                  <a:pt x="19361" y="5142173"/>
                  <a:pt x="19571" y="5141065"/>
                </a:cubicBezTo>
                <a:lnTo>
                  <a:pt x="19690" y="5140937"/>
                </a:lnTo>
                <a:cubicBezTo>
                  <a:pt x="19617" y="5139339"/>
                  <a:pt x="19544" y="5137742"/>
                  <a:pt x="19471" y="5136144"/>
                </a:cubicBezTo>
                <a:cubicBezTo>
                  <a:pt x="18832" y="5128055"/>
                  <a:pt x="17958" y="5120182"/>
                  <a:pt x="16918" y="5112689"/>
                </a:cubicBezTo>
                <a:cubicBezTo>
                  <a:pt x="23464" y="5106353"/>
                  <a:pt x="15733" y="5078666"/>
                  <a:pt x="28071" y="5081696"/>
                </a:cubicBezTo>
                <a:cubicBezTo>
                  <a:pt x="27036" y="5071588"/>
                  <a:pt x="21912" y="5065475"/>
                  <a:pt x="30005" y="5068879"/>
                </a:cubicBezTo>
                <a:cubicBezTo>
                  <a:pt x="29897" y="5065551"/>
                  <a:pt x="30585" y="5063501"/>
                  <a:pt x="31661" y="5062033"/>
                </a:cubicBezTo>
                <a:lnTo>
                  <a:pt x="32169" y="5061608"/>
                </a:lnTo>
                <a:lnTo>
                  <a:pt x="27436" y="5021480"/>
                </a:lnTo>
                <a:lnTo>
                  <a:pt x="26614" y="5013906"/>
                </a:lnTo>
                <a:lnTo>
                  <a:pt x="25056" y="5011767"/>
                </a:lnTo>
                <a:cubicBezTo>
                  <a:pt x="24110" y="5009457"/>
                  <a:pt x="23701" y="5006147"/>
                  <a:pt x="24513" y="5000592"/>
                </a:cubicBezTo>
                <a:lnTo>
                  <a:pt x="24951" y="4999307"/>
                </a:lnTo>
                <a:lnTo>
                  <a:pt x="22644" y="4990090"/>
                </a:lnTo>
                <a:cubicBezTo>
                  <a:pt x="21579" y="4987122"/>
                  <a:pt x="20222" y="4984494"/>
                  <a:pt x="18465" y="4982366"/>
                </a:cubicBezTo>
                <a:cubicBezTo>
                  <a:pt x="27858" y="4950984"/>
                  <a:pt x="19264" y="4921373"/>
                  <a:pt x="20888" y="4887310"/>
                </a:cubicBezTo>
                <a:cubicBezTo>
                  <a:pt x="17563" y="4848813"/>
                  <a:pt x="18386" y="4829570"/>
                  <a:pt x="15781" y="4807298"/>
                </a:cubicBezTo>
                <a:cubicBezTo>
                  <a:pt x="15634" y="4803627"/>
                  <a:pt x="14440" y="4773874"/>
                  <a:pt x="19649" y="4779990"/>
                </a:cubicBezTo>
                <a:cubicBezTo>
                  <a:pt x="18744" y="4746827"/>
                  <a:pt x="22869" y="4698305"/>
                  <a:pt x="21858" y="4664237"/>
                </a:cubicBezTo>
                <a:cubicBezTo>
                  <a:pt x="34232" y="4642340"/>
                  <a:pt x="11268" y="4621318"/>
                  <a:pt x="13583" y="4598607"/>
                </a:cubicBezTo>
                <a:cubicBezTo>
                  <a:pt x="2193" y="4604819"/>
                  <a:pt x="19974" y="4548010"/>
                  <a:pt x="7118" y="4546768"/>
                </a:cubicBezTo>
                <a:lnTo>
                  <a:pt x="14555" y="4522182"/>
                </a:lnTo>
                <a:lnTo>
                  <a:pt x="17290" y="4509768"/>
                </a:lnTo>
                <a:cubicBezTo>
                  <a:pt x="17884" y="4505118"/>
                  <a:pt x="18021" y="4500115"/>
                  <a:pt x="17421" y="4494586"/>
                </a:cubicBezTo>
                <a:cubicBezTo>
                  <a:pt x="12327" y="4480984"/>
                  <a:pt x="18571" y="4459805"/>
                  <a:pt x="18193" y="4440649"/>
                </a:cubicBezTo>
                <a:lnTo>
                  <a:pt x="16616" y="4431853"/>
                </a:lnTo>
                <a:lnTo>
                  <a:pt x="19246" y="4403141"/>
                </a:lnTo>
                <a:cubicBezTo>
                  <a:pt x="19372" y="4387638"/>
                  <a:pt x="19497" y="4372134"/>
                  <a:pt x="19623" y="4356631"/>
                </a:cubicBezTo>
                <a:cubicBezTo>
                  <a:pt x="19508" y="4349062"/>
                  <a:pt x="15847" y="4339045"/>
                  <a:pt x="20293" y="4339937"/>
                </a:cubicBezTo>
                <a:lnTo>
                  <a:pt x="18752" y="4331435"/>
                </a:lnTo>
                <a:cubicBezTo>
                  <a:pt x="19520" y="4328277"/>
                  <a:pt x="24070" y="4324711"/>
                  <a:pt x="24901" y="4320990"/>
                </a:cubicBezTo>
                <a:lnTo>
                  <a:pt x="23734" y="4309111"/>
                </a:lnTo>
                <a:cubicBezTo>
                  <a:pt x="24423" y="4299527"/>
                  <a:pt x="28090" y="4271878"/>
                  <a:pt x="29040" y="4263489"/>
                </a:cubicBezTo>
                <a:cubicBezTo>
                  <a:pt x="29169" y="4261918"/>
                  <a:pt x="29300" y="4260346"/>
                  <a:pt x="29429" y="4258775"/>
                </a:cubicBezTo>
                <a:lnTo>
                  <a:pt x="33702" y="4248512"/>
                </a:lnTo>
                <a:cubicBezTo>
                  <a:pt x="36933" y="4241044"/>
                  <a:pt x="39109" y="4235167"/>
                  <a:pt x="37356" y="4228644"/>
                </a:cubicBezTo>
                <a:cubicBezTo>
                  <a:pt x="41530" y="4217526"/>
                  <a:pt x="53227" y="4209759"/>
                  <a:pt x="50107" y="4193665"/>
                </a:cubicBezTo>
                <a:cubicBezTo>
                  <a:pt x="55406" y="4198550"/>
                  <a:pt x="50749" y="4175793"/>
                  <a:pt x="56192" y="4173105"/>
                </a:cubicBezTo>
                <a:cubicBezTo>
                  <a:pt x="60575" y="4171863"/>
                  <a:pt x="60184" y="4164671"/>
                  <a:pt x="61800" y="4159194"/>
                </a:cubicBezTo>
                <a:cubicBezTo>
                  <a:pt x="66276" y="4155290"/>
                  <a:pt x="70363" y="4127730"/>
                  <a:pt x="69720" y="4118135"/>
                </a:cubicBezTo>
                <a:cubicBezTo>
                  <a:pt x="65265" y="4091091"/>
                  <a:pt x="83289" y="4069336"/>
                  <a:pt x="80190" y="4047713"/>
                </a:cubicBezTo>
                <a:cubicBezTo>
                  <a:pt x="84682" y="4020435"/>
                  <a:pt x="92089" y="3998420"/>
                  <a:pt x="96666" y="3980780"/>
                </a:cubicBezTo>
                <a:cubicBezTo>
                  <a:pt x="98580" y="3977851"/>
                  <a:pt x="106155" y="3945259"/>
                  <a:pt x="107651" y="3941872"/>
                </a:cubicBezTo>
                <a:cubicBezTo>
                  <a:pt x="111761" y="3922504"/>
                  <a:pt x="112043" y="3930219"/>
                  <a:pt x="118444" y="3897465"/>
                </a:cubicBezTo>
                <a:cubicBezTo>
                  <a:pt x="124996" y="3869981"/>
                  <a:pt x="127657" y="3841768"/>
                  <a:pt x="134545" y="3811132"/>
                </a:cubicBezTo>
                <a:cubicBezTo>
                  <a:pt x="143817" y="3778601"/>
                  <a:pt x="141464" y="3759343"/>
                  <a:pt x="145381" y="3746540"/>
                </a:cubicBezTo>
                <a:cubicBezTo>
                  <a:pt x="156739" y="3719637"/>
                  <a:pt x="147664" y="3711291"/>
                  <a:pt x="146587" y="3670275"/>
                </a:cubicBezTo>
                <a:cubicBezTo>
                  <a:pt x="154134" y="3638754"/>
                  <a:pt x="151397" y="3605028"/>
                  <a:pt x="165690" y="3580981"/>
                </a:cubicBezTo>
                <a:cubicBezTo>
                  <a:pt x="164433" y="3577837"/>
                  <a:pt x="163639" y="3574469"/>
                  <a:pt x="163175" y="3570960"/>
                </a:cubicBezTo>
                <a:lnTo>
                  <a:pt x="162665" y="3560693"/>
                </a:lnTo>
                <a:lnTo>
                  <a:pt x="163299" y="3559743"/>
                </a:lnTo>
                <a:cubicBezTo>
                  <a:pt x="165039" y="3554949"/>
                  <a:pt x="165246" y="3551528"/>
                  <a:pt x="164777" y="3548721"/>
                </a:cubicBezTo>
                <a:lnTo>
                  <a:pt x="163708" y="3545693"/>
                </a:lnTo>
                <a:lnTo>
                  <a:pt x="164286" y="3537938"/>
                </a:lnTo>
                <a:cubicBezTo>
                  <a:pt x="164273" y="3532672"/>
                  <a:pt x="164261" y="3527407"/>
                  <a:pt x="164247" y="3522141"/>
                </a:cubicBezTo>
                <a:lnTo>
                  <a:pt x="165343" y="3519672"/>
                </a:lnTo>
                <a:lnTo>
                  <a:pt x="167001" y="3496604"/>
                </a:lnTo>
                <a:lnTo>
                  <a:pt x="167547" y="3496517"/>
                </a:lnTo>
                <a:cubicBezTo>
                  <a:pt x="168811" y="3495796"/>
                  <a:pt x="169814" y="3494272"/>
                  <a:pt x="170301" y="3491023"/>
                </a:cubicBezTo>
                <a:cubicBezTo>
                  <a:pt x="177219" y="3499391"/>
                  <a:pt x="173541" y="3490314"/>
                  <a:pt x="174371" y="3479998"/>
                </a:cubicBezTo>
                <a:cubicBezTo>
                  <a:pt x="185299" y="3490692"/>
                  <a:pt x="183023" y="3459350"/>
                  <a:pt x="190228" y="3457434"/>
                </a:cubicBezTo>
                <a:cubicBezTo>
                  <a:pt x="190591" y="3449617"/>
                  <a:pt x="191174" y="3441542"/>
                  <a:pt x="192016" y="3433411"/>
                </a:cubicBezTo>
                <a:lnTo>
                  <a:pt x="192663" y="3428691"/>
                </a:lnTo>
                <a:cubicBezTo>
                  <a:pt x="192706" y="3428676"/>
                  <a:pt x="192750" y="3428659"/>
                  <a:pt x="192793" y="3428643"/>
                </a:cubicBezTo>
                <a:cubicBezTo>
                  <a:pt x="193186" y="3427720"/>
                  <a:pt x="193494" y="3426206"/>
                  <a:pt x="193710" y="3423760"/>
                </a:cubicBezTo>
                <a:cubicBezTo>
                  <a:pt x="193753" y="3422535"/>
                  <a:pt x="193797" y="3421310"/>
                  <a:pt x="193839" y="3420085"/>
                </a:cubicBezTo>
                <a:lnTo>
                  <a:pt x="195094" y="3410930"/>
                </a:lnTo>
                <a:lnTo>
                  <a:pt x="196311" y="3408092"/>
                </a:lnTo>
                <a:lnTo>
                  <a:pt x="197928" y="3407419"/>
                </a:lnTo>
                <a:cubicBezTo>
                  <a:pt x="197912" y="3407119"/>
                  <a:pt x="197897" y="3406820"/>
                  <a:pt x="197881" y="3406520"/>
                </a:cubicBezTo>
                <a:cubicBezTo>
                  <a:pt x="196231" y="3399306"/>
                  <a:pt x="192821" y="3396220"/>
                  <a:pt x="204222" y="3391015"/>
                </a:cubicBezTo>
                <a:cubicBezTo>
                  <a:pt x="202162" y="3374996"/>
                  <a:pt x="208811" y="3373934"/>
                  <a:pt x="213950" y="3354361"/>
                </a:cubicBezTo>
                <a:cubicBezTo>
                  <a:pt x="211218" y="3344737"/>
                  <a:pt x="213619" y="3338360"/>
                  <a:pt x="217699" y="3332639"/>
                </a:cubicBezTo>
                <a:cubicBezTo>
                  <a:pt x="218717" y="3312409"/>
                  <a:pt x="225688" y="3295747"/>
                  <a:pt x="229963" y="3273935"/>
                </a:cubicBezTo>
                <a:cubicBezTo>
                  <a:pt x="228293" y="3248488"/>
                  <a:pt x="239257" y="3238943"/>
                  <a:pt x="243785" y="3215621"/>
                </a:cubicBezTo>
                <a:cubicBezTo>
                  <a:pt x="237893" y="3192522"/>
                  <a:pt x="253940" y="3201000"/>
                  <a:pt x="259175" y="3189909"/>
                </a:cubicBezTo>
                <a:lnTo>
                  <a:pt x="259988" y="3186579"/>
                </a:lnTo>
                <a:lnTo>
                  <a:pt x="259980" y="3177264"/>
                </a:lnTo>
                <a:lnTo>
                  <a:pt x="259609" y="3173723"/>
                </a:lnTo>
                <a:cubicBezTo>
                  <a:pt x="259490" y="3171299"/>
                  <a:pt x="259588" y="3169704"/>
                  <a:pt x="259848" y="3168622"/>
                </a:cubicBezTo>
                <a:lnTo>
                  <a:pt x="259971" y="3168508"/>
                </a:lnTo>
                <a:cubicBezTo>
                  <a:pt x="259969" y="3166907"/>
                  <a:pt x="259968" y="3165307"/>
                  <a:pt x="259966" y="3163706"/>
                </a:cubicBezTo>
                <a:cubicBezTo>
                  <a:pt x="259691" y="3155577"/>
                  <a:pt x="259171" y="3147642"/>
                  <a:pt x="258467" y="3140064"/>
                </a:cubicBezTo>
                <a:cubicBezTo>
                  <a:pt x="265286" y="3134408"/>
                  <a:pt x="258805" y="3106027"/>
                  <a:pt x="270990" y="3110288"/>
                </a:cubicBezTo>
                <a:cubicBezTo>
                  <a:pt x="270407" y="3100106"/>
                  <a:pt x="265565" y="3093497"/>
                  <a:pt x="273494" y="3097704"/>
                </a:cubicBezTo>
                <a:cubicBezTo>
                  <a:pt x="273534" y="3094376"/>
                  <a:pt x="274313" y="3092401"/>
                  <a:pt x="275456" y="3091047"/>
                </a:cubicBezTo>
                <a:lnTo>
                  <a:pt x="275980" y="3090672"/>
                </a:lnTo>
                <a:lnTo>
                  <a:pt x="274486" y="3068004"/>
                </a:lnTo>
                <a:lnTo>
                  <a:pt x="275226" y="3065087"/>
                </a:lnTo>
                <a:lnTo>
                  <a:pt x="273050" y="3050191"/>
                </a:lnTo>
                <a:cubicBezTo>
                  <a:pt x="272889" y="3047647"/>
                  <a:pt x="272728" y="3045103"/>
                  <a:pt x="272566" y="3042559"/>
                </a:cubicBezTo>
                <a:lnTo>
                  <a:pt x="271107" y="3040271"/>
                </a:lnTo>
                <a:cubicBezTo>
                  <a:pt x="270265" y="3037872"/>
                  <a:pt x="270006" y="3034528"/>
                  <a:pt x="271065" y="3029072"/>
                </a:cubicBezTo>
                <a:lnTo>
                  <a:pt x="271558" y="3027835"/>
                </a:lnTo>
                <a:cubicBezTo>
                  <a:pt x="270688" y="3024705"/>
                  <a:pt x="268559" y="2982922"/>
                  <a:pt x="268717" y="2964245"/>
                </a:cubicBezTo>
                <a:cubicBezTo>
                  <a:pt x="279502" y="2933904"/>
                  <a:pt x="269365" y="2949568"/>
                  <a:pt x="272511" y="2915772"/>
                </a:cubicBezTo>
                <a:cubicBezTo>
                  <a:pt x="272017" y="2877552"/>
                  <a:pt x="270125" y="2850992"/>
                  <a:pt x="270356" y="2825842"/>
                </a:cubicBezTo>
                <a:cubicBezTo>
                  <a:pt x="269433" y="2814032"/>
                  <a:pt x="268938" y="2727859"/>
                  <a:pt x="273897" y="2734957"/>
                </a:cubicBezTo>
                <a:cubicBezTo>
                  <a:pt x="264242" y="2698391"/>
                  <a:pt x="277769" y="2677127"/>
                  <a:pt x="274458" y="2636572"/>
                </a:cubicBezTo>
                <a:cubicBezTo>
                  <a:pt x="287792" y="2615986"/>
                  <a:pt x="275829" y="2626668"/>
                  <a:pt x="279157" y="2604260"/>
                </a:cubicBezTo>
                <a:cubicBezTo>
                  <a:pt x="279270" y="2587221"/>
                  <a:pt x="288019" y="2599786"/>
                  <a:pt x="288131" y="2582747"/>
                </a:cubicBezTo>
                <a:cubicBezTo>
                  <a:pt x="260352" y="2545890"/>
                  <a:pt x="290145" y="2525479"/>
                  <a:pt x="282516" y="2478755"/>
                </a:cubicBezTo>
                <a:lnTo>
                  <a:pt x="287359" y="2451804"/>
                </a:lnTo>
                <a:cubicBezTo>
                  <a:pt x="285426" y="2443087"/>
                  <a:pt x="285710" y="2414879"/>
                  <a:pt x="289577" y="2408801"/>
                </a:cubicBezTo>
                <a:cubicBezTo>
                  <a:pt x="290424" y="2402768"/>
                  <a:pt x="289064" y="2396183"/>
                  <a:pt x="293203" y="2392670"/>
                </a:cubicBezTo>
                <a:cubicBezTo>
                  <a:pt x="295637" y="2379564"/>
                  <a:pt x="301233" y="2349549"/>
                  <a:pt x="304183" y="2330165"/>
                </a:cubicBezTo>
                <a:cubicBezTo>
                  <a:pt x="298973" y="2319718"/>
                  <a:pt x="309550" y="2303314"/>
                  <a:pt x="310900" y="2276363"/>
                </a:cubicBezTo>
                <a:cubicBezTo>
                  <a:pt x="304874" y="2264930"/>
                  <a:pt x="311891" y="2258198"/>
                  <a:pt x="303909" y="2236310"/>
                </a:cubicBezTo>
                <a:cubicBezTo>
                  <a:pt x="304734" y="2235412"/>
                  <a:pt x="305502" y="2234293"/>
                  <a:pt x="306187" y="2232984"/>
                </a:cubicBezTo>
                <a:cubicBezTo>
                  <a:pt x="310170" y="2225381"/>
                  <a:pt x="310605" y="2213194"/>
                  <a:pt x="307158" y="2205763"/>
                </a:cubicBezTo>
                <a:cubicBezTo>
                  <a:pt x="296601" y="2170883"/>
                  <a:pt x="306474" y="2175442"/>
                  <a:pt x="304860" y="2145703"/>
                </a:cubicBezTo>
                <a:cubicBezTo>
                  <a:pt x="304314" y="2112090"/>
                  <a:pt x="314083" y="2134724"/>
                  <a:pt x="304273" y="2092533"/>
                </a:cubicBezTo>
                <a:cubicBezTo>
                  <a:pt x="308983" y="2088154"/>
                  <a:pt x="303590" y="2066396"/>
                  <a:pt x="301642" y="2057359"/>
                </a:cubicBezTo>
                <a:cubicBezTo>
                  <a:pt x="301720" y="2041038"/>
                  <a:pt x="313213" y="2032807"/>
                  <a:pt x="306736" y="2016105"/>
                </a:cubicBezTo>
                <a:cubicBezTo>
                  <a:pt x="312847" y="2019262"/>
                  <a:pt x="310007" y="1975377"/>
                  <a:pt x="316234" y="1983129"/>
                </a:cubicBezTo>
                <a:cubicBezTo>
                  <a:pt x="322177" y="1972692"/>
                  <a:pt x="313034" y="1967129"/>
                  <a:pt x="318238" y="1956745"/>
                </a:cubicBezTo>
                <a:cubicBezTo>
                  <a:pt x="319718" y="1944884"/>
                  <a:pt x="311423" y="1963350"/>
                  <a:pt x="311341" y="1950160"/>
                </a:cubicBezTo>
                <a:lnTo>
                  <a:pt x="323556" y="1879546"/>
                </a:lnTo>
                <a:cubicBezTo>
                  <a:pt x="320263" y="1869846"/>
                  <a:pt x="322312" y="1862247"/>
                  <a:pt x="326085" y="1854893"/>
                </a:cubicBezTo>
                <a:cubicBezTo>
                  <a:pt x="325955" y="1832625"/>
                  <a:pt x="332007" y="1812578"/>
                  <a:pt x="335058" y="1787684"/>
                </a:cubicBezTo>
                <a:cubicBezTo>
                  <a:pt x="331933" y="1760490"/>
                  <a:pt x="342400" y="1747069"/>
                  <a:pt x="345620" y="1720464"/>
                </a:cubicBezTo>
                <a:cubicBezTo>
                  <a:pt x="337355" y="1693643"/>
                  <a:pt x="360215" y="1703686"/>
                  <a:pt x="360760" y="1681196"/>
                </a:cubicBezTo>
                <a:cubicBezTo>
                  <a:pt x="353923" y="1644243"/>
                  <a:pt x="368449" y="1682451"/>
                  <a:pt x="368483" y="1625881"/>
                </a:cubicBezTo>
                <a:cubicBezTo>
                  <a:pt x="367181" y="1622619"/>
                  <a:pt x="369088" y="1615868"/>
                  <a:pt x="371077" y="1616704"/>
                </a:cubicBezTo>
                <a:cubicBezTo>
                  <a:pt x="371005" y="1604306"/>
                  <a:pt x="384453" y="1569256"/>
                  <a:pt x="383008" y="1551493"/>
                </a:cubicBezTo>
                <a:cubicBezTo>
                  <a:pt x="390598" y="1517303"/>
                  <a:pt x="381821" y="1500132"/>
                  <a:pt x="384834" y="1475233"/>
                </a:cubicBezTo>
                <a:cubicBezTo>
                  <a:pt x="393221" y="1446677"/>
                  <a:pt x="400498" y="1430031"/>
                  <a:pt x="418371" y="1380155"/>
                </a:cubicBezTo>
                <a:lnTo>
                  <a:pt x="469641" y="1210871"/>
                </a:lnTo>
                <a:cubicBezTo>
                  <a:pt x="507460" y="1148093"/>
                  <a:pt x="486915" y="1066841"/>
                  <a:pt x="489701" y="1028427"/>
                </a:cubicBezTo>
                <a:cubicBezTo>
                  <a:pt x="478454" y="1012506"/>
                  <a:pt x="490925" y="999600"/>
                  <a:pt x="486354" y="980383"/>
                </a:cubicBezTo>
                <a:cubicBezTo>
                  <a:pt x="483880" y="937629"/>
                  <a:pt x="471099" y="895192"/>
                  <a:pt x="479762" y="839699"/>
                </a:cubicBezTo>
                <a:cubicBezTo>
                  <a:pt x="444550" y="814685"/>
                  <a:pt x="465776" y="749644"/>
                  <a:pt x="445664" y="696545"/>
                </a:cubicBezTo>
                <a:cubicBezTo>
                  <a:pt x="441558" y="665722"/>
                  <a:pt x="459046" y="617297"/>
                  <a:pt x="440047" y="606615"/>
                </a:cubicBezTo>
                <a:cubicBezTo>
                  <a:pt x="451675" y="592509"/>
                  <a:pt x="432892" y="579307"/>
                  <a:pt x="431225" y="563889"/>
                </a:cubicBezTo>
                <a:cubicBezTo>
                  <a:pt x="438618" y="551582"/>
                  <a:pt x="432225" y="545475"/>
                  <a:pt x="430803" y="534294"/>
                </a:cubicBezTo>
                <a:cubicBezTo>
                  <a:pt x="435364" y="529230"/>
                  <a:pt x="435126" y="519767"/>
                  <a:pt x="429777" y="516548"/>
                </a:cubicBezTo>
                <a:cubicBezTo>
                  <a:pt x="417444" y="521116"/>
                  <a:pt x="423596" y="488251"/>
                  <a:pt x="415090" y="485808"/>
                </a:cubicBezTo>
                <a:cubicBezTo>
                  <a:pt x="413316" y="466733"/>
                  <a:pt x="424116" y="383903"/>
                  <a:pt x="410499" y="369873"/>
                </a:cubicBezTo>
                <a:cubicBezTo>
                  <a:pt x="404034" y="331308"/>
                  <a:pt x="425696" y="275570"/>
                  <a:pt x="425314" y="259180"/>
                </a:cubicBezTo>
                <a:cubicBezTo>
                  <a:pt x="450188" y="242918"/>
                  <a:pt x="384634" y="163766"/>
                  <a:pt x="383240" y="94173"/>
                </a:cubicBezTo>
                <a:cubicBezTo>
                  <a:pt x="385641" y="84795"/>
                  <a:pt x="385609" y="79782"/>
                  <a:pt x="379938" y="77267"/>
                </a:cubicBezTo>
                <a:cubicBezTo>
                  <a:pt x="378301" y="68220"/>
                  <a:pt x="376144" y="54774"/>
                  <a:pt x="373430" y="3885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230C657-7710-A565-A8E7-CD1B14E6EFB7}"/>
              </a:ext>
            </a:extLst>
          </p:cNvPr>
          <p:cNvSpPr>
            <a:spLocks noGrp="1"/>
          </p:cNvSpPr>
          <p:nvPr>
            <p:ph type="title"/>
          </p:nvPr>
        </p:nvSpPr>
        <p:spPr>
          <a:xfrm>
            <a:off x="5952610" y="293076"/>
            <a:ext cx="5310116" cy="1322887"/>
          </a:xfrm>
        </p:spPr>
        <p:txBody>
          <a:bodyPr>
            <a:normAutofit/>
          </a:bodyPr>
          <a:lstStyle/>
          <a:p>
            <a:r>
              <a:rPr lang="en-GB"/>
              <a:t>Aims for the session</a:t>
            </a:r>
          </a:p>
        </p:txBody>
      </p:sp>
      <p:pic>
        <p:nvPicPr>
          <p:cNvPr id="22" name="Picture 21">
            <a:extLst>
              <a:ext uri="{FF2B5EF4-FFF2-40B4-BE49-F238E27FC236}">
                <a16:creationId xmlns:a16="http://schemas.microsoft.com/office/drawing/2014/main" id="{C476C552-703A-AC67-AE55-3EB21F323AD0}"/>
              </a:ext>
            </a:extLst>
          </p:cNvPr>
          <p:cNvPicPr>
            <a:picLocks noChangeAspect="1"/>
          </p:cNvPicPr>
          <p:nvPr/>
        </p:nvPicPr>
        <p:blipFill>
          <a:blip r:embed="rId2"/>
          <a:srcRect l="34767" r="24387" b="-1"/>
          <a:stretch>
            <a:fillRect/>
          </a:stretch>
        </p:blipFill>
        <p:spPr>
          <a:xfrm>
            <a:off x="846534" y="675564"/>
            <a:ext cx="3375938" cy="5516967"/>
          </a:xfrm>
          <a:prstGeom prst="rect">
            <a:avLst/>
          </a:prstGeom>
        </p:spPr>
      </p:pic>
      <p:graphicFrame>
        <p:nvGraphicFramePr>
          <p:cNvPr id="15" name="Content Placeholder 2">
            <a:extLst>
              <a:ext uri="{FF2B5EF4-FFF2-40B4-BE49-F238E27FC236}">
                <a16:creationId xmlns:a16="http://schemas.microsoft.com/office/drawing/2014/main" id="{904FF325-8937-BFF2-8744-26750EB007BA}"/>
              </a:ext>
            </a:extLst>
          </p:cNvPr>
          <p:cNvGraphicFramePr>
            <a:graphicFrameLocks noGrp="1"/>
          </p:cNvGraphicFramePr>
          <p:nvPr>
            <p:ph idx="1"/>
            <p:extLst>
              <p:ext uri="{D42A27DB-BD31-4B8C-83A1-F6EECF244321}">
                <p14:modId xmlns:p14="http://schemas.microsoft.com/office/powerpoint/2010/main" val="1040815790"/>
              </p:ext>
            </p:extLst>
          </p:nvPr>
        </p:nvGraphicFramePr>
        <p:xfrm>
          <a:off x="5125827" y="1615963"/>
          <a:ext cx="6594231" cy="46089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9830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eople shaking hands">
            <a:extLst>
              <a:ext uri="{FF2B5EF4-FFF2-40B4-BE49-F238E27FC236}">
                <a16:creationId xmlns:a16="http://schemas.microsoft.com/office/drawing/2014/main" id="{B114B59D-84B3-8830-D5A8-36C4F275E08A}"/>
              </a:ext>
            </a:extLst>
          </p:cNvPr>
          <p:cNvPicPr>
            <a:picLocks noChangeAspect="1"/>
          </p:cNvPicPr>
          <p:nvPr/>
        </p:nvPicPr>
        <p:blipFill>
          <a:blip r:embed="rId2"/>
          <a:srcRect t="10856" b="14145"/>
          <a:stretch>
            <a:fillRect/>
          </a:stretch>
        </p:blipFill>
        <p:spPr>
          <a:xfrm>
            <a:off x="-3047" y="10"/>
            <a:ext cx="12191999" cy="6857990"/>
          </a:xfrm>
          <a:prstGeom prst="rect">
            <a:avLst/>
          </a:prstGeom>
        </p:spPr>
      </p:pic>
      <p:sp>
        <p:nvSpPr>
          <p:cNvPr id="2" name="Title 1">
            <a:extLst>
              <a:ext uri="{FF2B5EF4-FFF2-40B4-BE49-F238E27FC236}">
                <a16:creationId xmlns:a16="http://schemas.microsoft.com/office/drawing/2014/main" id="{CF927338-BDBD-62F6-B4FF-8C535FFE41C8}"/>
              </a:ext>
            </a:extLst>
          </p:cNvPr>
          <p:cNvSpPr>
            <a:spLocks noGrp="1"/>
          </p:cNvSpPr>
          <p:nvPr>
            <p:ph type="title"/>
          </p:nvPr>
        </p:nvSpPr>
        <p:spPr>
          <a:xfrm>
            <a:off x="1097280" y="325550"/>
            <a:ext cx="10058400" cy="1538419"/>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Introductions </a:t>
            </a:r>
          </a:p>
        </p:txBody>
      </p:sp>
      <p:sp>
        <p:nvSpPr>
          <p:cNvPr id="4" name="TextBox 3">
            <a:extLst>
              <a:ext uri="{FF2B5EF4-FFF2-40B4-BE49-F238E27FC236}">
                <a16:creationId xmlns:a16="http://schemas.microsoft.com/office/drawing/2014/main" id="{03132F9D-57B7-FEEB-341F-8F6F1185EC32}"/>
              </a:ext>
            </a:extLst>
          </p:cNvPr>
          <p:cNvSpPr txBox="1"/>
          <p:nvPr/>
        </p:nvSpPr>
        <p:spPr>
          <a:xfrm>
            <a:off x="1097280" y="5369748"/>
            <a:ext cx="10332720" cy="1200329"/>
          </a:xfrm>
          <a:prstGeom prst="rect">
            <a:avLst/>
          </a:prstGeom>
          <a:noFill/>
        </p:spPr>
        <p:txBody>
          <a:bodyPr wrap="square" rtlCol="0">
            <a:spAutoFit/>
          </a:bodyPr>
          <a:lstStyle/>
          <a:p>
            <a:r>
              <a:rPr lang="en-GB" sz="3600"/>
              <a:t>Name- 						</a:t>
            </a:r>
          </a:p>
          <a:p>
            <a:r>
              <a:rPr lang="en-GB" sz="3600"/>
              <a:t>A little about you -</a:t>
            </a:r>
          </a:p>
        </p:txBody>
      </p:sp>
    </p:spTree>
    <p:extLst>
      <p:ext uri="{BB962C8B-B14F-4D97-AF65-F5344CB8AC3E}">
        <p14:creationId xmlns:p14="http://schemas.microsoft.com/office/powerpoint/2010/main" val="2322823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F3015D50-B0AD-31F8-3002-56115565690E}"/>
              </a:ext>
            </a:extLst>
          </p:cNvPr>
          <p:cNvSpPr>
            <a:spLocks noGrp="1"/>
          </p:cNvSpPr>
          <p:nvPr>
            <p:ph type="title"/>
          </p:nvPr>
        </p:nvSpPr>
        <p:spPr>
          <a:xfrm>
            <a:off x="1652272" y="-1607690"/>
            <a:ext cx="6798541" cy="805551"/>
          </a:xfrm>
        </p:spPr>
        <p:txBody>
          <a:bodyPr anchor="b">
            <a:normAutofit/>
          </a:bodyPr>
          <a:lstStyle/>
          <a:p>
            <a:endParaRPr lang="en-GB" sz="4000"/>
          </a:p>
        </p:txBody>
      </p:sp>
      <p:graphicFrame>
        <p:nvGraphicFramePr>
          <p:cNvPr id="10" name="Content Placeholder 7">
            <a:extLst>
              <a:ext uri="{FF2B5EF4-FFF2-40B4-BE49-F238E27FC236}">
                <a16:creationId xmlns:a16="http://schemas.microsoft.com/office/drawing/2014/main" id="{8A01EA67-49DA-481F-8A1A-D830D2A0EC7B}"/>
              </a:ext>
            </a:extLst>
          </p:cNvPr>
          <p:cNvGraphicFramePr>
            <a:graphicFrameLocks noGrp="1"/>
          </p:cNvGraphicFramePr>
          <p:nvPr>
            <p:ph idx="1"/>
            <p:extLst>
              <p:ext uri="{D42A27DB-BD31-4B8C-83A1-F6EECF244321}">
                <p14:modId xmlns:p14="http://schemas.microsoft.com/office/powerpoint/2010/main" val="3541951892"/>
              </p:ext>
            </p:extLst>
          </p:nvPr>
        </p:nvGraphicFramePr>
        <p:xfrm>
          <a:off x="4553734" y="406400"/>
          <a:ext cx="7497589" cy="57086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Picture 10">
            <a:extLst>
              <a:ext uri="{FF2B5EF4-FFF2-40B4-BE49-F238E27FC236}">
                <a16:creationId xmlns:a16="http://schemas.microsoft.com/office/drawing/2014/main" id="{3D883BA5-E92F-3827-A2BA-3ECC93B6E772}"/>
              </a:ext>
            </a:extLst>
          </p:cNvPr>
          <p:cNvPicPr>
            <a:picLocks noChangeAspect="1"/>
          </p:cNvPicPr>
          <p:nvPr/>
        </p:nvPicPr>
        <p:blipFill>
          <a:blip r:embed="rId7"/>
          <a:srcRect l="22611" r="36544" b="-1"/>
          <a:stretch>
            <a:fillRect/>
          </a:stretch>
        </p:blipFill>
        <p:spPr>
          <a:xfrm>
            <a:off x="0" y="10"/>
            <a:ext cx="4196496" cy="6857990"/>
          </a:xfrm>
          <a:prstGeom prst="rect">
            <a:avLst/>
          </a:prstGeom>
          <a:effectLst/>
        </p:spPr>
      </p:pic>
      <p:sp>
        <p:nvSpPr>
          <p:cNvPr id="9" name="TextBox 8">
            <a:extLst>
              <a:ext uri="{FF2B5EF4-FFF2-40B4-BE49-F238E27FC236}">
                <a16:creationId xmlns:a16="http://schemas.microsoft.com/office/drawing/2014/main" id="{9DDEFA21-DE58-B5D1-BA97-F6D7DB8E0E37}"/>
              </a:ext>
            </a:extLst>
          </p:cNvPr>
          <p:cNvSpPr txBox="1"/>
          <p:nvPr/>
        </p:nvSpPr>
        <p:spPr>
          <a:xfrm>
            <a:off x="590743" y="406400"/>
            <a:ext cx="3745523" cy="1754326"/>
          </a:xfrm>
          <a:prstGeom prst="rect">
            <a:avLst/>
          </a:prstGeom>
          <a:noFill/>
        </p:spPr>
        <p:txBody>
          <a:bodyPr wrap="square" rtlCol="0">
            <a:spAutoFit/>
          </a:bodyPr>
          <a:lstStyle/>
          <a:p>
            <a:r>
              <a:rPr lang="en-GB" sz="5400">
                <a:latin typeface="+mj-lt"/>
              </a:rPr>
              <a:t>Learning outcomes</a:t>
            </a:r>
          </a:p>
        </p:txBody>
      </p:sp>
      <p:sp>
        <p:nvSpPr>
          <p:cNvPr id="12" name="TextBox 11">
            <a:extLst>
              <a:ext uri="{FF2B5EF4-FFF2-40B4-BE49-F238E27FC236}">
                <a16:creationId xmlns:a16="http://schemas.microsoft.com/office/drawing/2014/main" id="{370BC219-E080-E1A5-50EB-068A443660AB}"/>
              </a:ext>
            </a:extLst>
          </p:cNvPr>
          <p:cNvSpPr txBox="1"/>
          <p:nvPr/>
        </p:nvSpPr>
        <p:spPr>
          <a:xfrm>
            <a:off x="4445000" y="469900"/>
            <a:ext cx="7497589" cy="5324535"/>
          </a:xfrm>
          <a:prstGeom prst="rect">
            <a:avLst/>
          </a:prstGeom>
          <a:noFill/>
        </p:spPr>
        <p:txBody>
          <a:bodyPr wrap="square" rtlCol="0">
            <a:spAutoFit/>
          </a:bodyPr>
          <a:lstStyle/>
          <a:p>
            <a:r>
              <a:rPr lang="en-GB" sz="2000"/>
              <a:t>Upon the successful completion of this module, the student should be able to:</a:t>
            </a:r>
          </a:p>
          <a:p>
            <a:endParaRPr lang="en-GB" sz="2000"/>
          </a:p>
          <a:p>
            <a:r>
              <a:rPr lang="en-GB" sz="2000"/>
              <a:t>• critically analyse the sub-discipline of victimology, its strengths and weaknesses, and</a:t>
            </a:r>
          </a:p>
          <a:p>
            <a:r>
              <a:rPr lang="en-GB" sz="2000"/>
              <a:t>alternative sources of data as a basis for understanding people’s experiences;</a:t>
            </a:r>
          </a:p>
          <a:p>
            <a:endParaRPr lang="en-GB" sz="2000"/>
          </a:p>
          <a:p>
            <a:r>
              <a:rPr lang="en-GB" sz="2000"/>
              <a:t>• demonstrate knowledge and a critical understanding of the nature and extent of crime,</a:t>
            </a:r>
          </a:p>
          <a:p>
            <a:r>
              <a:rPr lang="en-GB" sz="2000"/>
              <a:t>and its impact and critically evaluate the efficacy of the concept of the victim and</a:t>
            </a:r>
          </a:p>
          <a:p>
            <a:r>
              <a:rPr lang="en-GB" sz="2000"/>
              <a:t>victim-oriented policies within the contemporary cultural context;</a:t>
            </a:r>
          </a:p>
          <a:p>
            <a:endParaRPr lang="en-GB" sz="2000"/>
          </a:p>
          <a:p>
            <a:r>
              <a:rPr lang="en-GB" sz="2000"/>
              <a:t>• engage in debate concerning a broad range of issues surrounding the theory and</a:t>
            </a:r>
          </a:p>
          <a:p>
            <a:r>
              <a:rPr lang="en-GB" sz="2000"/>
              <a:t>practice of securing human rights, equality, and social justice.</a:t>
            </a:r>
          </a:p>
        </p:txBody>
      </p:sp>
    </p:spTree>
    <p:extLst>
      <p:ext uri="{BB962C8B-B14F-4D97-AF65-F5344CB8AC3E}">
        <p14:creationId xmlns:p14="http://schemas.microsoft.com/office/powerpoint/2010/main" val="681307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95083E94-5333-3DE5-B869-07F963DA8457}"/>
              </a:ext>
            </a:extLst>
          </p:cNvPr>
          <p:cNvSpPr>
            <a:spLocks noGrp="1"/>
          </p:cNvSpPr>
          <p:nvPr>
            <p:ph type="title"/>
          </p:nvPr>
        </p:nvSpPr>
        <p:spPr>
          <a:xfrm>
            <a:off x="9071848" y="-1412479"/>
            <a:ext cx="2899189" cy="4363844"/>
          </a:xfrm>
        </p:spPr>
        <p:txBody>
          <a:bodyPr anchor="t">
            <a:normAutofit/>
          </a:bodyPr>
          <a:lstStyle/>
          <a:p>
            <a:r>
              <a:rPr lang="en-GB" sz="4000">
                <a:solidFill>
                  <a:srgbClr val="FFFFFF"/>
                </a:solidFill>
              </a:rPr>
              <a:t>Roles </a:t>
            </a:r>
          </a:p>
        </p:txBody>
      </p:sp>
      <p:sp>
        <p:nvSpPr>
          <p:cNvPr id="6" name="Content Placeholder 5">
            <a:extLst>
              <a:ext uri="{FF2B5EF4-FFF2-40B4-BE49-F238E27FC236}">
                <a16:creationId xmlns:a16="http://schemas.microsoft.com/office/drawing/2014/main" id="{49EBB9C5-F4E1-BA31-7D81-8F492B8B78A8}"/>
              </a:ext>
            </a:extLst>
          </p:cNvPr>
          <p:cNvSpPr>
            <a:spLocks noGrp="1"/>
          </p:cNvSpPr>
          <p:nvPr>
            <p:ph sz="half" idx="1"/>
          </p:nvPr>
        </p:nvSpPr>
        <p:spPr>
          <a:xfrm>
            <a:off x="4202723" y="1412489"/>
            <a:ext cx="3605415" cy="4363844"/>
          </a:xfrm>
        </p:spPr>
        <p:txBody>
          <a:bodyPr>
            <a:normAutofit fontScale="92500" lnSpcReduction="10000"/>
          </a:bodyPr>
          <a:lstStyle/>
          <a:p>
            <a:pPr marL="0" indent="0">
              <a:buNone/>
            </a:pPr>
            <a:r>
              <a:rPr lang="en-GB" sz="2000"/>
              <a:t>My role</a:t>
            </a:r>
          </a:p>
          <a:p>
            <a:endParaRPr lang="en-GB" sz="2000"/>
          </a:p>
          <a:p>
            <a:r>
              <a:rPr lang="en-GB" sz="2000"/>
              <a:t>Provide a safe and engaging learning environment </a:t>
            </a:r>
          </a:p>
          <a:p>
            <a:r>
              <a:rPr lang="en-GB" sz="2000"/>
              <a:t>Answer any questions and provide support</a:t>
            </a:r>
          </a:p>
          <a:p>
            <a:r>
              <a:rPr lang="en-GB" sz="2000"/>
              <a:t>Provide constructive and supportive feedback</a:t>
            </a:r>
          </a:p>
          <a:p>
            <a:r>
              <a:rPr lang="en-GB" sz="2000"/>
              <a:t>Respect for all  </a:t>
            </a:r>
          </a:p>
          <a:p>
            <a:pPr marL="0" indent="0">
              <a:buNone/>
            </a:pPr>
            <a:endParaRPr lang="en-GB" sz="2000"/>
          </a:p>
          <a:p>
            <a:endParaRPr lang="en-GB" sz="2000"/>
          </a:p>
          <a:p>
            <a:endParaRPr lang="en-GB" sz="2000"/>
          </a:p>
        </p:txBody>
      </p:sp>
      <p:cxnSp>
        <p:nvCxnSpPr>
          <p:cNvPr id="23" name="Straight Connector 22">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2D79FD80-A223-2800-06E3-99C114EC7F8B}"/>
              </a:ext>
            </a:extLst>
          </p:cNvPr>
          <p:cNvSpPr>
            <a:spLocks noGrp="1"/>
          </p:cNvSpPr>
          <p:nvPr>
            <p:ph sz="half" idx="2"/>
          </p:nvPr>
        </p:nvSpPr>
        <p:spPr>
          <a:xfrm>
            <a:off x="8451604" y="1412489"/>
            <a:ext cx="3197701" cy="4363844"/>
          </a:xfrm>
        </p:spPr>
        <p:txBody>
          <a:bodyPr>
            <a:normAutofit fontScale="92500" lnSpcReduction="10000"/>
          </a:bodyPr>
          <a:lstStyle/>
          <a:p>
            <a:pPr marL="0" indent="0">
              <a:buNone/>
            </a:pPr>
            <a:r>
              <a:rPr lang="en-GB" sz="2000"/>
              <a:t>Your role </a:t>
            </a:r>
          </a:p>
          <a:p>
            <a:endParaRPr lang="en-GB" sz="2000"/>
          </a:p>
          <a:p>
            <a:r>
              <a:rPr lang="en-GB" sz="2000"/>
              <a:t>To attend and engage</a:t>
            </a:r>
          </a:p>
          <a:p>
            <a:r>
              <a:rPr lang="en-GB" sz="2000"/>
              <a:t>Show courtesy and respect to yourselves and others </a:t>
            </a:r>
          </a:p>
          <a:p>
            <a:r>
              <a:rPr lang="en-GB" sz="2000"/>
              <a:t>Explore beyond what is provided here</a:t>
            </a:r>
          </a:p>
          <a:p>
            <a:r>
              <a:rPr lang="en-GB" sz="2000"/>
              <a:t>Inform me via email if unable to attend</a:t>
            </a:r>
          </a:p>
          <a:p>
            <a:r>
              <a:rPr lang="en-GB" sz="2000"/>
              <a:t>If you need support, ask me! </a:t>
            </a:r>
          </a:p>
          <a:p>
            <a:r>
              <a:rPr lang="en-GB" sz="2000"/>
              <a:t>Enjoy! Ask questions! Be inquisitive! </a:t>
            </a:r>
          </a:p>
          <a:p>
            <a:endParaRPr lang="en-GB" sz="1700"/>
          </a:p>
        </p:txBody>
      </p:sp>
      <p:pic>
        <p:nvPicPr>
          <p:cNvPr id="3" name="Picture 2">
            <a:extLst>
              <a:ext uri="{FF2B5EF4-FFF2-40B4-BE49-F238E27FC236}">
                <a16:creationId xmlns:a16="http://schemas.microsoft.com/office/drawing/2014/main" id="{45E67D0B-36C2-2456-1410-CB1142A19E23}"/>
              </a:ext>
            </a:extLst>
          </p:cNvPr>
          <p:cNvPicPr>
            <a:picLocks noChangeAspect="1"/>
          </p:cNvPicPr>
          <p:nvPr/>
        </p:nvPicPr>
        <p:blipFill>
          <a:blip r:embed="rId3"/>
          <a:srcRect l="22611" r="36544" b="-1"/>
          <a:stretch>
            <a:fillRect/>
          </a:stretch>
        </p:blipFill>
        <p:spPr>
          <a:xfrm>
            <a:off x="-7366" y="10"/>
            <a:ext cx="4059050" cy="6857990"/>
          </a:xfrm>
          <a:prstGeom prst="rect">
            <a:avLst/>
          </a:prstGeom>
          <a:effectLst/>
        </p:spPr>
      </p:pic>
      <p:sp>
        <p:nvSpPr>
          <p:cNvPr id="4" name="TextBox 3">
            <a:extLst>
              <a:ext uri="{FF2B5EF4-FFF2-40B4-BE49-F238E27FC236}">
                <a16:creationId xmlns:a16="http://schemas.microsoft.com/office/drawing/2014/main" id="{0419DE01-752D-452C-1710-D64B188904D5}"/>
              </a:ext>
            </a:extLst>
          </p:cNvPr>
          <p:cNvSpPr txBox="1"/>
          <p:nvPr/>
        </p:nvSpPr>
        <p:spPr>
          <a:xfrm>
            <a:off x="502267" y="584777"/>
            <a:ext cx="3039784" cy="1015663"/>
          </a:xfrm>
          <a:prstGeom prst="rect">
            <a:avLst/>
          </a:prstGeom>
          <a:noFill/>
        </p:spPr>
        <p:txBody>
          <a:bodyPr wrap="square" rtlCol="0">
            <a:spAutoFit/>
          </a:bodyPr>
          <a:lstStyle/>
          <a:p>
            <a:r>
              <a:rPr lang="en-GB" sz="6000">
                <a:latin typeface="+mj-lt"/>
              </a:rPr>
              <a:t>Roles</a:t>
            </a:r>
          </a:p>
        </p:txBody>
      </p:sp>
    </p:spTree>
    <p:extLst>
      <p:ext uri="{BB962C8B-B14F-4D97-AF65-F5344CB8AC3E}">
        <p14:creationId xmlns:p14="http://schemas.microsoft.com/office/powerpoint/2010/main" val="3431572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59EB994-E8FE-2D7F-5449-8EDCF76D258D}"/>
              </a:ext>
            </a:extLst>
          </p:cNvPr>
          <p:cNvPicPr>
            <a:picLocks noChangeAspect="1"/>
          </p:cNvPicPr>
          <p:nvPr/>
        </p:nvPicPr>
        <p:blipFill>
          <a:blip r:embed="rId2"/>
          <a:stretch>
            <a:fillRect/>
          </a:stretch>
        </p:blipFill>
        <p:spPr>
          <a:xfrm>
            <a:off x="207264" y="244392"/>
            <a:ext cx="11777471" cy="5859660"/>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0643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Isosceles Triangle 22">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3BC1104-6C24-F6A4-62DF-6F8A3F237CD7}"/>
              </a:ext>
            </a:extLst>
          </p:cNvPr>
          <p:cNvPicPr>
            <a:picLocks noChangeAspect="1"/>
          </p:cNvPicPr>
          <p:nvPr/>
        </p:nvPicPr>
        <p:blipFill>
          <a:blip r:embed="rId2"/>
          <a:stretch>
            <a:fillRect/>
          </a:stretch>
        </p:blipFill>
        <p:spPr>
          <a:xfrm>
            <a:off x="97134" y="434824"/>
            <a:ext cx="11997731" cy="5462890"/>
          </a:xfrm>
          <a:prstGeom prst="rect">
            <a:avLst/>
          </a:prstGeom>
          <a:ln>
            <a:noFill/>
          </a:ln>
        </p:spPr>
      </p:pic>
      <p:sp>
        <p:nvSpPr>
          <p:cNvPr id="25" name="Isosceles Triangle 24">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0564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9607B8D-5A6C-4ECB-9047-3836C51C14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A84D6C4-24A3-44DC-9607-566CF5A22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70"/>
            <a:ext cx="6096000" cy="685643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2F7300B-53A6-4A16-AA84-78597664F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5229" y="685800"/>
            <a:ext cx="4743071"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1F58FE-3E20-B940-3F61-E9C81663069A}"/>
              </a:ext>
            </a:extLst>
          </p:cNvPr>
          <p:cNvSpPr>
            <a:spLocks noGrp="1"/>
          </p:cNvSpPr>
          <p:nvPr>
            <p:ph type="title"/>
          </p:nvPr>
        </p:nvSpPr>
        <p:spPr>
          <a:xfrm>
            <a:off x="1467293" y="1259958"/>
            <a:ext cx="3232298" cy="2481727"/>
          </a:xfrm>
        </p:spPr>
        <p:txBody>
          <a:bodyPr vert="horz" lIns="91440" tIns="45720" rIns="91440" bIns="45720" rtlCol="0" anchor="b">
            <a:normAutofit/>
          </a:bodyPr>
          <a:lstStyle/>
          <a:p>
            <a:pPr algn="ctr"/>
            <a:r>
              <a:rPr lang="en-US" sz="3200">
                <a:solidFill>
                  <a:schemeClr val="tx1">
                    <a:lumMod val="65000"/>
                    <a:lumOff val="35000"/>
                  </a:schemeClr>
                </a:solidFill>
              </a:rPr>
              <a:t>Any Questions?</a:t>
            </a:r>
          </a:p>
        </p:txBody>
      </p:sp>
      <p:pic>
        <p:nvPicPr>
          <p:cNvPr id="4" name="Picture 3" descr="Sticky notes with question marks">
            <a:extLst>
              <a:ext uri="{FF2B5EF4-FFF2-40B4-BE49-F238E27FC236}">
                <a16:creationId xmlns:a16="http://schemas.microsoft.com/office/drawing/2014/main" id="{A22AAC94-5AD2-5616-AF14-565B6091AE42}"/>
              </a:ext>
            </a:extLst>
          </p:cNvPr>
          <p:cNvPicPr>
            <a:picLocks noChangeAspect="1"/>
          </p:cNvPicPr>
          <p:nvPr/>
        </p:nvPicPr>
        <p:blipFill>
          <a:blip r:embed="rId2"/>
          <a:srcRect l="21548" r="19107" b="2"/>
          <a:stretch>
            <a:fillRect/>
          </a:stretch>
        </p:blipFill>
        <p:spPr>
          <a:xfrm>
            <a:off x="6096000" y="1571"/>
            <a:ext cx="6096000" cy="6856429"/>
          </a:xfrm>
          <a:prstGeom prst="rect">
            <a:avLst/>
          </a:prstGeom>
        </p:spPr>
      </p:pic>
    </p:spTree>
    <p:extLst>
      <p:ext uri="{BB962C8B-B14F-4D97-AF65-F5344CB8AC3E}">
        <p14:creationId xmlns:p14="http://schemas.microsoft.com/office/powerpoint/2010/main" val="882593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60D05D2D-CB6A-431B-BE4A-2A7FCC9FA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56"/>
            <a:ext cx="12192000" cy="6869256"/>
          </a:xfrm>
          <a:prstGeom prst="rect">
            <a:avLst/>
          </a:prstGeom>
          <a:solidFill>
            <a:schemeClr val="bg1">
              <a:lumMod val="8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154EC5A-F258-B2A4-29DE-3DF693B8821F}"/>
              </a:ext>
            </a:extLst>
          </p:cNvPr>
          <p:cNvSpPr>
            <a:spLocks noGrp="1"/>
          </p:cNvSpPr>
          <p:nvPr>
            <p:ph type="title"/>
          </p:nvPr>
        </p:nvSpPr>
        <p:spPr>
          <a:xfrm>
            <a:off x="960120" y="5419725"/>
            <a:ext cx="10271760" cy="936626"/>
          </a:xfrm>
        </p:spPr>
        <p:txBody>
          <a:bodyPr vert="horz" lIns="91440" tIns="45720" rIns="91440" bIns="45720" rtlCol="0">
            <a:normAutofit/>
          </a:bodyPr>
          <a:lstStyle/>
          <a:p>
            <a:pPr algn="ctr"/>
            <a:r>
              <a:rPr lang="en-US" sz="4000" kern="1200">
                <a:solidFill>
                  <a:schemeClr val="tx1">
                    <a:lumMod val="75000"/>
                    <a:lumOff val="25000"/>
                  </a:schemeClr>
                </a:solidFill>
                <a:latin typeface="+mj-lt"/>
                <a:ea typeface="+mj-ea"/>
                <a:cs typeface="+mj-cs"/>
              </a:rPr>
              <a:t>Short break 10 minutes</a:t>
            </a:r>
          </a:p>
        </p:txBody>
      </p:sp>
      <p:sp>
        <p:nvSpPr>
          <p:cNvPr id="1033" name="Rounded Rectangle 5">
            <a:extLst>
              <a:ext uri="{FF2B5EF4-FFF2-40B4-BE49-F238E27FC236}">
                <a16:creationId xmlns:a16="http://schemas.microsoft.com/office/drawing/2014/main" id="{E84CD6E5-269B-4A44-867D-78DBB4DFF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120" y="990600"/>
            <a:ext cx="10271760" cy="43053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oncept. Sick Figure Hold Banner ...">
            <a:extLst>
              <a:ext uri="{FF2B5EF4-FFF2-40B4-BE49-F238E27FC236}">
                <a16:creationId xmlns:a16="http://schemas.microsoft.com/office/drawing/2014/main" id="{F565F878-970B-CFC3-40EF-6B1A117946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3358"/>
          <a:stretch>
            <a:fillRect/>
          </a:stretch>
        </p:blipFill>
        <p:spPr bwMode="auto">
          <a:xfrm>
            <a:off x="1281684" y="1309882"/>
            <a:ext cx="9628632" cy="366673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21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1033" name="Freeform: Shape 1032">
            <a:extLst>
              <a:ext uri="{FF2B5EF4-FFF2-40B4-BE49-F238E27FC236}">
                <a16:creationId xmlns:a16="http://schemas.microsoft.com/office/drawing/2014/main" id="{0ACBD85E-A404-45CB-B532-1039E479D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167675" y="-3167677"/>
            <a:ext cx="5856341" cy="12191695"/>
          </a:xfrm>
          <a:custGeom>
            <a:avLst/>
            <a:gdLst>
              <a:gd name="connsiteX0" fmla="*/ 0 w 5856341"/>
              <a:gd name="connsiteY0" fmla="*/ 12191695 h 12191695"/>
              <a:gd name="connsiteX1" fmla="*/ 0 w 5856341"/>
              <a:gd name="connsiteY1" fmla="*/ 0 h 12191695"/>
              <a:gd name="connsiteX2" fmla="*/ 243849 w 5856341"/>
              <a:gd name="connsiteY2" fmla="*/ 0 h 12191695"/>
              <a:gd name="connsiteX3" fmla="*/ 505121 w 5856341"/>
              <a:gd name="connsiteY3" fmla="*/ 0 h 12191695"/>
              <a:gd name="connsiteX4" fmla="*/ 723207 w 5856341"/>
              <a:gd name="connsiteY4" fmla="*/ 0 h 12191695"/>
              <a:gd name="connsiteX5" fmla="*/ 755828 w 5856341"/>
              <a:gd name="connsiteY5" fmla="*/ 0 h 12191695"/>
              <a:gd name="connsiteX6" fmla="*/ 1411868 w 5856341"/>
              <a:gd name="connsiteY6" fmla="*/ 0 h 12191695"/>
              <a:gd name="connsiteX7" fmla="*/ 1421034 w 5856341"/>
              <a:gd name="connsiteY7" fmla="*/ 0 h 12191695"/>
              <a:gd name="connsiteX8" fmla="*/ 1515206 w 5856341"/>
              <a:gd name="connsiteY8" fmla="*/ 0 h 12191695"/>
              <a:gd name="connsiteX9" fmla="*/ 2636151 w 5856341"/>
              <a:gd name="connsiteY9" fmla="*/ 0 h 12191695"/>
              <a:gd name="connsiteX10" fmla="*/ 4637890 w 5856341"/>
              <a:gd name="connsiteY10" fmla="*/ 0 h 12191695"/>
              <a:gd name="connsiteX11" fmla="*/ 4654499 w 5856341"/>
              <a:gd name="connsiteY11" fmla="*/ 26661 h 12191695"/>
              <a:gd name="connsiteX12" fmla="*/ 5856341 w 5856341"/>
              <a:gd name="connsiteY12" fmla="*/ 6438338 h 12191695"/>
              <a:gd name="connsiteX13" fmla="*/ 4449211 w 5856341"/>
              <a:gd name="connsiteY13" fmla="*/ 11332719 h 12191695"/>
              <a:gd name="connsiteX14" fmla="*/ 4061349 w 5856341"/>
              <a:gd name="connsiteY14" fmla="*/ 12054097 h 12191695"/>
              <a:gd name="connsiteX15" fmla="*/ 3977450 w 5856341"/>
              <a:gd name="connsiteY15" fmla="*/ 12191695 h 12191695"/>
              <a:gd name="connsiteX16" fmla="*/ 2636151 w 5856341"/>
              <a:gd name="connsiteY16" fmla="*/ 12191695 h 12191695"/>
              <a:gd name="connsiteX17" fmla="*/ 1421034 w 5856341"/>
              <a:gd name="connsiteY17" fmla="*/ 12191695 h 12191695"/>
              <a:gd name="connsiteX18" fmla="*/ 1411868 w 5856341"/>
              <a:gd name="connsiteY18" fmla="*/ 12191695 h 12191695"/>
              <a:gd name="connsiteX19" fmla="*/ 1283685 w 5856341"/>
              <a:gd name="connsiteY19" fmla="*/ 12191695 h 12191695"/>
              <a:gd name="connsiteX20" fmla="*/ 755828 w 5856341"/>
              <a:gd name="connsiteY20" fmla="*/ 12191695 h 12191695"/>
              <a:gd name="connsiteX21" fmla="*/ 723207 w 5856341"/>
              <a:gd name="connsiteY21" fmla="*/ 12191695 h 12191695"/>
              <a:gd name="connsiteX22" fmla="*/ 505121 w 5856341"/>
              <a:gd name="connsiteY22" fmla="*/ 12191695 h 12191695"/>
              <a:gd name="connsiteX23" fmla="*/ 243849 w 5856341"/>
              <a:gd name="connsiteY23"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856341" h="12191695">
                <a:moveTo>
                  <a:pt x="0" y="12191695"/>
                </a:moveTo>
                <a:lnTo>
                  <a:pt x="0" y="0"/>
                </a:lnTo>
                <a:lnTo>
                  <a:pt x="243849" y="0"/>
                </a:lnTo>
                <a:lnTo>
                  <a:pt x="505121" y="0"/>
                </a:lnTo>
                <a:lnTo>
                  <a:pt x="723207" y="0"/>
                </a:lnTo>
                <a:lnTo>
                  <a:pt x="755828" y="0"/>
                </a:lnTo>
                <a:lnTo>
                  <a:pt x="1411868" y="0"/>
                </a:lnTo>
                <a:lnTo>
                  <a:pt x="1421034" y="0"/>
                </a:lnTo>
                <a:lnTo>
                  <a:pt x="1515206" y="0"/>
                </a:lnTo>
                <a:lnTo>
                  <a:pt x="2636151" y="0"/>
                </a:lnTo>
                <a:lnTo>
                  <a:pt x="4637890" y="0"/>
                </a:lnTo>
                <a:lnTo>
                  <a:pt x="4654499" y="26661"/>
                </a:lnTo>
                <a:cubicBezTo>
                  <a:pt x="5425621" y="1341551"/>
                  <a:pt x="5856341" y="3721137"/>
                  <a:pt x="5856341" y="6438338"/>
                </a:cubicBezTo>
                <a:cubicBezTo>
                  <a:pt x="5856341" y="8833790"/>
                  <a:pt x="5159120" y="9960353"/>
                  <a:pt x="4449211" y="11332719"/>
                </a:cubicBezTo>
                <a:cubicBezTo>
                  <a:pt x="4319934" y="11582638"/>
                  <a:pt x="4191839" y="11827452"/>
                  <a:pt x="4061349" y="12054097"/>
                </a:cubicBezTo>
                <a:lnTo>
                  <a:pt x="3977450" y="12191695"/>
                </a:lnTo>
                <a:lnTo>
                  <a:pt x="2636151" y="12191695"/>
                </a:lnTo>
                <a:lnTo>
                  <a:pt x="1421034" y="12191695"/>
                </a:lnTo>
                <a:lnTo>
                  <a:pt x="1411868" y="12191695"/>
                </a:lnTo>
                <a:lnTo>
                  <a:pt x="1283685" y="12191695"/>
                </a:lnTo>
                <a:lnTo>
                  <a:pt x="755828" y="12191695"/>
                </a:lnTo>
                <a:lnTo>
                  <a:pt x="723207" y="12191695"/>
                </a:lnTo>
                <a:lnTo>
                  <a:pt x="505121" y="12191695"/>
                </a:lnTo>
                <a:lnTo>
                  <a:pt x="243849" y="1219169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DB1626B1-BAC7-4893-A5AC-620597685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6277" y="-874927"/>
            <a:ext cx="1899138" cy="12191695"/>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037" name="Freeform: Shape 1036">
            <a:extLst>
              <a:ext uri="{FF2B5EF4-FFF2-40B4-BE49-F238E27FC236}">
                <a16:creationId xmlns:a16="http://schemas.microsoft.com/office/drawing/2014/main" id="{D64E9910-51FE-45BF-973D-9D2401FD3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3758" y="-1037574"/>
            <a:ext cx="1904176" cy="12191695"/>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1028" name="Picture 4" descr="Networking terms and definitions | Network World">
            <a:extLst>
              <a:ext uri="{FF2B5EF4-FFF2-40B4-BE49-F238E27FC236}">
                <a16:creationId xmlns:a16="http://schemas.microsoft.com/office/drawing/2014/main" id="{05293EA7-0A27-04A1-5948-5D60690068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685800"/>
            <a:ext cx="9753600"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55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2" name="Rectangle 3081">
            <a:extLst>
              <a:ext uri="{FF2B5EF4-FFF2-40B4-BE49-F238E27FC236}">
                <a16:creationId xmlns:a16="http://schemas.microsoft.com/office/drawing/2014/main" id="{DF05ACD0-FF4A-4F8F-B5C5-6A4EBD0D1B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4C9AFA28-B5ED-4346-9AF7-68A157F16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 name="TextBox 2">
            <a:extLst>
              <a:ext uri="{FF2B5EF4-FFF2-40B4-BE49-F238E27FC236}">
                <a16:creationId xmlns:a16="http://schemas.microsoft.com/office/drawing/2014/main" id="{1F88E8D0-74DA-F465-CC4B-67D5A14E51E8}"/>
              </a:ext>
            </a:extLst>
          </p:cNvPr>
          <p:cNvSpPr txBox="1"/>
          <p:nvPr/>
        </p:nvSpPr>
        <p:spPr>
          <a:xfrm>
            <a:off x="1472608" y="1380564"/>
            <a:ext cx="4561369" cy="2346229"/>
          </a:xfrm>
          <a:prstGeom prst="rect">
            <a:avLst/>
          </a:prstGeom>
        </p:spPr>
        <p:txBody>
          <a:bodyPr vert="horz" lIns="91440" tIns="45720" rIns="91440" bIns="45720" rtlCol="0" anchor="b">
            <a:normAutofit/>
          </a:bodyPr>
          <a:lstStyle/>
          <a:p>
            <a:pPr algn="ctr">
              <a:lnSpc>
                <a:spcPct val="90000"/>
              </a:lnSpc>
              <a:spcBef>
                <a:spcPct val="0"/>
              </a:spcBef>
              <a:spcAft>
                <a:spcPts val="600"/>
              </a:spcAft>
            </a:pPr>
            <a:br>
              <a:rPr lang="en-US" sz="3200" kern="1200">
                <a:solidFill>
                  <a:srgbClr val="595959"/>
                </a:solidFill>
                <a:latin typeface="+mj-lt"/>
                <a:ea typeface="+mj-ea"/>
                <a:cs typeface="+mj-cs"/>
              </a:rPr>
            </a:br>
            <a:r>
              <a:rPr lang="en-US" sz="3200" b="0" i="0" kern="1200">
                <a:solidFill>
                  <a:srgbClr val="595959"/>
                </a:solidFill>
                <a:effectLst/>
                <a:latin typeface="+mj-lt"/>
                <a:ea typeface="+mj-ea"/>
                <a:cs typeface="+mj-cs"/>
              </a:rPr>
              <a:t>“Any fool can know. The point is to understand.”</a:t>
            </a:r>
            <a:br>
              <a:rPr lang="en-US" sz="3200" kern="1200">
                <a:solidFill>
                  <a:srgbClr val="595959"/>
                </a:solidFill>
                <a:latin typeface="+mj-lt"/>
                <a:ea typeface="+mj-ea"/>
                <a:cs typeface="+mj-cs"/>
              </a:rPr>
            </a:br>
            <a:r>
              <a:rPr lang="en-US" sz="3200" b="0" i="0" kern="1200">
                <a:solidFill>
                  <a:srgbClr val="595959"/>
                </a:solidFill>
                <a:effectLst/>
                <a:latin typeface="+mj-lt"/>
                <a:ea typeface="+mj-ea"/>
                <a:cs typeface="+mj-cs"/>
              </a:rPr>
              <a:t>― </a:t>
            </a:r>
            <a:r>
              <a:rPr lang="en-US" sz="3200" b="1" i="0" kern="1200">
                <a:solidFill>
                  <a:srgbClr val="595959"/>
                </a:solidFill>
                <a:effectLst/>
                <a:latin typeface="+mj-lt"/>
                <a:ea typeface="+mj-ea"/>
                <a:cs typeface="+mj-cs"/>
              </a:rPr>
              <a:t>Albert Einstein</a:t>
            </a:r>
            <a:endParaRPr lang="en-US" sz="3200" kern="1200">
              <a:solidFill>
                <a:srgbClr val="595959"/>
              </a:solidFill>
              <a:latin typeface="+mj-lt"/>
              <a:ea typeface="+mj-ea"/>
              <a:cs typeface="+mj-cs"/>
            </a:endParaRPr>
          </a:p>
        </p:txBody>
      </p:sp>
      <p:pic>
        <p:nvPicPr>
          <p:cNvPr id="3074" name="Picture 2" descr="Roll Safe Smart Guy Meme&quot; Magnet for Sale by DanielShoeBox | Redbubble">
            <a:extLst>
              <a:ext uri="{FF2B5EF4-FFF2-40B4-BE49-F238E27FC236}">
                <a16:creationId xmlns:a16="http://schemas.microsoft.com/office/drawing/2014/main" id="{5BA02179-BA07-7795-D5E4-071F910E06F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85801" y="1380565"/>
            <a:ext cx="3068697" cy="4096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838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C4366296-44F2-BE91-932A-9B7C587EF169}"/>
              </a:ext>
            </a:extLst>
          </p:cNvPr>
          <p:cNvPicPr>
            <a:picLocks noChangeAspect="1"/>
          </p:cNvPicPr>
          <p:nvPr/>
        </p:nvPicPr>
        <p:blipFill>
          <a:blip r:embed="rId2"/>
          <a:srcRect r="47341" b="-2"/>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7DC080-1648-63D9-AFC0-CF0AFE126792}"/>
              </a:ext>
            </a:extLst>
          </p:cNvPr>
          <p:cNvSpPr>
            <a:spLocks noGrp="1"/>
          </p:cNvSpPr>
          <p:nvPr>
            <p:ph type="title"/>
          </p:nvPr>
        </p:nvSpPr>
        <p:spPr>
          <a:xfrm>
            <a:off x="6115317" y="405685"/>
            <a:ext cx="5464968" cy="1559301"/>
          </a:xfrm>
        </p:spPr>
        <p:txBody>
          <a:bodyPr>
            <a:normAutofit/>
          </a:bodyPr>
          <a:lstStyle/>
          <a:p>
            <a:pPr algn="ctr"/>
            <a:r>
              <a:rPr lang="en-GB" sz="3400"/>
              <a:t>Task</a:t>
            </a:r>
            <a:br>
              <a:rPr lang="en-GB" sz="3400"/>
            </a:br>
            <a:r>
              <a:rPr lang="en-GB" sz="3400"/>
              <a:t>Find and simplify these terms</a:t>
            </a:r>
          </a:p>
        </p:txBody>
      </p:sp>
      <p:sp>
        <p:nvSpPr>
          <p:cNvPr id="3" name="Content Placeholder 2">
            <a:extLst>
              <a:ext uri="{FF2B5EF4-FFF2-40B4-BE49-F238E27FC236}">
                <a16:creationId xmlns:a16="http://schemas.microsoft.com/office/drawing/2014/main" id="{55A4991B-96D8-1045-43F3-D337026AEB82}"/>
              </a:ext>
            </a:extLst>
          </p:cNvPr>
          <p:cNvSpPr>
            <a:spLocks noGrp="1"/>
          </p:cNvSpPr>
          <p:nvPr>
            <p:ph idx="1"/>
          </p:nvPr>
        </p:nvSpPr>
        <p:spPr>
          <a:xfrm>
            <a:off x="6115317" y="2743200"/>
            <a:ext cx="5247340" cy="3496878"/>
          </a:xfrm>
        </p:spPr>
        <p:txBody>
          <a:bodyPr anchor="ctr">
            <a:normAutofit lnSpcReduction="10000"/>
          </a:bodyPr>
          <a:lstStyle/>
          <a:p>
            <a:r>
              <a:rPr lang="en-GB" sz="2400"/>
              <a:t>Victimology</a:t>
            </a:r>
          </a:p>
          <a:p>
            <a:r>
              <a:rPr lang="en-GB" sz="2400"/>
              <a:t>Vulnerable </a:t>
            </a:r>
          </a:p>
          <a:p>
            <a:r>
              <a:rPr lang="en-GB" sz="2400"/>
              <a:t>Victim</a:t>
            </a:r>
          </a:p>
          <a:p>
            <a:r>
              <a:rPr lang="en-GB" sz="2400"/>
              <a:t>Victimise </a:t>
            </a:r>
          </a:p>
          <a:p>
            <a:r>
              <a:rPr lang="en-GB" sz="2400"/>
              <a:t>Social inclusion</a:t>
            </a:r>
          </a:p>
          <a:p>
            <a:r>
              <a:rPr lang="en-GB" sz="2400"/>
              <a:t>Victimisation</a:t>
            </a:r>
          </a:p>
          <a:p>
            <a:r>
              <a:rPr lang="en-GB" sz="2400"/>
              <a:t>Inequality</a:t>
            </a:r>
          </a:p>
          <a:p>
            <a:r>
              <a:rPr lang="en-GB" sz="2400"/>
              <a:t>Equity</a:t>
            </a:r>
          </a:p>
        </p:txBody>
      </p:sp>
    </p:spTree>
    <p:extLst>
      <p:ext uri="{BB962C8B-B14F-4D97-AF65-F5344CB8AC3E}">
        <p14:creationId xmlns:p14="http://schemas.microsoft.com/office/powerpoint/2010/main" val="176086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C0E176F-131E-1CF9-50CA-3EA931C01947}"/>
              </a:ext>
            </a:extLst>
          </p:cNvPr>
          <p:cNvSpPr txBox="1"/>
          <p:nvPr/>
        </p:nvSpPr>
        <p:spPr>
          <a:xfrm>
            <a:off x="330200" y="635000"/>
            <a:ext cx="11672910" cy="7725192"/>
          </a:xfrm>
          <a:prstGeom prst="rect">
            <a:avLst/>
          </a:prstGeom>
          <a:noFill/>
        </p:spPr>
        <p:txBody>
          <a:bodyPr wrap="square" rtlCol="0">
            <a:spAutoFit/>
          </a:bodyPr>
          <a:lstStyle/>
          <a:p>
            <a:pPr algn="ctr"/>
            <a:r>
              <a:rPr lang="en-GB" sz="3200" u="sng"/>
              <a:t>Key terms</a:t>
            </a:r>
          </a:p>
          <a:p>
            <a:pPr algn="ctr"/>
            <a:endParaRPr lang="en-GB"/>
          </a:p>
          <a:p>
            <a:r>
              <a:rPr lang="en-GB" sz="2000"/>
              <a:t>Victimology- </a:t>
            </a:r>
          </a:p>
          <a:p>
            <a:r>
              <a:rPr lang="en-GB" sz="2000"/>
              <a:t>The study of victims of crime, their experiences, and the factors that can make people or groups more susceptible to being victimised. It also explores how the CJS accommodates and assists victims.</a:t>
            </a:r>
          </a:p>
          <a:p>
            <a:endParaRPr lang="en-GB" sz="2000"/>
          </a:p>
          <a:p>
            <a:r>
              <a:rPr lang="en-GB" sz="2000"/>
              <a:t>Vulnerable–</a:t>
            </a:r>
          </a:p>
          <a:p>
            <a:r>
              <a:rPr lang="en-GB" sz="2000"/>
              <a:t>Capable of being physically or emotionally wounded. </a:t>
            </a:r>
          </a:p>
          <a:p>
            <a:r>
              <a:rPr lang="en-GB" sz="2000"/>
              <a:t>In need of special care, support or protection for reasons e.g. age (children are always vulnerable), disability, at risk of abuse or neglect. It can vary depending on the context it is used in. </a:t>
            </a:r>
          </a:p>
          <a:p>
            <a:endParaRPr lang="en-GB" sz="2000"/>
          </a:p>
          <a:p>
            <a:r>
              <a:rPr lang="en-GB" sz="2000"/>
              <a:t>Victim- </a:t>
            </a:r>
          </a:p>
          <a:p>
            <a:r>
              <a:rPr lang="en-GB" sz="2000"/>
              <a:t>Is someone or something that has been damaged, injured, hurt or has suffered harm because of an action of someone or something else</a:t>
            </a:r>
          </a:p>
          <a:p>
            <a:endParaRPr lang="en-GB" sz="2000"/>
          </a:p>
          <a:p>
            <a:r>
              <a:rPr lang="en-GB" sz="2000"/>
              <a:t>Victimise- </a:t>
            </a:r>
          </a:p>
          <a:p>
            <a:r>
              <a:rPr lang="en-GB" sz="2000"/>
              <a:t>To make someone into a victim by harming or taking advantage of them in some way</a:t>
            </a:r>
          </a:p>
          <a:p>
            <a:endParaRPr lang="en-GB" sz="2000"/>
          </a:p>
          <a:p>
            <a:endParaRPr lang="en-GB"/>
          </a:p>
          <a:p>
            <a:endParaRPr lang="en-GB"/>
          </a:p>
          <a:p>
            <a:endParaRPr lang="en-GB"/>
          </a:p>
          <a:p>
            <a:endParaRPr lang="en-GB"/>
          </a:p>
          <a:p>
            <a:endParaRPr lang="en-GB"/>
          </a:p>
          <a:p>
            <a:endParaRPr lang="en-GB"/>
          </a:p>
          <a:p>
            <a:endParaRPr lang="en-GB"/>
          </a:p>
        </p:txBody>
      </p:sp>
    </p:spTree>
    <p:extLst>
      <p:ext uri="{BB962C8B-B14F-4D97-AF65-F5344CB8AC3E}">
        <p14:creationId xmlns:p14="http://schemas.microsoft.com/office/powerpoint/2010/main" val="310765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208A1-45AC-69C5-BE16-983EC1DA9D4F}"/>
              </a:ext>
            </a:extLst>
          </p:cNvPr>
          <p:cNvSpPr txBox="1"/>
          <p:nvPr/>
        </p:nvSpPr>
        <p:spPr>
          <a:xfrm>
            <a:off x="484664" y="1074509"/>
            <a:ext cx="11222672" cy="4708981"/>
          </a:xfrm>
          <a:prstGeom prst="rect">
            <a:avLst/>
          </a:prstGeom>
          <a:solidFill>
            <a:schemeClr val="bg1"/>
          </a:solidFill>
        </p:spPr>
        <p:txBody>
          <a:bodyPr wrap="square">
            <a:spAutoFit/>
          </a:bodyPr>
          <a:lstStyle/>
          <a:p>
            <a:r>
              <a:rPr lang="en-GB" sz="2000"/>
              <a:t>Victimisation-</a:t>
            </a:r>
          </a:p>
          <a:p>
            <a:r>
              <a:rPr lang="en-GB" sz="2000"/>
              <a:t>Takes place when one person treats another less favourably (this can depend on context/circumstances also)</a:t>
            </a:r>
          </a:p>
          <a:p>
            <a:endParaRPr lang="en-GB" sz="2000"/>
          </a:p>
          <a:p>
            <a:r>
              <a:rPr lang="en-GB" sz="2000"/>
              <a:t>Social inclusion- </a:t>
            </a:r>
          </a:p>
          <a:p>
            <a:r>
              <a:rPr lang="en-GB" sz="2000"/>
              <a:t>The process of ensuring that everyone has the opportunity and ability to fully participate in society to promote a sense of belonging for individuals </a:t>
            </a:r>
          </a:p>
          <a:p>
            <a:endParaRPr lang="en-GB" sz="2000"/>
          </a:p>
          <a:p>
            <a:r>
              <a:rPr lang="en-GB" sz="2000"/>
              <a:t>Inequality- </a:t>
            </a:r>
          </a:p>
          <a:p>
            <a:r>
              <a:rPr lang="en-GB" sz="2000"/>
              <a:t>The state of not being equal, especially in status, rights and opportunities </a:t>
            </a:r>
          </a:p>
          <a:p>
            <a:endParaRPr lang="en-GB" sz="2000"/>
          </a:p>
          <a:p>
            <a:r>
              <a:rPr lang="en-GB" sz="2000"/>
              <a:t>Equity– </a:t>
            </a:r>
          </a:p>
          <a:p>
            <a:r>
              <a:rPr lang="en-GB" sz="2000"/>
              <a:t>Fairness in providing different people with the resources they need to achieve an equal outcome to others </a:t>
            </a:r>
          </a:p>
          <a:p>
            <a:endParaRPr lang="en-GB" sz="2000"/>
          </a:p>
        </p:txBody>
      </p:sp>
    </p:spTree>
    <p:extLst>
      <p:ext uri="{BB962C8B-B14F-4D97-AF65-F5344CB8AC3E}">
        <p14:creationId xmlns:p14="http://schemas.microsoft.com/office/powerpoint/2010/main" val="371029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07" name="Group 4106">
            <a:extLst>
              <a:ext uri="{FF2B5EF4-FFF2-40B4-BE49-F238E27FC236}">
                <a16:creationId xmlns:a16="http://schemas.microsoft.com/office/drawing/2014/main" id="{EC2D6DD8-FAD6-401D-9DE6-71DD04C980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4108" name="Color">
              <a:extLst>
                <a:ext uri="{FF2B5EF4-FFF2-40B4-BE49-F238E27FC236}">
                  <a16:creationId xmlns:a16="http://schemas.microsoft.com/office/drawing/2014/main" id="{1BAD33E9-3181-4B0F-B82D-384777D81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Color">
              <a:extLst>
                <a:ext uri="{FF2B5EF4-FFF2-40B4-BE49-F238E27FC236}">
                  <a16:creationId xmlns:a16="http://schemas.microsoft.com/office/drawing/2014/main" id="{CF64871D-491F-4731-8BF2-391FF2F067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111" name="Group 4110">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112" name="Freeform: Shape 4111">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13" name="Freeform: Shape 4112">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14" name="Freeform: Shape 4113">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15" name="Freeform: Shape 4114">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16" name="Freeform: Shape 4115">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17" name="Freeform: Shape 4116">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18" name="Freeform: Shape 4117">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pic>
        <p:nvPicPr>
          <p:cNvPr id="2" name="Picture 1">
            <a:extLst>
              <a:ext uri="{FF2B5EF4-FFF2-40B4-BE49-F238E27FC236}">
                <a16:creationId xmlns:a16="http://schemas.microsoft.com/office/drawing/2014/main" id="{4B5F5190-B0BE-8A1F-5DE0-30584D16A5E6}"/>
              </a:ext>
            </a:extLst>
          </p:cNvPr>
          <p:cNvPicPr>
            <a:picLocks noChangeAspect="1"/>
          </p:cNvPicPr>
          <p:nvPr/>
        </p:nvPicPr>
        <p:blipFill>
          <a:blip r:embed="rId2"/>
          <a:stretch>
            <a:fillRect/>
          </a:stretch>
        </p:blipFill>
        <p:spPr>
          <a:xfrm>
            <a:off x="122285" y="1089988"/>
            <a:ext cx="11944381" cy="4598165"/>
          </a:xfrm>
          <a:prstGeom prst="rect">
            <a:avLst/>
          </a:prstGeom>
        </p:spPr>
      </p:pic>
    </p:spTree>
    <p:extLst>
      <p:ext uri="{BB962C8B-B14F-4D97-AF65-F5344CB8AC3E}">
        <p14:creationId xmlns:p14="http://schemas.microsoft.com/office/powerpoint/2010/main" val="4194127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and question mark">
            <a:extLst>
              <a:ext uri="{FF2B5EF4-FFF2-40B4-BE49-F238E27FC236}">
                <a16:creationId xmlns:a16="http://schemas.microsoft.com/office/drawing/2014/main" id="{C74EBEF0-078F-32BC-1D7E-91A28C738080}"/>
              </a:ext>
            </a:extLst>
          </p:cNvPr>
          <p:cNvPicPr>
            <a:picLocks noChangeAspect="1"/>
          </p:cNvPicPr>
          <p:nvPr/>
        </p:nvPicPr>
        <p:blipFill>
          <a:blip r:embed="rId2"/>
          <a:srcRect/>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7D72A9-D019-7AE9-CB51-AB56C4DFE7BA}"/>
              </a:ext>
            </a:extLst>
          </p:cNvPr>
          <p:cNvSpPr>
            <a:spLocks noGrp="1"/>
          </p:cNvSpPr>
          <p:nvPr>
            <p:ph type="title"/>
          </p:nvPr>
        </p:nvSpPr>
        <p:spPr>
          <a:xfrm>
            <a:off x="1097280" y="325550"/>
            <a:ext cx="10058400" cy="598509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Who is considered vulnerable?</a:t>
            </a:r>
          </a:p>
        </p:txBody>
      </p:sp>
    </p:spTree>
    <p:extLst>
      <p:ext uri="{BB962C8B-B14F-4D97-AF65-F5344CB8AC3E}">
        <p14:creationId xmlns:p14="http://schemas.microsoft.com/office/powerpoint/2010/main" val="4009331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mc:AlternateContent xmlns:mc="http://schemas.openxmlformats.org/markup-compatibility/2006">
        <mc:Choice xmlns:we="http://schemas.microsoft.com/office/webextensions/webextension/2010/11" xmlns:pca="http://schemas.microsoft.com/office/powerpoint/2013/contentapp" Requires="we pca">
          <p:graphicFrame>
            <p:nvGraphicFramePr>
              <p:cNvPr id="2" name="Add-in 1">
                <a:extLst>
                  <a:ext uri="{FF2B5EF4-FFF2-40B4-BE49-F238E27FC236}">
                    <a16:creationId xmlns:a16="http://schemas.microsoft.com/office/drawing/2014/main" id="{7D27FF12-86C1-560D-2A5E-2BDA184A62A2}"/>
                  </a:ext>
                </a:extLst>
              </p:cNvPr>
              <p:cNvGraphicFramePr>
                <a:graphicFrameLocks noGrp="1"/>
              </p:cNvGraphicFramePr>
              <p:nvPr>
                <p:extLst>
                  <p:ext uri="{D42A27DB-BD31-4B8C-83A1-F6EECF244321}">
                    <p14:modId xmlns:p14="http://schemas.microsoft.com/office/powerpoint/2010/main" val="2715621027"/>
                  </p:ext>
                </p:extLst>
              </p:nvPr>
            </p:nvGraphicFramePr>
            <p:xfrm>
              <a:off x="0" y="575733"/>
              <a:ext cx="14308119" cy="5706533"/>
            </p:xfrm>
            <a:graphic>
              <a:graphicData uri="http://schemas.microsoft.com/office/webextensions/webextension/2010/11">
                <we:webextensionref xmlns:we="http://schemas.microsoft.com/office/webextensions/webextension/2010/11" xmlns:r="http://schemas.openxmlformats.org/officeDocument/2006/relationships" r:id="rId3"/>
              </a:graphicData>
            </a:graphic>
          </p:graphicFrame>
        </mc:Choice>
        <mc:Fallback>
          <p:pic>
            <p:nvPicPr>
              <p:cNvPr id="2" name="Add-in 1">
                <a:extLst>
                  <a:ext uri="{FF2B5EF4-FFF2-40B4-BE49-F238E27FC236}">
                    <a16:creationId xmlns:a16="http://schemas.microsoft.com/office/drawing/2014/main" id="{7D27FF12-86C1-560D-2A5E-2BDA184A62A2}"/>
                  </a:ext>
                </a:extLst>
              </p:cNvPr>
              <p:cNvPicPr>
                <a:picLocks noGrp="1" noRot="1" noChangeAspect="1" noMove="1" noResize="1" noEditPoints="1" noAdjustHandles="1" noChangeArrowheads="1" noChangeShapeType="1"/>
              </p:cNvPicPr>
              <p:nvPr/>
            </p:nvPicPr>
            <p:blipFill>
              <a:blip r:embed="rId4"/>
              <a:stretch>
                <a:fillRect/>
              </a:stretch>
            </p:blipFill>
            <p:spPr>
              <a:xfrm>
                <a:off x="0" y="575733"/>
                <a:ext cx="14308119" cy="5706533"/>
              </a:xfrm>
              <a:prstGeom prst="rect">
                <a:avLst/>
              </a:prstGeom>
            </p:spPr>
          </p:pic>
        </mc:Fallback>
      </mc:AlternateContent>
    </p:spTree>
    <p:extLst>
      <p:ext uri="{BB962C8B-B14F-4D97-AF65-F5344CB8AC3E}">
        <p14:creationId xmlns:p14="http://schemas.microsoft.com/office/powerpoint/2010/main" val="225494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blue circle with text and a person in the middle&#10;&#10;AI-generated content may be incorrect.">
            <a:extLst>
              <a:ext uri="{FF2B5EF4-FFF2-40B4-BE49-F238E27FC236}">
                <a16:creationId xmlns:a16="http://schemas.microsoft.com/office/drawing/2014/main" id="{FCD3B8EA-4AEC-EC9C-5EE4-4186B01FCE81}"/>
              </a:ext>
            </a:extLst>
          </p:cNvPr>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812802" y="457200"/>
            <a:ext cx="10566395" cy="5943600"/>
          </a:xfrm>
          <a:prstGeom prst="rect">
            <a:avLst/>
          </a:prstGeom>
        </p:spPr>
      </p:pic>
    </p:spTree>
    <p:extLst>
      <p:ext uri="{BB962C8B-B14F-4D97-AF65-F5344CB8AC3E}">
        <p14:creationId xmlns:p14="http://schemas.microsoft.com/office/powerpoint/2010/main" val="661765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4" name="Picture 3" descr="Different colored question marks">
            <a:extLst>
              <a:ext uri="{FF2B5EF4-FFF2-40B4-BE49-F238E27FC236}">
                <a16:creationId xmlns:a16="http://schemas.microsoft.com/office/drawing/2014/main" id="{77E2194D-E437-9324-F8A3-5C41ED5FF309}"/>
              </a:ext>
            </a:extLst>
          </p:cNvPr>
          <p:cNvPicPr>
            <a:picLocks noChangeAspect="1"/>
          </p:cNvPicPr>
          <p:nvPr/>
        </p:nvPicPr>
        <p:blipFill>
          <a:blip r:embed="rId2">
            <a:alphaModFix amt="80000"/>
          </a:blip>
          <a:srcRect/>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0E50A322-0481-0D01-8347-8C6EF97F7FFC}"/>
              </a:ext>
            </a:extLst>
          </p:cNvPr>
          <p:cNvSpPr>
            <a:spLocks noGrp="1"/>
          </p:cNvSpPr>
          <p:nvPr>
            <p:ph type="title"/>
          </p:nvPr>
        </p:nvSpPr>
        <p:spPr>
          <a:xfrm>
            <a:off x="1198181" y="1122363"/>
            <a:ext cx="9795637" cy="2220774"/>
          </a:xfrm>
        </p:spPr>
        <p:txBody>
          <a:bodyPr vert="horz" lIns="91440" tIns="45720" rIns="91440" bIns="45720" rtlCol="0" anchor="b">
            <a:normAutofit/>
          </a:bodyPr>
          <a:lstStyle/>
          <a:p>
            <a:pPr algn="ctr"/>
            <a:r>
              <a:rPr lang="en-US" sz="5200">
                <a:solidFill>
                  <a:srgbClr val="000000"/>
                </a:solidFill>
              </a:rPr>
              <a:t>Any Questions?</a:t>
            </a:r>
          </a:p>
        </p:txBody>
      </p:sp>
    </p:spTree>
    <p:extLst>
      <p:ext uri="{BB962C8B-B14F-4D97-AF65-F5344CB8AC3E}">
        <p14:creationId xmlns:p14="http://schemas.microsoft.com/office/powerpoint/2010/main" val="828178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E14B8A7-E3AA-A1FE-86E3-1F3BBF116008}"/>
              </a:ext>
            </a:extLst>
          </p:cNvPr>
          <p:cNvPicPr>
            <a:picLocks noChangeAspect="1"/>
          </p:cNvPicPr>
          <p:nvPr/>
        </p:nvPicPr>
        <p:blipFill>
          <a:blip r:embed="rId2"/>
          <a:srcRect t="35730" b="2795"/>
          <a:stretch>
            <a:fillRect/>
          </a:stretch>
        </p:blipFill>
        <p:spPr>
          <a:xfrm>
            <a:off x="20" y="10"/>
            <a:ext cx="12191981" cy="6857990"/>
          </a:xfrm>
          <a:prstGeom prst="rect">
            <a:avLst/>
          </a:prstGeom>
        </p:spPr>
      </p:pic>
      <p:sp>
        <p:nvSpPr>
          <p:cNvPr id="12" name="Rectangle 11">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768D4182-876A-E1CE-A13A-4B6FEF3E44FB}"/>
              </a:ext>
            </a:extLst>
          </p:cNvPr>
          <p:cNvSpPr>
            <a:spLocks noGrp="1"/>
          </p:cNvSpPr>
          <p:nvPr>
            <p:ph type="title"/>
          </p:nvPr>
        </p:nvSpPr>
        <p:spPr>
          <a:xfrm>
            <a:off x="404553" y="3091928"/>
            <a:ext cx="9078562" cy="2387600"/>
          </a:xfrm>
        </p:spPr>
        <p:txBody>
          <a:bodyPr vert="horz" lIns="91440" tIns="45720" rIns="91440" bIns="45720" rtlCol="0" anchor="b">
            <a:normAutofit/>
          </a:bodyPr>
          <a:lstStyle/>
          <a:p>
            <a:r>
              <a:rPr kumimoji="0" lang="en-US" sz="6600" b="0" i="0" u="none" strike="noStrike" cap="none" spc="0" normalizeH="0" baseline="0" noProof="0">
                <a:ln>
                  <a:noFill/>
                </a:ln>
                <a:solidFill>
                  <a:schemeClr val="bg1"/>
                </a:solidFill>
                <a:effectLst/>
                <a:uLnTx/>
                <a:uFillTx/>
              </a:rPr>
              <a:t>Definition of Vulnerability </a:t>
            </a:r>
            <a:endParaRPr lang="en-US" sz="6600">
              <a:solidFill>
                <a:schemeClr val="bg1"/>
              </a:solidFill>
            </a:endParaRPr>
          </a:p>
        </p:txBody>
      </p:sp>
      <p:sp>
        <p:nvSpPr>
          <p:cNvPr id="14" name="Rectangle: Rounded Corners 13">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32170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096" y="1012004"/>
            <a:ext cx="4397619" cy="4795408"/>
          </a:xfrm>
        </p:spPr>
        <p:txBody>
          <a:bodyPr>
            <a:normAutofit/>
          </a:bodyPr>
          <a:lstStyle/>
          <a:p>
            <a:r>
              <a:rPr lang="en-GB" dirty="0"/>
              <a:t>Definition of Vulnerability-</a:t>
            </a:r>
            <a:br>
              <a:rPr lang="en-GB" dirty="0"/>
            </a:br>
            <a:r>
              <a:rPr lang="en-GB" dirty="0"/>
              <a:t>College of Policing </a:t>
            </a:r>
          </a:p>
        </p:txBody>
      </p:sp>
      <p:graphicFrame>
        <p:nvGraphicFramePr>
          <p:cNvPr id="5" name="Content Placeholder 2">
            <a:extLst>
              <a:ext uri="{FF2B5EF4-FFF2-40B4-BE49-F238E27FC236}">
                <a16:creationId xmlns:a16="http://schemas.microsoft.com/office/drawing/2014/main" id="{67AD4F13-D8A7-47BF-8011-E1E77717ECE8}"/>
              </a:ext>
            </a:extLst>
          </p:cNvPr>
          <p:cNvGraphicFramePr>
            <a:graphicFrameLocks noGrp="1"/>
          </p:cNvGraphicFramePr>
          <p:nvPr>
            <p:ph idx="1"/>
            <p:extLst>
              <p:ext uri="{D42A27DB-BD31-4B8C-83A1-F6EECF244321}">
                <p14:modId xmlns:p14="http://schemas.microsoft.com/office/powerpoint/2010/main" val="75737225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1503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5894962" y="479493"/>
            <a:ext cx="5458838" cy="1325563"/>
          </a:xfrm>
        </p:spPr>
        <p:txBody>
          <a:bodyPr>
            <a:normAutofit/>
          </a:bodyPr>
          <a:lstStyle/>
          <a:p>
            <a:r>
              <a:rPr lang="en-GB"/>
              <a:t>NSPCC</a:t>
            </a:r>
          </a:p>
        </p:txBody>
      </p:sp>
      <p:sp>
        <p:nvSpPr>
          <p:cNvPr id="16" name="Freeform: Shape 1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Children">
            <a:extLst>
              <a:ext uri="{FF2B5EF4-FFF2-40B4-BE49-F238E27FC236}">
                <a16:creationId xmlns:a16="http://schemas.microsoft.com/office/drawing/2014/main" id="{C6D42626-1222-4FB1-AC9C-2DD36D38FF5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p:cNvSpPr>
            <a:spLocks noGrp="1"/>
          </p:cNvSpPr>
          <p:nvPr>
            <p:ph idx="1"/>
          </p:nvPr>
        </p:nvSpPr>
        <p:spPr>
          <a:xfrm>
            <a:off x="5894962" y="1984443"/>
            <a:ext cx="5458838" cy="4192520"/>
          </a:xfrm>
        </p:spPr>
        <p:txBody>
          <a:bodyPr>
            <a:normAutofit/>
          </a:bodyPr>
          <a:lstStyle/>
          <a:p>
            <a:pPr marL="0" indent="0">
              <a:buNone/>
            </a:pPr>
            <a:r>
              <a:rPr lang="en-GB" dirty="0"/>
              <a:t> ‘</a:t>
            </a:r>
            <a:r>
              <a:rPr lang="en-GB" i="1" dirty="0"/>
              <a:t>If a child is considered to be suffering, or likely to suffer, significant harm the local authority will make them the subject of a child protection plan (in England) or add them to a child protection register (in Northern Ireland, Scotland and Wales)</a:t>
            </a:r>
            <a:r>
              <a:rPr lang="en-GB" dirty="0"/>
              <a:t>’</a:t>
            </a:r>
          </a:p>
        </p:txBody>
      </p:sp>
    </p:spTree>
    <p:extLst>
      <p:ext uri="{BB962C8B-B14F-4D97-AF65-F5344CB8AC3E}">
        <p14:creationId xmlns:p14="http://schemas.microsoft.com/office/powerpoint/2010/main" val="11146112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6ACAD6-D68D-3DA8-73F5-50DAFB0AF90C}"/>
              </a:ext>
            </a:extLst>
          </p:cNvPr>
          <p:cNvSpPr>
            <a:spLocks noGrp="1"/>
          </p:cNvSpPr>
          <p:nvPr>
            <p:ph type="title"/>
          </p:nvPr>
        </p:nvSpPr>
        <p:spPr>
          <a:xfrm>
            <a:off x="5596501" y="489508"/>
            <a:ext cx="5754896" cy="1667569"/>
          </a:xfrm>
        </p:spPr>
        <p:txBody>
          <a:bodyPr anchor="b">
            <a:normAutofit/>
          </a:bodyPr>
          <a:lstStyle/>
          <a:p>
            <a:br>
              <a:rPr lang="en-GB" sz="4000"/>
            </a:br>
            <a:endParaRPr lang="en-GB" sz="4000"/>
          </a:p>
        </p:txBody>
      </p:sp>
      <p:pic>
        <p:nvPicPr>
          <p:cNvPr id="2050" name="Picture 2" descr="Lincolnshire Community Health Services ...">
            <a:extLst>
              <a:ext uri="{FF2B5EF4-FFF2-40B4-BE49-F238E27FC236}">
                <a16:creationId xmlns:a16="http://schemas.microsoft.com/office/drawing/2014/main" id="{54D515AC-EFAA-4EF4-CDEB-5EDFB67F431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591" y="1920819"/>
            <a:ext cx="5572910" cy="255916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1A72346B-3559-A93B-CA9D-6E616BE47829}"/>
              </a:ext>
            </a:extLst>
          </p:cNvPr>
          <p:cNvSpPr>
            <a:spLocks noGrp="1"/>
          </p:cNvSpPr>
          <p:nvPr>
            <p:ph idx="1"/>
          </p:nvPr>
        </p:nvSpPr>
        <p:spPr>
          <a:xfrm>
            <a:off x="5596501" y="1830268"/>
            <a:ext cx="5754896" cy="3197464"/>
          </a:xfrm>
        </p:spPr>
        <p:txBody>
          <a:bodyPr anchor="t">
            <a:normAutofit/>
          </a:bodyPr>
          <a:lstStyle/>
          <a:p>
            <a:pPr marL="0" indent="0">
              <a:buNone/>
            </a:pPr>
            <a:r>
              <a:rPr lang="en-GB" sz="3200" i="1" dirty="0"/>
              <a:t>vulnerable adult is a patient who is or may be for any reason unable to take care of him or herself, or unable to protect him or herself against significant harm or exploitation.</a:t>
            </a:r>
            <a:endParaRPr lang="en-GB" sz="3200" dirty="0"/>
          </a:p>
          <a:p>
            <a:endParaRPr lang="en-GB" sz="3200" dirty="0"/>
          </a:p>
        </p:txBody>
      </p:sp>
      <p:sp>
        <p:nvSpPr>
          <p:cNvPr id="2057" name="Rectangle 2056">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08532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Arc 16">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1E09C9BE-B17A-144B-0773-CDF522853149}"/>
              </a:ext>
            </a:extLst>
          </p:cNvPr>
          <p:cNvSpPr>
            <a:spLocks noGrp="1"/>
          </p:cNvSpPr>
          <p:nvPr>
            <p:ph type="title"/>
          </p:nvPr>
        </p:nvSpPr>
        <p:spPr>
          <a:xfrm>
            <a:off x="5894962" y="1303406"/>
            <a:ext cx="5458838" cy="501650"/>
          </a:xfrm>
        </p:spPr>
        <p:txBody>
          <a:bodyPr>
            <a:normAutofit fontScale="90000"/>
          </a:bodyPr>
          <a:lstStyle/>
          <a:p>
            <a:pPr marL="0" marR="0" lvl="0" indent="0" defTabSz="914400" rtl="0" eaLnBrk="1" fontAlgn="auto" latinLnBrk="0" hangingPunct="1">
              <a:spcBef>
                <a:spcPts val="1000"/>
              </a:spcBef>
              <a:spcAft>
                <a:spcPts val="0"/>
              </a:spcAft>
              <a:tabLst/>
              <a:defRPr/>
            </a:pPr>
            <a:r>
              <a:rPr kumimoji="0" lang="en-GB" b="1" i="0" u="none" strike="noStrike" kern="1200" cap="none" spc="0" normalizeH="0" baseline="0" noProof="0" dirty="0">
                <a:ln>
                  <a:noFill/>
                </a:ln>
                <a:effectLst/>
                <a:uLnTx/>
                <a:uFillTx/>
                <a:latin typeface="Calibri" panose="020F0502020204030204"/>
                <a:ea typeface="+mn-ea"/>
                <a:cs typeface="+mn-cs"/>
              </a:rPr>
              <a:t>Adult Social Services</a:t>
            </a:r>
            <a:br>
              <a:rPr kumimoji="0" lang="en-GB" b="1" i="0" u="none" strike="noStrike" kern="1200" cap="none" spc="0" normalizeH="0" baseline="0" noProof="0" dirty="0">
                <a:ln>
                  <a:noFill/>
                </a:ln>
                <a:effectLst/>
                <a:uLnTx/>
                <a:uFillTx/>
                <a:latin typeface="Calibri" panose="020F0502020204030204"/>
                <a:ea typeface="+mn-ea"/>
                <a:cs typeface="+mn-cs"/>
              </a:rPr>
            </a:br>
            <a:endParaRPr lang="en-GB" dirty="0"/>
          </a:p>
        </p:txBody>
      </p:sp>
      <p:sp>
        <p:nvSpPr>
          <p:cNvPr id="19" name="Freeform: Shape 18">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 name="Graphic 11" descr="Family">
            <a:extLst>
              <a:ext uri="{FF2B5EF4-FFF2-40B4-BE49-F238E27FC236}">
                <a16:creationId xmlns:a16="http://schemas.microsoft.com/office/drawing/2014/main" id="{62CFC1F5-3B1C-E640-68DC-AD66580552C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8" name="Content Placeholder 7">
            <a:extLst>
              <a:ext uri="{FF2B5EF4-FFF2-40B4-BE49-F238E27FC236}">
                <a16:creationId xmlns:a16="http://schemas.microsoft.com/office/drawing/2014/main" id="{8B1B52BD-DD58-11A0-AB3A-EB39D13F4682}"/>
              </a:ext>
            </a:extLst>
          </p:cNvPr>
          <p:cNvSpPr>
            <a:spLocks noGrp="1"/>
          </p:cNvSpPr>
          <p:nvPr>
            <p:ph idx="1"/>
          </p:nvPr>
        </p:nvSpPr>
        <p:spPr>
          <a:xfrm>
            <a:off x="5894962" y="1984443"/>
            <a:ext cx="5458838" cy="4192520"/>
          </a:xfrm>
        </p:spPr>
        <p:txBody>
          <a:bodyPr>
            <a:normAutofit/>
          </a:bodyPr>
          <a:lstStyle/>
          <a:p>
            <a:pPr marL="0" marR="0" lvl="0" indent="0" defTabSz="914400" rtl="0" eaLnBrk="1" fontAlgn="auto" latinLnBrk="0" hangingPunct="1">
              <a:spcBef>
                <a:spcPts val="1000"/>
              </a:spcBef>
              <a:spcAft>
                <a:spcPts val="0"/>
              </a:spcAft>
              <a:buClrTx/>
              <a:buSzTx/>
              <a:buNone/>
              <a:tabLst/>
              <a:defRPr/>
            </a:pPr>
            <a:r>
              <a:rPr kumimoji="0" lang="en-GB" b="0" i="1" u="none" strike="noStrike" kern="1200" cap="none" spc="0" normalizeH="0" baseline="0" noProof="0" dirty="0">
                <a:ln>
                  <a:noFill/>
                </a:ln>
                <a:effectLst/>
                <a:uLnTx/>
                <a:uFillTx/>
                <a:latin typeface="Calibri" panose="020F0502020204030204"/>
                <a:ea typeface="+mn-ea"/>
                <a:cs typeface="+mn-cs"/>
              </a:rPr>
              <a:t>A person who is 18 years of age or over, and who is or may be in need of community care services by reason of mental or other disability, age or illness and who is or may be unable to take care of him/herself, or unable to protect him/herself against significant harm or serious exploitation.</a:t>
            </a:r>
          </a:p>
          <a:p>
            <a:endParaRPr lang="en-GB" dirty="0"/>
          </a:p>
        </p:txBody>
      </p:sp>
    </p:spTree>
    <p:extLst>
      <p:ext uri="{BB962C8B-B14F-4D97-AF65-F5344CB8AC3E}">
        <p14:creationId xmlns:p14="http://schemas.microsoft.com/office/powerpoint/2010/main" val="12879273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3A914C-A1A2-A53D-48FD-829B2207D75E}"/>
              </a:ext>
            </a:extLst>
          </p:cNvPr>
          <p:cNvSpPr>
            <a:spLocks noGrp="1"/>
          </p:cNvSpPr>
          <p:nvPr>
            <p:ph type="title"/>
          </p:nvPr>
        </p:nvSpPr>
        <p:spPr>
          <a:xfrm>
            <a:off x="5096656" y="489509"/>
            <a:ext cx="6254741" cy="979528"/>
          </a:xfrm>
        </p:spPr>
        <p:txBody>
          <a:bodyPr anchor="b">
            <a:normAutofit/>
          </a:bodyPr>
          <a:lstStyle/>
          <a:p>
            <a:r>
              <a:rPr lang="en-GB" sz="4000" dirty="0"/>
              <a:t>Outside agencies/businesses </a:t>
            </a:r>
          </a:p>
        </p:txBody>
      </p:sp>
      <p:pic>
        <p:nvPicPr>
          <p:cNvPr id="7" name="Graphic 6" descr="Judge">
            <a:extLst>
              <a:ext uri="{FF2B5EF4-FFF2-40B4-BE49-F238E27FC236}">
                <a16:creationId xmlns:a16="http://schemas.microsoft.com/office/drawing/2014/main" id="{82DE54A5-F719-EC47-295F-DD9CD327901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8398" y="1722025"/>
            <a:ext cx="3876165" cy="3876165"/>
          </a:xfrm>
          <a:prstGeom prst="rect">
            <a:avLst/>
          </a:prstGeom>
        </p:spPr>
      </p:pic>
      <p:sp>
        <p:nvSpPr>
          <p:cNvPr id="3" name="Content Placeholder 2">
            <a:extLst>
              <a:ext uri="{FF2B5EF4-FFF2-40B4-BE49-F238E27FC236}">
                <a16:creationId xmlns:a16="http://schemas.microsoft.com/office/drawing/2014/main" id="{FDC4DCDC-67B5-91A4-32F2-F0C111CF21F6}"/>
              </a:ext>
            </a:extLst>
          </p:cNvPr>
          <p:cNvSpPr>
            <a:spLocks noGrp="1"/>
          </p:cNvSpPr>
          <p:nvPr>
            <p:ph idx="1"/>
          </p:nvPr>
        </p:nvSpPr>
        <p:spPr>
          <a:xfrm>
            <a:off x="4944295" y="2061376"/>
            <a:ext cx="6837973" cy="3197464"/>
          </a:xfrm>
        </p:spPr>
        <p:txBody>
          <a:bodyPr anchor="t">
            <a:noAutofit/>
          </a:bodyPr>
          <a:lstStyle/>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GB" b="1" i="0" u="none" strike="noStrike" kern="1200" cap="none" spc="0" normalizeH="0" baseline="0" noProof="0" dirty="0">
                <a:ln>
                  <a:noFill/>
                </a:ln>
                <a:effectLst/>
                <a:uLnTx/>
                <a:uFillTx/>
                <a:latin typeface="Calibri" panose="020F0502020204030204"/>
                <a:ea typeface="+mn-ea"/>
                <a:cs typeface="+mn-cs"/>
              </a:rPr>
              <a:t>Solicitors</a:t>
            </a:r>
            <a:r>
              <a:rPr kumimoji="0" lang="en-GB" b="0" i="0" u="none" strike="noStrike" kern="1200" cap="none" spc="0" normalizeH="0" baseline="0" noProof="0" dirty="0">
                <a:ln>
                  <a:noFill/>
                </a:ln>
                <a:effectLst/>
                <a:uLnTx/>
                <a:uFillTx/>
                <a:latin typeface="Calibri" panose="020F0502020204030204"/>
                <a:ea typeface="+mn-ea"/>
                <a:cs typeface="+mn-cs"/>
              </a:rPr>
              <a:t> – ‘</a:t>
            </a:r>
            <a:r>
              <a:rPr kumimoji="0" lang="en-GB" b="0" i="1" u="none" strike="noStrike" kern="1200" cap="none" spc="0" normalizeH="0" baseline="0" noProof="0" dirty="0">
                <a:ln>
                  <a:noFill/>
                </a:ln>
                <a:effectLst/>
                <a:uLnTx/>
                <a:uFillTx/>
                <a:latin typeface="Calibri" panose="020F0502020204030204"/>
                <a:ea typeface="+mn-ea"/>
                <a:cs typeface="+mn-cs"/>
              </a:rPr>
              <a:t>a vulnerable person is either a minor or someone who, for physical or mental reasons, is unable to look after themselves or their finances.’</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endParaRPr kumimoji="0" lang="en-GB" b="0" i="1" u="none" strike="noStrike" kern="1200" cap="none" spc="0" normalizeH="0" baseline="0" noProof="0" dirty="0">
              <a:ln>
                <a:noFill/>
              </a:ln>
              <a:effectLst/>
              <a:uLnTx/>
              <a:uFillTx/>
              <a:latin typeface="Calibri" panose="020F0502020204030204"/>
              <a:ea typeface="+mn-ea"/>
              <a:cs typeface="+mn-cs"/>
            </a:endParaRP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GB" b="1" i="0" u="none" strike="noStrike" kern="1200" cap="none" spc="0" normalizeH="0" baseline="0" noProof="0" dirty="0">
                <a:ln>
                  <a:noFill/>
                </a:ln>
                <a:effectLst/>
                <a:uLnTx/>
                <a:uFillTx/>
                <a:latin typeface="Calibri" panose="020F0502020204030204"/>
                <a:ea typeface="+mn-ea"/>
                <a:cs typeface="+mn-cs"/>
              </a:rPr>
              <a:t>Financial</a:t>
            </a:r>
            <a:r>
              <a:rPr kumimoji="0" lang="en-GB" b="0" i="0" u="none" strike="noStrike" kern="1200" cap="none" spc="0" normalizeH="0" baseline="0" noProof="0" dirty="0">
                <a:ln>
                  <a:noFill/>
                </a:ln>
                <a:effectLst/>
                <a:uLnTx/>
                <a:uFillTx/>
                <a:latin typeface="Calibri" panose="020F0502020204030204"/>
                <a:ea typeface="+mn-ea"/>
                <a:cs typeface="+mn-cs"/>
              </a:rPr>
              <a:t> – ‘</a:t>
            </a:r>
            <a:r>
              <a:rPr kumimoji="0" lang="en-GB" b="0" i="1" u="none" strike="noStrike" kern="1200" cap="none" spc="0" normalizeH="0" baseline="0" noProof="0" dirty="0">
                <a:ln>
                  <a:noFill/>
                </a:ln>
                <a:effectLst/>
                <a:uLnTx/>
                <a:uFillTx/>
                <a:latin typeface="Calibri" panose="020F0502020204030204"/>
                <a:ea typeface="+mn-ea"/>
                <a:cs typeface="+mn-cs"/>
              </a:rPr>
              <a:t>vulnerable person has a specific technical definition and is either: A disabled person or a bereaved disabled person or a bereaved minor.’ </a:t>
            </a:r>
          </a:p>
          <a:p>
            <a:endParaRPr lang="en-GB" dirty="0"/>
          </a:p>
        </p:txBody>
      </p:sp>
      <p:sp>
        <p:nvSpPr>
          <p:cNvPr id="12" name="Rectangle 11">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63993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96501" y="489509"/>
            <a:ext cx="5754896" cy="469862"/>
          </a:xfrm>
        </p:spPr>
        <p:txBody>
          <a:bodyPr anchor="b">
            <a:normAutofit fontScale="90000"/>
          </a:bodyPr>
          <a:lstStyle/>
          <a:p>
            <a:r>
              <a:rPr lang="en-GB" sz="4000" dirty="0"/>
              <a:t>Psychology Services</a:t>
            </a:r>
          </a:p>
        </p:txBody>
      </p:sp>
      <p:pic>
        <p:nvPicPr>
          <p:cNvPr id="3074" name="Picture 2" descr="Psychology Services | Trancescend ...">
            <a:extLst>
              <a:ext uri="{FF2B5EF4-FFF2-40B4-BE49-F238E27FC236}">
                <a16:creationId xmlns:a16="http://schemas.microsoft.com/office/drawing/2014/main" id="{A5E2BCB1-A74D-B1B6-867E-81F6D6F4AC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8563" y="1641037"/>
            <a:ext cx="3876165" cy="25146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0226" y="1199213"/>
            <a:ext cx="7090146" cy="4224263"/>
          </a:xfrm>
        </p:spPr>
        <p:txBody>
          <a:bodyPr vert="horz" lIns="91440" tIns="45720" rIns="91440" bIns="45720" rtlCol="0" anchor="t">
            <a:noAutofit/>
          </a:bodyPr>
          <a:lstStyle/>
          <a:p>
            <a:pPr marL="0" indent="0">
              <a:buNone/>
            </a:pPr>
            <a:r>
              <a:rPr lang="en-GB" sz="2400" dirty="0">
                <a:latin typeface="Aptos" panose="020B0004020202020204" pitchFamily="34" charset="0"/>
              </a:rPr>
              <a:t>A vulnerable adult, or an adult at risk, is a person over the age of 18 person who is at risk of harm or who lacks the  </a:t>
            </a:r>
            <a:r>
              <a:rPr lang="en-GB" sz="2400" i="1" dirty="0">
                <a:latin typeface="Aptos" panose="020B0004020202020204" pitchFamily="34" charset="0"/>
              </a:rPr>
              <a:t>most basic human life skills</a:t>
            </a:r>
            <a:r>
              <a:rPr lang="en-GB" sz="2400" dirty="0">
                <a:latin typeface="Aptos" panose="020B0004020202020204" pitchFamily="34" charset="0"/>
              </a:rPr>
              <a:t>. A vulnerable adult is </a:t>
            </a:r>
            <a:r>
              <a:rPr lang="en-GB" sz="2400" b="1" dirty="0">
                <a:latin typeface="Aptos" panose="020B0004020202020204" pitchFamily="34" charset="0"/>
              </a:rPr>
              <a:t>unable, rather than unwilling</a:t>
            </a:r>
            <a:r>
              <a:rPr lang="en-GB" sz="2400" dirty="0">
                <a:latin typeface="Aptos" panose="020B0004020202020204" pitchFamily="34" charset="0"/>
              </a:rPr>
              <a:t>, to properly learn or properly maintain these skills and is usually completely without, and unable to obtain, any family, friends, acquaintances or other assistive persons in their lives to offer education or assistance in these areas. To be classed as vulnerable, the adult's circumstances must be unable to be altered or improved by the adult's own individual actions without direct assistance from a more capable adult. The vulnerable adult must also be shown to be, on some significant level, a risk to themselves if assistance is not provided.</a:t>
            </a:r>
          </a:p>
        </p:txBody>
      </p:sp>
      <p:sp>
        <p:nvSpPr>
          <p:cNvPr id="3081" name="Rectangle 3080">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14721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77EF2F69-C42B-8F68-A63B-5E1F61EC1BE4}"/>
              </a:ext>
            </a:extLst>
          </p:cNvPr>
          <p:cNvSpPr>
            <a:spLocks noGrp="1"/>
          </p:cNvSpPr>
          <p:nvPr>
            <p:ph type="title"/>
          </p:nvPr>
        </p:nvSpPr>
        <p:spPr>
          <a:xfrm>
            <a:off x="1524003" y="1999615"/>
            <a:ext cx="9144000" cy="2764028"/>
          </a:xfrm>
        </p:spPr>
        <p:txBody>
          <a:bodyPr vert="horz" lIns="91440" tIns="45720" rIns="91440" bIns="45720" rtlCol="0" anchor="ctr">
            <a:normAutofit fontScale="90000"/>
          </a:bodyPr>
          <a:lstStyle/>
          <a:p>
            <a:pPr algn="ctr"/>
            <a:r>
              <a:rPr lang="en-US" sz="6100" kern="1200" dirty="0">
                <a:solidFill>
                  <a:schemeClr val="tx1"/>
                </a:solidFill>
                <a:latin typeface="+mj-lt"/>
                <a:ea typeface="+mj-ea"/>
                <a:cs typeface="+mj-cs"/>
              </a:rPr>
              <a:t>Why do you think there are so many different definitions of Vulnerable or vulnerability?</a:t>
            </a:r>
            <a:br>
              <a:rPr lang="en-US" sz="6100" kern="1200" dirty="0">
                <a:solidFill>
                  <a:schemeClr val="tx1"/>
                </a:solidFill>
                <a:latin typeface="+mj-lt"/>
                <a:ea typeface="+mj-ea"/>
                <a:cs typeface="+mj-cs"/>
              </a:rPr>
            </a:br>
            <a:r>
              <a:rPr lang="en-US" sz="6100" kern="1200" dirty="0">
                <a:solidFill>
                  <a:schemeClr val="tx1"/>
                </a:solidFill>
                <a:latin typeface="+mj-lt"/>
                <a:ea typeface="+mj-ea"/>
                <a:cs typeface="+mj-cs"/>
              </a:rPr>
              <a:t>Why can’t they all work towards using the same definition?</a:t>
            </a:r>
          </a:p>
        </p:txBody>
      </p:sp>
      <p:sp>
        <p:nvSpPr>
          <p:cNvPr id="15" name="Rectangle 14">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7155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AA499-6A9F-0A5A-0EB3-42E3E557697E}"/>
              </a:ext>
            </a:extLst>
          </p:cNvPr>
          <p:cNvSpPr>
            <a:spLocks noGrp="1"/>
          </p:cNvSpPr>
          <p:nvPr>
            <p:ph type="title"/>
          </p:nvPr>
        </p:nvSpPr>
        <p:spPr/>
        <p:txBody>
          <a:bodyPr anchor="ctr">
            <a:normAutofit/>
          </a:bodyPr>
          <a:lstStyle/>
          <a:p>
            <a:br>
              <a:rPr lang="en-GB" sz="2800" dirty="0">
                <a:solidFill>
                  <a:srgbClr val="FFFFFF"/>
                </a:solidFill>
                <a:ea typeface="+mj-lt"/>
                <a:cs typeface="+mj-lt"/>
              </a:rPr>
            </a:br>
            <a:endParaRPr lang="en-GB" sz="2800" dirty="0">
              <a:solidFill>
                <a:srgbClr val="FFFFFF"/>
              </a:solidFill>
              <a:cs typeface="Calibri Light"/>
            </a:endParaRPr>
          </a:p>
        </p:txBody>
      </p:sp>
      <p:graphicFrame>
        <p:nvGraphicFramePr>
          <p:cNvPr id="5" name="Content Placeholder 2">
            <a:extLst>
              <a:ext uri="{FF2B5EF4-FFF2-40B4-BE49-F238E27FC236}">
                <a16:creationId xmlns:a16="http://schemas.microsoft.com/office/drawing/2014/main" id="{DC7AC77A-B9B2-3A56-D590-3C8C225088A6}"/>
              </a:ext>
            </a:extLst>
          </p:cNvPr>
          <p:cNvGraphicFramePr>
            <a:graphicFrameLocks noGrp="1"/>
          </p:cNvGraphicFramePr>
          <p:nvPr>
            <p:ph idx="4294967295"/>
            <p:extLst>
              <p:ext uri="{D42A27DB-BD31-4B8C-83A1-F6EECF244321}">
                <p14:modId xmlns:p14="http://schemas.microsoft.com/office/powerpoint/2010/main" val="83367701"/>
              </p:ext>
            </p:extLst>
          </p:nvPr>
        </p:nvGraphicFramePr>
        <p:xfrm>
          <a:off x="194872" y="2143593"/>
          <a:ext cx="11997128" cy="41619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E9E8A17-5302-4349-BC14-DFB943596F31}"/>
              </a:ext>
            </a:extLst>
          </p:cNvPr>
          <p:cNvSpPr txBox="1"/>
          <p:nvPr/>
        </p:nvSpPr>
        <p:spPr>
          <a:xfrm>
            <a:off x="1782297" y="318885"/>
            <a:ext cx="9222621" cy="1255728"/>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Different agencies use different definitions because these are referenced within other pieces of legislation that are relevant to their working context.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Calibri" panose="020F0502020204030204"/>
            </a:endParaRPr>
          </a:p>
        </p:txBody>
      </p:sp>
    </p:spTree>
    <p:extLst>
      <p:ext uri="{BB962C8B-B14F-4D97-AF65-F5344CB8AC3E}">
        <p14:creationId xmlns:p14="http://schemas.microsoft.com/office/powerpoint/2010/main" val="8571556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D74522F6-4161-4AF4-944E-23BF7705CCF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770315B9-D784-40E8-AADA-F463197DD7C6}"/>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EE878D23-37CF-4044-90F3-8BDA679A5F0D}"/>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8DEAB4F4-1801-40E4-8326-19D481DB66D8}"/>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A30DA468-8AEA-4D0B-82CE-6FFE8E25C458}"/>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642D135E-3727-4857-9E6C-1F89F32C2C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AD1145-7927-E0A2-74DF-8C0E405EA5E2}"/>
              </a:ext>
            </a:extLst>
          </p:cNvPr>
          <p:cNvSpPr>
            <a:spLocks noGrp="1"/>
          </p:cNvSpPr>
          <p:nvPr>
            <p:ph type="title"/>
          </p:nvPr>
        </p:nvSpPr>
        <p:spPr>
          <a:xfrm>
            <a:off x="5297762" y="640080"/>
            <a:ext cx="6251110" cy="3566160"/>
          </a:xfrm>
        </p:spPr>
        <p:txBody>
          <a:bodyPr vert="horz" lIns="91440" tIns="45720" rIns="91440" bIns="45720" rtlCol="0" anchor="b">
            <a:normAutofit/>
          </a:bodyPr>
          <a:lstStyle/>
          <a:p>
            <a:r>
              <a:rPr lang="en-US" sz="5400"/>
              <a:t>What is a victim in the Criminal Justice system</a:t>
            </a:r>
          </a:p>
        </p:txBody>
      </p:sp>
      <p:pic>
        <p:nvPicPr>
          <p:cNvPr id="4" name="Picture 3" descr="A vintage weighing scales">
            <a:extLst>
              <a:ext uri="{FF2B5EF4-FFF2-40B4-BE49-F238E27FC236}">
                <a16:creationId xmlns:a16="http://schemas.microsoft.com/office/drawing/2014/main" id="{4E614201-DF1D-8612-732C-187CA3F6D0C9}"/>
              </a:ext>
            </a:extLst>
          </p:cNvPr>
          <p:cNvPicPr>
            <a:picLocks noChangeAspect="1"/>
          </p:cNvPicPr>
          <p:nvPr/>
        </p:nvPicPr>
        <p:blipFill>
          <a:blip r:embed="rId2"/>
          <a:srcRect r="-3" b="1830"/>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10216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08CAAC1-61F1-E18D-07E8-866D1A109675}"/>
              </a:ext>
            </a:extLst>
          </p:cNvPr>
          <p:cNvSpPr txBox="1"/>
          <p:nvPr/>
        </p:nvSpPr>
        <p:spPr>
          <a:xfrm>
            <a:off x="4810259" y="649480"/>
            <a:ext cx="6555347" cy="5546047"/>
          </a:xfrm>
          <a:prstGeom prst="rect">
            <a:avLst/>
          </a:prstGeom>
        </p:spPr>
        <p:txBody>
          <a:bodyPr vert="horz" lIns="91440" tIns="45720" rIns="91440" bIns="45720" rtlCol="0" anchor="ctr">
            <a:noAutofit/>
          </a:bodyPr>
          <a:lstStyle/>
          <a:p>
            <a:pPr marL="228600" marR="0" lvl="0" indent="-228600" fontAlgn="auto">
              <a:lnSpc>
                <a:spcPct val="90000"/>
              </a:lnSpc>
              <a:spcBef>
                <a:spcPts val="1000"/>
              </a:spcBef>
              <a:spcAft>
                <a:spcPts val="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The Victims Code acknowledges that the terms ‘complainant’ and ‘survivor’ are often used in the criminal justice system to describe a person who has made a criminal allegation to the police. </a:t>
            </a:r>
          </a:p>
          <a:p>
            <a:pPr marL="228600" marR="0" lvl="0" indent="-228600" fontAlgn="auto">
              <a:lnSpc>
                <a:spcPct val="90000"/>
              </a:lnSpc>
              <a:spcBef>
                <a:spcPts val="1000"/>
              </a:spcBef>
              <a:spcAft>
                <a:spcPts val="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Definitions – Harm or loss caused by a criminal offence</a:t>
            </a:r>
          </a:p>
          <a:p>
            <a:pPr marL="228600" marR="0" lvl="0" indent="-228600" fontAlgn="auto">
              <a:lnSpc>
                <a:spcPct val="90000"/>
              </a:lnSpc>
              <a:spcBef>
                <a:spcPts val="1000"/>
              </a:spcBef>
              <a:spcAft>
                <a:spcPts val="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A close relative of a person whose death was directly caused by a criminal offence. </a:t>
            </a:r>
          </a:p>
          <a:p>
            <a:pPr marL="228600" marR="0" lvl="0" indent="-228600" fontAlgn="auto">
              <a:lnSpc>
                <a:spcPct val="90000"/>
              </a:lnSpc>
              <a:spcBef>
                <a:spcPts val="1000"/>
              </a:spcBef>
              <a:spcAft>
                <a:spcPts val="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Under Victims Code if you are the parent of the victim if the victim is under 18 years of age.</a:t>
            </a:r>
          </a:p>
          <a:p>
            <a:pPr marL="228600" marR="0" lvl="0" indent="-228600" fontAlgn="auto">
              <a:lnSpc>
                <a:spcPct val="90000"/>
              </a:lnSpc>
              <a:spcBef>
                <a:spcPts val="1000"/>
              </a:spcBef>
              <a:spcAft>
                <a:spcPts val="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Parent or family member have rights if a victim has a mental impairment or badly injured due to criminal offence – cannot  communicate / lacks the capacity to do so. </a:t>
            </a:r>
          </a:p>
          <a:p>
            <a:pPr marL="228600" marR="0" lvl="0" indent="-228600" fontAlgn="auto">
              <a:lnSpc>
                <a:spcPct val="90000"/>
              </a:lnSpc>
              <a:spcBef>
                <a:spcPts val="1000"/>
              </a:spcBef>
              <a:spcAft>
                <a:spcPts val="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All service providers must have the victim’s best interests as their primary consideration and take the victim’s age, maturity, views, needs and concerns fully into account.</a:t>
            </a:r>
          </a:p>
        </p:txBody>
      </p:sp>
    </p:spTree>
    <p:extLst>
      <p:ext uri="{BB962C8B-B14F-4D97-AF65-F5344CB8AC3E}">
        <p14:creationId xmlns:p14="http://schemas.microsoft.com/office/powerpoint/2010/main" val="42144645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093122-9EF6-D89E-4763-87FEEA1401E8}"/>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Victims in CJS</a:t>
            </a:r>
          </a:p>
        </p:txBody>
      </p:sp>
      <p:graphicFrame>
        <p:nvGraphicFramePr>
          <p:cNvPr id="14" name="Content Placeholder 2">
            <a:extLst>
              <a:ext uri="{FF2B5EF4-FFF2-40B4-BE49-F238E27FC236}">
                <a16:creationId xmlns:a16="http://schemas.microsoft.com/office/drawing/2014/main" id="{7B786579-FE72-FF42-2D11-22902DEC165B}"/>
              </a:ext>
            </a:extLst>
          </p:cNvPr>
          <p:cNvGraphicFramePr>
            <a:graphicFrameLocks noGrp="1"/>
          </p:cNvGraphicFramePr>
          <p:nvPr>
            <p:ph idx="1"/>
            <p:extLst>
              <p:ext uri="{D42A27DB-BD31-4B8C-83A1-F6EECF244321}">
                <p14:modId xmlns:p14="http://schemas.microsoft.com/office/powerpoint/2010/main" val="3739291817"/>
              </p:ext>
            </p:extLst>
          </p:nvPr>
        </p:nvGraphicFramePr>
        <p:xfrm>
          <a:off x="4527805" y="250724"/>
          <a:ext cx="7256156" cy="63565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60321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graphicEl>
                                              <a:dgm id="{ECEB6CEF-C11A-43BB-9063-AC694909BC76}"/>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graphicEl>
                                              <a:dgm id="{C65C4E26-87A0-41DE-A2C1-43FE89D64FBF}"/>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graphicEl>
                                              <a:dgm id="{C0C18FEB-549A-4E21-95A0-66EA91483784}"/>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graphicEl>
                                              <a:dgm id="{3A2CF03C-874A-4DC9-AAAB-31B87F3E14F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graphicEl>
                                              <a:dgm id="{0E1C40A8-3675-4B0C-AE60-224D614D9FD2}"/>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graphicEl>
                                              <a:dgm id="{421E0C03-91A8-4CBF-AFFB-56F35FEDB481}"/>
                                            </p:graphic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graphicEl>
                                              <a:dgm id="{9B820CE6-2E63-4C07-B07E-604D4813608D}"/>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graphicEl>
                                              <a:dgm id="{7BF2C216-9F0D-4659-89CF-C5B1F3DEC883}"/>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graphicEl>
                                              <a:dgm id="{62803C51-32A6-41BE-9E5F-6E3803C04BE8}"/>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graphicEl>
                                              <a:dgm id="{7366C840-0FCC-4FBE-A3D6-4EADF9A15134}"/>
                                            </p:graphic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
                                            <p:graphicEl>
                                              <a:dgm id="{DCF6E312-2C6C-44A3-ACF5-5757D73D1B5A}"/>
                                            </p:graphic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4">
                                            <p:graphicEl>
                                              <a:dgm id="{38CE9D88-EC15-40FF-95EF-F6CFD6482B0E}"/>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graphicEl>
                                              <a:dgm id="{9093C712-D42B-46A4-909B-B97F7D930DF1}"/>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
                                            <p:graphicEl>
                                              <a:dgm id="{B888588B-FF0A-4B8F-96F8-1AB4BCE76C0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with idea concept">
            <a:extLst>
              <a:ext uri="{FF2B5EF4-FFF2-40B4-BE49-F238E27FC236}">
                <a16:creationId xmlns:a16="http://schemas.microsoft.com/office/drawing/2014/main" id="{8DB90CDE-6EDF-0CB9-6BD1-2338CD4D87A2}"/>
              </a:ext>
            </a:extLst>
          </p:cNvPr>
          <p:cNvPicPr>
            <a:picLocks noChangeAspect="1"/>
          </p:cNvPicPr>
          <p:nvPr/>
        </p:nvPicPr>
        <p:blipFill>
          <a:blip r:embed="rId2"/>
          <a:srcRect r="15627" b="-1"/>
          <a:stretch>
            <a:fillRect/>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549083-FC8F-D507-6E34-21B3C3D6390B}"/>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What are your thoughts?</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81884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C47DC224-46E9-E6E3-80BF-465ED23D7553}"/>
              </a:ext>
            </a:extLst>
          </p:cNvPr>
          <p:cNvSpPr>
            <a:spLocks noGrp="1"/>
          </p:cNvSpPr>
          <p:nvPr>
            <p:ph type="title"/>
          </p:nvPr>
        </p:nvSpPr>
        <p:spPr>
          <a:xfrm>
            <a:off x="479394" y="1070800"/>
            <a:ext cx="3939688" cy="5583126"/>
          </a:xfrm>
        </p:spPr>
        <p:txBody>
          <a:bodyPr>
            <a:normAutofit/>
          </a:bodyPr>
          <a:lstStyle/>
          <a:p>
            <a:pPr algn="r"/>
            <a:r>
              <a:rPr lang="en-GB" sz="8000"/>
              <a:t>Next </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03D06F6-3DFD-2ABE-39A7-3FACAEBF9C2D}"/>
              </a:ext>
            </a:extLst>
          </p:cNvPr>
          <p:cNvGraphicFramePr>
            <a:graphicFrameLocks noGrp="1"/>
          </p:cNvGraphicFramePr>
          <p:nvPr>
            <p:ph idx="1"/>
            <p:extLst>
              <p:ext uri="{D42A27DB-BD31-4B8C-83A1-F6EECF244321}">
                <p14:modId xmlns:p14="http://schemas.microsoft.com/office/powerpoint/2010/main" val="615074005"/>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17280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ENTIMETER_SERIES_ID_KEY" val="alipqx7seaeby6bdixoxjpb7e8heoyeg"/>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_rels/webextension2.xml.rels><?xml version="1.0" encoding="UTF-8" standalone="yes"?>
<Relationships xmlns="http://schemas.openxmlformats.org/package/2006/relationships"><Relationship Id="rId1" Type="http://schemas.openxmlformats.org/officeDocument/2006/relationships/image" Target="../media/image14.png"/></Relationships>
</file>

<file path=ppt/webextensions/taskpanes.xml><?xml version="1.0" encoding="utf-8"?>
<wetp:taskpanes xmlns:wetp="http://schemas.microsoft.com/office/webextensions/taskpanes/2010/11">
  <wetp:taskpane dockstate="righ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AEB7394-35AD-4460-A136-1920EFDF3ED8}">
  <we:reference id="3e0fcce7-415c-4081-926c-b4e449c650e4" version="1.1.0.2" store="EXCatalog" storeType="EXCatalog"/>
  <we:alternateReferences>
    <we:reference id="WA200004709" version="1.1.0.2" store="en-US"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297D0091-17CB-409D-AD33-717CBD19F96E}">
  <we:reference id="wa104379261" version="4.3.0.0" store="en-US" storeType="OMEX"/>
  <we:alternateReferences>
    <we:reference id="WA104379261" version="4.3.0.0" store="WA104379261" storeType="OMEX"/>
  </we:alternateReferences>
  <we:properties>
    <we:property name="MENTIMETER_QUESTION_ID_KEY" value="&quot;uc4o9687m5gs&quot;"/>
  </we:properties>
  <we:bindings/>
  <we:snapshot xmlns:r="http://schemas.openxmlformats.org/officeDocument/2006/relationships" r:embed="rId1"/>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4" ma:contentTypeDescription="Create a new document." ma:contentTypeScope="" ma:versionID="92b1b52a1f27cc5a41ca32d1f84d555e">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ab4364e419edd26c621ddb93649f4edd"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MediaServiceSearchProperties" minOccurs="0"/>
                <xsd:element ref="ns3:_activity" minOccurs="0"/>
                <xsd:element ref="ns3:MediaServiceAutoTags" minOccurs="0"/>
                <xsd:element ref="ns3:MediaServiceObjectDetectorVersions" minOccurs="0"/>
                <xsd:element ref="ns3:MediaServiceGenerationTime" minOccurs="0"/>
                <xsd:element ref="ns3:MediaServiceEventHashCode"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e7fbce4-8ae7-4085-8b0a-9efa4c7cae6d" xsi:nil="true"/>
  </documentManagement>
</p:properties>
</file>

<file path=customXml/itemProps1.xml><?xml version="1.0" encoding="utf-8"?>
<ds:datastoreItem xmlns:ds="http://schemas.openxmlformats.org/officeDocument/2006/customXml" ds:itemID="{15E92221-CB0D-4A88-8DCD-4BDAC00C0867}">
  <ds:schemaRefs>
    <ds:schemaRef ds:uri="http://schemas.microsoft.com/sharepoint/v3/contenttype/forms"/>
  </ds:schemaRefs>
</ds:datastoreItem>
</file>

<file path=customXml/itemProps2.xml><?xml version="1.0" encoding="utf-8"?>
<ds:datastoreItem xmlns:ds="http://schemas.openxmlformats.org/officeDocument/2006/customXml" ds:itemID="{0CC970F5-4B1B-4D6A-8BDA-7BF859882F66}">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54E5B94-975E-44C6-988A-CEB5C18DCD6B}">
  <ds:schemaRefs>
    <ds:schemaRef ds:uri="http://schemas.microsoft.com/office/2006/documentManagement/types"/>
    <ds:schemaRef ds:uri="4eb0a523-77d0-454a-93a8-50ca111d3c44"/>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terms/"/>
    <ds:schemaRef ds:uri="0e7fbce4-8ae7-4085-8b0a-9efa4c7cae6d"/>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2</TotalTime>
  <Words>1305</Words>
  <Application>Microsoft Office PowerPoint</Application>
  <PresentationFormat>Widescreen</PresentationFormat>
  <Paragraphs>139</Paragraphs>
  <Slides>33</Slides>
  <Notes>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33</vt:i4>
      </vt:variant>
    </vt:vector>
  </HeadingPairs>
  <TitlesOfParts>
    <vt:vector size="42" baseType="lpstr">
      <vt:lpstr>Meiryo</vt:lpstr>
      <vt:lpstr>Aptos</vt:lpstr>
      <vt:lpstr>Aptos Display</vt:lpstr>
      <vt:lpstr>Arial</vt:lpstr>
      <vt:lpstr>Calibri</vt:lpstr>
      <vt:lpstr>Calibri Light</vt:lpstr>
      <vt:lpstr>Office Theme</vt:lpstr>
      <vt:lpstr>1_Office Theme</vt:lpstr>
      <vt:lpstr>2_Office Theme</vt:lpstr>
      <vt:lpstr>Social inclusion, Victimisation and Welfare Week 1- Introduction</vt:lpstr>
      <vt:lpstr>Aims for the session</vt:lpstr>
      <vt:lpstr>Introductions </vt:lpstr>
      <vt:lpstr>PowerPoint Presentation</vt:lpstr>
      <vt:lpstr>Roles </vt:lpstr>
      <vt:lpstr>PowerPoint Presentation</vt:lpstr>
      <vt:lpstr>PowerPoint Presentation</vt:lpstr>
      <vt:lpstr>Any Questions?</vt:lpstr>
      <vt:lpstr>Short break 10 minutes</vt:lpstr>
      <vt:lpstr>PowerPoint Presentation</vt:lpstr>
      <vt:lpstr>PowerPoint Presentation</vt:lpstr>
      <vt:lpstr>Task Find and simplify these terms</vt:lpstr>
      <vt:lpstr>PowerPoint Presentation</vt:lpstr>
      <vt:lpstr>PowerPoint Presentation</vt:lpstr>
      <vt:lpstr>PowerPoint Presentation</vt:lpstr>
      <vt:lpstr>Who is considered vulnerable?</vt:lpstr>
      <vt:lpstr>PowerPoint Presentation</vt:lpstr>
      <vt:lpstr>PowerPoint Presentation</vt:lpstr>
      <vt:lpstr>Any Questions?</vt:lpstr>
      <vt:lpstr>Definition of Vulnerability </vt:lpstr>
      <vt:lpstr>Definition of Vulnerability- College of Policing </vt:lpstr>
      <vt:lpstr>NSPCC</vt:lpstr>
      <vt:lpstr> </vt:lpstr>
      <vt:lpstr>Adult Social Services </vt:lpstr>
      <vt:lpstr>Outside agencies/businesses </vt:lpstr>
      <vt:lpstr>Psychology Services</vt:lpstr>
      <vt:lpstr>Why do you think there are so many different definitions of Vulnerable or vulnerability? Why can’t they all work towards using the same definition?</vt:lpstr>
      <vt:lpstr> </vt:lpstr>
      <vt:lpstr>What is a victim in the Criminal Justice system</vt:lpstr>
      <vt:lpstr>PowerPoint Presentation</vt:lpstr>
      <vt:lpstr>Victims in CJS</vt:lpstr>
      <vt:lpstr>What are your thoughts?</vt:lpstr>
      <vt:lpstr>Next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Michelle Hill (IMH)</dc:creator>
  <cp:lastModifiedBy>Michelle Hill (IMH)</cp:lastModifiedBy>
  <cp:revision>1</cp:revision>
  <dcterms:created xsi:type="dcterms:W3CDTF">2025-08-28T09:26:06Z</dcterms:created>
  <dcterms:modified xsi:type="dcterms:W3CDTF">2025-09-30T20:03:38Z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