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2" d="100"/>
          <a:sy n="62" d="100"/>
        </p:scale>
        <p:origin x="1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EEB7B-6BB6-42D3-99CB-D4143AFAD054}" type="datetimeFigureOut">
              <a:rPr lang="en-IN" smtClean="0"/>
              <a:t>16-11-2021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CCE4B3-E10F-43CE-B808-730AFA844BBC}" type="slidenum">
              <a:rPr lang="en-IN" smtClean="0"/>
              <a:t>‹#›</a:t>
            </a:fld>
            <a:endParaRPr lang="en-IN"/>
          </a:p>
        </p:txBody>
      </p:sp>
    </p:spTree>
    <p:extLst>
      <p:ext uri="{BB962C8B-B14F-4D97-AF65-F5344CB8AC3E}">
        <p14:creationId xmlns:p14="http://schemas.microsoft.com/office/powerpoint/2010/main" val="2097290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 the modern world, stress may seem an increasingly typical part of day-to-day life, although when it spirals out of control and affects a person on a long-term basis, this can lead to a range of serious health conditions. The contribution of the researchers on stress was significant due to the dynamic social factors and life style changes. </a:t>
            </a:r>
          </a:p>
        </p:txBody>
      </p:sp>
      <p:sp>
        <p:nvSpPr>
          <p:cNvPr id="4" name="Slide Number Placeholder 3"/>
          <p:cNvSpPr>
            <a:spLocks noGrp="1"/>
          </p:cNvSpPr>
          <p:nvPr>
            <p:ph type="sldNum" sz="quarter" idx="10"/>
          </p:nvPr>
        </p:nvSpPr>
        <p:spPr/>
        <p:txBody>
          <a:bodyPr/>
          <a:lstStyle/>
          <a:p>
            <a:fld id="{D2CCE4B3-E10F-43CE-B808-730AFA844BBC}" type="slidenum">
              <a:rPr lang="en-IN" smtClean="0"/>
              <a:t>2</a:t>
            </a:fld>
            <a:endParaRPr lang="en-IN"/>
          </a:p>
        </p:txBody>
      </p:sp>
    </p:spTree>
    <p:extLst>
      <p:ext uri="{BB962C8B-B14F-4D97-AF65-F5344CB8AC3E}">
        <p14:creationId xmlns:p14="http://schemas.microsoft.com/office/powerpoint/2010/main" val="173418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 expected, increased stress leads to reduced productivity and increased satisfaction leads to increased productivity. When work begins to overlap with workers' personal life this implies a negative effect on productivity. Quality work is more related to conscientiousness and personal satisfaction than work load</a:t>
            </a:r>
          </a:p>
          <a:p>
            <a:endParaRPr lang="en-IN" dirty="0"/>
          </a:p>
        </p:txBody>
      </p:sp>
      <p:sp>
        <p:nvSpPr>
          <p:cNvPr id="4" name="Slide Number Placeholder 3"/>
          <p:cNvSpPr>
            <a:spLocks noGrp="1"/>
          </p:cNvSpPr>
          <p:nvPr>
            <p:ph type="sldNum" sz="quarter" idx="10"/>
          </p:nvPr>
        </p:nvSpPr>
        <p:spPr/>
        <p:txBody>
          <a:bodyPr/>
          <a:lstStyle/>
          <a:p>
            <a:fld id="{D2CCE4B3-E10F-43CE-B808-730AFA844BBC}" type="slidenum">
              <a:rPr lang="en-IN" smtClean="0"/>
              <a:t>3</a:t>
            </a:fld>
            <a:endParaRPr lang="en-IN"/>
          </a:p>
        </p:txBody>
      </p:sp>
    </p:spTree>
    <p:extLst>
      <p:ext uri="{BB962C8B-B14F-4D97-AF65-F5344CB8AC3E}">
        <p14:creationId xmlns:p14="http://schemas.microsoft.com/office/powerpoint/2010/main" val="1769440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D68F1BB-694E-4F2E-BA62-37DB1E7FFCF3}" type="datetimeFigureOut">
              <a:rPr lang="en-IN" smtClean="0"/>
              <a:t>16-11-2021</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3740428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68F1BB-694E-4F2E-BA62-37DB1E7FFCF3}" type="datetimeFigureOut">
              <a:rPr lang="en-IN" smtClean="0"/>
              <a:t>16-11-2021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3100509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FD68F1BB-694E-4F2E-BA62-37DB1E7FFCF3}" type="datetimeFigureOut">
              <a:rPr lang="en-IN" smtClean="0"/>
              <a:t>16-11-2021</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832066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D68F1BB-694E-4F2E-BA62-37DB1E7FFCF3}" type="datetimeFigureOut">
              <a:rPr lang="en-IN" smtClean="0"/>
              <a:t>16-11-2021</a:t>
            </a:fld>
            <a:endParaRPr lang="en-IN"/>
          </a:p>
        </p:txBody>
      </p:sp>
      <p:sp>
        <p:nvSpPr>
          <p:cNvPr id="6" name="Footer Placeholder 5"/>
          <p:cNvSpPr>
            <a:spLocks noGrp="1"/>
          </p:cNvSpPr>
          <p:nvPr>
            <p:ph type="ftr" sz="quarter" idx="11"/>
          </p:nvPr>
        </p:nvSpPr>
        <p:spPr>
          <a:xfrm>
            <a:off x="804672" y="6227064"/>
            <a:ext cx="10588752" cy="320040"/>
          </a:xfrm>
        </p:spPr>
        <p:txBody>
          <a:bodyPr/>
          <a:lstStyle/>
          <a:p>
            <a:endParaRPr lang="en-IN"/>
          </a:p>
        </p:txBody>
      </p:sp>
      <p:sp>
        <p:nvSpPr>
          <p:cNvPr id="7" name="Slide Number Placeholder 6"/>
          <p:cNvSpPr>
            <a:spLocks noGrp="1"/>
          </p:cNvSpPr>
          <p:nvPr>
            <p:ph type="sldNum" sz="quarter" idx="12"/>
          </p:nvPr>
        </p:nvSpPr>
        <p:spPr>
          <a:xfrm>
            <a:off x="10469880"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748854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FD68F1BB-694E-4F2E-BA62-37DB1E7FFCF3}" type="datetimeFigureOut">
              <a:rPr lang="en-IN" smtClean="0"/>
              <a:t>16-11-2021</a:t>
            </a:fld>
            <a:endParaRPr lang="en-IN"/>
          </a:p>
        </p:txBody>
      </p:sp>
      <p:sp>
        <p:nvSpPr>
          <p:cNvPr id="8" name="Footer Placeholder 7"/>
          <p:cNvSpPr>
            <a:spLocks noGrp="1"/>
          </p:cNvSpPr>
          <p:nvPr>
            <p:ph type="ftr" sz="quarter" idx="11"/>
          </p:nvPr>
        </p:nvSpPr>
        <p:spPr>
          <a:xfrm>
            <a:off x="804672" y="6227064"/>
            <a:ext cx="10588752" cy="320040"/>
          </a:xfrm>
        </p:spPr>
        <p:txBody>
          <a:bodyPr/>
          <a:lstStyle/>
          <a:p>
            <a:endParaRPr lang="en-IN"/>
          </a:p>
        </p:txBody>
      </p:sp>
      <p:sp>
        <p:nvSpPr>
          <p:cNvPr id="9" name="Slide Number Placeholder 8"/>
          <p:cNvSpPr>
            <a:spLocks noGrp="1"/>
          </p:cNvSpPr>
          <p:nvPr>
            <p:ph type="sldNum" sz="quarter" idx="12"/>
          </p:nvPr>
        </p:nvSpPr>
        <p:spPr>
          <a:xfrm>
            <a:off x="10469880"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2607437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68F1BB-694E-4F2E-BA62-37DB1E7FFCF3}" type="datetimeFigureOut">
              <a:rPr lang="en-IN" smtClean="0"/>
              <a:t>16-11-2021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4171903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FD68F1BB-694E-4F2E-BA62-37DB1E7FFCF3}" type="datetimeFigureOut">
              <a:rPr lang="en-IN" smtClean="0"/>
              <a:t>16-11-2021</a:t>
            </a:fld>
            <a:endParaRPr lang="en-IN"/>
          </a:p>
        </p:txBody>
      </p:sp>
      <p:sp>
        <p:nvSpPr>
          <p:cNvPr id="3" name="Footer Placeholder 2"/>
          <p:cNvSpPr>
            <a:spLocks noGrp="1"/>
          </p:cNvSpPr>
          <p:nvPr>
            <p:ph type="ftr" sz="quarter" idx="11"/>
          </p:nvPr>
        </p:nvSpPr>
        <p:spPr>
          <a:xfrm>
            <a:off x="804672" y="6227064"/>
            <a:ext cx="10588752" cy="320040"/>
          </a:xfrm>
        </p:spPr>
        <p:txBody>
          <a:bodyPr/>
          <a:lstStyle/>
          <a:p>
            <a:endParaRPr lang="en-IN"/>
          </a:p>
        </p:txBody>
      </p:sp>
      <p:sp>
        <p:nvSpPr>
          <p:cNvPr id="4" name="Slide Number Placeholder 3"/>
          <p:cNvSpPr>
            <a:spLocks noGrp="1"/>
          </p:cNvSpPr>
          <p:nvPr>
            <p:ph type="sldNum" sz="quarter" idx="12"/>
          </p:nvPr>
        </p:nvSpPr>
        <p:spPr>
          <a:xfrm>
            <a:off x="10469880"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2776751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68F1BB-694E-4F2E-BA62-37DB1E7FFCF3}" type="datetimeFigureOut">
              <a:rPr lang="en-IN" smtClean="0"/>
              <a:t>16-11-2021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3241339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FD68F1BB-694E-4F2E-BA62-37DB1E7FFCF3}" type="datetimeFigureOut">
              <a:rPr lang="en-IN" smtClean="0"/>
              <a:t>16-11-2021</a:t>
            </a:fld>
            <a:endParaRPr lang="en-IN"/>
          </a:p>
        </p:txBody>
      </p:sp>
      <p:sp>
        <p:nvSpPr>
          <p:cNvPr id="6" name="Footer Placeholder 5"/>
          <p:cNvSpPr>
            <a:spLocks noGrp="1"/>
          </p:cNvSpPr>
          <p:nvPr>
            <p:ph type="ftr" sz="quarter" idx="11"/>
          </p:nvPr>
        </p:nvSpPr>
        <p:spPr>
          <a:xfrm>
            <a:off x="804672" y="6227064"/>
            <a:ext cx="5942203" cy="320040"/>
          </a:xfrm>
        </p:spPr>
        <p:txBody>
          <a:bodyPr/>
          <a:lstStyle/>
          <a:p>
            <a:endParaRPr lang="en-IN"/>
          </a:p>
        </p:txBody>
      </p:sp>
      <p:sp>
        <p:nvSpPr>
          <p:cNvPr id="7" name="Slide Number Placeholder 6"/>
          <p:cNvSpPr>
            <a:spLocks noGrp="1"/>
          </p:cNvSpPr>
          <p:nvPr>
            <p:ph type="sldNum" sz="quarter" idx="12"/>
          </p:nvPr>
        </p:nvSpPr>
        <p:spPr>
          <a:xfrm>
            <a:off x="5828377"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1924998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68F1BB-694E-4F2E-BA62-37DB1E7FFCF3}" type="datetimeFigureOut">
              <a:rPr lang="en-IN" smtClean="0"/>
              <a:t>16-11-2021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2707860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FD68F1BB-694E-4F2E-BA62-37DB1E7FFCF3}" type="datetimeFigureOut">
              <a:rPr lang="en-IN" smtClean="0"/>
              <a:t>16-11-2021</a:t>
            </a:fld>
            <a:endParaRPr lang="en-IN"/>
          </a:p>
        </p:txBody>
      </p:sp>
      <p:sp>
        <p:nvSpPr>
          <p:cNvPr id="5" name="Footer Placeholder 4"/>
          <p:cNvSpPr>
            <a:spLocks noGrp="1"/>
          </p:cNvSpPr>
          <p:nvPr>
            <p:ph type="ftr" sz="quarter" idx="11"/>
          </p:nvPr>
        </p:nvSpPr>
        <p:spPr>
          <a:xfrm>
            <a:off x="804672" y="6227064"/>
            <a:ext cx="10588752" cy="320040"/>
          </a:xfrm>
        </p:spPr>
        <p:txBody>
          <a:body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4759F314-48BB-4EA8-9AC7-5B9BDDB409F1}" type="slidenum">
              <a:rPr lang="en-IN" smtClean="0"/>
              <a:t>‹#›</a:t>
            </a:fld>
            <a:endParaRPr lang="en-IN"/>
          </a:p>
        </p:txBody>
      </p:sp>
    </p:spTree>
    <p:extLst>
      <p:ext uri="{BB962C8B-B14F-4D97-AF65-F5344CB8AC3E}">
        <p14:creationId xmlns:p14="http://schemas.microsoft.com/office/powerpoint/2010/main" val="3695757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D68F1BB-694E-4F2E-BA62-37DB1E7FFCF3}" type="datetimeFigureOut">
              <a:rPr lang="en-IN" smtClean="0"/>
              <a:t>16-11-2021</a:t>
            </a:fld>
            <a:endParaRPr lang="en-IN"/>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4759F314-48BB-4EA8-9AC7-5B9BDDB409F1}" type="slidenum">
              <a:rPr lang="en-IN" smtClean="0"/>
              <a:t>‹#›</a:t>
            </a:fld>
            <a:endParaRPr lang="en-IN"/>
          </a:p>
        </p:txBody>
      </p:sp>
    </p:spTree>
    <p:extLst>
      <p:ext uri="{BB962C8B-B14F-4D97-AF65-F5344CB8AC3E}">
        <p14:creationId xmlns:p14="http://schemas.microsoft.com/office/powerpoint/2010/main" val="394538745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cademic.oup.com/occmed/article-abstract/71/8/351/6355606" TargetMode="External"/><Relationship Id="rId7" Type="http://schemas.openxmlformats.org/officeDocument/2006/relationships/hyperlink" Target="https://link.springer.com/article/10.1186/s13054-018-2223-6" TargetMode="External"/><Relationship Id="rId2" Type="http://schemas.openxmlformats.org/officeDocument/2006/relationships/hyperlink" Target="https://www.mdpi.com/837038" TargetMode="External"/><Relationship Id="rId1" Type="http://schemas.openxmlformats.org/officeDocument/2006/relationships/slideLayout" Target="../slideLayouts/slideLayout2.xml"/><Relationship Id="rId6" Type="http://schemas.openxmlformats.org/officeDocument/2006/relationships/hyperlink" Target="https://www.cambridge.org/core/journals/bjpsych-open/article/anxiety-depression-traumatic-stress-and-covid19related-anxiety-in-the-uk-general-population-during-the-covid19-pandemic/50A4F50EF32B5D75C531B77FB913D53A" TargetMode="External"/><Relationship Id="rId5" Type="http://schemas.openxmlformats.org/officeDocument/2006/relationships/hyperlink" Target="https://academic.oup.com/bjsw/article-abstract/49/2/371/4988194" TargetMode="External"/><Relationship Id="rId4" Type="http://schemas.openxmlformats.org/officeDocument/2006/relationships/hyperlink" Target="https://www.emerald.com/insight/content/doi/10.1108/JEDT-09-2018-0162/fu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b="1" dirty="0"/>
              <a:t>Stress in the UK </a:t>
            </a:r>
            <a:endParaRPr lang="en-IN" dirty="0"/>
          </a:p>
        </p:txBody>
      </p:sp>
    </p:spTree>
    <p:extLst>
      <p:ext uri="{BB962C8B-B14F-4D97-AF65-F5344CB8AC3E}">
        <p14:creationId xmlns:p14="http://schemas.microsoft.com/office/powerpoint/2010/main" val="2746562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Nature of the problem</a:t>
            </a:r>
          </a:p>
        </p:txBody>
      </p:sp>
      <p:sp>
        <p:nvSpPr>
          <p:cNvPr id="3" name="Content Placeholder 2"/>
          <p:cNvSpPr>
            <a:spLocks noGrp="1"/>
          </p:cNvSpPr>
          <p:nvPr>
            <p:ph idx="1"/>
          </p:nvPr>
        </p:nvSpPr>
        <p:spPr/>
        <p:txBody>
          <a:bodyPr>
            <a:normAutofit/>
          </a:bodyPr>
          <a:lstStyle/>
          <a:p>
            <a:pPr algn="just"/>
            <a:r>
              <a:rPr lang="en-IN" dirty="0"/>
              <a:t>The psychological, physiological, and performance consequences of stress on an organization's human resources are substantial. Though stress has certain negative health consequences, not all pressures are harmful.</a:t>
            </a:r>
          </a:p>
          <a:p>
            <a:pPr algn="just"/>
            <a:r>
              <a:rPr lang="en-IN" dirty="0"/>
              <a:t>Work-related stress is the most prevalent kind of stress in the United Kingdom, according to nearly four-fifths of poll respondents in 2020. Furthermore, the bulk of the British population suffers from financial hardship. In the United Kingdom, there is a significant age divide in stress experiences.</a:t>
            </a:r>
          </a:p>
        </p:txBody>
      </p:sp>
    </p:spTree>
    <p:extLst>
      <p:ext uri="{BB962C8B-B14F-4D97-AF65-F5344CB8AC3E}">
        <p14:creationId xmlns:p14="http://schemas.microsoft.com/office/powerpoint/2010/main" val="208620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Impact of the problem on workers</a:t>
            </a:r>
          </a:p>
        </p:txBody>
      </p:sp>
      <p:sp>
        <p:nvSpPr>
          <p:cNvPr id="3" name="Content Placeholder 2"/>
          <p:cNvSpPr>
            <a:spLocks noGrp="1"/>
          </p:cNvSpPr>
          <p:nvPr>
            <p:ph idx="1"/>
          </p:nvPr>
        </p:nvSpPr>
        <p:spPr/>
        <p:txBody>
          <a:bodyPr>
            <a:normAutofit/>
          </a:bodyPr>
          <a:lstStyle/>
          <a:p>
            <a:pPr marL="0" indent="0">
              <a:buNone/>
            </a:pPr>
            <a:r>
              <a:rPr lang="en-IN" dirty="0"/>
              <a:t>Employees that are stressed are unable to satisfy their organization's expectations due to physical, psychological, and organisational burnout. Job stress has a severe impact on the well-being of female employees, resulting in discontent and bad sentiments toward work, and, as a result, their performance suffers.</a:t>
            </a:r>
          </a:p>
          <a:p>
            <a:pPr marL="0" indent="0">
              <a:buNone/>
            </a:pPr>
            <a:r>
              <a:rPr lang="en-IN" dirty="0"/>
              <a:t>Job stress can result in irritability, hostility, and social disengagement. Gender, as well as individual and familial variables, have different effects. Short-term processes can build up over time, resulting in stable family dynamics. Some reactions may shield the family from obvious signs of stress.</a:t>
            </a:r>
          </a:p>
        </p:txBody>
      </p:sp>
    </p:spTree>
    <p:extLst>
      <p:ext uri="{BB962C8B-B14F-4D97-AF65-F5344CB8AC3E}">
        <p14:creationId xmlns:p14="http://schemas.microsoft.com/office/powerpoint/2010/main" val="36027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Impact of the problem on organisation</a:t>
            </a:r>
          </a:p>
        </p:txBody>
      </p:sp>
      <p:sp>
        <p:nvSpPr>
          <p:cNvPr id="3" name="Content Placeholder 2"/>
          <p:cNvSpPr>
            <a:spLocks noGrp="1"/>
          </p:cNvSpPr>
          <p:nvPr>
            <p:ph idx="1"/>
          </p:nvPr>
        </p:nvSpPr>
        <p:spPr/>
        <p:txBody>
          <a:bodyPr>
            <a:normAutofit/>
          </a:bodyPr>
          <a:lstStyle/>
          <a:p>
            <a:r>
              <a:rPr lang="en-IN" dirty="0"/>
              <a:t>Employees that are stressed are 60 percent more likely to be absent from work and are much less productive when they are there. </a:t>
            </a:r>
            <a:r>
              <a:rPr lang="en-IN" dirty="0" err="1"/>
              <a:t>Presenteeism</a:t>
            </a:r>
            <a:r>
              <a:rPr lang="en-IN" dirty="0"/>
              <a:t>, which occurs when individuals arrive at work suffering from circumstances that cause them to underperform, can reduce an employee's productivity by up to 77 percent, according to researchers.</a:t>
            </a:r>
          </a:p>
          <a:p>
            <a:r>
              <a:rPr lang="en-IN" dirty="0"/>
              <a:t>This, among other things, causes an increase in stress. As a result, according to the authors, stress causes "accidents, absenteeism, employee turnover, lower productivity, and direct medical, legal, and insurance expenses" </a:t>
            </a:r>
            <a:r>
              <a:rPr lang="en-IN" dirty="0" err="1"/>
              <a:t>totaling</a:t>
            </a:r>
            <a:r>
              <a:rPr lang="en-IN" dirty="0"/>
              <a:t> $300 billion each year in the United States. And the impact of stress on those people is enormous.</a:t>
            </a:r>
          </a:p>
        </p:txBody>
      </p:sp>
    </p:spTree>
    <p:extLst>
      <p:ext uri="{BB962C8B-B14F-4D97-AF65-F5344CB8AC3E}">
        <p14:creationId xmlns:p14="http://schemas.microsoft.com/office/powerpoint/2010/main" val="1452253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The causes of the problems</a:t>
            </a:r>
          </a:p>
        </p:txBody>
      </p:sp>
      <p:sp>
        <p:nvSpPr>
          <p:cNvPr id="3" name="Content Placeholder 2"/>
          <p:cNvSpPr>
            <a:spLocks noGrp="1"/>
          </p:cNvSpPr>
          <p:nvPr>
            <p:ph idx="1"/>
          </p:nvPr>
        </p:nvSpPr>
        <p:spPr>
          <a:xfrm>
            <a:off x="5118447" y="803186"/>
            <a:ext cx="6409157" cy="3111268"/>
          </a:xfrm>
        </p:spPr>
        <p:txBody>
          <a:bodyPr>
            <a:normAutofit/>
          </a:bodyPr>
          <a:lstStyle/>
          <a:p>
            <a:r>
              <a:rPr lang="en-IN" dirty="0"/>
              <a:t>Stress is usually brought on by events in your life that include the following: being under a lot of stress and dealing with major changes, worrying about something, not having much or any influence over the result of a situation, having heavy duties, not having enough work, activities, or change in your life, and moments of uncertainty</a:t>
            </a:r>
          </a:p>
          <a:p>
            <a:endParaRPr lang="en-IN" dirty="0"/>
          </a:p>
        </p:txBody>
      </p:sp>
      <p:pic>
        <p:nvPicPr>
          <p:cNvPr id="4" name="Picture 3"/>
          <p:cNvPicPr>
            <a:picLocks noChangeAspect="1"/>
          </p:cNvPicPr>
          <p:nvPr/>
        </p:nvPicPr>
        <p:blipFill>
          <a:blip r:embed="rId2"/>
          <a:stretch>
            <a:fillRect/>
          </a:stretch>
        </p:blipFill>
        <p:spPr>
          <a:xfrm>
            <a:off x="5787494" y="3914454"/>
            <a:ext cx="5071062" cy="2456441"/>
          </a:xfrm>
          <a:prstGeom prst="rect">
            <a:avLst/>
          </a:prstGeom>
        </p:spPr>
      </p:pic>
    </p:spTree>
    <p:extLst>
      <p:ext uri="{BB962C8B-B14F-4D97-AF65-F5344CB8AC3E}">
        <p14:creationId xmlns:p14="http://schemas.microsoft.com/office/powerpoint/2010/main" val="1034463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PESTEL Analysis</a:t>
            </a:r>
          </a:p>
        </p:txBody>
      </p:sp>
      <p:sp>
        <p:nvSpPr>
          <p:cNvPr id="3" name="Content Placeholder 2"/>
          <p:cNvSpPr>
            <a:spLocks noGrp="1"/>
          </p:cNvSpPr>
          <p:nvPr>
            <p:ph idx="1"/>
          </p:nvPr>
        </p:nvSpPr>
        <p:spPr/>
        <p:txBody>
          <a:bodyPr>
            <a:normAutofit fontScale="62500" lnSpcReduction="20000"/>
          </a:bodyPr>
          <a:lstStyle/>
          <a:p>
            <a:r>
              <a:rPr lang="en-IN" b="1" dirty="0"/>
              <a:t>Political: </a:t>
            </a:r>
            <a:r>
              <a:rPr lang="en-IN" dirty="0"/>
              <a:t>Customer services had the highest reported levels of stress in the UK, presumably because to the high exposure to customers who may be furious and agitated themselves. Senior executive jobs and sales divisions were also high-pressure work settings. </a:t>
            </a:r>
            <a:endParaRPr lang="en-IN" b="1" dirty="0"/>
          </a:p>
          <a:p>
            <a:r>
              <a:rPr lang="en-IN" b="1" dirty="0"/>
              <a:t>Economic: </a:t>
            </a:r>
            <a:r>
              <a:rPr lang="en-IN" dirty="0"/>
              <a:t>Economically, stress-related diseases are thought to account for roughly $14.7 billion in healthcare spending in the United Kingdom each year. The majority of the money is spent on inpatient admissions due to stress-related illnesses, which cost the UK healthcare system almost ten billion dollars.</a:t>
            </a:r>
          </a:p>
          <a:p>
            <a:r>
              <a:rPr lang="en-IN" b="1" dirty="0"/>
              <a:t>Social: </a:t>
            </a:r>
            <a:r>
              <a:rPr lang="en-IN" dirty="0"/>
              <a:t>Customer service has the highest reported levels of stress in the UK, presumably due to the high exposure to clients who may be furious and agitated themselves. Senior executive jobs and sales divisions were also high-pressure work settings.</a:t>
            </a:r>
          </a:p>
          <a:p>
            <a:r>
              <a:rPr lang="en-IN" b="1" dirty="0"/>
              <a:t>Technological: </a:t>
            </a:r>
            <a:r>
              <a:rPr lang="en-IN" dirty="0"/>
              <a:t>Technostress occurs when people are unable to adapt to or cope with information technology in a healthy way. They are compelled to stay connected and provide regular updates, to reply to work-related information in real time, and to participate in virtually automatic multitasking.</a:t>
            </a:r>
            <a:endParaRPr lang="en-IN" b="1" dirty="0"/>
          </a:p>
          <a:p>
            <a:r>
              <a:rPr lang="en-IN" b="1" dirty="0"/>
              <a:t>Environmental: </a:t>
            </a:r>
            <a:r>
              <a:rPr lang="en-IN" dirty="0"/>
              <a:t>Chest discomfort was the most prevalent physical symptom of stress-related disease in the UK, accounting for more than 943 thousand hospital admissions. Circulatory concerns, female health, and gastrointestinal issues also accounted for a substantial proportion of hospitalizations.</a:t>
            </a:r>
            <a:endParaRPr lang="en-IN" b="1" dirty="0"/>
          </a:p>
          <a:p>
            <a:r>
              <a:rPr lang="en-IN" b="1" dirty="0"/>
              <a:t>Legal</a:t>
            </a:r>
            <a:r>
              <a:rPr lang="en-IN" dirty="0"/>
              <a:t>: The majority of the money is spent on inpatient admissions due to stress-related illnesses, which cost the UK healthcare system almost ten billion dollars. Over 5.5 million inpatient hospitalizations were due to stress-related disorders, and nearly 68.9 million GP consultations were made as a result of stress. </a:t>
            </a:r>
          </a:p>
        </p:txBody>
      </p:sp>
    </p:spTree>
    <p:extLst>
      <p:ext uri="{BB962C8B-B14F-4D97-AF65-F5344CB8AC3E}">
        <p14:creationId xmlns:p14="http://schemas.microsoft.com/office/powerpoint/2010/main" val="184784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Alternative Solutions</a:t>
            </a:r>
          </a:p>
        </p:txBody>
      </p:sp>
      <p:sp>
        <p:nvSpPr>
          <p:cNvPr id="3" name="Content Placeholder 2"/>
          <p:cNvSpPr>
            <a:spLocks noGrp="1"/>
          </p:cNvSpPr>
          <p:nvPr>
            <p:ph idx="1"/>
          </p:nvPr>
        </p:nvSpPr>
        <p:spPr/>
        <p:txBody>
          <a:bodyPr>
            <a:normAutofit fontScale="92500" lnSpcReduction="10000"/>
          </a:bodyPr>
          <a:lstStyle/>
          <a:p>
            <a:pPr marL="0" indent="0" algn="just">
              <a:buNone/>
            </a:pPr>
            <a:r>
              <a:rPr lang="en-IN" b="1" dirty="0"/>
              <a:t>Encourage social interaction: </a:t>
            </a:r>
            <a:r>
              <a:rPr lang="en-IN" dirty="0"/>
              <a:t>Employees spend a lot of time together, and the more relaxed they are, the less stressed they are. Expectations and communication barriers are broken down when co-workers get to know one another, lubricating the wheels for future encounters. </a:t>
            </a:r>
          </a:p>
          <a:p>
            <a:pPr marL="0" indent="0" algn="just">
              <a:buNone/>
            </a:pPr>
            <a:r>
              <a:rPr lang="en-IN" b="1" dirty="0"/>
              <a:t>Encourage workplace wellness: </a:t>
            </a:r>
            <a:r>
              <a:rPr lang="en-IN" dirty="0"/>
              <a:t>the strongest defences against job stress are exercise and a healthy lifestyle. Employees' thoughts are diverted from the stress of their jobs by exercise, allowing them to concentrate on the work at hand. Increased synthesis of endorphins, the brain's feel-good chemicals, also enhances mood.</a:t>
            </a:r>
          </a:p>
          <a:p>
            <a:pPr marL="0" indent="0" algn="just">
              <a:buNone/>
            </a:pPr>
            <a:r>
              <a:rPr lang="en-IN" dirty="0"/>
              <a:t>Maintaining a workload that is appropriate for employees' talents and available resources is one of the greatest ways to alleviate stress. Allow workers to have as much control as possible over their jobs. Provide achievable deadlines to keep their job expectations fair. Provide fair work shifts and provide ample time for them to rest before their shift.</a:t>
            </a:r>
          </a:p>
          <a:p>
            <a:pPr marL="0" indent="0" algn="just">
              <a:buNone/>
            </a:pPr>
            <a:endParaRPr lang="en-IN" dirty="0"/>
          </a:p>
          <a:p>
            <a:pPr marL="0" indent="0" algn="just">
              <a:buNone/>
            </a:pPr>
            <a:endParaRPr lang="en-IN" dirty="0"/>
          </a:p>
        </p:txBody>
      </p:sp>
    </p:spTree>
    <p:extLst>
      <p:ext uri="{BB962C8B-B14F-4D97-AF65-F5344CB8AC3E}">
        <p14:creationId xmlns:p14="http://schemas.microsoft.com/office/powerpoint/2010/main" val="2876826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a:t>
            </a:r>
          </a:p>
        </p:txBody>
      </p:sp>
      <p:sp>
        <p:nvSpPr>
          <p:cNvPr id="3" name="Content Placeholder 2"/>
          <p:cNvSpPr>
            <a:spLocks noGrp="1"/>
          </p:cNvSpPr>
          <p:nvPr>
            <p:ph idx="1"/>
          </p:nvPr>
        </p:nvSpPr>
        <p:spPr/>
        <p:txBody>
          <a:bodyPr>
            <a:normAutofit fontScale="55000" lnSpcReduction="20000"/>
          </a:bodyPr>
          <a:lstStyle/>
          <a:p>
            <a:pPr algn="just"/>
            <a:r>
              <a:rPr lang="en-IN" dirty="0"/>
              <a:t>James, K., Nichol, C. J., Wade, T., </a:t>
            </a:r>
            <a:r>
              <a:rPr lang="en-IN" dirty="0" err="1"/>
              <a:t>Cowley</a:t>
            </a:r>
            <a:r>
              <a:rPr lang="en-IN" dirty="0"/>
              <a:t>, D., Gibson Poole, S., Gray, A., &amp; Gillespie, J. (2020). Thermal and Multispectral Remote Sensing for the Detection and Analysis of Archaeologically Induced Crop Stress at a UK Site. </a:t>
            </a:r>
            <a:r>
              <a:rPr lang="en-IN" i="1" dirty="0"/>
              <a:t>Drones</a:t>
            </a:r>
            <a:r>
              <a:rPr lang="en-IN" dirty="0"/>
              <a:t>, </a:t>
            </a:r>
            <a:r>
              <a:rPr lang="en-IN" i="1" dirty="0"/>
              <a:t>4</a:t>
            </a:r>
            <a:r>
              <a:rPr lang="en-IN" dirty="0"/>
              <a:t>(4), 61. </a:t>
            </a:r>
            <a:r>
              <a:rPr lang="en-IN" dirty="0">
                <a:hlinkClick r:id="rId2"/>
              </a:rPr>
              <a:t>https://www.mdpi.com/837038</a:t>
            </a:r>
            <a:endParaRPr lang="en-IN" dirty="0"/>
          </a:p>
          <a:p>
            <a:pPr algn="just"/>
            <a:r>
              <a:rPr lang="en-IN" dirty="0"/>
              <a:t>Steel, C., Tehrani, N., Lewis, G., &amp; Billings, J. (2021). Risk factors for complex posttraumatic stress disorder in UK police. </a:t>
            </a:r>
            <a:r>
              <a:rPr lang="en-IN" i="1" dirty="0"/>
              <a:t>Occupational Medicine</a:t>
            </a:r>
            <a:r>
              <a:rPr lang="en-IN" dirty="0"/>
              <a:t>, </a:t>
            </a:r>
            <a:r>
              <a:rPr lang="en-IN" i="1" dirty="0"/>
              <a:t>71</a:t>
            </a:r>
            <a:r>
              <a:rPr lang="en-IN" dirty="0"/>
              <a:t>(8), 351-357. </a:t>
            </a:r>
            <a:r>
              <a:rPr lang="en-IN" dirty="0">
                <a:hlinkClick r:id="rId3"/>
              </a:rPr>
              <a:t>https://academic.oup.com/occmed/article-abstract/71/8/351/6355606</a:t>
            </a:r>
            <a:endParaRPr lang="en-IN" dirty="0"/>
          </a:p>
          <a:p>
            <a:pPr algn="just"/>
            <a:r>
              <a:rPr lang="en-IN" dirty="0" err="1"/>
              <a:t>Ajayi</a:t>
            </a:r>
            <a:r>
              <a:rPr lang="en-IN" dirty="0"/>
              <a:t>, S. O., Jones, W., &amp; </a:t>
            </a:r>
            <a:r>
              <a:rPr lang="en-IN" dirty="0" err="1"/>
              <a:t>Unuigbe</a:t>
            </a:r>
            <a:r>
              <a:rPr lang="en-IN" dirty="0"/>
              <a:t>, M. (2019). Occupational stress management for UK construction professionals: Understanding the causes and strategies for improvement. </a:t>
            </a:r>
            <a:r>
              <a:rPr lang="en-IN" i="1" dirty="0"/>
              <a:t>Journal of engineering, design and technology</a:t>
            </a:r>
            <a:r>
              <a:rPr lang="en-IN" dirty="0"/>
              <a:t>. </a:t>
            </a:r>
            <a:r>
              <a:rPr lang="en-IN" dirty="0">
                <a:hlinkClick r:id="rId4"/>
              </a:rPr>
              <a:t>https://www.emerald.com/insight/content/doi/10.1108/JEDT-09-2018-0162/full/html</a:t>
            </a:r>
            <a:endParaRPr lang="en-IN" dirty="0"/>
          </a:p>
          <a:p>
            <a:pPr algn="just"/>
            <a:r>
              <a:rPr lang="en-IN" dirty="0" err="1"/>
              <a:t>Ravalier</a:t>
            </a:r>
            <a:r>
              <a:rPr lang="en-IN" dirty="0"/>
              <a:t>, J. M. (2019). Psycho-social working conditions and stress in UK social workers. </a:t>
            </a:r>
            <a:r>
              <a:rPr lang="en-IN" i="1" dirty="0"/>
              <a:t>The British Journal of Social Work</a:t>
            </a:r>
            <a:r>
              <a:rPr lang="en-IN" dirty="0"/>
              <a:t>, </a:t>
            </a:r>
            <a:r>
              <a:rPr lang="en-IN" i="1" dirty="0"/>
              <a:t>49</a:t>
            </a:r>
            <a:r>
              <a:rPr lang="en-IN" dirty="0"/>
              <a:t>(2), 371-390. </a:t>
            </a:r>
            <a:r>
              <a:rPr lang="en-IN" dirty="0">
                <a:hlinkClick r:id="rId5"/>
              </a:rPr>
              <a:t>https://academic.oup.com/bjsw/article-abstract/49/2/371/4988194</a:t>
            </a:r>
            <a:endParaRPr lang="en-IN" dirty="0"/>
          </a:p>
          <a:p>
            <a:pPr algn="just"/>
            <a:r>
              <a:rPr lang="en-IN" dirty="0" err="1"/>
              <a:t>Shevlin</a:t>
            </a:r>
            <a:r>
              <a:rPr lang="en-IN" dirty="0"/>
              <a:t>, M., McBride, O., Murphy, J., Miller, J. G., Hartman, T. K., </a:t>
            </a:r>
            <a:r>
              <a:rPr lang="en-IN" dirty="0" err="1"/>
              <a:t>Levita</a:t>
            </a:r>
            <a:r>
              <a:rPr lang="en-IN" dirty="0"/>
              <a:t>, L., ... &amp; </a:t>
            </a:r>
            <a:r>
              <a:rPr lang="en-IN" dirty="0" err="1"/>
              <a:t>Bentall</a:t>
            </a:r>
            <a:r>
              <a:rPr lang="en-IN" dirty="0"/>
              <a:t>, R. P. (2020). Anxiety, depression, traumatic stress and COVID-19-related anxiety in the UK general population during the COVID-19 pandemic. </a:t>
            </a:r>
            <a:r>
              <a:rPr lang="en-IN" i="1" dirty="0" err="1"/>
              <a:t>BJPsych</a:t>
            </a:r>
            <a:r>
              <a:rPr lang="en-IN" i="1" dirty="0"/>
              <a:t> Open</a:t>
            </a:r>
            <a:r>
              <a:rPr lang="en-IN" dirty="0"/>
              <a:t>, </a:t>
            </a:r>
            <a:r>
              <a:rPr lang="en-IN" i="1" dirty="0"/>
              <a:t>6</a:t>
            </a:r>
            <a:r>
              <a:rPr lang="en-IN" dirty="0"/>
              <a:t>(6). </a:t>
            </a:r>
            <a:r>
              <a:rPr lang="en-IN" dirty="0">
                <a:hlinkClick r:id="rId6"/>
              </a:rPr>
              <a:t>https://www.cambridge.org/core/journals/bjpsych-open/article/anxiety-depression-traumatic-stress-and-covid19related-anxiety-in-the-uk-general-population-during-the-covid19-pandemic/50A4F50EF32B5D75C531B77FB913D53A</a:t>
            </a:r>
            <a:endParaRPr lang="en-IN" dirty="0"/>
          </a:p>
          <a:p>
            <a:pPr algn="just"/>
            <a:r>
              <a:rPr lang="en-IN" dirty="0"/>
              <a:t>Hatch, R., Young, D., Barber, V., Griffiths, J., Harrison, D. A., &amp; Watkinson, P. (2018). Anxiety, depression and post traumatic stress disorder after critical illness: a UK-wide prospective cohort study. </a:t>
            </a:r>
            <a:r>
              <a:rPr lang="en-IN" i="1" dirty="0"/>
              <a:t>Critical care</a:t>
            </a:r>
            <a:r>
              <a:rPr lang="en-IN" dirty="0"/>
              <a:t>, </a:t>
            </a:r>
            <a:r>
              <a:rPr lang="en-IN" i="1" dirty="0"/>
              <a:t>22</a:t>
            </a:r>
            <a:r>
              <a:rPr lang="en-IN" dirty="0"/>
              <a:t>(1), 1-13. </a:t>
            </a:r>
            <a:r>
              <a:rPr lang="en-IN" dirty="0">
                <a:hlinkClick r:id="rId7"/>
              </a:rPr>
              <a:t>https://link.springer.com/article/10.1186/s13054-018-2223-6</a:t>
            </a:r>
            <a:endParaRPr lang="en-IN" dirty="0"/>
          </a:p>
          <a:p>
            <a:pPr algn="just"/>
            <a:r>
              <a:rPr lang="en-IN" dirty="0"/>
              <a:t>Sharman, S., Roberts, A., Bowden-Jones, H., &amp; </a:t>
            </a:r>
            <a:r>
              <a:rPr lang="en-IN" dirty="0" err="1"/>
              <a:t>Strang</a:t>
            </a:r>
            <a:r>
              <a:rPr lang="en-IN" dirty="0"/>
              <a:t>, J. (2021). Gambling in COVID-19 Lockdown in the UK: Depression, Stress, and Anxiety. </a:t>
            </a:r>
            <a:r>
              <a:rPr lang="en-IN" i="1" dirty="0"/>
              <a:t>Frontiers in Psychiatry</a:t>
            </a:r>
            <a:r>
              <a:rPr lang="en-IN" dirty="0"/>
              <a:t>, </a:t>
            </a:r>
            <a:r>
              <a:rPr lang="en-IN" i="1" dirty="0"/>
              <a:t>12</a:t>
            </a:r>
            <a:r>
              <a:rPr lang="en-IN" dirty="0"/>
              <a:t>, 1. https://www.frontiersin.org/articles/10.3389/fpsyt.2021.621497/full?&amp;utm_source=Email_to_authors_&amp;utm_medium=Email&amp;utm_content=T1_11.5e1_author&amp;utm_campaign=Email_publication&amp;field=&amp;journalName=Frontiers_in_Psychiatry&amp;id=621497</a:t>
            </a:r>
          </a:p>
          <a:p>
            <a:endParaRPr lang="en-IN" dirty="0"/>
          </a:p>
        </p:txBody>
      </p:sp>
    </p:spTree>
    <p:extLst>
      <p:ext uri="{BB962C8B-B14F-4D97-AF65-F5344CB8AC3E}">
        <p14:creationId xmlns:p14="http://schemas.microsoft.com/office/powerpoint/2010/main" val="415901338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26</TotalTime>
  <Words>1451</Words>
  <Application>Microsoft Office PowerPoint</Application>
  <PresentationFormat>Widescreen</PresentationFormat>
  <Paragraphs>35</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Calibri Light</vt:lpstr>
      <vt:lpstr>Rockwell</vt:lpstr>
      <vt:lpstr>Wingdings</vt:lpstr>
      <vt:lpstr>Atlas</vt:lpstr>
      <vt:lpstr>Stress in the UK </vt:lpstr>
      <vt:lpstr>Nature of the problem</vt:lpstr>
      <vt:lpstr>Impact of the problem on workers</vt:lpstr>
      <vt:lpstr>Impact of the problem on organisation</vt:lpstr>
      <vt:lpstr>The causes of the problems</vt:lpstr>
      <vt:lpstr>PESTEL Analysis</vt:lpstr>
      <vt:lpstr>Alternative 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Jaya</dc:creator>
  <cp:lastModifiedBy>Melania Nicoleta Chelu (2025193)</cp:lastModifiedBy>
  <cp:revision>7</cp:revision>
  <dcterms:created xsi:type="dcterms:W3CDTF">2021-11-15T09:01:09Z</dcterms:created>
  <dcterms:modified xsi:type="dcterms:W3CDTF">2021-11-16T12:54:21Z</dcterms:modified>
</cp:coreProperties>
</file>