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364" r:id="rId3"/>
    <p:sldId id="277" r:id="rId4"/>
    <p:sldId id="278" r:id="rId5"/>
    <p:sldId id="282" r:id="rId6"/>
    <p:sldId id="285" r:id="rId7"/>
    <p:sldId id="366" r:id="rId8"/>
    <p:sldId id="368" r:id="rId9"/>
    <p:sldId id="370" r:id="rId10"/>
    <p:sldId id="373" r:id="rId11"/>
    <p:sldId id="304" r:id="rId12"/>
    <p:sldId id="309" r:id="rId13"/>
    <p:sldId id="279" r:id="rId14"/>
    <p:sldId id="266" r:id="rId15"/>
    <p:sldId id="274" r:id="rId16"/>
    <p:sldId id="439" r:id="rId17"/>
    <p:sldId id="441" r:id="rId18"/>
    <p:sldId id="444" r:id="rId19"/>
    <p:sldId id="446" r:id="rId20"/>
    <p:sldId id="273" r:id="rId21"/>
    <p:sldId id="280" r:id="rId22"/>
    <p:sldId id="281" r:id="rId23"/>
    <p:sldId id="447" r:id="rId24"/>
    <p:sldId id="448" r:id="rId25"/>
    <p:sldId id="305" r:id="rId26"/>
    <p:sldId id="312" r:id="rId27"/>
    <p:sldId id="375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9" d="100"/>
          <a:sy n="79" d="100"/>
        </p:scale>
        <p:origin x="77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385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598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703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05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734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193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387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984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324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964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920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20/07/2024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826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4487" y="882216"/>
            <a:ext cx="9594574" cy="4824536"/>
          </a:xfrm>
        </p:spPr>
        <p:txBody>
          <a:bodyPr>
            <a:normAutofit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rgbClr val="FFFF99"/>
                </a:solidFill>
              </a:rPr>
            </a:b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Module revision/ Assignment Enrichment 1</a:t>
            </a:r>
            <a:endParaRPr lang="en-GB" altLang="en-US" sz="3100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7536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E9334-BA87-444C-A1B2-C86970271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4ABEA-2A8A-40E1-917D-FD4A5A8850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review the module and provide initial assessment support </a:t>
            </a:r>
          </a:p>
        </p:txBody>
      </p:sp>
    </p:spTree>
    <p:extLst>
      <p:ext uri="{BB962C8B-B14F-4D97-AF65-F5344CB8AC3E}">
        <p14:creationId xmlns:p14="http://schemas.microsoft.com/office/powerpoint/2010/main" val="1759087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Defining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The ability to </a:t>
            </a:r>
            <a:r>
              <a:rPr lang="en-GB" u="sng" dirty="0"/>
              <a:t>monitor</a:t>
            </a:r>
            <a:r>
              <a:rPr lang="en-GB" dirty="0"/>
              <a:t> one's own and others' </a:t>
            </a:r>
            <a:r>
              <a:rPr lang="en-GB" u="sng" dirty="0"/>
              <a:t>feelings</a:t>
            </a:r>
            <a:r>
              <a:rPr lang="en-GB" dirty="0"/>
              <a:t> and </a:t>
            </a:r>
            <a:r>
              <a:rPr lang="en-GB" u="sng" dirty="0"/>
              <a:t>emotions</a:t>
            </a:r>
            <a:r>
              <a:rPr lang="en-GB" dirty="0"/>
              <a:t>, to </a:t>
            </a:r>
            <a:r>
              <a:rPr lang="en-GB" u="sng" dirty="0"/>
              <a:t>discriminate</a:t>
            </a:r>
            <a:r>
              <a:rPr lang="en-GB" dirty="0"/>
              <a:t> among them and to </a:t>
            </a:r>
            <a:r>
              <a:rPr lang="en-GB" u="sng" dirty="0"/>
              <a:t>use</a:t>
            </a:r>
            <a:r>
              <a:rPr lang="en-GB" dirty="0"/>
              <a:t> this information to guide one's thinking and actions” (</a:t>
            </a:r>
            <a:r>
              <a:rPr lang="en-GB" dirty="0" err="1"/>
              <a:t>Salovey</a:t>
            </a:r>
            <a:r>
              <a:rPr lang="en-GB" dirty="0"/>
              <a:t> and Mayer, 1990)</a:t>
            </a:r>
          </a:p>
          <a:p>
            <a:pPr marL="0" indent="0" algn="just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6959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Emotional Intelligence-key message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Everyone must learn how to understand and manage emotions in themselves and others.</a:t>
            </a:r>
          </a:p>
          <a:p>
            <a:endParaRPr lang="en-GB" dirty="0"/>
          </a:p>
          <a:p>
            <a:r>
              <a:rPr lang="en-GB" dirty="0"/>
              <a:t>Being able  to effectively manage ourselves and our relationships with others.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172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Components of Emotional Intelligence</a:t>
            </a:r>
            <a:endParaRPr lang="en-GB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80641" y="1600200"/>
            <a:ext cx="723071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913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Models of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5103" y="1417638"/>
            <a:ext cx="10972800" cy="391703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  <a:defRPr/>
            </a:pPr>
            <a:r>
              <a:rPr lang="en-US" b="1" dirty="0"/>
              <a:t>Ability Model</a:t>
            </a:r>
          </a:p>
          <a:p>
            <a:pPr lvl="1" algn="just">
              <a:buFont typeface="Arial"/>
              <a:buChar char="•"/>
              <a:defRPr/>
            </a:pPr>
            <a:r>
              <a:rPr lang="en-US" sz="3200" dirty="0"/>
              <a:t>The </a:t>
            </a:r>
            <a:r>
              <a:rPr lang="en-GB" sz="3200" dirty="0"/>
              <a:t>Mayer-</a:t>
            </a:r>
            <a:r>
              <a:rPr lang="en-GB" sz="3200" dirty="0" err="1"/>
              <a:t>Salovey</a:t>
            </a:r>
            <a:r>
              <a:rPr lang="en-GB" sz="3200" dirty="0"/>
              <a:t> Model</a:t>
            </a:r>
            <a:endParaRPr lang="en-US" sz="3200" dirty="0"/>
          </a:p>
          <a:p>
            <a:pPr marL="0" indent="0" algn="just">
              <a:buNone/>
              <a:defRPr/>
            </a:pPr>
            <a:r>
              <a:rPr lang="en-US" b="1" dirty="0"/>
              <a:t>Mixed Models</a:t>
            </a:r>
          </a:p>
          <a:p>
            <a:pPr lvl="1" algn="just">
              <a:buFont typeface="Arial" panose="020B0604020202020204" pitchFamily="34" charset="0"/>
              <a:buChar char="•"/>
              <a:defRPr/>
            </a:pPr>
            <a:r>
              <a:rPr lang="en-US" sz="3200" dirty="0"/>
              <a:t>The Goleman Model</a:t>
            </a:r>
          </a:p>
          <a:p>
            <a:pPr lvl="1" algn="just">
              <a:buFont typeface="Arial" panose="020B0604020202020204" pitchFamily="34" charset="0"/>
              <a:buChar char="•"/>
              <a:defRPr/>
            </a:pPr>
            <a:r>
              <a:rPr lang="en-US" sz="3200" dirty="0"/>
              <a:t>The Bar-On Model</a:t>
            </a:r>
          </a:p>
          <a:p>
            <a:pPr marL="0" indent="0" algn="just">
              <a:buNone/>
              <a:defRPr/>
            </a:pPr>
            <a:r>
              <a:rPr lang="en-US" b="1" dirty="0"/>
              <a:t>Trait Model</a:t>
            </a:r>
          </a:p>
          <a:p>
            <a:pPr lvl="1" algn="just">
              <a:buFont typeface="Arial"/>
              <a:buChar char="•"/>
              <a:defRPr/>
            </a:pPr>
            <a:r>
              <a:rPr lang="en-US" sz="3200" dirty="0"/>
              <a:t>The Trait EI Model</a:t>
            </a:r>
          </a:p>
          <a:p>
            <a:pPr lvl="1">
              <a:buFont typeface="Arial"/>
              <a:buChar char="•"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0079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ctr">
              <a:defRPr/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Mayer-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Salovey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(Ability) Model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7180" y="1618672"/>
            <a:ext cx="7617639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8078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891" y="89911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The Goleman Model</a:t>
            </a:r>
            <a:br>
              <a:rPr lang="en-US" b="1" dirty="0"/>
            </a:b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46400" y="1020474"/>
            <a:ext cx="6668653" cy="4549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493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The Bar-On Model</a:t>
            </a:r>
            <a:br>
              <a:rPr lang="en-US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66482" y="1600200"/>
            <a:ext cx="825903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997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Trait EI Model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25435" y="1600200"/>
            <a:ext cx="4541129" cy="3969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871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Performance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accomplishment of work tasks measured against defined standards of </a:t>
            </a:r>
            <a:r>
              <a:rPr lang="en-GB" b="1" dirty="0"/>
              <a:t>accuracy</a:t>
            </a:r>
            <a:r>
              <a:rPr lang="en-GB" dirty="0"/>
              <a:t>, </a:t>
            </a:r>
            <a:r>
              <a:rPr lang="en-GB" b="1" dirty="0"/>
              <a:t>completeness</a:t>
            </a:r>
            <a:r>
              <a:rPr lang="en-GB" dirty="0"/>
              <a:t>, </a:t>
            </a:r>
            <a:r>
              <a:rPr lang="en-GB" b="1" dirty="0"/>
              <a:t>cost</a:t>
            </a:r>
            <a:r>
              <a:rPr lang="en-GB" dirty="0"/>
              <a:t>, </a:t>
            </a:r>
            <a:r>
              <a:rPr lang="en-GB" b="1" dirty="0"/>
              <a:t>quality and speed (time).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The main aim of performance at work is to achieve the organisations objectives-strategic, tactical or operational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127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Using Emotional Intelligence to improve Work Performance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Dealing with situations where a conflict is likely to occur leading to non-productive behaviour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Limit offending others; customers, colleagues or management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Improved impulse control and avoid distractions</a:t>
            </a:r>
          </a:p>
        </p:txBody>
      </p:sp>
    </p:spTree>
    <p:extLst>
      <p:ext uri="{BB962C8B-B14F-4D97-AF65-F5344CB8AC3E}">
        <p14:creationId xmlns:p14="http://schemas.microsoft.com/office/powerpoint/2010/main" val="597441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Leading and Emotional Intelligence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7164" y="1716302"/>
            <a:ext cx="6169892" cy="3733151"/>
          </a:xfrm>
        </p:spPr>
      </p:pic>
    </p:spTree>
    <p:extLst>
      <p:ext uri="{BB962C8B-B14F-4D97-AF65-F5344CB8AC3E}">
        <p14:creationId xmlns:p14="http://schemas.microsoft.com/office/powerpoint/2010/main" val="7006847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23521" y="200370"/>
            <a:ext cx="11841018" cy="1325880"/>
          </a:xfrm>
          <a:extLst>
            <a:ext uri="{909E8E84-426E-40DD-AFC4-6F175D3DCCD1}">
              <a14:hiddenFill xmlns:a14="http://schemas.microsoft.com/office/drawing/2010/main">
                <a:solidFill>
                  <a:srgbClr val="008080">
                    <a:alpha val="46001"/>
                  </a:srgbClr>
                </a:solidFill>
              </a14:hiddenFill>
            </a:ext>
          </a:extLst>
        </p:spPr>
        <p:txBody>
          <a:bodyPr>
            <a:normAutofit fontScale="90000"/>
          </a:bodyPr>
          <a:lstStyle/>
          <a:p>
            <a:pPr algn="ctr" eaLnBrk="1" hangingPunct="1"/>
            <a:br>
              <a:rPr lang="en-US" altLang="en-US" sz="3600" b="1" dirty="0"/>
            </a:br>
            <a:r>
              <a:rPr lang="en-US" altLang="en-US" sz="4800" b="1" dirty="0"/>
              <a:t>Significance of Organisational Culture </a:t>
            </a:r>
            <a:br>
              <a:rPr lang="en-GB" altLang="en-US" sz="4000" b="1" dirty="0"/>
            </a:br>
            <a:endParaRPr lang="en-GB" altLang="en-US" sz="4000" b="1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3521" y="1612150"/>
            <a:ext cx="11446624" cy="5159951"/>
          </a:xfrm>
        </p:spPr>
        <p:txBody>
          <a:bodyPr/>
          <a:lstStyle/>
          <a:p>
            <a:pPr algn="just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 interdependent set of values and ways of behaving that are common in an </a:t>
            </a:r>
            <a:r>
              <a:rPr lang="en-US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Generates a corporate identity</a:t>
            </a:r>
          </a:p>
          <a:p>
            <a:pPr marL="0" indent="0" algn="just" eaLnBrk="1" hangingPunct="1"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Guides team members in terms of acceptable conduct and attitudes</a:t>
            </a:r>
          </a:p>
          <a:p>
            <a:pPr algn="just" eaLnBrk="1" hangingPunct="1"/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Benchmark for evaluating and modification </a:t>
            </a:r>
          </a:p>
          <a:p>
            <a:pPr algn="just"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8196" name="Rectangle 5"/>
          <p:cNvSpPr>
            <a:spLocks noChangeArrowheads="1"/>
          </p:cNvSpPr>
          <p:nvPr/>
        </p:nvSpPr>
        <p:spPr bwMode="auto">
          <a:xfrm>
            <a:off x="1524000" y="5876926"/>
            <a:ext cx="91440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666699">
                    <a:alpha val="58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ZA" altLang="en-US"/>
          </a:p>
        </p:txBody>
      </p:sp>
    </p:spTree>
    <p:extLst>
      <p:ext uri="{BB962C8B-B14F-4D97-AF65-F5344CB8AC3E}">
        <p14:creationId xmlns:p14="http://schemas.microsoft.com/office/powerpoint/2010/main" val="29313140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/>
              <a:t>MBWA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909" y="990601"/>
            <a:ext cx="11582400" cy="4514271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Initially associated with HP then several other companies in the 1970/80’s 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b="1" dirty="0"/>
              <a:t>M</a:t>
            </a:r>
            <a:r>
              <a:rPr lang="en-GB" dirty="0"/>
              <a:t>anagement (</a:t>
            </a:r>
            <a:r>
              <a:rPr lang="en-GB" b="1" dirty="0"/>
              <a:t>M</a:t>
            </a:r>
            <a:r>
              <a:rPr lang="en-GB" dirty="0"/>
              <a:t>anaging) by </a:t>
            </a:r>
            <a:r>
              <a:rPr lang="en-GB" b="1" dirty="0"/>
              <a:t>W</a:t>
            </a:r>
            <a:r>
              <a:rPr lang="en-GB" dirty="0"/>
              <a:t>andering (</a:t>
            </a:r>
            <a:r>
              <a:rPr lang="en-GB" b="1" dirty="0"/>
              <a:t>W</a:t>
            </a:r>
            <a:r>
              <a:rPr lang="en-GB" dirty="0"/>
              <a:t>alking) </a:t>
            </a:r>
            <a:r>
              <a:rPr lang="en-GB" b="1" dirty="0"/>
              <a:t>A</a:t>
            </a:r>
            <a:r>
              <a:rPr lang="en-GB" dirty="0"/>
              <a:t>bout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Manager wanders around in an unstructured manner in the workplace to check with employees, equipment, or on the status of current tasks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Can be seen as an organisation culture i.e. a way of doing things</a:t>
            </a:r>
          </a:p>
        </p:txBody>
      </p:sp>
    </p:spTree>
    <p:extLst>
      <p:ext uri="{BB962C8B-B14F-4D97-AF65-F5344CB8AC3E}">
        <p14:creationId xmlns:p14="http://schemas.microsoft.com/office/powerpoint/2010/main" val="2985458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900" dirty="0">
                <a:solidFill>
                  <a:srgbClr val="000000"/>
                </a:solidFill>
              </a:rPr>
              <a:t>Strategies for improving Self-Awareness</a:t>
            </a:r>
            <a:br>
              <a:rPr lang="en-US" dirty="0">
                <a:solidFill>
                  <a:srgbClr val="000000"/>
                </a:solidFill>
                <a:latin typeface="Corbel" panose="020B0503020204020204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Being intentional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Journal </a:t>
            </a:r>
          </a:p>
          <a:p>
            <a:pPr marL="457200" lvl="1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r>
              <a:rPr lang="en-US" sz="3200" dirty="0">
                <a:solidFill>
                  <a:srgbClr val="000000"/>
                </a:solidFill>
              </a:rPr>
              <a:t>A few minutes a day brings you to a higher degree of self-awareness</a:t>
            </a:r>
          </a:p>
        </p:txBody>
      </p:sp>
    </p:spTree>
    <p:extLst>
      <p:ext uri="{BB962C8B-B14F-4D97-AF65-F5344CB8AC3E}">
        <p14:creationId xmlns:p14="http://schemas.microsoft.com/office/powerpoint/2010/main" val="39418958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for improving Self-Management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Know your values</a:t>
            </a:r>
          </a:p>
          <a:p>
            <a:pPr marL="502920" lvl="1" indent="0">
              <a:buNone/>
            </a:pPr>
            <a:r>
              <a:rPr lang="en-US" sz="3200" dirty="0"/>
              <a:t>What’s most important to you</a:t>
            </a:r>
          </a:p>
          <a:p>
            <a:r>
              <a:rPr lang="en-US" dirty="0"/>
              <a:t>Be accountable</a:t>
            </a:r>
          </a:p>
          <a:p>
            <a:pPr marL="502920" lvl="1" indent="0">
              <a:buNone/>
            </a:pPr>
            <a:r>
              <a:rPr lang="en-US" sz="3200" dirty="0"/>
              <a:t>Admit your mistakes</a:t>
            </a:r>
          </a:p>
          <a:p>
            <a:r>
              <a:rPr lang="en-US" dirty="0"/>
              <a:t>Practice being calm</a:t>
            </a:r>
          </a:p>
          <a:p>
            <a:pPr marL="502920" lvl="1" indent="0">
              <a:buNone/>
            </a:pPr>
            <a:r>
              <a:rPr lang="en-US" sz="3200" dirty="0"/>
              <a:t>Be aware of your reaction to a challenging situation</a:t>
            </a:r>
          </a:p>
        </p:txBody>
      </p:sp>
    </p:spTree>
    <p:extLst>
      <p:ext uri="{BB962C8B-B14F-4D97-AF65-F5344CB8AC3E}">
        <p14:creationId xmlns:p14="http://schemas.microsoft.com/office/powerpoint/2010/main" val="14070543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for improving Social Awareness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/>
              <a:t>Focus is on Empathy</a:t>
            </a:r>
          </a:p>
          <a:p>
            <a:pPr algn="just"/>
            <a:r>
              <a:rPr lang="en-US" dirty="0"/>
              <a:t>Look at situation from other person’s point of view</a:t>
            </a:r>
          </a:p>
          <a:p>
            <a:pPr algn="just"/>
            <a:r>
              <a:rPr lang="en-US" dirty="0"/>
              <a:t>Listen</a:t>
            </a:r>
          </a:p>
          <a:p>
            <a:pPr algn="just"/>
            <a:r>
              <a:rPr lang="en-US" dirty="0"/>
              <a:t>Ask what the other person would do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0229975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improving Relationship 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Developing communication skills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Collaborate and Cooperate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Build rapport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8873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Mindfulness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8909" y="1249219"/>
            <a:ext cx="10972800" cy="3917032"/>
          </a:xfrm>
        </p:spPr>
        <p:txBody>
          <a:bodyPr>
            <a:normAutofit lnSpcReduction="10000"/>
          </a:bodyPr>
          <a:lstStyle/>
          <a:p>
            <a:pPr algn="just"/>
            <a:endParaRPr lang="en-GB" dirty="0"/>
          </a:p>
          <a:p>
            <a:pPr algn="just"/>
            <a:r>
              <a:rPr lang="en-GB" dirty="0"/>
              <a:t>Defined as “moment-by-moment awareness” . </a:t>
            </a:r>
          </a:p>
          <a:p>
            <a:pPr marL="0" indent="0" algn="just">
              <a:buNone/>
            </a:pPr>
            <a:endParaRPr lang="en-GB" dirty="0"/>
          </a:p>
          <a:p>
            <a:pPr marL="285750" indent="-285750" algn="just">
              <a:defRPr/>
            </a:pPr>
            <a:r>
              <a:rPr lang="en-GB" dirty="0"/>
              <a:t>Being in the present-as-it-is, with body and mind together (Kabat Zinn 2012)</a:t>
            </a:r>
          </a:p>
          <a:p>
            <a:pPr marL="285750" indent="-285750" algn="just">
              <a:defRPr/>
            </a:pPr>
            <a:endParaRPr lang="en-GB" dirty="0">
              <a:sym typeface="Wingdings" panose="05000000000000000000" pitchFamily="2" charset="2"/>
            </a:endParaRPr>
          </a:p>
          <a:p>
            <a:pPr marL="285750" indent="-285750" algn="just">
              <a:defRPr/>
            </a:pPr>
            <a:r>
              <a:rPr lang="en-GB" dirty="0">
                <a:sym typeface="Wingdings" panose="05000000000000000000" pitchFamily="2" charset="2"/>
              </a:rPr>
              <a:t>To be in touch with ourselves/ the world around us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0538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20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Improving Mindfulness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473" y="1260619"/>
            <a:ext cx="11185236" cy="4382799"/>
          </a:xfrm>
        </p:spPr>
        <p:txBody>
          <a:bodyPr>
            <a:noAutofit/>
          </a:bodyPr>
          <a:lstStyle/>
          <a:p>
            <a:pPr algn="just"/>
            <a:r>
              <a:rPr lang="en-GB" sz="2800" dirty="0"/>
              <a:t>Leading by example: Take the time to practice mindfulness yourself at work, and encouraging others to join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Technology integration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Ask challenging questions – Challenge employees to act and think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Include breaks</a:t>
            </a:r>
          </a:p>
        </p:txBody>
      </p:sp>
    </p:spTree>
    <p:extLst>
      <p:ext uri="{BB962C8B-B14F-4D97-AF65-F5344CB8AC3E}">
        <p14:creationId xmlns:p14="http://schemas.microsoft.com/office/powerpoint/2010/main" val="15831384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Improving Mindfulness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Lead with emotional connection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Incorporate mindfulness into meetings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Empower or teach the team to practice mindfulness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6825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Main Considerations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17054"/>
            <a:ext cx="10972800" cy="3917032"/>
          </a:xfrm>
        </p:spPr>
        <p:txBody>
          <a:bodyPr>
            <a:noAutofit/>
          </a:bodyPr>
          <a:lstStyle/>
          <a:p>
            <a:pPr algn="just"/>
            <a:r>
              <a:rPr lang="en-GB" dirty="0"/>
              <a:t>Show your understanding of EI (</a:t>
            </a:r>
            <a:r>
              <a:rPr lang="en-GB" i="1" dirty="0"/>
              <a:t>provide a definition of EI, components of EI</a:t>
            </a:r>
            <a:r>
              <a:rPr lang="en-GB" dirty="0"/>
              <a:t>)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Relevance of EI to the case study (</a:t>
            </a:r>
            <a:r>
              <a:rPr lang="en-GB" i="1" dirty="0"/>
              <a:t>any aspect of the weekly sessions relate with EI</a:t>
            </a:r>
            <a:r>
              <a:rPr lang="en-GB" dirty="0"/>
              <a:t>)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Evidence based on research </a:t>
            </a:r>
          </a:p>
        </p:txBody>
      </p:sp>
    </p:spTree>
    <p:extLst>
      <p:ext uri="{BB962C8B-B14F-4D97-AF65-F5344CB8AC3E}">
        <p14:creationId xmlns:p14="http://schemas.microsoft.com/office/powerpoint/2010/main" val="19798663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592" y="0"/>
            <a:ext cx="10972800" cy="1143000"/>
          </a:xfrm>
        </p:spPr>
        <p:txBody>
          <a:bodyPr/>
          <a:lstStyle/>
          <a:p>
            <a:r>
              <a:rPr lang="en-GB" b="1" dirty="0"/>
              <a:t>Task Main Considerations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4132" y="796925"/>
            <a:ext cx="11603736" cy="4791455"/>
          </a:xfrm>
        </p:spPr>
        <p:txBody>
          <a:bodyPr>
            <a:noAutofit/>
          </a:bodyPr>
          <a:lstStyle/>
          <a:p>
            <a:pPr algn="just"/>
            <a:r>
              <a:rPr lang="en-GB" sz="2800" dirty="0"/>
              <a:t>Writing should link concepts to case study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Respond directly to the questions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Make inferences from the case study and evaluation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Conclude and make recommendations-</a:t>
            </a:r>
            <a:r>
              <a:rPr lang="en-GB" sz="2800" i="1" dirty="0"/>
              <a:t>what can be done differently or maintained </a:t>
            </a:r>
          </a:p>
        </p:txBody>
      </p:sp>
    </p:spTree>
    <p:extLst>
      <p:ext uri="{BB962C8B-B14F-4D97-AF65-F5344CB8AC3E}">
        <p14:creationId xmlns:p14="http://schemas.microsoft.com/office/powerpoint/2010/main" val="41375128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AA5E4-3AE0-4B6F-9900-56EFC6416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Submission Details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73B5E-8AA7-4514-9F5B-37724E567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217" y="1600201"/>
            <a:ext cx="10547927" cy="39170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500" b="1" dirty="0"/>
              <a:t>All submissions via </a:t>
            </a:r>
            <a:r>
              <a:rPr lang="en-GB" sz="3500" b="1" dirty="0" err="1"/>
              <a:t>Turnitin</a:t>
            </a:r>
            <a:r>
              <a:rPr lang="en-GB" sz="3500" b="1" dirty="0"/>
              <a:t> Link in Moodle </a:t>
            </a:r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r>
              <a:rPr lang="en-GB" sz="3500" b="1" dirty="0"/>
              <a:t>Task 2: </a:t>
            </a:r>
            <a:r>
              <a:rPr lang="en-GB" sz="3500" dirty="0"/>
              <a:t>Individual Report: 3500 </a:t>
            </a:r>
            <a:r>
              <a:rPr lang="en-GB" sz="3500" u="sng" dirty="0"/>
              <a:t>+</a:t>
            </a:r>
            <a:r>
              <a:rPr lang="en-GB" sz="3500" dirty="0"/>
              <a:t> 10%</a:t>
            </a:r>
          </a:p>
          <a:p>
            <a:pPr marL="0" indent="0">
              <a:buNone/>
            </a:pPr>
            <a:r>
              <a:rPr lang="en-GB" sz="3500" dirty="0"/>
              <a:t>Submission: 28/07/2024 by 3pm</a:t>
            </a:r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31734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5416" y="667512"/>
            <a:ext cx="8458200" cy="4928616"/>
          </a:xfrm>
        </p:spPr>
      </p:pic>
    </p:spTree>
    <p:extLst>
      <p:ext uri="{BB962C8B-B14F-4D97-AF65-F5344CB8AC3E}">
        <p14:creationId xmlns:p14="http://schemas.microsoft.com/office/powerpoint/2010/main" val="10590375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770EA-921D-4121-A243-BA923AD53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76250"/>
            <a:ext cx="10972800" cy="9413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Tutor Surgery Session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CB4C1-2378-4F74-B4E8-F9998D93B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1638301"/>
            <a:ext cx="109728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Study Skills 1-2 pm today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 am available to answer any questions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Note the deadline to submit and do the needful</a:t>
            </a:r>
          </a:p>
          <a:p>
            <a:endParaRPr lang="en-GB" dirty="0"/>
          </a:p>
          <a:p>
            <a:r>
              <a:rPr lang="en-GB" dirty="0"/>
              <a:t>Or see you next week</a:t>
            </a:r>
          </a:p>
        </p:txBody>
      </p:sp>
    </p:spTree>
    <p:extLst>
      <p:ext uri="{BB962C8B-B14F-4D97-AF65-F5344CB8AC3E}">
        <p14:creationId xmlns:p14="http://schemas.microsoft.com/office/powerpoint/2010/main" val="91940685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651</Words>
  <Application>Microsoft Office PowerPoint</Application>
  <PresentationFormat>Widescreen</PresentationFormat>
  <Paragraphs>123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Corbel</vt:lpstr>
      <vt:lpstr>Myriad Pro</vt:lpstr>
      <vt:lpstr>Wingdings</vt:lpstr>
      <vt:lpstr>20140311PresentationUWTSDTemplate</vt:lpstr>
      <vt:lpstr>  BA Leadership and Management Skills for the Workplace   Developing Emotional Intelligence Skills for the Workplace  (BMSW6106)  Module revision/ Assignment Enrichment 1</vt:lpstr>
      <vt:lpstr>Agenda </vt:lpstr>
      <vt:lpstr>Defining Emotional Intelligence </vt:lpstr>
      <vt:lpstr>Emotional Intelligence-key message</vt:lpstr>
      <vt:lpstr>Components of Emotional Intelligence</vt:lpstr>
      <vt:lpstr>Models of Emotional Intelligence </vt:lpstr>
      <vt:lpstr>The Mayer-Salovey (Ability) Model</vt:lpstr>
      <vt:lpstr>The Goleman Model </vt:lpstr>
      <vt:lpstr>The Bar-On Model </vt:lpstr>
      <vt:lpstr>The Trait EI Model</vt:lpstr>
      <vt:lpstr>Performance at work </vt:lpstr>
      <vt:lpstr>Using Emotional Intelligence to improve Work Performance  </vt:lpstr>
      <vt:lpstr>Leading and Emotional Intelligence </vt:lpstr>
      <vt:lpstr> Significance of Organisational Culture  </vt:lpstr>
      <vt:lpstr>MBWA</vt:lpstr>
      <vt:lpstr>Strategies for improving Self-Awareness </vt:lpstr>
      <vt:lpstr>Strategies for improving Self-Management </vt:lpstr>
      <vt:lpstr>Strategies for improving Social Awareness  </vt:lpstr>
      <vt:lpstr>Strategies for improving Relationship Management </vt:lpstr>
      <vt:lpstr>Mindfulness </vt:lpstr>
      <vt:lpstr>Improving Mindfulness at Work </vt:lpstr>
      <vt:lpstr>Improving Mindfulness at Work </vt:lpstr>
      <vt:lpstr>Task Main Considerations </vt:lpstr>
      <vt:lpstr>Task Main Considerations </vt:lpstr>
      <vt:lpstr>Submission Details </vt:lpstr>
      <vt:lpstr>PowerPoint Presentation</vt:lpstr>
      <vt:lpstr>Tutor Surgery Session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 Module revision/ Assignment Enrichment 1</dc:title>
  <dc:creator>Tarila Zuofa</dc:creator>
  <cp:lastModifiedBy>Essa Bah</cp:lastModifiedBy>
  <cp:revision>6</cp:revision>
  <dcterms:created xsi:type="dcterms:W3CDTF">2020-11-11T01:10:26Z</dcterms:created>
  <dcterms:modified xsi:type="dcterms:W3CDTF">2024-07-20T20:50:00Z</dcterms:modified>
</cp:coreProperties>
</file>