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1"/>
  </p:notesMasterIdLst>
  <p:sldIdLst>
    <p:sldId id="256" r:id="rId2"/>
    <p:sldId id="257" r:id="rId3"/>
    <p:sldId id="258" r:id="rId4"/>
    <p:sldId id="259" r:id="rId5"/>
    <p:sldId id="260" r:id="rId6"/>
    <p:sldId id="261" r:id="rId7"/>
    <p:sldId id="264" r:id="rId8"/>
    <p:sldId id="262" r:id="rId9"/>
    <p:sldId id="263"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8" d="100"/>
          <a:sy n="68" d="100"/>
        </p:scale>
        <p:origin x="81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viewProps" Target="viewProps.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presProps" Target="presProps.xml" /><Relationship Id="rId2" Type="http://schemas.openxmlformats.org/officeDocument/2006/relationships/slide" Target="slides/slide1.xml" /><Relationship Id="rId16" Type="http://schemas.microsoft.com/office/2016/11/relationships/changesInfo" Target="changesInfos/changesInfo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notesMaster" Target="notesMasters/notesMaster1.xml" /><Relationship Id="rId5" Type="http://schemas.openxmlformats.org/officeDocument/2006/relationships/slide" Target="slides/slide4.xml" /><Relationship Id="rId15" Type="http://schemas.openxmlformats.org/officeDocument/2006/relationships/tableStyles" Target="tableStyles.xml" /><Relationship Id="rId10" Type="http://schemas.openxmlformats.org/officeDocument/2006/relationships/slide" Target="slides/slide9.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theme" Target="theme/theme1.xml" /></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a Waseem" userId="e483910f-06be-429c-af5f-ae56744c859e" providerId="ADAL" clId="{11E74D38-61E1-DC44-922C-EA45333497C5}"/>
    <pc:docChg chg="undo custSel addSld delSld modSld">
      <pc:chgData name="Samia Waseem" userId="e483910f-06be-429c-af5f-ae56744c859e" providerId="ADAL" clId="{11E74D38-61E1-DC44-922C-EA45333497C5}" dt="2023-03-22T09:32:14.229" v="288" actId="2696"/>
      <pc:docMkLst>
        <pc:docMk/>
      </pc:docMkLst>
      <pc:sldChg chg="addSp delSp modSp modNotesTx">
        <pc:chgData name="Samia Waseem" userId="e483910f-06be-429c-af5f-ae56744c859e" providerId="ADAL" clId="{11E74D38-61E1-DC44-922C-EA45333497C5}" dt="2023-03-22T09:31:12.625" v="286" actId="1076"/>
        <pc:sldMkLst>
          <pc:docMk/>
          <pc:sldMk cId="1131814440" sldId="256"/>
        </pc:sldMkLst>
        <pc:spChg chg="mod">
          <ac:chgData name="Samia Waseem" userId="e483910f-06be-429c-af5f-ae56744c859e" providerId="ADAL" clId="{11E74D38-61E1-DC44-922C-EA45333497C5}" dt="2023-03-22T09:31:12.625" v="286" actId="1076"/>
          <ac:spMkLst>
            <pc:docMk/>
            <pc:sldMk cId="1131814440" sldId="256"/>
            <ac:spMk id="2" creationId="{00000000-0000-0000-0000-000000000000}"/>
          </ac:spMkLst>
        </pc:spChg>
        <pc:spChg chg="mod">
          <ac:chgData name="Samia Waseem" userId="e483910f-06be-429c-af5f-ae56744c859e" providerId="ADAL" clId="{11E74D38-61E1-DC44-922C-EA45333497C5}" dt="2023-03-22T09:27:43.069" v="211" actId="1076"/>
          <ac:spMkLst>
            <pc:docMk/>
            <pc:sldMk cId="1131814440" sldId="256"/>
            <ac:spMk id="3" creationId="{00000000-0000-0000-0000-000000000000}"/>
          </ac:spMkLst>
        </pc:spChg>
        <pc:spChg chg="add del">
          <ac:chgData name="Samia Waseem" userId="e483910f-06be-429c-af5f-ae56744c859e" providerId="ADAL" clId="{11E74D38-61E1-DC44-922C-EA45333497C5}" dt="2023-03-22T09:27:57.812" v="213" actId="571"/>
          <ac:spMkLst>
            <pc:docMk/>
            <pc:sldMk cId="1131814440" sldId="256"/>
            <ac:spMk id="5" creationId="{08F5A890-425C-7F69-BB37-8560EB9D20A2}"/>
          </ac:spMkLst>
        </pc:spChg>
      </pc:sldChg>
      <pc:sldChg chg="addSp delSp modSp new del">
        <pc:chgData name="Samia Waseem" userId="e483910f-06be-429c-af5f-ae56744c859e" providerId="ADAL" clId="{11E74D38-61E1-DC44-922C-EA45333497C5}" dt="2023-03-22T09:25:01.039" v="196" actId="2696"/>
        <pc:sldMkLst>
          <pc:docMk/>
          <pc:sldMk cId="1207135346" sldId="265"/>
        </pc:sldMkLst>
        <pc:spChg chg="del">
          <ac:chgData name="Samia Waseem" userId="e483910f-06be-429c-af5f-ae56744c859e" providerId="ADAL" clId="{11E74D38-61E1-DC44-922C-EA45333497C5}" dt="2023-03-22T09:22:20.228" v="194" actId="478"/>
          <ac:spMkLst>
            <pc:docMk/>
            <pc:sldMk cId="1207135346" sldId="265"/>
            <ac:spMk id="2" creationId="{9E9142DD-A37D-6244-7E90-53297D23B64C}"/>
          </ac:spMkLst>
        </pc:spChg>
        <pc:spChg chg="mod">
          <ac:chgData name="Samia Waseem" userId="e483910f-06be-429c-af5f-ae56744c859e" providerId="ADAL" clId="{11E74D38-61E1-DC44-922C-EA45333497C5}" dt="2023-03-22T09:22:40.050" v="195" actId="15"/>
          <ac:spMkLst>
            <pc:docMk/>
            <pc:sldMk cId="1207135346" sldId="265"/>
            <ac:spMk id="3" creationId="{D3102822-8D84-7D84-7850-63B0D8AB06F0}"/>
          </ac:spMkLst>
        </pc:spChg>
        <pc:picChg chg="add del">
          <ac:chgData name="Samia Waseem" userId="e483910f-06be-429c-af5f-ae56744c859e" providerId="ADAL" clId="{11E74D38-61E1-DC44-922C-EA45333497C5}" dt="2023-03-22T09:18:35.400" v="33" actId="22"/>
          <ac:picMkLst>
            <pc:docMk/>
            <pc:sldMk cId="1207135346" sldId="265"/>
            <ac:picMk id="6" creationId="{E2B839F8-16FA-43D2-A319-16159E70B537}"/>
          </ac:picMkLst>
        </pc:picChg>
      </pc:sldChg>
      <pc:sldChg chg="new del">
        <pc:chgData name="Samia Waseem" userId="e483910f-06be-429c-af5f-ae56744c859e" providerId="ADAL" clId="{11E74D38-61E1-DC44-922C-EA45333497C5}" dt="2023-03-22T09:17:00.486" v="5" actId="680"/>
        <pc:sldMkLst>
          <pc:docMk/>
          <pc:sldMk cId="1941464425" sldId="265"/>
        </pc:sldMkLst>
      </pc:sldChg>
      <pc:sldChg chg="new del">
        <pc:chgData name="Samia Waseem" userId="e483910f-06be-429c-af5f-ae56744c859e" providerId="ADAL" clId="{11E74D38-61E1-DC44-922C-EA45333497C5}" dt="2023-03-22T09:32:14.229" v="288" actId="2696"/>
        <pc:sldMkLst>
          <pc:docMk/>
          <pc:sldMk cId="2004627244" sldId="265"/>
        </pc:sldMkLst>
      </pc:sldChg>
      <pc:sldChg chg="new add del">
        <pc:chgData name="Samia Waseem" userId="e483910f-06be-429c-af5f-ae56744c859e" providerId="ADAL" clId="{11E74D38-61E1-DC44-922C-EA45333497C5}" dt="2023-03-22T09:26:53.815" v="209" actId="2696"/>
        <pc:sldMkLst>
          <pc:docMk/>
          <pc:sldMk cId="2892476310" sldId="265"/>
        </pc:sldMkLst>
      </pc:sldChg>
      <pc:sldChg chg="new del">
        <pc:chgData name="Samia Waseem" userId="e483910f-06be-429c-af5f-ae56744c859e" providerId="ADAL" clId="{11E74D38-61E1-DC44-922C-EA45333497C5}" dt="2023-03-22T09:17:56.106" v="19" actId="680"/>
        <pc:sldMkLst>
          <pc:docMk/>
          <pc:sldMk cId="2911791849" sldId="265"/>
        </pc:sldMkLst>
      </pc:sldChg>
      <pc:sldChg chg="new del">
        <pc:chgData name="Samia Waseem" userId="e483910f-06be-429c-af5f-ae56744c859e" providerId="ADAL" clId="{11E74D38-61E1-DC44-922C-EA45333497C5}" dt="2023-03-22T09:25:18.041" v="200" actId="2696"/>
        <pc:sldMkLst>
          <pc:docMk/>
          <pc:sldMk cId="3465029751" sldId="265"/>
        </pc:sldMkLst>
      </pc:sldChg>
      <pc:sldChg chg="new del">
        <pc:chgData name="Samia Waseem" userId="e483910f-06be-429c-af5f-ae56744c859e" providerId="ADAL" clId="{11E74D38-61E1-DC44-922C-EA45333497C5}" dt="2023-03-22T09:25:10" v="198" actId="2696"/>
        <pc:sldMkLst>
          <pc:docMk/>
          <pc:sldMk cId="4150354871" sldId="26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F87AD56-96E8-42FE-9BA6-C1FAD864ED5D}" type="datetimeFigureOut">
              <a:rPr lang="en-US" smtClean="0"/>
              <a:t>3/22/2023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8DA574-BBD1-4D96-9A67-E93B761B9B3C}" type="slidenum">
              <a:rPr lang="en-US" smtClean="0"/>
              <a:t>‹#›</a:t>
            </a:fld>
            <a:endParaRPr lang="en-US"/>
          </a:p>
        </p:txBody>
      </p:sp>
    </p:spTree>
    <p:extLst>
      <p:ext uri="{BB962C8B-B14F-4D97-AF65-F5344CB8AC3E}">
        <p14:creationId xmlns:p14="http://schemas.microsoft.com/office/powerpoint/2010/main" val="12287214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Samia</a:t>
            </a:r>
            <a:r>
              <a:rPr lang="en-GB" dirty="0"/>
              <a:t> </a:t>
            </a:r>
            <a:r>
              <a:rPr lang="en-GB" dirty="0" err="1"/>
              <a:t>Waseem</a:t>
            </a:r>
            <a:endParaRPr lang="en-US" dirty="0"/>
          </a:p>
        </p:txBody>
      </p:sp>
      <p:sp>
        <p:nvSpPr>
          <p:cNvPr id="4" name="Slide Number Placeholder 3"/>
          <p:cNvSpPr>
            <a:spLocks noGrp="1"/>
          </p:cNvSpPr>
          <p:nvPr>
            <p:ph type="sldNum" sz="quarter" idx="5"/>
          </p:nvPr>
        </p:nvSpPr>
        <p:spPr/>
        <p:txBody>
          <a:bodyPr/>
          <a:lstStyle/>
          <a:p>
            <a:fld id="{8A8DA574-BBD1-4D96-9A67-E93B761B9B3C}" type="slidenum">
              <a:rPr lang="en-US" smtClean="0"/>
              <a:t>1</a:t>
            </a:fld>
            <a:endParaRPr lang="en-US"/>
          </a:p>
        </p:txBody>
      </p:sp>
    </p:spTree>
    <p:extLst>
      <p:ext uri="{BB962C8B-B14F-4D97-AF65-F5344CB8AC3E}">
        <p14:creationId xmlns:p14="http://schemas.microsoft.com/office/powerpoint/2010/main" val="36838583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Occupational therapy is an aspect of medical therapy that enables communities with any suffering, illness or disability that brings about it hard for those people to conduct normal actions at households, jobs or educational academies (Boyle, 2014). With the help of occupational therapy, the community can improve anything their private restrictions can be so that they can do stuff like detailed household jobs, take showers and dress or contribute to social actions. With the aim of assistive appliance sets and alternative norms of obtaining normal duties, occupational therapy enables the community to direct more self-sufficient existences.</a:t>
            </a:r>
          </a:p>
          <a:p>
            <a:endParaRPr lang="en-US" dirty="0"/>
          </a:p>
          <a:p>
            <a:endParaRPr lang="en-US" dirty="0"/>
          </a:p>
        </p:txBody>
      </p:sp>
      <p:sp>
        <p:nvSpPr>
          <p:cNvPr id="4" name="Slide Number Placeholder 3"/>
          <p:cNvSpPr>
            <a:spLocks noGrp="1"/>
          </p:cNvSpPr>
          <p:nvPr>
            <p:ph type="sldNum" sz="quarter" idx="10"/>
          </p:nvPr>
        </p:nvSpPr>
        <p:spPr/>
        <p:txBody>
          <a:bodyPr/>
          <a:lstStyle/>
          <a:p>
            <a:fld id="{8A8DA574-BBD1-4D96-9A67-E93B761B9B3C}" type="slidenum">
              <a:rPr lang="en-US" smtClean="0"/>
              <a:t>2</a:t>
            </a:fld>
            <a:endParaRPr lang="en-US"/>
          </a:p>
        </p:txBody>
      </p:sp>
    </p:spTree>
    <p:extLst>
      <p:ext uri="{BB962C8B-B14F-4D97-AF65-F5344CB8AC3E}">
        <p14:creationId xmlns:p14="http://schemas.microsoft.com/office/powerpoint/2010/main" val="5435605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It has also relevance in mental health treatments. The mental health treatment excursion needs collective action by different people which are the person himself, his or her caretakers, assistance givers, physicians, sitters, educators, aids, therapists, and public employees (Crouch and </a:t>
            </a:r>
            <a:r>
              <a:rPr lang="en-US" dirty="0" err="1"/>
              <a:t>Alers</a:t>
            </a:r>
            <a:r>
              <a:rPr lang="en-US" dirty="0"/>
              <a:t>, 2014). This collective procedure enables them to collaborate to reach a particular objective which can be enhancing the person’s integrity and satisfaction with life by specifying and fulfilling reasonable attitudes and abilities.</a:t>
            </a:r>
          </a:p>
          <a:p>
            <a:endParaRPr lang="en-US" dirty="0"/>
          </a:p>
        </p:txBody>
      </p:sp>
      <p:sp>
        <p:nvSpPr>
          <p:cNvPr id="4" name="Slide Number Placeholder 3"/>
          <p:cNvSpPr>
            <a:spLocks noGrp="1"/>
          </p:cNvSpPr>
          <p:nvPr>
            <p:ph type="sldNum" sz="quarter" idx="10"/>
          </p:nvPr>
        </p:nvSpPr>
        <p:spPr/>
        <p:txBody>
          <a:bodyPr/>
          <a:lstStyle/>
          <a:p>
            <a:fld id="{8A8DA574-BBD1-4D96-9A67-E93B761B9B3C}" type="slidenum">
              <a:rPr lang="en-US" smtClean="0"/>
              <a:t>3</a:t>
            </a:fld>
            <a:endParaRPr lang="en-US"/>
          </a:p>
        </p:txBody>
      </p:sp>
    </p:spTree>
    <p:extLst>
      <p:ext uri="{BB962C8B-B14F-4D97-AF65-F5344CB8AC3E}">
        <p14:creationId xmlns:p14="http://schemas.microsoft.com/office/powerpoint/2010/main" val="1345480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Occupational therapy constantly is misunderstood in this procedure. As per the American Occupational Therapy Association, the main objective of occupational therapy is to fund and facilitate every individual’s fitness and part-taking in life through an arrangement in occupation. Occupation does not entirely mean a job (McCombie and </a:t>
            </a:r>
            <a:r>
              <a:rPr lang="en-US" dirty="0" err="1"/>
              <a:t>Antanavage</a:t>
            </a:r>
            <a:r>
              <a:rPr lang="en-US" dirty="0"/>
              <a:t>, 2017). Occupational therapists enrich the community’s capacity to dwell in considerable and persuasive existences. The objective of occupational therapy can succeed and be interpreted by the responsibility’s slogan, “Occupational therapy: living life to its fullest.” All people have the freedom to dwell on life to its amplest. </a:t>
            </a:r>
          </a:p>
          <a:p>
            <a:endParaRPr lang="en-US" dirty="0"/>
          </a:p>
        </p:txBody>
      </p:sp>
      <p:sp>
        <p:nvSpPr>
          <p:cNvPr id="4" name="Slide Number Placeholder 3"/>
          <p:cNvSpPr>
            <a:spLocks noGrp="1"/>
          </p:cNvSpPr>
          <p:nvPr>
            <p:ph type="sldNum" sz="quarter" idx="10"/>
          </p:nvPr>
        </p:nvSpPr>
        <p:spPr/>
        <p:txBody>
          <a:bodyPr/>
          <a:lstStyle/>
          <a:p>
            <a:fld id="{8A8DA574-BBD1-4D96-9A67-E93B761B9B3C}" type="slidenum">
              <a:rPr lang="en-US" smtClean="0"/>
              <a:t>4</a:t>
            </a:fld>
            <a:endParaRPr lang="en-US"/>
          </a:p>
        </p:txBody>
      </p:sp>
    </p:spTree>
    <p:extLst>
      <p:ext uri="{BB962C8B-B14F-4D97-AF65-F5344CB8AC3E}">
        <p14:creationId xmlns:p14="http://schemas.microsoft.com/office/powerpoint/2010/main" val="41920859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first occupational therapy medication criterion, named Habit Training, started at Johns Hopkins in the initial twentieth century. This strategy formulated that in mentally unstable populations, occupational actions like job, comfort and sport had evolved unevenly. Earlier occupational therapists were acquainted with medicinal occupations like weaving, painting, and also bookbinding (McKenna and </a:t>
            </a:r>
            <a:r>
              <a:rPr lang="en-US" dirty="0" err="1"/>
              <a:t>Mellson</a:t>
            </a:r>
            <a:r>
              <a:rPr lang="en-US" dirty="0"/>
              <a:t>, 2013). These goal-directed training were utilized to assist people to discover different abilities to be efficient and arise the medicinal advantages of an equalized day-to-day record. The occupational therapy career accumulated as wounded warriors reinstated from World War and accordingly rushed likewise in the 1970s with the medical area’s boost in technological mastery and proficiency. </a:t>
            </a:r>
          </a:p>
          <a:p>
            <a:endParaRPr lang="en-US" dirty="0"/>
          </a:p>
          <a:p>
            <a:endParaRPr lang="en-US" dirty="0"/>
          </a:p>
        </p:txBody>
      </p:sp>
      <p:sp>
        <p:nvSpPr>
          <p:cNvPr id="4" name="Slide Number Placeholder 3"/>
          <p:cNvSpPr>
            <a:spLocks noGrp="1"/>
          </p:cNvSpPr>
          <p:nvPr>
            <p:ph type="sldNum" sz="quarter" idx="10"/>
          </p:nvPr>
        </p:nvSpPr>
        <p:spPr/>
        <p:txBody>
          <a:bodyPr/>
          <a:lstStyle/>
          <a:p>
            <a:fld id="{8A8DA574-BBD1-4D96-9A67-E93B761B9B3C}" type="slidenum">
              <a:rPr lang="en-US" smtClean="0"/>
              <a:t>5</a:t>
            </a:fld>
            <a:endParaRPr lang="en-US"/>
          </a:p>
        </p:txBody>
      </p:sp>
    </p:spTree>
    <p:extLst>
      <p:ext uri="{BB962C8B-B14F-4D97-AF65-F5344CB8AC3E}">
        <p14:creationId xmlns:p14="http://schemas.microsoft.com/office/powerpoint/2010/main" val="14097092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 occupational therapist can assess a patient who has schizophrenia and is staying in a residential clinic to assist to infer a decent arrangement in the </a:t>
            </a:r>
            <a:r>
              <a:rPr lang="en-US" dirty="0" err="1"/>
              <a:t>neighbourhood</a:t>
            </a:r>
            <a:r>
              <a:rPr lang="en-US" dirty="0"/>
              <a:t>. The appraisal can encompass systematic test appliances, private consultations, and attention to infer the capacity to process and dwell independently and safely and specify crucial functions and employment (Boyle, 2014). This data is therefore utilized to infer the abilities, supports, and environmental improvements the individual can require to dwell as unassisted as logical for him.  </a:t>
            </a:r>
          </a:p>
          <a:p>
            <a:endParaRPr lang="en-US" dirty="0"/>
          </a:p>
          <a:p>
            <a:endParaRPr lang="en-US" dirty="0"/>
          </a:p>
        </p:txBody>
      </p:sp>
      <p:sp>
        <p:nvSpPr>
          <p:cNvPr id="4" name="Slide Number Placeholder 3"/>
          <p:cNvSpPr>
            <a:spLocks noGrp="1"/>
          </p:cNvSpPr>
          <p:nvPr>
            <p:ph type="sldNum" sz="quarter" idx="10"/>
          </p:nvPr>
        </p:nvSpPr>
        <p:spPr/>
        <p:txBody>
          <a:bodyPr/>
          <a:lstStyle/>
          <a:p>
            <a:fld id="{8A8DA574-BBD1-4D96-9A67-E93B761B9B3C}" type="slidenum">
              <a:rPr lang="en-US" smtClean="0"/>
              <a:t>6</a:t>
            </a:fld>
            <a:endParaRPr lang="en-US"/>
          </a:p>
        </p:txBody>
      </p:sp>
    </p:spTree>
    <p:extLst>
      <p:ext uri="{BB962C8B-B14F-4D97-AF65-F5344CB8AC3E}">
        <p14:creationId xmlns:p14="http://schemas.microsoft.com/office/powerpoint/2010/main" val="38460142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Occupational therapists invariably have speculated in dealing with the full individual, even if the main crisis is associated with biological or cognitive fitness (Crouch and </a:t>
            </a:r>
            <a:r>
              <a:rPr lang="en-US" dirty="0" err="1"/>
              <a:t>Alers</a:t>
            </a:r>
            <a:r>
              <a:rPr lang="en-US" dirty="0"/>
              <a:t>, 2014). They exercise in different environments, encompassing clinics, outpatient hospitals, qualified nursing capabilities, moderate care capabilities, family fitness, neonatal intensive supervision departments, population policies and the office</a:t>
            </a:r>
          </a:p>
          <a:p>
            <a:endParaRPr lang="en-US" dirty="0"/>
          </a:p>
          <a:p>
            <a:endParaRPr lang="en-US" dirty="0"/>
          </a:p>
        </p:txBody>
      </p:sp>
      <p:sp>
        <p:nvSpPr>
          <p:cNvPr id="4" name="Slide Number Placeholder 3"/>
          <p:cNvSpPr>
            <a:spLocks noGrp="1"/>
          </p:cNvSpPr>
          <p:nvPr>
            <p:ph type="sldNum" sz="quarter" idx="10"/>
          </p:nvPr>
        </p:nvSpPr>
        <p:spPr/>
        <p:txBody>
          <a:bodyPr/>
          <a:lstStyle/>
          <a:p>
            <a:fld id="{8A8DA574-BBD1-4D96-9A67-E93B761B9B3C}" type="slidenum">
              <a:rPr lang="en-US" smtClean="0"/>
              <a:t>8</a:t>
            </a:fld>
            <a:endParaRPr lang="en-US"/>
          </a:p>
        </p:txBody>
      </p:sp>
    </p:spTree>
    <p:extLst>
      <p:ext uri="{BB962C8B-B14F-4D97-AF65-F5344CB8AC3E}">
        <p14:creationId xmlns:p14="http://schemas.microsoft.com/office/powerpoint/2010/main" val="34271216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93105" y="802298"/>
            <a:ext cx="8561747"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93106" y="3531204"/>
            <a:ext cx="8561746"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423BF71-38B7-8642-BFCE-EDAE9BD0CBAF}" type="datetimeFigureOut">
              <a:rPr lang="en-US" dirty="0"/>
              <a:t>3/22/2023</a:t>
            </a:fld>
            <a:endParaRPr lang="en-US" dirty="0"/>
          </a:p>
        </p:txBody>
      </p:sp>
      <p:sp>
        <p:nvSpPr>
          <p:cNvPr id="5" name="Footer Placeholder 4"/>
          <p:cNvSpPr>
            <a:spLocks noGrp="1"/>
          </p:cNvSpPr>
          <p:nvPr>
            <p:ph type="ftr" sz="quarter" idx="11"/>
          </p:nvPr>
        </p:nvSpPr>
        <p:spPr>
          <a:xfrm>
            <a:off x="2493105" y="329307"/>
            <a:ext cx="4897310"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8" name="Straight Connector 7"/>
          <p:cNvCxnSpPr/>
          <p:nvPr/>
        </p:nvCxnSpPr>
        <p:spPr>
          <a:xfrm>
            <a:off x="2334637" y="798973"/>
            <a:ext cx="0" cy="2544756"/>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981CDE-9BE7-C544-8ACB-7077DFC4270F}" type="datetimeFigureOut">
              <a:rPr lang="en-US" dirty="0"/>
              <a:t>3/22/2023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34813" y="1756130"/>
            <a:ext cx="8562580"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534695" y="3806195"/>
            <a:ext cx="8549990"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55BA285-9698-1B45-8319-D90A8C63F150}" type="datetimeFigureOut">
              <a:rPr lang="en-US" dirty="0"/>
              <a:t>3/22/2023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a:off x="1371687" y="798973"/>
            <a:ext cx="0" cy="284510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889"/>
            <a:ext cx="9520157"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34695" y="2010878"/>
            <a:ext cx="4608576" cy="34381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54793" y="2017343"/>
            <a:ext cx="4604130"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A86CD42-43FF-B740-998F-DCC3802C4CE3}" type="datetimeFigureOut">
              <a:rPr lang="en-US" dirty="0"/>
              <a:t>3/22/2023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9" name="Straight Connector 8"/>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534695" y="804163"/>
            <a:ext cx="9520157"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34695" y="2019549"/>
            <a:ext cx="4608576"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34695" y="2824269"/>
            <a:ext cx="4608576"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4791" y="2023003"/>
            <a:ext cx="4608576"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54792" y="2821491"/>
            <a:ext cx="4608576"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EA0FFBD-2EE4-8547-BBAE-A1AC91C8D77E}" type="datetimeFigureOut">
              <a:rPr lang="en-US" dirty="0"/>
              <a:t>3/22/2023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11" name="Straight Connector 10"/>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55A2352-D7AC-F242-9256-A4477BCBF354}" type="datetimeFigureOut">
              <a:rPr lang="en-US" dirty="0"/>
              <a:t>3/22/2023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7" name="Straight Connector 6"/>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EFCFC6A-9AE6-404D-9FDD-168B477B9C90}" type="datetimeFigureOut">
              <a:rPr lang="en-US" dirty="0"/>
              <a:t>3/22/2023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34642" y="798973"/>
            <a:ext cx="3183128"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34695" y="3205491"/>
            <a:ext cx="3184989"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1CFCDFD-B4CF-A241-8D71-E814B10BEAF4}" type="datetimeFigureOut">
              <a:rPr lang="en-US" dirty="0"/>
              <a:t>3/22/2023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9" name="Straight Connector 8"/>
          <p:cNvCxnSpPr/>
          <p:nvPr/>
        </p:nvCxnSpPr>
        <p:spPr>
          <a:xfrm>
            <a:off x="1371687" y="798973"/>
            <a:ext cx="0" cy="2247117"/>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gradFill>
              <a:gsLst>
                <a:gs pos="0">
                  <a:schemeClr val="bg2">
                    <a:lumMod val="10000"/>
                  </a:schemeClr>
                </a:gs>
                <a:gs pos="100000">
                  <a:schemeClr val="bg2">
                    <a:lumMod val="10000"/>
                  </a:schemeClr>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prstMaterial="matte">
              <a:bevelT w="133350" h="50800" prst="divot"/>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35694" y="1129513"/>
            <a:ext cx="5447840"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534695" y="3145992"/>
            <a:ext cx="5440037"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534695" y="5469856"/>
            <a:ext cx="5440038" cy="320123"/>
          </a:xfrm>
        </p:spPr>
        <p:txBody>
          <a:bodyPr/>
          <a:lstStyle>
            <a:lvl1pPr algn="l">
              <a:defRPr/>
            </a:lvl1pPr>
          </a:lstStyle>
          <a:p>
            <a:fld id="{26A7B589-FD4B-7E46-869A-CBADC5FC564E}" type="datetimeFigureOut">
              <a:rPr lang="en-US" dirty="0"/>
              <a:t>3/22/2023</a:t>
            </a:fld>
            <a:endParaRPr lang="en-US" dirty="0"/>
          </a:p>
        </p:txBody>
      </p:sp>
      <p:sp>
        <p:nvSpPr>
          <p:cNvPr id="6" name="Footer Placeholder 5"/>
          <p:cNvSpPr>
            <a:spLocks noGrp="1"/>
          </p:cNvSpPr>
          <p:nvPr>
            <p:ph type="ftr" sz="quarter" idx="11"/>
          </p:nvPr>
        </p:nvSpPr>
        <p:spPr>
          <a:xfrm>
            <a:off x="1534910" y="318640"/>
            <a:ext cx="5453475"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4" name="Straight Connector 13"/>
          <p:cNvCxnSpPr/>
          <p:nvPr/>
        </p:nvCxnSpPr>
        <p:spPr>
          <a:xfrm>
            <a:off x="1371687" y="798973"/>
            <a:ext cx="0" cy="2161124"/>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B025CB-9D18-264E-A945-2D020344C9DA}" type="datetimeFigureOut">
              <a:rPr lang="en-US" dirty="0"/>
              <a:t>3/22/2023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a:off x="1371687" y="798973"/>
            <a:ext cx="0" cy="1067168"/>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883863"/>
            <a:ext cx="1615742" cy="457499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34694" y="883863"/>
            <a:ext cx="7738807" cy="457499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07EFB6C-7E96-8F41-8872-189CA1C59F84}" type="datetimeFigureOut">
              <a:rPr lang="en-US" dirty="0"/>
              <a:t>3/22/2023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8" name="Straight Connector 7"/>
          <p:cNvCxnSpPr/>
          <p:nvPr/>
        </p:nvCxnSpPr>
        <p:spPr>
          <a:xfrm flipH="1">
            <a:off x="9439111" y="719272"/>
            <a:ext cx="1615742" cy="0"/>
          </a:xfrm>
          <a:prstGeom prst="line">
            <a:avLst/>
          </a:prstGeom>
          <a:ln w="38100" cmpd="sng">
            <a:solidFill>
              <a:schemeClr val="accent1"/>
            </a:solidFill>
            <a:prstDash val="solid"/>
            <a:tailEnd type="none"/>
          </a:ln>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image" Target="../media/image1.jpg"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Rectangle 8"/>
          <p:cNvSpPr/>
          <p:nvPr/>
        </p:nvSpPr>
        <p:spPr>
          <a:xfrm>
            <a:off x="0" y="2015732"/>
            <a:ext cx="12192000" cy="4118829"/>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srcRect t="2769" b="-2769"/>
          <a:stretch/>
        </p:blipFill>
        <p:spPr>
          <a:xfrm>
            <a:off x="0" y="6135624"/>
            <a:ext cx="12192000" cy="742950"/>
          </a:xfrm>
          <a:prstGeom prst="rect">
            <a:avLst/>
          </a:prstGeom>
        </p:spPr>
      </p:pic>
      <p:sp>
        <p:nvSpPr>
          <p:cNvPr id="2" name="Title Placeholder 1"/>
          <p:cNvSpPr>
            <a:spLocks noGrp="1"/>
          </p:cNvSpPr>
          <p:nvPr>
            <p:ph type="title"/>
          </p:nvPr>
        </p:nvSpPr>
        <p:spPr>
          <a:xfrm>
            <a:off x="1534696" y="804519"/>
            <a:ext cx="9520158" cy="1049235"/>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534696" y="2015732"/>
            <a:ext cx="9520158"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CD8A92E-5FF9-8143-81B3-CCB531513398}" type="datetimeFigureOut">
              <a:rPr lang="en-US" dirty="0"/>
              <a:t>3/22/2023</a:t>
            </a:fld>
            <a:endParaRPr lang="en-US" dirty="0"/>
          </a:p>
        </p:txBody>
      </p:sp>
      <p:sp>
        <p:nvSpPr>
          <p:cNvPr id="5" name="Footer Placeholder 4"/>
          <p:cNvSpPr>
            <a:spLocks noGrp="1"/>
          </p:cNvSpPr>
          <p:nvPr>
            <p:ph type="ftr" sz="quarter" idx="3"/>
          </p:nvPr>
        </p:nvSpPr>
        <p:spPr>
          <a:xfrm>
            <a:off x="1534695" y="329307"/>
            <a:ext cx="5855719"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2" name="Straight Connector 11"/>
          <p:cNvCxnSpPr/>
          <p:nvPr/>
        </p:nvCxnSpPr>
        <p:spPr>
          <a:xfrm>
            <a:off x="0" y="6141705"/>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90000"/>
        </a:lnSpc>
        <a:spcBef>
          <a:spcPct val="0"/>
        </a:spcBef>
        <a:buNone/>
        <a:defRPr sz="3200" b="0" i="0" kern="1200" cap="none">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3" Type="http://schemas.openxmlformats.org/officeDocument/2006/relationships/image" Target="../media/image2.png" /><Relationship Id="rId2" Type="http://schemas.openxmlformats.org/officeDocument/2006/relationships/notesSlide" Target="../notesSlides/notesSlide2.xml" /><Relationship Id="rId1" Type="http://schemas.openxmlformats.org/officeDocument/2006/relationships/slideLayout" Target="../slideLayouts/slideLayout2.xml" /><Relationship Id="rId4" Type="http://schemas.openxmlformats.org/officeDocument/2006/relationships/image" Target="../media/image3.png" /></Relationships>
</file>

<file path=ppt/slides/_rels/slide3.xml.rels><?xml version="1.0" encoding="UTF-8" standalone="yes"?>
<Relationships xmlns="http://schemas.openxmlformats.org/package/2006/relationships"><Relationship Id="rId3" Type="http://schemas.openxmlformats.org/officeDocument/2006/relationships/image" Target="../media/image4.png" /><Relationship Id="rId2" Type="http://schemas.openxmlformats.org/officeDocument/2006/relationships/notesSlide" Target="../notesSlides/notesSlide3.xml" /><Relationship Id="rId1" Type="http://schemas.openxmlformats.org/officeDocument/2006/relationships/slideLayout" Target="../slideLayouts/slideLayout2.xml" /><Relationship Id="rId4" Type="http://schemas.openxmlformats.org/officeDocument/2006/relationships/image" Target="../media/image5.png" /></Relationships>
</file>

<file path=ppt/slides/_rels/slide4.xml.rels><?xml version="1.0" encoding="UTF-8" standalone="yes"?>
<Relationships xmlns="http://schemas.openxmlformats.org/package/2006/relationships"><Relationship Id="rId3" Type="http://schemas.openxmlformats.org/officeDocument/2006/relationships/image" Target="../media/image6.png" /><Relationship Id="rId2" Type="http://schemas.openxmlformats.org/officeDocument/2006/relationships/notesSlide" Target="../notesSlides/notesSlide4.xml" /><Relationship Id="rId1" Type="http://schemas.openxmlformats.org/officeDocument/2006/relationships/slideLayout" Target="../slideLayouts/slideLayout2.xml" /><Relationship Id="rId4" Type="http://schemas.openxmlformats.org/officeDocument/2006/relationships/image" Target="../media/image7.png" /></Relationships>
</file>

<file path=ppt/slides/_rels/slide5.xml.rels><?xml version="1.0" encoding="UTF-8" standalone="yes"?>
<Relationships xmlns="http://schemas.openxmlformats.org/package/2006/relationships"><Relationship Id="rId3" Type="http://schemas.openxmlformats.org/officeDocument/2006/relationships/image" Target="../media/image8.png" /><Relationship Id="rId2" Type="http://schemas.openxmlformats.org/officeDocument/2006/relationships/notesSlide" Target="../notesSlides/notesSlide5.xml" /><Relationship Id="rId1" Type="http://schemas.openxmlformats.org/officeDocument/2006/relationships/slideLayout" Target="../slideLayouts/slideLayout2.xml" /><Relationship Id="rId4" Type="http://schemas.openxmlformats.org/officeDocument/2006/relationships/image" Target="../media/image9.png" /></Relationships>
</file>

<file path=ppt/slides/_rels/slide6.xml.rels><?xml version="1.0" encoding="UTF-8" standalone="yes"?>
<Relationships xmlns="http://schemas.openxmlformats.org/package/2006/relationships"><Relationship Id="rId3" Type="http://schemas.openxmlformats.org/officeDocument/2006/relationships/image" Target="../media/image10.png" /><Relationship Id="rId2" Type="http://schemas.openxmlformats.org/officeDocument/2006/relationships/notesSlide" Target="../notesSlides/notesSlide6.xml" /><Relationship Id="rId1" Type="http://schemas.openxmlformats.org/officeDocument/2006/relationships/slideLayout" Target="../slideLayouts/slideLayout2.xml" /><Relationship Id="rId4" Type="http://schemas.openxmlformats.org/officeDocument/2006/relationships/image" Target="../media/image11.png"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3" Type="http://schemas.openxmlformats.org/officeDocument/2006/relationships/image" Target="../media/image12.png" /><Relationship Id="rId2" Type="http://schemas.openxmlformats.org/officeDocument/2006/relationships/notesSlide" Target="../notesSlides/notesSlide7.xml"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7752" y="-891062"/>
            <a:ext cx="10291086" cy="4975100"/>
          </a:xfrm>
        </p:spPr>
        <p:txBody>
          <a:bodyPr>
            <a:normAutofit fontScale="90000"/>
          </a:bodyPr>
          <a:lstStyle/>
          <a:p>
            <a:r>
              <a:rPr lang="en-GB" dirty="0"/>
              <a:t>Student </a:t>
            </a:r>
            <a:r>
              <a:rPr lang="en-GB" dirty="0" err="1"/>
              <a:t>Name:Samia</a:t>
            </a:r>
            <a:r>
              <a:rPr lang="en-GB" dirty="0"/>
              <a:t> </a:t>
            </a:r>
            <a:r>
              <a:rPr lang="en-GB" dirty="0" err="1"/>
              <a:t>Waseem</a:t>
            </a:r>
            <a:br>
              <a:rPr lang="en-GB" dirty="0"/>
            </a:br>
            <a:r>
              <a:rPr lang="en-GB" dirty="0"/>
              <a:t>Student ID: 2123965</a:t>
            </a:r>
            <a:br>
              <a:rPr lang="en-GB" dirty="0"/>
            </a:br>
            <a:r>
              <a:rPr lang="en-US" dirty="0"/>
              <a:t>Psychology for Health and Social Care</a:t>
            </a:r>
          </a:p>
        </p:txBody>
      </p:sp>
      <p:sp>
        <p:nvSpPr>
          <p:cNvPr id="3" name="Subtitle 2"/>
          <p:cNvSpPr>
            <a:spLocks noGrp="1"/>
          </p:cNvSpPr>
          <p:nvPr>
            <p:ph type="subTitle" idx="1"/>
          </p:nvPr>
        </p:nvSpPr>
        <p:spPr>
          <a:xfrm>
            <a:off x="2493106" y="5248097"/>
            <a:ext cx="8561746" cy="1160628"/>
          </a:xfrm>
        </p:spPr>
        <p:txBody>
          <a:bodyPr/>
          <a:lstStyle/>
          <a:p>
            <a:r>
              <a:rPr lang="en-US" dirty="0"/>
              <a:t>Why is psychology important when working as an Occupational Therapist?</a:t>
            </a:r>
          </a:p>
        </p:txBody>
      </p:sp>
    </p:spTree>
    <p:extLst>
      <p:ext uri="{BB962C8B-B14F-4D97-AF65-F5344CB8AC3E}">
        <p14:creationId xmlns:p14="http://schemas.microsoft.com/office/powerpoint/2010/main" val="11318144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br>
              <a:rPr lang="en-US" dirty="0"/>
            </a:br>
            <a:endParaRPr lang="en-US" dirty="0"/>
          </a:p>
        </p:txBody>
      </p:sp>
      <p:pic>
        <p:nvPicPr>
          <p:cNvPr id="4" name="Content Placeholder 3"/>
          <p:cNvPicPr>
            <a:picLocks noGrp="1" noChangeAspect="1"/>
          </p:cNvPicPr>
          <p:nvPr>
            <p:ph idx="1"/>
          </p:nvPr>
        </p:nvPicPr>
        <p:blipFill>
          <a:blip r:embed="rId3"/>
          <a:stretch>
            <a:fillRect/>
          </a:stretch>
        </p:blipFill>
        <p:spPr>
          <a:xfrm>
            <a:off x="1534696" y="2126483"/>
            <a:ext cx="5175750" cy="3449638"/>
          </a:xfrm>
          <a:prstGeom prst="rect">
            <a:avLst/>
          </a:prstGeom>
        </p:spPr>
      </p:pic>
      <p:pic>
        <p:nvPicPr>
          <p:cNvPr id="5" name="Picture 4"/>
          <p:cNvPicPr>
            <a:picLocks noChangeAspect="1"/>
          </p:cNvPicPr>
          <p:nvPr/>
        </p:nvPicPr>
        <p:blipFill>
          <a:blip r:embed="rId4"/>
          <a:stretch>
            <a:fillRect/>
          </a:stretch>
        </p:blipFill>
        <p:spPr>
          <a:xfrm>
            <a:off x="6942166" y="2263501"/>
            <a:ext cx="4968930" cy="3312620"/>
          </a:xfrm>
          <a:prstGeom prst="rect">
            <a:avLst/>
          </a:prstGeom>
        </p:spPr>
      </p:pic>
    </p:spTree>
    <p:extLst>
      <p:ext uri="{BB962C8B-B14F-4D97-AF65-F5344CB8AC3E}">
        <p14:creationId xmlns:p14="http://schemas.microsoft.com/office/powerpoint/2010/main" val="37926204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Occupational Therapist and Mental Health</a:t>
            </a:r>
          </a:p>
        </p:txBody>
      </p:sp>
      <p:pic>
        <p:nvPicPr>
          <p:cNvPr id="6" name="Content Placeholder 5"/>
          <p:cNvPicPr>
            <a:picLocks noGrp="1" noChangeAspect="1"/>
          </p:cNvPicPr>
          <p:nvPr>
            <p:ph idx="1"/>
          </p:nvPr>
        </p:nvPicPr>
        <p:blipFill>
          <a:blip r:embed="rId3"/>
          <a:stretch>
            <a:fillRect/>
          </a:stretch>
        </p:blipFill>
        <p:spPr>
          <a:xfrm>
            <a:off x="1534696" y="2063421"/>
            <a:ext cx="5174457" cy="3449638"/>
          </a:xfrm>
          <a:prstGeom prst="rect">
            <a:avLst/>
          </a:prstGeom>
        </p:spPr>
      </p:pic>
      <p:pic>
        <p:nvPicPr>
          <p:cNvPr id="7" name="Picture 6"/>
          <p:cNvPicPr>
            <a:picLocks noChangeAspect="1"/>
          </p:cNvPicPr>
          <p:nvPr/>
        </p:nvPicPr>
        <p:blipFill>
          <a:blip r:embed="rId4"/>
          <a:stretch>
            <a:fillRect/>
          </a:stretch>
        </p:blipFill>
        <p:spPr>
          <a:xfrm>
            <a:off x="7203002" y="2234964"/>
            <a:ext cx="4664491" cy="3106551"/>
          </a:xfrm>
          <a:prstGeom prst="rect">
            <a:avLst/>
          </a:prstGeom>
        </p:spPr>
      </p:pic>
    </p:spTree>
    <p:extLst>
      <p:ext uri="{BB962C8B-B14F-4D97-AF65-F5344CB8AC3E}">
        <p14:creationId xmlns:p14="http://schemas.microsoft.com/office/powerpoint/2010/main" val="2924416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Perception About Occupational Therapist and Psychology</a:t>
            </a:r>
          </a:p>
        </p:txBody>
      </p:sp>
      <p:pic>
        <p:nvPicPr>
          <p:cNvPr id="4" name="Content Placeholder 3"/>
          <p:cNvPicPr>
            <a:picLocks noGrp="1" noChangeAspect="1"/>
          </p:cNvPicPr>
          <p:nvPr>
            <p:ph idx="1"/>
          </p:nvPr>
        </p:nvPicPr>
        <p:blipFill>
          <a:blip r:embed="rId3"/>
          <a:stretch>
            <a:fillRect/>
          </a:stretch>
        </p:blipFill>
        <p:spPr>
          <a:xfrm>
            <a:off x="1279466" y="2079187"/>
            <a:ext cx="5175750" cy="3449638"/>
          </a:xfrm>
          <a:prstGeom prst="rect">
            <a:avLst/>
          </a:prstGeom>
        </p:spPr>
      </p:pic>
      <p:pic>
        <p:nvPicPr>
          <p:cNvPr id="5" name="Picture 4"/>
          <p:cNvPicPr>
            <a:picLocks noChangeAspect="1"/>
          </p:cNvPicPr>
          <p:nvPr/>
        </p:nvPicPr>
        <p:blipFill>
          <a:blip r:embed="rId4"/>
          <a:stretch>
            <a:fillRect/>
          </a:stretch>
        </p:blipFill>
        <p:spPr>
          <a:xfrm>
            <a:off x="6669548" y="2104870"/>
            <a:ext cx="5178250" cy="3455486"/>
          </a:xfrm>
          <a:prstGeom prst="rect">
            <a:avLst/>
          </a:prstGeom>
        </p:spPr>
      </p:pic>
    </p:spTree>
    <p:extLst>
      <p:ext uri="{BB962C8B-B14F-4D97-AF65-F5344CB8AC3E}">
        <p14:creationId xmlns:p14="http://schemas.microsoft.com/office/powerpoint/2010/main" val="8929275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Occupation Therapy and Psychology</a:t>
            </a:r>
          </a:p>
        </p:txBody>
      </p:sp>
      <p:pic>
        <p:nvPicPr>
          <p:cNvPr id="4" name="Content Placeholder 3"/>
          <p:cNvPicPr>
            <a:picLocks noGrp="1" noChangeAspect="1"/>
          </p:cNvPicPr>
          <p:nvPr>
            <p:ph idx="1"/>
          </p:nvPr>
        </p:nvPicPr>
        <p:blipFill>
          <a:blip r:embed="rId3"/>
          <a:stretch>
            <a:fillRect/>
          </a:stretch>
        </p:blipFill>
        <p:spPr>
          <a:xfrm>
            <a:off x="1115123" y="2031891"/>
            <a:ext cx="5179652" cy="3449638"/>
          </a:xfrm>
          <a:prstGeom prst="rect">
            <a:avLst/>
          </a:prstGeom>
        </p:spPr>
      </p:pic>
      <p:pic>
        <p:nvPicPr>
          <p:cNvPr id="5" name="Picture 4"/>
          <p:cNvPicPr>
            <a:picLocks noChangeAspect="1"/>
          </p:cNvPicPr>
          <p:nvPr/>
        </p:nvPicPr>
        <p:blipFill>
          <a:blip r:embed="rId4"/>
          <a:stretch>
            <a:fillRect/>
          </a:stretch>
        </p:blipFill>
        <p:spPr>
          <a:xfrm>
            <a:off x="6621516" y="2083444"/>
            <a:ext cx="5097128" cy="3398085"/>
          </a:xfrm>
          <a:prstGeom prst="rect">
            <a:avLst/>
          </a:prstGeom>
        </p:spPr>
      </p:pic>
    </p:spTree>
    <p:extLst>
      <p:ext uri="{BB962C8B-B14F-4D97-AF65-F5344CB8AC3E}">
        <p14:creationId xmlns:p14="http://schemas.microsoft.com/office/powerpoint/2010/main" val="11639239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Psychological theory of life span development.</a:t>
            </a:r>
          </a:p>
        </p:txBody>
      </p:sp>
      <p:pic>
        <p:nvPicPr>
          <p:cNvPr id="4" name="Content Placeholder 3"/>
          <p:cNvPicPr>
            <a:picLocks noGrp="1" noChangeAspect="1"/>
          </p:cNvPicPr>
          <p:nvPr>
            <p:ph idx="1"/>
          </p:nvPr>
        </p:nvPicPr>
        <p:blipFill>
          <a:blip r:embed="rId3"/>
          <a:stretch>
            <a:fillRect/>
          </a:stretch>
        </p:blipFill>
        <p:spPr>
          <a:xfrm>
            <a:off x="1534696" y="2299904"/>
            <a:ext cx="5174457" cy="3449638"/>
          </a:xfrm>
          <a:prstGeom prst="rect">
            <a:avLst/>
          </a:prstGeom>
        </p:spPr>
      </p:pic>
      <p:pic>
        <p:nvPicPr>
          <p:cNvPr id="5" name="Picture 4"/>
          <p:cNvPicPr>
            <a:picLocks noChangeAspect="1"/>
          </p:cNvPicPr>
          <p:nvPr/>
        </p:nvPicPr>
        <p:blipFill>
          <a:blip r:embed="rId4"/>
          <a:stretch>
            <a:fillRect/>
          </a:stretch>
        </p:blipFill>
        <p:spPr>
          <a:xfrm>
            <a:off x="6896507" y="2417105"/>
            <a:ext cx="4820499" cy="3215236"/>
          </a:xfrm>
          <a:prstGeom prst="rect">
            <a:avLst/>
          </a:prstGeom>
        </p:spPr>
      </p:pic>
    </p:spTree>
    <p:extLst>
      <p:ext uri="{BB962C8B-B14F-4D97-AF65-F5344CB8AC3E}">
        <p14:creationId xmlns:p14="http://schemas.microsoft.com/office/powerpoint/2010/main" val="40018734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it related to theory of lifespan development</a:t>
            </a:r>
          </a:p>
        </p:txBody>
      </p:sp>
      <p:sp>
        <p:nvSpPr>
          <p:cNvPr id="3" name="Content Placeholder 2"/>
          <p:cNvSpPr>
            <a:spLocks noGrp="1"/>
          </p:cNvSpPr>
          <p:nvPr>
            <p:ph idx="1"/>
          </p:nvPr>
        </p:nvSpPr>
        <p:spPr/>
        <p:txBody>
          <a:bodyPr/>
          <a:lstStyle/>
          <a:p>
            <a:r>
              <a:rPr lang="en-US" dirty="0"/>
              <a:t>I have been able to relate The theories to real-life lifespan development because I have worked with different generations and people with different disabilities. I have helped them to do better in life and overcome their disabilities I have communicated with a lot of people regarding different disabilities and interviewed them about their experience journey and the problems </a:t>
            </a:r>
            <a:r>
              <a:rPr lang="en-US"/>
              <a:t>that they </a:t>
            </a:r>
            <a:r>
              <a:rPr lang="en-US" dirty="0"/>
              <a:t>face.</a:t>
            </a:r>
          </a:p>
        </p:txBody>
      </p:sp>
    </p:spTree>
    <p:extLst>
      <p:ext uri="{BB962C8B-B14F-4D97-AF65-F5344CB8AC3E}">
        <p14:creationId xmlns:p14="http://schemas.microsoft.com/office/powerpoint/2010/main" val="16622654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34696" y="627539"/>
            <a:ext cx="9520158" cy="1049235"/>
          </a:xfrm>
        </p:spPr>
        <p:txBody>
          <a:bodyPr/>
          <a:lstStyle/>
          <a:p>
            <a:r>
              <a:rPr lang="en-US" dirty="0"/>
              <a:t>Conclusion</a:t>
            </a:r>
          </a:p>
        </p:txBody>
      </p:sp>
      <p:pic>
        <p:nvPicPr>
          <p:cNvPr id="4" name="Content Placeholder 3"/>
          <p:cNvPicPr>
            <a:picLocks noGrp="1" noChangeAspect="1"/>
          </p:cNvPicPr>
          <p:nvPr>
            <p:ph idx="1"/>
          </p:nvPr>
        </p:nvPicPr>
        <p:blipFill>
          <a:blip r:embed="rId3"/>
          <a:stretch>
            <a:fillRect/>
          </a:stretch>
        </p:blipFill>
        <p:spPr>
          <a:xfrm>
            <a:off x="1118979" y="2236842"/>
            <a:ext cx="5175796" cy="3449638"/>
          </a:xfrm>
          <a:prstGeom prst="rect">
            <a:avLst/>
          </a:prstGeom>
        </p:spPr>
      </p:pic>
      <p:sp>
        <p:nvSpPr>
          <p:cNvPr id="5" name="TextBox 4"/>
          <p:cNvSpPr txBox="1"/>
          <p:nvPr/>
        </p:nvSpPr>
        <p:spPr>
          <a:xfrm>
            <a:off x="6479628" y="2112579"/>
            <a:ext cx="5439103" cy="3416320"/>
          </a:xfrm>
          <a:prstGeom prst="rect">
            <a:avLst/>
          </a:prstGeom>
          <a:noFill/>
        </p:spPr>
        <p:txBody>
          <a:bodyPr wrap="square" rtlCol="0">
            <a:spAutoFit/>
          </a:bodyPr>
          <a:lstStyle/>
          <a:p>
            <a:r>
              <a:rPr lang="en-US" dirty="0"/>
              <a:t>Occupational therapists invariably have speculated in dealing with the full individual, even if the main crisis is associated with biological or cognitive fitness (Crouch and </a:t>
            </a:r>
            <a:r>
              <a:rPr lang="en-US" dirty="0" err="1"/>
              <a:t>Alers</a:t>
            </a:r>
            <a:r>
              <a:rPr lang="en-US" dirty="0"/>
              <a:t>, 2014). They exercise in different environments, encompassing clinics, outpatient hospitals, qualified nursing capabilities, moderate care capabilities, family fitness, neonatal intensive supervision departments, population policies and the office</a:t>
            </a:r>
          </a:p>
          <a:p>
            <a:endParaRPr lang="en-US" dirty="0"/>
          </a:p>
          <a:p>
            <a:endParaRPr lang="en-US" dirty="0"/>
          </a:p>
          <a:p>
            <a:endParaRPr lang="en-US" dirty="0"/>
          </a:p>
        </p:txBody>
      </p:sp>
    </p:spTree>
    <p:extLst>
      <p:ext uri="{BB962C8B-B14F-4D97-AF65-F5344CB8AC3E}">
        <p14:creationId xmlns:p14="http://schemas.microsoft.com/office/powerpoint/2010/main" val="18116462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References</a:t>
            </a:r>
          </a:p>
        </p:txBody>
      </p:sp>
      <p:sp>
        <p:nvSpPr>
          <p:cNvPr id="3" name="Content Placeholder 2"/>
          <p:cNvSpPr>
            <a:spLocks noGrp="1"/>
          </p:cNvSpPr>
          <p:nvPr>
            <p:ph idx="1"/>
          </p:nvPr>
        </p:nvSpPr>
        <p:spPr/>
        <p:txBody>
          <a:bodyPr>
            <a:normAutofit fontScale="70000" lnSpcReduction="20000"/>
          </a:bodyPr>
          <a:lstStyle/>
          <a:p>
            <a:r>
              <a:rPr lang="en-US" dirty="0"/>
              <a:t>Crouch, R. and </a:t>
            </a:r>
            <a:r>
              <a:rPr lang="en-US" dirty="0" err="1"/>
              <a:t>Alers</a:t>
            </a:r>
            <a:r>
              <a:rPr lang="en-US" dirty="0"/>
              <a:t>, V. eds., 2014. Occupational therapy in psychiatry and mental health. John Wiley &amp; Sons.</a:t>
            </a:r>
          </a:p>
          <a:p>
            <a:r>
              <a:rPr lang="en-US" dirty="0" err="1"/>
              <a:t>Fraker</a:t>
            </a:r>
            <a:r>
              <a:rPr lang="en-US" dirty="0"/>
              <a:t>, J., Kales, H.C., Blazek, M., Kavanagh, J. and </a:t>
            </a:r>
            <a:r>
              <a:rPr lang="en-US" dirty="0" err="1"/>
              <a:t>Gitlin</a:t>
            </a:r>
            <a:r>
              <a:rPr lang="en-US" dirty="0"/>
              <a:t>, L.N., 2014. The role of the occupational therapist in the management of neuropsychiatric symptoms of dementia in clinical settings. Occupational therapy in health care, 28(1), pp.4-20.</a:t>
            </a:r>
          </a:p>
          <a:p>
            <a:r>
              <a:rPr lang="en-US" dirty="0"/>
              <a:t>McCombie, R.P. and </a:t>
            </a:r>
            <a:r>
              <a:rPr lang="en-US" dirty="0" err="1"/>
              <a:t>Antanavage</a:t>
            </a:r>
            <a:r>
              <a:rPr lang="en-US" dirty="0"/>
              <a:t>, M.E., 2017. Transitioning from occupational therapy student to practicing occupational therapist: first year of employment. Occupational therapy in health care, 31(2), pp.126-142.</a:t>
            </a:r>
          </a:p>
          <a:p>
            <a:r>
              <a:rPr lang="en-US" dirty="0"/>
              <a:t>McKenna, J. and </a:t>
            </a:r>
            <a:r>
              <a:rPr lang="en-US" dirty="0" err="1"/>
              <a:t>Mellson</a:t>
            </a:r>
            <a:r>
              <a:rPr lang="en-US" dirty="0"/>
              <a:t>, J.A., 2013. Emotional intelligence and the occupational therapist. British Journal of Occupational Therapy, 76(9), pp.427-430.</a:t>
            </a:r>
          </a:p>
          <a:p>
            <a:r>
              <a:rPr lang="en-US" dirty="0"/>
              <a:t>Park, Y.J., Lee, C., Ji, S.Y., Park, K.H. and Jung, K.H., 2019. Roles of occupational therapist in community care system. Korean Journal of Occupational Therapy, 27(1), pp.103-113.</a:t>
            </a:r>
          </a:p>
          <a:p>
            <a:r>
              <a:rPr lang="en-US" dirty="0"/>
              <a:t>Rowan, S.M. and Alsop, A., 2016. The occupational therapist. In Educating Professionals (pp. 163-184). Routledge.</a:t>
            </a:r>
          </a:p>
          <a:p>
            <a:endParaRPr lang="en-US" dirty="0"/>
          </a:p>
        </p:txBody>
      </p:sp>
    </p:spTree>
    <p:extLst>
      <p:ext uri="{BB962C8B-B14F-4D97-AF65-F5344CB8AC3E}">
        <p14:creationId xmlns:p14="http://schemas.microsoft.com/office/powerpoint/2010/main" val="330488914"/>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EDEBE7"/>
      </a:lt2>
      <a:accent1>
        <a:srgbClr val="5FA534"/>
      </a:accent1>
      <a:accent2>
        <a:srgbClr val="DCAB34"/>
      </a:accent2>
      <a:accent3>
        <a:srgbClr val="D26D23"/>
      </a:accent3>
      <a:accent4>
        <a:srgbClr val="972323"/>
      </a:accent4>
      <a:accent5>
        <a:srgbClr val="236797"/>
      </a:accent5>
      <a:accent6>
        <a:srgbClr val="2FB6C6"/>
      </a:accent6>
      <a:hlink>
        <a:srgbClr val="8FC639"/>
      </a:hlink>
      <a:folHlink>
        <a:srgbClr val="E7C272"/>
      </a:folHlink>
    </a:clrScheme>
    <a:fontScheme name="Gallery">
      <a:majorFont>
        <a:latin typeface="Palatino Linotype" panose="020405020505050303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panose="020405020505050303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AC464412-510E-4F2B-8947-A0DDBD02899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70</TotalTime>
  <Words>995</Words>
  <Application>Microsoft Office PowerPoint</Application>
  <PresentationFormat>Widescreen</PresentationFormat>
  <Paragraphs>31</Paragraphs>
  <Slides>9</Slides>
  <Notes>7</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Gallery</vt:lpstr>
      <vt:lpstr>Student Name:Samia Waseem Student ID: 2123965 Psychology for Health and Social Care</vt:lpstr>
      <vt:lpstr>Introduction </vt:lpstr>
      <vt:lpstr>Occupational Therapist and Mental Health</vt:lpstr>
      <vt:lpstr>Perception About Occupational Therapist and Psychology</vt:lpstr>
      <vt:lpstr>Occupation Therapy and Psychology</vt:lpstr>
      <vt:lpstr>Psychological theory of life span development.</vt:lpstr>
      <vt:lpstr>How it related to theory of lifespan development</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Student Name:Samia Waseem Student ID: 2123965 Psychology for Health and Social Care</dc:title>
  <cp:lastModifiedBy>WASSIM RABBI</cp:lastModifiedBy>
  <cp:revision>1</cp:revision>
  <dcterms:created xsi:type="dcterms:W3CDTF">2022-10-07T14:34:36Z</dcterms:created>
  <dcterms:modified xsi:type="dcterms:W3CDTF">2023-03-22T09:32:24Z</dcterms:modified>
</cp:coreProperties>
</file>