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notesMasterIdLst>
    <p:notesMasterId r:id="rId23"/>
  </p:notesMasterIdLst>
  <p:sldIdLst>
    <p:sldId id="256" r:id="rId2"/>
    <p:sldId id="259" r:id="rId3"/>
    <p:sldId id="304" r:id="rId4"/>
    <p:sldId id="305" r:id="rId5"/>
    <p:sldId id="299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6" r:id="rId14"/>
    <p:sldId id="317" r:id="rId15"/>
    <p:sldId id="318" r:id="rId16"/>
    <p:sldId id="322" r:id="rId17"/>
    <p:sldId id="319" r:id="rId18"/>
    <p:sldId id="320" r:id="rId19"/>
    <p:sldId id="314" r:id="rId20"/>
    <p:sldId id="315" r:id="rId21"/>
    <p:sldId id="3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804041-19E7-43FA-B23B-C4EB004BBDA6}" v="1" dt="2026-09-21T11:49:05.428"/>
    <p1510:client id="{5DD8C59F-732F-4742-B6F8-4DEF1F9BCBC2}" v="369" dt="2026-09-21T18:59:18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864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43BFD2-42CE-482D-A752-DA13ACE04DEE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B519E-600D-4674-B8ED-33A09E313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921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B519E-600D-4674-B8ED-33A09E3139B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981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5C9A9-46C0-2303-9C22-CB5E20FD81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5539D7-951A-93FD-DCFE-6E964A1F6F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39A6F2-228D-E3E1-3E24-4F001BAA18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B4C8E7-0424-1BB2-E761-3C1B38E0FF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B519E-600D-4674-B8ED-33A09E3139B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652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BBE02-B919-B5B0-C92C-6588C184CD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5DD1AC-7DCD-B05A-889A-D5A5F24BE2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D4E542-A8D4-D608-B403-424E8528DD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FC5955-501E-EC2D-EF61-E4E776765F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B519E-600D-4674-B8ED-33A09E3139B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10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9655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785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0502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747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0B3A8078-5A32-4B09-ABA5-7ABEFD22E0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47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801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92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404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698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787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094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5378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67351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81218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9727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1433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6269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6183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306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560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4333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62687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782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1878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1412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9711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9708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280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1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946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29" r:id="rId14"/>
    <p:sldLayoutId id="2147483730" r:id="rId15"/>
    <p:sldLayoutId id="2147483731" r:id="rId16"/>
    <p:sldLayoutId id="2147483732" r:id="rId17"/>
    <p:sldLayoutId id="2147483733" r:id="rId18"/>
    <p:sldLayoutId id="2147483734" r:id="rId19"/>
    <p:sldLayoutId id="2147483735" r:id="rId20"/>
    <p:sldLayoutId id="2147483736" r:id="rId21"/>
    <p:sldLayoutId id="2147483737" r:id="rId22"/>
    <p:sldLayoutId id="2147483738" r:id="rId23"/>
    <p:sldLayoutId id="2147483739" r:id="rId24"/>
    <p:sldLayoutId id="2147483740" r:id="rId25"/>
    <p:sldLayoutId id="2147483741" r:id="rId26"/>
    <p:sldLayoutId id="2147483742" r:id="rId27"/>
    <p:sldLayoutId id="2147483743" r:id="rId28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theory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53635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mark-question-icon-blue-310100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473949-knowledge-conceptual-illustration-design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vector/technical-skills-clip-art-icon-professional-development-expertise_375835202.htm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moral-values-clipart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aheshslife-multiaxial.blogspot.com/2016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aheshslife-multiaxial.blogspot.com/2016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aheshslife-multiaxial.blogspot.com/2016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r.inspiredpencil.com/pictures-2023/leadership-clipart-illustrations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mark-question-icon-blue-310100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clipart.com/maxpin/hRJmmb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clipart.com/maxpin/hRJmmb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clipart.com/maxpin/hRJmmb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g-holstein.de/question-mark-symbol-what-does-the-question-mark-character-mean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g-holstein.de/question-mark-symbol-what-does-the-question-mark-character-mean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lipartmag.com/pen-and-paper-clipa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577" y="1756130"/>
            <a:ext cx="11220994" cy="1887950"/>
          </a:xfrm>
        </p:spPr>
        <p:txBody>
          <a:bodyPr anchor="b">
            <a:noAutofit/>
          </a:bodyPr>
          <a:lstStyle/>
          <a:p>
            <a:pPr algn="ctr"/>
            <a:r>
              <a:rPr lang="en-GB" sz="3200" dirty="0"/>
              <a:t>O </a:t>
            </a:r>
            <a:r>
              <a:rPr lang="en-GB" sz="3200" dirty="0" err="1"/>
              <a:t>Ddamcaniaeth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Ymarfer</a:t>
            </a:r>
            <a:r>
              <a:rPr lang="en-GB" sz="3200" dirty="0"/>
              <a:t> / </a:t>
            </a:r>
            <a:r>
              <a:rPr lang="en-GB" sz="3200" i="1" dirty="0"/>
              <a:t>From Theory to Practice</a:t>
            </a:r>
            <a:br>
              <a:rPr lang="en-GB" sz="3200" dirty="0"/>
            </a:br>
            <a:br>
              <a:rPr lang="en-GB" sz="3200" b="0" dirty="0"/>
            </a:br>
            <a:r>
              <a:rPr lang="en-GB" sz="3200" b="0" dirty="0"/>
              <a:t>Dod </a:t>
            </a:r>
            <a:r>
              <a:rPr lang="en-GB" sz="3200" b="0" dirty="0" err="1"/>
              <a:t>yn</a:t>
            </a:r>
            <a:r>
              <a:rPr lang="en-GB" sz="3200" b="0" dirty="0"/>
              <a:t> </a:t>
            </a:r>
            <a:r>
              <a:rPr lang="en-GB" sz="3200" b="0" dirty="0" err="1"/>
              <a:t>ymarferydd</a:t>
            </a:r>
            <a:r>
              <a:rPr lang="en-GB" sz="3200" b="0" dirty="0"/>
              <a:t> </a:t>
            </a:r>
            <a:r>
              <a:rPr lang="en-GB" sz="3200" b="0" dirty="0" err="1"/>
              <a:t>ymgysylltu</a:t>
            </a:r>
            <a:r>
              <a:rPr lang="en-GB" sz="3200" b="0" dirty="0"/>
              <a:t> </a:t>
            </a:r>
            <a:r>
              <a:rPr lang="en-GB" sz="3200" b="0" dirty="0" err="1"/>
              <a:t>cymunedol</a:t>
            </a:r>
            <a:r>
              <a:rPr lang="en-GB" sz="3200" b="0" dirty="0"/>
              <a:t> </a:t>
            </a:r>
            <a:r>
              <a:rPr lang="en-GB" sz="3200" b="0" dirty="0" err="1"/>
              <a:t>effeithiol</a:t>
            </a:r>
            <a:br>
              <a:rPr lang="en-GB" sz="3200" b="0" dirty="0"/>
            </a:br>
            <a:br>
              <a:rPr lang="en-GB" sz="3200" b="0" dirty="0"/>
            </a:br>
            <a:r>
              <a:rPr lang="en-GB" sz="3200" b="0" i="1" dirty="0"/>
              <a:t>Becoming an effective community engaged practitioner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3A3DD4A7-8E8C-3989-9AEA-1B83A842F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93117" y="4224837"/>
            <a:ext cx="9562963" cy="1887950"/>
          </a:xfrm>
        </p:spPr>
        <p:txBody>
          <a:bodyPr>
            <a:normAutofit/>
          </a:bodyPr>
          <a:lstStyle/>
          <a:p>
            <a:r>
              <a:rPr lang="en-US" sz="2800" b="1" dirty="0"/>
              <a:t>ECES5017C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06A4DE-CAC9-B284-1A5E-8D4F0DDFD75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28638" y="4224837"/>
            <a:ext cx="2810063" cy="2060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FB9E462-F938-4407-866E-AA03B57B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937" y="3362234"/>
            <a:ext cx="5037221" cy="1251285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2400" b="0" dirty="0" err="1"/>
              <a:t>Trwy</a:t>
            </a:r>
            <a:r>
              <a:rPr lang="en-US" sz="2400" b="0" dirty="0"/>
              <a:t> </a:t>
            </a:r>
            <a:r>
              <a:rPr lang="en-US" sz="2400" b="0" dirty="0" err="1"/>
              <a:t>gydol</a:t>
            </a:r>
            <a:r>
              <a:rPr lang="en-US" sz="2400" b="0" dirty="0"/>
              <a:t> y </a:t>
            </a:r>
            <a:r>
              <a:rPr lang="en-US" sz="2400" b="0" dirty="0" err="1"/>
              <a:t>modiwl</a:t>
            </a:r>
            <a:r>
              <a:rPr lang="en-US" sz="2400" b="0" dirty="0"/>
              <a:t> </a:t>
            </a:r>
            <a:r>
              <a:rPr lang="en-US" sz="2400" b="0" dirty="0" err="1"/>
              <a:t>hwn</a:t>
            </a:r>
            <a:r>
              <a:rPr lang="en-US" sz="2400" b="0" dirty="0"/>
              <a:t> </a:t>
            </a:r>
            <a:r>
              <a:rPr lang="en-US" sz="2400" b="0" dirty="0" err="1"/>
              <a:t>rydym</a:t>
            </a:r>
            <a:r>
              <a:rPr lang="en-US" sz="2400" b="0" dirty="0"/>
              <a:t> </a:t>
            </a:r>
            <a:r>
              <a:rPr lang="en-US" sz="2400" b="0" dirty="0" err="1"/>
              <a:t>wedi</a:t>
            </a:r>
            <a:r>
              <a:rPr lang="en-US" sz="2400" b="0" dirty="0"/>
              <a:t> </a:t>
            </a:r>
            <a:r>
              <a:rPr lang="en-US" sz="2400" b="0" dirty="0" err="1"/>
              <a:t>archwilio</a:t>
            </a:r>
            <a:r>
              <a:rPr lang="en-US" sz="2400" b="0" dirty="0"/>
              <a:t> </a:t>
            </a:r>
            <a:r>
              <a:rPr lang="en-US" sz="2400" b="0" dirty="0" err="1"/>
              <a:t>cymunedau</a:t>
            </a:r>
            <a:r>
              <a:rPr lang="en-US" sz="2400" b="0" dirty="0"/>
              <a:t>, </a:t>
            </a:r>
            <a:r>
              <a:rPr lang="en-US" sz="2400" b="0" dirty="0" err="1"/>
              <a:t>cyfranogiad</a:t>
            </a:r>
            <a:r>
              <a:rPr lang="en-US" sz="2400" b="0" dirty="0"/>
              <a:t>, </a:t>
            </a:r>
            <a:r>
              <a:rPr lang="en-US" sz="2400" b="0" dirty="0" err="1"/>
              <a:t>ymgysylltu</a:t>
            </a:r>
            <a:r>
              <a:rPr lang="en-US" sz="2400" b="0" dirty="0"/>
              <a:t>, </a:t>
            </a:r>
            <a:r>
              <a:rPr lang="en-US" sz="2400" b="0" dirty="0" err="1"/>
              <a:t>partneriaethau</a:t>
            </a:r>
            <a:r>
              <a:rPr lang="en-US" sz="2400" b="0" dirty="0"/>
              <a:t>, </a:t>
            </a:r>
            <a:r>
              <a:rPr lang="en-US" sz="2400" b="0" dirty="0" err="1"/>
              <a:t>proffilio</a:t>
            </a:r>
            <a:r>
              <a:rPr lang="en-US" sz="2400" b="0" dirty="0"/>
              <a:t> </a:t>
            </a:r>
            <a:r>
              <a:rPr lang="en-US" sz="2400" b="0" dirty="0" err="1"/>
              <a:t>cymunedol</a:t>
            </a:r>
            <a:r>
              <a:rPr lang="en-US" sz="2400" b="0" dirty="0"/>
              <a:t> a </a:t>
            </a:r>
            <a:r>
              <a:rPr lang="en-US" sz="2400" b="0" dirty="0" err="1"/>
              <a:t>dadansoddi</a:t>
            </a:r>
            <a:r>
              <a:rPr lang="en-US" sz="2400" b="0" dirty="0"/>
              <a:t> </a:t>
            </a:r>
            <a:r>
              <a:rPr lang="en-US" sz="2400" b="0" dirty="0" err="1"/>
              <a:t>anghenion</a:t>
            </a:r>
            <a:r>
              <a:rPr lang="en-US" sz="2400" b="0" dirty="0"/>
              <a:t>. </a:t>
            </a:r>
            <a:br>
              <a:rPr lang="en-US" sz="2400" b="0" dirty="0"/>
            </a:br>
            <a:br>
              <a:rPr lang="en-US" sz="2400" b="0" dirty="0"/>
            </a:br>
            <a:r>
              <a:rPr lang="en-US" sz="2400" b="0" dirty="0"/>
              <a:t>Heddiw </a:t>
            </a:r>
            <a:r>
              <a:rPr lang="en-US" sz="2400" b="0" dirty="0" err="1"/>
              <a:t>byddwn</a:t>
            </a:r>
            <a:r>
              <a:rPr lang="en-US" sz="2400" b="0" dirty="0"/>
              <a:t> </a:t>
            </a:r>
            <a:r>
              <a:rPr lang="en-US" sz="2400" b="0" dirty="0" err="1"/>
              <a:t>yn</a:t>
            </a:r>
            <a:r>
              <a:rPr lang="en-US" sz="2400" b="0" dirty="0"/>
              <a:t> </a:t>
            </a:r>
            <a:r>
              <a:rPr lang="en-US" sz="2400" b="0" dirty="0" err="1"/>
              <a:t>dod</a:t>
            </a:r>
            <a:r>
              <a:rPr lang="en-US" sz="2400" b="0" dirty="0"/>
              <a:t> </a:t>
            </a:r>
            <a:r>
              <a:rPr lang="en-US" sz="2400" b="0" dirty="0" err="1"/>
              <a:t>a’r</a:t>
            </a:r>
            <a:r>
              <a:rPr lang="en-US" sz="2400" b="0" dirty="0"/>
              <a:t> </a:t>
            </a:r>
            <a:r>
              <a:rPr lang="en-US" sz="2400" b="0" dirty="0" err="1"/>
              <a:t>syniadau</a:t>
            </a:r>
            <a:r>
              <a:rPr lang="en-US" sz="2400" b="0" dirty="0"/>
              <a:t> </a:t>
            </a:r>
            <a:r>
              <a:rPr lang="en-US" sz="2400" b="0" dirty="0" err="1"/>
              <a:t>hyn</a:t>
            </a:r>
            <a:r>
              <a:rPr lang="en-US" sz="2400" b="0" dirty="0"/>
              <a:t> </a:t>
            </a:r>
            <a:r>
              <a:rPr lang="en-US" sz="2400" b="0" dirty="0" err="1"/>
              <a:t>ynghyd</a:t>
            </a:r>
            <a:r>
              <a:rPr lang="en-US" sz="2400" b="0" dirty="0"/>
              <a:t> </a:t>
            </a:r>
            <a:r>
              <a:rPr lang="en-US" sz="2400" b="0" dirty="0" err="1"/>
              <a:t>drwy</a:t>
            </a:r>
            <a:r>
              <a:rPr lang="en-US" sz="2400" b="0" dirty="0"/>
              <a:t> </a:t>
            </a:r>
            <a:r>
              <a:rPr lang="en-US" sz="2400" b="0" dirty="0" err="1"/>
              <a:t>ystyried</a:t>
            </a:r>
            <a:r>
              <a:rPr lang="en-US" sz="2400" b="0" dirty="0"/>
              <a:t> </a:t>
            </a:r>
            <a:r>
              <a:rPr lang="en-US" sz="2400" b="0" dirty="0" err="1"/>
              <a:t>beth</a:t>
            </a:r>
            <a:r>
              <a:rPr lang="en-US" sz="2400" b="0" dirty="0"/>
              <a:t> </a:t>
            </a:r>
            <a:r>
              <a:rPr lang="en-US" sz="2400" b="0" dirty="0" err="1"/>
              <a:t>sy’n</a:t>
            </a:r>
            <a:r>
              <a:rPr lang="en-US" sz="2400" b="0" dirty="0"/>
              <a:t> </a:t>
            </a:r>
            <a:r>
              <a:rPr lang="en-US" sz="2400" b="0" dirty="0" err="1"/>
              <a:t>gwneud</a:t>
            </a:r>
            <a:r>
              <a:rPr lang="en-US" sz="2400" b="0" dirty="0"/>
              <a:t> </a:t>
            </a:r>
            <a:r>
              <a:rPr lang="en-US" sz="2400" b="0" dirty="0" err="1"/>
              <a:t>ymarferydd</a:t>
            </a:r>
            <a:r>
              <a:rPr lang="en-US" sz="2400" b="0" dirty="0"/>
              <a:t> </a:t>
            </a:r>
            <a:r>
              <a:rPr lang="en-US" sz="2400" b="0" dirty="0" err="1"/>
              <a:t>ymgysylltu</a:t>
            </a:r>
            <a:r>
              <a:rPr lang="en-US" sz="2400" b="0" dirty="0"/>
              <a:t> </a:t>
            </a:r>
            <a:r>
              <a:rPr lang="en-US" sz="2400" b="0" dirty="0" err="1"/>
              <a:t>cymunedol</a:t>
            </a:r>
            <a:r>
              <a:rPr lang="en-US" sz="2400" b="0" dirty="0"/>
              <a:t> </a:t>
            </a:r>
            <a:r>
              <a:rPr lang="en-US" sz="2400" b="0" dirty="0" err="1"/>
              <a:t>effeithiol</a:t>
            </a:r>
            <a:r>
              <a:rPr lang="en-US" sz="2400" b="0" dirty="0"/>
              <a:t>.</a:t>
            </a: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D83C4045-01A9-0444-A84C-59B2F6AB6AD7}"/>
              </a:ext>
            </a:extLst>
          </p:cNvPr>
          <p:cNvSpPr txBox="1">
            <a:spLocks/>
          </p:cNvSpPr>
          <p:nvPr/>
        </p:nvSpPr>
        <p:spPr>
          <a:xfrm>
            <a:off x="6405842" y="3429000"/>
            <a:ext cx="5037221" cy="1251285"/>
          </a:xfrm>
          <a:prstGeom prst="rect">
            <a:avLst/>
          </a:prstGeom>
        </p:spPr>
        <p:txBody>
          <a:bodyPr vert="horz" lIns="91440" tIns="45720" rIns="91440" bIns="0" rtlCol="0" anchor="b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3600" b="1" kern="1200" spc="-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0" dirty="0"/>
              <a:t>Throughout this module we have explored communities, participation, engagement, partnerships, community profiling and needs analysis. </a:t>
            </a:r>
          </a:p>
          <a:p>
            <a:endParaRPr lang="en-GB" sz="2400" b="0" dirty="0"/>
          </a:p>
          <a:p>
            <a:r>
              <a:rPr lang="en-GB" sz="2400" b="0" dirty="0"/>
              <a:t>Today we will bring these ideas together by considering what makes an effective community engagement practitioner.</a:t>
            </a:r>
            <a:endParaRPr lang="en-US" sz="2400" b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53FD39-E679-D039-F77D-0CF5F46783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84059" y="4873026"/>
            <a:ext cx="1618129" cy="1618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655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93CB3-B529-52B0-C6E4-0C99F92EF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FEC0F782-2414-DDA5-06A9-383EB1E1C7CE}"/>
              </a:ext>
            </a:extLst>
          </p:cNvPr>
          <p:cNvGrpSpPr/>
          <p:nvPr/>
        </p:nvGrpSpPr>
        <p:grpSpPr>
          <a:xfrm>
            <a:off x="516835" y="1340439"/>
            <a:ext cx="11277600" cy="4913640"/>
            <a:chOff x="1353147" y="783848"/>
            <a:chExt cx="9805183" cy="4913640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757E465-3009-DCAC-CF6E-F9DA8B38391F}"/>
                </a:ext>
              </a:extLst>
            </p:cNvPr>
            <p:cNvSpPr/>
            <p:nvPr/>
          </p:nvSpPr>
          <p:spPr>
            <a:xfrm>
              <a:off x="1353147" y="783848"/>
              <a:ext cx="3528890" cy="1498061"/>
            </a:xfrm>
            <a:custGeom>
              <a:avLst/>
              <a:gdLst>
                <a:gd name="csX0" fmla="*/ 0 w 3745152"/>
                <a:gd name="csY0" fmla="*/ 0 h 1498061"/>
                <a:gd name="csX1" fmla="*/ 2996122 w 3745152"/>
                <a:gd name="csY1" fmla="*/ 0 h 1498061"/>
                <a:gd name="csX2" fmla="*/ 3745152 w 3745152"/>
                <a:gd name="csY2" fmla="*/ 749031 h 1498061"/>
                <a:gd name="csX3" fmla="*/ 2996122 w 3745152"/>
                <a:gd name="csY3" fmla="*/ 1498061 h 1498061"/>
                <a:gd name="csX4" fmla="*/ 0 w 3745152"/>
                <a:gd name="csY4" fmla="*/ 1498061 h 1498061"/>
                <a:gd name="csX5" fmla="*/ 749031 w 3745152"/>
                <a:gd name="csY5" fmla="*/ 749031 h 1498061"/>
                <a:gd name="csX6" fmla="*/ 0 w 3745152"/>
                <a:gd name="csY6" fmla="*/ 0 h 149806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745152" h="1498061">
                  <a:moveTo>
                    <a:pt x="0" y="0"/>
                  </a:moveTo>
                  <a:lnTo>
                    <a:pt x="2996122" y="0"/>
                  </a:lnTo>
                  <a:lnTo>
                    <a:pt x="3745152" y="749031"/>
                  </a:lnTo>
                  <a:lnTo>
                    <a:pt x="2996122" y="1498061"/>
                  </a:lnTo>
                  <a:lnTo>
                    <a:pt x="0" y="1498061"/>
                  </a:lnTo>
                  <a:lnTo>
                    <a:pt x="749031" y="7490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779511" tIns="15240" rIns="74903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chemeClr val="bg1"/>
                  </a:solidFill>
                </a:rPr>
                <a:t>Cymuned</a:t>
              </a:r>
              <a:endParaRPr lang="en-GB" sz="2400" kern="1200" dirty="0">
                <a:solidFill>
                  <a:schemeClr val="bg1"/>
                </a:solidFill>
              </a:endParaRPr>
            </a:p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bg1"/>
                  </a:solidFill>
                </a:rPr>
                <a:t>Community 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DB8B3C-2AAD-A402-16F5-05B75D20C1AF}"/>
                </a:ext>
              </a:extLst>
            </p:cNvPr>
            <p:cNvSpPr/>
            <p:nvPr/>
          </p:nvSpPr>
          <p:spPr>
            <a:xfrm>
              <a:off x="4050000" y="783848"/>
              <a:ext cx="4106716" cy="1498061"/>
            </a:xfrm>
            <a:custGeom>
              <a:avLst/>
              <a:gdLst>
                <a:gd name="csX0" fmla="*/ 0 w 3108476"/>
                <a:gd name="csY0" fmla="*/ 0 h 1243390"/>
                <a:gd name="csX1" fmla="*/ 2486781 w 3108476"/>
                <a:gd name="csY1" fmla="*/ 0 h 1243390"/>
                <a:gd name="csX2" fmla="*/ 3108476 w 3108476"/>
                <a:gd name="csY2" fmla="*/ 621695 h 1243390"/>
                <a:gd name="csX3" fmla="*/ 2486781 w 3108476"/>
                <a:gd name="csY3" fmla="*/ 1243390 h 1243390"/>
                <a:gd name="csX4" fmla="*/ 0 w 3108476"/>
                <a:gd name="csY4" fmla="*/ 1243390 h 1243390"/>
                <a:gd name="csX5" fmla="*/ 621695 w 3108476"/>
                <a:gd name="csY5" fmla="*/ 621695 h 1243390"/>
                <a:gd name="csX6" fmla="*/ 0 w 3108476"/>
                <a:gd name="csY6" fmla="*/ 0 h 12433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108476" h="1243390">
                  <a:moveTo>
                    <a:pt x="0" y="0"/>
                  </a:moveTo>
                  <a:lnTo>
                    <a:pt x="2486781" y="0"/>
                  </a:lnTo>
                  <a:lnTo>
                    <a:pt x="3108476" y="621695"/>
                  </a:lnTo>
                  <a:lnTo>
                    <a:pt x="2486781" y="1243390"/>
                  </a:lnTo>
                  <a:lnTo>
                    <a:pt x="0" y="1243390"/>
                  </a:lnTo>
                  <a:lnTo>
                    <a:pt x="621695" y="6216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90000"/>
              </a:schemeClr>
            </a:solidFill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8365" tIns="13335" rIns="621695" bIns="13335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 </a:t>
              </a:r>
              <a:r>
                <a:rPr lang="en-GB" sz="2100" kern="1200" dirty="0" err="1"/>
                <a:t>Cyfranogiad</a:t>
              </a:r>
              <a:r>
                <a:rPr lang="en-GB" sz="2100" kern="1200" dirty="0"/>
                <a:t>   </a:t>
              </a:r>
            </a:p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Participation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B6552D0-015B-47BF-FEEB-F8249BC5DAFD}"/>
                </a:ext>
              </a:extLst>
            </p:cNvPr>
            <p:cNvSpPr/>
            <p:nvPr/>
          </p:nvSpPr>
          <p:spPr>
            <a:xfrm>
              <a:off x="7017653" y="783848"/>
              <a:ext cx="4140677" cy="1482282"/>
            </a:xfrm>
            <a:custGeom>
              <a:avLst/>
              <a:gdLst>
                <a:gd name="csX0" fmla="*/ 0 w 3108476"/>
                <a:gd name="csY0" fmla="*/ 0 h 1243390"/>
                <a:gd name="csX1" fmla="*/ 2486781 w 3108476"/>
                <a:gd name="csY1" fmla="*/ 0 h 1243390"/>
                <a:gd name="csX2" fmla="*/ 3108476 w 3108476"/>
                <a:gd name="csY2" fmla="*/ 621695 h 1243390"/>
                <a:gd name="csX3" fmla="*/ 2486781 w 3108476"/>
                <a:gd name="csY3" fmla="*/ 1243390 h 1243390"/>
                <a:gd name="csX4" fmla="*/ 0 w 3108476"/>
                <a:gd name="csY4" fmla="*/ 1243390 h 1243390"/>
                <a:gd name="csX5" fmla="*/ 621695 w 3108476"/>
                <a:gd name="csY5" fmla="*/ 621695 h 1243390"/>
                <a:gd name="csX6" fmla="*/ 0 w 3108476"/>
                <a:gd name="csY6" fmla="*/ 0 h 12433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108476" h="1243390">
                  <a:moveTo>
                    <a:pt x="0" y="0"/>
                  </a:moveTo>
                  <a:lnTo>
                    <a:pt x="2486781" y="0"/>
                  </a:lnTo>
                  <a:lnTo>
                    <a:pt x="3108476" y="621695"/>
                  </a:lnTo>
                  <a:lnTo>
                    <a:pt x="2486781" y="1243390"/>
                  </a:lnTo>
                  <a:lnTo>
                    <a:pt x="0" y="1243390"/>
                  </a:lnTo>
                  <a:lnTo>
                    <a:pt x="621695" y="6216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90000"/>
              </a:schemeClr>
            </a:solidFill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8365" tIns="13335" rIns="621695" bIns="13335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 err="1"/>
                <a:t>Ymgysylltiad</a:t>
              </a:r>
              <a:endParaRPr lang="en-GB" sz="2100" kern="1200" dirty="0"/>
            </a:p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Engagement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11C3427-9CCD-DEB4-931C-66D2BA01826A}"/>
                </a:ext>
              </a:extLst>
            </p:cNvPr>
            <p:cNvSpPr/>
            <p:nvPr/>
          </p:nvSpPr>
          <p:spPr>
            <a:xfrm>
              <a:off x="1353147" y="2491638"/>
              <a:ext cx="3449520" cy="1498061"/>
            </a:xfrm>
            <a:custGeom>
              <a:avLst/>
              <a:gdLst>
                <a:gd name="csX0" fmla="*/ 0 w 3745152"/>
                <a:gd name="csY0" fmla="*/ 0 h 1498061"/>
                <a:gd name="csX1" fmla="*/ 2996122 w 3745152"/>
                <a:gd name="csY1" fmla="*/ 0 h 1498061"/>
                <a:gd name="csX2" fmla="*/ 3745152 w 3745152"/>
                <a:gd name="csY2" fmla="*/ 749031 h 1498061"/>
                <a:gd name="csX3" fmla="*/ 2996122 w 3745152"/>
                <a:gd name="csY3" fmla="*/ 1498061 h 1498061"/>
                <a:gd name="csX4" fmla="*/ 0 w 3745152"/>
                <a:gd name="csY4" fmla="*/ 1498061 h 1498061"/>
                <a:gd name="csX5" fmla="*/ 749031 w 3745152"/>
                <a:gd name="csY5" fmla="*/ 749031 h 1498061"/>
                <a:gd name="csX6" fmla="*/ 0 w 3745152"/>
                <a:gd name="csY6" fmla="*/ 0 h 149806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745152" h="1498061">
                  <a:moveTo>
                    <a:pt x="0" y="0"/>
                  </a:moveTo>
                  <a:lnTo>
                    <a:pt x="2996122" y="0"/>
                  </a:lnTo>
                  <a:lnTo>
                    <a:pt x="3745152" y="749031"/>
                  </a:lnTo>
                  <a:lnTo>
                    <a:pt x="2996122" y="1498061"/>
                  </a:lnTo>
                  <a:lnTo>
                    <a:pt x="0" y="1498061"/>
                  </a:lnTo>
                  <a:lnTo>
                    <a:pt x="749031" y="7490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779511" tIns="15240" rIns="74903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chemeClr val="bg1"/>
                  </a:solidFill>
                </a:rPr>
                <a:t>Partneriaeth</a:t>
              </a:r>
              <a:r>
                <a:rPr lang="en-GB" sz="2400" kern="1200" dirty="0">
                  <a:solidFill>
                    <a:schemeClr val="bg1"/>
                  </a:solidFill>
                </a:rPr>
                <a:t> Partnership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D0047827-DCEC-9632-1475-6E281C82DE81}"/>
                </a:ext>
              </a:extLst>
            </p:cNvPr>
            <p:cNvSpPr/>
            <p:nvPr/>
          </p:nvSpPr>
          <p:spPr>
            <a:xfrm>
              <a:off x="3982799" y="2491637"/>
              <a:ext cx="4106716" cy="1482282"/>
            </a:xfrm>
            <a:custGeom>
              <a:avLst/>
              <a:gdLst>
                <a:gd name="csX0" fmla="*/ 0 w 3108476"/>
                <a:gd name="csY0" fmla="*/ 0 h 1243390"/>
                <a:gd name="csX1" fmla="*/ 2486781 w 3108476"/>
                <a:gd name="csY1" fmla="*/ 0 h 1243390"/>
                <a:gd name="csX2" fmla="*/ 3108476 w 3108476"/>
                <a:gd name="csY2" fmla="*/ 621695 h 1243390"/>
                <a:gd name="csX3" fmla="*/ 2486781 w 3108476"/>
                <a:gd name="csY3" fmla="*/ 1243390 h 1243390"/>
                <a:gd name="csX4" fmla="*/ 0 w 3108476"/>
                <a:gd name="csY4" fmla="*/ 1243390 h 1243390"/>
                <a:gd name="csX5" fmla="*/ 621695 w 3108476"/>
                <a:gd name="csY5" fmla="*/ 621695 h 1243390"/>
                <a:gd name="csX6" fmla="*/ 0 w 3108476"/>
                <a:gd name="csY6" fmla="*/ 0 h 12433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108476" h="1243390">
                  <a:moveTo>
                    <a:pt x="0" y="0"/>
                  </a:moveTo>
                  <a:lnTo>
                    <a:pt x="2486781" y="0"/>
                  </a:lnTo>
                  <a:lnTo>
                    <a:pt x="3108476" y="621695"/>
                  </a:lnTo>
                  <a:lnTo>
                    <a:pt x="2486781" y="1243390"/>
                  </a:lnTo>
                  <a:lnTo>
                    <a:pt x="0" y="1243390"/>
                  </a:lnTo>
                  <a:lnTo>
                    <a:pt x="621695" y="6216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90000"/>
              </a:schemeClr>
            </a:solidFill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8365" tIns="13335" rIns="621695" bIns="13335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 err="1"/>
                <a:t>Proffilio</a:t>
              </a:r>
              <a:r>
                <a:rPr lang="en-GB" sz="2100" kern="1200" dirty="0"/>
                <a:t> </a:t>
              </a:r>
              <a:r>
                <a:rPr lang="en-GB" sz="2100" kern="1200" dirty="0" err="1"/>
                <a:t>Cymunedol</a:t>
              </a:r>
              <a:r>
                <a:rPr lang="en-GB" sz="2100" kern="1200" dirty="0"/>
                <a:t> Community Profiling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CC37E7C-6AD6-1269-C3A6-D7ED67A4F590}"/>
                </a:ext>
              </a:extLst>
            </p:cNvPr>
            <p:cNvSpPr/>
            <p:nvPr/>
          </p:nvSpPr>
          <p:spPr>
            <a:xfrm>
              <a:off x="7109791" y="2499527"/>
              <a:ext cx="4048539" cy="1466503"/>
            </a:xfrm>
            <a:custGeom>
              <a:avLst/>
              <a:gdLst>
                <a:gd name="csX0" fmla="*/ 0 w 3108476"/>
                <a:gd name="csY0" fmla="*/ 0 h 1243390"/>
                <a:gd name="csX1" fmla="*/ 2486781 w 3108476"/>
                <a:gd name="csY1" fmla="*/ 0 h 1243390"/>
                <a:gd name="csX2" fmla="*/ 3108476 w 3108476"/>
                <a:gd name="csY2" fmla="*/ 621695 h 1243390"/>
                <a:gd name="csX3" fmla="*/ 2486781 w 3108476"/>
                <a:gd name="csY3" fmla="*/ 1243390 h 1243390"/>
                <a:gd name="csX4" fmla="*/ 0 w 3108476"/>
                <a:gd name="csY4" fmla="*/ 1243390 h 1243390"/>
                <a:gd name="csX5" fmla="*/ 621695 w 3108476"/>
                <a:gd name="csY5" fmla="*/ 621695 h 1243390"/>
                <a:gd name="csX6" fmla="*/ 0 w 3108476"/>
                <a:gd name="csY6" fmla="*/ 0 h 124339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108476" h="1243390">
                  <a:moveTo>
                    <a:pt x="0" y="0"/>
                  </a:moveTo>
                  <a:lnTo>
                    <a:pt x="2486781" y="0"/>
                  </a:lnTo>
                  <a:lnTo>
                    <a:pt x="3108476" y="621695"/>
                  </a:lnTo>
                  <a:lnTo>
                    <a:pt x="2486781" y="1243390"/>
                  </a:lnTo>
                  <a:lnTo>
                    <a:pt x="0" y="1243390"/>
                  </a:lnTo>
                  <a:lnTo>
                    <a:pt x="621695" y="6216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90000"/>
              </a:schemeClr>
            </a:solidFill>
          </p:spPr>
          <p:style>
            <a:ln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48365" tIns="13335" rIns="621695" bIns="13335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Dadansoddi </a:t>
              </a:r>
              <a:r>
                <a:rPr lang="en-GB" sz="2100" kern="1200" dirty="0" err="1"/>
                <a:t>Anghenion</a:t>
              </a:r>
              <a:r>
                <a:rPr lang="en-GB" sz="2100" kern="1200" dirty="0"/>
                <a:t> Needs Analysis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D12B8DA-B662-B5F0-423D-46B752714762}"/>
                </a:ext>
              </a:extLst>
            </p:cNvPr>
            <p:cNvSpPr/>
            <p:nvPr/>
          </p:nvSpPr>
          <p:spPr>
            <a:xfrm>
              <a:off x="1353147" y="4199427"/>
              <a:ext cx="3745152" cy="1498061"/>
            </a:xfrm>
            <a:custGeom>
              <a:avLst/>
              <a:gdLst>
                <a:gd name="csX0" fmla="*/ 0 w 3745152"/>
                <a:gd name="csY0" fmla="*/ 0 h 1498061"/>
                <a:gd name="csX1" fmla="*/ 2996122 w 3745152"/>
                <a:gd name="csY1" fmla="*/ 0 h 1498061"/>
                <a:gd name="csX2" fmla="*/ 3745152 w 3745152"/>
                <a:gd name="csY2" fmla="*/ 749031 h 1498061"/>
                <a:gd name="csX3" fmla="*/ 2996122 w 3745152"/>
                <a:gd name="csY3" fmla="*/ 1498061 h 1498061"/>
                <a:gd name="csX4" fmla="*/ 0 w 3745152"/>
                <a:gd name="csY4" fmla="*/ 1498061 h 1498061"/>
                <a:gd name="csX5" fmla="*/ 749031 w 3745152"/>
                <a:gd name="csY5" fmla="*/ 749031 h 1498061"/>
                <a:gd name="csX6" fmla="*/ 0 w 3745152"/>
                <a:gd name="csY6" fmla="*/ 0 h 149806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745152" h="1498061">
                  <a:moveTo>
                    <a:pt x="0" y="0"/>
                  </a:moveTo>
                  <a:lnTo>
                    <a:pt x="2996122" y="0"/>
                  </a:lnTo>
                  <a:lnTo>
                    <a:pt x="3745152" y="749031"/>
                  </a:lnTo>
                  <a:lnTo>
                    <a:pt x="2996122" y="1498061"/>
                  </a:lnTo>
                  <a:lnTo>
                    <a:pt x="0" y="1498061"/>
                  </a:lnTo>
                  <a:lnTo>
                    <a:pt x="749031" y="7490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779511" tIns="15240" rIns="74903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>
                  <a:solidFill>
                    <a:schemeClr val="bg1"/>
                  </a:solidFill>
                </a:rPr>
                <a:t>Cynllunio</a:t>
              </a:r>
              <a:r>
                <a:rPr lang="en-GB" sz="2400" kern="1200" dirty="0">
                  <a:solidFill>
                    <a:schemeClr val="bg1"/>
                  </a:solidFill>
                </a:rPr>
                <a:t> </a:t>
              </a:r>
            </a:p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bg1"/>
                  </a:solidFill>
                </a:rPr>
                <a:t>Planning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0F259F0-C630-FCD6-61D5-BB6DAD02769E}"/>
                </a:ext>
              </a:extLst>
            </p:cNvPr>
            <p:cNvSpPr/>
            <p:nvPr/>
          </p:nvSpPr>
          <p:spPr>
            <a:xfrm>
              <a:off x="4108176" y="4199427"/>
              <a:ext cx="3745152" cy="1498061"/>
            </a:xfrm>
            <a:custGeom>
              <a:avLst/>
              <a:gdLst>
                <a:gd name="csX0" fmla="*/ 0 w 3745152"/>
                <a:gd name="csY0" fmla="*/ 0 h 1498061"/>
                <a:gd name="csX1" fmla="*/ 2996122 w 3745152"/>
                <a:gd name="csY1" fmla="*/ 0 h 1498061"/>
                <a:gd name="csX2" fmla="*/ 3745152 w 3745152"/>
                <a:gd name="csY2" fmla="*/ 749031 h 1498061"/>
                <a:gd name="csX3" fmla="*/ 2996122 w 3745152"/>
                <a:gd name="csY3" fmla="*/ 1498061 h 1498061"/>
                <a:gd name="csX4" fmla="*/ 0 w 3745152"/>
                <a:gd name="csY4" fmla="*/ 1498061 h 1498061"/>
                <a:gd name="csX5" fmla="*/ 749031 w 3745152"/>
                <a:gd name="csY5" fmla="*/ 749031 h 1498061"/>
                <a:gd name="csX6" fmla="*/ 0 w 3745152"/>
                <a:gd name="csY6" fmla="*/ 0 h 149806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745152" h="1498061">
                  <a:moveTo>
                    <a:pt x="0" y="0"/>
                  </a:moveTo>
                  <a:lnTo>
                    <a:pt x="2996122" y="0"/>
                  </a:lnTo>
                  <a:lnTo>
                    <a:pt x="3745152" y="749031"/>
                  </a:lnTo>
                  <a:lnTo>
                    <a:pt x="2996122" y="1498061"/>
                  </a:lnTo>
                  <a:lnTo>
                    <a:pt x="0" y="1498061"/>
                  </a:lnTo>
                  <a:lnTo>
                    <a:pt x="749031" y="7490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779511" tIns="15240" rIns="74903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 err="1"/>
                <a:t>Arweinyddiaeth</a:t>
              </a:r>
              <a:r>
                <a:rPr lang="en-GB" sz="2400" kern="1200" dirty="0"/>
                <a:t> Leadership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5829FBF-00A4-DE06-17C2-2D045850CF86}"/>
                </a:ext>
              </a:extLst>
            </p:cNvPr>
            <p:cNvSpPr/>
            <p:nvPr/>
          </p:nvSpPr>
          <p:spPr>
            <a:xfrm>
              <a:off x="7102088" y="4199427"/>
              <a:ext cx="3953551" cy="1498061"/>
            </a:xfrm>
            <a:custGeom>
              <a:avLst/>
              <a:gdLst>
                <a:gd name="csX0" fmla="*/ 0 w 3745152"/>
                <a:gd name="csY0" fmla="*/ 0 h 1498061"/>
                <a:gd name="csX1" fmla="*/ 2996122 w 3745152"/>
                <a:gd name="csY1" fmla="*/ 0 h 1498061"/>
                <a:gd name="csX2" fmla="*/ 3745152 w 3745152"/>
                <a:gd name="csY2" fmla="*/ 749031 h 1498061"/>
                <a:gd name="csX3" fmla="*/ 2996122 w 3745152"/>
                <a:gd name="csY3" fmla="*/ 1498061 h 1498061"/>
                <a:gd name="csX4" fmla="*/ 0 w 3745152"/>
                <a:gd name="csY4" fmla="*/ 1498061 h 1498061"/>
                <a:gd name="csX5" fmla="*/ 749031 w 3745152"/>
                <a:gd name="csY5" fmla="*/ 749031 h 1498061"/>
                <a:gd name="csX6" fmla="*/ 0 w 3745152"/>
                <a:gd name="csY6" fmla="*/ 0 h 149806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</a:cxnLst>
              <a:rect l="l" t="t" r="r" b="b"/>
              <a:pathLst>
                <a:path w="3745152" h="1498061">
                  <a:moveTo>
                    <a:pt x="0" y="0"/>
                  </a:moveTo>
                  <a:lnTo>
                    <a:pt x="2996122" y="0"/>
                  </a:lnTo>
                  <a:lnTo>
                    <a:pt x="3745152" y="749031"/>
                  </a:lnTo>
                  <a:lnTo>
                    <a:pt x="2996122" y="1498061"/>
                  </a:lnTo>
                  <a:lnTo>
                    <a:pt x="0" y="1498061"/>
                  </a:lnTo>
                  <a:lnTo>
                    <a:pt x="749031" y="7490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scene3d>
              <a:camera prst="orthographicFront"/>
              <a:lightRig rig="flat" dir="t"/>
            </a:scene3d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 spcFirstLastPara="0" vert="horz" wrap="square" lIns="779511" tIns="15240" rIns="74903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/>
                <a:t>Gwerthuso Evaluation</a:t>
              </a:r>
              <a:endParaRPr lang="en-GB" sz="24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8927ADA1-DDBE-A26E-F7A0-A5348F79412B}"/>
              </a:ext>
            </a:extLst>
          </p:cNvPr>
          <p:cNvSpPr txBox="1"/>
          <p:nvPr/>
        </p:nvSpPr>
        <p:spPr>
          <a:xfrm>
            <a:off x="3313043" y="304800"/>
            <a:ext cx="5685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Edrych </a:t>
            </a:r>
            <a:r>
              <a:rPr lang="en-GB" sz="2800" dirty="0" err="1"/>
              <a:t>nôl</a:t>
            </a:r>
            <a:r>
              <a:rPr lang="en-GB" sz="2800" dirty="0"/>
              <a:t> / Looking back </a:t>
            </a:r>
          </a:p>
        </p:txBody>
      </p:sp>
    </p:spTree>
    <p:extLst>
      <p:ext uri="{BB962C8B-B14F-4D97-AF65-F5344CB8AC3E}">
        <p14:creationId xmlns:p14="http://schemas.microsoft.com/office/powerpoint/2010/main" val="2379900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868AC-0E70-E0D4-453D-EF8231A2B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73B4D2-48CE-22AC-37BF-84A2A3493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68" y="2579004"/>
            <a:ext cx="5037221" cy="1251285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2400" b="0" dirty="0"/>
              <a:t>Mae </a:t>
            </a:r>
            <a:r>
              <a:rPr lang="en-US" sz="2400" b="0" dirty="0" err="1"/>
              <a:t>llawer</a:t>
            </a:r>
            <a:r>
              <a:rPr lang="en-US" sz="2400" b="0" dirty="0"/>
              <a:t> </a:t>
            </a:r>
            <a:r>
              <a:rPr lang="en-US" sz="2400" b="0" dirty="0" err="1"/>
              <a:t>o’r</a:t>
            </a:r>
            <a:r>
              <a:rPr lang="en-US" sz="2400" b="0" dirty="0"/>
              <a:t> </a:t>
            </a:r>
            <a:r>
              <a:rPr lang="en-US" sz="2400" b="0" dirty="0" err="1"/>
              <a:t>gwaith</a:t>
            </a:r>
            <a:r>
              <a:rPr lang="en-US" sz="2400" b="0" dirty="0"/>
              <a:t> </a:t>
            </a:r>
            <a:r>
              <a:rPr lang="en-US" sz="2400" b="0" dirty="0" err="1"/>
              <a:t>yn</a:t>
            </a:r>
            <a:r>
              <a:rPr lang="en-US" sz="2400" b="0" dirty="0"/>
              <a:t> </a:t>
            </a:r>
            <a:r>
              <a:rPr lang="en-US" sz="2400" b="0" dirty="0" err="1"/>
              <a:t>cynnwys</a:t>
            </a:r>
            <a:r>
              <a:rPr lang="en-US" sz="2400" b="0" dirty="0"/>
              <a:t>:</a:t>
            </a:r>
            <a:br>
              <a:rPr lang="en-US" sz="2400" b="0" dirty="0"/>
            </a:br>
            <a:br>
              <a:rPr lang="en-US" sz="2400" b="0" dirty="0"/>
            </a:br>
            <a:r>
              <a:rPr lang="en-US" sz="2400" dirty="0" err="1"/>
              <a:t>Gwrando</a:t>
            </a:r>
            <a:br>
              <a:rPr lang="en-US" sz="2400" dirty="0"/>
            </a:br>
            <a:r>
              <a:rPr lang="en-US" sz="2400" dirty="0" err="1"/>
              <a:t>Meithrin</a:t>
            </a:r>
            <a:r>
              <a:rPr lang="en-US" sz="2400" dirty="0"/>
              <a:t> </a:t>
            </a:r>
            <a:r>
              <a:rPr lang="en-US" sz="2400" dirty="0" err="1"/>
              <a:t>Perthnasoedd</a:t>
            </a:r>
            <a:br>
              <a:rPr lang="en-US" sz="2400" dirty="0"/>
            </a:br>
            <a:r>
              <a:rPr lang="en-US" sz="2400" dirty="0" err="1"/>
              <a:t>Cydweithio</a:t>
            </a:r>
            <a:r>
              <a:rPr lang="en-US" sz="2400" dirty="0"/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661CF5-D1A2-05F4-A1FA-657C93D5AAB6}"/>
              </a:ext>
            </a:extLst>
          </p:cNvPr>
          <p:cNvSpPr txBox="1"/>
          <p:nvPr/>
        </p:nvSpPr>
        <p:spPr>
          <a:xfrm>
            <a:off x="645458" y="741712"/>
            <a:ext cx="10901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Beth </a:t>
            </a:r>
            <a:r>
              <a:rPr lang="en-GB" sz="2800" b="1" dirty="0" err="1"/>
              <a:t>mae</a:t>
            </a:r>
            <a:r>
              <a:rPr lang="en-GB" sz="2800" b="1" dirty="0"/>
              <a:t> </a:t>
            </a:r>
            <a:r>
              <a:rPr lang="en-GB" sz="2800" b="1" dirty="0" err="1"/>
              <a:t>ymarferwyr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</a:t>
            </a:r>
            <a:r>
              <a:rPr lang="en-GB" sz="2800" b="1" dirty="0" err="1"/>
              <a:t>gwneud</a:t>
            </a:r>
            <a:r>
              <a:rPr lang="en-GB" sz="2800" b="1" dirty="0"/>
              <a:t> / What do practitioners do?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E326E7-90B4-AA5A-035B-233A4F249DDC}"/>
              </a:ext>
            </a:extLst>
          </p:cNvPr>
          <p:cNvSpPr txBox="1"/>
          <p:nvPr/>
        </p:nvSpPr>
        <p:spPr>
          <a:xfrm>
            <a:off x="740769" y="4394593"/>
            <a:ext cx="45215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Pa </a:t>
            </a:r>
            <a:r>
              <a:rPr lang="en-GB" sz="2400" dirty="0" err="1"/>
              <a:t>rinweddau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hangen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ymarferydd</a:t>
            </a:r>
            <a:r>
              <a:rPr lang="en-GB" sz="2400" dirty="0"/>
              <a:t> </a:t>
            </a:r>
            <a:r>
              <a:rPr lang="en-GB" sz="2400" dirty="0" err="1"/>
              <a:t>cymunedol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r>
              <a:rPr lang="en-GB" sz="2400" dirty="0"/>
              <a:t>?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C16919D-FAFD-4D49-5390-D86865DD67D6}"/>
              </a:ext>
            </a:extLst>
          </p:cNvPr>
          <p:cNvSpPr txBox="1">
            <a:spLocks/>
          </p:cNvSpPr>
          <p:nvPr/>
        </p:nvSpPr>
        <p:spPr>
          <a:xfrm>
            <a:off x="6029944" y="2579003"/>
            <a:ext cx="5037221" cy="1251285"/>
          </a:xfrm>
          <a:prstGeom prst="rect">
            <a:avLst/>
          </a:prstGeom>
        </p:spPr>
        <p:txBody>
          <a:bodyPr vert="horz" lIns="91440" tIns="45720" rIns="91440" bIns="0" rtlCol="0" anchor="b">
            <a:no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sz="3600" b="1" kern="1200" spc="-3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0" dirty="0"/>
              <a:t>Much of the work includes:</a:t>
            </a:r>
          </a:p>
          <a:p>
            <a:endParaRPr lang="en-GB" sz="2400" b="0" dirty="0"/>
          </a:p>
          <a:p>
            <a:r>
              <a:rPr lang="en-GB" sz="2400" dirty="0"/>
              <a:t>Listening </a:t>
            </a:r>
          </a:p>
          <a:p>
            <a:r>
              <a:rPr lang="en-GB" sz="2400" dirty="0"/>
              <a:t>Building relationships Collaborating.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49C0C1-FC90-BBFE-AF70-6AF38182A51C}"/>
              </a:ext>
            </a:extLst>
          </p:cNvPr>
          <p:cNvSpPr txBox="1"/>
          <p:nvPr/>
        </p:nvSpPr>
        <p:spPr>
          <a:xfrm>
            <a:off x="6095999" y="4394592"/>
            <a:ext cx="45215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qualities does an effective community practitioner need?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EC38CF-16E6-78D7-D303-41A676BE89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53482" y="4137936"/>
            <a:ext cx="1714979" cy="171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875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1958" y="427564"/>
            <a:ext cx="10963655" cy="972373"/>
          </a:xfrm>
        </p:spPr>
        <p:txBody>
          <a:bodyPr/>
          <a:lstStyle/>
          <a:p>
            <a:r>
              <a:rPr lang="en-GB" dirty="0" err="1"/>
              <a:t>Gwybodaeth</a:t>
            </a:r>
            <a:r>
              <a:rPr lang="en-GB" dirty="0"/>
              <a:t> /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7" y="1709862"/>
            <a:ext cx="4638622" cy="4513752"/>
          </a:xfrm>
        </p:spPr>
        <p:txBody>
          <a:bodyPr>
            <a:normAutofit/>
          </a:bodyPr>
          <a:lstStyle/>
          <a:p>
            <a:r>
              <a:rPr lang="en-GB" sz="3200" dirty="0" err="1"/>
              <a:t>Cymunedau</a:t>
            </a:r>
            <a:endParaRPr lang="en-GB" sz="3200" dirty="0"/>
          </a:p>
          <a:p>
            <a:r>
              <a:rPr lang="en-GB" sz="3200" dirty="0" err="1"/>
              <a:t>Anghydraddoldebau</a:t>
            </a:r>
            <a:endParaRPr lang="en-GB" sz="3200" dirty="0"/>
          </a:p>
          <a:p>
            <a:r>
              <a:rPr lang="en-GB" sz="3200" dirty="0"/>
              <a:t>Polisi</a:t>
            </a:r>
          </a:p>
          <a:p>
            <a:r>
              <a:rPr lang="en-GB" sz="3200" dirty="0"/>
              <a:t>Addysg</a:t>
            </a:r>
          </a:p>
          <a:p>
            <a:r>
              <a:rPr lang="en-GB" sz="3200" dirty="0"/>
              <a:t>Ymchwil</a:t>
            </a:r>
          </a:p>
          <a:p>
            <a:r>
              <a:rPr lang="en-GB" sz="3200" dirty="0" err="1"/>
              <a:t>Tystiolaeth</a:t>
            </a:r>
            <a:endParaRPr lang="en-GB" sz="3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36030D-182F-950E-3BC0-C2337D4E0C60}"/>
              </a:ext>
            </a:extLst>
          </p:cNvPr>
          <p:cNvSpPr txBox="1">
            <a:spLocks/>
          </p:cNvSpPr>
          <p:nvPr/>
        </p:nvSpPr>
        <p:spPr>
          <a:xfrm>
            <a:off x="6294990" y="1829599"/>
            <a:ext cx="4638622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Communities
Inequalities
Policy
Education
Research
Evidence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D5F0C1-BA8C-B8D8-61AA-A29D903517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03229" y="4230189"/>
            <a:ext cx="2270760" cy="2270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550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3CA723-5E4D-CC1D-AE58-4078A9557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23C9A-395D-24ED-A6D3-F7FCA3D6A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442" y="349186"/>
            <a:ext cx="10963655" cy="972373"/>
          </a:xfrm>
        </p:spPr>
        <p:txBody>
          <a:bodyPr>
            <a:normAutofit/>
          </a:bodyPr>
          <a:lstStyle/>
          <a:p>
            <a:r>
              <a:rPr lang="en-GB" sz="3200" dirty="0"/>
              <a:t>Sgiliau /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F609E-CE37-63F1-C8FC-23D22C6D4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4473159" cy="4513752"/>
          </a:xfrm>
        </p:spPr>
        <p:txBody>
          <a:bodyPr>
            <a:normAutofit/>
          </a:bodyPr>
          <a:lstStyle/>
          <a:p>
            <a:r>
              <a:rPr lang="en-US" sz="3200" dirty="0" err="1"/>
              <a:t>Cyfathrebu</a:t>
            </a:r>
            <a:r>
              <a:rPr lang="en-US" sz="3200" dirty="0"/>
              <a:t>; </a:t>
            </a:r>
          </a:p>
          <a:p>
            <a:r>
              <a:rPr lang="en-US" sz="3200" dirty="0" err="1"/>
              <a:t>Hwyluso</a:t>
            </a:r>
            <a:r>
              <a:rPr lang="en-US" sz="3200" dirty="0"/>
              <a:t>; </a:t>
            </a:r>
          </a:p>
          <a:p>
            <a:r>
              <a:rPr lang="en-US" sz="3200" dirty="0" err="1"/>
              <a:t>Negodi</a:t>
            </a:r>
            <a:r>
              <a:rPr lang="en-US" sz="3200" dirty="0"/>
              <a:t>; </a:t>
            </a:r>
          </a:p>
          <a:p>
            <a:r>
              <a:rPr lang="en-US" sz="3200" dirty="0" err="1"/>
              <a:t>Cynllunio</a:t>
            </a:r>
            <a:r>
              <a:rPr lang="en-US" sz="3200" dirty="0"/>
              <a:t>; </a:t>
            </a:r>
          </a:p>
          <a:p>
            <a:r>
              <a:rPr lang="en-US" sz="3200" dirty="0" err="1"/>
              <a:t>Datrys</a:t>
            </a:r>
            <a:r>
              <a:rPr lang="en-US" sz="3200" dirty="0"/>
              <a:t> </a:t>
            </a:r>
            <a:r>
              <a:rPr lang="en-US" sz="3200" dirty="0" err="1"/>
              <a:t>problemau</a:t>
            </a:r>
            <a:r>
              <a:rPr lang="en-US" sz="3200" dirty="0"/>
              <a:t>; </a:t>
            </a:r>
          </a:p>
          <a:p>
            <a:r>
              <a:rPr lang="en-US" sz="3200" dirty="0" err="1"/>
              <a:t>Gwerthuso</a:t>
            </a:r>
            <a:r>
              <a:rPr lang="en-US" sz="3200" dirty="0"/>
              <a:t>.</a:t>
            </a:r>
            <a:r>
              <a:rPr lang="en-GB" sz="3200" dirty="0"/>
              <a:t> </a:t>
            </a:r>
            <a:endParaRPr lang="en-GB" sz="60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DC2EB84-B618-417B-E789-E84BE0F353C0}"/>
              </a:ext>
            </a:extLst>
          </p:cNvPr>
          <p:cNvSpPr txBox="1">
            <a:spLocks/>
          </p:cNvSpPr>
          <p:nvPr/>
        </p:nvSpPr>
        <p:spPr>
          <a:xfrm>
            <a:off x="6096000" y="1778191"/>
            <a:ext cx="4473159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Communication;  
Facilitation;  
Negotiation;  
Planning;  
Problem solving;  
Evaluation.</a:t>
            </a:r>
            <a:endParaRPr lang="en-GB" sz="6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0A5538-7935-5DFA-2647-6B4C4BECE9A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842863" y="4630783"/>
            <a:ext cx="1661160" cy="166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906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57A1C4-00ED-FFD5-5DB5-94D1C87D0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060D7-2298-BEAD-7D4C-05F55AB81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9163" y="444980"/>
            <a:ext cx="10963655" cy="972373"/>
          </a:xfrm>
        </p:spPr>
        <p:txBody>
          <a:bodyPr/>
          <a:lstStyle/>
          <a:p>
            <a:r>
              <a:rPr lang="en-GB" dirty="0" err="1"/>
              <a:t>Gwerthoedd</a:t>
            </a:r>
            <a:r>
              <a:rPr lang="en-GB" dirty="0"/>
              <a:t> /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6F276-E355-6F49-B660-6764CE9BD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5065342" cy="4513752"/>
          </a:xfrm>
        </p:spPr>
        <p:txBody>
          <a:bodyPr>
            <a:normAutofit/>
          </a:bodyPr>
          <a:lstStyle/>
          <a:p>
            <a:r>
              <a:rPr lang="en-US" sz="2800" dirty="0"/>
              <a:t>Parch; </a:t>
            </a:r>
          </a:p>
          <a:p>
            <a:r>
              <a:rPr lang="en-US" sz="2800" dirty="0" err="1"/>
              <a:t>Cynhwysiant</a:t>
            </a:r>
            <a:r>
              <a:rPr lang="en-US" sz="2800" dirty="0"/>
              <a:t>; </a:t>
            </a:r>
          </a:p>
          <a:p>
            <a:r>
              <a:rPr lang="en-US" sz="2800" dirty="0" err="1"/>
              <a:t>Cyfranogiad</a:t>
            </a:r>
            <a:r>
              <a:rPr lang="en-US" sz="2800" dirty="0"/>
              <a:t>; </a:t>
            </a:r>
          </a:p>
          <a:p>
            <a:r>
              <a:rPr lang="en-US" sz="2800" dirty="0" err="1"/>
              <a:t>Cyfiawnder</a:t>
            </a:r>
            <a:r>
              <a:rPr lang="en-US" sz="2800" dirty="0"/>
              <a:t> </a:t>
            </a:r>
            <a:r>
              <a:rPr lang="en-US" sz="2800" dirty="0" err="1"/>
              <a:t>cymdeithasol</a:t>
            </a:r>
            <a:r>
              <a:rPr lang="en-US" sz="2800" dirty="0"/>
              <a:t>; </a:t>
            </a:r>
          </a:p>
          <a:p>
            <a:r>
              <a:rPr lang="en-US" sz="2800" dirty="0" err="1"/>
              <a:t>Grymuso</a:t>
            </a:r>
            <a:r>
              <a:rPr lang="en-US" sz="2800" dirty="0"/>
              <a:t>; </a:t>
            </a:r>
          </a:p>
          <a:p>
            <a:r>
              <a:rPr lang="en-US" sz="2800" dirty="0" err="1"/>
              <a:t>Cydweithio</a:t>
            </a:r>
            <a:r>
              <a:rPr lang="en-US" sz="2800" dirty="0"/>
              <a:t>.</a:t>
            </a:r>
            <a:r>
              <a:rPr lang="en-GB" sz="2800" dirty="0"/>
              <a:t> </a:t>
            </a:r>
            <a:endParaRPr lang="en-GB" sz="13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E0D216C-A26C-B4CD-507B-4E13CE75D0CF}"/>
              </a:ext>
            </a:extLst>
          </p:cNvPr>
          <p:cNvSpPr txBox="1">
            <a:spLocks/>
          </p:cNvSpPr>
          <p:nvPr/>
        </p:nvSpPr>
        <p:spPr>
          <a:xfrm>
            <a:off x="6510961" y="1829599"/>
            <a:ext cx="5065342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Respect;  
Inclusion;  
Participation;  
Social justice;  
Empower;  
Collaborate.</a:t>
            </a:r>
            <a:endParaRPr lang="en-GB" sz="1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3F22A6-2D58-B2B0-4DB3-CFA1248C6E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08128" y="4822073"/>
            <a:ext cx="2169473" cy="159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17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26073-2EE1-0687-2549-420C964AE6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2CF79-E2B2-D2F3-B040-A9C7D7E88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83" y="1903506"/>
            <a:ext cx="4542826" cy="972373"/>
          </a:xfrm>
        </p:spPr>
        <p:txBody>
          <a:bodyPr/>
          <a:lstStyle/>
          <a:p>
            <a:r>
              <a:rPr lang="en-GB" b="0" dirty="0"/>
              <a:t>Pa </a:t>
            </a:r>
            <a:r>
              <a:rPr lang="en-GB" b="0" dirty="0" err="1"/>
              <a:t>rinweddau</a:t>
            </a:r>
            <a:r>
              <a:rPr lang="en-GB" b="0" dirty="0"/>
              <a:t>/</a:t>
            </a:r>
            <a:r>
              <a:rPr lang="en-GB" b="0" dirty="0" err="1"/>
              <a:t>meysydd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gryfa</a:t>
            </a:r>
            <a:r>
              <a:rPr lang="en-GB" b="0" dirty="0"/>
              <a:t>’ gen </a:t>
            </a:r>
            <a:r>
              <a:rPr lang="en-GB" b="0" dirty="0" err="1"/>
              <a:t>i</a:t>
            </a:r>
            <a:r>
              <a:rPr lang="en-GB" b="0" dirty="0"/>
              <a:t>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6C4CDD-741C-DC8F-76DA-2AC5F1364D1D}"/>
              </a:ext>
            </a:extLst>
          </p:cNvPr>
          <p:cNvSpPr txBox="1">
            <a:spLocks/>
          </p:cNvSpPr>
          <p:nvPr/>
        </p:nvSpPr>
        <p:spPr>
          <a:xfrm>
            <a:off x="952283" y="3229235"/>
            <a:ext cx="4969546" cy="15057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dirty="0"/>
              <a:t>Pa </a:t>
            </a:r>
            <a:r>
              <a:rPr lang="en-GB" b="0" dirty="0" err="1"/>
              <a:t>rinweddau</a:t>
            </a:r>
            <a:r>
              <a:rPr lang="en-GB" b="0" dirty="0"/>
              <a:t>/</a:t>
            </a:r>
            <a:r>
              <a:rPr lang="en-GB" b="0" dirty="0" err="1"/>
              <a:t>meysydd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angen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mi </a:t>
            </a:r>
            <a:r>
              <a:rPr lang="en-GB" b="0" dirty="0" err="1"/>
              <a:t>eu</a:t>
            </a:r>
            <a:r>
              <a:rPr lang="en-GB" b="0" dirty="0"/>
              <a:t> datblygu? </a:t>
            </a:r>
          </a:p>
          <a:p>
            <a:endParaRPr lang="en-GB" b="0" dirty="0"/>
          </a:p>
          <a:p>
            <a:r>
              <a:rPr lang="en-GB" b="0" dirty="0"/>
              <a:t>Sut </a:t>
            </a:r>
            <a:r>
              <a:rPr lang="en-GB" b="0" dirty="0" err="1"/>
              <a:t>allaf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hyn</a:t>
            </a:r>
            <a:r>
              <a:rPr lang="en-GB" b="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DC994-D27C-032A-8B37-BDE84AAEC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4860" y="755618"/>
            <a:ext cx="9847871" cy="703348"/>
          </a:xfrm>
        </p:spPr>
        <p:txBody>
          <a:bodyPr>
            <a:normAutofit fontScale="25000" lnSpcReduction="20000"/>
          </a:bodyPr>
          <a:lstStyle/>
          <a:p>
            <a:r>
              <a:rPr lang="en-GB" sz="13800" b="1" dirty="0" err="1"/>
              <a:t>Adfyfyriad</a:t>
            </a:r>
            <a:r>
              <a:rPr lang="en-GB" sz="13800" b="1" dirty="0"/>
              <a:t> </a:t>
            </a:r>
            <a:r>
              <a:rPr lang="en-GB" sz="13800" b="1" dirty="0" err="1"/>
              <a:t>personol</a:t>
            </a:r>
            <a:r>
              <a:rPr lang="en-GB" sz="13800" b="1" dirty="0"/>
              <a:t>/ Personal reflection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C9FA1E0-ACEC-3820-1268-533515727372}"/>
              </a:ext>
            </a:extLst>
          </p:cNvPr>
          <p:cNvSpPr txBox="1">
            <a:spLocks/>
          </p:cNvSpPr>
          <p:nvPr/>
        </p:nvSpPr>
        <p:spPr>
          <a:xfrm>
            <a:off x="6828281" y="3355510"/>
            <a:ext cx="4969546" cy="15057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dirty="0"/>
              <a:t>What qualities/areas do I need to develop?  </a:t>
            </a:r>
          </a:p>
          <a:p>
            <a:r>
              <a:rPr lang="en-GB" b="0" dirty="0"/>
              <a:t>
How can I do this?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A2D0818-77EA-4F1D-1480-D72DEA430B87}"/>
              </a:ext>
            </a:extLst>
          </p:cNvPr>
          <p:cNvSpPr txBox="1">
            <a:spLocks/>
          </p:cNvSpPr>
          <p:nvPr/>
        </p:nvSpPr>
        <p:spPr>
          <a:xfrm>
            <a:off x="6828281" y="1986237"/>
            <a:ext cx="4542826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dirty="0"/>
              <a:t>What qualities/areas do I feel strongest in?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16A4F1-C56A-198B-A4C9-046F9ABC49C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925" y="4560168"/>
            <a:ext cx="1532511" cy="1945109"/>
          </a:xfrm>
          <a:prstGeom prst="rect">
            <a:avLst/>
          </a:prstGeom>
          <a:ln>
            <a:solidFill>
              <a:schemeClr val="accent1">
                <a:alpha val="57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663554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67D002-1404-C6FF-322B-AF0A5F1D2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32319-A471-8104-A4EF-04854DFE9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866" y="462397"/>
            <a:ext cx="10963655" cy="972373"/>
          </a:xfrm>
        </p:spPr>
        <p:txBody>
          <a:bodyPr/>
          <a:lstStyle/>
          <a:p>
            <a:r>
              <a:rPr lang="en-GB" dirty="0" err="1"/>
              <a:t>Arweinyddiaeth</a:t>
            </a:r>
            <a:r>
              <a:rPr lang="en-GB" dirty="0"/>
              <a:t> /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15A63-3EB1-61F5-75CC-3E9EC69B8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698" y="2258502"/>
            <a:ext cx="3933227" cy="4513752"/>
          </a:xfrm>
        </p:spPr>
        <p:txBody>
          <a:bodyPr>
            <a:normAutofit/>
          </a:bodyPr>
          <a:lstStyle/>
          <a:p>
            <a:r>
              <a:rPr lang="en-US" sz="2400" dirty="0" err="1"/>
              <a:t>Ystyriwch</a:t>
            </a:r>
            <a:r>
              <a:rPr lang="en-US" sz="2400" dirty="0"/>
              <a:t>: </a:t>
            </a:r>
          </a:p>
          <a:p>
            <a:r>
              <a:rPr lang="en-US" sz="2400" dirty="0"/>
              <a:t>A </a:t>
            </a:r>
            <a:r>
              <a:rPr lang="en-US" sz="2400" dirty="0" err="1"/>
              <a:t>ddylai</a:t>
            </a:r>
            <a:r>
              <a:rPr lang="en-US" sz="2400" dirty="0"/>
              <a:t> </a:t>
            </a:r>
            <a:r>
              <a:rPr lang="en-US" sz="2400" dirty="0" err="1"/>
              <a:t>ymarferwyr</a:t>
            </a:r>
            <a:r>
              <a:rPr lang="en-US" sz="2400" dirty="0"/>
              <a:t> </a:t>
            </a:r>
            <a:r>
              <a:rPr lang="en-US" sz="2400" dirty="0" err="1"/>
              <a:t>arwain</a:t>
            </a:r>
            <a:r>
              <a:rPr lang="en-US" sz="2400" dirty="0"/>
              <a:t> </a:t>
            </a:r>
            <a:r>
              <a:rPr lang="en-US" sz="2400" dirty="0" err="1"/>
              <a:t>cymunedau</a:t>
            </a:r>
            <a:r>
              <a:rPr lang="en-US" sz="2400" dirty="0"/>
              <a:t> neu </a:t>
            </a:r>
            <a:r>
              <a:rPr lang="en-US" sz="2400" dirty="0" err="1"/>
              <a:t>alluogi</a:t>
            </a:r>
            <a:r>
              <a:rPr lang="en-US" sz="2400" dirty="0"/>
              <a:t> </a:t>
            </a:r>
            <a:r>
              <a:rPr lang="en-US" sz="2400" dirty="0" err="1"/>
              <a:t>cymunedau</a:t>
            </a:r>
            <a:r>
              <a:rPr lang="en-US" sz="2400" dirty="0"/>
              <a:t> i </a:t>
            </a:r>
            <a:r>
              <a:rPr lang="en-US" sz="2400" dirty="0" err="1"/>
              <a:t>arwain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hunain</a:t>
            </a:r>
            <a:r>
              <a:rPr lang="en-US" sz="2400" dirty="0"/>
              <a:t>?</a:t>
            </a:r>
            <a:endParaRPr lang="en-GB" sz="115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95D467-EB14-9662-F613-9757EE87C1B5}"/>
              </a:ext>
            </a:extLst>
          </p:cNvPr>
          <p:cNvSpPr txBox="1">
            <a:spLocks/>
          </p:cNvSpPr>
          <p:nvPr/>
        </p:nvSpPr>
        <p:spPr>
          <a:xfrm>
            <a:off x="6464808" y="2258502"/>
            <a:ext cx="3933227" cy="234833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dirty="0"/>
              <a:t>Consider: </a:t>
            </a:r>
          </a:p>
          <a:p>
            <a:endParaRPr lang="en-GB" b="0" dirty="0"/>
          </a:p>
          <a:p>
            <a:r>
              <a:rPr lang="en-GB" b="0" dirty="0"/>
              <a:t>Should practitioners lead communities or enable communities to lead themselves?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7558B6-73E0-30BD-878E-28B33F1D5AD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37166" y="4428800"/>
            <a:ext cx="1636013" cy="2076477"/>
          </a:xfrm>
          <a:prstGeom prst="rect">
            <a:avLst/>
          </a:prstGeom>
          <a:ln>
            <a:solidFill>
              <a:schemeClr val="accent1">
                <a:alpha val="57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279096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372E6B-5F4C-09E2-DB29-456533E9D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403F6-EFF9-2049-C533-22439500B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6317" y="305643"/>
            <a:ext cx="10963655" cy="972373"/>
          </a:xfrm>
        </p:spPr>
        <p:txBody>
          <a:bodyPr/>
          <a:lstStyle/>
          <a:p>
            <a:r>
              <a:rPr lang="en-GB" dirty="0" err="1"/>
              <a:t>Arweinyddiaeth</a:t>
            </a:r>
            <a:r>
              <a:rPr lang="en-GB" dirty="0"/>
              <a:t> /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533B8-0DC3-E2DA-C447-2408116B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092" y="2038605"/>
            <a:ext cx="3838325" cy="4513752"/>
          </a:xfrm>
        </p:spPr>
        <p:txBody>
          <a:bodyPr>
            <a:normAutofit/>
          </a:bodyPr>
          <a:lstStyle/>
          <a:p>
            <a:r>
              <a:rPr lang="en-GB" sz="2800" dirty="0"/>
              <a:t>Mae </a:t>
            </a:r>
            <a:r>
              <a:rPr lang="en-GB" sz="2800" dirty="0" err="1"/>
              <a:t>arweinyddiaeth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ymwneud</a:t>
            </a:r>
            <a:r>
              <a:rPr lang="en-GB" sz="2800" dirty="0"/>
              <a:t> gyda </a:t>
            </a:r>
            <a:r>
              <a:rPr lang="en-GB" sz="2800" dirty="0" err="1"/>
              <a:t>galluogi</a:t>
            </a:r>
            <a:r>
              <a:rPr lang="en-GB" sz="2800" dirty="0"/>
              <a:t> </a:t>
            </a:r>
            <a:r>
              <a:rPr lang="en-GB" sz="2800" dirty="0" err="1"/>
              <a:t>cymunedau</a:t>
            </a:r>
            <a:r>
              <a:rPr lang="en-GB" sz="2800" dirty="0"/>
              <a:t> a </a:t>
            </a:r>
            <a:r>
              <a:rPr lang="en-GB" sz="2800" dirty="0" err="1"/>
              <a:t>meithrin</a:t>
            </a:r>
            <a:r>
              <a:rPr lang="en-GB" sz="2800" dirty="0"/>
              <a:t> </a:t>
            </a:r>
            <a:r>
              <a:rPr lang="en-GB" sz="2800" dirty="0" err="1"/>
              <a:t>gallu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r>
              <a:rPr lang="en-GB" sz="2800" dirty="0" err="1"/>
              <a:t>Ydi</a:t>
            </a:r>
            <a:r>
              <a:rPr lang="en-GB" sz="2800" dirty="0"/>
              <a:t> </a:t>
            </a:r>
            <a:r>
              <a:rPr lang="en-GB" sz="2800" dirty="0" err="1"/>
              <a:t>chi’n</a:t>
            </a:r>
            <a:r>
              <a:rPr lang="en-GB" sz="2800" dirty="0"/>
              <a:t> </a:t>
            </a:r>
            <a:r>
              <a:rPr lang="en-GB" sz="2800" dirty="0" err="1"/>
              <a:t>cytuno</a:t>
            </a:r>
            <a:r>
              <a:rPr lang="en-GB" sz="2800" dirty="0"/>
              <a:t>?</a:t>
            </a:r>
          </a:p>
          <a:p>
            <a:r>
              <a:rPr lang="en-GB" sz="2800" dirty="0"/>
              <a:t>Pam/pam </a:t>
            </a:r>
            <a:r>
              <a:rPr lang="en-GB" sz="2800" dirty="0" err="1"/>
              <a:t>ddim</a:t>
            </a:r>
            <a:r>
              <a:rPr lang="en-GB" sz="2800" dirty="0"/>
              <a:t>?</a:t>
            </a:r>
            <a:endParaRPr lang="en-GB" sz="13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373CDD-31D8-330A-A4DA-B97A13B2DD1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1925" y="4136572"/>
            <a:ext cx="1866254" cy="2368706"/>
          </a:xfrm>
          <a:prstGeom prst="rect">
            <a:avLst/>
          </a:prstGeom>
          <a:ln>
            <a:solidFill>
              <a:schemeClr val="accent1">
                <a:alpha val="57000"/>
              </a:schemeClr>
            </a:solidFill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223CF26-984E-9800-D41E-237478B2FF91}"/>
              </a:ext>
            </a:extLst>
          </p:cNvPr>
          <p:cNvSpPr txBox="1">
            <a:spLocks/>
          </p:cNvSpPr>
          <p:nvPr/>
        </p:nvSpPr>
        <p:spPr>
          <a:xfrm>
            <a:off x="7017802" y="1991525"/>
            <a:ext cx="3706804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Leadership is about enabling communities and building capacity.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Do you agree?</a:t>
            </a:r>
          </a:p>
          <a:p>
            <a:r>
              <a:rPr lang="en-GB" sz="2800" dirty="0"/>
              <a:t>Why/why not?</a:t>
            </a:r>
            <a:endParaRPr lang="en-GB" sz="13800" dirty="0"/>
          </a:p>
        </p:txBody>
      </p:sp>
    </p:spTree>
    <p:extLst>
      <p:ext uri="{BB962C8B-B14F-4D97-AF65-F5344CB8AC3E}">
        <p14:creationId xmlns:p14="http://schemas.microsoft.com/office/powerpoint/2010/main" val="3353388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16D0A-8BFE-CCD1-6D61-F4E4C2692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142A-29A8-FD0E-83AD-B94BA12C2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06" y="227266"/>
            <a:ext cx="11431306" cy="972373"/>
          </a:xfrm>
        </p:spPr>
        <p:txBody>
          <a:bodyPr/>
          <a:lstStyle/>
          <a:p>
            <a:r>
              <a:rPr lang="en-GB" dirty="0"/>
              <a:t>Gwahanol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arweinyddiaeth</a:t>
            </a:r>
            <a:r>
              <a:rPr lang="en-GB" dirty="0"/>
              <a:t> / Different types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F438F-CF80-F2BF-E058-15E4C52BA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481" y="2049496"/>
            <a:ext cx="4542827" cy="3793955"/>
          </a:xfrm>
        </p:spPr>
        <p:txBody>
          <a:bodyPr>
            <a:normAutofit fontScale="77500" lnSpcReduction="20000"/>
          </a:bodyPr>
          <a:lstStyle/>
          <a:p>
            <a:r>
              <a:rPr lang="en-GB" sz="2800" b="1" dirty="0"/>
              <a:t>Directive Leadership</a:t>
            </a:r>
          </a:p>
          <a:p>
            <a:r>
              <a:rPr lang="en-GB" sz="2800" b="1" dirty="0"/>
              <a:t>Participatory Leadership</a:t>
            </a:r>
          </a:p>
          <a:p>
            <a:r>
              <a:rPr lang="en-GB" sz="2800" b="1" dirty="0"/>
              <a:t>Facilitative Leadership</a:t>
            </a:r>
          </a:p>
          <a:p>
            <a:endParaRPr lang="en-GB" sz="2800" dirty="0"/>
          </a:p>
          <a:p>
            <a:r>
              <a:rPr lang="en-GB" sz="2800" dirty="0"/>
              <a:t>Research:</a:t>
            </a:r>
          </a:p>
          <a:p>
            <a:r>
              <a:rPr lang="en-GB" sz="2800" dirty="0"/>
              <a:t>What’s the difference?</a:t>
            </a:r>
          </a:p>
          <a:p>
            <a:r>
              <a:rPr lang="en-GB" sz="2800" dirty="0"/>
              <a:t>Are all styles useful?</a:t>
            </a:r>
          </a:p>
          <a:p>
            <a:r>
              <a:rPr lang="en-GB" sz="2800" dirty="0"/>
              <a:t>If so, when?</a:t>
            </a:r>
            <a:endParaRPr lang="en-GB" sz="13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A83B1-37D2-505C-EA82-A2625375D80F}"/>
              </a:ext>
            </a:extLst>
          </p:cNvPr>
          <p:cNvSpPr txBox="1">
            <a:spLocks/>
          </p:cNvSpPr>
          <p:nvPr/>
        </p:nvSpPr>
        <p:spPr>
          <a:xfrm>
            <a:off x="695379" y="2127874"/>
            <a:ext cx="4542827" cy="37939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Arweinyddiaeth</a:t>
            </a:r>
            <a:r>
              <a:rPr lang="en-GB" sz="2800" b="1" dirty="0"/>
              <a:t> </a:t>
            </a:r>
            <a:r>
              <a:rPr lang="en-GB" sz="2800" b="1" dirty="0" err="1"/>
              <a:t>Gyfarwyddol</a:t>
            </a:r>
            <a:r>
              <a:rPr lang="en-GB" sz="2800" b="1" dirty="0"/>
              <a:t>
</a:t>
            </a:r>
            <a:r>
              <a:rPr lang="en-GB" sz="2800" b="1" dirty="0" err="1"/>
              <a:t>Arweinyddiaeth</a:t>
            </a:r>
            <a:r>
              <a:rPr lang="en-GB" sz="2800" b="1" dirty="0"/>
              <a:t> </a:t>
            </a:r>
            <a:r>
              <a:rPr lang="en-GB" sz="2800" b="1" dirty="0" err="1"/>
              <a:t>Gyfranogol</a:t>
            </a:r>
            <a:r>
              <a:rPr lang="en-GB" sz="2800" b="1" dirty="0"/>
              <a:t>
</a:t>
            </a:r>
            <a:r>
              <a:rPr lang="en-GB" sz="2800" b="1" dirty="0" err="1"/>
              <a:t>Arweinyddiaeth</a:t>
            </a:r>
            <a:r>
              <a:rPr lang="en-GB" sz="2800" b="1" dirty="0"/>
              <a:t> </a:t>
            </a:r>
            <a:r>
              <a:rPr lang="en-GB" sz="2800" b="1" dirty="0" err="1"/>
              <a:t>Hwylusol</a:t>
            </a:r>
            <a:endParaRPr lang="en-GB" sz="2800" b="1" dirty="0"/>
          </a:p>
          <a:p>
            <a:endParaRPr lang="en-GB" sz="2600" dirty="0"/>
          </a:p>
          <a:p>
            <a:r>
              <a:rPr lang="en-GB" sz="2600" dirty="0" err="1"/>
              <a:t>Ymchwiliwch</a:t>
            </a:r>
            <a:r>
              <a:rPr lang="en-GB" sz="2600" dirty="0"/>
              <a:t>: 
Beth </a:t>
            </a:r>
            <a:r>
              <a:rPr lang="en-GB" sz="2600" dirty="0" err="1"/>
              <a:t>yw'r</a:t>
            </a:r>
            <a:r>
              <a:rPr lang="en-GB" sz="2600" dirty="0"/>
              <a:t> </a:t>
            </a:r>
            <a:r>
              <a:rPr lang="en-GB" sz="2600" dirty="0" err="1"/>
              <a:t>gwahaniaeth</a:t>
            </a:r>
            <a:r>
              <a:rPr lang="en-GB" sz="2600" dirty="0"/>
              <a:t>? 
A </a:t>
            </a:r>
            <a:r>
              <a:rPr lang="en-GB" sz="2600" dirty="0" err="1"/>
              <a:t>yw</a:t>
            </a:r>
            <a:r>
              <a:rPr lang="en-GB" sz="2600" dirty="0"/>
              <a:t> </a:t>
            </a:r>
            <a:r>
              <a:rPr lang="en-GB" sz="2600" dirty="0" err="1"/>
              <a:t>pob</a:t>
            </a:r>
            <a:r>
              <a:rPr lang="en-GB" sz="2600" dirty="0"/>
              <a:t> </a:t>
            </a:r>
            <a:r>
              <a:rPr lang="en-GB" sz="2600" dirty="0" err="1"/>
              <a:t>arddull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ddefnyddiol</a:t>
            </a:r>
            <a:r>
              <a:rPr lang="en-GB" sz="2600" dirty="0"/>
              <a:t>? 
</a:t>
            </a:r>
            <a:r>
              <a:rPr lang="en-GB" sz="2600" dirty="0" err="1"/>
              <a:t>Os</a:t>
            </a:r>
            <a:r>
              <a:rPr lang="en-GB" sz="2600" dirty="0"/>
              <a:t> felly, </a:t>
            </a:r>
            <a:r>
              <a:rPr lang="en-GB" sz="2600" dirty="0" err="1"/>
              <a:t>pryd</a:t>
            </a:r>
            <a:r>
              <a:rPr lang="en-GB" sz="2600" dirty="0"/>
              <a:t>?</a:t>
            </a:r>
            <a:endParaRPr lang="en-GB" sz="1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84707B-555C-0221-0FCB-F9D2AEF8D6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33975" y="5240383"/>
            <a:ext cx="2262646" cy="1362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168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0DB45-B417-3755-78E8-D9C1115B51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4363D-17F5-4815-D552-B9A723DE9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Gwahanol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arweinyddiaeth</a:t>
            </a:r>
            <a:r>
              <a:rPr lang="en-GB" dirty="0"/>
              <a:t> /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53C3D-1EBB-C523-C096-9E8754F51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1929" y="2082148"/>
            <a:ext cx="5014374" cy="4513752"/>
          </a:xfrm>
        </p:spPr>
        <p:txBody>
          <a:bodyPr>
            <a:normAutofit fontScale="77500" lnSpcReduction="20000"/>
          </a:bodyPr>
          <a:lstStyle/>
          <a:p>
            <a:r>
              <a:rPr lang="en-GB" sz="2800" b="1" dirty="0"/>
              <a:t>Directive Leadership: </a:t>
            </a:r>
            <a:r>
              <a:rPr lang="en-GB" sz="2800" dirty="0"/>
              <a:t>useful in emergencies or high-risk situations</a:t>
            </a:r>
          </a:p>
          <a:p>
            <a:r>
              <a:rPr lang="en-GB" sz="2800" b="1" dirty="0"/>
              <a:t>Participatory Leadership</a:t>
            </a:r>
            <a:r>
              <a:rPr lang="en-GB" sz="2800" dirty="0"/>
              <a:t>: sharing decisions and building ownership</a:t>
            </a:r>
          </a:p>
          <a:p>
            <a:r>
              <a:rPr lang="en-GB" sz="2800" b="1" dirty="0"/>
              <a:t>Facilitative Leadership</a:t>
            </a:r>
            <a:r>
              <a:rPr lang="en-GB" sz="2800" dirty="0"/>
              <a:t>: ensuring everyone has an opportunity to contribute</a:t>
            </a:r>
          </a:p>
          <a:p>
            <a:endParaRPr lang="en-GB" sz="2800" dirty="0"/>
          </a:p>
          <a:p>
            <a:r>
              <a:rPr lang="en-GB" sz="2800" b="1" i="1" dirty="0"/>
              <a:t>Which style/s may best suit a community engagement project?</a:t>
            </a:r>
          </a:p>
          <a:p>
            <a:r>
              <a:rPr lang="en-GB" sz="2800" b="1" i="1" dirty="0"/>
              <a:t>Why?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DF2DB0-8F70-3380-4034-8F3F7145ABC7}"/>
              </a:ext>
            </a:extLst>
          </p:cNvPr>
          <p:cNvSpPr txBox="1">
            <a:spLocks/>
          </p:cNvSpPr>
          <p:nvPr/>
        </p:nvSpPr>
        <p:spPr>
          <a:xfrm>
            <a:off x="524278" y="2082148"/>
            <a:ext cx="5414968" cy="45137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 err="1"/>
              <a:t>Arweinyddiaeth</a:t>
            </a:r>
            <a:r>
              <a:rPr lang="en-GB" sz="2000" b="1" dirty="0"/>
              <a:t> </a:t>
            </a:r>
            <a:r>
              <a:rPr lang="en-GB" sz="2000" b="1" dirty="0" err="1"/>
              <a:t>Gyfarwyddol</a:t>
            </a:r>
            <a:r>
              <a:rPr lang="en-GB" sz="2000" b="1" dirty="0"/>
              <a:t>: </a:t>
            </a:r>
            <a:r>
              <a:rPr lang="en-GB" sz="2000" dirty="0" err="1"/>
              <a:t>defnyddiol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argyfyngau</a:t>
            </a:r>
            <a:r>
              <a:rPr lang="en-GB" sz="2000" dirty="0"/>
              <a:t> neu </a:t>
            </a:r>
            <a:r>
              <a:rPr lang="en-GB" sz="2000" dirty="0" err="1"/>
              <a:t>sefyllfaoedd</a:t>
            </a:r>
            <a:r>
              <a:rPr lang="en-GB" sz="2000" dirty="0"/>
              <a:t> </a:t>
            </a:r>
            <a:r>
              <a:rPr lang="en-GB" sz="2000" dirty="0" err="1"/>
              <a:t>risg</a:t>
            </a:r>
            <a:r>
              <a:rPr lang="en-GB" sz="2000" dirty="0"/>
              <a:t> </a:t>
            </a:r>
            <a:r>
              <a:rPr lang="en-GB" sz="2000" dirty="0" err="1"/>
              <a:t>uchel</a:t>
            </a:r>
            <a:r>
              <a:rPr lang="en-GB" sz="2000" b="1" dirty="0"/>
              <a:t>
</a:t>
            </a:r>
            <a:r>
              <a:rPr lang="en-GB" sz="2000" b="1" dirty="0" err="1"/>
              <a:t>Arweinyddiaeth</a:t>
            </a:r>
            <a:r>
              <a:rPr lang="en-GB" sz="2000" b="1" dirty="0"/>
              <a:t> </a:t>
            </a:r>
            <a:r>
              <a:rPr lang="en-GB" sz="2000" b="1" dirty="0" err="1"/>
              <a:t>Gyfranogol</a:t>
            </a:r>
            <a:r>
              <a:rPr lang="en-GB" sz="2000" b="1" dirty="0"/>
              <a:t>: </a:t>
            </a:r>
            <a:r>
              <a:rPr lang="en-GB" sz="2000" dirty="0" err="1"/>
              <a:t>rhannu</a:t>
            </a:r>
            <a:r>
              <a:rPr lang="en-GB" sz="2000" dirty="0"/>
              <a:t> </a:t>
            </a:r>
            <a:r>
              <a:rPr lang="en-GB" sz="2000" dirty="0" err="1"/>
              <a:t>penderfyniadau</a:t>
            </a:r>
            <a:r>
              <a:rPr lang="en-GB" sz="2000" dirty="0"/>
              <a:t> ac </a:t>
            </a:r>
            <a:r>
              <a:rPr lang="en-GB" sz="2000" dirty="0" err="1"/>
              <a:t>adeiladu</a:t>
            </a:r>
            <a:r>
              <a:rPr lang="en-GB" sz="2000" dirty="0"/>
              <a:t> </a:t>
            </a:r>
            <a:r>
              <a:rPr lang="en-GB" sz="2000" dirty="0" err="1"/>
              <a:t>perchnogaeth</a:t>
            </a:r>
            <a:r>
              <a:rPr lang="en-GB" sz="2000" b="1" dirty="0"/>
              <a:t>
</a:t>
            </a:r>
            <a:r>
              <a:rPr lang="en-GB" sz="2000" b="1" dirty="0" err="1"/>
              <a:t>Arweinyddiaeth</a:t>
            </a:r>
            <a:r>
              <a:rPr lang="en-GB" sz="2000" b="1" dirty="0"/>
              <a:t> </a:t>
            </a:r>
            <a:r>
              <a:rPr lang="en-GB" sz="2000" b="1" dirty="0" err="1"/>
              <a:t>Hwylusol</a:t>
            </a:r>
            <a:r>
              <a:rPr lang="en-GB" sz="2000" b="1" dirty="0"/>
              <a:t>: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en-GB" sz="2000" dirty="0" err="1"/>
              <a:t>pawb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cyfle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gyfrannu</a:t>
            </a:r>
            <a:endParaRPr lang="en-GB" sz="2000" dirty="0"/>
          </a:p>
          <a:p>
            <a:r>
              <a:rPr lang="en-GB" sz="2000" b="1" dirty="0"/>
              <a:t>
</a:t>
            </a:r>
            <a:r>
              <a:rPr lang="en-GB" sz="2000" b="1" i="1" dirty="0"/>
              <a:t>Pa </a:t>
            </a:r>
            <a:r>
              <a:rPr lang="en-GB" sz="2000" b="1" i="1" dirty="0" err="1"/>
              <a:t>arddull</a:t>
            </a:r>
            <a:r>
              <a:rPr lang="en-GB" sz="2000" b="1" i="1" dirty="0"/>
              <a:t>/</a:t>
            </a:r>
            <a:r>
              <a:rPr lang="en-GB" sz="2000" b="1" i="1" dirty="0" err="1"/>
              <a:t>iau</a:t>
            </a:r>
            <a:r>
              <a:rPr lang="en-GB" sz="2000" b="1" i="1" dirty="0"/>
              <a:t> sy'n </a:t>
            </a:r>
            <a:r>
              <a:rPr lang="en-GB" sz="2000" b="1" i="1" dirty="0" err="1"/>
              <a:t>gweddu</a:t>
            </a:r>
            <a:r>
              <a:rPr lang="en-GB" sz="2000" b="1" i="1" dirty="0"/>
              <a:t> </a:t>
            </a:r>
            <a:r>
              <a:rPr lang="en-GB" sz="2000" b="1" i="1" dirty="0" err="1"/>
              <a:t>orau</a:t>
            </a:r>
            <a:r>
              <a:rPr lang="en-GB" sz="2000" b="1" i="1" dirty="0"/>
              <a:t> </a:t>
            </a:r>
            <a:r>
              <a:rPr lang="en-GB" sz="2000" b="1" i="1" dirty="0" err="1"/>
              <a:t>i</a:t>
            </a:r>
            <a:r>
              <a:rPr lang="en-GB" sz="2000" b="1" i="1" dirty="0"/>
              <a:t> </a:t>
            </a:r>
            <a:r>
              <a:rPr lang="en-GB" sz="2000" b="1" i="1" dirty="0" err="1"/>
              <a:t>brosiect</a:t>
            </a:r>
            <a:r>
              <a:rPr lang="en-GB" sz="2000" b="1" i="1" dirty="0"/>
              <a:t> </a:t>
            </a:r>
            <a:r>
              <a:rPr lang="en-GB" sz="2000" b="1" i="1" dirty="0" err="1"/>
              <a:t>ymgysylltu</a:t>
            </a:r>
            <a:r>
              <a:rPr lang="en-GB" sz="2000" b="1" i="1" dirty="0"/>
              <a:t> </a:t>
            </a:r>
            <a:r>
              <a:rPr lang="en-GB" sz="2000" b="1" i="1" dirty="0" err="1"/>
              <a:t>â'r</a:t>
            </a:r>
            <a:r>
              <a:rPr lang="en-GB" sz="2000" b="1" i="1" dirty="0"/>
              <a:t> </a:t>
            </a:r>
            <a:r>
              <a:rPr lang="en-GB" sz="2000" b="1" i="1" dirty="0" err="1"/>
              <a:t>gymuned</a:t>
            </a:r>
            <a:r>
              <a:rPr lang="en-GB" sz="2000" b="1" i="1" dirty="0"/>
              <a:t>? 
Pam?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11D958-010C-63C5-7CFC-AEC9F56D17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09256" y="456528"/>
            <a:ext cx="1329095" cy="1328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250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E5E46-90C0-7271-A72F-65E28EB110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2C107-0E84-DA06-8EEF-734F8C83D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9903" y="1864434"/>
            <a:ext cx="4777500" cy="4513752"/>
          </a:xfrm>
        </p:spPr>
        <p:txBody>
          <a:bodyPr>
            <a:normAutofit fontScale="70000" lnSpcReduction="20000"/>
          </a:bodyPr>
          <a:lstStyle/>
          <a:p>
            <a:r>
              <a:rPr lang="en-GB" sz="2800" dirty="0"/>
              <a:t>Swansea City Council has identified concerns about youth engagement in </a:t>
            </a:r>
            <a:r>
              <a:rPr lang="en-GB" sz="2800" dirty="0" err="1"/>
              <a:t>Llantawe</a:t>
            </a:r>
            <a:r>
              <a:rPr lang="en-GB" sz="2800" dirty="0"/>
              <a:t> (a fictional Swansea community).</a:t>
            </a:r>
          </a:p>
          <a:p>
            <a:r>
              <a:rPr lang="en-GB" sz="2800" dirty="0"/>
              <a:t>Local partners report that some young people feel there is limited opportunities for meaningful activities outside of school. </a:t>
            </a:r>
          </a:p>
          <a:p>
            <a:r>
              <a:rPr lang="en-GB" sz="2800" dirty="0"/>
              <a:t>Community members are interested in creating a new youth project, but there are differing opinions about what should be prioritised.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A97FAB-C48F-6E24-818B-F20B446FE26E}"/>
              </a:ext>
            </a:extLst>
          </p:cNvPr>
          <p:cNvSpPr txBox="1">
            <a:spLocks/>
          </p:cNvSpPr>
          <p:nvPr/>
        </p:nvSpPr>
        <p:spPr>
          <a:xfrm>
            <a:off x="952283" y="418854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Rol: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Abertawe /</a:t>
            </a:r>
            <a:br>
              <a:rPr lang="en-GB" dirty="0"/>
            </a:br>
            <a:r>
              <a:rPr lang="en-GB" dirty="0"/>
              <a:t>Role-play Task: Swansea Youth Engagement Project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5BD2ABC-94A5-6BB0-89A6-6C9AFE5DBFFF}"/>
              </a:ext>
            </a:extLst>
          </p:cNvPr>
          <p:cNvSpPr txBox="1">
            <a:spLocks/>
          </p:cNvSpPr>
          <p:nvPr/>
        </p:nvSpPr>
        <p:spPr>
          <a:xfrm>
            <a:off x="812946" y="1925394"/>
            <a:ext cx="4777500" cy="4513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 dirty="0"/>
              <a:t>Mae Cyngor Dinas Abertawe wedi nodi pryderon am ymgysylltiad pobl ifanc yn </a:t>
            </a:r>
            <a:r>
              <a:rPr lang="cy-GB" sz="2800" dirty="0" err="1"/>
              <a:t>Llantawe</a:t>
            </a:r>
            <a:r>
              <a:rPr lang="cy-GB" sz="2800" dirty="0"/>
              <a:t> (cymuned </a:t>
            </a:r>
            <a:r>
              <a:rPr lang="cy-GB" sz="2800" dirty="0" err="1"/>
              <a:t>ffuglennol</a:t>
            </a:r>
            <a:r>
              <a:rPr lang="cy-GB" sz="2800" dirty="0"/>
              <a:t> yn Abertawe). 
Mae partneriaid lleol yn adrodd bod rhai pobl ifanc yn teimlo bod cyfleoedd cyfyngedig ar gyfer gweithgareddau ystyrlon y tu allan i'r ysgol.  
Mae gan aelodau'r gymuned ddiddordeb mewn creu prosiect ieuenctid newydd, ond mae barn wahanol ynglŷn â'r hyn y dylid ei flaenoriaethu.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3878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20418E-2322-5AA5-2EAD-DDA807EB6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57CDE-4C23-FDA1-5033-D83C8EF77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612" y="2090856"/>
            <a:ext cx="4777500" cy="4513752"/>
          </a:xfrm>
        </p:spPr>
        <p:txBody>
          <a:bodyPr>
            <a:normAutofit fontScale="70000" lnSpcReduction="20000"/>
          </a:bodyPr>
          <a:lstStyle/>
          <a:p>
            <a:r>
              <a:rPr lang="cy-GB" sz="2800" b="1" dirty="0"/>
              <a:t>Materion allweddol: 
</a:t>
            </a:r>
            <a:r>
              <a:rPr lang="cy-GB" sz="2800" dirty="0"/>
              <a:t>Gweithgareddau ieuenctid cyfyngedig ar ôl ysgol
Pryderon am ynysu cymdeithasol ymhlith pobl ifanc
Barn wahanol ynglŷn â phobl ifanc
Cyllid cyfyngedig ar gael
Angen sicrhau bod gan bobl ifanc lais gwirioneddol
Angen atebion cynaliadwy a arweinir gan y gymuned.</a:t>
            </a: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9611665-5BF5-9871-D127-318052E720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Rol: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Abertawe /</a:t>
            </a:r>
            <a:br>
              <a:rPr lang="en-GB" dirty="0"/>
            </a:br>
            <a:r>
              <a:rPr lang="en-GB" dirty="0"/>
              <a:t>Role-play Task: Swansea Youth Engagement Project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027C719-BBED-A7A6-8225-11D737316888}"/>
              </a:ext>
            </a:extLst>
          </p:cNvPr>
          <p:cNvSpPr txBox="1">
            <a:spLocks/>
          </p:cNvSpPr>
          <p:nvPr/>
        </p:nvSpPr>
        <p:spPr>
          <a:xfrm>
            <a:off x="6679474" y="1981999"/>
            <a:ext cx="4950364" cy="4513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/>
              <a:t>Key issues:</a:t>
            </a:r>
          </a:p>
          <a:p>
            <a:r>
              <a:rPr lang="en-GB" sz="2800" dirty="0"/>
              <a:t>Limited youth activities after school</a:t>
            </a:r>
          </a:p>
          <a:p>
            <a:r>
              <a:rPr lang="en-GB" sz="2800" dirty="0"/>
              <a:t>Concerns about social isolation among young people</a:t>
            </a:r>
          </a:p>
          <a:p>
            <a:r>
              <a:rPr lang="en-GB" sz="2800" dirty="0"/>
              <a:t>Different views regarding young people</a:t>
            </a:r>
          </a:p>
          <a:p>
            <a:r>
              <a:rPr lang="en-GB" sz="2800" dirty="0"/>
              <a:t>Limited funding available</a:t>
            </a:r>
          </a:p>
          <a:p>
            <a:r>
              <a:rPr lang="en-GB" sz="2800" dirty="0"/>
              <a:t>Need to ensure young people have a genuine voice</a:t>
            </a:r>
          </a:p>
          <a:p>
            <a:r>
              <a:rPr lang="en-GB" sz="2800" dirty="0"/>
              <a:t>Need for sustainable community-led solutions.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143106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A056A-8560-B5F3-7BD0-3E2C4B742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27F03-DA9B-A2C1-783B-16AC431A2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75" y="2014662"/>
            <a:ext cx="5590903" cy="4513752"/>
          </a:xfrm>
        </p:spPr>
        <p:txBody>
          <a:bodyPr>
            <a:normAutofit fontScale="62500" lnSpcReduction="20000"/>
          </a:bodyPr>
          <a:lstStyle/>
          <a:p>
            <a:r>
              <a:rPr lang="en-GB" sz="2800" b="1" dirty="0"/>
              <a:t>A meeting is to be held to agree first steps in developing a youth engagement project that reflects community needs and priorities</a:t>
            </a:r>
          </a:p>
          <a:p>
            <a:r>
              <a:rPr lang="en-GB" sz="2800" b="1" u="sng" dirty="0"/>
              <a:t>Stakeholders:</a:t>
            </a:r>
          </a:p>
          <a:p>
            <a:pPr marL="0" indent="0">
              <a:buNone/>
            </a:pPr>
            <a:r>
              <a:rPr lang="en-GB" sz="2800" dirty="0"/>
              <a:t>1. Community Engagement Practitioner</a:t>
            </a:r>
          </a:p>
          <a:p>
            <a:pPr marL="0" indent="0">
              <a:buNone/>
            </a:pPr>
            <a:r>
              <a:rPr lang="en-GB" sz="2800" dirty="0"/>
              <a:t>2. Young Person Representative/s</a:t>
            </a:r>
          </a:p>
          <a:p>
            <a:pPr marL="0" indent="0">
              <a:buNone/>
            </a:pPr>
            <a:r>
              <a:rPr lang="en-GB" sz="2800" dirty="0"/>
              <a:t>3. Parent Representative</a:t>
            </a:r>
          </a:p>
          <a:p>
            <a:pPr marL="0" indent="0">
              <a:buNone/>
            </a:pPr>
            <a:r>
              <a:rPr lang="en-GB" sz="2800" dirty="0"/>
              <a:t>4. Secondary School Teacher</a:t>
            </a:r>
          </a:p>
          <a:p>
            <a:pPr marL="0" indent="0">
              <a:buNone/>
            </a:pPr>
            <a:r>
              <a:rPr lang="en-GB" sz="2800" dirty="0"/>
              <a:t>5. Youth Worker</a:t>
            </a:r>
          </a:p>
          <a:p>
            <a:pPr marL="0" indent="0">
              <a:buNone/>
            </a:pPr>
            <a:r>
              <a:rPr lang="en-GB" sz="2800" dirty="0"/>
              <a:t>6. Community Volunteer</a:t>
            </a:r>
          </a:p>
          <a:p>
            <a:pPr marL="0" indent="0">
              <a:buNone/>
            </a:pPr>
            <a:r>
              <a:rPr lang="en-GB" sz="2800" dirty="0"/>
              <a:t>7. Local Authority Officer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9857478-23C9-6C1D-BA09-45FAFD0FFC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Rol: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Abertawe /</a:t>
            </a:r>
            <a:br>
              <a:rPr lang="en-GB" dirty="0"/>
            </a:br>
            <a:r>
              <a:rPr lang="en-GB" dirty="0"/>
              <a:t>Role-play Task: Swansea Youth Engagement Project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67CADB0-4C25-B63E-CDB3-F1235A8793D2}"/>
              </a:ext>
            </a:extLst>
          </p:cNvPr>
          <p:cNvSpPr txBox="1">
            <a:spLocks/>
          </p:cNvSpPr>
          <p:nvPr/>
        </p:nvSpPr>
        <p:spPr>
          <a:xfrm>
            <a:off x="420840" y="2014662"/>
            <a:ext cx="5590903" cy="4513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/>
              <a:t>Mae cyfarfod </a:t>
            </a:r>
            <a:r>
              <a:rPr lang="en-GB" sz="2800" b="1" dirty="0" err="1"/>
              <a:t>i'w</a:t>
            </a:r>
            <a:r>
              <a:rPr lang="en-GB" sz="2800" b="1" dirty="0"/>
              <a:t> </a:t>
            </a:r>
            <a:r>
              <a:rPr lang="en-GB" sz="2800" b="1" dirty="0" err="1"/>
              <a:t>gynnal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gytuno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 </a:t>
            </a:r>
            <a:r>
              <a:rPr lang="en-GB" sz="2800" b="1" dirty="0" err="1"/>
              <a:t>camau</a:t>
            </a:r>
            <a:r>
              <a:rPr lang="en-GB" sz="2800" b="1" dirty="0"/>
              <a:t> </a:t>
            </a:r>
            <a:r>
              <a:rPr lang="en-GB" sz="2800" b="1" dirty="0" err="1"/>
              <a:t>cyntaf</a:t>
            </a:r>
            <a:r>
              <a:rPr lang="en-GB" sz="2800" b="1" dirty="0"/>
              <a:t> wrth </a:t>
            </a:r>
            <a:r>
              <a:rPr lang="en-GB" sz="2800" b="1" dirty="0" err="1"/>
              <a:t>ddatblygu</a:t>
            </a:r>
            <a:r>
              <a:rPr lang="en-GB" sz="2800" b="1" dirty="0"/>
              <a:t> </a:t>
            </a:r>
            <a:r>
              <a:rPr lang="en-GB" sz="2800" b="1" dirty="0" err="1"/>
              <a:t>prosiect</a:t>
            </a:r>
            <a:r>
              <a:rPr lang="en-GB" sz="2800" b="1" dirty="0"/>
              <a:t> </a:t>
            </a:r>
            <a:r>
              <a:rPr lang="en-GB" sz="2800" b="1" dirty="0" err="1"/>
              <a:t>ymgysylltu</a:t>
            </a:r>
            <a:r>
              <a:rPr lang="en-GB" sz="2800" b="1" dirty="0"/>
              <a:t> </a:t>
            </a:r>
            <a:r>
              <a:rPr lang="en-GB" sz="2800" b="1" dirty="0" err="1"/>
              <a:t>ieuenctid</a:t>
            </a:r>
            <a:r>
              <a:rPr lang="en-GB" sz="2800" b="1" dirty="0"/>
              <a:t> sy'n </a:t>
            </a:r>
            <a:r>
              <a:rPr lang="en-GB" sz="2800" b="1" dirty="0" err="1"/>
              <a:t>adlewyrchu</a:t>
            </a:r>
            <a:r>
              <a:rPr lang="en-GB" sz="2800" b="1" dirty="0"/>
              <a:t> </a:t>
            </a:r>
            <a:r>
              <a:rPr lang="en-GB" sz="2800" b="1" dirty="0" err="1"/>
              <a:t>anghenion</a:t>
            </a:r>
            <a:r>
              <a:rPr lang="en-GB" sz="2800" b="1" dirty="0"/>
              <a:t> a </a:t>
            </a:r>
            <a:r>
              <a:rPr lang="en-GB" sz="2800" b="1" dirty="0" err="1"/>
              <a:t>blaenoriaethau</a:t>
            </a:r>
            <a:r>
              <a:rPr lang="en-GB" sz="2800" b="1" dirty="0"/>
              <a:t> </a:t>
            </a:r>
            <a:r>
              <a:rPr lang="en-GB" sz="2800" b="1" dirty="0" err="1"/>
              <a:t>cymunedol</a:t>
            </a:r>
            <a:r>
              <a:rPr lang="en-GB" sz="2800" b="1" dirty="0"/>
              <a:t>
</a:t>
            </a:r>
            <a:r>
              <a:rPr lang="en-GB" sz="2800" b="1" u="sng" dirty="0" err="1"/>
              <a:t>Rhanddeiliaid</a:t>
            </a:r>
            <a:r>
              <a:rPr lang="en-GB" sz="2800" b="1" u="sng" dirty="0"/>
              <a:t>: </a:t>
            </a:r>
          </a:p>
          <a:p>
            <a:pPr marL="0" indent="0">
              <a:buNone/>
            </a:pPr>
            <a:r>
              <a:rPr lang="en-GB" sz="2800" dirty="0"/>
              <a:t>1. </a:t>
            </a:r>
            <a:r>
              <a:rPr lang="en-GB" sz="2800" dirty="0" err="1"/>
              <a:t>Ymarferydd</a:t>
            </a:r>
            <a:r>
              <a:rPr lang="en-GB" sz="2800" dirty="0"/>
              <a:t> </a:t>
            </a:r>
            <a:r>
              <a:rPr lang="en-GB" sz="2800" dirty="0" err="1"/>
              <a:t>Ymgysylltu</a:t>
            </a:r>
            <a:r>
              <a:rPr lang="en-GB" sz="2800" dirty="0"/>
              <a:t> </a:t>
            </a:r>
            <a:r>
              <a:rPr lang="en-GB" sz="2800" dirty="0" err="1"/>
              <a:t>â'r</a:t>
            </a:r>
            <a:r>
              <a:rPr lang="en-GB" sz="2800" dirty="0"/>
              <a:t> </a:t>
            </a:r>
            <a:r>
              <a:rPr lang="en-GB" sz="2800" dirty="0" err="1"/>
              <a:t>Gymuned</a:t>
            </a:r>
            <a:r>
              <a:rPr lang="en-GB" sz="2800" dirty="0"/>
              <a:t>
2. </a:t>
            </a:r>
            <a:r>
              <a:rPr lang="en-GB" sz="2800" dirty="0" err="1"/>
              <a:t>Cynrychiolydd</a:t>
            </a:r>
            <a:r>
              <a:rPr lang="en-GB" sz="2800" dirty="0"/>
              <a:t>/</a:t>
            </a:r>
            <a:r>
              <a:rPr lang="en-GB" sz="2800" dirty="0" err="1"/>
              <a:t>wyr</a:t>
            </a:r>
            <a:r>
              <a:rPr lang="en-GB" sz="2800" dirty="0"/>
              <a:t> Person </a:t>
            </a:r>
            <a:r>
              <a:rPr lang="en-GB" sz="2800" dirty="0" err="1"/>
              <a:t>Ifanc</a:t>
            </a:r>
            <a:r>
              <a:rPr lang="en-GB" sz="2800" dirty="0"/>
              <a:t>
3. </a:t>
            </a:r>
            <a:r>
              <a:rPr lang="en-GB" sz="2800" dirty="0" err="1"/>
              <a:t>Cynrychiolydd</a:t>
            </a:r>
            <a:r>
              <a:rPr lang="en-GB" sz="2800" dirty="0"/>
              <a:t> </a:t>
            </a:r>
            <a:r>
              <a:rPr lang="en-GB" sz="2800" dirty="0" err="1"/>
              <a:t>Rhieni</a:t>
            </a:r>
            <a:r>
              <a:rPr lang="en-GB" sz="2800" dirty="0"/>
              <a:t>
4. </a:t>
            </a:r>
            <a:r>
              <a:rPr lang="en-GB" sz="2800" dirty="0" err="1"/>
              <a:t>Athro</a:t>
            </a:r>
            <a:r>
              <a:rPr lang="en-GB" sz="2800" dirty="0"/>
              <a:t> Ysgol </a:t>
            </a:r>
            <a:r>
              <a:rPr lang="en-GB" sz="2800" dirty="0" err="1"/>
              <a:t>Uwchradd</a:t>
            </a:r>
            <a:r>
              <a:rPr lang="en-GB" sz="2800" dirty="0"/>
              <a:t>
5. </a:t>
            </a:r>
            <a:r>
              <a:rPr lang="en-GB" sz="2800" dirty="0" err="1"/>
              <a:t>Gweithiwr</a:t>
            </a:r>
            <a:r>
              <a:rPr lang="en-GB" sz="2800" dirty="0"/>
              <a:t> </a:t>
            </a:r>
            <a:r>
              <a:rPr lang="en-GB" sz="2800" dirty="0" err="1"/>
              <a:t>Ieuenctid</a:t>
            </a:r>
            <a:r>
              <a:rPr lang="en-GB" sz="2800" dirty="0"/>
              <a:t>
6. </a:t>
            </a:r>
            <a:r>
              <a:rPr lang="en-GB" sz="2800" dirty="0" err="1"/>
              <a:t>Gwirfoddolwr</a:t>
            </a:r>
            <a:r>
              <a:rPr lang="en-GB" sz="2800" dirty="0"/>
              <a:t> </a:t>
            </a:r>
            <a:r>
              <a:rPr lang="en-GB" sz="2800" dirty="0" err="1"/>
              <a:t>Cymunedol</a:t>
            </a:r>
            <a:r>
              <a:rPr lang="en-GB" sz="2800" dirty="0"/>
              <a:t>
7. </a:t>
            </a:r>
            <a:r>
              <a:rPr lang="en-GB" sz="2800" dirty="0" err="1"/>
              <a:t>Swyddog</a:t>
            </a:r>
            <a:r>
              <a:rPr lang="en-GB" sz="2800" dirty="0"/>
              <a:t> </a:t>
            </a:r>
            <a:r>
              <a:rPr lang="en-GB" sz="2800" dirty="0" err="1"/>
              <a:t>Awdurdod</a:t>
            </a:r>
            <a:r>
              <a:rPr lang="en-GB" sz="2800" dirty="0"/>
              <a:t> </a:t>
            </a:r>
            <a:r>
              <a:rPr lang="en-GB" sz="2800" dirty="0" err="1"/>
              <a:t>Lleol</a:t>
            </a:r>
            <a:endParaRPr lang="en-GB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A062F91-C3AC-4E22-17CF-282ADD436C6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3285962">
            <a:off x="9656031" y="4461067"/>
            <a:ext cx="2065864" cy="2221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896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929AC-6A4C-9CFD-DEEC-53CA7190D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DAE1A-998F-E8D0-D55C-B4AF80783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2023" y="1602377"/>
            <a:ext cx="4911635" cy="544740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800" dirty="0"/>
              <a:t>1. </a:t>
            </a:r>
            <a:r>
              <a:rPr lang="en-GB" sz="2800" b="1" dirty="0"/>
              <a:t>Community Engagement Practitioner </a:t>
            </a:r>
            <a:r>
              <a:rPr lang="en-GB" sz="2800" dirty="0"/>
              <a:t>– ensure everyone is heard, manage discussions and work towards agreement</a:t>
            </a:r>
          </a:p>
          <a:p>
            <a:pPr marL="0" indent="0">
              <a:buNone/>
            </a:pPr>
            <a:r>
              <a:rPr lang="en-GB" sz="2800" b="1" dirty="0"/>
              <a:t>2. Young Person/s </a:t>
            </a:r>
            <a:r>
              <a:rPr lang="en-GB" sz="2800" dirty="0"/>
              <a:t>– wants a safe social space, opportunities to meet friends and activities chosen by young people</a:t>
            </a:r>
          </a:p>
          <a:p>
            <a:pPr marL="0" indent="0">
              <a:buNone/>
            </a:pPr>
            <a:r>
              <a:rPr lang="en-GB" sz="2800" b="1" dirty="0"/>
              <a:t>3. Parent </a:t>
            </a:r>
            <a:r>
              <a:rPr lang="en-GB" sz="2800" dirty="0"/>
              <a:t>– concerned about safety, wellbeing and positive opportunities</a:t>
            </a:r>
          </a:p>
          <a:p>
            <a:pPr marL="0" indent="0">
              <a:buNone/>
            </a:pPr>
            <a:r>
              <a:rPr lang="en-GB" sz="2800" b="1" dirty="0"/>
              <a:t>4. Teacher </a:t>
            </a:r>
            <a:r>
              <a:rPr lang="en-GB" sz="2800" dirty="0"/>
              <a:t>– interested in attendance, wellbeing and skills development</a:t>
            </a:r>
          </a:p>
          <a:p>
            <a:pPr marL="0" indent="0">
              <a:buNone/>
            </a:pPr>
            <a:r>
              <a:rPr lang="en-GB" sz="2800" b="1" dirty="0"/>
              <a:t>5. Youth Worker </a:t>
            </a:r>
            <a:r>
              <a:rPr lang="en-GB" sz="2800" dirty="0"/>
              <a:t>– supports youth-led approaches and informal learning</a:t>
            </a:r>
          </a:p>
          <a:p>
            <a:pPr marL="0" indent="0">
              <a:buNone/>
            </a:pPr>
            <a:r>
              <a:rPr lang="en-GB" sz="2800" b="1" dirty="0"/>
              <a:t>6. Community Volunteer </a:t>
            </a:r>
            <a:r>
              <a:rPr lang="en-GB" sz="2800" dirty="0"/>
              <a:t>– wants practical activities and greater community involvement</a:t>
            </a:r>
          </a:p>
          <a:p>
            <a:pPr marL="0" indent="0">
              <a:buNone/>
            </a:pPr>
            <a:r>
              <a:rPr lang="en-GB" sz="2800" b="1" dirty="0"/>
              <a:t>7. Local Authority Officer </a:t>
            </a:r>
            <a:r>
              <a:rPr lang="en-GB" sz="2800" dirty="0"/>
              <a:t>– interested in measurable outcomes and realistic use of resources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ADF95F-CABC-0992-29BC-00996DDD0481}"/>
              </a:ext>
            </a:extLst>
          </p:cNvPr>
          <p:cNvSpPr txBox="1"/>
          <p:nvPr/>
        </p:nvSpPr>
        <p:spPr>
          <a:xfrm>
            <a:off x="-957943" y="374072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C63555D-7B70-913B-A23D-CD6649EBCC8C}"/>
              </a:ext>
            </a:extLst>
          </p:cNvPr>
          <p:cNvSpPr txBox="1">
            <a:spLocks/>
          </p:cNvSpPr>
          <p:nvPr/>
        </p:nvSpPr>
        <p:spPr>
          <a:xfrm>
            <a:off x="1004535" y="253391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Rol: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Abertawe /</a:t>
            </a:r>
            <a:br>
              <a:rPr lang="en-GB" dirty="0"/>
            </a:br>
            <a:r>
              <a:rPr lang="en-GB" dirty="0"/>
              <a:t>Role-play Task: Swansea Youth Engagement Project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8692C80-6886-46CD-3DB1-9045EC32E1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3285962">
            <a:off x="5590054" y="1720175"/>
            <a:ext cx="1011892" cy="1087954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3E15D0D-FF9C-41F6-F4EC-70D159B9B9AC}"/>
              </a:ext>
            </a:extLst>
          </p:cNvPr>
          <p:cNvSpPr txBox="1">
            <a:spLocks/>
          </p:cNvSpPr>
          <p:nvPr/>
        </p:nvSpPr>
        <p:spPr>
          <a:xfrm>
            <a:off x="513805" y="1537063"/>
            <a:ext cx="4911635" cy="5447401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dirty="0"/>
              <a:t>1. </a:t>
            </a:r>
            <a:r>
              <a:rPr lang="en-GB" sz="2800" b="1" dirty="0" err="1"/>
              <a:t>Ymarferydd</a:t>
            </a:r>
            <a:r>
              <a:rPr lang="en-GB" sz="2800" b="1" dirty="0"/>
              <a:t> </a:t>
            </a:r>
            <a:r>
              <a:rPr lang="en-GB" sz="2800" b="1" dirty="0" err="1"/>
              <a:t>Ymgysylltiad</a:t>
            </a:r>
            <a:r>
              <a:rPr lang="en-GB" sz="2800" b="1" dirty="0"/>
              <a:t> </a:t>
            </a:r>
            <a:r>
              <a:rPr lang="en-GB" sz="2800" b="1" dirty="0" err="1"/>
              <a:t>Cymunedol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sicrhau</a:t>
            </a:r>
            <a:r>
              <a:rPr lang="en-GB" sz="2800" dirty="0"/>
              <a:t> bod </a:t>
            </a:r>
            <a:r>
              <a:rPr lang="en-GB" sz="2800" dirty="0" err="1"/>
              <a:t>pawb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cael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clywed</a:t>
            </a:r>
            <a:r>
              <a:rPr lang="en-GB" sz="2800" dirty="0"/>
              <a:t>, </a:t>
            </a:r>
            <a:r>
              <a:rPr lang="en-GB" sz="2800" dirty="0" err="1"/>
              <a:t>rheoli</a:t>
            </a:r>
            <a:r>
              <a:rPr lang="en-GB" sz="2800" dirty="0"/>
              <a:t> </a:t>
            </a:r>
            <a:r>
              <a:rPr lang="en-GB" sz="2800" dirty="0" err="1"/>
              <a:t>trafodaethau</a:t>
            </a:r>
            <a:r>
              <a:rPr lang="en-GB" sz="2800" dirty="0"/>
              <a:t> a gweithio </a:t>
            </a:r>
            <a:r>
              <a:rPr lang="en-GB" sz="2800" dirty="0" err="1"/>
              <a:t>tuag</a:t>
            </a:r>
            <a:r>
              <a:rPr lang="en-GB" sz="2800" dirty="0"/>
              <a:t> at </a:t>
            </a:r>
            <a:r>
              <a:rPr lang="en-GB" sz="2800" dirty="0" err="1"/>
              <a:t>gytundeb</a:t>
            </a:r>
            <a:r>
              <a:rPr lang="en-GB" sz="2800" dirty="0"/>
              <a:t>
</a:t>
            </a:r>
            <a:r>
              <a:rPr lang="en-GB" sz="2800" b="1" dirty="0"/>
              <a:t>2. Person/au </a:t>
            </a:r>
            <a:r>
              <a:rPr lang="en-GB" sz="2800" b="1" dirty="0" err="1"/>
              <a:t>Ifanc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eisiau</a:t>
            </a:r>
            <a:r>
              <a:rPr lang="en-GB" sz="2800" dirty="0"/>
              <a:t> </a:t>
            </a:r>
            <a:r>
              <a:rPr lang="en-GB" sz="2800" dirty="0" err="1"/>
              <a:t>gofod</a:t>
            </a:r>
            <a:r>
              <a:rPr lang="en-GB" sz="2800" dirty="0"/>
              <a:t> </a:t>
            </a:r>
            <a:r>
              <a:rPr lang="en-GB" sz="2800" dirty="0" err="1"/>
              <a:t>cymdeithasol</a:t>
            </a:r>
            <a:r>
              <a:rPr lang="en-GB" sz="2800" dirty="0"/>
              <a:t> </a:t>
            </a:r>
            <a:r>
              <a:rPr lang="en-GB" sz="2800" dirty="0" err="1"/>
              <a:t>diogel</a:t>
            </a:r>
            <a:r>
              <a:rPr lang="en-GB" sz="2800" dirty="0"/>
              <a:t>, </a:t>
            </a:r>
            <a:r>
              <a:rPr lang="en-GB" sz="2800" dirty="0" err="1"/>
              <a:t>cyfleoedd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gwrdd</a:t>
            </a:r>
            <a:r>
              <a:rPr lang="en-GB" sz="2800" dirty="0"/>
              <a:t> â </a:t>
            </a:r>
            <a:r>
              <a:rPr lang="en-GB" sz="2800" dirty="0" err="1"/>
              <a:t>ffrindiau</a:t>
            </a:r>
            <a:r>
              <a:rPr lang="en-GB" sz="2800" dirty="0"/>
              <a:t> a </a:t>
            </a:r>
            <a:r>
              <a:rPr lang="en-GB" sz="2800" dirty="0" err="1"/>
              <a:t>gweithgareddau</a:t>
            </a:r>
            <a:r>
              <a:rPr lang="en-GB" sz="2800" dirty="0"/>
              <a:t> a </a:t>
            </a:r>
            <a:r>
              <a:rPr lang="en-GB" sz="2800" dirty="0" err="1"/>
              <a:t>ddewiswyd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bobl</a:t>
            </a:r>
            <a:r>
              <a:rPr lang="en-GB" sz="2800" dirty="0"/>
              <a:t> </a:t>
            </a:r>
            <a:r>
              <a:rPr lang="en-GB" sz="2800" dirty="0" err="1"/>
              <a:t>ifanc</a:t>
            </a:r>
            <a:r>
              <a:rPr lang="en-GB" sz="2800" dirty="0"/>
              <a:t>
</a:t>
            </a:r>
            <a:r>
              <a:rPr lang="en-GB" sz="2800" b="1" dirty="0"/>
              <a:t>3. </a:t>
            </a:r>
            <a:r>
              <a:rPr lang="en-GB" sz="2800" b="1" dirty="0" err="1"/>
              <a:t>Rhiant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poeni</a:t>
            </a:r>
            <a:r>
              <a:rPr lang="en-GB" sz="2800" dirty="0"/>
              <a:t> am </a:t>
            </a:r>
            <a:r>
              <a:rPr lang="en-GB" sz="2800" dirty="0" err="1"/>
              <a:t>ddiogelwch</a:t>
            </a:r>
            <a:r>
              <a:rPr lang="en-GB" sz="2800" dirty="0"/>
              <a:t>, </a:t>
            </a:r>
            <a:r>
              <a:rPr lang="en-GB" sz="2800" dirty="0" err="1"/>
              <a:t>lles</a:t>
            </a:r>
            <a:r>
              <a:rPr lang="en-GB" sz="2800" dirty="0"/>
              <a:t> a </a:t>
            </a:r>
            <a:r>
              <a:rPr lang="en-GB" sz="2800" dirty="0" err="1"/>
              <a:t>chyfleoedd</a:t>
            </a:r>
            <a:r>
              <a:rPr lang="en-GB" sz="2800" dirty="0"/>
              <a:t> </a:t>
            </a:r>
            <a:r>
              <a:rPr lang="en-GB" sz="2800" dirty="0" err="1"/>
              <a:t>cadarnhaol</a:t>
            </a:r>
            <a:r>
              <a:rPr lang="en-GB" sz="2800" dirty="0"/>
              <a:t>
</a:t>
            </a:r>
            <a:r>
              <a:rPr lang="en-GB" sz="2800" b="1" dirty="0"/>
              <a:t>4. </a:t>
            </a:r>
            <a:r>
              <a:rPr lang="en-GB" sz="2800" b="1" dirty="0" err="1"/>
              <a:t>Athro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sydd</a:t>
            </a:r>
            <a:r>
              <a:rPr lang="en-GB" sz="2800" dirty="0"/>
              <a:t> â </a:t>
            </a:r>
            <a:r>
              <a:rPr lang="en-GB" sz="2800" dirty="0" err="1"/>
              <a:t>diddordeb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presenoldeb</a:t>
            </a:r>
            <a:r>
              <a:rPr lang="en-GB" sz="2800" dirty="0"/>
              <a:t>, </a:t>
            </a:r>
            <a:r>
              <a:rPr lang="en-GB" sz="2800" dirty="0" err="1"/>
              <a:t>lles</a:t>
            </a:r>
            <a:r>
              <a:rPr lang="en-GB" sz="2800" dirty="0"/>
              <a:t> a datblygu sgiliau
</a:t>
            </a:r>
            <a:r>
              <a:rPr lang="en-GB" sz="2800" b="1" dirty="0"/>
              <a:t>5. </a:t>
            </a:r>
            <a:r>
              <a:rPr lang="en-GB" sz="2800" b="1" dirty="0" err="1"/>
              <a:t>Gweithiwr</a:t>
            </a:r>
            <a:r>
              <a:rPr lang="en-GB" sz="2800" b="1" dirty="0"/>
              <a:t> </a:t>
            </a:r>
            <a:r>
              <a:rPr lang="en-GB" sz="2800" b="1" dirty="0" err="1"/>
              <a:t>Ieuenctid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cefnogi</a:t>
            </a:r>
            <a:r>
              <a:rPr lang="en-GB" sz="2800" dirty="0"/>
              <a:t> dulliau a </a:t>
            </a:r>
            <a:r>
              <a:rPr lang="en-GB" sz="2800" dirty="0" err="1"/>
              <a:t>arweinir</a:t>
            </a:r>
            <a:r>
              <a:rPr lang="en-GB" sz="2800" dirty="0"/>
              <a:t> </a:t>
            </a:r>
            <a:r>
              <a:rPr lang="en-GB" sz="2800" dirty="0" err="1"/>
              <a:t>gan</a:t>
            </a:r>
            <a:r>
              <a:rPr lang="en-GB" sz="2800" dirty="0"/>
              <a:t> </a:t>
            </a:r>
            <a:r>
              <a:rPr lang="en-GB" sz="2800" dirty="0" err="1"/>
              <a:t>ieuenctid</a:t>
            </a:r>
            <a:r>
              <a:rPr lang="en-GB" sz="2800" dirty="0"/>
              <a:t> a dysgu </a:t>
            </a:r>
            <a:r>
              <a:rPr lang="en-GB" sz="2800" dirty="0" err="1"/>
              <a:t>anffurfiol</a:t>
            </a:r>
            <a:r>
              <a:rPr lang="en-GB" sz="2800" dirty="0"/>
              <a:t>
</a:t>
            </a:r>
            <a:r>
              <a:rPr lang="en-GB" sz="2800" b="1" dirty="0"/>
              <a:t>6. </a:t>
            </a:r>
            <a:r>
              <a:rPr lang="en-GB" sz="2800" b="1" dirty="0" err="1"/>
              <a:t>Gwirfoddolwr</a:t>
            </a:r>
            <a:r>
              <a:rPr lang="en-GB" sz="2800" b="1" dirty="0"/>
              <a:t> </a:t>
            </a:r>
            <a:r>
              <a:rPr lang="en-GB" sz="2800" b="1" dirty="0" err="1"/>
              <a:t>Cymunedol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eisiau</a:t>
            </a:r>
            <a:r>
              <a:rPr lang="en-GB" sz="2800" dirty="0"/>
              <a:t> </a:t>
            </a:r>
            <a:r>
              <a:rPr lang="en-GB" sz="2800" dirty="0" err="1"/>
              <a:t>gweithgareddau</a:t>
            </a:r>
            <a:r>
              <a:rPr lang="en-GB" sz="2800" dirty="0"/>
              <a:t> </a:t>
            </a:r>
            <a:r>
              <a:rPr lang="en-GB" sz="2800" dirty="0" err="1"/>
              <a:t>ymarferol</a:t>
            </a:r>
            <a:r>
              <a:rPr lang="en-GB" sz="2800" dirty="0"/>
              <a:t> a </a:t>
            </a:r>
            <a:r>
              <a:rPr lang="en-GB" sz="2800" dirty="0" err="1"/>
              <a:t>mwy</a:t>
            </a:r>
            <a:r>
              <a:rPr lang="en-GB" sz="2800" dirty="0"/>
              <a:t> o </a:t>
            </a:r>
            <a:r>
              <a:rPr lang="en-GB" sz="2800" dirty="0" err="1"/>
              <a:t>gyfranogiad</a:t>
            </a:r>
            <a:r>
              <a:rPr lang="en-GB" sz="2800" dirty="0"/>
              <a:t> </a:t>
            </a:r>
            <a:r>
              <a:rPr lang="en-GB" sz="2800" dirty="0" err="1"/>
              <a:t>cymunedol</a:t>
            </a:r>
            <a:r>
              <a:rPr lang="en-GB" sz="2800" dirty="0"/>
              <a:t>
</a:t>
            </a:r>
            <a:r>
              <a:rPr lang="en-GB" sz="2800" b="1" dirty="0"/>
              <a:t>7. </a:t>
            </a:r>
            <a:r>
              <a:rPr lang="en-GB" sz="2800" b="1" dirty="0" err="1"/>
              <a:t>Swyddog</a:t>
            </a:r>
            <a:r>
              <a:rPr lang="en-GB" sz="2800" b="1" dirty="0"/>
              <a:t> </a:t>
            </a:r>
            <a:r>
              <a:rPr lang="en-GB" sz="2800" b="1" dirty="0" err="1"/>
              <a:t>Awdurdod</a:t>
            </a:r>
            <a:r>
              <a:rPr lang="en-GB" sz="2800" b="1" dirty="0"/>
              <a:t> </a:t>
            </a:r>
            <a:r>
              <a:rPr lang="en-GB" sz="2800" b="1" dirty="0" err="1"/>
              <a:t>Lleol</a:t>
            </a:r>
            <a:r>
              <a:rPr lang="en-GB" sz="2800" b="1" dirty="0"/>
              <a:t> </a:t>
            </a:r>
            <a:r>
              <a:rPr lang="en-GB" sz="2800" dirty="0"/>
              <a:t>– </a:t>
            </a:r>
            <a:r>
              <a:rPr lang="en-GB" sz="2800" dirty="0" err="1"/>
              <a:t>sydd</a:t>
            </a:r>
            <a:r>
              <a:rPr lang="en-GB" sz="2800" dirty="0"/>
              <a:t> â </a:t>
            </a:r>
            <a:r>
              <a:rPr lang="en-GB" sz="2800" dirty="0" err="1"/>
              <a:t>diddordeb</a:t>
            </a:r>
            <a:r>
              <a:rPr lang="en-GB" sz="2800" dirty="0"/>
              <a:t>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canlyniadau</a:t>
            </a:r>
            <a:r>
              <a:rPr lang="en-GB" sz="2800" dirty="0"/>
              <a:t> </a:t>
            </a:r>
            <a:r>
              <a:rPr lang="en-GB" sz="2800" dirty="0" err="1"/>
              <a:t>mesuradwy</a:t>
            </a:r>
            <a:r>
              <a:rPr lang="en-GB" sz="2800" dirty="0"/>
              <a:t> a </a:t>
            </a:r>
            <a:r>
              <a:rPr lang="en-GB" sz="2800" dirty="0" err="1"/>
              <a:t>defnydd</a:t>
            </a:r>
            <a:r>
              <a:rPr lang="en-GB" sz="2800" dirty="0"/>
              <a:t> </a:t>
            </a:r>
            <a:r>
              <a:rPr lang="en-GB" sz="2800" dirty="0" err="1"/>
              <a:t>realistig</a:t>
            </a:r>
            <a:r>
              <a:rPr lang="en-GB" sz="2800" dirty="0"/>
              <a:t> o </a:t>
            </a:r>
            <a:r>
              <a:rPr lang="en-GB" sz="2800" dirty="0" err="1"/>
              <a:t>adnoddau</a:t>
            </a:r>
            <a:endParaRPr lang="en-GB" sz="28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B1FF936-8A9C-7206-C519-76321B11BEC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3285962">
            <a:off x="5590054" y="5190539"/>
            <a:ext cx="1011892" cy="108795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0F39955-838A-1B36-C553-36AAB1D2F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3285962">
            <a:off x="5524405" y="3485649"/>
            <a:ext cx="1011892" cy="1087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963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FE599C-F713-FDD5-9BD4-D845477EF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A8A1A-B862-6BCE-BB28-F89348F46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1949" y="2066912"/>
            <a:ext cx="5599612" cy="4618254"/>
          </a:xfrm>
        </p:spPr>
        <p:txBody>
          <a:bodyPr>
            <a:normAutofit fontScale="70000" lnSpcReduction="20000"/>
          </a:bodyPr>
          <a:lstStyle/>
          <a:p>
            <a:r>
              <a:rPr lang="en-GB" sz="2800" b="1" dirty="0"/>
              <a:t>Tasks on the agenda (</a:t>
            </a:r>
            <a:r>
              <a:rPr lang="en-GB" sz="2800" b="1" dirty="0" err="1"/>
              <a:t>i’w</a:t>
            </a:r>
            <a:r>
              <a:rPr lang="en-GB" sz="2800" b="1" dirty="0"/>
              <a:t> cwblhau):</a:t>
            </a:r>
          </a:p>
          <a:p>
            <a:pPr marL="514350" indent="-514350">
              <a:buAutoNum type="arabicPeriod"/>
            </a:pPr>
            <a:r>
              <a:rPr lang="en-GB" sz="2800" dirty="0"/>
              <a:t>Identify the main issue facing the young people</a:t>
            </a:r>
          </a:p>
          <a:p>
            <a:pPr marL="514350" indent="-514350">
              <a:buAutoNum type="arabicPeriod"/>
            </a:pPr>
            <a:r>
              <a:rPr lang="en-GB" sz="2800" dirty="0"/>
              <a:t>Decide what additional information is needed</a:t>
            </a:r>
          </a:p>
          <a:p>
            <a:pPr marL="514350" indent="-514350">
              <a:buAutoNum type="arabicPeriod"/>
            </a:pPr>
            <a:r>
              <a:rPr lang="en-GB" sz="2800" dirty="0"/>
              <a:t>Consider who should be involved in future planning</a:t>
            </a:r>
          </a:p>
          <a:p>
            <a:pPr marL="514350" indent="-514350">
              <a:buAutoNum type="arabicPeriod"/>
            </a:pPr>
            <a:r>
              <a:rPr lang="en-GB" sz="2800" dirty="0"/>
              <a:t>Propose one realistic project idea</a:t>
            </a:r>
          </a:p>
          <a:p>
            <a:pPr marL="514350" indent="-514350">
              <a:buAutoNum type="arabicPeriod"/>
            </a:pPr>
            <a:r>
              <a:rPr lang="en-GB" sz="2800" dirty="0"/>
              <a:t>Identify leadership and communication approaches</a:t>
            </a:r>
          </a:p>
          <a:p>
            <a:pPr marL="514350" indent="-514350">
              <a:buAutoNum type="arabicPeriod"/>
            </a:pPr>
            <a:r>
              <a:rPr lang="en-GB" sz="2800" dirty="0"/>
              <a:t>Agree how success might be measured.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DD0E33F-197C-1223-63D7-CF1F1FB501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Rol: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Abertawe /</a:t>
            </a:r>
            <a:br>
              <a:rPr lang="en-GB" dirty="0"/>
            </a:br>
            <a:r>
              <a:rPr lang="en-GB" dirty="0"/>
              <a:t>Role-play Task: Swansea Youth Engagement Project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6B2FC6-0EDB-7B22-04D3-387A6FAD3EA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3285962">
            <a:off x="10719404" y="943046"/>
            <a:ext cx="1011892" cy="1087954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ACD54BA-CC63-B9D0-E841-CE0D56E373DE}"/>
              </a:ext>
            </a:extLst>
          </p:cNvPr>
          <p:cNvSpPr txBox="1">
            <a:spLocks/>
          </p:cNvSpPr>
          <p:nvPr/>
        </p:nvSpPr>
        <p:spPr>
          <a:xfrm>
            <a:off x="499436" y="2066912"/>
            <a:ext cx="5288718" cy="4513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Tasgau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yr agenda (to be completed): </a:t>
            </a:r>
          </a:p>
          <a:p>
            <a:pPr marL="0" indent="0">
              <a:buNone/>
            </a:pPr>
            <a:r>
              <a:rPr lang="en-GB" sz="2800" dirty="0"/>
              <a:t>1. </a:t>
            </a:r>
            <a:r>
              <a:rPr lang="en-GB" sz="2800" dirty="0" err="1"/>
              <a:t>Nodi'r</a:t>
            </a:r>
            <a:r>
              <a:rPr lang="en-GB" sz="2800" dirty="0"/>
              <a:t> </a:t>
            </a:r>
            <a:r>
              <a:rPr lang="en-GB" sz="2800" dirty="0" err="1"/>
              <a:t>prif</a:t>
            </a:r>
            <a:r>
              <a:rPr lang="en-GB" sz="2800" dirty="0"/>
              <a:t> </a:t>
            </a:r>
            <a:r>
              <a:rPr lang="en-GB" sz="2800" dirty="0" err="1"/>
              <a:t>broblem</a:t>
            </a:r>
            <a:r>
              <a:rPr lang="en-GB" sz="2800" dirty="0"/>
              <a:t> sy'n </a:t>
            </a:r>
            <a:r>
              <a:rPr lang="en-GB" sz="2800" dirty="0" err="1"/>
              <a:t>wynebu'r</a:t>
            </a:r>
            <a:r>
              <a:rPr lang="en-GB" sz="2800" dirty="0"/>
              <a:t> </a:t>
            </a:r>
            <a:r>
              <a:rPr lang="en-GB" sz="2800" dirty="0" err="1"/>
              <a:t>bobl</a:t>
            </a:r>
            <a:r>
              <a:rPr lang="en-GB" sz="2800" dirty="0"/>
              <a:t> </a:t>
            </a:r>
            <a:r>
              <a:rPr lang="en-GB" sz="2800" dirty="0" err="1"/>
              <a:t>ifanc</a:t>
            </a:r>
            <a:r>
              <a:rPr lang="en-GB" sz="2800" dirty="0"/>
              <a:t>
2. </a:t>
            </a:r>
            <a:r>
              <a:rPr lang="en-GB" sz="2800" dirty="0" err="1"/>
              <a:t>Penderfynu</a:t>
            </a:r>
            <a:r>
              <a:rPr lang="en-GB" sz="2800" dirty="0"/>
              <a:t> pa wybodaeth </a:t>
            </a:r>
            <a:r>
              <a:rPr lang="en-GB" sz="2800" dirty="0" err="1"/>
              <a:t>ychwanegol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ei </a:t>
            </a:r>
            <a:r>
              <a:rPr lang="en-GB" sz="2800" dirty="0" err="1"/>
              <a:t>hangen</a:t>
            </a:r>
            <a:r>
              <a:rPr lang="en-GB" sz="2800" dirty="0"/>
              <a:t>
3. </a:t>
            </a:r>
            <a:r>
              <a:rPr lang="en-GB" sz="2800" dirty="0" err="1"/>
              <a:t>Ystyriwch</a:t>
            </a:r>
            <a:r>
              <a:rPr lang="en-GB" sz="2800" dirty="0"/>
              <a:t> </a:t>
            </a:r>
            <a:r>
              <a:rPr lang="en-GB" sz="2800" dirty="0" err="1"/>
              <a:t>pwy</a:t>
            </a:r>
            <a:r>
              <a:rPr lang="en-GB" sz="2800" dirty="0"/>
              <a:t> </a:t>
            </a:r>
            <a:r>
              <a:rPr lang="en-GB" sz="2800" dirty="0" err="1"/>
              <a:t>ddylai</a:t>
            </a:r>
            <a:r>
              <a:rPr lang="en-GB" sz="2800" dirty="0"/>
              <a:t> fod </a:t>
            </a:r>
            <a:r>
              <a:rPr lang="en-GB" sz="2800" dirty="0" err="1"/>
              <a:t>yn</a:t>
            </a:r>
            <a:r>
              <a:rPr lang="en-GB" sz="2800" dirty="0"/>
              <a:t> rhan o </a:t>
            </a:r>
            <a:r>
              <a:rPr lang="en-GB" sz="2800" dirty="0" err="1"/>
              <a:t>gynllunio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dyfodol</a:t>
            </a:r>
            <a:r>
              <a:rPr lang="en-GB" sz="2800" dirty="0"/>
              <a:t>
4. </a:t>
            </a:r>
            <a:r>
              <a:rPr lang="en-GB" sz="2800" dirty="0" err="1"/>
              <a:t>Cynnig</a:t>
            </a:r>
            <a:r>
              <a:rPr lang="en-GB" sz="2800" dirty="0"/>
              <a:t> un </a:t>
            </a:r>
            <a:r>
              <a:rPr lang="en-GB" sz="2800" dirty="0" err="1"/>
              <a:t>syniad</a:t>
            </a:r>
            <a:r>
              <a:rPr lang="en-GB" sz="2800" dirty="0"/>
              <a:t> </a:t>
            </a:r>
            <a:r>
              <a:rPr lang="en-GB" sz="2800" dirty="0" err="1"/>
              <a:t>prosiect</a:t>
            </a:r>
            <a:r>
              <a:rPr lang="en-GB" sz="2800" dirty="0"/>
              <a:t> </a:t>
            </a:r>
            <a:r>
              <a:rPr lang="en-GB" sz="2800" dirty="0" err="1"/>
              <a:t>realistig</a:t>
            </a:r>
            <a:r>
              <a:rPr lang="en-GB" sz="2800" dirty="0"/>
              <a:t>
5. Nodi dulliau </a:t>
            </a:r>
            <a:r>
              <a:rPr lang="en-GB" sz="2800" dirty="0" err="1"/>
              <a:t>arweinyddiaeth</a:t>
            </a:r>
            <a:r>
              <a:rPr lang="en-GB" sz="2800" dirty="0"/>
              <a:t> a </a:t>
            </a:r>
            <a:r>
              <a:rPr lang="en-GB" sz="2800" dirty="0" err="1"/>
              <a:t>chyfathrebu</a:t>
            </a:r>
            <a:r>
              <a:rPr lang="en-GB" sz="2800" dirty="0"/>
              <a:t>
6. </a:t>
            </a:r>
            <a:r>
              <a:rPr lang="en-GB" sz="2800" dirty="0" err="1"/>
              <a:t>Cytuno</a:t>
            </a:r>
            <a:r>
              <a:rPr lang="en-GB" sz="2800" dirty="0"/>
              <a:t> </a:t>
            </a:r>
            <a:r>
              <a:rPr lang="en-GB" sz="2800" dirty="0" err="1"/>
              <a:t>sut</a:t>
            </a:r>
            <a:r>
              <a:rPr lang="en-GB" sz="2800" dirty="0"/>
              <a:t> y </a:t>
            </a:r>
            <a:r>
              <a:rPr lang="en-GB" sz="2800" dirty="0" err="1"/>
              <a:t>gellid</a:t>
            </a:r>
            <a:r>
              <a:rPr lang="en-GB" sz="2800" dirty="0"/>
              <a:t> </a:t>
            </a:r>
            <a:r>
              <a:rPr lang="en-GB" sz="2800" dirty="0" err="1"/>
              <a:t>mesur</a:t>
            </a:r>
            <a:r>
              <a:rPr lang="en-GB" sz="2800" dirty="0"/>
              <a:t> </a:t>
            </a:r>
            <a:r>
              <a:rPr lang="en-GB" sz="2800" dirty="0" err="1"/>
              <a:t>llwyddiant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53052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9FBF6B-F445-5787-A4CE-D41409982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E2C9-1683-1A11-D5B4-19C62E133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5104" y="1918868"/>
            <a:ext cx="5143720" cy="4513752"/>
          </a:xfrm>
        </p:spPr>
        <p:txBody>
          <a:bodyPr>
            <a:normAutofit fontScale="85000" lnSpcReduction="20000"/>
          </a:bodyPr>
          <a:lstStyle/>
          <a:p>
            <a:r>
              <a:rPr lang="en-GB" sz="2800" b="1" dirty="0"/>
              <a:t>Community Engagement Concepts to Apply to Task</a:t>
            </a:r>
          </a:p>
          <a:p>
            <a:r>
              <a:rPr lang="en-GB" sz="2800" dirty="0"/>
              <a:t>Participation</a:t>
            </a:r>
          </a:p>
          <a:p>
            <a:r>
              <a:rPr lang="en-GB" sz="2800" dirty="0"/>
              <a:t>Partnership Working</a:t>
            </a:r>
          </a:p>
          <a:p>
            <a:r>
              <a:rPr lang="en-GB" sz="2800" dirty="0"/>
              <a:t>Community Profiling</a:t>
            </a:r>
          </a:p>
          <a:p>
            <a:r>
              <a:rPr lang="en-GB" sz="2800" dirty="0"/>
              <a:t>Needs Analysis</a:t>
            </a:r>
          </a:p>
          <a:p>
            <a:r>
              <a:rPr lang="en-GB" sz="2800" dirty="0"/>
              <a:t>Facilitative Leadership</a:t>
            </a:r>
          </a:p>
          <a:p>
            <a:r>
              <a:rPr lang="en-GB" sz="2800" dirty="0"/>
              <a:t>Communication and Listening</a:t>
            </a:r>
          </a:p>
          <a:p>
            <a:r>
              <a:rPr lang="en-GB" sz="2800" dirty="0"/>
              <a:t>Community Empowerment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B9D6AA-E1F1-F4DD-433D-B78797B585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ct val="0"/>
              </a:spcBef>
              <a:buNone/>
              <a:defRPr lang="en-US" sz="2800" b="1" kern="1200" spc="-3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Rol: </a:t>
            </a:r>
            <a:r>
              <a:rPr lang="en-GB" dirty="0" err="1"/>
              <a:t>Prosiect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Ieuenctid</a:t>
            </a:r>
            <a:r>
              <a:rPr lang="en-GB" dirty="0"/>
              <a:t> Abertawe /</a:t>
            </a:r>
            <a:br>
              <a:rPr lang="en-GB" dirty="0"/>
            </a:br>
            <a:r>
              <a:rPr lang="en-GB" dirty="0"/>
              <a:t>Role-play Task: Swansea Youth Engagement Project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0863A45-DCF8-0CEC-DDCB-594FAE774718}"/>
              </a:ext>
            </a:extLst>
          </p:cNvPr>
          <p:cNvSpPr txBox="1">
            <a:spLocks/>
          </p:cNvSpPr>
          <p:nvPr/>
        </p:nvSpPr>
        <p:spPr>
          <a:xfrm>
            <a:off x="612648" y="2101748"/>
            <a:ext cx="5143720" cy="4513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/>
              <a:t>Cysyniadau </a:t>
            </a:r>
            <a:r>
              <a:rPr lang="en-GB" sz="2800" b="1" dirty="0" err="1"/>
              <a:t>Ymgysylltu</a:t>
            </a:r>
            <a:r>
              <a:rPr lang="en-GB" sz="2800" b="1" dirty="0"/>
              <a:t> </a:t>
            </a:r>
            <a:r>
              <a:rPr lang="en-GB" sz="2800" b="1" dirty="0" err="1"/>
              <a:t>â'r</a:t>
            </a:r>
            <a:r>
              <a:rPr lang="en-GB" sz="2800" b="1" dirty="0"/>
              <a:t> </a:t>
            </a:r>
            <a:r>
              <a:rPr lang="en-GB" sz="2800" b="1" dirty="0" err="1"/>
              <a:t>Gymuned</a:t>
            </a:r>
            <a:r>
              <a:rPr lang="en-GB" sz="2800" b="1" dirty="0"/>
              <a:t> </a:t>
            </a:r>
            <a:r>
              <a:rPr lang="en-GB" sz="2800" b="1" dirty="0" err="1"/>
              <a:t>i'w</a:t>
            </a:r>
            <a:r>
              <a:rPr lang="en-GB" sz="2800" b="1" dirty="0"/>
              <a:t> </a:t>
            </a:r>
            <a:r>
              <a:rPr lang="en-GB" sz="2800" b="1" dirty="0" err="1"/>
              <a:t>Cymhwyso</a:t>
            </a:r>
            <a:r>
              <a:rPr lang="en-GB" sz="2800" b="1" dirty="0"/>
              <a:t> </a:t>
            </a:r>
            <a:r>
              <a:rPr lang="en-GB" sz="2800" b="1" dirty="0" err="1"/>
              <a:t>i’r</a:t>
            </a:r>
            <a:r>
              <a:rPr lang="en-GB" sz="2800" b="1" dirty="0"/>
              <a:t> </a:t>
            </a:r>
            <a:r>
              <a:rPr lang="en-GB" sz="2800" b="1" dirty="0" err="1"/>
              <a:t>Dasg</a:t>
            </a:r>
            <a:r>
              <a:rPr lang="en-GB" sz="2800" b="1" dirty="0"/>
              <a:t>
</a:t>
            </a:r>
            <a:r>
              <a:rPr lang="en-GB" sz="2800" dirty="0" err="1"/>
              <a:t>Cyfranogiad</a:t>
            </a:r>
            <a:r>
              <a:rPr lang="en-GB" sz="2800" dirty="0"/>
              <a:t>
Gweithio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Partneriaeth</a:t>
            </a:r>
            <a:r>
              <a:rPr lang="en-GB" sz="2800" dirty="0"/>
              <a:t>
</a:t>
            </a:r>
            <a:r>
              <a:rPr lang="en-GB" sz="2800" dirty="0" err="1"/>
              <a:t>Proffilio</a:t>
            </a:r>
            <a:r>
              <a:rPr lang="en-GB" sz="2800" dirty="0"/>
              <a:t> </a:t>
            </a:r>
            <a:r>
              <a:rPr lang="en-GB" sz="2800" dirty="0" err="1"/>
              <a:t>Cymunedol</a:t>
            </a:r>
            <a:r>
              <a:rPr lang="en-GB" sz="2800" dirty="0"/>
              <a:t>
</a:t>
            </a:r>
            <a:r>
              <a:rPr lang="en-GB" sz="2800" dirty="0" err="1"/>
              <a:t>Dadansoddiad</a:t>
            </a:r>
            <a:r>
              <a:rPr lang="en-GB" sz="2800" dirty="0"/>
              <a:t> o </a:t>
            </a:r>
            <a:r>
              <a:rPr lang="en-GB" sz="2800" dirty="0" err="1"/>
              <a:t>anghenion</a:t>
            </a:r>
            <a:r>
              <a:rPr lang="en-GB" sz="2800" dirty="0"/>
              <a:t>
</a:t>
            </a:r>
            <a:r>
              <a:rPr lang="en-GB" sz="2800" dirty="0" err="1"/>
              <a:t>Arweinyddiaeth</a:t>
            </a:r>
            <a:r>
              <a:rPr lang="en-GB" sz="2800" dirty="0"/>
              <a:t> </a:t>
            </a:r>
            <a:r>
              <a:rPr lang="en-GB" sz="2800" dirty="0" err="1"/>
              <a:t>hwylusol</a:t>
            </a:r>
            <a:r>
              <a:rPr lang="en-GB" sz="2800" dirty="0"/>
              <a:t>
</a:t>
            </a:r>
            <a:r>
              <a:rPr lang="en-GB" sz="2800" dirty="0" err="1"/>
              <a:t>Cyfathrebu</a:t>
            </a:r>
            <a:r>
              <a:rPr lang="en-GB" sz="2800" dirty="0"/>
              <a:t> a </a:t>
            </a:r>
            <a:r>
              <a:rPr lang="en-GB" sz="2800" dirty="0" err="1"/>
              <a:t>gwrando</a:t>
            </a:r>
            <a:r>
              <a:rPr lang="en-GB" sz="2800" dirty="0"/>
              <a:t>
</a:t>
            </a:r>
            <a:r>
              <a:rPr lang="en-GB" sz="2800" dirty="0" err="1"/>
              <a:t>Grymuso</a:t>
            </a:r>
            <a:r>
              <a:rPr lang="en-GB" sz="2800" dirty="0"/>
              <a:t> </a:t>
            </a:r>
            <a:r>
              <a:rPr lang="en-GB" sz="2800" dirty="0" err="1"/>
              <a:t>cymunedol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888319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D0490E-65CF-5F88-C514-01F89EB32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5B98E-52E3-AEF0-85A4-BA46FD4C9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Cyfarthrebu</a:t>
            </a:r>
            <a:r>
              <a:rPr lang="en-GB" dirty="0"/>
              <a:t> a </a:t>
            </a:r>
            <a:r>
              <a:rPr lang="en-GB" dirty="0" err="1"/>
              <a:t>hwyluso</a:t>
            </a:r>
            <a:r>
              <a:rPr lang="en-GB" dirty="0"/>
              <a:t> / Communication and facilitation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30E8F-0F3A-62A5-4E37-0AF64E888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3183" y="2194560"/>
            <a:ext cx="5033119" cy="4081305"/>
          </a:xfrm>
        </p:spPr>
        <p:txBody>
          <a:bodyPr>
            <a:normAutofit/>
          </a:bodyPr>
          <a:lstStyle/>
          <a:p>
            <a:r>
              <a:rPr lang="en-GB" sz="2800" b="1" dirty="0"/>
              <a:t>Engagement Practitioner Reflection:</a:t>
            </a:r>
          </a:p>
          <a:p>
            <a:r>
              <a:rPr lang="en-GB" sz="2800" dirty="0"/>
              <a:t>How will you build trust and encourage facilitation?</a:t>
            </a:r>
          </a:p>
          <a:p>
            <a:r>
              <a:rPr lang="en-GB" sz="2800" dirty="0"/>
              <a:t>How will you ensure that every voice is heard?</a:t>
            </a:r>
            <a:endParaRPr lang="en-GB" sz="13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412AEB3-97F9-1EC8-2941-13E0FBD13D07}"/>
              </a:ext>
            </a:extLst>
          </p:cNvPr>
          <p:cNvSpPr txBox="1">
            <a:spLocks/>
          </p:cNvSpPr>
          <p:nvPr/>
        </p:nvSpPr>
        <p:spPr>
          <a:xfrm>
            <a:off x="682317" y="2366549"/>
            <a:ext cx="4844579" cy="35639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Adfyfyriad</a:t>
            </a:r>
            <a:r>
              <a:rPr lang="en-GB" sz="2800" b="1" dirty="0"/>
              <a:t> </a:t>
            </a:r>
            <a:r>
              <a:rPr lang="en-GB" sz="2800" b="1" dirty="0" err="1"/>
              <a:t>Ymarferydd</a:t>
            </a:r>
            <a:r>
              <a:rPr lang="en-GB" sz="2800" b="1" dirty="0"/>
              <a:t> </a:t>
            </a:r>
            <a:r>
              <a:rPr lang="en-GB" sz="2800" b="1" dirty="0" err="1"/>
              <a:t>Cymunedol</a:t>
            </a:r>
            <a:r>
              <a:rPr lang="en-GB" sz="2800" b="1" dirty="0"/>
              <a:t>: 
</a:t>
            </a:r>
            <a:r>
              <a:rPr lang="en-GB" sz="2800" dirty="0"/>
              <a:t>Sut fyddwch </a:t>
            </a:r>
            <a:r>
              <a:rPr lang="en-GB" sz="2800" dirty="0" err="1"/>
              <a:t>chi'n</a:t>
            </a:r>
            <a:r>
              <a:rPr lang="en-GB" sz="2800" dirty="0"/>
              <a:t> </a:t>
            </a:r>
            <a:r>
              <a:rPr lang="en-GB" sz="2800" dirty="0" err="1"/>
              <a:t>adeiladu</a:t>
            </a:r>
            <a:r>
              <a:rPr lang="en-GB" sz="2800" dirty="0"/>
              <a:t> </a:t>
            </a:r>
            <a:r>
              <a:rPr lang="en-GB" sz="2800" dirty="0" err="1"/>
              <a:t>ymddiriedaeth</a:t>
            </a:r>
            <a:r>
              <a:rPr lang="en-GB" sz="2800" dirty="0"/>
              <a:t> ac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annog</a:t>
            </a:r>
            <a:r>
              <a:rPr lang="en-GB" sz="2800" dirty="0"/>
              <a:t> </a:t>
            </a:r>
            <a:r>
              <a:rPr lang="en-GB" sz="2800" dirty="0" err="1"/>
              <a:t>hwyluso</a:t>
            </a:r>
            <a:r>
              <a:rPr lang="en-GB" sz="2800" dirty="0"/>
              <a:t>? 
Sut fyddwch </a:t>
            </a:r>
            <a:r>
              <a:rPr lang="en-GB" sz="2800" dirty="0" err="1"/>
              <a:t>chi'n</a:t>
            </a:r>
            <a:r>
              <a:rPr lang="en-GB" sz="2800" dirty="0"/>
              <a:t> </a:t>
            </a:r>
            <a:r>
              <a:rPr lang="en-GB" sz="2800" dirty="0" err="1"/>
              <a:t>sicrhau</a:t>
            </a:r>
            <a:r>
              <a:rPr lang="en-GB" sz="2800" dirty="0"/>
              <a:t> bod </a:t>
            </a:r>
            <a:r>
              <a:rPr lang="en-GB" sz="2800" dirty="0" err="1"/>
              <a:t>pob</a:t>
            </a:r>
            <a:r>
              <a:rPr lang="en-GB" sz="2800" dirty="0"/>
              <a:t> </a:t>
            </a:r>
            <a:r>
              <a:rPr lang="en-GB" sz="2800" dirty="0" err="1"/>
              <a:t>llais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cael</a:t>
            </a:r>
            <a:r>
              <a:rPr lang="en-GB" sz="2800" dirty="0"/>
              <a:t> ei </a:t>
            </a:r>
            <a:r>
              <a:rPr lang="en-GB" sz="2800" dirty="0" err="1"/>
              <a:t>glywed</a:t>
            </a:r>
            <a:r>
              <a:rPr lang="en-GB" sz="2800" dirty="0"/>
              <a:t>?</a:t>
            </a:r>
            <a:endParaRPr lang="en-GB" sz="13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99265-6EFA-DDE8-0559-A70369E60C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35655" y="5117374"/>
            <a:ext cx="1626326" cy="162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736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77CE31-E845-8E6C-720B-8766DD13E7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13E0C-CD68-27E8-0254-61D8AD399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532" y="96638"/>
            <a:ext cx="10963655" cy="972373"/>
          </a:xfrm>
        </p:spPr>
        <p:txBody>
          <a:bodyPr/>
          <a:lstStyle/>
          <a:p>
            <a:r>
              <a:rPr lang="en-GB" dirty="0" err="1"/>
              <a:t>Adfyfyriad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Grwp / End of Task Group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8F22B-4375-DD16-2E39-92F6A7C28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7687" y="1666320"/>
            <a:ext cx="4777500" cy="4513752"/>
          </a:xfrm>
        </p:spPr>
        <p:txBody>
          <a:bodyPr>
            <a:noAutofit/>
          </a:bodyPr>
          <a:lstStyle/>
          <a:p>
            <a:r>
              <a:rPr lang="en-GB" sz="2200" dirty="0"/>
              <a:t>What helped the group work effectively?</a:t>
            </a:r>
          </a:p>
          <a:p>
            <a:r>
              <a:rPr lang="en-GB" sz="2200" dirty="0"/>
              <a:t>Whose voice was most influential?</a:t>
            </a:r>
          </a:p>
          <a:p>
            <a:r>
              <a:rPr lang="en-GB" sz="2200" dirty="0"/>
              <a:t>Did everyone have an opportunity to contribute?</a:t>
            </a:r>
          </a:p>
          <a:p>
            <a:r>
              <a:rPr lang="en-GB" sz="2200" dirty="0"/>
              <a:t>How did the facilitator manage differing views?</a:t>
            </a:r>
          </a:p>
          <a:p>
            <a:r>
              <a:rPr lang="en-GB" sz="2200" dirty="0"/>
              <a:t>What community engagement principles were demonstrated?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4EBEAEA-68D1-754F-4866-A91F93F821DF}"/>
              </a:ext>
            </a:extLst>
          </p:cNvPr>
          <p:cNvSpPr txBox="1">
            <a:spLocks/>
          </p:cNvSpPr>
          <p:nvPr/>
        </p:nvSpPr>
        <p:spPr>
          <a:xfrm>
            <a:off x="582167" y="1666320"/>
            <a:ext cx="4777500" cy="45137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/>
              <a:t>What helped the group work effectively?</a:t>
            </a:r>
          </a:p>
          <a:p>
            <a:r>
              <a:rPr lang="en-GB" sz="2200"/>
              <a:t>Whose voice was most influential?</a:t>
            </a:r>
          </a:p>
          <a:p>
            <a:r>
              <a:rPr lang="en-GB" sz="2200"/>
              <a:t>Did everyone have an opportunity to contribute?</a:t>
            </a:r>
          </a:p>
          <a:p>
            <a:r>
              <a:rPr lang="en-GB" sz="2200"/>
              <a:t>How did the facilitator manage differing views?</a:t>
            </a:r>
          </a:p>
          <a:p>
            <a:r>
              <a:rPr lang="en-GB" sz="2200"/>
              <a:t>What community engagement principles were demonstrated?</a:t>
            </a:r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C0EC2E-6A7D-313C-6E98-AA1781BF7C4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097118" y="677928"/>
            <a:ext cx="830580" cy="83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350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B9AA9-9C19-77DF-4E03-BC24E8B34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F9E79-FB86-7F94-EE82-B3B670038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estynnol</a:t>
            </a:r>
            <a:r>
              <a:rPr lang="en-GB" dirty="0"/>
              <a:t> / Extension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6FC49-62F6-B865-008B-44839F8A0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8945" y="1910159"/>
            <a:ext cx="4777500" cy="4513752"/>
          </a:xfrm>
        </p:spPr>
        <p:txBody>
          <a:bodyPr>
            <a:noAutofit/>
          </a:bodyPr>
          <a:lstStyle/>
          <a:p>
            <a:r>
              <a:rPr lang="en-GB" sz="2200" b="1" dirty="0"/>
              <a:t>Develop a one-page youth engagement proposal including:</a:t>
            </a:r>
          </a:p>
          <a:p>
            <a:r>
              <a:rPr lang="en-GB" sz="2200" dirty="0"/>
              <a:t>Identified need</a:t>
            </a:r>
          </a:p>
          <a:p>
            <a:r>
              <a:rPr lang="en-GB" sz="2200" dirty="0"/>
              <a:t>Evidence required</a:t>
            </a:r>
          </a:p>
          <a:p>
            <a:r>
              <a:rPr lang="en-GB" sz="2200" dirty="0"/>
              <a:t>Stakeholders</a:t>
            </a:r>
          </a:p>
          <a:p>
            <a:r>
              <a:rPr lang="en-GB" sz="2200" dirty="0"/>
              <a:t>Proposed intervention</a:t>
            </a:r>
          </a:p>
          <a:p>
            <a:r>
              <a:rPr lang="en-GB" sz="2200" dirty="0"/>
              <a:t>Communication strategy</a:t>
            </a:r>
          </a:p>
          <a:p>
            <a:r>
              <a:rPr lang="en-GB" sz="2200" dirty="0"/>
              <a:t>Evaluation measures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F3F73D-E100-4CBD-3D8D-07FA1FD2A128}"/>
              </a:ext>
            </a:extLst>
          </p:cNvPr>
          <p:cNvSpPr txBox="1">
            <a:spLocks/>
          </p:cNvSpPr>
          <p:nvPr/>
        </p:nvSpPr>
        <p:spPr>
          <a:xfrm>
            <a:off x="612647" y="2062559"/>
            <a:ext cx="5013089" cy="40160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b="1" dirty="0" err="1"/>
              <a:t>Datblygwch</a:t>
            </a:r>
            <a:r>
              <a:rPr lang="en-GB" sz="2100" b="1" dirty="0"/>
              <a:t> gynnig </a:t>
            </a:r>
            <a:r>
              <a:rPr lang="en-GB" sz="2100" b="1" dirty="0" err="1"/>
              <a:t>ymgysylltiad</a:t>
            </a:r>
            <a:r>
              <a:rPr lang="en-GB" sz="2100" b="1" dirty="0"/>
              <a:t> </a:t>
            </a:r>
            <a:r>
              <a:rPr lang="en-GB" sz="2100" b="1" dirty="0" err="1"/>
              <a:t>ieuenctid</a:t>
            </a:r>
            <a:r>
              <a:rPr lang="en-GB" sz="2100" b="1" dirty="0"/>
              <a:t> un-</a:t>
            </a:r>
            <a:r>
              <a:rPr lang="en-GB" sz="2100" b="1" dirty="0" err="1"/>
              <a:t>dudalen</a:t>
            </a:r>
            <a:r>
              <a:rPr lang="en-GB" sz="2100" b="1" dirty="0"/>
              <a:t> </a:t>
            </a:r>
            <a:r>
              <a:rPr lang="en-GB" sz="2100" b="1" dirty="0" err="1"/>
              <a:t>gan</a:t>
            </a:r>
            <a:r>
              <a:rPr lang="en-GB" sz="2100" b="1" dirty="0"/>
              <a:t> </a:t>
            </a:r>
            <a:r>
              <a:rPr lang="en-GB" sz="2100" b="1" dirty="0" err="1"/>
              <a:t>gynnwys</a:t>
            </a:r>
            <a:r>
              <a:rPr lang="en-GB" sz="2100" b="1" dirty="0"/>
              <a:t>: </a:t>
            </a:r>
            <a:r>
              <a:rPr lang="en-GB" sz="2100" dirty="0"/>
              <a:t>
Angen a </a:t>
            </a:r>
            <a:r>
              <a:rPr lang="en-GB" sz="2100" dirty="0" err="1"/>
              <a:t>nodwyd</a:t>
            </a:r>
            <a:r>
              <a:rPr lang="en-GB" sz="2100" dirty="0"/>
              <a:t>
</a:t>
            </a:r>
            <a:r>
              <a:rPr lang="en-GB" sz="2100" dirty="0" err="1"/>
              <a:t>Tystiolaeth</a:t>
            </a:r>
            <a:r>
              <a:rPr lang="en-GB" sz="2100" dirty="0"/>
              <a:t> </a:t>
            </a:r>
            <a:r>
              <a:rPr lang="en-GB" sz="2100" dirty="0" err="1"/>
              <a:t>sydd</a:t>
            </a:r>
            <a:r>
              <a:rPr lang="en-GB" sz="2100" dirty="0"/>
              <a:t> ei </a:t>
            </a:r>
            <a:r>
              <a:rPr lang="en-GB" sz="2100" dirty="0" err="1"/>
              <a:t>angen</a:t>
            </a:r>
            <a:r>
              <a:rPr lang="en-GB" sz="2100" dirty="0"/>
              <a:t>
</a:t>
            </a:r>
            <a:r>
              <a:rPr lang="en-GB" sz="2100" dirty="0" err="1"/>
              <a:t>Rhanddeiliaid</a:t>
            </a:r>
            <a:r>
              <a:rPr lang="en-GB" sz="2100" dirty="0"/>
              <a:t>
</a:t>
            </a:r>
            <a:r>
              <a:rPr lang="en-GB" sz="2100" dirty="0" err="1"/>
              <a:t>Ymyrraeth</a:t>
            </a:r>
            <a:r>
              <a:rPr lang="en-GB" sz="2100" dirty="0"/>
              <a:t> </a:t>
            </a:r>
            <a:r>
              <a:rPr lang="en-GB" sz="2100" dirty="0" err="1"/>
              <a:t>arfaethedig</a:t>
            </a:r>
            <a:r>
              <a:rPr lang="en-GB" sz="2100" dirty="0"/>
              <a:t>
</a:t>
            </a:r>
            <a:r>
              <a:rPr lang="en-GB" sz="2100" dirty="0" err="1"/>
              <a:t>Strategaeth</a:t>
            </a:r>
            <a:r>
              <a:rPr lang="en-GB" sz="2100" dirty="0"/>
              <a:t> </a:t>
            </a:r>
            <a:r>
              <a:rPr lang="en-GB" sz="2100" dirty="0" err="1"/>
              <a:t>gyfathrebu</a:t>
            </a:r>
            <a:r>
              <a:rPr lang="en-GB" sz="2100" dirty="0"/>
              <a:t>
</a:t>
            </a:r>
            <a:r>
              <a:rPr lang="en-GB" sz="2100" dirty="0" err="1"/>
              <a:t>Mesurau</a:t>
            </a:r>
            <a:r>
              <a:rPr lang="en-GB" sz="2100" dirty="0"/>
              <a:t> </a:t>
            </a:r>
            <a:r>
              <a:rPr lang="en-GB" sz="2100" dirty="0" err="1"/>
              <a:t>gwerthuso</a:t>
            </a:r>
            <a:endParaRPr lang="en-GB" sz="2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A9928B-EF51-48D2-73E4-8CB9BEB2C3C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43360" y="3429000"/>
            <a:ext cx="1764159" cy="1750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97471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  <wetp:taskpane dockstate="right" visibility="0" width="525" row="0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818C8F6D-3B50-4D64-AA98-0C00D0280CF8}">
  <we:reference id="WA200005566" version="3.0.0.2" store="Omex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4D33C0E4-78F0-4265-B263-FB6D5B7B7950}">
  <we:reference id="wa200010725" version="1.0.0.1" store="en-US" storeType="OMEX"/>
  <we:alternateReferences>
    <we:reference id="WA200010725" version="1.0.0.1" store="WA200010725" storeType="OMEX"/>
  </we:alternateReferences>
  <we:properties>
    <we:property name="claude.fileId" value="&quot;af005a73-65d2-4eee-b515-93e5ed02ff03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432</TotalTime>
  <Words>1588</Words>
  <Application>Microsoft Office PowerPoint</Application>
  <PresentationFormat>Widescreen</PresentationFormat>
  <Paragraphs>179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Neue Haas Grotesk Text Pro</vt:lpstr>
      <vt:lpstr>Helena</vt:lpstr>
      <vt:lpstr>O Ddamcaniaeth i Ymarfer / From Theory to Practice  Dod yn ymarferydd ymgysylltu cymunedol effeithiol  Becoming an effective community engaged practitioner</vt:lpstr>
      <vt:lpstr>Trwy gydol y modiwl hwn rydym wedi archwilio cymunedau, cyfranogiad, ymgysylltu, partneriaethau, proffilio cymunedol a dadansoddi anghenion.   Heddiw byddwn yn dod a’r syniadau hyn ynghyd drwy ystyried beth sy’n gwneud ymarferydd ymgysylltu cymunedol effeithiol.</vt:lpstr>
      <vt:lpstr>PowerPoint Presentation</vt:lpstr>
      <vt:lpstr>Mae llawer o’r gwaith yn cynnwys:  Gwrando Meithrin Perthnasoedd Cydweithio.</vt:lpstr>
      <vt:lpstr>Gwybodaeth / Knowledge</vt:lpstr>
      <vt:lpstr>Sgiliau / Skills</vt:lpstr>
      <vt:lpstr>Gwerthoedd / Values</vt:lpstr>
      <vt:lpstr>Pa rinweddau/meysydd sydd gryfa’ gen i?</vt:lpstr>
      <vt:lpstr>Arweinyddiaeth / Leadership</vt:lpstr>
      <vt:lpstr>Arweinyddiaeth / Leadership</vt:lpstr>
      <vt:lpstr>Gwahanol fathau o arweinyddiaeth / Different types of leadership</vt:lpstr>
      <vt:lpstr>Gwahanol fathau o arweinyddiaeth / Leadership</vt:lpstr>
      <vt:lpstr>PowerPoint Presentation</vt:lpstr>
      <vt:lpstr>Tasg Chwarae Rol: Prosiect Ymgysylltu Ieuenctid Abertawe / Role-play Task: Swansea Youth Engagement Project</vt:lpstr>
      <vt:lpstr>Tasg Chwarae Rol: Prosiect Ymgysylltu Ieuenctid Abertawe / Role-play Task: Swansea Youth Engagement Project</vt:lpstr>
      <vt:lpstr>PowerPoint Presentation</vt:lpstr>
      <vt:lpstr>Tasg Chwarae Rol: Prosiect Ymgysylltu Ieuenctid Abertawe / Role-play Task: Swansea Youth Engagement Project</vt:lpstr>
      <vt:lpstr>Tasg Chwarae Rol: Prosiect Ymgysylltu Ieuenctid Abertawe / Role-play Task: Swansea Youth Engagement Project</vt:lpstr>
      <vt:lpstr>Cyfarthrebu a hwyluso / Communication and facilitation</vt:lpstr>
      <vt:lpstr>Adfyfyriad Diwedd Tasg Grwp / End of Task Group Reflection</vt:lpstr>
      <vt:lpstr>Gweithgaredd estynnol / Extension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A Griffiths</dc:creator>
  <cp:lastModifiedBy>Helen A Griffiths</cp:lastModifiedBy>
  <cp:revision>2</cp:revision>
  <dcterms:created xsi:type="dcterms:W3CDTF">2022-05-04T07:26:54Z</dcterms:created>
  <dcterms:modified xsi:type="dcterms:W3CDTF">2026-09-21T19:02:43Z</dcterms:modified>
</cp:coreProperties>
</file>