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57" r:id="rId4"/>
    <p:sldId id="258" r:id="rId5"/>
    <p:sldId id="260" r:id="rId6"/>
    <p:sldId id="261" r:id="rId7"/>
    <p:sldId id="262" r:id="rId8"/>
    <p:sldId id="264"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4136E7-5347-4990-507A-8E7174D48491}" v="36" dt="2026-06-21T16:17:50.996"/>
    <p1510:client id="{4E8D46F1-6BB2-5B0D-C266-F7F9D9FDABBB}" v="21" dt="2026-06-21T16:21:30.635"/>
    <p1510:client id="{E68CCC0A-6A4F-8058-8EE4-D302C72F3570}" v="36" dt="2026-06-21T15:23:35.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0E0446-2F32-4AE3-B369-67A8B552A81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326C7BF-AE65-4B73-A5CC-D61D0DA2CD88}">
      <dgm:prSet/>
      <dgm:spPr/>
      <dgm:t>
        <a:bodyPr/>
        <a:lstStyle/>
        <a:p>
          <a:r>
            <a:rPr lang="en-GB"/>
            <a:t>Introduction​</a:t>
          </a:r>
          <a:endParaRPr lang="en-US"/>
        </a:p>
      </dgm:t>
    </dgm:pt>
    <dgm:pt modelId="{A8C84150-EAF1-49EF-9C3B-7E183AC25B9D}" type="parTrans" cxnId="{42BFAE23-8C72-4D44-BA6A-636E9D15EF6D}">
      <dgm:prSet/>
      <dgm:spPr/>
      <dgm:t>
        <a:bodyPr/>
        <a:lstStyle/>
        <a:p>
          <a:endParaRPr lang="en-US"/>
        </a:p>
      </dgm:t>
    </dgm:pt>
    <dgm:pt modelId="{24DF801B-5629-4F83-832F-A28965B35E4C}" type="sibTrans" cxnId="{42BFAE23-8C72-4D44-BA6A-636E9D15EF6D}">
      <dgm:prSet/>
      <dgm:spPr/>
      <dgm:t>
        <a:bodyPr/>
        <a:lstStyle/>
        <a:p>
          <a:endParaRPr lang="en-US"/>
        </a:p>
      </dgm:t>
    </dgm:pt>
    <dgm:pt modelId="{6A5559A6-CDEE-4DFB-A12D-022A8F837AD8}">
      <dgm:prSet/>
      <dgm:spPr/>
      <dgm:t>
        <a:bodyPr/>
        <a:lstStyle/>
        <a:p>
          <a:r>
            <a:rPr lang="en-GB"/>
            <a:t>I am going to talk about communication skills in health and social care .</a:t>
          </a:r>
          <a:endParaRPr lang="en-US"/>
        </a:p>
      </dgm:t>
    </dgm:pt>
    <dgm:pt modelId="{6DD81FF6-7E3E-4282-A247-137176B703CD}" type="parTrans" cxnId="{47B1488B-CC16-4210-A5E9-1B9CF0CB49C2}">
      <dgm:prSet/>
      <dgm:spPr/>
      <dgm:t>
        <a:bodyPr/>
        <a:lstStyle/>
        <a:p>
          <a:endParaRPr lang="en-US"/>
        </a:p>
      </dgm:t>
    </dgm:pt>
    <dgm:pt modelId="{1C5D9743-8E1F-4E23-80D6-6C1A546605D1}" type="sibTrans" cxnId="{47B1488B-CC16-4210-A5E9-1B9CF0CB49C2}">
      <dgm:prSet/>
      <dgm:spPr/>
      <dgm:t>
        <a:bodyPr/>
        <a:lstStyle/>
        <a:p>
          <a:endParaRPr lang="en-US"/>
        </a:p>
      </dgm:t>
    </dgm:pt>
    <dgm:pt modelId="{B5621CAC-CDCB-4777-9E7A-453A9F701FBD}">
      <dgm:prSet/>
      <dgm:spPr/>
      <dgm:t>
        <a:bodyPr/>
        <a:lstStyle/>
        <a:p>
          <a:r>
            <a:rPr lang="en-GB"/>
            <a:t>Explanation of importance and relevance to professional practice in health and social care.     </a:t>
          </a:r>
          <a:endParaRPr lang="en-US"/>
        </a:p>
      </dgm:t>
    </dgm:pt>
    <dgm:pt modelId="{6F5A326A-EA0D-4339-B969-E936EBE37CC0}" type="parTrans" cxnId="{D9615615-1655-4651-B5AC-C73A16317039}">
      <dgm:prSet/>
      <dgm:spPr/>
      <dgm:t>
        <a:bodyPr/>
        <a:lstStyle/>
        <a:p>
          <a:endParaRPr lang="en-US"/>
        </a:p>
      </dgm:t>
    </dgm:pt>
    <dgm:pt modelId="{4C2F4CB1-ED6E-4E32-BF0E-7DFC24477AA7}" type="sibTrans" cxnId="{D9615615-1655-4651-B5AC-C73A16317039}">
      <dgm:prSet/>
      <dgm:spPr/>
      <dgm:t>
        <a:bodyPr/>
        <a:lstStyle/>
        <a:p>
          <a:endParaRPr lang="en-US"/>
        </a:p>
      </dgm:t>
    </dgm:pt>
    <dgm:pt modelId="{6654632D-4B1A-40E7-B82B-D5188AF559BC}" type="pres">
      <dgm:prSet presAssocID="{270E0446-2F32-4AE3-B369-67A8B552A810}" presName="linear" presStyleCnt="0">
        <dgm:presLayoutVars>
          <dgm:animLvl val="lvl"/>
          <dgm:resizeHandles val="exact"/>
        </dgm:presLayoutVars>
      </dgm:prSet>
      <dgm:spPr/>
    </dgm:pt>
    <dgm:pt modelId="{31B40FEE-7CC3-43D2-8C8F-AEE5ADA80974}" type="pres">
      <dgm:prSet presAssocID="{4326C7BF-AE65-4B73-A5CC-D61D0DA2CD88}" presName="parentText" presStyleLbl="node1" presStyleIdx="0" presStyleCnt="3">
        <dgm:presLayoutVars>
          <dgm:chMax val="0"/>
          <dgm:bulletEnabled val="1"/>
        </dgm:presLayoutVars>
      </dgm:prSet>
      <dgm:spPr/>
    </dgm:pt>
    <dgm:pt modelId="{B189B55D-CED0-4D56-94A7-4BF0799C2BCC}" type="pres">
      <dgm:prSet presAssocID="{24DF801B-5629-4F83-832F-A28965B35E4C}" presName="spacer" presStyleCnt="0"/>
      <dgm:spPr/>
    </dgm:pt>
    <dgm:pt modelId="{1FC44E8B-B08C-4AE6-8316-2320E8AAC997}" type="pres">
      <dgm:prSet presAssocID="{6A5559A6-CDEE-4DFB-A12D-022A8F837AD8}" presName="parentText" presStyleLbl="node1" presStyleIdx="1" presStyleCnt="3">
        <dgm:presLayoutVars>
          <dgm:chMax val="0"/>
          <dgm:bulletEnabled val="1"/>
        </dgm:presLayoutVars>
      </dgm:prSet>
      <dgm:spPr/>
    </dgm:pt>
    <dgm:pt modelId="{0BEE4D4E-DD27-49DB-A44B-B8E24CE5ED62}" type="pres">
      <dgm:prSet presAssocID="{1C5D9743-8E1F-4E23-80D6-6C1A546605D1}" presName="spacer" presStyleCnt="0"/>
      <dgm:spPr/>
    </dgm:pt>
    <dgm:pt modelId="{B406EC6B-6996-4A19-B3E6-D7912BFDDDF8}" type="pres">
      <dgm:prSet presAssocID="{B5621CAC-CDCB-4777-9E7A-453A9F701FBD}" presName="parentText" presStyleLbl="node1" presStyleIdx="2" presStyleCnt="3">
        <dgm:presLayoutVars>
          <dgm:chMax val="0"/>
          <dgm:bulletEnabled val="1"/>
        </dgm:presLayoutVars>
      </dgm:prSet>
      <dgm:spPr/>
    </dgm:pt>
  </dgm:ptLst>
  <dgm:cxnLst>
    <dgm:cxn modelId="{D9615615-1655-4651-B5AC-C73A16317039}" srcId="{270E0446-2F32-4AE3-B369-67A8B552A810}" destId="{B5621CAC-CDCB-4777-9E7A-453A9F701FBD}" srcOrd="2" destOrd="0" parTransId="{6F5A326A-EA0D-4339-B969-E936EBE37CC0}" sibTransId="{4C2F4CB1-ED6E-4E32-BF0E-7DFC24477AA7}"/>
    <dgm:cxn modelId="{42BFAE23-8C72-4D44-BA6A-636E9D15EF6D}" srcId="{270E0446-2F32-4AE3-B369-67A8B552A810}" destId="{4326C7BF-AE65-4B73-A5CC-D61D0DA2CD88}" srcOrd="0" destOrd="0" parTransId="{A8C84150-EAF1-49EF-9C3B-7E183AC25B9D}" sibTransId="{24DF801B-5629-4F83-832F-A28965B35E4C}"/>
    <dgm:cxn modelId="{1380E25F-87C6-4E92-B85A-4B3BDC0BDCB0}" type="presOf" srcId="{6A5559A6-CDEE-4DFB-A12D-022A8F837AD8}" destId="{1FC44E8B-B08C-4AE6-8316-2320E8AAC997}" srcOrd="0" destOrd="0" presId="urn:microsoft.com/office/officeart/2005/8/layout/vList2"/>
    <dgm:cxn modelId="{011D875A-9C7D-40CC-99EF-0B17743886D6}" type="presOf" srcId="{270E0446-2F32-4AE3-B369-67A8B552A810}" destId="{6654632D-4B1A-40E7-B82B-D5188AF559BC}" srcOrd="0" destOrd="0" presId="urn:microsoft.com/office/officeart/2005/8/layout/vList2"/>
    <dgm:cxn modelId="{47B1488B-CC16-4210-A5E9-1B9CF0CB49C2}" srcId="{270E0446-2F32-4AE3-B369-67A8B552A810}" destId="{6A5559A6-CDEE-4DFB-A12D-022A8F837AD8}" srcOrd="1" destOrd="0" parTransId="{6DD81FF6-7E3E-4282-A247-137176B703CD}" sibTransId="{1C5D9743-8E1F-4E23-80D6-6C1A546605D1}"/>
    <dgm:cxn modelId="{15D112A9-B553-453A-B98F-7331FDEAFC6C}" type="presOf" srcId="{B5621CAC-CDCB-4777-9E7A-453A9F701FBD}" destId="{B406EC6B-6996-4A19-B3E6-D7912BFDDDF8}" srcOrd="0" destOrd="0" presId="urn:microsoft.com/office/officeart/2005/8/layout/vList2"/>
    <dgm:cxn modelId="{4F2583C9-043F-4011-854D-3D47459EFE2B}" type="presOf" srcId="{4326C7BF-AE65-4B73-A5CC-D61D0DA2CD88}" destId="{31B40FEE-7CC3-43D2-8C8F-AEE5ADA80974}" srcOrd="0" destOrd="0" presId="urn:microsoft.com/office/officeart/2005/8/layout/vList2"/>
    <dgm:cxn modelId="{70F70348-6774-4758-AE6A-67AF90F93EED}" type="presParOf" srcId="{6654632D-4B1A-40E7-B82B-D5188AF559BC}" destId="{31B40FEE-7CC3-43D2-8C8F-AEE5ADA80974}" srcOrd="0" destOrd="0" presId="urn:microsoft.com/office/officeart/2005/8/layout/vList2"/>
    <dgm:cxn modelId="{A5C08F37-250F-4FCE-A73C-D0CAA5B20A69}" type="presParOf" srcId="{6654632D-4B1A-40E7-B82B-D5188AF559BC}" destId="{B189B55D-CED0-4D56-94A7-4BF0799C2BCC}" srcOrd="1" destOrd="0" presId="urn:microsoft.com/office/officeart/2005/8/layout/vList2"/>
    <dgm:cxn modelId="{A024588E-0BCC-4D3A-914B-BBC10C8BE8BE}" type="presParOf" srcId="{6654632D-4B1A-40E7-B82B-D5188AF559BC}" destId="{1FC44E8B-B08C-4AE6-8316-2320E8AAC997}" srcOrd="2" destOrd="0" presId="urn:microsoft.com/office/officeart/2005/8/layout/vList2"/>
    <dgm:cxn modelId="{5E606157-FB07-44C2-B5FF-718ED5152739}" type="presParOf" srcId="{6654632D-4B1A-40E7-B82B-D5188AF559BC}" destId="{0BEE4D4E-DD27-49DB-A44B-B8E24CE5ED62}" srcOrd="3" destOrd="0" presId="urn:microsoft.com/office/officeart/2005/8/layout/vList2"/>
    <dgm:cxn modelId="{88133A9B-2E2C-4881-B204-31B7D2C69764}" type="presParOf" srcId="{6654632D-4B1A-40E7-B82B-D5188AF559BC}" destId="{B406EC6B-6996-4A19-B3E6-D7912BFDDDF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3EF551-D556-49D4-844E-094E55DAB49B}"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2F33E27B-C72C-451E-AC3E-34A33CCE673E}">
      <dgm:prSet/>
      <dgm:spPr/>
      <dgm:t>
        <a:bodyPr/>
        <a:lstStyle/>
        <a:p>
          <a:r>
            <a:rPr lang="en-GB"/>
            <a:t>Explain why communication skills is important in health and social care.</a:t>
          </a:r>
          <a:endParaRPr lang="en-US"/>
        </a:p>
      </dgm:t>
    </dgm:pt>
    <dgm:pt modelId="{3B46C223-AC5C-4CAC-9C92-187F9AC54911}" type="parTrans" cxnId="{665E6565-5D56-4CC9-A29D-285A0AF8908E}">
      <dgm:prSet/>
      <dgm:spPr/>
      <dgm:t>
        <a:bodyPr/>
        <a:lstStyle/>
        <a:p>
          <a:endParaRPr lang="en-US"/>
        </a:p>
      </dgm:t>
    </dgm:pt>
    <dgm:pt modelId="{614B8537-0D6C-48AF-B66D-A7CFFB9D277A}" type="sibTrans" cxnId="{665E6565-5D56-4CC9-A29D-285A0AF8908E}">
      <dgm:prSet/>
      <dgm:spPr/>
      <dgm:t>
        <a:bodyPr/>
        <a:lstStyle/>
        <a:p>
          <a:endParaRPr lang="en-US"/>
        </a:p>
      </dgm:t>
    </dgm:pt>
    <dgm:pt modelId="{66D42FFE-4E9D-4820-BD92-36DE308F9331}">
      <dgm:prSet/>
      <dgm:spPr/>
      <dgm:t>
        <a:bodyPr/>
        <a:lstStyle/>
        <a:p>
          <a:r>
            <a:rPr lang="en-GB"/>
            <a:t>Communication is more than just speaking, it includes listening, understanding body language, writing clearly, and sharing information safely.</a:t>
          </a:r>
          <a:endParaRPr lang="en-US"/>
        </a:p>
      </dgm:t>
    </dgm:pt>
    <dgm:pt modelId="{87BC6F3C-1543-4223-87DB-6C52CEC3DF38}" type="parTrans" cxnId="{F886DBC6-381C-401C-8CEF-6D1170D3051E}">
      <dgm:prSet/>
      <dgm:spPr/>
      <dgm:t>
        <a:bodyPr/>
        <a:lstStyle/>
        <a:p>
          <a:endParaRPr lang="en-US"/>
        </a:p>
      </dgm:t>
    </dgm:pt>
    <dgm:pt modelId="{71487E3F-3898-4814-8700-D0406D257B8C}" type="sibTrans" cxnId="{F886DBC6-381C-401C-8CEF-6D1170D3051E}">
      <dgm:prSet/>
      <dgm:spPr/>
      <dgm:t>
        <a:bodyPr/>
        <a:lstStyle/>
        <a:p>
          <a:endParaRPr lang="en-US"/>
        </a:p>
      </dgm:t>
    </dgm:pt>
    <dgm:pt modelId="{DE15D2F4-25A3-411C-972E-8656C348170F}" type="pres">
      <dgm:prSet presAssocID="{FD3EF551-D556-49D4-844E-094E55DAB49B}" presName="hierChild1" presStyleCnt="0">
        <dgm:presLayoutVars>
          <dgm:chPref val="1"/>
          <dgm:dir/>
          <dgm:animOne val="branch"/>
          <dgm:animLvl val="lvl"/>
          <dgm:resizeHandles/>
        </dgm:presLayoutVars>
      </dgm:prSet>
      <dgm:spPr/>
    </dgm:pt>
    <dgm:pt modelId="{35A91CE6-CE96-448F-ADD2-D6EAE5F14C3A}" type="pres">
      <dgm:prSet presAssocID="{2F33E27B-C72C-451E-AC3E-34A33CCE673E}" presName="hierRoot1" presStyleCnt="0"/>
      <dgm:spPr/>
    </dgm:pt>
    <dgm:pt modelId="{FAADC716-DD7B-4EF4-A96C-71E2F94CC8F1}" type="pres">
      <dgm:prSet presAssocID="{2F33E27B-C72C-451E-AC3E-34A33CCE673E}" presName="composite" presStyleCnt="0"/>
      <dgm:spPr/>
    </dgm:pt>
    <dgm:pt modelId="{F60E50FC-2B65-4F4E-A906-E36D0FB8E00D}" type="pres">
      <dgm:prSet presAssocID="{2F33E27B-C72C-451E-AC3E-34A33CCE673E}" presName="background" presStyleLbl="node0" presStyleIdx="0" presStyleCnt="2"/>
      <dgm:spPr/>
    </dgm:pt>
    <dgm:pt modelId="{AC6FCDB2-5A2E-4DFE-A224-B12A577E4785}" type="pres">
      <dgm:prSet presAssocID="{2F33E27B-C72C-451E-AC3E-34A33CCE673E}" presName="text" presStyleLbl="fgAcc0" presStyleIdx="0" presStyleCnt="2">
        <dgm:presLayoutVars>
          <dgm:chPref val="3"/>
        </dgm:presLayoutVars>
      </dgm:prSet>
      <dgm:spPr/>
    </dgm:pt>
    <dgm:pt modelId="{90264483-06AA-4B27-B147-D41EE869061A}" type="pres">
      <dgm:prSet presAssocID="{2F33E27B-C72C-451E-AC3E-34A33CCE673E}" presName="hierChild2" presStyleCnt="0"/>
      <dgm:spPr/>
    </dgm:pt>
    <dgm:pt modelId="{1BDC0635-B4DB-4289-971D-95E9B7696CCC}" type="pres">
      <dgm:prSet presAssocID="{66D42FFE-4E9D-4820-BD92-36DE308F9331}" presName="hierRoot1" presStyleCnt="0"/>
      <dgm:spPr/>
    </dgm:pt>
    <dgm:pt modelId="{029E24BD-F527-4E79-B0D8-D46246D667A6}" type="pres">
      <dgm:prSet presAssocID="{66D42FFE-4E9D-4820-BD92-36DE308F9331}" presName="composite" presStyleCnt="0"/>
      <dgm:spPr/>
    </dgm:pt>
    <dgm:pt modelId="{EC2158BD-9020-4302-8EFE-2F1A3EEACE46}" type="pres">
      <dgm:prSet presAssocID="{66D42FFE-4E9D-4820-BD92-36DE308F9331}" presName="background" presStyleLbl="node0" presStyleIdx="1" presStyleCnt="2"/>
      <dgm:spPr/>
    </dgm:pt>
    <dgm:pt modelId="{CC96A385-2E2A-44EA-8EC1-D17FEF5E0238}" type="pres">
      <dgm:prSet presAssocID="{66D42FFE-4E9D-4820-BD92-36DE308F9331}" presName="text" presStyleLbl="fgAcc0" presStyleIdx="1" presStyleCnt="2">
        <dgm:presLayoutVars>
          <dgm:chPref val="3"/>
        </dgm:presLayoutVars>
      </dgm:prSet>
      <dgm:spPr/>
    </dgm:pt>
    <dgm:pt modelId="{A4253C7A-F3F6-4E64-B560-EE7E28E79DFA}" type="pres">
      <dgm:prSet presAssocID="{66D42FFE-4E9D-4820-BD92-36DE308F9331}" presName="hierChild2" presStyleCnt="0"/>
      <dgm:spPr/>
    </dgm:pt>
  </dgm:ptLst>
  <dgm:cxnLst>
    <dgm:cxn modelId="{665E6565-5D56-4CC9-A29D-285A0AF8908E}" srcId="{FD3EF551-D556-49D4-844E-094E55DAB49B}" destId="{2F33E27B-C72C-451E-AC3E-34A33CCE673E}" srcOrd="0" destOrd="0" parTransId="{3B46C223-AC5C-4CAC-9C92-187F9AC54911}" sibTransId="{614B8537-0D6C-48AF-B66D-A7CFFB9D277A}"/>
    <dgm:cxn modelId="{6D16168A-1485-41E6-8C70-745B923F068B}" type="presOf" srcId="{FD3EF551-D556-49D4-844E-094E55DAB49B}" destId="{DE15D2F4-25A3-411C-972E-8656C348170F}" srcOrd="0" destOrd="0" presId="urn:microsoft.com/office/officeart/2005/8/layout/hierarchy1"/>
    <dgm:cxn modelId="{F886DBC6-381C-401C-8CEF-6D1170D3051E}" srcId="{FD3EF551-D556-49D4-844E-094E55DAB49B}" destId="{66D42FFE-4E9D-4820-BD92-36DE308F9331}" srcOrd="1" destOrd="0" parTransId="{87BC6F3C-1543-4223-87DB-6C52CEC3DF38}" sibTransId="{71487E3F-3898-4814-8700-D0406D257B8C}"/>
    <dgm:cxn modelId="{7FB10AC9-8639-4F81-A821-106D4D2B6B31}" type="presOf" srcId="{2F33E27B-C72C-451E-AC3E-34A33CCE673E}" destId="{AC6FCDB2-5A2E-4DFE-A224-B12A577E4785}" srcOrd="0" destOrd="0" presId="urn:microsoft.com/office/officeart/2005/8/layout/hierarchy1"/>
    <dgm:cxn modelId="{14F9D3D1-3127-4289-809C-AA0943A82E37}" type="presOf" srcId="{66D42FFE-4E9D-4820-BD92-36DE308F9331}" destId="{CC96A385-2E2A-44EA-8EC1-D17FEF5E0238}" srcOrd="0" destOrd="0" presId="urn:microsoft.com/office/officeart/2005/8/layout/hierarchy1"/>
    <dgm:cxn modelId="{267F7641-06FF-49BD-B9A1-6FE12DB02CE5}" type="presParOf" srcId="{DE15D2F4-25A3-411C-972E-8656C348170F}" destId="{35A91CE6-CE96-448F-ADD2-D6EAE5F14C3A}" srcOrd="0" destOrd="0" presId="urn:microsoft.com/office/officeart/2005/8/layout/hierarchy1"/>
    <dgm:cxn modelId="{32287071-3D7D-4CBC-A89F-442768AC706F}" type="presParOf" srcId="{35A91CE6-CE96-448F-ADD2-D6EAE5F14C3A}" destId="{FAADC716-DD7B-4EF4-A96C-71E2F94CC8F1}" srcOrd="0" destOrd="0" presId="urn:microsoft.com/office/officeart/2005/8/layout/hierarchy1"/>
    <dgm:cxn modelId="{C2959CCC-9D46-4838-A85E-400596808F97}" type="presParOf" srcId="{FAADC716-DD7B-4EF4-A96C-71E2F94CC8F1}" destId="{F60E50FC-2B65-4F4E-A906-E36D0FB8E00D}" srcOrd="0" destOrd="0" presId="urn:microsoft.com/office/officeart/2005/8/layout/hierarchy1"/>
    <dgm:cxn modelId="{B75AD46F-11EA-4CBB-9B75-E2532ACDEE96}" type="presParOf" srcId="{FAADC716-DD7B-4EF4-A96C-71E2F94CC8F1}" destId="{AC6FCDB2-5A2E-4DFE-A224-B12A577E4785}" srcOrd="1" destOrd="0" presId="urn:microsoft.com/office/officeart/2005/8/layout/hierarchy1"/>
    <dgm:cxn modelId="{45C35874-6ECF-4D95-92BF-88CAAB38F11A}" type="presParOf" srcId="{35A91CE6-CE96-448F-ADD2-D6EAE5F14C3A}" destId="{90264483-06AA-4B27-B147-D41EE869061A}" srcOrd="1" destOrd="0" presId="urn:microsoft.com/office/officeart/2005/8/layout/hierarchy1"/>
    <dgm:cxn modelId="{5695BB22-5DEC-4394-A2FD-A793370F756B}" type="presParOf" srcId="{DE15D2F4-25A3-411C-972E-8656C348170F}" destId="{1BDC0635-B4DB-4289-971D-95E9B7696CCC}" srcOrd="1" destOrd="0" presId="urn:microsoft.com/office/officeart/2005/8/layout/hierarchy1"/>
    <dgm:cxn modelId="{FE96AC6C-2E1E-4BBD-9F0E-7447F4CBADFB}" type="presParOf" srcId="{1BDC0635-B4DB-4289-971D-95E9B7696CCC}" destId="{029E24BD-F527-4E79-B0D8-D46246D667A6}" srcOrd="0" destOrd="0" presId="urn:microsoft.com/office/officeart/2005/8/layout/hierarchy1"/>
    <dgm:cxn modelId="{3E685329-685A-41A5-B29B-B65046485554}" type="presParOf" srcId="{029E24BD-F527-4E79-B0D8-D46246D667A6}" destId="{EC2158BD-9020-4302-8EFE-2F1A3EEACE46}" srcOrd="0" destOrd="0" presId="urn:microsoft.com/office/officeart/2005/8/layout/hierarchy1"/>
    <dgm:cxn modelId="{A41FA99C-552D-4289-8C88-76E5C62A7998}" type="presParOf" srcId="{029E24BD-F527-4E79-B0D8-D46246D667A6}" destId="{CC96A385-2E2A-44EA-8EC1-D17FEF5E0238}" srcOrd="1" destOrd="0" presId="urn:microsoft.com/office/officeart/2005/8/layout/hierarchy1"/>
    <dgm:cxn modelId="{241E16FC-378E-4FD8-88AA-8043CF2B6102}" type="presParOf" srcId="{1BDC0635-B4DB-4289-971D-95E9B7696CCC}" destId="{A4253C7A-F3F6-4E64-B560-EE7E28E79DF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40FEE-7CC3-43D2-8C8F-AEE5ADA80974}">
      <dsp:nvSpPr>
        <dsp:cNvPr id="0" name=""/>
        <dsp:cNvSpPr/>
      </dsp:nvSpPr>
      <dsp:spPr>
        <a:xfrm>
          <a:off x="0" y="105451"/>
          <a:ext cx="6291714" cy="171375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Introduction​</a:t>
          </a:r>
          <a:endParaRPr lang="en-US" sz="3100" kern="1200"/>
        </a:p>
      </dsp:txBody>
      <dsp:txXfrm>
        <a:off x="83659" y="189110"/>
        <a:ext cx="6124396" cy="1546439"/>
      </dsp:txXfrm>
    </dsp:sp>
    <dsp:sp modelId="{1FC44E8B-B08C-4AE6-8316-2320E8AAC997}">
      <dsp:nvSpPr>
        <dsp:cNvPr id="0" name=""/>
        <dsp:cNvSpPr/>
      </dsp:nvSpPr>
      <dsp:spPr>
        <a:xfrm>
          <a:off x="0" y="1908488"/>
          <a:ext cx="6291714" cy="1713757"/>
        </a:xfrm>
        <a:prstGeom prst="roundRect">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 am going to talk about communication skills in health and social care .</a:t>
          </a:r>
          <a:endParaRPr lang="en-US" sz="3100" kern="1200"/>
        </a:p>
      </dsp:txBody>
      <dsp:txXfrm>
        <a:off x="83659" y="1992147"/>
        <a:ext cx="6124396" cy="1546439"/>
      </dsp:txXfrm>
    </dsp:sp>
    <dsp:sp modelId="{B406EC6B-6996-4A19-B3E6-D7912BFDDDF8}">
      <dsp:nvSpPr>
        <dsp:cNvPr id="0" name=""/>
        <dsp:cNvSpPr/>
      </dsp:nvSpPr>
      <dsp:spPr>
        <a:xfrm>
          <a:off x="0" y="3711526"/>
          <a:ext cx="6291714" cy="1713757"/>
        </a:xfrm>
        <a:prstGeom prst="roundRect">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Explanation of importance and relevance to professional practice in health and social care.     </a:t>
          </a:r>
          <a:endParaRPr lang="en-US" sz="3100" kern="1200"/>
        </a:p>
      </dsp:txBody>
      <dsp:txXfrm>
        <a:off x="83659" y="3795185"/>
        <a:ext cx="6124396" cy="15464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E50FC-2B65-4F4E-A906-E36D0FB8E00D}">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6FCDB2-5A2E-4DFE-A224-B12A577E4785}">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Explain why communication skills is important in health and social care.</a:t>
          </a:r>
          <a:endParaRPr lang="en-US" sz="2600" kern="1200"/>
        </a:p>
      </dsp:txBody>
      <dsp:txXfrm>
        <a:off x="608661" y="692298"/>
        <a:ext cx="4508047" cy="2799040"/>
      </dsp:txXfrm>
    </dsp:sp>
    <dsp:sp modelId="{EC2158BD-9020-4302-8EFE-2F1A3EEACE46}">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96A385-2E2A-44EA-8EC1-D17FEF5E0238}">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Communication is more than just speaking, it includes listening, understanding body language, writing clearly, and sharing information safely.</a:t>
          </a:r>
          <a:endParaRPr lang="en-US" sz="2600" kern="1200"/>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19258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1942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6930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8272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94577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265247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20881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45769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05381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66225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38349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6/21/2026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23231134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cholar.google.com/scholar?hl=en&amp;as_sdt=0%2C5&amp;q=relevance+of+communication+in+healthcare&amp;oq=relevance+of+communication+in+#d=gs_qabs&amp;t=1782055575188&amp;u=%23p%3D28ZiHPltCGsJ" TargetMode="External"/><Relationship Id="rId2" Type="http://schemas.openxmlformats.org/officeDocument/2006/relationships/hyperlink" Target="https://scholar.google.com/scholar?hl=en&amp;as_sdt=0%2C5&amp;q=what+is+communication+in+health+and+social+care%3F&amp;btnG=#d=gs_qabs&amp;t=1782055434901&amp;u=%23p%3D0J9qYea-kiQJ" TargetMode="External"/><Relationship Id="rId1" Type="http://schemas.openxmlformats.org/officeDocument/2006/relationships/slideLayout" Target="../slideLayouts/slideLayout2.xml"/><Relationship Id="rId5" Type="http://schemas.openxmlformats.org/officeDocument/2006/relationships/hyperlink" Target="https://share.google/4J2k4E6tXSrGjnBF9" TargetMode="External"/><Relationship Id="rId4" Type="http://schemas.openxmlformats.org/officeDocument/2006/relationships/hyperlink" Target="https://scholar.google.com/scholar?hl=en&amp;as_sdt=0%2C5&amp;q=relevance+of+communication+in+healthcare&amp;oq=relevance+of+communication+in+#d=gs_qabs&amp;t=1782055614030&amp;u=%23p%3D3kqyJ8GTZl0J"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8"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1014984" y="891712"/>
            <a:ext cx="5309616" cy="5160789"/>
          </a:xfrm>
        </p:spPr>
        <p:txBody>
          <a:bodyPr vert="horz" lIns="91440" tIns="45720" rIns="91440" bIns="45720" rtlCol="0" anchor="ctr">
            <a:normAutofit/>
          </a:bodyPr>
          <a:lstStyle/>
          <a:p>
            <a:pPr algn="l"/>
            <a:r>
              <a:rPr lang="en-US" sz="4800" kern="1200">
                <a:solidFill>
                  <a:schemeClr val="bg1"/>
                </a:solidFill>
                <a:latin typeface="+mj-lt"/>
                <a:ea typeface="+mj-ea"/>
                <a:cs typeface="+mj-cs"/>
              </a:rPr>
              <a:t>Communication</a:t>
            </a:r>
          </a:p>
        </p:txBody>
      </p:sp>
      <p:sp>
        <p:nvSpPr>
          <p:cNvPr id="3" name="Subtitle 2"/>
          <p:cNvSpPr>
            <a:spLocks noGrp="1"/>
          </p:cNvSpPr>
          <p:nvPr>
            <p:ph type="subTitle" idx="1"/>
          </p:nvPr>
        </p:nvSpPr>
        <p:spPr>
          <a:xfrm>
            <a:off x="6412302" y="891713"/>
            <a:ext cx="4584882" cy="5160790"/>
          </a:xfrm>
        </p:spPr>
        <p:txBody>
          <a:bodyPr vert="horz" lIns="91440" tIns="45720" rIns="91440" bIns="45720" rtlCol="0" anchor="ctr">
            <a:normAutofit/>
          </a:bodyPr>
          <a:lstStyle/>
          <a:p>
            <a:pPr indent="-228600" algn="l">
              <a:buFont typeface="Arial" panose="020B0604020202020204" pitchFamily="34" charset="0"/>
              <a:buChar char="•"/>
            </a:pPr>
            <a:r>
              <a:rPr lang="en-US" sz="1800">
                <a:solidFill>
                  <a:schemeClr val="bg1"/>
                </a:solidFill>
              </a:rPr>
              <a:t>Student name :Fatoumata diabate soropogui</a:t>
            </a:r>
          </a:p>
          <a:p>
            <a:pPr indent="-228600" algn="l">
              <a:buFont typeface="Arial" panose="020B0604020202020204" pitchFamily="34" charset="0"/>
              <a:buChar char="•"/>
            </a:pPr>
            <a:r>
              <a:rPr lang="en-US" sz="1800">
                <a:solidFill>
                  <a:schemeClr val="bg1"/>
                </a:solidFill>
              </a:rPr>
              <a:t>ID:2505200</a:t>
            </a:r>
          </a:p>
          <a:p>
            <a:pPr indent="-228600" algn="l">
              <a:buFont typeface="Arial" panose="020B0604020202020204" pitchFamily="34" charset="0"/>
              <a:buChar char="•"/>
            </a:pPr>
            <a:r>
              <a:rPr lang="en-US" sz="1800">
                <a:solidFill>
                  <a:schemeClr val="bg1"/>
                </a:solidFill>
              </a:rPr>
              <a:t>Modulo code: LCHS4009</a:t>
            </a:r>
          </a:p>
          <a:p>
            <a:pPr indent="-228600" algn="l">
              <a:buFont typeface="Arial" panose="020B0604020202020204" pitchFamily="34" charset="0"/>
              <a:buChar char="•"/>
            </a:pPr>
            <a:r>
              <a:rPr lang="en-US" sz="1800">
                <a:solidFill>
                  <a:schemeClr val="bg1"/>
                </a:solidFill>
              </a:rPr>
              <a:t>Module: professional Development whit Health and Social Care</a:t>
            </a:r>
          </a:p>
          <a:p>
            <a:pPr indent="-228600" algn="l">
              <a:buFont typeface="Arial" panose="020B0604020202020204" pitchFamily="34" charset="0"/>
              <a:buChar char="•"/>
            </a:pPr>
            <a:r>
              <a:rPr lang="en-US" sz="1800">
                <a:solidFill>
                  <a:schemeClr val="bg1"/>
                </a:solidFill>
              </a:rPr>
              <a:t>Lecturer :Olubukola Adegbite</a:t>
            </a:r>
          </a:p>
          <a:p>
            <a:pPr indent="-228600" algn="l">
              <a:buFont typeface="Arial" panose="020B0604020202020204" pitchFamily="34" charset="0"/>
              <a:buChar char="•"/>
            </a:pPr>
            <a:endParaRPr lang="en-US" sz="1800">
              <a:solidFill>
                <a:schemeClr val="bg1"/>
              </a:solidFill>
            </a:endParaRPr>
          </a:p>
          <a:p>
            <a:pPr indent="-228600" algn="l">
              <a:buFont typeface="Arial" panose="020B0604020202020204" pitchFamily="34" charset="0"/>
              <a:buChar char="•"/>
            </a:pPr>
            <a:endParaRPr lang="en-US" sz="180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9F9C2FA-3D53-FCF1-1B0D-97F3901DACE3}"/>
              </a:ext>
            </a:extLst>
          </p:cNvPr>
          <p:cNvSpPr>
            <a:spLocks noGrp="1"/>
          </p:cNvSpPr>
          <p:nvPr>
            <p:ph type="title"/>
          </p:nvPr>
        </p:nvSpPr>
        <p:spPr>
          <a:xfrm>
            <a:off x="838200" y="643467"/>
            <a:ext cx="2951205" cy="5571066"/>
          </a:xfrm>
        </p:spPr>
        <p:txBody>
          <a:bodyPr>
            <a:normAutofit/>
          </a:bodyPr>
          <a:lstStyle/>
          <a:p>
            <a:br>
              <a:rPr lang="en-GB">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982B3DE4-0660-7BAB-0107-938096C2855D}"/>
              </a:ext>
            </a:extLst>
          </p:cNvPr>
          <p:cNvGraphicFramePr>
            <a:graphicFrameLocks noGrp="1"/>
          </p:cNvGraphicFramePr>
          <p:nvPr>
            <p:ph idx="1"/>
            <p:extLst>
              <p:ext uri="{D42A27DB-BD31-4B8C-83A1-F6EECF244321}">
                <p14:modId xmlns:p14="http://schemas.microsoft.com/office/powerpoint/2010/main" val="409196678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0481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B6E793F-8C39-1F38-7BF0-3D874D18ED0B}"/>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What is communication</a:t>
            </a:r>
          </a:p>
        </p:txBody>
      </p:sp>
      <p:sp>
        <p:nvSpPr>
          <p:cNvPr id="3" name="Content Placeholder 2">
            <a:extLst>
              <a:ext uri="{FF2B5EF4-FFF2-40B4-BE49-F238E27FC236}">
                <a16:creationId xmlns:a16="http://schemas.microsoft.com/office/drawing/2014/main" id="{DE19005A-3329-4C1F-8A4B-F17B9412DCB0}"/>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GB" sz="1800">
                <a:solidFill>
                  <a:schemeClr val="tx2"/>
                </a:solidFill>
              </a:rPr>
              <a:t> Communication is the exchange of information ,thoughts ,feeling, needs and ideas between people. In health and social care ,it is defined as the process of sharing and receiving messages clearly and accurately ,and respectfully to support the wellbeing, safety,and rights of individuals. (NHS England,2021)</a:t>
            </a:r>
          </a:p>
        </p:txBody>
      </p:sp>
    </p:spTree>
    <p:extLst>
      <p:ext uri="{BB962C8B-B14F-4D97-AF65-F5344CB8AC3E}">
        <p14:creationId xmlns:p14="http://schemas.microsoft.com/office/powerpoint/2010/main" val="2778101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8A34B6-2D12-23CC-3F01-EAF8D5FA83D4}"/>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The important of communication in health and social care.</a:t>
            </a:r>
          </a:p>
        </p:txBody>
      </p:sp>
      <p:graphicFrame>
        <p:nvGraphicFramePr>
          <p:cNvPr id="5" name="Content Placeholder 2">
            <a:extLst>
              <a:ext uri="{FF2B5EF4-FFF2-40B4-BE49-F238E27FC236}">
                <a16:creationId xmlns:a16="http://schemas.microsoft.com/office/drawing/2014/main" id="{43F156BB-D0E4-FCAF-8018-3EED6A8B7A65}"/>
              </a:ext>
            </a:extLst>
          </p:cNvPr>
          <p:cNvGraphicFramePr>
            <a:graphicFrameLocks noGrp="1"/>
          </p:cNvGraphicFramePr>
          <p:nvPr>
            <p:ph idx="1"/>
            <p:extLst>
              <p:ext uri="{D42A27DB-BD31-4B8C-83A1-F6EECF244321}">
                <p14:modId xmlns:p14="http://schemas.microsoft.com/office/powerpoint/2010/main" val="166608732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2976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345B85A-971A-F018-A8F2-E9C1484C1928}"/>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Barriers of communication</a:t>
            </a:r>
          </a:p>
        </p:txBody>
      </p:sp>
      <p:sp>
        <p:nvSpPr>
          <p:cNvPr id="3" name="Content Placeholder 2">
            <a:extLst>
              <a:ext uri="{FF2B5EF4-FFF2-40B4-BE49-F238E27FC236}">
                <a16:creationId xmlns:a16="http://schemas.microsoft.com/office/drawing/2014/main" id="{DF680DC4-5A85-86BF-0DE6-58832587E56B}"/>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GB" sz="1800">
                <a:solidFill>
                  <a:schemeClr val="tx2"/>
                </a:solidFill>
              </a:rPr>
              <a:t>Language barrier- this is when patient speaks another language and does not understand English. In this they need an interpreter/translator and for the professional to speak slowly. Using medical jargon that people cannot understand.</a:t>
            </a:r>
          </a:p>
          <a:p>
            <a:r>
              <a:rPr lang="en-GB" sz="1800">
                <a:solidFill>
                  <a:schemeClr val="tx2"/>
                </a:solidFill>
              </a:rPr>
              <a:t>Hearing Impairent- In the case where a patient cannot hear and needs a hearing aid but also needs to get someone to speak slowly and clearly.</a:t>
            </a:r>
          </a:p>
          <a:p>
            <a:r>
              <a:rPr lang="en-GB" sz="1800">
                <a:solidFill>
                  <a:schemeClr val="tx2"/>
                </a:solidFill>
              </a:rPr>
              <a:t>Cultural and Religious barrier- this is where a patient needs more understanding on their religious beliefs, personal space and the way they receive care.</a:t>
            </a:r>
          </a:p>
          <a:p>
            <a:pPr marL="0" indent="0">
              <a:buNone/>
            </a:pPr>
            <a:endParaRPr lang="en-GB" sz="1800">
              <a:solidFill>
                <a:schemeClr val="tx2"/>
              </a:solidFill>
            </a:endParaRPr>
          </a:p>
        </p:txBody>
      </p:sp>
    </p:spTree>
    <p:extLst>
      <p:ext uri="{BB962C8B-B14F-4D97-AF65-F5344CB8AC3E}">
        <p14:creationId xmlns:p14="http://schemas.microsoft.com/office/powerpoint/2010/main" val="2447846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C3D55C-C998-3E48-2982-C73FB29A5A9C}"/>
              </a:ext>
            </a:extLst>
          </p:cNvPr>
          <p:cNvSpPr>
            <a:spLocks noGrp="1"/>
          </p:cNvSpPr>
          <p:nvPr>
            <p:ph type="title"/>
          </p:nvPr>
        </p:nvSpPr>
        <p:spPr>
          <a:xfrm>
            <a:off x="1171074" y="1396686"/>
            <a:ext cx="3240506" cy="4064628"/>
          </a:xfrm>
        </p:spPr>
        <p:txBody>
          <a:bodyPr>
            <a:normAutofit/>
          </a:bodyPr>
          <a:lstStyle/>
          <a:p>
            <a:r>
              <a:rPr lang="en-GB" sz="3700">
                <a:solidFill>
                  <a:srgbClr val="FFFFFF"/>
                </a:solidFill>
              </a:rPr>
              <a:t>Relevance in Communication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AFE84AE-9FA5-3295-97CE-3B1AF124FDA5}"/>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sz="2200"/>
              <a:t>Patient safety &amp; Risk reduction- prevents errors poor communication creates serious incidents such as medication, wrong care plans and missed </a:t>
            </a:r>
            <a:r>
              <a:rPr lang="en-GB" sz="2200" err="1"/>
              <a:t>symptomps</a:t>
            </a:r>
            <a:r>
              <a:rPr lang="en-GB" sz="2200"/>
              <a:t>.</a:t>
            </a:r>
          </a:p>
          <a:p>
            <a:r>
              <a:rPr lang="en-GB" sz="2200"/>
              <a:t>Support accurate diagnosis- sharing of history, symptoms and observations allows for correct treatment.</a:t>
            </a:r>
          </a:p>
          <a:p>
            <a:r>
              <a:rPr lang="en-GB" sz="2200"/>
              <a:t>Critical handovers- reduces gaps when there are care transfers between hospitals, </a:t>
            </a:r>
            <a:r>
              <a:rPr lang="en-GB" sz="2200" err="1"/>
              <a:t>Gps</a:t>
            </a:r>
            <a:r>
              <a:rPr lang="en-GB" sz="2200"/>
              <a:t> and social services.</a:t>
            </a:r>
          </a:p>
        </p:txBody>
      </p:sp>
    </p:spTree>
    <p:extLst>
      <p:ext uri="{BB962C8B-B14F-4D97-AF65-F5344CB8AC3E}">
        <p14:creationId xmlns:p14="http://schemas.microsoft.com/office/powerpoint/2010/main" val="2863973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0D78AEC-F3D0-E0B1-0846-F3C6CDDD88F1}"/>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I am using SBAR Model for my Explain</a:t>
            </a:r>
          </a:p>
        </p:txBody>
      </p:sp>
      <p:sp>
        <p:nvSpPr>
          <p:cNvPr id="3" name="Content Placeholder 2">
            <a:extLst>
              <a:ext uri="{FF2B5EF4-FFF2-40B4-BE49-F238E27FC236}">
                <a16:creationId xmlns:a16="http://schemas.microsoft.com/office/drawing/2014/main" id="{5BF92ECF-A786-E719-5EF7-71BE4276E465}"/>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GB" sz="1800">
                <a:solidFill>
                  <a:schemeClr val="tx2"/>
                </a:solidFill>
              </a:rPr>
              <a:t>Use of the SBAR model</a:t>
            </a:r>
            <a:endParaRPr lang="en-US" sz="1800">
              <a:solidFill>
                <a:schemeClr val="tx2"/>
              </a:solidFill>
            </a:endParaRPr>
          </a:p>
          <a:p>
            <a:r>
              <a:rPr lang="en-GB" sz="1800">
                <a:solidFill>
                  <a:schemeClr val="tx2"/>
                </a:solidFill>
              </a:rPr>
              <a:t>Situation- 999 my name is Fatoumata, I am calling from Harden Rd care home, WS2 1RW. I have a patient named Lucy and she is 65 years old and is having high blood pressure. </a:t>
            </a:r>
          </a:p>
          <a:p>
            <a:r>
              <a:rPr lang="en-GB" sz="1800">
                <a:solidFill>
                  <a:schemeClr val="tx2"/>
                </a:solidFill>
              </a:rPr>
              <a:t>Background- She is diabetic and has high blood pressure issues and has been high since yesterday.</a:t>
            </a:r>
          </a:p>
          <a:p>
            <a:r>
              <a:rPr lang="en-GB" sz="1800">
                <a:solidFill>
                  <a:schemeClr val="tx2"/>
                </a:solidFill>
              </a:rPr>
              <a:t>Assesment- We used blood pressure machine, have been monitoring her for 5 hours. She refused to eat and we are not able to control the situation.</a:t>
            </a:r>
          </a:p>
          <a:p>
            <a:r>
              <a:rPr lang="en-GB" sz="1800">
                <a:solidFill>
                  <a:schemeClr val="tx2"/>
                </a:solidFill>
              </a:rPr>
              <a:t>Recommendation- We are recommending for her to be evacuated to the hospital as soon as possible.</a:t>
            </a:r>
          </a:p>
        </p:txBody>
      </p:sp>
    </p:spTree>
    <p:extLst>
      <p:ext uri="{BB962C8B-B14F-4D97-AF65-F5344CB8AC3E}">
        <p14:creationId xmlns:p14="http://schemas.microsoft.com/office/powerpoint/2010/main" val="1400136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66611D4-653E-5154-D0A6-C3E578E14B68}"/>
              </a:ext>
            </a:extLst>
          </p:cNvPr>
          <p:cNvSpPr>
            <a:spLocks noGrp="1"/>
          </p:cNvSpPr>
          <p:nvPr>
            <p:ph type="title"/>
          </p:nvPr>
        </p:nvSpPr>
        <p:spPr>
          <a:xfrm>
            <a:off x="3894807" y="612099"/>
            <a:ext cx="7117226" cy="1878821"/>
          </a:xfrm>
        </p:spPr>
        <p:txBody>
          <a:bodyPr vert="horz" lIns="91440" tIns="45720" rIns="91440" bIns="45720" rtlCol="0" anchor="t">
            <a:normAutofit/>
          </a:bodyPr>
          <a:lstStyle/>
          <a:p>
            <a:pPr algn="r"/>
            <a:r>
              <a:rPr lang="en-US" sz="8000">
                <a:solidFill>
                  <a:srgbClr val="FFFFFF"/>
                </a:solidFill>
              </a:rPr>
              <a:t>References</a:t>
            </a:r>
            <a:endParaRPr lang="en-US" sz="8000" kern="1200"/>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5" name="TextBox 4">
            <a:extLst>
              <a:ext uri="{FF2B5EF4-FFF2-40B4-BE49-F238E27FC236}">
                <a16:creationId xmlns:a16="http://schemas.microsoft.com/office/drawing/2014/main" id="{72858492-E1C0-D5C9-5228-908D4FD02758}"/>
              </a:ext>
            </a:extLst>
          </p:cNvPr>
          <p:cNvSpPr txBox="1"/>
          <p:nvPr/>
        </p:nvSpPr>
        <p:spPr>
          <a:xfrm>
            <a:off x="498360" y="1713750"/>
            <a:ext cx="1170051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highlight>
                <a:srgbClr val="FFFFFF"/>
              </a:highlight>
              <a:latin typeface="Arial"/>
              <a:cs typeface="Arial"/>
            </a:endParaRPr>
          </a:p>
          <a:p>
            <a:br>
              <a:rPr lang="en-US"/>
            </a:br>
            <a:endParaRPr lang="en-US"/>
          </a:p>
        </p:txBody>
      </p:sp>
      <p:sp>
        <p:nvSpPr>
          <p:cNvPr id="3" name="TextBox 2">
            <a:extLst>
              <a:ext uri="{FF2B5EF4-FFF2-40B4-BE49-F238E27FC236}">
                <a16:creationId xmlns:a16="http://schemas.microsoft.com/office/drawing/2014/main" id="{4A2BC7E6-5923-9381-82C3-083D10CA5A9C}"/>
              </a:ext>
            </a:extLst>
          </p:cNvPr>
          <p:cNvSpPr txBox="1"/>
          <p:nvPr/>
        </p:nvSpPr>
        <p:spPr>
          <a:xfrm>
            <a:off x="215663" y="1502434"/>
            <a:ext cx="11142448"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0" i="0">
                <a:latin typeface="Arial"/>
                <a:ea typeface="Arial"/>
                <a:cs typeface="Arial"/>
              </a:rPr>
              <a:t>1. Google Scholar (</a:t>
            </a:r>
            <a:r>
              <a:rPr lang="en-US" b="0" i="0" err="1">
                <a:latin typeface="Arial"/>
                <a:ea typeface="Arial"/>
                <a:cs typeface="Arial"/>
              </a:rPr>
              <a:t>n.d.a</a:t>
            </a:r>
            <a:r>
              <a:rPr lang="en-US" b="0" i="0">
                <a:latin typeface="Arial"/>
                <a:ea typeface="Arial"/>
                <a:cs typeface="Arial"/>
              </a:rPr>
              <a:t>) What is communication in health and social care? Available at: </a:t>
            </a:r>
            <a:r>
              <a:rPr lang="en-US" b="0" i="0" dirty="0">
                <a:latin typeface="Arial"/>
                <a:ea typeface="Arial"/>
                <a:cs typeface="Arial"/>
                <a:hlinkClick r:id="rId2">
                  <a:extLst>
                    <a:ext uri="{A12FA001-AC4F-418D-AE19-62706E023703}">
                      <ahyp:hlinkClr xmlns:ahyp="http://schemas.microsoft.com/office/drawing/2018/hyperlinkcolor" val="tx"/>
                    </a:ext>
                  </a:extLst>
                </a:hlinkClick>
              </a:rPr>
              <a:t>https://scholar.google.com/scholar?hl=en&amp;as_sdt=0%2C5&amp;q=what+is+communication+in+health+and+social+care%3F&amp;btnG=#d=gs_qabs&amp;t=1782055434901&amp;u=%23p%3D0J9qYea-kiQJ</a:t>
            </a:r>
            <a:r>
              <a:rPr lang="en-US" b="0" i="0">
                <a:latin typeface="Arial"/>
                <a:ea typeface="Arial"/>
                <a:cs typeface="Arial"/>
              </a:rPr>
              <a:t> (</a:t>
            </a:r>
            <a:r>
              <a:rPr lang="en-US" b="0" i="0">
                <a:solidFill>
                  <a:srgbClr val="222222"/>
                </a:solidFill>
                <a:latin typeface="Arial"/>
                <a:ea typeface="Arial"/>
                <a:cs typeface="Arial"/>
              </a:rPr>
              <a:t>Accessed: 21 June 2026).</a:t>
            </a:r>
          </a:p>
          <a:p>
            <a:pPr algn="l"/>
            <a:r>
              <a:rPr lang="en-US" b="0" i="0">
                <a:solidFill>
                  <a:srgbClr val="222222"/>
                </a:solidFill>
                <a:latin typeface="Arial"/>
                <a:ea typeface="Arial"/>
                <a:cs typeface="Arial"/>
              </a:rPr>
              <a:t>​</a:t>
            </a:r>
          </a:p>
          <a:p>
            <a:pPr algn="l"/>
            <a:r>
              <a:rPr lang="en-US" b="0" i="0">
                <a:solidFill>
                  <a:srgbClr val="222222"/>
                </a:solidFill>
                <a:latin typeface="Arial"/>
                <a:ea typeface="Arial"/>
                <a:cs typeface="Arial"/>
              </a:rPr>
              <a:t>2. Google Scholar (</a:t>
            </a:r>
            <a:r>
              <a:rPr lang="en-US" b="0" i="0" err="1">
                <a:solidFill>
                  <a:srgbClr val="222222"/>
                </a:solidFill>
                <a:latin typeface="Arial"/>
                <a:ea typeface="Arial"/>
                <a:cs typeface="Arial"/>
              </a:rPr>
              <a:t>n.d.b</a:t>
            </a:r>
            <a:r>
              <a:rPr lang="en-US" b="0" i="0">
                <a:solidFill>
                  <a:srgbClr val="222222"/>
                </a:solidFill>
                <a:latin typeface="Arial"/>
                <a:ea typeface="Arial"/>
                <a:cs typeface="Arial"/>
              </a:rPr>
              <a:t>) Relevance of communication in healthcare. Available </a:t>
            </a:r>
            <a:r>
              <a:rPr lang="en-US" b="0" i="0">
                <a:latin typeface="Arial"/>
                <a:ea typeface="Arial"/>
                <a:cs typeface="Arial"/>
              </a:rPr>
              <a:t>at: </a:t>
            </a:r>
            <a:r>
              <a:rPr lang="en-US" b="0" i="0" dirty="0">
                <a:latin typeface="Arial"/>
                <a:ea typeface="Arial"/>
                <a:cs typeface="Arial"/>
                <a:hlinkClick r:id="rId3">
                  <a:extLst>
                    <a:ext uri="{A12FA001-AC4F-418D-AE19-62706E023703}">
                      <ahyp:hlinkClr xmlns:ahyp="http://schemas.microsoft.com/office/drawing/2018/hyperlinkcolor" val="tx"/>
                    </a:ext>
                  </a:extLst>
                </a:hlinkClick>
              </a:rPr>
              <a:t>https://scholar.google.com/scholar?hl=en&amp;as_sdt=0%2C5&amp;q=relevance+of+communication+in+healthcare&amp;oq=relevance+of+communication+in+#d=gs_qabs&amp;t=1782055575188&amp;u=%23p%3D28ZiHPltCGsJ</a:t>
            </a:r>
            <a:r>
              <a:rPr lang="en-US" b="0" i="0">
                <a:latin typeface="Arial"/>
                <a:ea typeface="Arial"/>
                <a:cs typeface="Arial"/>
              </a:rPr>
              <a:t> (Access</a:t>
            </a:r>
            <a:r>
              <a:rPr lang="en-US" b="0" i="0">
                <a:solidFill>
                  <a:srgbClr val="222222"/>
                </a:solidFill>
                <a:latin typeface="Arial"/>
                <a:ea typeface="Arial"/>
                <a:cs typeface="Arial"/>
              </a:rPr>
              <a:t>ed: 21 June 2026).</a:t>
            </a:r>
          </a:p>
          <a:p>
            <a:pPr algn="l"/>
            <a:r>
              <a:rPr lang="en-US" b="0" i="0">
                <a:solidFill>
                  <a:srgbClr val="222222"/>
                </a:solidFill>
                <a:latin typeface="Arial"/>
                <a:ea typeface="Arial"/>
                <a:cs typeface="Arial"/>
              </a:rPr>
              <a:t>​</a:t>
            </a:r>
          </a:p>
          <a:p>
            <a:pPr algn="l"/>
            <a:r>
              <a:rPr lang="en-US" b="0" i="0">
                <a:latin typeface="Arial"/>
                <a:ea typeface="Arial"/>
                <a:cs typeface="Arial"/>
              </a:rPr>
              <a:t>3. Google Scholar (</a:t>
            </a:r>
            <a:r>
              <a:rPr lang="en-US" b="0" i="0" err="1">
                <a:latin typeface="Arial"/>
                <a:ea typeface="Arial"/>
                <a:cs typeface="Arial"/>
              </a:rPr>
              <a:t>n.d.c</a:t>
            </a:r>
            <a:r>
              <a:rPr lang="en-US" b="0" i="0">
                <a:latin typeface="Arial"/>
                <a:ea typeface="Arial"/>
                <a:cs typeface="Arial"/>
              </a:rPr>
              <a:t>) Relevance of communication in healthcare. Available at: </a:t>
            </a:r>
            <a:r>
              <a:rPr lang="en-US" b="0" i="0" dirty="0">
                <a:latin typeface="Arial"/>
                <a:ea typeface="Arial"/>
                <a:cs typeface="Arial"/>
                <a:hlinkClick r:id="rId4">
                  <a:extLst>
                    <a:ext uri="{A12FA001-AC4F-418D-AE19-62706E023703}">
                      <ahyp:hlinkClr xmlns:ahyp="http://schemas.microsoft.com/office/drawing/2018/hyperlinkcolor" val="tx"/>
                    </a:ext>
                  </a:extLst>
                </a:hlinkClick>
              </a:rPr>
              <a:t>https://scholar.google.com/scholar?hl=en&amp;as_sdt=0%2C5&amp;q=relevance+of+communication+in+healthcare&amp;oq=relevance+of+communication+in+#d=gs_qabs&amp;t=1782055614030&amp;u=%23p%3D3kqyJ8GTZl0J</a:t>
            </a:r>
            <a:r>
              <a:rPr lang="en-US" b="0" i="0">
                <a:latin typeface="Arial"/>
                <a:ea typeface="Arial"/>
                <a:cs typeface="Arial"/>
              </a:rPr>
              <a:t> (A</a:t>
            </a:r>
            <a:r>
              <a:rPr lang="en-US" b="0" i="0">
                <a:solidFill>
                  <a:srgbClr val="222222"/>
                </a:solidFill>
                <a:latin typeface="Arial"/>
                <a:ea typeface="Arial"/>
                <a:cs typeface="Arial"/>
              </a:rPr>
              <a:t>ccessed: 21 June 2026).</a:t>
            </a:r>
          </a:p>
          <a:p>
            <a:pPr algn="l"/>
            <a:r>
              <a:rPr lang="en-US" b="0" i="0">
                <a:solidFill>
                  <a:srgbClr val="222222"/>
                </a:solidFill>
                <a:latin typeface="Arial"/>
                <a:ea typeface="Arial"/>
                <a:cs typeface="Arial"/>
              </a:rPr>
              <a:t>​</a:t>
            </a:r>
          </a:p>
          <a:p>
            <a:pPr algn="l"/>
            <a:r>
              <a:rPr lang="en-US" b="0" i="0">
                <a:solidFill>
                  <a:srgbClr val="222222"/>
                </a:solidFill>
                <a:latin typeface="Arial"/>
                <a:ea typeface="Arial"/>
                <a:cs typeface="Arial"/>
              </a:rPr>
              <a:t>4. NHS England (n.d.) How good communication skills benefit patients, service users and people affected by </a:t>
            </a:r>
            <a:r>
              <a:rPr lang="en-US" b="0" i="0">
                <a:latin typeface="Arial"/>
                <a:ea typeface="Arial"/>
                <a:cs typeface="Arial"/>
              </a:rPr>
              <a:t>cancer, and those important to them. Workforce, training and education. Available at: </a:t>
            </a:r>
            <a:r>
              <a:rPr lang="en-US" b="0" i="0" dirty="0">
                <a:latin typeface="Arial"/>
                <a:ea typeface="Arial"/>
                <a:cs typeface="Arial"/>
                <a:hlinkClick r:id="rId5">
                  <a:extLst>
                    <a:ext uri="{A12FA001-AC4F-418D-AE19-62706E023703}">
                      <ahyp:hlinkClr xmlns:ahyp="http://schemas.microsoft.com/office/drawing/2018/hyperlinkcolor" val="tx"/>
                    </a:ext>
                  </a:extLst>
                </a:hlinkClick>
              </a:rPr>
              <a:t>https://share.google/4J2k4E6tXSrGjnBF9</a:t>
            </a:r>
            <a:r>
              <a:rPr lang="en-US" b="0" i="0">
                <a:latin typeface="Arial"/>
                <a:ea typeface="Arial"/>
                <a:cs typeface="Arial"/>
              </a:rPr>
              <a:t> (Acce</a:t>
            </a:r>
            <a:r>
              <a:rPr lang="en-US" b="0" i="0">
                <a:solidFill>
                  <a:srgbClr val="222222"/>
                </a:solidFill>
                <a:latin typeface="Arial"/>
                <a:ea typeface="Arial"/>
                <a:cs typeface="Arial"/>
              </a:rPr>
              <a:t>ssed: 21 June 2026).</a:t>
            </a:r>
          </a:p>
          <a:p>
            <a:pPr algn="ctr"/>
            <a:endParaRPr lang="en-GB"/>
          </a:p>
        </p:txBody>
      </p:sp>
    </p:spTree>
    <p:extLst>
      <p:ext uri="{BB962C8B-B14F-4D97-AF65-F5344CB8AC3E}">
        <p14:creationId xmlns:p14="http://schemas.microsoft.com/office/powerpoint/2010/main" val="587498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E2E8FE-B87B-430D-9722-167B5E2C2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Close-up of hopscotch on a sidewalk">
            <a:extLst>
              <a:ext uri="{FF2B5EF4-FFF2-40B4-BE49-F238E27FC236}">
                <a16:creationId xmlns:a16="http://schemas.microsoft.com/office/drawing/2014/main" id="{BFCF5DE0-FD37-EFC2-F9CB-F100FEBD9335}"/>
              </a:ext>
            </a:extLst>
          </p:cNvPr>
          <p:cNvPicPr>
            <a:picLocks noChangeAspect="1"/>
          </p:cNvPicPr>
          <p:nvPr/>
        </p:nvPicPr>
        <p:blipFill>
          <a:blip r:embed="rId2">
            <a:duotone>
              <a:schemeClr val="accent1">
                <a:shade val="45000"/>
                <a:satMod val="135000"/>
              </a:schemeClr>
              <a:prstClr val="white"/>
            </a:duotone>
            <a:alphaModFix amt="35000"/>
          </a:blip>
          <a:srcRect t="7591" r="-2" b="8073"/>
          <a:stretch>
            <a:fillRect/>
          </a:stretch>
        </p:blipFill>
        <p:spPr>
          <a:xfrm>
            <a:off x="20" y="10"/>
            <a:ext cx="12191981" cy="6857989"/>
          </a:xfrm>
          <a:prstGeom prst="rect">
            <a:avLst/>
          </a:prstGeom>
        </p:spPr>
      </p:pic>
      <p:sp>
        <p:nvSpPr>
          <p:cNvPr id="2" name="Title 1">
            <a:extLst>
              <a:ext uri="{FF2B5EF4-FFF2-40B4-BE49-F238E27FC236}">
                <a16:creationId xmlns:a16="http://schemas.microsoft.com/office/drawing/2014/main" id="{C68D90F8-5166-724D-30E7-4696A0179EFD}"/>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6200">
                <a:solidFill>
                  <a:srgbClr val="FFFFFF"/>
                </a:solidFill>
              </a:rPr>
              <a:t>                     End</a:t>
            </a:r>
          </a:p>
        </p:txBody>
      </p:sp>
      <p:cxnSp>
        <p:nvCxnSpPr>
          <p:cNvPr id="12" name="Straight Connector 1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66851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1</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Communication</vt:lpstr>
      <vt:lpstr> </vt:lpstr>
      <vt:lpstr>What is communication</vt:lpstr>
      <vt:lpstr>The important of communication in health and social care.</vt:lpstr>
      <vt:lpstr>Barriers of communication</vt:lpstr>
      <vt:lpstr>Relevance in Communication</vt:lpstr>
      <vt:lpstr>I am using SBAR Model for my Explain</vt:lpstr>
      <vt:lpstr>References</vt:lpstr>
      <vt:lpstr>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20</cp:revision>
  <dcterms:created xsi:type="dcterms:W3CDTF">2026-06-07T10:11:08Z</dcterms:created>
  <dcterms:modified xsi:type="dcterms:W3CDTF">2026-06-21T16:21:47Z</dcterms:modified>
</cp:coreProperties>
</file>