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3.jpg" ContentType="image/jpg"/>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4.jpg" ContentType="image/jpg"/>
  <Override PartName="/ppt/notesSlides/notesSlide7.xml" ContentType="application/vnd.openxmlformats-officedocument.presentationml.notesSlide+xml"/>
  <Override PartName="/ppt/notesSlides/notesSlide8.xml" ContentType="application/vnd.openxmlformats-officedocument.presentationml.notesSlide+xml"/>
  <Override PartName="/ppt/media/image5.jpg" ContentType="image/jpg"/>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1.xml" ContentType="application/vnd.openxmlformats-officedocument.drawingml.char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341" r:id="rId1"/>
  </p:sldMasterIdLst>
  <p:notesMasterIdLst>
    <p:notesMasterId r:id="rId20"/>
  </p:notesMasterIdLst>
  <p:sldIdLst>
    <p:sldId id="256" r:id="rId2"/>
    <p:sldId id="257" r:id="rId3"/>
    <p:sldId id="259" r:id="rId4"/>
    <p:sldId id="258" r:id="rId5"/>
    <p:sldId id="261" r:id="rId6"/>
    <p:sldId id="266" r:id="rId7"/>
    <p:sldId id="263" r:id="rId8"/>
    <p:sldId id="264" r:id="rId9"/>
    <p:sldId id="265" r:id="rId10"/>
    <p:sldId id="268" r:id="rId11"/>
    <p:sldId id="269" r:id="rId12"/>
    <p:sldId id="270" r:id="rId13"/>
    <p:sldId id="271" r:id="rId14"/>
    <p:sldId id="272" r:id="rId15"/>
    <p:sldId id="274" r:id="rId16"/>
    <p:sldId id="276" r:id="rId17"/>
    <p:sldId id="277" r:id="rId18"/>
    <p:sldId id="278" r:id="rId1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2639" autoAdjust="0"/>
  </p:normalViewPr>
  <p:slideViewPr>
    <p:cSldViewPr snapToGrid="0" snapToObjects="1">
      <p:cViewPr varScale="1">
        <p:scale>
          <a:sx n="68" d="100"/>
          <a:sy n="68" d="100"/>
        </p:scale>
        <p:origin x="72" y="2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1"/>
  <c:style val="2"/>
  <c:chart>
    <c:title>
      <c:tx>
        <c:rich>
          <a:bodyPr/>
          <a:lstStyle/>
          <a:p>
            <a:pPr>
              <a:defRPr sz="1200" b="0" i="0" u="none" strike="noStrike">
                <a:solidFill>
                  <a:srgbClr val="000000"/>
                </a:solidFill>
                <a:latin typeface="Times New Roman"/>
              </a:defRPr>
            </a:pPr>
            <a:r>
              <a:rPr lang="en-US" sz="1200" b="0" i="0" u="none" strike="noStrike">
                <a:solidFill>
                  <a:srgbClr val="000000"/>
                </a:solidFill>
                <a:latin typeface="Times New Roman"/>
              </a:rPr>
              <a:t>FTIR quality-check outcomes by sample group (n = 50)</a:t>
            </a:r>
          </a:p>
        </c:rich>
      </c:tx>
      <c:layout/>
      <c:overlay val="0"/>
    </c:title>
    <c:autoTitleDeleted val="0"/>
    <c:plotArea>
      <c:layout/>
      <c:barChart>
        <c:barDir val="col"/>
        <c:grouping val="stacked"/>
        <c:varyColors val="0"/>
        <c:ser>
          <c:idx val="0"/>
          <c:order val="0"/>
          <c:tx>
            <c:strRef>
              <c:f>Sheet1!$B$1</c:f>
              <c:strCache>
                <c:ptCount val="1"/>
                <c:pt idx="0">
                  <c:v>Passed QC</c:v>
                </c:pt>
              </c:strCache>
            </c:strRef>
          </c:tx>
          <c:spPr>
            <a:solidFill>
              <a:srgbClr val="2F7D52"/>
            </a:solidFill>
            <a:effectLst/>
          </c:spPr>
          <c:invertIfNegative val="0"/>
          <c:dLbls>
            <c:numFmt formatCode="#,##0" sourceLinked="0"/>
            <c:spPr>
              <a:noFill/>
              <a:ln>
                <a:noFill/>
              </a:ln>
              <a:effectLst/>
            </c:spPr>
            <c:txPr>
              <a:bodyPr/>
              <a:lstStyle/>
              <a:p>
                <a:pPr>
                  <a:defRPr sz="1000" b="0" i="0" u="none" strike="noStrike">
                    <a:solidFill>
                      <a:srgbClr val="FFFFFF"/>
                    </a:solidFill>
                    <a:latin typeface="Times New Roman"/>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Sheet1!$A$2:$A$6</c:f>
              <c:strCache>
                <c:ptCount val="5"/>
                <c:pt idx="0">
                  <c:v>Blank</c:v>
                </c:pt>
                <c:pt idx="1">
                  <c:v>Taff 1</c:v>
                </c:pt>
                <c:pt idx="2">
                  <c:v>Taff 2</c:v>
                </c:pt>
                <c:pt idx="3">
                  <c:v>Ely 1</c:v>
                </c:pt>
                <c:pt idx="4">
                  <c:v>Ely 2</c:v>
                </c:pt>
              </c:strCache>
            </c:strRef>
          </c:cat>
          <c:val>
            <c:numRef>
              <c:f>Sheet1!$B$2:$B$6</c:f>
              <c:numCache>
                <c:formatCode>General</c:formatCode>
                <c:ptCount val="5"/>
                <c:pt idx="0">
                  <c:v>10</c:v>
                </c:pt>
                <c:pt idx="1">
                  <c:v>9</c:v>
                </c:pt>
                <c:pt idx="2">
                  <c:v>8</c:v>
                </c:pt>
                <c:pt idx="3">
                  <c:v>10</c:v>
                </c:pt>
                <c:pt idx="4">
                  <c:v>6</c:v>
                </c:pt>
              </c:numCache>
            </c:numRef>
          </c:val>
        </c:ser>
        <c:ser>
          <c:idx val="1"/>
          <c:order val="1"/>
          <c:tx>
            <c:strRef>
              <c:f>Sheet1!$C$1</c:f>
              <c:strCache>
                <c:ptCount val="1"/>
                <c:pt idx="0">
                  <c:v>Weak-bands warning</c:v>
                </c:pt>
              </c:strCache>
            </c:strRef>
          </c:tx>
          <c:spPr>
            <a:solidFill>
              <a:srgbClr val="D9593A"/>
            </a:solidFill>
            <a:effectLst/>
          </c:spPr>
          <c:invertIfNegative val="0"/>
          <c:dLbls>
            <c:numFmt formatCode="#,##0" sourceLinked="0"/>
            <c:spPr>
              <a:noFill/>
              <a:ln>
                <a:noFill/>
              </a:ln>
              <a:effectLst/>
            </c:spPr>
            <c:txPr>
              <a:bodyPr/>
              <a:lstStyle/>
              <a:p>
                <a:pPr>
                  <a:defRPr sz="1000" b="0" i="0" u="none" strike="noStrike">
                    <a:solidFill>
                      <a:srgbClr val="FFFFFF"/>
                    </a:solidFill>
                    <a:latin typeface="Times New Roman"/>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Sheet1!$A$2:$A$6</c:f>
              <c:strCache>
                <c:ptCount val="5"/>
                <c:pt idx="0">
                  <c:v>Blank</c:v>
                </c:pt>
                <c:pt idx="1">
                  <c:v>Taff 1</c:v>
                </c:pt>
                <c:pt idx="2">
                  <c:v>Taff 2</c:v>
                </c:pt>
                <c:pt idx="3">
                  <c:v>Ely 1</c:v>
                </c:pt>
                <c:pt idx="4">
                  <c:v>Ely 2</c:v>
                </c:pt>
              </c:strCache>
            </c:strRef>
          </c:cat>
          <c:val>
            <c:numRef>
              <c:f>Sheet1!$C$2:$C$6</c:f>
              <c:numCache>
                <c:formatCode>General</c:formatCode>
                <c:ptCount val="5"/>
                <c:pt idx="0">
                  <c:v>0</c:v>
                </c:pt>
                <c:pt idx="1">
                  <c:v>1</c:v>
                </c:pt>
                <c:pt idx="2">
                  <c:v>2</c:v>
                </c:pt>
                <c:pt idx="3">
                  <c:v>0</c:v>
                </c:pt>
                <c:pt idx="4">
                  <c:v>4</c:v>
                </c:pt>
              </c:numCache>
            </c:numRef>
          </c:val>
        </c:ser>
        <c:dLbls>
          <c:dLblPos val="ctr"/>
          <c:showLegendKey val="0"/>
          <c:showVal val="1"/>
          <c:showCatName val="0"/>
          <c:showSerName val="0"/>
          <c:showPercent val="0"/>
          <c:showBubbleSize val="0"/>
        </c:dLbls>
        <c:gapWidth val="50"/>
        <c:overlap val="100"/>
        <c:axId val="1324594912"/>
        <c:axId val="1324601440"/>
      </c:barChart>
      <c:catAx>
        <c:axId val="1324594912"/>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62757F"/>
                </a:solidFill>
                <a:latin typeface="Times New Roman"/>
              </a:defRPr>
            </a:pPr>
            <a:endParaRPr lang="en-US"/>
          </a:p>
        </c:txPr>
        <c:crossAx val="1324601440"/>
        <c:crosses val="autoZero"/>
        <c:auto val="1"/>
        <c:lblAlgn val="ctr"/>
        <c:lblOffset val="100"/>
        <c:noMultiLvlLbl val="1"/>
      </c:catAx>
      <c:valAx>
        <c:axId val="1324601440"/>
        <c:scaling>
          <c:orientation val="minMax"/>
          <c:max val="10"/>
        </c:scaling>
        <c:delete val="0"/>
        <c:axPos val="l"/>
        <c:majorGridlines>
          <c:spPr>
            <a:ln w="12700" cap="flat">
              <a:solidFill>
                <a:srgbClr val="E8EEF2"/>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62757F"/>
                </a:solidFill>
                <a:latin typeface="Times New Roman"/>
              </a:defRPr>
            </a:pPr>
            <a:endParaRPr lang="en-US"/>
          </a:p>
        </c:txPr>
        <c:crossAx val="1324594912"/>
        <c:crosses val="autoZero"/>
        <c:crossBetween val="between"/>
      </c:valAx>
      <c:spPr>
        <a:noFill/>
        <a:ln>
          <a:noFill/>
        </a:ln>
        <a:effectLst/>
      </c:spPr>
    </c:plotArea>
    <c:legend>
      <c:legendPos val="b"/>
      <c:layout/>
      <c:overlay val="0"/>
      <c:txPr>
        <a:bodyPr/>
        <a:lstStyle/>
        <a:p>
          <a:pPr>
            <a:defRPr sz="1000">
              <a:solidFill>
                <a:srgbClr val="62757F"/>
              </a:solidFill>
              <a:latin typeface="Times New Roman"/>
              <a:cs typeface="Times New Roman"/>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41347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Foyajul Karim Rimon, student number 2504503. This viva covers my MSc dissertation on microplastic monitoring and management in Cardiff freshwater systems, drawing on literature, professional interviews and exploratory ATR-FTIR analysis.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Twelve sections. I will spend most of the time on methodology and on the FTIR result, because that is where the interesting problem sits.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Definition first, then the pathways, then the identification problem. The last line is the framing of the whole thesis.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things made this worth doing: the pathways are many, identification is genuinely hard, and nobody had looked at reaches like these in South Wales.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question, one aim, four objectives. Objective 3 is highlighted because it produced the unexpected result I will come to.</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sites, two rivers, one city. I am explicit that the sites were accessible rather than representative — that is a limitation, not a design claim.</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Six themes came out of the review. Four of them left a gap I could actually respond to at this scale.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Five strands. I should flag honestly that the original microscope lens was faulty and a replacement optical system was used — that is documented in the methods chapter.</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laboratory blank is the important control here — it went through exactly the same steps, and it is what makes the FTIR result interpretable.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Thirty-one candidates, weighted towards the Taff. I use the word candidates deliberately — nothing here is a confirmed microplastic.</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heart of the viva. Thirty-one candidates went in, fifty spectra came out, and not one confirmed an environmental polymer.</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98% match was to the filter itself. That is a substrate-masking effect, and it is the most useful thing this study produced.</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Seven themes, four participants. The convergence on standardisation is striking because they work in four different sectors and did not speak to each other.</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an examiner asks what is original here, the answer is the substrate-masking warning and the evidence hierarchy.</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end the substantive part on the recommendations rather than the limitations, because the recommendations follow directly from what went wrong.</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Full Harvard reference list, part one.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Full Harvard reference list, part two.</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1608899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203797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498672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9/21/2026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98649088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9/21/2026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0655821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9/21/2026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4770409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9/21/2026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8576438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9/21/2026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32380837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9/21/2026</a:t>
            </a:fld>
            <a:endParaRPr lang="en-US" dirty="0"/>
          </a:p>
        </p:txBody>
      </p:sp>
    </p:spTree>
    <p:extLst>
      <p:ext uri="{BB962C8B-B14F-4D97-AF65-F5344CB8AC3E}">
        <p14:creationId xmlns:p14="http://schemas.microsoft.com/office/powerpoint/2010/main" val="250814241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3788698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2777110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9202296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0097273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3369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2561166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85301845"/>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3483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9/21/2026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98589245"/>
      </p:ext>
    </p:extLst>
  </p:cSld>
  <p:clrMap bg1="lt1" tx1="dk1" bg2="lt2" tx2="dk2" accent1="accent1" accent2="accent2" accent3="accent3" accent4="accent4" accent5="accent5" accent6="accent6" hlink="hlink" folHlink="folHlink"/>
  <p:sldLayoutIdLst>
    <p:sldLayoutId id="2147484342" r:id="rId1"/>
    <p:sldLayoutId id="2147484343" r:id="rId2"/>
    <p:sldLayoutId id="2147484344" r:id="rId3"/>
    <p:sldLayoutId id="2147484345" r:id="rId4"/>
    <p:sldLayoutId id="2147484346" r:id="rId5"/>
    <p:sldLayoutId id="2147484347" r:id="rId6"/>
    <p:sldLayoutId id="2147484348" r:id="rId7"/>
    <p:sldLayoutId id="2147484349" r:id="rId8"/>
    <p:sldLayoutId id="2147484350" r:id="rId9"/>
    <p:sldLayoutId id="2147484351" r:id="rId10"/>
    <p:sldLayoutId id="2147484352" r:id="rId11"/>
    <p:sldLayoutId id="2147484353" r:id="rId12"/>
    <p:sldLayoutId id="2147484354" r:id="rId13"/>
    <p:sldLayoutId id="2147484355" r:id="rId14"/>
    <p:sldLayoutId id="2147484356" r:id="rId15"/>
    <p:sldLayoutId id="2147484357" r:id="rId16"/>
    <p:sldLayoutId id="2147484358" r:id="rId17"/>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2A3A"/>
        </a:solidFill>
        <a:effectLst/>
      </p:bgPr>
    </p:bg>
    <p:spTree>
      <p:nvGrpSpPr>
        <p:cNvPr id="1" name=""/>
        <p:cNvGrpSpPr/>
        <p:nvPr/>
      </p:nvGrpSpPr>
      <p:grpSpPr>
        <a:xfrm>
          <a:off x="0" y="0"/>
          <a:ext cx="0" cy="0"/>
          <a:chOff x="0" y="0"/>
          <a:chExt cx="0" cy="0"/>
        </a:xfrm>
      </p:grpSpPr>
      <p:sp>
        <p:nvSpPr>
          <p:cNvPr id="4" name="Text 1"/>
          <p:cNvSpPr txBox="1"/>
          <p:nvPr/>
        </p:nvSpPr>
        <p:spPr>
          <a:xfrm>
            <a:off x="868680" y="868680"/>
            <a:ext cx="5669280" cy="274320"/>
          </a:xfrm>
          <a:prstGeom prst="rect">
            <a:avLst/>
          </a:prstGeom>
          <a:noFill/>
          <a:ln/>
        </p:spPr>
        <p:txBody>
          <a:bodyPr wrap="square" lIns="0" tIns="0" rIns="0" bIns="0" rtlCol="0" anchor="ctr"/>
          <a:lstStyle/>
          <a:p>
            <a:pPr marL="0" indent="0">
              <a:buNone/>
            </a:pPr>
            <a:r>
              <a:rPr lang="en-US" sz="1300" b="1" kern="0" spc="250" dirty="0">
                <a:solidFill>
                  <a:srgbClr val="E9A35B"/>
                </a:solidFill>
                <a:latin typeface="Times New Roman" pitchFamily="34" charset="0"/>
                <a:ea typeface="Times New Roman" pitchFamily="34" charset="-122"/>
                <a:cs typeface="Times New Roman" pitchFamily="34" charset="-120"/>
              </a:rPr>
              <a:t>MSc VIVA VOCE   |   ACFA7003</a:t>
            </a:r>
            <a:endParaRPr lang="en-US" sz="1300" dirty="0"/>
          </a:p>
        </p:txBody>
      </p:sp>
      <p:sp>
        <p:nvSpPr>
          <p:cNvPr id="5" name="Text 2"/>
          <p:cNvSpPr txBox="1"/>
          <p:nvPr/>
        </p:nvSpPr>
        <p:spPr>
          <a:xfrm>
            <a:off x="841248" y="1371600"/>
            <a:ext cx="5760720" cy="1828800"/>
          </a:xfrm>
          <a:prstGeom prst="rect">
            <a:avLst/>
          </a:prstGeom>
          <a:noFill/>
          <a:ln/>
        </p:spPr>
        <p:txBody>
          <a:bodyPr wrap="square" lIns="0" tIns="0" rIns="0" bIns="0" rtlCol="0" anchor="ctr"/>
          <a:lstStyle/>
          <a:p>
            <a:pPr marL="0" indent="0">
              <a:lnSpc>
                <a:spcPct val="105000"/>
              </a:lnSpc>
              <a:buNone/>
            </a:pPr>
            <a:r>
              <a:rPr lang="en-US" sz="3400" b="1" dirty="0">
                <a:solidFill>
                  <a:srgbClr val="FFFFFF"/>
                </a:solidFill>
                <a:latin typeface="Times New Roman" pitchFamily="34" charset="0"/>
                <a:ea typeface="Times New Roman" pitchFamily="34" charset="-122"/>
                <a:cs typeface="Times New Roman" pitchFamily="34" charset="-120"/>
              </a:rPr>
              <a:t>Microplastic Monitoring and Management in Cardiff Freshwater Systems</a:t>
            </a:r>
            <a:endParaRPr lang="en-US" sz="3400" dirty="0"/>
          </a:p>
        </p:txBody>
      </p:sp>
      <p:sp>
        <p:nvSpPr>
          <p:cNvPr id="6" name="Text 3"/>
          <p:cNvSpPr txBox="1"/>
          <p:nvPr/>
        </p:nvSpPr>
        <p:spPr>
          <a:xfrm>
            <a:off x="868680" y="3337560"/>
            <a:ext cx="5486400" cy="731520"/>
          </a:xfrm>
          <a:prstGeom prst="rect">
            <a:avLst/>
          </a:prstGeom>
          <a:noFill/>
          <a:ln/>
        </p:spPr>
        <p:txBody>
          <a:bodyPr wrap="square" lIns="0" tIns="0" rIns="0" bIns="0" rtlCol="0" anchor="ctr"/>
          <a:lstStyle/>
          <a:p>
            <a:pPr marL="0" indent="0">
              <a:buNone/>
            </a:pPr>
            <a:r>
              <a:rPr lang="en-US" sz="1600" i="1" dirty="0">
                <a:solidFill>
                  <a:srgbClr val="C6D6DF"/>
                </a:solidFill>
                <a:latin typeface="Times New Roman" pitchFamily="34" charset="0"/>
                <a:ea typeface="Times New Roman" pitchFamily="34" charset="-122"/>
                <a:cs typeface="Times New Roman" pitchFamily="34" charset="-120"/>
              </a:rPr>
              <a:t>Evidence from literature, professional interviews and exploratory ATR-FTIR analysis</a:t>
            </a:r>
            <a:endParaRPr lang="en-US" sz="1600" dirty="0"/>
          </a:p>
        </p:txBody>
      </p:sp>
      <p:sp>
        <p:nvSpPr>
          <p:cNvPr id="7" name="Shape 4"/>
          <p:cNvSpPr/>
          <p:nvPr/>
        </p:nvSpPr>
        <p:spPr>
          <a:xfrm>
            <a:off x="868680" y="4315968"/>
            <a:ext cx="1463040" cy="0"/>
          </a:xfrm>
          <a:prstGeom prst="line">
            <a:avLst/>
          </a:prstGeom>
          <a:noFill/>
          <a:ln w="31750">
            <a:solidFill>
              <a:srgbClr val="D9593A"/>
            </a:solidFill>
            <a:prstDash val="solid"/>
          </a:ln>
        </p:spPr>
      </p:sp>
      <p:sp>
        <p:nvSpPr>
          <p:cNvPr id="8" name="Text 5"/>
          <p:cNvSpPr txBox="1"/>
          <p:nvPr/>
        </p:nvSpPr>
        <p:spPr>
          <a:xfrm>
            <a:off x="868680" y="4591962"/>
            <a:ext cx="5669280" cy="320040"/>
          </a:xfrm>
          <a:prstGeom prst="rect">
            <a:avLst/>
          </a:prstGeom>
          <a:noFill/>
          <a:ln/>
        </p:spPr>
        <p:txBody>
          <a:bodyPr wrap="square" lIns="0" tIns="0" rIns="0" bIns="0" rtlCol="0" anchor="ctr"/>
          <a:lstStyle/>
          <a:p>
            <a:pPr marL="0" indent="0">
              <a:buNone/>
            </a:pPr>
            <a:r>
              <a:rPr lang="en-US" sz="1600" b="1" dirty="0">
                <a:solidFill>
                  <a:srgbClr val="FFFFFF"/>
                </a:solidFill>
                <a:latin typeface="Times New Roman" pitchFamily="34" charset="0"/>
                <a:ea typeface="Times New Roman" pitchFamily="34" charset="-122"/>
                <a:cs typeface="Times New Roman" pitchFamily="34" charset="-120"/>
              </a:rPr>
              <a:t>Foyajul Karim Rimon   |   Student ID 2504503</a:t>
            </a:r>
            <a:endParaRPr lang="en-US" sz="1600" dirty="0"/>
          </a:p>
        </p:txBody>
      </p:sp>
      <p:sp>
        <p:nvSpPr>
          <p:cNvPr id="9" name="Text 6"/>
          <p:cNvSpPr txBox="1"/>
          <p:nvPr/>
        </p:nvSpPr>
        <p:spPr>
          <a:xfrm>
            <a:off x="868680" y="5029200"/>
            <a:ext cx="5669280" cy="914400"/>
          </a:xfrm>
          <a:prstGeom prst="rect">
            <a:avLst/>
          </a:prstGeom>
          <a:noFill/>
          <a:ln/>
        </p:spPr>
        <p:txBody>
          <a:bodyPr wrap="square" lIns="0" tIns="0" rIns="0" bIns="0" rtlCol="0" anchor="ctr"/>
          <a:lstStyle/>
          <a:p>
            <a:pPr marL="0" indent="0">
              <a:lnSpc>
                <a:spcPct val="125000"/>
              </a:lnSpc>
              <a:buNone/>
            </a:pPr>
            <a:r>
              <a:rPr lang="en-US" sz="1300" dirty="0">
                <a:solidFill>
                  <a:srgbClr val="AFC3CE"/>
                </a:solidFill>
                <a:latin typeface="Times New Roman" pitchFamily="34" charset="0"/>
                <a:ea typeface="Times New Roman" pitchFamily="34" charset="-122"/>
                <a:cs typeface="Times New Roman" pitchFamily="34" charset="-120"/>
              </a:rPr>
              <a:t>MSc Environmental Conservation and Management</a:t>
            </a:r>
            <a:endParaRPr lang="en-US" sz="1300" dirty="0"/>
          </a:p>
          <a:p>
            <a:pPr marL="0" indent="0">
              <a:lnSpc>
                <a:spcPct val="125000"/>
              </a:lnSpc>
              <a:buNone/>
            </a:pPr>
            <a:r>
              <a:rPr lang="en-US" sz="1300" dirty="0">
                <a:solidFill>
                  <a:srgbClr val="AFC3CE"/>
                </a:solidFill>
                <a:latin typeface="Times New Roman" pitchFamily="34" charset="0"/>
                <a:ea typeface="Times New Roman" pitchFamily="34" charset="-122"/>
                <a:cs typeface="Times New Roman" pitchFamily="34" charset="-120"/>
              </a:rPr>
              <a:t>University of Wales Trinity Saint David</a:t>
            </a:r>
            <a:endParaRPr lang="en-US" sz="1300" dirty="0"/>
          </a:p>
          <a:p>
            <a:pPr marL="0" indent="0">
              <a:lnSpc>
                <a:spcPct val="125000"/>
              </a:lnSpc>
              <a:buNone/>
            </a:pPr>
            <a:r>
              <a:rPr lang="en-US" sz="1300" dirty="0">
                <a:solidFill>
                  <a:srgbClr val="AFC3CE"/>
                </a:solidFill>
                <a:latin typeface="Times New Roman" pitchFamily="34" charset="0"/>
                <a:ea typeface="Times New Roman" pitchFamily="34" charset="-122"/>
                <a:cs typeface="Times New Roman" pitchFamily="34" charset="-120"/>
              </a:rPr>
              <a:t>Supervisor: Lara Hopkinson</a:t>
            </a:r>
            <a:endParaRPr lang="en-US" sz="1300" dirty="0"/>
          </a:p>
        </p:txBody>
      </p:sp>
      <p:sp>
        <p:nvSpPr>
          <p:cNvPr id="10" name="Text 7"/>
          <p:cNvSpPr txBox="1"/>
          <p:nvPr/>
        </p:nvSpPr>
        <p:spPr>
          <a:xfrm>
            <a:off x="868680" y="6035040"/>
            <a:ext cx="2743200" cy="274320"/>
          </a:xfrm>
          <a:prstGeom prst="rect">
            <a:avLst/>
          </a:prstGeom>
          <a:noFill/>
          <a:ln/>
        </p:spPr>
        <p:txBody>
          <a:bodyPr wrap="square" lIns="0" tIns="0" rIns="0" bIns="0" rtlCol="0" anchor="ctr"/>
          <a:lstStyle/>
          <a:p>
            <a:pPr marL="0" indent="0">
              <a:buNone/>
            </a:pPr>
            <a:endParaRPr lang="en-US" sz="13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594360" y="6327648"/>
            <a:ext cx="11000232" cy="0"/>
          </a:xfrm>
          <a:prstGeom prst="line">
            <a:avLst/>
          </a:prstGeom>
          <a:noFill/>
          <a:ln w="12700">
            <a:solidFill>
              <a:srgbClr val="DCE5EA"/>
            </a:solidFill>
            <a:prstDash val="solid"/>
          </a:ln>
        </p:spPr>
      </p:sp>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2</a:t>
            </a:r>
            <a:endParaRPr lang="en-US" sz="1000" dirty="0"/>
          </a:p>
        </p:txBody>
      </p:sp>
      <p:sp>
        <p:nvSpPr>
          <p:cNvPr id="7" name="Text 5"/>
          <p:cNvSpPr txBox="1"/>
          <p:nvPr/>
        </p:nvSpPr>
        <p:spPr>
          <a:xfrm>
            <a:off x="566928" y="566928"/>
            <a:ext cx="11064240" cy="685800"/>
          </a:xfrm>
          <a:prstGeom prst="rect">
            <a:avLst/>
          </a:prstGeom>
          <a:solidFill>
            <a:schemeClr val="accent4">
              <a:lumMod val="40000"/>
              <a:lumOff val="60000"/>
            </a:schemeClr>
          </a:solidFill>
          <a:ln>
            <a:solidFill>
              <a:schemeClr val="tx2">
                <a:lumMod val="40000"/>
                <a:lumOff val="60000"/>
              </a:schemeClr>
            </a:solidFill>
          </a:ln>
        </p:spPr>
        <p:txBody>
          <a:bodyPr wrap="square" lIns="0" tIns="0" rIns="0" bIns="0" rtlCol="0" anchor="t"/>
          <a:lstStyle/>
          <a:p>
            <a:pPr marL="0" indent="0">
              <a:buNone/>
            </a:pPr>
            <a:r>
              <a:rPr lang="en-US" sz="3200" b="1" dirty="0">
                <a:solidFill>
                  <a:srgbClr val="000000"/>
                </a:solidFill>
                <a:latin typeface="Times New Roman" pitchFamily="34" charset="0"/>
                <a:ea typeface="Times New Roman" pitchFamily="34" charset="-122"/>
                <a:cs typeface="Times New Roman" pitchFamily="34" charset="-120"/>
              </a:rPr>
              <a:t>Structure of This Presentation</a:t>
            </a:r>
            <a:endParaRPr lang="en-US" sz="3200" dirty="0"/>
          </a:p>
        </p:txBody>
      </p:sp>
      <p:sp>
        <p:nvSpPr>
          <p:cNvPr id="8" name="Shape 6"/>
          <p:cNvSpPr/>
          <p:nvPr/>
        </p:nvSpPr>
        <p:spPr>
          <a:xfrm>
            <a:off x="594360" y="1691640"/>
            <a:ext cx="5330952" cy="566928"/>
          </a:xfrm>
          <a:prstGeom prst="roundRect">
            <a:avLst>
              <a:gd name="adj" fmla="val 12903"/>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9" name="Text 7"/>
          <p:cNvSpPr txBox="1"/>
          <p:nvPr/>
        </p:nvSpPr>
        <p:spPr>
          <a:xfrm>
            <a:off x="795528" y="1691640"/>
            <a:ext cx="594360" cy="566928"/>
          </a:xfrm>
          <a:prstGeom prst="rect">
            <a:avLst/>
          </a:prstGeom>
          <a:noFill/>
          <a:ln/>
        </p:spPr>
        <p:txBody>
          <a:bodyPr wrap="square" lIns="0" tIns="0" rIns="0" bIns="0" rtlCol="0" anchor="ctr"/>
          <a:lstStyle/>
          <a:p>
            <a:pPr marL="0" indent="0">
              <a:buNone/>
            </a:pPr>
            <a:r>
              <a:rPr lang="en-US" sz="1700" b="1" dirty="0">
                <a:solidFill>
                  <a:srgbClr val="D9593A"/>
                </a:solidFill>
                <a:latin typeface="Times New Roman" pitchFamily="34" charset="0"/>
                <a:ea typeface="Times New Roman" pitchFamily="34" charset="-122"/>
                <a:cs typeface="Times New Roman" pitchFamily="34" charset="-120"/>
              </a:rPr>
              <a:t>01</a:t>
            </a:r>
            <a:endParaRPr lang="en-US" sz="1700" dirty="0"/>
          </a:p>
        </p:txBody>
      </p:sp>
      <p:sp>
        <p:nvSpPr>
          <p:cNvPr id="10" name="Text 8"/>
          <p:cNvSpPr txBox="1"/>
          <p:nvPr/>
        </p:nvSpPr>
        <p:spPr>
          <a:xfrm>
            <a:off x="1463040" y="1691640"/>
            <a:ext cx="4297680" cy="566928"/>
          </a:xfrm>
          <a:prstGeom prst="rect">
            <a:avLst/>
          </a:prstGeom>
          <a:solidFill>
            <a:schemeClr val="bg1">
              <a:lumMod val="95000"/>
            </a:schemeClr>
          </a:solidFill>
          <a:ln/>
        </p:spPr>
        <p:txBody>
          <a:bodyPr wrap="square" lIns="0" tIns="0" rIns="0" bIns="0" rtlCol="0" anchor="ctr"/>
          <a:lstStyle/>
          <a:p>
            <a:pPr marL="0" indent="0">
              <a:buNone/>
            </a:pPr>
            <a:r>
              <a:rPr lang="en-US" sz="1350" b="1" dirty="0" smtClean="0">
                <a:solidFill>
                  <a:srgbClr val="000000"/>
                </a:solidFill>
                <a:latin typeface="Times New Roman" pitchFamily="34" charset="0"/>
                <a:ea typeface="Times New Roman" pitchFamily="34" charset="-122"/>
                <a:cs typeface="Times New Roman" pitchFamily="34" charset="-120"/>
              </a:rPr>
              <a:t>Introduction</a:t>
            </a:r>
            <a:endParaRPr lang="en-US" sz="1350" dirty="0"/>
          </a:p>
        </p:txBody>
      </p:sp>
      <p:sp>
        <p:nvSpPr>
          <p:cNvPr id="11" name="Shape 9"/>
          <p:cNvSpPr/>
          <p:nvPr/>
        </p:nvSpPr>
        <p:spPr>
          <a:xfrm>
            <a:off x="594360" y="2414016"/>
            <a:ext cx="5330952" cy="566928"/>
          </a:xfrm>
          <a:prstGeom prst="roundRect">
            <a:avLst>
              <a:gd name="adj" fmla="val 12903"/>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2" name="Text 10"/>
          <p:cNvSpPr txBox="1"/>
          <p:nvPr/>
        </p:nvSpPr>
        <p:spPr>
          <a:xfrm>
            <a:off x="795528" y="2414016"/>
            <a:ext cx="594360" cy="566928"/>
          </a:xfrm>
          <a:prstGeom prst="rect">
            <a:avLst/>
          </a:prstGeom>
          <a:noFill/>
          <a:ln/>
        </p:spPr>
        <p:txBody>
          <a:bodyPr wrap="square" lIns="0" tIns="0" rIns="0" bIns="0" rtlCol="0" anchor="ctr"/>
          <a:lstStyle/>
          <a:p>
            <a:pPr marL="0" indent="0">
              <a:buNone/>
            </a:pPr>
            <a:r>
              <a:rPr lang="en-US" sz="1700" b="1" dirty="0">
                <a:solidFill>
                  <a:srgbClr val="D9593A"/>
                </a:solidFill>
                <a:latin typeface="Times New Roman" pitchFamily="34" charset="0"/>
                <a:ea typeface="Times New Roman" pitchFamily="34" charset="-122"/>
                <a:cs typeface="Times New Roman" pitchFamily="34" charset="-120"/>
              </a:rPr>
              <a:t>02</a:t>
            </a:r>
            <a:endParaRPr lang="en-US" sz="1700" dirty="0"/>
          </a:p>
        </p:txBody>
      </p:sp>
      <p:sp>
        <p:nvSpPr>
          <p:cNvPr id="13" name="Text 11"/>
          <p:cNvSpPr txBox="1"/>
          <p:nvPr/>
        </p:nvSpPr>
        <p:spPr>
          <a:xfrm>
            <a:off x="1463040" y="2414016"/>
            <a:ext cx="4297680" cy="566928"/>
          </a:xfrm>
          <a:prstGeom prst="rect">
            <a:avLst/>
          </a:prstGeom>
          <a:solidFill>
            <a:schemeClr val="bg2">
              <a:lumMod val="90000"/>
            </a:schemeClr>
          </a:solidFill>
          <a:ln/>
        </p:spPr>
        <p:txBody>
          <a:bodyPr wrap="square" lIns="0" tIns="0" rIns="0" bIns="0" rtlCol="0" anchor="ctr"/>
          <a:lstStyle/>
          <a:p>
            <a:r>
              <a:rPr lang="en-US" sz="1350" b="1" dirty="0">
                <a:solidFill>
                  <a:srgbClr val="000000"/>
                </a:solidFill>
                <a:latin typeface="Times New Roman" pitchFamily="34" charset="0"/>
                <a:ea typeface="Times New Roman" pitchFamily="34" charset="-122"/>
                <a:cs typeface="Times New Roman" pitchFamily="34" charset="-120"/>
              </a:rPr>
              <a:t> </a:t>
            </a:r>
            <a:r>
              <a:rPr lang="en-US" sz="1350" b="1" dirty="0" smtClean="0">
                <a:solidFill>
                  <a:srgbClr val="000000"/>
                </a:solidFill>
                <a:latin typeface="Times New Roman" pitchFamily="34" charset="0"/>
                <a:ea typeface="Times New Roman" pitchFamily="34" charset="-122"/>
                <a:cs typeface="Times New Roman" pitchFamily="34" charset="-120"/>
              </a:rPr>
              <a:t>Background</a:t>
            </a:r>
            <a:r>
              <a:rPr lang="en-US" sz="1350" dirty="0" smtClean="0"/>
              <a:t> &amp; R</a:t>
            </a:r>
            <a:r>
              <a:rPr lang="en-US" sz="1350" b="1" dirty="0" smtClean="0">
                <a:solidFill>
                  <a:srgbClr val="000000"/>
                </a:solidFill>
                <a:latin typeface="Times New Roman" pitchFamily="34" charset="0"/>
                <a:ea typeface="Times New Roman" pitchFamily="34" charset="-122"/>
                <a:cs typeface="Times New Roman" pitchFamily="34" charset="-120"/>
              </a:rPr>
              <a:t>ationale — why this study</a:t>
            </a:r>
            <a:endParaRPr lang="en-US" sz="1350" dirty="0"/>
          </a:p>
        </p:txBody>
      </p:sp>
      <p:sp>
        <p:nvSpPr>
          <p:cNvPr id="14" name="Shape 12"/>
          <p:cNvSpPr/>
          <p:nvPr/>
        </p:nvSpPr>
        <p:spPr>
          <a:xfrm>
            <a:off x="594360" y="3136392"/>
            <a:ext cx="5330952" cy="566928"/>
          </a:xfrm>
          <a:prstGeom prst="roundRect">
            <a:avLst>
              <a:gd name="adj" fmla="val 12903"/>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5" name="Text 13"/>
          <p:cNvSpPr txBox="1"/>
          <p:nvPr/>
        </p:nvSpPr>
        <p:spPr>
          <a:xfrm>
            <a:off x="795528" y="3136392"/>
            <a:ext cx="594360" cy="566928"/>
          </a:xfrm>
          <a:prstGeom prst="rect">
            <a:avLst/>
          </a:prstGeom>
          <a:noFill/>
          <a:ln/>
        </p:spPr>
        <p:txBody>
          <a:bodyPr wrap="square" lIns="0" tIns="0" rIns="0" bIns="0" rtlCol="0" anchor="ctr"/>
          <a:lstStyle/>
          <a:p>
            <a:pPr marL="0" indent="0">
              <a:buNone/>
            </a:pPr>
            <a:r>
              <a:rPr lang="en-US" sz="1700" b="1" dirty="0">
                <a:solidFill>
                  <a:srgbClr val="D9593A"/>
                </a:solidFill>
                <a:latin typeface="Times New Roman" pitchFamily="34" charset="0"/>
                <a:ea typeface="Times New Roman" pitchFamily="34" charset="-122"/>
                <a:cs typeface="Times New Roman" pitchFamily="34" charset="-120"/>
              </a:rPr>
              <a:t>03</a:t>
            </a:r>
            <a:endParaRPr lang="en-US" sz="1700" dirty="0"/>
          </a:p>
        </p:txBody>
      </p:sp>
      <p:sp>
        <p:nvSpPr>
          <p:cNvPr id="16" name="Text 14"/>
          <p:cNvSpPr txBox="1"/>
          <p:nvPr/>
        </p:nvSpPr>
        <p:spPr>
          <a:xfrm>
            <a:off x="1463040" y="3136392"/>
            <a:ext cx="4297680" cy="566928"/>
          </a:xfrm>
          <a:prstGeom prst="rect">
            <a:avLst/>
          </a:prstGeom>
          <a:solidFill>
            <a:schemeClr val="accent1">
              <a:lumMod val="20000"/>
              <a:lumOff val="80000"/>
            </a:schemeClr>
          </a:solidFill>
          <a:ln/>
        </p:spPr>
        <p:txBody>
          <a:bodyPr wrap="square" lIns="0" tIns="0" rIns="0" bIns="0" rtlCol="0" anchor="ctr"/>
          <a:lstStyle/>
          <a:p>
            <a:pPr marL="0" indent="0">
              <a:buNone/>
            </a:pPr>
            <a:r>
              <a:rPr lang="en-US" sz="1350" b="1" dirty="0" smtClean="0">
                <a:solidFill>
                  <a:srgbClr val="000000"/>
                </a:solidFill>
                <a:latin typeface="Times New Roman" pitchFamily="34" charset="0"/>
                <a:ea typeface="Times New Roman" pitchFamily="34" charset="-122"/>
                <a:cs typeface="Times New Roman" pitchFamily="34" charset="-120"/>
              </a:rPr>
              <a:t>Aim </a:t>
            </a:r>
            <a:r>
              <a:rPr lang="en-US" sz="1350" b="1" dirty="0">
                <a:solidFill>
                  <a:srgbClr val="000000"/>
                </a:solidFill>
                <a:latin typeface="Times New Roman" pitchFamily="34" charset="0"/>
                <a:ea typeface="Times New Roman" pitchFamily="34" charset="-122"/>
                <a:cs typeface="Times New Roman" pitchFamily="34" charset="-120"/>
              </a:rPr>
              <a:t>&amp; objectives</a:t>
            </a:r>
            <a:endParaRPr lang="en-US" sz="1350" dirty="0"/>
          </a:p>
        </p:txBody>
      </p:sp>
      <p:sp>
        <p:nvSpPr>
          <p:cNvPr id="17" name="Shape 15"/>
          <p:cNvSpPr/>
          <p:nvPr/>
        </p:nvSpPr>
        <p:spPr>
          <a:xfrm>
            <a:off x="594360" y="3858768"/>
            <a:ext cx="5330952" cy="566928"/>
          </a:xfrm>
          <a:prstGeom prst="roundRect">
            <a:avLst>
              <a:gd name="adj" fmla="val 12903"/>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8" name="Text 16"/>
          <p:cNvSpPr txBox="1"/>
          <p:nvPr/>
        </p:nvSpPr>
        <p:spPr>
          <a:xfrm>
            <a:off x="795528" y="3858768"/>
            <a:ext cx="594360" cy="566928"/>
          </a:xfrm>
          <a:prstGeom prst="rect">
            <a:avLst/>
          </a:prstGeom>
          <a:noFill/>
          <a:ln/>
        </p:spPr>
        <p:txBody>
          <a:bodyPr wrap="square" lIns="0" tIns="0" rIns="0" bIns="0" rtlCol="0" anchor="ctr"/>
          <a:lstStyle/>
          <a:p>
            <a:pPr marL="0" indent="0">
              <a:buNone/>
            </a:pPr>
            <a:r>
              <a:rPr lang="en-US" sz="1700" b="1" dirty="0">
                <a:solidFill>
                  <a:srgbClr val="D9593A"/>
                </a:solidFill>
                <a:latin typeface="Times New Roman" pitchFamily="34" charset="0"/>
                <a:ea typeface="Times New Roman" pitchFamily="34" charset="-122"/>
                <a:cs typeface="Times New Roman" pitchFamily="34" charset="-120"/>
              </a:rPr>
              <a:t>04</a:t>
            </a:r>
            <a:endParaRPr lang="en-US" sz="1700" dirty="0"/>
          </a:p>
        </p:txBody>
      </p:sp>
      <p:sp>
        <p:nvSpPr>
          <p:cNvPr id="19" name="Text 17"/>
          <p:cNvSpPr txBox="1"/>
          <p:nvPr/>
        </p:nvSpPr>
        <p:spPr>
          <a:xfrm>
            <a:off x="1463040" y="3858768"/>
            <a:ext cx="4297680" cy="566928"/>
          </a:xfrm>
          <a:prstGeom prst="rect">
            <a:avLst/>
          </a:prstGeom>
          <a:solidFill>
            <a:schemeClr val="accent4">
              <a:lumMod val="20000"/>
              <a:lumOff val="80000"/>
            </a:schemeClr>
          </a:solidFill>
          <a:ln/>
        </p:spPr>
        <p:txBody>
          <a:bodyPr wrap="square" lIns="0" tIns="0" rIns="0" bIns="0" rtlCol="0" anchor="ctr"/>
          <a:lstStyle/>
          <a:p>
            <a:pPr marL="0" indent="0">
              <a:buNone/>
            </a:pPr>
            <a:r>
              <a:rPr lang="en-US" sz="1350" b="1" dirty="0">
                <a:solidFill>
                  <a:srgbClr val="000000"/>
                </a:solidFill>
                <a:latin typeface="Times New Roman" pitchFamily="34" charset="0"/>
                <a:ea typeface="Times New Roman" pitchFamily="34" charset="-122"/>
                <a:cs typeface="Times New Roman" pitchFamily="34" charset="-120"/>
              </a:rPr>
              <a:t>Study area — why Cardiff</a:t>
            </a:r>
            <a:endParaRPr lang="en-US" sz="1350" dirty="0"/>
          </a:p>
        </p:txBody>
      </p:sp>
      <p:sp>
        <p:nvSpPr>
          <p:cNvPr id="20" name="Shape 18"/>
          <p:cNvSpPr/>
          <p:nvPr/>
        </p:nvSpPr>
        <p:spPr>
          <a:xfrm>
            <a:off x="594360" y="4581144"/>
            <a:ext cx="5330952" cy="566928"/>
          </a:xfrm>
          <a:prstGeom prst="roundRect">
            <a:avLst>
              <a:gd name="adj" fmla="val 12903"/>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1" name="Text 19"/>
          <p:cNvSpPr txBox="1"/>
          <p:nvPr/>
        </p:nvSpPr>
        <p:spPr>
          <a:xfrm>
            <a:off x="795528" y="4581144"/>
            <a:ext cx="594360" cy="566928"/>
          </a:xfrm>
          <a:prstGeom prst="rect">
            <a:avLst/>
          </a:prstGeom>
          <a:noFill/>
          <a:ln/>
        </p:spPr>
        <p:txBody>
          <a:bodyPr wrap="square" lIns="0" tIns="0" rIns="0" bIns="0" rtlCol="0" anchor="ctr"/>
          <a:lstStyle/>
          <a:p>
            <a:pPr marL="0" indent="0">
              <a:buNone/>
            </a:pPr>
            <a:r>
              <a:rPr lang="en-US" sz="1700" b="1" dirty="0">
                <a:solidFill>
                  <a:srgbClr val="D9593A"/>
                </a:solidFill>
                <a:latin typeface="Times New Roman" pitchFamily="34" charset="0"/>
                <a:ea typeface="Times New Roman" pitchFamily="34" charset="-122"/>
                <a:cs typeface="Times New Roman" pitchFamily="34" charset="-120"/>
              </a:rPr>
              <a:t>05</a:t>
            </a:r>
            <a:endParaRPr lang="en-US" sz="1700" dirty="0"/>
          </a:p>
        </p:txBody>
      </p:sp>
      <p:sp>
        <p:nvSpPr>
          <p:cNvPr id="22" name="Text 20"/>
          <p:cNvSpPr txBox="1"/>
          <p:nvPr/>
        </p:nvSpPr>
        <p:spPr>
          <a:xfrm>
            <a:off x="1463040" y="4581144"/>
            <a:ext cx="4297680" cy="566928"/>
          </a:xfrm>
          <a:prstGeom prst="rect">
            <a:avLst/>
          </a:prstGeom>
          <a:noFill/>
          <a:ln/>
        </p:spPr>
        <p:txBody>
          <a:bodyPr wrap="square" lIns="0" tIns="0" rIns="0" bIns="0" rtlCol="0" anchor="ctr"/>
          <a:lstStyle/>
          <a:p>
            <a:pPr marL="0" indent="0">
              <a:buNone/>
            </a:pPr>
            <a:r>
              <a:rPr lang="en-US" sz="1350" b="1" dirty="0">
                <a:solidFill>
                  <a:srgbClr val="000000"/>
                </a:solidFill>
                <a:latin typeface="Times New Roman" pitchFamily="34" charset="0"/>
                <a:ea typeface="Times New Roman" pitchFamily="34" charset="-122"/>
                <a:cs typeface="Times New Roman" pitchFamily="34" charset="-120"/>
              </a:rPr>
              <a:t>Literature review</a:t>
            </a:r>
            <a:endParaRPr lang="en-US" sz="1350" dirty="0"/>
          </a:p>
        </p:txBody>
      </p:sp>
      <p:sp>
        <p:nvSpPr>
          <p:cNvPr id="23" name="Shape 21"/>
          <p:cNvSpPr/>
          <p:nvPr/>
        </p:nvSpPr>
        <p:spPr>
          <a:xfrm>
            <a:off x="594360" y="5303520"/>
            <a:ext cx="5330952" cy="566928"/>
          </a:xfrm>
          <a:prstGeom prst="roundRect">
            <a:avLst>
              <a:gd name="adj" fmla="val 12903"/>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4" name="Text 22"/>
          <p:cNvSpPr txBox="1"/>
          <p:nvPr/>
        </p:nvSpPr>
        <p:spPr>
          <a:xfrm>
            <a:off x="795528" y="5303520"/>
            <a:ext cx="594360" cy="566928"/>
          </a:xfrm>
          <a:prstGeom prst="rect">
            <a:avLst/>
          </a:prstGeom>
          <a:noFill/>
          <a:ln/>
        </p:spPr>
        <p:txBody>
          <a:bodyPr wrap="square" lIns="0" tIns="0" rIns="0" bIns="0" rtlCol="0" anchor="ctr"/>
          <a:lstStyle/>
          <a:p>
            <a:pPr marL="0" indent="0">
              <a:buNone/>
            </a:pPr>
            <a:r>
              <a:rPr lang="en-US" sz="1700" b="1" dirty="0">
                <a:solidFill>
                  <a:srgbClr val="D9593A"/>
                </a:solidFill>
                <a:latin typeface="Times New Roman" pitchFamily="34" charset="0"/>
                <a:ea typeface="Times New Roman" pitchFamily="34" charset="-122"/>
                <a:cs typeface="Times New Roman" pitchFamily="34" charset="-120"/>
              </a:rPr>
              <a:t>06</a:t>
            </a:r>
            <a:endParaRPr lang="en-US" sz="1700" dirty="0"/>
          </a:p>
        </p:txBody>
      </p:sp>
      <p:sp>
        <p:nvSpPr>
          <p:cNvPr id="25" name="Text 23"/>
          <p:cNvSpPr txBox="1"/>
          <p:nvPr/>
        </p:nvSpPr>
        <p:spPr>
          <a:xfrm>
            <a:off x="1463040" y="5303520"/>
            <a:ext cx="4297680" cy="566928"/>
          </a:xfrm>
          <a:prstGeom prst="rect">
            <a:avLst/>
          </a:prstGeom>
          <a:solidFill>
            <a:schemeClr val="accent6">
              <a:lumMod val="20000"/>
              <a:lumOff val="80000"/>
            </a:schemeClr>
          </a:solidFill>
          <a:ln/>
        </p:spPr>
        <p:txBody>
          <a:bodyPr wrap="square" lIns="0" tIns="0" rIns="0" bIns="0" rtlCol="0" anchor="ctr"/>
          <a:lstStyle/>
          <a:p>
            <a:pPr marL="0" indent="0">
              <a:buNone/>
            </a:pPr>
            <a:r>
              <a:rPr lang="en-US" sz="1350" b="1" dirty="0">
                <a:solidFill>
                  <a:srgbClr val="000000"/>
                </a:solidFill>
                <a:latin typeface="Times New Roman" pitchFamily="34" charset="0"/>
                <a:ea typeface="Times New Roman" pitchFamily="34" charset="-122"/>
                <a:cs typeface="Times New Roman" pitchFamily="34" charset="-120"/>
              </a:rPr>
              <a:t>Methodology</a:t>
            </a:r>
            <a:endParaRPr lang="en-US" sz="1350" dirty="0"/>
          </a:p>
        </p:txBody>
      </p:sp>
      <p:sp>
        <p:nvSpPr>
          <p:cNvPr id="26" name="Shape 24"/>
          <p:cNvSpPr/>
          <p:nvPr/>
        </p:nvSpPr>
        <p:spPr>
          <a:xfrm>
            <a:off x="6263640" y="1691640"/>
            <a:ext cx="5330952" cy="566928"/>
          </a:xfrm>
          <a:prstGeom prst="roundRect">
            <a:avLst>
              <a:gd name="adj" fmla="val 12903"/>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7" name="Text 25"/>
          <p:cNvSpPr txBox="1"/>
          <p:nvPr/>
        </p:nvSpPr>
        <p:spPr>
          <a:xfrm>
            <a:off x="6464808" y="1691640"/>
            <a:ext cx="594360" cy="566928"/>
          </a:xfrm>
          <a:prstGeom prst="rect">
            <a:avLst/>
          </a:prstGeom>
          <a:noFill/>
          <a:ln/>
        </p:spPr>
        <p:txBody>
          <a:bodyPr wrap="square" lIns="0" tIns="0" rIns="0" bIns="0" rtlCol="0" anchor="ctr"/>
          <a:lstStyle/>
          <a:p>
            <a:pPr marL="0" indent="0">
              <a:buNone/>
            </a:pPr>
            <a:r>
              <a:rPr lang="en-US" sz="1700" b="1" dirty="0">
                <a:solidFill>
                  <a:srgbClr val="D9593A"/>
                </a:solidFill>
                <a:latin typeface="Times New Roman" pitchFamily="34" charset="0"/>
                <a:ea typeface="Times New Roman" pitchFamily="34" charset="-122"/>
                <a:cs typeface="Times New Roman" pitchFamily="34" charset="-120"/>
              </a:rPr>
              <a:t>07</a:t>
            </a:r>
            <a:endParaRPr lang="en-US" sz="1700" dirty="0"/>
          </a:p>
        </p:txBody>
      </p:sp>
      <p:sp>
        <p:nvSpPr>
          <p:cNvPr id="28" name="Text 26"/>
          <p:cNvSpPr txBox="1"/>
          <p:nvPr/>
        </p:nvSpPr>
        <p:spPr>
          <a:xfrm>
            <a:off x="7132320" y="1728216"/>
            <a:ext cx="4297680" cy="566928"/>
          </a:xfrm>
          <a:prstGeom prst="rect">
            <a:avLst/>
          </a:prstGeom>
          <a:solidFill>
            <a:schemeClr val="tx2">
              <a:lumMod val="40000"/>
              <a:lumOff val="60000"/>
            </a:schemeClr>
          </a:solidFill>
          <a:ln/>
        </p:spPr>
        <p:txBody>
          <a:bodyPr wrap="square" lIns="0" tIns="0" rIns="0" bIns="0" rtlCol="0" anchor="ctr"/>
          <a:lstStyle/>
          <a:p>
            <a:pPr marL="0" indent="0">
              <a:buNone/>
            </a:pPr>
            <a:r>
              <a:rPr lang="en-US" sz="1350" b="1" dirty="0" smtClean="0">
                <a:solidFill>
                  <a:srgbClr val="000000"/>
                </a:solidFill>
                <a:latin typeface="Times New Roman" pitchFamily="34" charset="0"/>
                <a:ea typeface="Times New Roman" pitchFamily="34" charset="-122"/>
                <a:cs typeface="Times New Roman" pitchFamily="34" charset="-120"/>
              </a:rPr>
              <a:t>Findings and Results</a:t>
            </a:r>
            <a:endParaRPr lang="en-US" sz="1350" dirty="0"/>
          </a:p>
        </p:txBody>
      </p:sp>
      <p:sp>
        <p:nvSpPr>
          <p:cNvPr id="29" name="Shape 27"/>
          <p:cNvSpPr/>
          <p:nvPr/>
        </p:nvSpPr>
        <p:spPr>
          <a:xfrm>
            <a:off x="6263640" y="2414016"/>
            <a:ext cx="5330952" cy="566928"/>
          </a:xfrm>
          <a:prstGeom prst="roundRect">
            <a:avLst>
              <a:gd name="adj" fmla="val 12903"/>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30" name="Text 28"/>
          <p:cNvSpPr txBox="1"/>
          <p:nvPr/>
        </p:nvSpPr>
        <p:spPr>
          <a:xfrm>
            <a:off x="6464808" y="2414016"/>
            <a:ext cx="594360" cy="566928"/>
          </a:xfrm>
          <a:prstGeom prst="rect">
            <a:avLst/>
          </a:prstGeom>
          <a:noFill/>
          <a:ln/>
        </p:spPr>
        <p:txBody>
          <a:bodyPr wrap="square" lIns="0" tIns="0" rIns="0" bIns="0" rtlCol="0" anchor="ctr"/>
          <a:lstStyle/>
          <a:p>
            <a:pPr marL="0" indent="0">
              <a:buNone/>
            </a:pPr>
            <a:r>
              <a:rPr lang="en-US" sz="1700" b="1" dirty="0">
                <a:solidFill>
                  <a:srgbClr val="D9593A"/>
                </a:solidFill>
                <a:latin typeface="Times New Roman" pitchFamily="34" charset="0"/>
                <a:ea typeface="Times New Roman" pitchFamily="34" charset="-122"/>
                <a:cs typeface="Times New Roman" pitchFamily="34" charset="-120"/>
              </a:rPr>
              <a:t>08</a:t>
            </a:r>
            <a:endParaRPr lang="en-US" sz="1700" dirty="0"/>
          </a:p>
        </p:txBody>
      </p:sp>
      <p:sp>
        <p:nvSpPr>
          <p:cNvPr id="31" name="Text 29"/>
          <p:cNvSpPr txBox="1"/>
          <p:nvPr/>
        </p:nvSpPr>
        <p:spPr>
          <a:xfrm>
            <a:off x="7132320" y="2414016"/>
            <a:ext cx="4297680" cy="566928"/>
          </a:xfrm>
          <a:prstGeom prst="rect">
            <a:avLst/>
          </a:prstGeom>
          <a:solidFill>
            <a:schemeClr val="tx2">
              <a:lumMod val="20000"/>
              <a:lumOff val="80000"/>
            </a:schemeClr>
          </a:solidFill>
          <a:ln/>
        </p:spPr>
        <p:txBody>
          <a:bodyPr wrap="square" lIns="0" tIns="0" rIns="0" bIns="0" rtlCol="0" anchor="ctr"/>
          <a:lstStyle/>
          <a:p>
            <a:pPr marL="0" indent="0">
              <a:buNone/>
            </a:pPr>
            <a:r>
              <a:rPr lang="en-US" sz="1350" b="1" dirty="0">
                <a:solidFill>
                  <a:srgbClr val="000000"/>
                </a:solidFill>
                <a:latin typeface="Times New Roman" pitchFamily="34" charset="0"/>
                <a:ea typeface="Times New Roman" pitchFamily="34" charset="-122"/>
                <a:cs typeface="Times New Roman" pitchFamily="34" charset="-120"/>
              </a:rPr>
              <a:t>Contribution to the literature</a:t>
            </a:r>
            <a:endParaRPr lang="en-US" sz="1350" dirty="0"/>
          </a:p>
        </p:txBody>
      </p:sp>
      <p:sp>
        <p:nvSpPr>
          <p:cNvPr id="32" name="Shape 30"/>
          <p:cNvSpPr/>
          <p:nvPr/>
        </p:nvSpPr>
        <p:spPr>
          <a:xfrm>
            <a:off x="6263640" y="3136392"/>
            <a:ext cx="5330952" cy="566928"/>
          </a:xfrm>
          <a:prstGeom prst="roundRect">
            <a:avLst>
              <a:gd name="adj" fmla="val 12903"/>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33" name="Text 31"/>
          <p:cNvSpPr txBox="1"/>
          <p:nvPr/>
        </p:nvSpPr>
        <p:spPr>
          <a:xfrm>
            <a:off x="6464808" y="3136392"/>
            <a:ext cx="594360" cy="566928"/>
          </a:xfrm>
          <a:prstGeom prst="rect">
            <a:avLst/>
          </a:prstGeom>
          <a:noFill/>
          <a:ln/>
        </p:spPr>
        <p:txBody>
          <a:bodyPr wrap="square" lIns="0" tIns="0" rIns="0" bIns="0" rtlCol="0" anchor="ctr"/>
          <a:lstStyle/>
          <a:p>
            <a:pPr marL="0" indent="0">
              <a:buNone/>
            </a:pPr>
            <a:r>
              <a:rPr lang="en-US" sz="1700" b="1" dirty="0">
                <a:solidFill>
                  <a:srgbClr val="D9593A"/>
                </a:solidFill>
                <a:latin typeface="Times New Roman" pitchFamily="34" charset="0"/>
                <a:ea typeface="Times New Roman" pitchFamily="34" charset="-122"/>
                <a:cs typeface="Times New Roman" pitchFamily="34" charset="-120"/>
              </a:rPr>
              <a:t>09</a:t>
            </a:r>
            <a:endParaRPr lang="en-US" sz="1700" dirty="0"/>
          </a:p>
        </p:txBody>
      </p:sp>
      <p:sp>
        <p:nvSpPr>
          <p:cNvPr id="34" name="Text 32"/>
          <p:cNvSpPr txBox="1"/>
          <p:nvPr/>
        </p:nvSpPr>
        <p:spPr>
          <a:xfrm>
            <a:off x="7132320" y="3136392"/>
            <a:ext cx="4297680" cy="566928"/>
          </a:xfrm>
          <a:prstGeom prst="rect">
            <a:avLst/>
          </a:prstGeom>
          <a:solidFill>
            <a:schemeClr val="accent2">
              <a:lumMod val="20000"/>
              <a:lumOff val="80000"/>
            </a:schemeClr>
          </a:solidFill>
          <a:ln/>
        </p:spPr>
        <p:txBody>
          <a:bodyPr wrap="square" lIns="0" tIns="0" rIns="0" bIns="0" rtlCol="0" anchor="ctr"/>
          <a:lstStyle/>
          <a:p>
            <a:pPr marL="0" indent="0">
              <a:buNone/>
            </a:pPr>
            <a:r>
              <a:rPr lang="en-US" sz="1350" b="1" dirty="0">
                <a:solidFill>
                  <a:srgbClr val="000000"/>
                </a:solidFill>
                <a:latin typeface="Times New Roman" pitchFamily="34" charset="0"/>
                <a:ea typeface="Times New Roman" pitchFamily="34" charset="-122"/>
                <a:cs typeface="Times New Roman" pitchFamily="34" charset="-120"/>
              </a:rPr>
              <a:t>Contribution to practice</a:t>
            </a:r>
            <a:endParaRPr lang="en-US" sz="1350" dirty="0"/>
          </a:p>
        </p:txBody>
      </p:sp>
      <p:sp>
        <p:nvSpPr>
          <p:cNvPr id="35" name="Shape 33"/>
          <p:cNvSpPr/>
          <p:nvPr/>
        </p:nvSpPr>
        <p:spPr>
          <a:xfrm>
            <a:off x="6263640" y="3858768"/>
            <a:ext cx="5330952" cy="566928"/>
          </a:xfrm>
          <a:prstGeom prst="roundRect">
            <a:avLst>
              <a:gd name="adj" fmla="val 12903"/>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36" name="Text 34"/>
          <p:cNvSpPr txBox="1"/>
          <p:nvPr/>
        </p:nvSpPr>
        <p:spPr>
          <a:xfrm>
            <a:off x="6464808" y="3858768"/>
            <a:ext cx="594360" cy="566928"/>
          </a:xfrm>
          <a:prstGeom prst="rect">
            <a:avLst/>
          </a:prstGeom>
          <a:noFill/>
          <a:ln/>
        </p:spPr>
        <p:txBody>
          <a:bodyPr wrap="square" lIns="0" tIns="0" rIns="0" bIns="0" rtlCol="0" anchor="ctr"/>
          <a:lstStyle/>
          <a:p>
            <a:pPr marL="0" indent="0">
              <a:buNone/>
            </a:pPr>
            <a:r>
              <a:rPr lang="en-US" sz="1700" b="1" dirty="0">
                <a:solidFill>
                  <a:srgbClr val="D9593A"/>
                </a:solidFill>
                <a:latin typeface="Times New Roman" pitchFamily="34" charset="0"/>
                <a:ea typeface="Times New Roman" pitchFamily="34" charset="-122"/>
                <a:cs typeface="Times New Roman" pitchFamily="34" charset="-120"/>
              </a:rPr>
              <a:t>10</a:t>
            </a:r>
            <a:endParaRPr lang="en-US" sz="1700" dirty="0"/>
          </a:p>
        </p:txBody>
      </p:sp>
      <p:sp>
        <p:nvSpPr>
          <p:cNvPr id="37" name="Text 35"/>
          <p:cNvSpPr txBox="1"/>
          <p:nvPr/>
        </p:nvSpPr>
        <p:spPr>
          <a:xfrm>
            <a:off x="7132320" y="3858768"/>
            <a:ext cx="4297680" cy="566928"/>
          </a:xfrm>
          <a:prstGeom prst="rect">
            <a:avLst/>
          </a:prstGeom>
          <a:solidFill>
            <a:schemeClr val="accent4">
              <a:lumMod val="40000"/>
              <a:lumOff val="60000"/>
            </a:schemeClr>
          </a:solidFill>
          <a:ln/>
        </p:spPr>
        <p:txBody>
          <a:bodyPr wrap="square" lIns="0" tIns="0" rIns="0" bIns="0" rtlCol="0" anchor="ctr"/>
          <a:lstStyle/>
          <a:p>
            <a:pPr marL="0" indent="0">
              <a:buNone/>
            </a:pPr>
            <a:r>
              <a:rPr lang="en-US" sz="1350" b="1" dirty="0">
                <a:solidFill>
                  <a:srgbClr val="000000"/>
                </a:solidFill>
                <a:latin typeface="Times New Roman" pitchFamily="34" charset="0"/>
                <a:ea typeface="Times New Roman" pitchFamily="34" charset="-122"/>
                <a:cs typeface="Times New Roman" pitchFamily="34" charset="-120"/>
              </a:rPr>
              <a:t>Limitations &amp; future research</a:t>
            </a:r>
            <a:endParaRPr lang="en-US" sz="1350" dirty="0"/>
          </a:p>
        </p:txBody>
      </p:sp>
      <p:sp>
        <p:nvSpPr>
          <p:cNvPr id="39" name="Text 37"/>
          <p:cNvSpPr txBox="1"/>
          <p:nvPr/>
        </p:nvSpPr>
        <p:spPr>
          <a:xfrm>
            <a:off x="6464808" y="4581144"/>
            <a:ext cx="594360" cy="566928"/>
          </a:xfrm>
          <a:prstGeom prst="rect">
            <a:avLst/>
          </a:prstGeom>
          <a:noFill/>
          <a:ln/>
        </p:spPr>
        <p:txBody>
          <a:bodyPr wrap="square" lIns="0" tIns="0" rIns="0" bIns="0" rtlCol="0" anchor="ctr"/>
          <a:lstStyle/>
          <a:p>
            <a:pPr marL="0" indent="0">
              <a:buNone/>
            </a:pPr>
            <a:r>
              <a:rPr lang="en-US" sz="1700" b="1" dirty="0">
                <a:solidFill>
                  <a:srgbClr val="D9593A"/>
                </a:solidFill>
                <a:latin typeface="Times New Roman" pitchFamily="34" charset="0"/>
                <a:ea typeface="Times New Roman" pitchFamily="34" charset="-122"/>
                <a:cs typeface="Times New Roman" pitchFamily="34" charset="-120"/>
              </a:rPr>
              <a:t>11</a:t>
            </a:r>
            <a:endParaRPr lang="en-US" sz="1700" dirty="0"/>
          </a:p>
        </p:txBody>
      </p:sp>
      <p:sp>
        <p:nvSpPr>
          <p:cNvPr id="43" name="Text 41"/>
          <p:cNvSpPr txBox="1"/>
          <p:nvPr/>
        </p:nvSpPr>
        <p:spPr>
          <a:xfrm>
            <a:off x="7132320" y="4599432"/>
            <a:ext cx="4297680" cy="566928"/>
          </a:xfrm>
          <a:prstGeom prst="rect">
            <a:avLst/>
          </a:prstGeom>
          <a:noFill/>
          <a:ln/>
        </p:spPr>
        <p:txBody>
          <a:bodyPr wrap="square" lIns="0" tIns="0" rIns="0" bIns="0" rtlCol="0" anchor="ctr"/>
          <a:lstStyle/>
          <a:p>
            <a:pPr marL="0" indent="0">
              <a:buNone/>
            </a:pPr>
            <a:r>
              <a:rPr lang="en-US" sz="1350" b="1" dirty="0">
                <a:solidFill>
                  <a:srgbClr val="000000"/>
                </a:solidFill>
                <a:latin typeface="Times New Roman" pitchFamily="34" charset="0"/>
                <a:ea typeface="Times New Roman" pitchFamily="34" charset="-122"/>
                <a:cs typeface="Times New Roman" pitchFamily="34" charset="-120"/>
              </a:rPr>
              <a:t>Reference list </a:t>
            </a:r>
            <a:endParaRPr lang="en-US" sz="135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594360" y="6327648"/>
            <a:ext cx="11000232" cy="0"/>
          </a:xfrm>
          <a:prstGeom prst="line">
            <a:avLst/>
          </a:prstGeom>
          <a:noFill/>
          <a:ln w="12700">
            <a:solidFill>
              <a:srgbClr val="DCE5EA"/>
            </a:solidFill>
            <a:prstDash val="solid"/>
          </a:ln>
        </p:spPr>
      </p:sp>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3</a:t>
            </a:r>
            <a:endParaRPr lang="en-US" sz="1000" dirty="0"/>
          </a:p>
        </p:txBody>
      </p:sp>
      <p:sp>
        <p:nvSpPr>
          <p:cNvPr id="6" name="Text 4"/>
          <p:cNvSpPr txBox="1"/>
          <p:nvPr/>
        </p:nvSpPr>
        <p:spPr>
          <a:xfrm>
            <a:off x="594360" y="292608"/>
            <a:ext cx="10515600" cy="237744"/>
          </a:xfrm>
          <a:prstGeom prst="rect">
            <a:avLst/>
          </a:prstGeom>
          <a:noFill/>
          <a:ln/>
        </p:spPr>
        <p:txBody>
          <a:bodyPr wrap="square" lIns="0" tIns="0" rIns="0" bIns="0" rtlCol="0" anchor="ctr"/>
          <a:lstStyle/>
          <a:p>
            <a:pPr marL="0" indent="0">
              <a:buNone/>
            </a:pPr>
            <a:r>
              <a:rPr lang="en-US" sz="2800" b="1" kern="0" spc="200" dirty="0">
                <a:solidFill>
                  <a:srgbClr val="D9593A"/>
                </a:solidFill>
                <a:latin typeface="Times New Roman" pitchFamily="34" charset="0"/>
                <a:ea typeface="Times New Roman" pitchFamily="34" charset="-122"/>
                <a:cs typeface="Times New Roman" pitchFamily="34" charset="-120"/>
              </a:rPr>
              <a:t>INTRODUCTION</a:t>
            </a:r>
            <a:endParaRPr lang="en-US" sz="2800" dirty="0"/>
          </a:p>
        </p:txBody>
      </p:sp>
      <p:sp>
        <p:nvSpPr>
          <p:cNvPr id="7" name="Text 5"/>
          <p:cNvSpPr txBox="1"/>
          <p:nvPr/>
        </p:nvSpPr>
        <p:spPr>
          <a:xfrm>
            <a:off x="566928" y="566928"/>
            <a:ext cx="11064240" cy="685800"/>
          </a:xfrm>
          <a:prstGeom prst="rect">
            <a:avLst/>
          </a:prstGeom>
          <a:noFill/>
          <a:ln/>
        </p:spPr>
        <p:txBody>
          <a:bodyPr wrap="square" lIns="0" tIns="0" rIns="0" bIns="0" rtlCol="0" anchor="t"/>
          <a:lstStyle/>
          <a:p>
            <a:pPr marL="0" indent="0">
              <a:buNone/>
            </a:pPr>
            <a:r>
              <a:rPr lang="en-US" sz="3200" b="1" dirty="0">
                <a:solidFill>
                  <a:srgbClr val="000000"/>
                </a:solidFill>
                <a:latin typeface="Times New Roman" pitchFamily="34" charset="0"/>
                <a:ea typeface="Times New Roman" pitchFamily="34" charset="-122"/>
                <a:cs typeface="Times New Roman" pitchFamily="34" charset="-120"/>
              </a:rPr>
              <a:t>Why Microplastics, Why Now</a:t>
            </a:r>
            <a:endParaRPr lang="en-US" sz="3200" dirty="0"/>
          </a:p>
        </p:txBody>
      </p:sp>
      <p:sp>
        <p:nvSpPr>
          <p:cNvPr id="8" name="Shape 6"/>
          <p:cNvSpPr/>
          <p:nvPr/>
        </p:nvSpPr>
        <p:spPr>
          <a:xfrm>
            <a:off x="519628" y="1220543"/>
            <a:ext cx="182880" cy="182880"/>
          </a:xfrm>
          <a:prstGeom prst="ellipse">
            <a:avLst/>
          </a:prstGeom>
          <a:solidFill>
            <a:srgbClr val="D9593A"/>
          </a:solidFill>
          <a:ln/>
        </p:spPr>
      </p:sp>
      <p:sp>
        <p:nvSpPr>
          <p:cNvPr id="9" name="Text 7"/>
          <p:cNvSpPr txBox="1"/>
          <p:nvPr/>
        </p:nvSpPr>
        <p:spPr>
          <a:xfrm>
            <a:off x="519628" y="1220543"/>
            <a:ext cx="182880" cy="182880"/>
          </a:xfrm>
          <a:prstGeom prst="rect">
            <a:avLst/>
          </a:prstGeom>
          <a:noFill/>
          <a:ln/>
        </p:spPr>
        <p:txBody>
          <a:bodyPr wrap="square" lIns="0" tIns="0" rIns="0" bIns="0" rtlCol="0" anchor="ctr"/>
          <a:lstStyle/>
          <a:p>
            <a:pPr marL="0" indent="0" algn="ctr">
              <a:buNone/>
            </a:pPr>
            <a:endParaRPr lang="en-US" sz="1300" dirty="0"/>
          </a:p>
        </p:txBody>
      </p:sp>
      <p:sp>
        <p:nvSpPr>
          <p:cNvPr id="10" name="Text 8"/>
          <p:cNvSpPr txBox="1"/>
          <p:nvPr/>
        </p:nvSpPr>
        <p:spPr>
          <a:xfrm>
            <a:off x="830524" y="1165679"/>
            <a:ext cx="5989320" cy="548640"/>
          </a:xfrm>
          <a:prstGeom prst="rect">
            <a:avLst/>
          </a:prstGeom>
          <a:noFill/>
          <a:ln/>
        </p:spPr>
        <p:txBody>
          <a:bodyPr wrap="square" lIns="0" tIns="0" rIns="0" bIns="0" rtlCol="0" anchor="ctr"/>
          <a:lstStyle/>
          <a:p>
            <a:pPr marL="0" indent="0">
              <a:lnSpc>
                <a:spcPct val="115000"/>
              </a:lnSpc>
              <a:buNone/>
            </a:pPr>
            <a:r>
              <a:rPr lang="en-US" sz="1600" dirty="0">
                <a:solidFill>
                  <a:srgbClr val="2A3B45"/>
                </a:solidFill>
                <a:latin typeface="Times New Roman" pitchFamily="34" charset="0"/>
                <a:ea typeface="Times New Roman" pitchFamily="34" charset="-122"/>
                <a:cs typeface="Times New Roman" pitchFamily="34" charset="-120"/>
              </a:rPr>
              <a:t>Microplastics: plastic particles smaller than 5 mm — primary (manufactured small) or secondary (breakdown of larger items)</a:t>
            </a:r>
            <a:endParaRPr lang="en-US" sz="1600" dirty="0"/>
          </a:p>
        </p:txBody>
      </p:sp>
      <p:sp>
        <p:nvSpPr>
          <p:cNvPr id="11" name="Text 9"/>
          <p:cNvSpPr txBox="1"/>
          <p:nvPr/>
        </p:nvSpPr>
        <p:spPr>
          <a:xfrm>
            <a:off x="830524" y="1813229"/>
            <a:ext cx="5989320" cy="228600"/>
          </a:xfrm>
          <a:prstGeom prst="rect">
            <a:avLst/>
          </a:prstGeom>
          <a:noFill/>
          <a:ln/>
        </p:spPr>
        <p:txBody>
          <a:bodyPr wrap="square" lIns="0" tIns="0" rIns="0" bIns="0" rtlCol="0" anchor="ctr"/>
          <a:lstStyle/>
          <a:p>
            <a:pPr marL="0" indent="0">
              <a:buNone/>
            </a:pPr>
            <a:r>
              <a:rPr lang="en-US" sz="1400" i="1" dirty="0">
                <a:solidFill>
                  <a:srgbClr val="62757F"/>
                </a:solidFill>
                <a:latin typeface="Times New Roman" pitchFamily="34" charset="0"/>
                <a:ea typeface="Times New Roman" pitchFamily="34" charset="-122"/>
                <a:cs typeface="Times New Roman" pitchFamily="34" charset="-120"/>
              </a:rPr>
              <a:t>Zhang, Shi and Cui, 2024; Sun et al., 2022</a:t>
            </a:r>
            <a:endParaRPr lang="en-US" sz="1400" dirty="0"/>
          </a:p>
        </p:txBody>
      </p:sp>
      <p:sp>
        <p:nvSpPr>
          <p:cNvPr id="12" name="Shape 10"/>
          <p:cNvSpPr/>
          <p:nvPr/>
        </p:nvSpPr>
        <p:spPr>
          <a:xfrm>
            <a:off x="519628" y="2272103"/>
            <a:ext cx="182880" cy="182880"/>
          </a:xfrm>
          <a:prstGeom prst="ellipse">
            <a:avLst/>
          </a:prstGeom>
          <a:solidFill>
            <a:srgbClr val="D9593A"/>
          </a:solidFill>
          <a:ln/>
        </p:spPr>
      </p:sp>
      <p:sp>
        <p:nvSpPr>
          <p:cNvPr id="13" name="Text 11"/>
          <p:cNvSpPr txBox="1"/>
          <p:nvPr/>
        </p:nvSpPr>
        <p:spPr>
          <a:xfrm>
            <a:off x="519628" y="2272103"/>
            <a:ext cx="182880" cy="182880"/>
          </a:xfrm>
          <a:prstGeom prst="rect">
            <a:avLst/>
          </a:prstGeom>
          <a:noFill/>
          <a:ln/>
        </p:spPr>
        <p:txBody>
          <a:bodyPr wrap="square" lIns="0" tIns="0" rIns="0" bIns="0" rtlCol="0" anchor="ctr"/>
          <a:lstStyle/>
          <a:p>
            <a:pPr marL="0" indent="0" algn="ctr">
              <a:buNone/>
            </a:pPr>
            <a:endParaRPr lang="en-US" sz="1300" dirty="0"/>
          </a:p>
        </p:txBody>
      </p:sp>
      <p:sp>
        <p:nvSpPr>
          <p:cNvPr id="14" name="Text 12"/>
          <p:cNvSpPr txBox="1"/>
          <p:nvPr/>
        </p:nvSpPr>
        <p:spPr>
          <a:xfrm>
            <a:off x="830524" y="2217239"/>
            <a:ext cx="5989320" cy="548640"/>
          </a:xfrm>
          <a:prstGeom prst="rect">
            <a:avLst/>
          </a:prstGeom>
          <a:noFill/>
          <a:ln/>
        </p:spPr>
        <p:txBody>
          <a:bodyPr wrap="square" lIns="0" tIns="0" rIns="0" bIns="0" rtlCol="0" anchor="ctr"/>
          <a:lstStyle/>
          <a:p>
            <a:pPr marL="0" indent="0">
              <a:lnSpc>
                <a:spcPct val="115000"/>
              </a:lnSpc>
              <a:buNone/>
            </a:pPr>
            <a:r>
              <a:rPr lang="en-US" sz="1600" dirty="0">
                <a:solidFill>
                  <a:srgbClr val="2A3B45"/>
                </a:solidFill>
                <a:latin typeface="Times New Roman" pitchFamily="34" charset="0"/>
                <a:ea typeface="Times New Roman" pitchFamily="34" charset="-122"/>
                <a:cs typeface="Times New Roman" pitchFamily="34" charset="-120"/>
              </a:rPr>
              <a:t>Multiple entry pathways into rivers: wastewater, combined sewer overflows, road and tyre wear, textile fibres, runoff, atmospheric deposition</a:t>
            </a:r>
            <a:endParaRPr lang="en-US" sz="1600" dirty="0"/>
          </a:p>
        </p:txBody>
      </p:sp>
      <p:sp>
        <p:nvSpPr>
          <p:cNvPr id="15" name="Text 13"/>
          <p:cNvSpPr txBox="1"/>
          <p:nvPr/>
        </p:nvSpPr>
        <p:spPr>
          <a:xfrm>
            <a:off x="830524" y="2980763"/>
            <a:ext cx="5989320" cy="228600"/>
          </a:xfrm>
          <a:prstGeom prst="rect">
            <a:avLst/>
          </a:prstGeom>
          <a:noFill/>
          <a:ln/>
        </p:spPr>
        <p:txBody>
          <a:bodyPr wrap="square" lIns="0" tIns="0" rIns="0" bIns="0" rtlCol="0" anchor="ctr"/>
          <a:lstStyle/>
          <a:p>
            <a:pPr marL="0" indent="0">
              <a:buNone/>
            </a:pPr>
            <a:r>
              <a:rPr lang="en-US" sz="1400" i="1" dirty="0">
                <a:solidFill>
                  <a:srgbClr val="62757F"/>
                </a:solidFill>
                <a:latin typeface="Times New Roman" pitchFamily="34" charset="0"/>
                <a:ea typeface="Times New Roman" pitchFamily="34" charset="-122"/>
                <a:cs typeface="Times New Roman" pitchFamily="34" charset="-120"/>
              </a:rPr>
              <a:t>Drummond et al., 2022; Lofty et al., 2025; Vardar et al., 2021</a:t>
            </a:r>
            <a:endParaRPr lang="en-US" sz="1400" dirty="0"/>
          </a:p>
        </p:txBody>
      </p:sp>
      <p:sp>
        <p:nvSpPr>
          <p:cNvPr id="16" name="Shape 14"/>
          <p:cNvSpPr/>
          <p:nvPr/>
        </p:nvSpPr>
        <p:spPr>
          <a:xfrm>
            <a:off x="519628" y="3323663"/>
            <a:ext cx="182880" cy="182880"/>
          </a:xfrm>
          <a:prstGeom prst="ellipse">
            <a:avLst/>
          </a:prstGeom>
          <a:solidFill>
            <a:srgbClr val="D9593A"/>
          </a:solidFill>
          <a:ln/>
        </p:spPr>
      </p:sp>
      <p:sp>
        <p:nvSpPr>
          <p:cNvPr id="17" name="Text 15"/>
          <p:cNvSpPr txBox="1"/>
          <p:nvPr/>
        </p:nvSpPr>
        <p:spPr>
          <a:xfrm>
            <a:off x="519628" y="3323663"/>
            <a:ext cx="182880" cy="182880"/>
          </a:xfrm>
          <a:prstGeom prst="rect">
            <a:avLst/>
          </a:prstGeom>
          <a:noFill/>
          <a:ln/>
        </p:spPr>
        <p:txBody>
          <a:bodyPr wrap="square" lIns="0" tIns="0" rIns="0" bIns="0" rtlCol="0" anchor="ctr"/>
          <a:lstStyle/>
          <a:p>
            <a:pPr marL="0" indent="0" algn="ctr">
              <a:buNone/>
            </a:pPr>
            <a:endParaRPr lang="en-US" sz="1300" dirty="0"/>
          </a:p>
        </p:txBody>
      </p:sp>
      <p:sp>
        <p:nvSpPr>
          <p:cNvPr id="18" name="Text 16"/>
          <p:cNvSpPr txBox="1"/>
          <p:nvPr/>
        </p:nvSpPr>
        <p:spPr>
          <a:xfrm>
            <a:off x="830524" y="3268799"/>
            <a:ext cx="5989320" cy="548640"/>
          </a:xfrm>
          <a:prstGeom prst="rect">
            <a:avLst/>
          </a:prstGeom>
          <a:noFill/>
          <a:ln/>
        </p:spPr>
        <p:txBody>
          <a:bodyPr wrap="square" lIns="0" tIns="0" rIns="0" bIns="0" rtlCol="0" anchor="ctr"/>
          <a:lstStyle/>
          <a:p>
            <a:pPr marL="0" indent="0">
              <a:lnSpc>
                <a:spcPct val="115000"/>
              </a:lnSpc>
              <a:buNone/>
            </a:pPr>
            <a:r>
              <a:rPr lang="en-US" sz="1600" dirty="0">
                <a:solidFill>
                  <a:srgbClr val="2A3B45"/>
                </a:solidFill>
                <a:latin typeface="Times New Roman" pitchFamily="34" charset="0"/>
                <a:ea typeface="Times New Roman" pitchFamily="34" charset="-122"/>
                <a:cs typeface="Times New Roman" pitchFamily="34" charset="-120"/>
              </a:rPr>
              <a:t>Identification is technically difficult — natural fibres and organic debris can resemble plastic under a microscope</a:t>
            </a:r>
            <a:endParaRPr lang="en-US" sz="1600" dirty="0"/>
          </a:p>
        </p:txBody>
      </p:sp>
      <p:sp>
        <p:nvSpPr>
          <p:cNvPr id="19" name="Text 17"/>
          <p:cNvSpPr txBox="1"/>
          <p:nvPr/>
        </p:nvSpPr>
        <p:spPr>
          <a:xfrm>
            <a:off x="830524" y="3873581"/>
            <a:ext cx="5989320" cy="228600"/>
          </a:xfrm>
          <a:prstGeom prst="rect">
            <a:avLst/>
          </a:prstGeom>
          <a:noFill/>
          <a:ln/>
        </p:spPr>
        <p:txBody>
          <a:bodyPr wrap="square" lIns="0" tIns="0" rIns="0" bIns="0" rtlCol="0" anchor="ctr"/>
          <a:lstStyle/>
          <a:p>
            <a:pPr marL="0" indent="0">
              <a:buNone/>
            </a:pPr>
            <a:r>
              <a:rPr lang="en-US" sz="1400" i="1" dirty="0">
                <a:solidFill>
                  <a:srgbClr val="62757F"/>
                </a:solidFill>
                <a:latin typeface="Times New Roman" pitchFamily="34" charset="0"/>
                <a:ea typeface="Times New Roman" pitchFamily="34" charset="-122"/>
                <a:cs typeface="Times New Roman" pitchFamily="34" charset="-120"/>
              </a:rPr>
              <a:t>Song et al., 2021; Soursou, Campo and Picó, 2023</a:t>
            </a:r>
            <a:endParaRPr lang="en-US" sz="1400" dirty="0"/>
          </a:p>
        </p:txBody>
      </p:sp>
      <p:sp>
        <p:nvSpPr>
          <p:cNvPr id="23" name="Shape 21"/>
          <p:cNvSpPr/>
          <p:nvPr/>
        </p:nvSpPr>
        <p:spPr>
          <a:xfrm>
            <a:off x="3345675" y="4102212"/>
            <a:ext cx="3234572" cy="2628608"/>
          </a:xfrm>
          <a:prstGeom prst="roundRect">
            <a:avLst>
              <a:gd name="adj" fmla="val 2254"/>
            </a:avLst>
          </a:prstGeom>
          <a:solidFill>
            <a:schemeClr val="accent6">
              <a:lumMod val="40000"/>
              <a:lumOff val="60000"/>
            </a:schemeClr>
          </a:solidFill>
          <a:ln>
            <a:solidFill>
              <a:schemeClr val="accent2"/>
            </a:solidFill>
          </a:ln>
        </p:spPr>
        <p:style>
          <a:lnRef idx="2">
            <a:schemeClr val="accent4"/>
          </a:lnRef>
          <a:fillRef idx="1">
            <a:schemeClr val="lt1"/>
          </a:fillRef>
          <a:effectRef idx="0">
            <a:schemeClr val="accent4"/>
          </a:effectRef>
          <a:fontRef idx="minor">
            <a:schemeClr val="dk1"/>
          </a:fontRef>
        </p:style>
      </p:sp>
      <p:sp>
        <p:nvSpPr>
          <p:cNvPr id="24" name="Text 22"/>
          <p:cNvSpPr txBox="1"/>
          <p:nvPr/>
        </p:nvSpPr>
        <p:spPr>
          <a:xfrm>
            <a:off x="3084821" y="3310370"/>
            <a:ext cx="3094506" cy="145939"/>
          </a:xfrm>
          <a:prstGeom prst="rect">
            <a:avLst/>
          </a:prstGeom>
          <a:noFill/>
          <a:ln/>
        </p:spPr>
        <p:txBody>
          <a:bodyPr wrap="square" lIns="0" tIns="0" rIns="0" bIns="0" rtlCol="0" anchor="ctr"/>
          <a:lstStyle/>
          <a:p>
            <a:pPr marL="0" indent="0" algn="ctr">
              <a:buNone/>
            </a:pPr>
            <a:r>
              <a:rPr lang="en-US" sz="1050" b="1" kern="0" spc="150" dirty="0">
                <a:solidFill>
                  <a:srgbClr val="62757F"/>
                </a:solidFill>
                <a:latin typeface="Times New Roman" pitchFamily="34" charset="0"/>
                <a:ea typeface="Times New Roman" pitchFamily="34" charset="-122"/>
                <a:cs typeface="Times New Roman" pitchFamily="34" charset="-120"/>
              </a:rPr>
              <a:t>PATHWAYS INTO THE RIVER</a:t>
            </a:r>
            <a:endParaRPr lang="en-US" sz="1050" dirty="0"/>
          </a:p>
        </p:txBody>
      </p:sp>
      <p:sp>
        <p:nvSpPr>
          <p:cNvPr id="25" name="Shape 23"/>
          <p:cNvSpPr/>
          <p:nvPr/>
        </p:nvSpPr>
        <p:spPr>
          <a:xfrm>
            <a:off x="4021130" y="4894105"/>
            <a:ext cx="386285" cy="367980"/>
          </a:xfrm>
          <a:prstGeom prst="ellipse">
            <a:avLst/>
          </a:prstGeom>
          <a:solidFill>
            <a:srgbClr val="1C6A8A"/>
          </a:solidFill>
          <a:ln/>
        </p:spPr>
      </p:sp>
      <p:sp>
        <p:nvSpPr>
          <p:cNvPr id="26" name="Text 24"/>
          <p:cNvSpPr txBox="1"/>
          <p:nvPr/>
        </p:nvSpPr>
        <p:spPr>
          <a:xfrm>
            <a:off x="4021130" y="4894105"/>
            <a:ext cx="386285" cy="36798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02</a:t>
            </a:r>
            <a:endParaRPr lang="en-US" sz="1200" dirty="0"/>
          </a:p>
        </p:txBody>
      </p:sp>
      <p:sp>
        <p:nvSpPr>
          <p:cNvPr id="27" name="Text 25"/>
          <p:cNvSpPr txBox="1"/>
          <p:nvPr/>
        </p:nvSpPr>
        <p:spPr>
          <a:xfrm>
            <a:off x="3362763" y="5368394"/>
            <a:ext cx="1455996" cy="247678"/>
          </a:xfrm>
          <a:prstGeom prst="rect">
            <a:avLst/>
          </a:prstGeom>
          <a:noFill/>
          <a:ln/>
        </p:spPr>
        <p:txBody>
          <a:bodyPr wrap="square" lIns="0" tIns="0" rIns="0" bIns="0" rtlCol="0" anchor="ctr"/>
          <a:lstStyle/>
          <a:p>
            <a:pPr marL="0" indent="0" algn="ctr">
              <a:lnSpc>
                <a:spcPct val="105000"/>
              </a:lnSpc>
              <a:buNone/>
            </a:pPr>
            <a:r>
              <a:rPr lang="en-US" sz="1050" dirty="0">
                <a:solidFill>
                  <a:srgbClr val="2A3B45"/>
                </a:solidFill>
                <a:latin typeface="Times New Roman" pitchFamily="34" charset="0"/>
                <a:ea typeface="Times New Roman" pitchFamily="34" charset="-122"/>
                <a:cs typeface="Times New Roman" pitchFamily="34" charset="-120"/>
              </a:rPr>
              <a:t>Wastewater</a:t>
            </a:r>
            <a:endParaRPr lang="en-US" sz="1050" dirty="0"/>
          </a:p>
        </p:txBody>
      </p:sp>
      <p:sp>
        <p:nvSpPr>
          <p:cNvPr id="28" name="Shape 26"/>
          <p:cNvSpPr/>
          <p:nvPr/>
        </p:nvSpPr>
        <p:spPr>
          <a:xfrm>
            <a:off x="5849930" y="4894105"/>
            <a:ext cx="386285" cy="367980"/>
          </a:xfrm>
          <a:prstGeom prst="ellipse">
            <a:avLst/>
          </a:prstGeom>
          <a:solidFill>
            <a:srgbClr val="1C6A8A"/>
          </a:solidFill>
          <a:ln/>
        </p:spPr>
      </p:sp>
      <p:sp>
        <p:nvSpPr>
          <p:cNvPr id="29" name="Text 27"/>
          <p:cNvSpPr txBox="1"/>
          <p:nvPr/>
        </p:nvSpPr>
        <p:spPr>
          <a:xfrm>
            <a:off x="5849930" y="4894105"/>
            <a:ext cx="386285" cy="36798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03</a:t>
            </a:r>
            <a:endParaRPr lang="en-US" sz="1200" dirty="0"/>
          </a:p>
        </p:txBody>
      </p:sp>
      <p:sp>
        <p:nvSpPr>
          <p:cNvPr id="30" name="Text 28"/>
          <p:cNvSpPr txBox="1"/>
          <p:nvPr/>
        </p:nvSpPr>
        <p:spPr>
          <a:xfrm>
            <a:off x="5191563" y="5368394"/>
            <a:ext cx="1455996" cy="247678"/>
          </a:xfrm>
          <a:prstGeom prst="rect">
            <a:avLst/>
          </a:prstGeom>
          <a:noFill/>
          <a:ln/>
        </p:spPr>
        <p:txBody>
          <a:bodyPr wrap="square" lIns="0" tIns="0" rIns="0" bIns="0" rtlCol="0" anchor="ctr"/>
          <a:lstStyle/>
          <a:p>
            <a:pPr marL="0" indent="0" algn="ctr">
              <a:lnSpc>
                <a:spcPct val="105000"/>
              </a:lnSpc>
              <a:buNone/>
            </a:pPr>
            <a:r>
              <a:rPr lang="en-US" sz="1050" dirty="0">
                <a:solidFill>
                  <a:srgbClr val="2A3B45"/>
                </a:solidFill>
                <a:latin typeface="Times New Roman" pitchFamily="34" charset="0"/>
                <a:ea typeface="Times New Roman" pitchFamily="34" charset="-122"/>
                <a:cs typeface="Times New Roman" pitchFamily="34" charset="-120"/>
              </a:rPr>
              <a:t>Industrial legacy</a:t>
            </a:r>
            <a:endParaRPr lang="en-US" sz="1050" dirty="0"/>
          </a:p>
        </p:txBody>
      </p:sp>
      <p:sp>
        <p:nvSpPr>
          <p:cNvPr id="31" name="Shape 29"/>
          <p:cNvSpPr/>
          <p:nvPr/>
        </p:nvSpPr>
        <p:spPr>
          <a:xfrm>
            <a:off x="4021130" y="5762785"/>
            <a:ext cx="386285" cy="367980"/>
          </a:xfrm>
          <a:prstGeom prst="ellipse">
            <a:avLst/>
          </a:prstGeom>
          <a:solidFill>
            <a:srgbClr val="1C6A8A"/>
          </a:solidFill>
          <a:ln/>
        </p:spPr>
      </p:sp>
      <p:sp>
        <p:nvSpPr>
          <p:cNvPr id="32" name="Text 30"/>
          <p:cNvSpPr txBox="1"/>
          <p:nvPr/>
        </p:nvSpPr>
        <p:spPr>
          <a:xfrm>
            <a:off x="4021130" y="5762785"/>
            <a:ext cx="386285" cy="36798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04</a:t>
            </a:r>
            <a:endParaRPr lang="en-US" sz="1200" dirty="0"/>
          </a:p>
        </p:txBody>
      </p:sp>
      <p:sp>
        <p:nvSpPr>
          <p:cNvPr id="33" name="Text 31"/>
          <p:cNvSpPr txBox="1"/>
          <p:nvPr/>
        </p:nvSpPr>
        <p:spPr>
          <a:xfrm>
            <a:off x="3399339" y="6166001"/>
            <a:ext cx="1455996" cy="247678"/>
          </a:xfrm>
          <a:prstGeom prst="rect">
            <a:avLst/>
          </a:prstGeom>
          <a:noFill/>
          <a:ln/>
        </p:spPr>
        <p:txBody>
          <a:bodyPr wrap="square" lIns="0" tIns="0" rIns="0" bIns="0" rtlCol="0" anchor="ctr"/>
          <a:lstStyle/>
          <a:p>
            <a:pPr marL="0" indent="0" algn="ctr">
              <a:lnSpc>
                <a:spcPct val="105000"/>
              </a:lnSpc>
              <a:buNone/>
            </a:pPr>
            <a:r>
              <a:rPr lang="en-US" sz="1050" dirty="0">
                <a:solidFill>
                  <a:srgbClr val="2A3B45"/>
                </a:solidFill>
                <a:latin typeface="Times New Roman" pitchFamily="34" charset="0"/>
                <a:ea typeface="Times New Roman" pitchFamily="34" charset="-122"/>
                <a:cs typeface="Times New Roman" pitchFamily="34" charset="-120"/>
              </a:rPr>
              <a:t>Surface runoff</a:t>
            </a:r>
            <a:endParaRPr lang="en-US" sz="1050" dirty="0"/>
          </a:p>
        </p:txBody>
      </p:sp>
      <p:sp>
        <p:nvSpPr>
          <p:cNvPr id="34" name="Shape 32"/>
          <p:cNvSpPr/>
          <p:nvPr/>
        </p:nvSpPr>
        <p:spPr>
          <a:xfrm>
            <a:off x="5849930" y="5762785"/>
            <a:ext cx="386285" cy="367980"/>
          </a:xfrm>
          <a:prstGeom prst="ellipse">
            <a:avLst/>
          </a:prstGeom>
          <a:solidFill>
            <a:srgbClr val="1C6A8A"/>
          </a:solidFill>
          <a:ln/>
        </p:spPr>
      </p:sp>
      <p:sp>
        <p:nvSpPr>
          <p:cNvPr id="35" name="Text 33"/>
          <p:cNvSpPr txBox="1"/>
          <p:nvPr/>
        </p:nvSpPr>
        <p:spPr>
          <a:xfrm>
            <a:off x="5849930" y="5762785"/>
            <a:ext cx="386285" cy="36798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05</a:t>
            </a:r>
            <a:endParaRPr lang="en-US" sz="1200" dirty="0"/>
          </a:p>
        </p:txBody>
      </p:sp>
      <p:sp>
        <p:nvSpPr>
          <p:cNvPr id="36" name="Text 34"/>
          <p:cNvSpPr txBox="1"/>
          <p:nvPr/>
        </p:nvSpPr>
        <p:spPr>
          <a:xfrm>
            <a:off x="5146397" y="6153738"/>
            <a:ext cx="1455996" cy="247678"/>
          </a:xfrm>
          <a:prstGeom prst="rect">
            <a:avLst/>
          </a:prstGeom>
          <a:noFill/>
          <a:ln/>
        </p:spPr>
        <p:txBody>
          <a:bodyPr wrap="square" lIns="0" tIns="0" rIns="0" bIns="0" rtlCol="0" anchor="ctr"/>
          <a:lstStyle/>
          <a:p>
            <a:pPr marL="0" indent="0" algn="ctr">
              <a:lnSpc>
                <a:spcPct val="105000"/>
              </a:lnSpc>
              <a:buNone/>
            </a:pPr>
            <a:r>
              <a:rPr lang="en-US" sz="1050" dirty="0">
                <a:solidFill>
                  <a:srgbClr val="2A3B45"/>
                </a:solidFill>
                <a:latin typeface="Times New Roman" pitchFamily="34" charset="0"/>
                <a:ea typeface="Times New Roman" pitchFamily="34" charset="-122"/>
                <a:cs typeface="Times New Roman" pitchFamily="34" charset="-120"/>
              </a:rPr>
              <a:t>Atmospheric deposition</a:t>
            </a:r>
            <a:endParaRPr lang="en-US" sz="1050" dirty="0"/>
          </a:p>
        </p:txBody>
      </p:sp>
      <p:sp>
        <p:nvSpPr>
          <p:cNvPr id="37" name="Shape 35"/>
          <p:cNvSpPr/>
          <p:nvPr/>
        </p:nvSpPr>
        <p:spPr>
          <a:xfrm>
            <a:off x="4827318" y="4125154"/>
            <a:ext cx="505142" cy="481204"/>
          </a:xfrm>
          <a:prstGeom prst="ellipse">
            <a:avLst/>
          </a:prstGeom>
          <a:solidFill>
            <a:srgbClr val="0F4C66"/>
          </a:solidFill>
          <a:ln/>
        </p:spPr>
      </p:sp>
      <p:sp>
        <p:nvSpPr>
          <p:cNvPr id="38" name="Text 36"/>
          <p:cNvSpPr txBox="1"/>
          <p:nvPr/>
        </p:nvSpPr>
        <p:spPr>
          <a:xfrm>
            <a:off x="4812378" y="4102664"/>
            <a:ext cx="505142" cy="481204"/>
          </a:xfrm>
          <a:prstGeom prst="rect">
            <a:avLst/>
          </a:prstGeom>
          <a:noFill/>
          <a:ln/>
        </p:spPr>
        <p:txBody>
          <a:bodyPr wrap="square" lIns="0" tIns="0" rIns="0" bIns="0" rtlCol="0" anchor="ctr"/>
          <a:lstStyle/>
          <a:p>
            <a:pPr marL="0" indent="0" algn="ctr">
              <a:buNone/>
            </a:pPr>
            <a:r>
              <a:rPr lang="en-US" sz="1400" b="1" dirty="0">
                <a:solidFill>
                  <a:srgbClr val="FFFFFF"/>
                </a:solidFill>
                <a:latin typeface="Times New Roman" pitchFamily="34" charset="0"/>
                <a:ea typeface="Times New Roman" pitchFamily="34" charset="-122"/>
                <a:cs typeface="Times New Roman" pitchFamily="34" charset="-120"/>
              </a:rPr>
              <a:t>01</a:t>
            </a:r>
            <a:endParaRPr lang="en-US" sz="1400" dirty="0"/>
          </a:p>
        </p:txBody>
      </p:sp>
      <p:sp>
        <p:nvSpPr>
          <p:cNvPr id="39" name="Text 37"/>
          <p:cNvSpPr txBox="1"/>
          <p:nvPr/>
        </p:nvSpPr>
        <p:spPr>
          <a:xfrm>
            <a:off x="4080450" y="4540402"/>
            <a:ext cx="1901709" cy="198142"/>
          </a:xfrm>
          <a:prstGeom prst="rect">
            <a:avLst/>
          </a:prstGeom>
          <a:noFill/>
          <a:ln/>
        </p:spPr>
        <p:txBody>
          <a:bodyPr wrap="square" lIns="0" tIns="0" rIns="0" bIns="0" rtlCol="0" anchor="ctr"/>
          <a:lstStyle/>
          <a:p>
            <a:pPr marL="0" indent="0" algn="ctr">
              <a:buNone/>
            </a:pPr>
            <a:r>
              <a:rPr lang="en-US" sz="1100" b="1" dirty="0">
                <a:solidFill>
                  <a:srgbClr val="000000"/>
                </a:solidFill>
                <a:latin typeface="Times New Roman" pitchFamily="34" charset="0"/>
                <a:ea typeface="Times New Roman" pitchFamily="34" charset="-122"/>
                <a:cs typeface="Times New Roman" pitchFamily="34" charset="-120"/>
              </a:rPr>
              <a:t>River Taff &amp; River Ely</a:t>
            </a:r>
            <a:endParaRPr lang="en-US" sz="1100" dirty="0"/>
          </a:p>
        </p:txBody>
      </p:sp>
      <p:pic>
        <p:nvPicPr>
          <p:cNvPr id="43" name="Picture 42"/>
          <p:cNvPicPr>
            <a:picLocks noChangeAspect="1"/>
          </p:cNvPicPr>
          <p:nvPr/>
        </p:nvPicPr>
        <p:blipFill rotWithShape="1">
          <a:blip r:embed="rId3">
            <a:extLst>
              <a:ext uri="{28A0092B-C50C-407E-A947-70E740481C1C}">
                <a14:useLocalDpi xmlns:a14="http://schemas.microsoft.com/office/drawing/2010/main" val="0"/>
              </a:ext>
            </a:extLst>
          </a:blip>
          <a:srcRect r="38015"/>
          <a:stretch/>
        </p:blipFill>
        <p:spPr>
          <a:xfrm>
            <a:off x="823235" y="4391790"/>
            <a:ext cx="1934649" cy="1473153"/>
          </a:xfrm>
          <a:prstGeom prst="rect">
            <a:avLst/>
          </a:prstGeom>
        </p:spPr>
      </p:pic>
      <p:sp>
        <p:nvSpPr>
          <p:cNvPr id="44" name="TextBox 43"/>
          <p:cNvSpPr txBox="1"/>
          <p:nvPr/>
        </p:nvSpPr>
        <p:spPr>
          <a:xfrm>
            <a:off x="804672" y="6241498"/>
            <a:ext cx="2000308" cy="246221"/>
          </a:xfrm>
          <a:prstGeom prst="rect">
            <a:avLst/>
          </a:prstGeom>
          <a:noFill/>
        </p:spPr>
        <p:txBody>
          <a:bodyPr wrap="square" rtlCol="0">
            <a:spAutoFit/>
          </a:bodyPr>
          <a:lstStyle/>
          <a:p>
            <a:r>
              <a:rPr lang="en-US" sz="1000" dirty="0"/>
              <a:t>Image: iStock / Getty Images.</a:t>
            </a:r>
          </a:p>
        </p:txBody>
      </p:sp>
      <p:pic>
        <p:nvPicPr>
          <p:cNvPr id="40" name="Picture 3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94359" y="-25758"/>
            <a:ext cx="5394593" cy="6439437"/>
          </a:xfrm>
          <a:prstGeom prst="rect">
            <a:avLst/>
          </a:prstGeom>
        </p:spPr>
      </p:pic>
      <p:graphicFrame>
        <p:nvGraphicFramePr>
          <p:cNvPr id="41" name="Table 40"/>
          <p:cNvGraphicFramePr>
            <a:graphicFrameLocks noGrp="1"/>
          </p:cNvGraphicFramePr>
          <p:nvPr>
            <p:extLst>
              <p:ext uri="{D42A27DB-BD31-4B8C-83A1-F6EECF244321}">
                <p14:modId xmlns:p14="http://schemas.microsoft.com/office/powerpoint/2010/main" val="778817070"/>
              </p:ext>
            </p:extLst>
          </p:nvPr>
        </p:nvGraphicFramePr>
        <p:xfrm>
          <a:off x="6665013" y="6400800"/>
          <a:ext cx="5470274" cy="396240"/>
        </p:xfrm>
        <a:graphic>
          <a:graphicData uri="http://schemas.openxmlformats.org/drawingml/2006/table">
            <a:tbl>
              <a:tblPr/>
              <a:tblGrid>
                <a:gridCol w="5470274"/>
              </a:tblGrid>
              <a:tr h="249382">
                <a:tc>
                  <a:txBody>
                    <a:bodyPr/>
                    <a:lstStyle/>
                    <a:p>
                      <a:pPr fontAlgn="t"/>
                      <a:r>
                        <a:rPr lang="en-US" sz="1000" b="0" i="0" dirty="0">
                          <a:effectLst/>
                          <a:latin typeface="+mj-lt"/>
                        </a:rPr>
                        <a:t>Figure 1. Different morphological types of </a:t>
                      </a:r>
                      <a:r>
                        <a:rPr lang="en-US" sz="1000" b="0" i="0" dirty="0" err="1">
                          <a:effectLst/>
                          <a:latin typeface="+mj-lt"/>
                        </a:rPr>
                        <a:t>microplastics</a:t>
                      </a:r>
                      <a:r>
                        <a:rPr lang="en-US" sz="1000" b="0" i="0" dirty="0">
                          <a:effectLst/>
                          <a:latin typeface="+mj-lt"/>
                        </a:rPr>
                        <a:t>, including </a:t>
                      </a:r>
                      <a:r>
                        <a:rPr lang="en-US" sz="1000" b="0" i="0" dirty="0" err="1">
                          <a:effectLst/>
                          <a:latin typeface="+mj-lt"/>
                        </a:rPr>
                        <a:t>microbeads</a:t>
                      </a:r>
                      <a:r>
                        <a:rPr lang="en-US" sz="1000" b="0" i="0" dirty="0">
                          <a:effectLst/>
                          <a:latin typeface="+mj-lt"/>
                        </a:rPr>
                        <a:t>, pellets, films, </a:t>
                      </a:r>
                      <a:r>
                        <a:rPr lang="en-US" sz="1000" b="0" i="0" dirty="0" err="1">
                          <a:effectLst/>
                          <a:latin typeface="+mj-lt"/>
                        </a:rPr>
                        <a:t>fibres</a:t>
                      </a:r>
                      <a:r>
                        <a:rPr lang="en-US" sz="1000" b="0" i="0" dirty="0">
                          <a:effectLst/>
                          <a:latin typeface="+mj-lt"/>
                        </a:rPr>
                        <a:t> and fragments. Source: Encyclopedia MDPI (2023</a:t>
                      </a:r>
                      <a:r>
                        <a:rPr lang="en-US" sz="1000" b="0" i="0" dirty="0" smtClean="0">
                          <a:effectLst/>
                          <a:latin typeface="+mj-lt"/>
                        </a:rPr>
                        <a:t>).</a:t>
                      </a:r>
                      <a:endParaRPr lang="en-US" sz="1000" b="0" i="0" dirty="0">
                        <a:effectLst/>
                        <a:latin typeface="+mj-lt"/>
                      </a:endParaRPr>
                    </a:p>
                  </a:txBody>
                  <a:tcP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chemeClr val="accent4">
                        <a:lumMod val="40000"/>
                        <a:lumOff val="60000"/>
                      </a:schemeClr>
                    </a:solidFill>
                  </a:tcPr>
                </a:tc>
              </a:tr>
            </a:tbl>
          </a:graphicData>
        </a:graphic>
      </p:graphicFrame>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594360" y="6327648"/>
            <a:ext cx="11000232" cy="0"/>
          </a:xfrm>
          <a:prstGeom prst="line">
            <a:avLst/>
          </a:prstGeom>
          <a:noFill/>
          <a:ln w="12700">
            <a:solidFill>
              <a:srgbClr val="DCE5EA"/>
            </a:solidFill>
            <a:prstDash val="solid"/>
          </a:ln>
        </p:spPr>
      </p:sp>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4</a:t>
            </a:r>
            <a:endParaRPr lang="en-US" sz="1000" dirty="0"/>
          </a:p>
        </p:txBody>
      </p:sp>
      <p:sp>
        <p:nvSpPr>
          <p:cNvPr id="6" name="Text 4"/>
          <p:cNvSpPr txBox="1"/>
          <p:nvPr/>
        </p:nvSpPr>
        <p:spPr>
          <a:xfrm>
            <a:off x="594360" y="225287"/>
            <a:ext cx="10515600" cy="237744"/>
          </a:xfrm>
          <a:prstGeom prst="rect">
            <a:avLst/>
          </a:prstGeom>
          <a:noFill/>
          <a:ln/>
        </p:spPr>
        <p:txBody>
          <a:bodyPr wrap="square" lIns="0" tIns="0" rIns="0" bIns="0" rtlCol="0" anchor="ctr"/>
          <a:lstStyle/>
          <a:p>
            <a:pPr marL="0" indent="0">
              <a:buNone/>
            </a:pPr>
            <a:r>
              <a:rPr lang="en-US" sz="2400" b="1" kern="0" spc="200" dirty="0">
                <a:solidFill>
                  <a:srgbClr val="D9593A"/>
                </a:solidFill>
                <a:latin typeface="Times New Roman" pitchFamily="34" charset="0"/>
                <a:ea typeface="Times New Roman" pitchFamily="34" charset="-122"/>
                <a:cs typeface="Times New Roman" pitchFamily="34" charset="-120"/>
              </a:rPr>
              <a:t>BACKGROUND AND RATIONALE</a:t>
            </a:r>
            <a:endParaRPr lang="en-US" sz="2400" dirty="0"/>
          </a:p>
        </p:txBody>
      </p:sp>
      <p:sp>
        <p:nvSpPr>
          <p:cNvPr id="7" name="Text 5"/>
          <p:cNvSpPr txBox="1"/>
          <p:nvPr/>
        </p:nvSpPr>
        <p:spPr>
          <a:xfrm>
            <a:off x="566928" y="566928"/>
            <a:ext cx="11064240" cy="685800"/>
          </a:xfrm>
          <a:prstGeom prst="rect">
            <a:avLst/>
          </a:prstGeom>
          <a:noFill/>
          <a:ln/>
        </p:spPr>
        <p:txBody>
          <a:bodyPr wrap="square" lIns="0" tIns="0" rIns="0" bIns="0" rtlCol="0" anchor="t"/>
          <a:lstStyle/>
          <a:p>
            <a:pPr marL="0" indent="0">
              <a:buNone/>
            </a:pPr>
            <a:r>
              <a:rPr lang="en-US" sz="3200" b="1" dirty="0">
                <a:solidFill>
                  <a:srgbClr val="000000"/>
                </a:solidFill>
                <a:latin typeface="Times New Roman" pitchFamily="34" charset="0"/>
                <a:ea typeface="Times New Roman" pitchFamily="34" charset="-122"/>
                <a:cs typeface="Times New Roman" pitchFamily="34" charset="-120"/>
              </a:rPr>
              <a:t>Why this study was needed</a:t>
            </a:r>
            <a:endParaRPr lang="en-US" sz="3200" dirty="0"/>
          </a:p>
        </p:txBody>
      </p:sp>
      <p:sp>
        <p:nvSpPr>
          <p:cNvPr id="8" name="Shape 6"/>
          <p:cNvSpPr/>
          <p:nvPr/>
        </p:nvSpPr>
        <p:spPr>
          <a:xfrm>
            <a:off x="594360" y="1572768"/>
            <a:ext cx="3493008" cy="1828800"/>
          </a:xfrm>
          <a:prstGeom prst="roundRect">
            <a:avLst>
              <a:gd name="adj" fmla="val 4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9" name="Text 7"/>
          <p:cNvSpPr txBox="1"/>
          <p:nvPr/>
        </p:nvSpPr>
        <p:spPr>
          <a:xfrm>
            <a:off x="850392" y="1737360"/>
            <a:ext cx="3017520" cy="320040"/>
          </a:xfrm>
          <a:prstGeom prst="rect">
            <a:avLst/>
          </a:prstGeom>
          <a:solidFill>
            <a:schemeClr val="accent2">
              <a:lumMod val="40000"/>
              <a:lumOff val="60000"/>
            </a:schemeClr>
          </a:solidFill>
          <a:ln/>
        </p:spPr>
        <p:txBody>
          <a:bodyPr wrap="square" lIns="0" tIns="0" rIns="0" bIns="0" rtlCol="0" anchor="ctr"/>
          <a:lstStyle/>
          <a:p>
            <a:pPr marL="0" indent="0">
              <a:buNone/>
            </a:pPr>
            <a:r>
              <a:rPr lang="en-US" sz="1500" b="1" dirty="0">
                <a:solidFill>
                  <a:srgbClr val="000000"/>
                </a:solidFill>
                <a:latin typeface="Times New Roman" pitchFamily="34" charset="0"/>
                <a:ea typeface="Times New Roman" pitchFamily="34" charset="-122"/>
                <a:cs typeface="Times New Roman" pitchFamily="34" charset="-120"/>
              </a:rPr>
              <a:t>Multiple urban pathways</a:t>
            </a:r>
            <a:endParaRPr lang="en-US" sz="1500" dirty="0"/>
          </a:p>
        </p:txBody>
      </p:sp>
      <p:sp>
        <p:nvSpPr>
          <p:cNvPr id="10" name="Text 8"/>
          <p:cNvSpPr txBox="1"/>
          <p:nvPr/>
        </p:nvSpPr>
        <p:spPr>
          <a:xfrm>
            <a:off x="850392" y="2121408"/>
            <a:ext cx="3017520" cy="1143000"/>
          </a:xfrm>
          <a:prstGeom prst="rect">
            <a:avLst/>
          </a:prstGeom>
          <a:noFill/>
          <a:ln/>
        </p:spPr>
        <p:txBody>
          <a:bodyPr wrap="square" lIns="0" tIns="0" rIns="0" bIns="0" rtlCol="0" anchor="ctr"/>
          <a:lstStyle/>
          <a:p>
            <a:pPr marL="0" indent="0">
              <a:lnSpc>
                <a:spcPct val="115000"/>
              </a:lnSpc>
              <a:buNone/>
            </a:pPr>
            <a:r>
              <a:rPr lang="en-US" sz="1200" dirty="0">
                <a:solidFill>
                  <a:srgbClr val="2A3B45"/>
                </a:solidFill>
                <a:latin typeface="Times New Roman" pitchFamily="34" charset="0"/>
                <a:ea typeface="Times New Roman" pitchFamily="34" charset="-122"/>
                <a:cs typeface="Times New Roman" pitchFamily="34" charset="-120"/>
              </a:rPr>
              <a:t>Wastewater, combined sewer overflows, road and tyre wear, textile fibres, runoff and atmospheric deposition.</a:t>
            </a:r>
            <a:endParaRPr lang="en-US" sz="1200" dirty="0"/>
          </a:p>
        </p:txBody>
      </p:sp>
      <p:sp>
        <p:nvSpPr>
          <p:cNvPr id="11" name="Shape 9"/>
          <p:cNvSpPr/>
          <p:nvPr/>
        </p:nvSpPr>
        <p:spPr>
          <a:xfrm>
            <a:off x="4361688" y="1572768"/>
            <a:ext cx="3493008" cy="1828800"/>
          </a:xfrm>
          <a:prstGeom prst="roundRect">
            <a:avLst>
              <a:gd name="adj" fmla="val 4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2" name="Text 10"/>
          <p:cNvSpPr txBox="1"/>
          <p:nvPr/>
        </p:nvSpPr>
        <p:spPr>
          <a:xfrm>
            <a:off x="4617720" y="1737360"/>
            <a:ext cx="3017520" cy="320040"/>
          </a:xfrm>
          <a:prstGeom prst="rect">
            <a:avLst/>
          </a:prstGeom>
          <a:solidFill>
            <a:schemeClr val="accent4">
              <a:lumMod val="40000"/>
              <a:lumOff val="60000"/>
            </a:schemeClr>
          </a:solidFill>
          <a:ln/>
        </p:spPr>
        <p:txBody>
          <a:bodyPr wrap="square" lIns="0" tIns="0" rIns="0" bIns="0" rtlCol="0" anchor="ctr"/>
          <a:lstStyle/>
          <a:p>
            <a:pPr marL="0" indent="0">
              <a:buNone/>
            </a:pPr>
            <a:r>
              <a:rPr lang="en-US" sz="1500" b="1" dirty="0">
                <a:solidFill>
                  <a:srgbClr val="000000"/>
                </a:solidFill>
                <a:latin typeface="Times New Roman" pitchFamily="34" charset="0"/>
                <a:ea typeface="Times New Roman" pitchFamily="34" charset="-122"/>
                <a:cs typeface="Times New Roman" pitchFamily="34" charset="-120"/>
              </a:rPr>
              <a:t>Identification is difficult</a:t>
            </a:r>
            <a:endParaRPr lang="en-US" sz="1500" dirty="0"/>
          </a:p>
        </p:txBody>
      </p:sp>
      <p:sp>
        <p:nvSpPr>
          <p:cNvPr id="13" name="Text 11"/>
          <p:cNvSpPr txBox="1"/>
          <p:nvPr/>
        </p:nvSpPr>
        <p:spPr>
          <a:xfrm>
            <a:off x="4617720" y="2121408"/>
            <a:ext cx="3017520" cy="1143000"/>
          </a:xfrm>
          <a:prstGeom prst="rect">
            <a:avLst/>
          </a:prstGeom>
          <a:noFill/>
          <a:ln/>
        </p:spPr>
        <p:txBody>
          <a:bodyPr wrap="square" lIns="0" tIns="0" rIns="0" bIns="0" rtlCol="0" anchor="ctr"/>
          <a:lstStyle/>
          <a:p>
            <a:pPr marL="0" indent="0">
              <a:lnSpc>
                <a:spcPct val="115000"/>
              </a:lnSpc>
              <a:buNone/>
            </a:pPr>
            <a:r>
              <a:rPr lang="en-US" sz="1200" dirty="0">
                <a:solidFill>
                  <a:srgbClr val="2A3B45"/>
                </a:solidFill>
                <a:latin typeface="Times New Roman" pitchFamily="34" charset="0"/>
                <a:ea typeface="Times New Roman" pitchFamily="34" charset="-122"/>
                <a:cs typeface="Times New Roman" pitchFamily="34" charset="-120"/>
              </a:rPr>
              <a:t>Natural fibres and organic material can resemble plastic. Microscopy screens candidates; spectroscopy is needed for polymer confirmation.</a:t>
            </a:r>
            <a:endParaRPr lang="en-US" sz="1200" dirty="0"/>
          </a:p>
        </p:txBody>
      </p:sp>
      <p:sp>
        <p:nvSpPr>
          <p:cNvPr id="14" name="Shape 12"/>
          <p:cNvSpPr/>
          <p:nvPr/>
        </p:nvSpPr>
        <p:spPr>
          <a:xfrm>
            <a:off x="8129016" y="1572768"/>
            <a:ext cx="3493008" cy="1828800"/>
          </a:xfrm>
          <a:prstGeom prst="roundRect">
            <a:avLst>
              <a:gd name="adj" fmla="val 4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5" name="Text 13"/>
          <p:cNvSpPr txBox="1"/>
          <p:nvPr/>
        </p:nvSpPr>
        <p:spPr>
          <a:xfrm>
            <a:off x="8385048" y="1737360"/>
            <a:ext cx="3017520" cy="320040"/>
          </a:xfrm>
          <a:prstGeom prst="rect">
            <a:avLst/>
          </a:prstGeom>
          <a:solidFill>
            <a:schemeClr val="accent5">
              <a:lumMod val="40000"/>
              <a:lumOff val="60000"/>
            </a:schemeClr>
          </a:solidFill>
          <a:ln/>
        </p:spPr>
        <p:txBody>
          <a:bodyPr wrap="square" lIns="0" tIns="0" rIns="0" bIns="0" rtlCol="0" anchor="ctr"/>
          <a:lstStyle/>
          <a:p>
            <a:pPr marL="0" indent="0">
              <a:buNone/>
            </a:pPr>
            <a:r>
              <a:rPr lang="en-US" sz="1500" b="1" dirty="0">
                <a:solidFill>
                  <a:srgbClr val="000000"/>
                </a:solidFill>
                <a:latin typeface="Times New Roman" pitchFamily="34" charset="0"/>
                <a:ea typeface="Times New Roman" pitchFamily="34" charset="-122"/>
                <a:cs typeface="Times New Roman" pitchFamily="34" charset="-120"/>
              </a:rPr>
              <a:t>Local evidence gap</a:t>
            </a:r>
            <a:endParaRPr lang="en-US" sz="1500" dirty="0"/>
          </a:p>
        </p:txBody>
      </p:sp>
      <p:sp>
        <p:nvSpPr>
          <p:cNvPr id="16" name="Text 14"/>
          <p:cNvSpPr txBox="1"/>
          <p:nvPr/>
        </p:nvSpPr>
        <p:spPr>
          <a:xfrm>
            <a:off x="8385048" y="2121408"/>
            <a:ext cx="3017520" cy="1143000"/>
          </a:xfrm>
          <a:prstGeom prst="rect">
            <a:avLst/>
          </a:prstGeom>
          <a:noFill/>
          <a:ln/>
        </p:spPr>
        <p:txBody>
          <a:bodyPr wrap="square" lIns="0" tIns="0" rIns="0" bIns="0" rtlCol="0" anchor="ctr"/>
          <a:lstStyle/>
          <a:p>
            <a:pPr marL="0" indent="0">
              <a:lnSpc>
                <a:spcPct val="115000"/>
              </a:lnSpc>
              <a:buNone/>
            </a:pPr>
            <a:r>
              <a:rPr lang="en-US" sz="1200" dirty="0">
                <a:solidFill>
                  <a:srgbClr val="2A3B45"/>
                </a:solidFill>
                <a:latin typeface="Times New Roman" pitchFamily="34" charset="0"/>
                <a:ea typeface="Times New Roman" pitchFamily="34" charset="-122"/>
                <a:cs typeface="Times New Roman" pitchFamily="34" charset="-120"/>
              </a:rPr>
              <a:t>Published UK work did not cover lowland, densely urbanised South Wales reaches comparable to the Taff and Ely.</a:t>
            </a:r>
            <a:endParaRPr lang="en-US" sz="1200" dirty="0"/>
          </a:p>
        </p:txBody>
      </p:sp>
      <p:sp>
        <p:nvSpPr>
          <p:cNvPr id="17" name="Text 15"/>
          <p:cNvSpPr txBox="1"/>
          <p:nvPr/>
        </p:nvSpPr>
        <p:spPr>
          <a:xfrm>
            <a:off x="621792" y="3657600"/>
            <a:ext cx="5029200" cy="320040"/>
          </a:xfrm>
          <a:prstGeom prst="rect">
            <a:avLst/>
          </a:prstGeom>
          <a:ln/>
        </p:spPr>
        <p:style>
          <a:lnRef idx="0">
            <a:schemeClr val="accent4"/>
          </a:lnRef>
          <a:fillRef idx="3">
            <a:schemeClr val="accent4"/>
          </a:fillRef>
          <a:effectRef idx="3">
            <a:schemeClr val="accent4"/>
          </a:effectRef>
          <a:fontRef idx="minor">
            <a:schemeClr val="lt1"/>
          </a:fontRef>
        </p:style>
        <p:txBody>
          <a:bodyPr wrap="square" lIns="0" tIns="0" rIns="0" bIns="0" rtlCol="0" anchor="ctr"/>
          <a:lstStyle/>
          <a:p>
            <a:pPr marL="0" indent="0">
              <a:buNone/>
            </a:pPr>
            <a:r>
              <a:rPr lang="en-US" sz="1600" b="1" dirty="0">
                <a:solidFill>
                  <a:srgbClr val="000000"/>
                </a:solidFill>
                <a:latin typeface="Times New Roman" pitchFamily="34" charset="0"/>
                <a:ea typeface="Times New Roman" pitchFamily="34" charset="-122"/>
                <a:cs typeface="Times New Roman" pitchFamily="34" charset="-120"/>
              </a:rPr>
              <a:t>Practical problem</a:t>
            </a:r>
            <a:endParaRPr lang="en-US" sz="1600" dirty="0"/>
          </a:p>
        </p:txBody>
      </p:sp>
      <p:sp>
        <p:nvSpPr>
          <p:cNvPr id="18" name="Text 16"/>
          <p:cNvSpPr txBox="1"/>
          <p:nvPr/>
        </p:nvSpPr>
        <p:spPr>
          <a:xfrm>
            <a:off x="621792" y="4069080"/>
            <a:ext cx="5394960" cy="1371600"/>
          </a:xfrm>
          <a:prstGeom prst="rect">
            <a:avLst/>
          </a:prstGeom>
          <a:noFill/>
          <a:ln/>
        </p:spPr>
        <p:txBody>
          <a:bodyPr wrap="square" lIns="0" tIns="0" rIns="0" bIns="0" rtlCol="0" anchor="ctr"/>
          <a:lstStyle/>
          <a:p>
            <a:pPr marL="342900" indent="-342900">
              <a:lnSpc>
                <a:spcPct val="115000"/>
              </a:lnSpc>
              <a:spcAft>
                <a:spcPts val="1000"/>
              </a:spcAft>
              <a:buSzPct val="100000"/>
              <a:buChar char="•"/>
            </a:pPr>
            <a:r>
              <a:rPr lang="en-US" sz="1300" dirty="0">
                <a:solidFill>
                  <a:srgbClr val="2A3B45"/>
                </a:solidFill>
                <a:latin typeface="Times New Roman" pitchFamily="34" charset="0"/>
                <a:ea typeface="Times New Roman" pitchFamily="34" charset="-122"/>
                <a:cs typeface="Times New Roman" pitchFamily="34" charset="-120"/>
              </a:rPr>
              <a:t>Regulators and utilities must make decisions while methods and routine testing remain inconsistent.</a:t>
            </a:r>
            <a:endParaRPr lang="en-US" sz="1300" dirty="0"/>
          </a:p>
          <a:p>
            <a:pPr marL="342900" indent="-342900">
              <a:lnSpc>
                <a:spcPct val="115000"/>
              </a:lnSpc>
              <a:buSzPct val="100000"/>
              <a:buChar char="•"/>
            </a:pPr>
            <a:r>
              <a:rPr lang="en-US" sz="1300" dirty="0">
                <a:solidFill>
                  <a:srgbClr val="2A3B45"/>
                </a:solidFill>
                <a:latin typeface="Times New Roman" pitchFamily="34" charset="0"/>
                <a:ea typeface="Times New Roman" pitchFamily="34" charset="-122"/>
                <a:cs typeface="Times New Roman" pitchFamily="34" charset="-120"/>
              </a:rPr>
              <a:t>The study tests how three limited evidence sources can add value when interpreted together.</a:t>
            </a:r>
            <a:endParaRPr lang="en-US" sz="1300" dirty="0"/>
          </a:p>
        </p:txBody>
      </p:sp>
      <p:pic>
        <p:nvPicPr>
          <p:cNvPr id="19" name="Image 0" descr="/home/claude/assets/lab.jpg"/>
          <p:cNvPicPr>
            <a:picLocks noChangeAspect="1"/>
          </p:cNvPicPr>
          <p:nvPr/>
        </p:nvPicPr>
        <p:blipFill>
          <a:blip r:embed="rId3"/>
          <a:stretch>
            <a:fillRect/>
          </a:stretch>
        </p:blipFill>
        <p:spPr>
          <a:xfrm>
            <a:off x="6583680" y="3657600"/>
            <a:ext cx="3657600" cy="2066544"/>
          </a:xfrm>
          <a:prstGeom prst="rect">
            <a:avLst/>
          </a:prstGeom>
        </p:spPr>
      </p:pic>
      <p:sp>
        <p:nvSpPr>
          <p:cNvPr id="20" name="Text 17"/>
          <p:cNvSpPr txBox="1"/>
          <p:nvPr/>
        </p:nvSpPr>
        <p:spPr>
          <a:xfrm>
            <a:off x="6583680" y="5760720"/>
            <a:ext cx="3657600" cy="228600"/>
          </a:xfrm>
          <a:prstGeom prst="rect">
            <a:avLst/>
          </a:prstGeom>
          <a:noFill/>
          <a:ln/>
        </p:spPr>
        <p:txBody>
          <a:bodyPr wrap="square" lIns="0" tIns="0" rIns="0" bIns="0" rtlCol="0" anchor="ctr"/>
          <a:lstStyle/>
          <a:p>
            <a:pPr marL="0" indent="0" algn="ctr">
              <a:buNone/>
            </a:pPr>
            <a:r>
              <a:rPr lang="en-US" sz="1050" dirty="0">
                <a:solidFill>
                  <a:srgbClr val="62757F"/>
                </a:solidFill>
                <a:latin typeface="Times New Roman" pitchFamily="34" charset="0"/>
                <a:ea typeface="Times New Roman" pitchFamily="34" charset="-122"/>
                <a:cs typeface="Times New Roman" pitchFamily="34" charset="-120"/>
              </a:rPr>
              <a:t>Cardiff case-study context: River Taff and River Ely</a:t>
            </a:r>
            <a:endParaRPr lang="en-US" sz="1050" dirty="0"/>
          </a:p>
        </p:txBody>
      </p:sp>
      <p:sp>
        <p:nvSpPr>
          <p:cNvPr id="21" name="Text 18"/>
          <p:cNvSpPr txBox="1"/>
          <p:nvPr/>
        </p:nvSpPr>
        <p:spPr>
          <a:xfrm>
            <a:off x="594360" y="5989320"/>
            <a:ext cx="7315200" cy="228600"/>
          </a:xfrm>
          <a:prstGeom prst="rect">
            <a:avLst/>
          </a:prstGeom>
          <a:noFill/>
          <a:ln/>
        </p:spPr>
        <p:txBody>
          <a:bodyPr wrap="square" lIns="0" tIns="0" rIns="0" bIns="0" rtlCol="0" anchor="ctr"/>
          <a:lstStyle/>
          <a:p>
            <a:pPr marL="0" indent="0">
              <a:buNone/>
            </a:pPr>
            <a:r>
              <a:rPr lang="en-US" sz="950" i="1" dirty="0">
                <a:solidFill>
                  <a:srgbClr val="62757F"/>
                </a:solidFill>
                <a:latin typeface="Times New Roman" pitchFamily="34" charset="0"/>
                <a:ea typeface="Times New Roman" pitchFamily="34" charset="-122"/>
                <a:cs typeface="Times New Roman" pitchFamily="34" charset="-120"/>
              </a:rPr>
              <a:t>Zhang, Shi and Cui (2024); Drummond et al. (2022); Lofty et al. (2025); Song et al. (2021).</a:t>
            </a:r>
            <a:endParaRPr lang="en-US" sz="95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594360" y="6327648"/>
            <a:ext cx="11000232" cy="0"/>
          </a:xfrm>
          <a:prstGeom prst="line">
            <a:avLst/>
          </a:prstGeom>
          <a:noFill/>
          <a:ln w="12700">
            <a:solidFill>
              <a:srgbClr val="DCE5EA"/>
            </a:solidFill>
            <a:prstDash val="solid"/>
          </a:ln>
        </p:spPr>
      </p:sp>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5</a:t>
            </a:r>
            <a:endParaRPr lang="en-US" sz="1000" dirty="0"/>
          </a:p>
        </p:txBody>
      </p:sp>
      <p:sp>
        <p:nvSpPr>
          <p:cNvPr id="6" name="Text 4"/>
          <p:cNvSpPr txBox="1"/>
          <p:nvPr/>
        </p:nvSpPr>
        <p:spPr>
          <a:xfrm>
            <a:off x="594360" y="292608"/>
            <a:ext cx="10515600" cy="237744"/>
          </a:xfrm>
          <a:prstGeom prst="rect">
            <a:avLst/>
          </a:prstGeom>
          <a:noFill/>
          <a:ln/>
        </p:spPr>
        <p:txBody>
          <a:bodyPr wrap="square" lIns="0" tIns="0" rIns="0" bIns="0" rtlCol="0" anchor="ctr"/>
          <a:lstStyle/>
          <a:p>
            <a:r>
              <a:rPr lang="en-US" sz="2800" b="1" dirty="0">
                <a:solidFill>
                  <a:srgbClr val="FF0000"/>
                </a:solidFill>
                <a:latin typeface="Times New Roman" pitchFamily="34" charset="0"/>
                <a:ea typeface="Times New Roman" pitchFamily="34" charset="-122"/>
                <a:cs typeface="Times New Roman" pitchFamily="34" charset="-120"/>
              </a:rPr>
              <a:t>Aim &amp; objectives</a:t>
            </a:r>
            <a:endParaRPr lang="en-US" sz="2800" dirty="0">
              <a:solidFill>
                <a:srgbClr val="FF0000"/>
              </a:solidFill>
            </a:endParaRPr>
          </a:p>
        </p:txBody>
      </p:sp>
      <p:sp>
        <p:nvSpPr>
          <p:cNvPr id="7" name="Text 5"/>
          <p:cNvSpPr txBox="1"/>
          <p:nvPr/>
        </p:nvSpPr>
        <p:spPr>
          <a:xfrm>
            <a:off x="566928" y="566928"/>
            <a:ext cx="11064240" cy="685800"/>
          </a:xfrm>
          <a:prstGeom prst="rect">
            <a:avLst/>
          </a:prstGeom>
          <a:noFill/>
          <a:ln/>
        </p:spPr>
        <p:txBody>
          <a:bodyPr wrap="square" lIns="0" tIns="0" rIns="0" bIns="0" rtlCol="0" anchor="t"/>
          <a:lstStyle/>
          <a:p>
            <a:pPr marL="0" indent="0">
              <a:buNone/>
            </a:pPr>
            <a:r>
              <a:rPr lang="en-US" sz="3200" b="1" dirty="0">
                <a:solidFill>
                  <a:srgbClr val="000000"/>
                </a:solidFill>
                <a:latin typeface="Times New Roman" pitchFamily="34" charset="0"/>
                <a:ea typeface="Times New Roman" pitchFamily="34" charset="-122"/>
                <a:cs typeface="Times New Roman" pitchFamily="34" charset="-120"/>
              </a:rPr>
              <a:t>One question, one aim, four linked objectives</a:t>
            </a:r>
            <a:endParaRPr lang="en-US" sz="3200" dirty="0"/>
          </a:p>
        </p:txBody>
      </p:sp>
      <p:sp>
        <p:nvSpPr>
          <p:cNvPr id="8" name="Shape 6"/>
          <p:cNvSpPr/>
          <p:nvPr/>
        </p:nvSpPr>
        <p:spPr>
          <a:xfrm>
            <a:off x="594360" y="1521359"/>
            <a:ext cx="11000232" cy="853541"/>
          </a:xfrm>
          <a:prstGeom prst="roundRect">
            <a:avLst>
              <a:gd name="adj" fmla="val 7407"/>
            </a:avLst>
          </a:prstGeom>
          <a:solidFill>
            <a:schemeClr val="accent4">
              <a:lumMod val="50000"/>
            </a:schemeClr>
          </a:solidFill>
          <a:ln/>
        </p:spPr>
      </p:sp>
      <p:sp>
        <p:nvSpPr>
          <p:cNvPr id="9" name="Text 7"/>
          <p:cNvSpPr txBox="1"/>
          <p:nvPr/>
        </p:nvSpPr>
        <p:spPr>
          <a:xfrm>
            <a:off x="594360" y="1240282"/>
            <a:ext cx="10332720" cy="274320"/>
          </a:xfrm>
          <a:prstGeom prst="rect">
            <a:avLst/>
          </a:prstGeom>
          <a:noFill/>
          <a:ln/>
        </p:spPr>
        <p:txBody>
          <a:bodyPr wrap="square" lIns="0" tIns="0" rIns="0" bIns="0" rtlCol="0" anchor="ctr"/>
          <a:lstStyle/>
          <a:p>
            <a:pPr marL="0" indent="0">
              <a:buNone/>
            </a:pPr>
            <a:r>
              <a:rPr lang="en-US" sz="1600" b="1" dirty="0">
                <a:solidFill>
                  <a:srgbClr val="FF0000"/>
                </a:solidFill>
                <a:latin typeface="Times New Roman" pitchFamily="34" charset="0"/>
                <a:ea typeface="Times New Roman" pitchFamily="34" charset="-122"/>
                <a:cs typeface="Times New Roman" pitchFamily="34" charset="-120"/>
              </a:rPr>
              <a:t>Research question</a:t>
            </a:r>
            <a:endParaRPr lang="en-US" sz="1600" dirty="0">
              <a:solidFill>
                <a:srgbClr val="FF0000"/>
              </a:solidFill>
            </a:endParaRPr>
          </a:p>
        </p:txBody>
      </p:sp>
      <p:sp>
        <p:nvSpPr>
          <p:cNvPr id="10" name="Text 8"/>
          <p:cNvSpPr txBox="1"/>
          <p:nvPr/>
        </p:nvSpPr>
        <p:spPr>
          <a:xfrm>
            <a:off x="731520" y="1625350"/>
            <a:ext cx="10332720" cy="685800"/>
          </a:xfrm>
          <a:prstGeom prst="rect">
            <a:avLst/>
          </a:prstGeom>
          <a:noFill/>
          <a:ln/>
        </p:spPr>
        <p:txBody>
          <a:bodyPr wrap="square" lIns="0" tIns="0" rIns="0" bIns="0" rtlCol="0" anchor="ctr"/>
          <a:lstStyle/>
          <a:p>
            <a:pPr marL="0" indent="0">
              <a:lnSpc>
                <a:spcPct val="115000"/>
              </a:lnSpc>
              <a:buNone/>
            </a:pPr>
            <a:r>
              <a:rPr lang="en-US" sz="1400" b="1" dirty="0">
                <a:solidFill>
                  <a:srgbClr val="FFFFFF"/>
                </a:solidFill>
                <a:latin typeface="Times New Roman" pitchFamily="34" charset="0"/>
                <a:ea typeface="Times New Roman" pitchFamily="34" charset="-122"/>
                <a:cs typeface="Times New Roman" pitchFamily="34" charset="-120"/>
              </a:rPr>
              <a:t>How can evidence from existing literature, professional stakeholders and small-scale microplastic analysis improve understanding of microplastic pollution and management responses in Cardiff freshwater systems?</a:t>
            </a:r>
            <a:endParaRPr lang="en-US" sz="1400" dirty="0"/>
          </a:p>
        </p:txBody>
      </p:sp>
      <p:sp>
        <p:nvSpPr>
          <p:cNvPr id="11" name="Text 9"/>
          <p:cNvSpPr txBox="1"/>
          <p:nvPr/>
        </p:nvSpPr>
        <p:spPr>
          <a:xfrm>
            <a:off x="598682" y="2338324"/>
            <a:ext cx="1363472" cy="370840"/>
          </a:xfrm>
          <a:prstGeom prst="rect">
            <a:avLst/>
          </a:prstGeom>
          <a:noFill/>
          <a:ln/>
        </p:spPr>
        <p:txBody>
          <a:bodyPr wrap="square" lIns="0" tIns="0" rIns="0" bIns="0" rtlCol="0" anchor="ctr"/>
          <a:lstStyle/>
          <a:p>
            <a:pPr marL="0" indent="0">
              <a:buNone/>
            </a:pPr>
            <a:r>
              <a:rPr lang="en-US" sz="1800" b="1" dirty="0">
                <a:solidFill>
                  <a:srgbClr val="D9593A"/>
                </a:solidFill>
                <a:latin typeface="Times New Roman" pitchFamily="34" charset="0"/>
                <a:ea typeface="Times New Roman" pitchFamily="34" charset="-122"/>
                <a:cs typeface="Times New Roman" pitchFamily="34" charset="-120"/>
              </a:rPr>
              <a:t>Aim</a:t>
            </a:r>
            <a:endParaRPr lang="en-US" sz="1800" dirty="0"/>
          </a:p>
        </p:txBody>
      </p:sp>
      <p:sp>
        <p:nvSpPr>
          <p:cNvPr id="12" name="Text 10"/>
          <p:cNvSpPr txBox="1"/>
          <p:nvPr/>
        </p:nvSpPr>
        <p:spPr>
          <a:xfrm>
            <a:off x="602574" y="2838504"/>
            <a:ext cx="10964586" cy="777240"/>
          </a:xfrm>
          <a:prstGeom prst="rect">
            <a:avLst/>
          </a:prstGeom>
          <a:solidFill>
            <a:schemeClr val="accent4">
              <a:lumMod val="40000"/>
              <a:lumOff val="60000"/>
            </a:schemeClr>
          </a:solidFill>
          <a:ln/>
        </p:spPr>
        <p:style>
          <a:lnRef idx="1">
            <a:schemeClr val="accent2"/>
          </a:lnRef>
          <a:fillRef idx="2">
            <a:schemeClr val="accent2"/>
          </a:fillRef>
          <a:effectRef idx="1">
            <a:schemeClr val="accent2"/>
          </a:effectRef>
          <a:fontRef idx="minor">
            <a:schemeClr val="dk1"/>
          </a:fontRef>
        </p:style>
        <p:txBody>
          <a:bodyPr wrap="square" lIns="0" tIns="0" rIns="0" bIns="0" rtlCol="0" anchor="ctr"/>
          <a:lstStyle/>
          <a:p>
            <a:pPr marL="0" indent="0">
              <a:lnSpc>
                <a:spcPct val="120000"/>
              </a:lnSpc>
              <a:buNone/>
            </a:pPr>
            <a:r>
              <a:rPr lang="en-US" sz="1400" dirty="0">
                <a:solidFill>
                  <a:srgbClr val="2A3B45"/>
                </a:solidFill>
                <a:latin typeface="Times New Roman" pitchFamily="34" charset="0"/>
                <a:ea typeface="Times New Roman" pitchFamily="34" charset="-122"/>
                <a:cs typeface="Times New Roman" pitchFamily="34" charset="-120"/>
              </a:rPr>
              <a:t>To investigate how published evidence, professional perspectives and exploratory microscopy and ATR-FTIR analysis can contribute to understanding microplastic monitoring and management in the River Taff and River Ely in Cardiff.</a:t>
            </a:r>
            <a:endParaRPr lang="en-US" sz="1400" dirty="0"/>
          </a:p>
        </p:txBody>
      </p:sp>
      <p:sp>
        <p:nvSpPr>
          <p:cNvPr id="13" name="Shape 11"/>
          <p:cNvSpPr/>
          <p:nvPr/>
        </p:nvSpPr>
        <p:spPr>
          <a:xfrm>
            <a:off x="594360" y="4069080"/>
            <a:ext cx="2606040" cy="1828800"/>
          </a:xfrm>
          <a:prstGeom prst="roundRect">
            <a:avLst>
              <a:gd name="adj" fmla="val 4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4" name="Shape 12"/>
          <p:cNvSpPr/>
          <p:nvPr/>
        </p:nvSpPr>
        <p:spPr>
          <a:xfrm>
            <a:off x="822960" y="4297680"/>
            <a:ext cx="457200" cy="457200"/>
          </a:xfrm>
          <a:prstGeom prst="ellipse">
            <a:avLst/>
          </a:prstGeom>
          <a:solidFill>
            <a:srgbClr val="0F4C66"/>
          </a:solidFill>
          <a:ln/>
        </p:spPr>
      </p:sp>
      <p:sp>
        <p:nvSpPr>
          <p:cNvPr id="15" name="Text 13"/>
          <p:cNvSpPr txBox="1"/>
          <p:nvPr/>
        </p:nvSpPr>
        <p:spPr>
          <a:xfrm>
            <a:off x="822960" y="4297680"/>
            <a:ext cx="457200" cy="457200"/>
          </a:xfrm>
          <a:prstGeom prst="rect">
            <a:avLst/>
          </a:prstGeom>
          <a:solidFill>
            <a:schemeClr val="accent2"/>
          </a:solid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1</a:t>
            </a:r>
            <a:endParaRPr lang="en-US" sz="1300" dirty="0"/>
          </a:p>
        </p:txBody>
      </p:sp>
      <p:sp>
        <p:nvSpPr>
          <p:cNvPr id="16" name="Text 14"/>
          <p:cNvSpPr txBox="1"/>
          <p:nvPr/>
        </p:nvSpPr>
        <p:spPr>
          <a:xfrm>
            <a:off x="1371600" y="4279392"/>
            <a:ext cx="1691640" cy="502920"/>
          </a:xfrm>
          <a:prstGeom prst="rect">
            <a:avLst/>
          </a:prstGeom>
          <a:noFill/>
          <a:ln/>
        </p:spPr>
        <p:txBody>
          <a:bodyPr wrap="square" lIns="0" tIns="0" rIns="0" bIns="0" rtlCol="0" anchor="ctr"/>
          <a:lstStyle/>
          <a:p>
            <a:pPr marL="0" indent="0">
              <a:buNone/>
            </a:pPr>
            <a:r>
              <a:rPr lang="en-US" sz="1350" b="1" dirty="0">
                <a:solidFill>
                  <a:srgbClr val="000000"/>
                </a:solidFill>
                <a:latin typeface="Times New Roman" pitchFamily="34" charset="0"/>
                <a:ea typeface="Times New Roman" pitchFamily="34" charset="-122"/>
                <a:cs typeface="Times New Roman" pitchFamily="34" charset="-120"/>
              </a:rPr>
              <a:t>Review evidence</a:t>
            </a:r>
            <a:endParaRPr lang="en-US" sz="1350" dirty="0"/>
          </a:p>
        </p:txBody>
      </p:sp>
      <p:sp>
        <p:nvSpPr>
          <p:cNvPr id="17" name="Text 15"/>
          <p:cNvSpPr txBox="1"/>
          <p:nvPr/>
        </p:nvSpPr>
        <p:spPr>
          <a:xfrm>
            <a:off x="822960" y="4937760"/>
            <a:ext cx="2194560" cy="822960"/>
          </a:xfrm>
          <a:prstGeom prst="rect">
            <a:avLst/>
          </a:prstGeom>
          <a:noFill/>
          <a:ln/>
        </p:spPr>
        <p:txBody>
          <a:bodyPr wrap="square" lIns="0" tIns="0" rIns="0" bIns="0" rtlCol="0" anchor="ctr"/>
          <a:lstStyle/>
          <a:p>
            <a:pPr marL="0" indent="0">
              <a:lnSpc>
                <a:spcPct val="115000"/>
              </a:lnSpc>
              <a:buNone/>
            </a:pPr>
            <a:r>
              <a:rPr lang="en-US" sz="1400" dirty="0">
                <a:solidFill>
                  <a:srgbClr val="2A3B45"/>
                </a:solidFill>
                <a:latin typeface="Times New Roman" pitchFamily="34" charset="0"/>
                <a:ea typeface="Times New Roman" pitchFamily="34" charset="-122"/>
                <a:cs typeface="Times New Roman" pitchFamily="34" charset="-120"/>
              </a:rPr>
              <a:t>Sources, pathways, identification, exposure and management</a:t>
            </a:r>
            <a:endParaRPr lang="en-US" sz="1400" dirty="0"/>
          </a:p>
        </p:txBody>
      </p:sp>
      <p:sp>
        <p:nvSpPr>
          <p:cNvPr id="18" name="Shape 16"/>
          <p:cNvSpPr/>
          <p:nvPr/>
        </p:nvSpPr>
        <p:spPr>
          <a:xfrm>
            <a:off x="3429000" y="4069080"/>
            <a:ext cx="2606040" cy="1828800"/>
          </a:xfrm>
          <a:prstGeom prst="roundRect">
            <a:avLst>
              <a:gd name="adj" fmla="val 4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9" name="Shape 17"/>
          <p:cNvSpPr/>
          <p:nvPr/>
        </p:nvSpPr>
        <p:spPr>
          <a:xfrm>
            <a:off x="3657600" y="4297680"/>
            <a:ext cx="457200" cy="457200"/>
          </a:xfrm>
          <a:prstGeom prst="ellipse">
            <a:avLst/>
          </a:prstGeom>
          <a:solidFill>
            <a:srgbClr val="0F4C66"/>
          </a:solidFill>
          <a:ln/>
        </p:spPr>
      </p:sp>
      <p:sp>
        <p:nvSpPr>
          <p:cNvPr id="20" name="Text 18"/>
          <p:cNvSpPr txBox="1"/>
          <p:nvPr/>
        </p:nvSpPr>
        <p:spPr>
          <a:xfrm>
            <a:off x="3657600" y="4297680"/>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2</a:t>
            </a:r>
            <a:endParaRPr lang="en-US" sz="1300" dirty="0"/>
          </a:p>
        </p:txBody>
      </p:sp>
      <p:sp>
        <p:nvSpPr>
          <p:cNvPr id="21" name="Text 19"/>
          <p:cNvSpPr txBox="1"/>
          <p:nvPr/>
        </p:nvSpPr>
        <p:spPr>
          <a:xfrm>
            <a:off x="4206240" y="4279392"/>
            <a:ext cx="1691640" cy="502920"/>
          </a:xfrm>
          <a:prstGeom prst="rect">
            <a:avLst/>
          </a:prstGeom>
          <a:noFill/>
          <a:ln/>
        </p:spPr>
        <p:txBody>
          <a:bodyPr wrap="square" lIns="0" tIns="0" rIns="0" bIns="0" rtlCol="0" anchor="ctr"/>
          <a:lstStyle/>
          <a:p>
            <a:pPr marL="0" indent="0">
              <a:buNone/>
            </a:pPr>
            <a:r>
              <a:rPr lang="en-US" sz="1350" b="1" dirty="0">
                <a:solidFill>
                  <a:srgbClr val="000000"/>
                </a:solidFill>
                <a:latin typeface="Times New Roman" pitchFamily="34" charset="0"/>
                <a:ea typeface="Times New Roman" pitchFamily="34" charset="-122"/>
                <a:cs typeface="Times New Roman" pitchFamily="34" charset="-120"/>
              </a:rPr>
              <a:t>Explore perspectives</a:t>
            </a:r>
            <a:endParaRPr lang="en-US" sz="1350" dirty="0"/>
          </a:p>
        </p:txBody>
      </p:sp>
      <p:sp>
        <p:nvSpPr>
          <p:cNvPr id="22" name="Text 20"/>
          <p:cNvSpPr txBox="1"/>
          <p:nvPr/>
        </p:nvSpPr>
        <p:spPr>
          <a:xfrm>
            <a:off x="3657600" y="4937760"/>
            <a:ext cx="2194560" cy="822960"/>
          </a:xfrm>
          <a:prstGeom prst="rect">
            <a:avLst/>
          </a:prstGeom>
          <a:noFill/>
          <a:ln/>
        </p:spPr>
        <p:txBody>
          <a:bodyPr wrap="square" lIns="0" tIns="0" rIns="0" bIns="0" rtlCol="0" anchor="ctr"/>
          <a:lstStyle/>
          <a:p>
            <a:pPr marL="0" indent="0">
              <a:lnSpc>
                <a:spcPct val="115000"/>
              </a:lnSpc>
              <a:buNone/>
            </a:pPr>
            <a:r>
              <a:rPr lang="en-US" sz="1400" dirty="0">
                <a:solidFill>
                  <a:srgbClr val="2A3B45"/>
                </a:solidFill>
                <a:latin typeface="Times New Roman" pitchFamily="34" charset="0"/>
                <a:ea typeface="Times New Roman" pitchFamily="34" charset="-122"/>
                <a:cs typeface="Times New Roman" pitchFamily="34" charset="-120"/>
              </a:rPr>
              <a:t>Monitoring, treatment, governance and evidence gaps</a:t>
            </a:r>
            <a:endParaRPr lang="en-US" sz="1400" dirty="0"/>
          </a:p>
        </p:txBody>
      </p:sp>
      <p:sp>
        <p:nvSpPr>
          <p:cNvPr id="23" name="Shape 21"/>
          <p:cNvSpPr/>
          <p:nvPr/>
        </p:nvSpPr>
        <p:spPr>
          <a:xfrm>
            <a:off x="6263640" y="4069080"/>
            <a:ext cx="2606040" cy="1828800"/>
          </a:xfrm>
          <a:prstGeom prst="roundRect">
            <a:avLst>
              <a:gd name="adj" fmla="val 4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4" name="Shape 22"/>
          <p:cNvSpPr/>
          <p:nvPr/>
        </p:nvSpPr>
        <p:spPr>
          <a:xfrm>
            <a:off x="6492240" y="4297680"/>
            <a:ext cx="457200" cy="457200"/>
          </a:xfrm>
          <a:prstGeom prst="ellipse">
            <a:avLst/>
          </a:prstGeom>
          <a:solidFill>
            <a:srgbClr val="D9593A"/>
          </a:solidFill>
          <a:ln/>
        </p:spPr>
      </p:sp>
      <p:sp>
        <p:nvSpPr>
          <p:cNvPr id="25" name="Text 23"/>
          <p:cNvSpPr txBox="1"/>
          <p:nvPr/>
        </p:nvSpPr>
        <p:spPr>
          <a:xfrm>
            <a:off x="6492240" y="4297680"/>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3</a:t>
            </a:r>
            <a:endParaRPr lang="en-US" sz="1300" dirty="0"/>
          </a:p>
        </p:txBody>
      </p:sp>
      <p:sp>
        <p:nvSpPr>
          <p:cNvPr id="26" name="Text 24"/>
          <p:cNvSpPr txBox="1"/>
          <p:nvPr/>
        </p:nvSpPr>
        <p:spPr>
          <a:xfrm>
            <a:off x="7040880" y="4279392"/>
            <a:ext cx="1691640" cy="502920"/>
          </a:xfrm>
          <a:prstGeom prst="rect">
            <a:avLst/>
          </a:prstGeom>
          <a:noFill/>
          <a:ln/>
        </p:spPr>
        <p:txBody>
          <a:bodyPr wrap="square" lIns="0" tIns="0" rIns="0" bIns="0" rtlCol="0" anchor="ctr"/>
          <a:lstStyle/>
          <a:p>
            <a:pPr marL="0" indent="0">
              <a:buNone/>
            </a:pPr>
            <a:r>
              <a:rPr lang="en-US" sz="1350" b="1" dirty="0">
                <a:solidFill>
                  <a:srgbClr val="000000"/>
                </a:solidFill>
                <a:latin typeface="Times New Roman" pitchFamily="34" charset="0"/>
                <a:ea typeface="Times New Roman" pitchFamily="34" charset="-122"/>
                <a:cs typeface="Times New Roman" pitchFamily="34" charset="-120"/>
              </a:rPr>
              <a:t>Test the workflow</a:t>
            </a:r>
            <a:endParaRPr lang="en-US" sz="1350" dirty="0"/>
          </a:p>
        </p:txBody>
      </p:sp>
      <p:sp>
        <p:nvSpPr>
          <p:cNvPr id="27" name="Text 25"/>
          <p:cNvSpPr txBox="1"/>
          <p:nvPr/>
        </p:nvSpPr>
        <p:spPr>
          <a:xfrm>
            <a:off x="6492240" y="4937760"/>
            <a:ext cx="2194560" cy="822960"/>
          </a:xfrm>
          <a:prstGeom prst="rect">
            <a:avLst/>
          </a:prstGeom>
          <a:noFill/>
          <a:ln/>
        </p:spPr>
        <p:txBody>
          <a:bodyPr wrap="square" lIns="0" tIns="0" rIns="0" bIns="0" rtlCol="0" anchor="ctr"/>
          <a:lstStyle/>
          <a:p>
            <a:pPr marL="0" indent="0">
              <a:lnSpc>
                <a:spcPct val="115000"/>
              </a:lnSpc>
              <a:buNone/>
            </a:pPr>
            <a:r>
              <a:rPr lang="en-US" sz="1400" dirty="0">
                <a:solidFill>
                  <a:srgbClr val="2A3B45"/>
                </a:solidFill>
                <a:latin typeface="Times New Roman" pitchFamily="34" charset="0"/>
                <a:ea typeface="Times New Roman" pitchFamily="34" charset="-122"/>
                <a:cs typeface="Times New Roman" pitchFamily="34" charset="-120"/>
              </a:rPr>
              <a:t>River sampling, microscopy, ATR-FTIR and laboratory blank</a:t>
            </a:r>
            <a:endParaRPr lang="en-US" sz="1400" dirty="0"/>
          </a:p>
        </p:txBody>
      </p:sp>
      <p:sp>
        <p:nvSpPr>
          <p:cNvPr id="28" name="Shape 26"/>
          <p:cNvSpPr/>
          <p:nvPr/>
        </p:nvSpPr>
        <p:spPr>
          <a:xfrm>
            <a:off x="9098280" y="4069080"/>
            <a:ext cx="2606040" cy="1828800"/>
          </a:xfrm>
          <a:prstGeom prst="roundRect">
            <a:avLst>
              <a:gd name="adj" fmla="val 4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9" name="Shape 27"/>
          <p:cNvSpPr/>
          <p:nvPr/>
        </p:nvSpPr>
        <p:spPr>
          <a:xfrm>
            <a:off x="9326880" y="4297680"/>
            <a:ext cx="457200" cy="457200"/>
          </a:xfrm>
          <a:prstGeom prst="ellipse">
            <a:avLst/>
          </a:prstGeom>
          <a:solidFill>
            <a:srgbClr val="0F4C66"/>
          </a:solidFill>
          <a:ln/>
        </p:spPr>
      </p:sp>
      <p:sp>
        <p:nvSpPr>
          <p:cNvPr id="30" name="Text 28"/>
          <p:cNvSpPr txBox="1"/>
          <p:nvPr/>
        </p:nvSpPr>
        <p:spPr>
          <a:xfrm>
            <a:off x="9326880" y="4297680"/>
            <a:ext cx="457200" cy="457200"/>
          </a:xfrm>
          <a:prstGeom prst="rect">
            <a:avLst/>
          </a:prstGeom>
          <a:solidFill>
            <a:schemeClr val="tx2">
              <a:lumMod val="60000"/>
              <a:lumOff val="40000"/>
            </a:schemeClr>
          </a:solid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4</a:t>
            </a:r>
            <a:endParaRPr lang="en-US" sz="1300" dirty="0"/>
          </a:p>
        </p:txBody>
      </p:sp>
      <p:sp>
        <p:nvSpPr>
          <p:cNvPr id="31" name="Text 29"/>
          <p:cNvSpPr txBox="1"/>
          <p:nvPr/>
        </p:nvSpPr>
        <p:spPr>
          <a:xfrm>
            <a:off x="9875520" y="4279392"/>
            <a:ext cx="1691640" cy="502920"/>
          </a:xfrm>
          <a:prstGeom prst="rect">
            <a:avLst/>
          </a:prstGeom>
          <a:noFill/>
          <a:ln/>
        </p:spPr>
        <p:txBody>
          <a:bodyPr wrap="square" lIns="0" tIns="0" rIns="0" bIns="0" rtlCol="0" anchor="ctr"/>
          <a:lstStyle/>
          <a:p>
            <a:pPr marL="0" indent="0">
              <a:buNone/>
            </a:pPr>
            <a:r>
              <a:rPr lang="en-US" sz="1350" b="1" dirty="0">
                <a:solidFill>
                  <a:srgbClr val="000000"/>
                </a:solidFill>
                <a:latin typeface="Times New Roman" pitchFamily="34" charset="0"/>
                <a:ea typeface="Times New Roman" pitchFamily="34" charset="-122"/>
                <a:cs typeface="Times New Roman" pitchFamily="34" charset="-120"/>
              </a:rPr>
              <a:t>Integrate evidence</a:t>
            </a:r>
            <a:endParaRPr lang="en-US" sz="1350" dirty="0"/>
          </a:p>
        </p:txBody>
      </p:sp>
      <p:sp>
        <p:nvSpPr>
          <p:cNvPr id="32" name="Text 30"/>
          <p:cNvSpPr txBox="1"/>
          <p:nvPr/>
        </p:nvSpPr>
        <p:spPr>
          <a:xfrm>
            <a:off x="9326880" y="4937760"/>
            <a:ext cx="2194560" cy="822960"/>
          </a:xfrm>
          <a:prstGeom prst="rect">
            <a:avLst/>
          </a:prstGeom>
          <a:noFill/>
          <a:ln/>
        </p:spPr>
        <p:txBody>
          <a:bodyPr wrap="square" lIns="0" tIns="0" rIns="0" bIns="0" rtlCol="0" anchor="ctr"/>
          <a:lstStyle/>
          <a:p>
            <a:pPr marL="0" indent="0">
              <a:lnSpc>
                <a:spcPct val="115000"/>
              </a:lnSpc>
              <a:buNone/>
            </a:pPr>
            <a:r>
              <a:rPr lang="en-US" sz="1400" dirty="0">
                <a:solidFill>
                  <a:srgbClr val="2A3B45"/>
                </a:solidFill>
                <a:latin typeface="Times New Roman" pitchFamily="34" charset="0"/>
                <a:ea typeface="Times New Roman" pitchFamily="34" charset="-122"/>
                <a:cs typeface="Times New Roman" pitchFamily="34" charset="-120"/>
              </a:rPr>
              <a:t>Practical implications for monitoring and management</a:t>
            </a:r>
            <a:endParaRPr lang="en-US" sz="1400" dirty="0"/>
          </a:p>
        </p:txBody>
      </p:sp>
      <p:sp>
        <p:nvSpPr>
          <p:cNvPr id="35" name="ObjArrow1"/>
          <p:cNvSpPr txBox="1"/>
          <p:nvPr/>
        </p:nvSpPr>
        <p:spPr>
          <a:xfrm>
            <a:off x="3204972" y="4846320"/>
            <a:ext cx="219456" cy="274320"/>
          </a:xfrm>
          <a:prstGeom prst="rect">
            <a:avLst/>
          </a:prstGeom>
          <a:noFill/>
          <a:ln/>
        </p:spPr>
        <p:txBody>
          <a:bodyPr wrap="square" lIns="0" tIns="0" rIns="0" bIns="0" rtlCol="0" anchor="ctr"/>
          <a:lstStyle/>
          <a:p>
            <a:pPr marL="0" indent="0" algn="ctr">
              <a:buNone/>
            </a:pPr>
            <a:r>
              <a:rPr lang="en-US" sz="1500" dirty="0">
                <a:solidFill>
                  <a:srgbClr val="9BB3C0"/>
                </a:solidFill>
                <a:latin typeface="Times New Roman" pitchFamily="34" charset="0"/>
              </a:rPr>
              <a:t>→</a:t>
            </a:r>
          </a:p>
        </p:txBody>
      </p:sp>
      <p:sp>
        <p:nvSpPr>
          <p:cNvPr id="36" name="ObjArrow2"/>
          <p:cNvSpPr txBox="1"/>
          <p:nvPr/>
        </p:nvSpPr>
        <p:spPr>
          <a:xfrm>
            <a:off x="6039612" y="4846320"/>
            <a:ext cx="219456" cy="274320"/>
          </a:xfrm>
          <a:prstGeom prst="rect">
            <a:avLst/>
          </a:prstGeom>
          <a:noFill/>
          <a:ln/>
        </p:spPr>
        <p:txBody>
          <a:bodyPr wrap="square" lIns="0" tIns="0" rIns="0" bIns="0" rtlCol="0" anchor="ctr"/>
          <a:lstStyle/>
          <a:p>
            <a:pPr marL="0" indent="0" algn="ctr">
              <a:buNone/>
            </a:pPr>
            <a:r>
              <a:rPr lang="en-US" sz="1500" dirty="0">
                <a:solidFill>
                  <a:srgbClr val="9BB3C0"/>
                </a:solidFill>
                <a:latin typeface="Times New Roman" pitchFamily="34" charset="0"/>
              </a:rPr>
              <a:t>→</a:t>
            </a:r>
          </a:p>
        </p:txBody>
      </p:sp>
      <p:sp>
        <p:nvSpPr>
          <p:cNvPr id="37" name="ObjArrow3"/>
          <p:cNvSpPr txBox="1"/>
          <p:nvPr/>
        </p:nvSpPr>
        <p:spPr>
          <a:xfrm>
            <a:off x="8874252" y="4846320"/>
            <a:ext cx="219456" cy="274320"/>
          </a:xfrm>
          <a:prstGeom prst="rect">
            <a:avLst/>
          </a:prstGeom>
          <a:noFill/>
          <a:ln/>
        </p:spPr>
        <p:txBody>
          <a:bodyPr wrap="square" lIns="0" tIns="0" rIns="0" bIns="0" rtlCol="0" anchor="ctr"/>
          <a:lstStyle/>
          <a:p>
            <a:pPr marL="0" indent="0" algn="ctr">
              <a:buNone/>
            </a:pPr>
            <a:r>
              <a:rPr lang="en-US" sz="1500" dirty="0">
                <a:solidFill>
                  <a:srgbClr val="9BB3C0"/>
                </a:solidFill>
                <a:latin typeface="Times New Roman" pitchFamily="34" charset="0"/>
              </a:rPr>
              <a:t>→</a:t>
            </a:r>
          </a:p>
        </p:txBody>
      </p:sp>
      <p:sp>
        <p:nvSpPr>
          <p:cNvPr id="38" name="Text 9"/>
          <p:cNvSpPr txBox="1"/>
          <p:nvPr/>
        </p:nvSpPr>
        <p:spPr>
          <a:xfrm>
            <a:off x="598424" y="3700172"/>
            <a:ext cx="1363472" cy="370840"/>
          </a:xfrm>
          <a:prstGeom prst="rect">
            <a:avLst/>
          </a:prstGeom>
          <a:noFill/>
          <a:ln/>
        </p:spPr>
        <p:txBody>
          <a:bodyPr wrap="square" lIns="0" tIns="0" rIns="0" bIns="0" rtlCol="0" anchor="ctr"/>
          <a:lstStyle/>
          <a:p>
            <a:pPr marL="0" indent="0">
              <a:buNone/>
            </a:pPr>
            <a:r>
              <a:rPr lang="en-US" sz="1800" b="1" dirty="0" smtClean="0">
                <a:solidFill>
                  <a:srgbClr val="D9593A"/>
                </a:solidFill>
                <a:latin typeface="Times New Roman" pitchFamily="34" charset="0"/>
                <a:ea typeface="Times New Roman" pitchFamily="34" charset="-122"/>
                <a:cs typeface="Times New Roman" pitchFamily="34" charset="-120"/>
              </a:rPr>
              <a:t>Objectives</a:t>
            </a:r>
            <a:endParaRPr lang="en-US" sz="18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11">
    <p:bg>
      <p:bgPr>
        <a:solidFill>
          <a:srgbClr val="F5F8FA"/>
        </a:solidFill>
        <a:effectLst/>
      </p:bgPr>
    </p:bg>
    <p:spTree>
      <p:nvGrpSpPr>
        <p:cNvPr id="1" name=""/>
        <p:cNvGrpSpPr/>
        <p:nvPr/>
      </p:nvGrpSpPr>
      <p:grpSpPr>
        <a:xfrm>
          <a:off x="0" y="0"/>
          <a:ext cx="0" cy="0"/>
          <a:chOff x="0" y="0"/>
          <a:chExt cx="0" cy="0"/>
        </a:xfrm>
      </p:grpSpPr>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6</a:t>
            </a:r>
            <a:endParaRPr lang="en-US" sz="1000" dirty="0"/>
          </a:p>
        </p:txBody>
      </p:sp>
      <p:sp>
        <p:nvSpPr>
          <p:cNvPr id="6" name="Text 4"/>
          <p:cNvSpPr txBox="1"/>
          <p:nvPr/>
        </p:nvSpPr>
        <p:spPr>
          <a:xfrm>
            <a:off x="594360" y="292608"/>
            <a:ext cx="10515600" cy="237744"/>
          </a:xfrm>
          <a:prstGeom prst="rect">
            <a:avLst/>
          </a:prstGeom>
          <a:noFill/>
          <a:ln/>
        </p:spPr>
        <p:txBody>
          <a:bodyPr wrap="square" lIns="0" tIns="0" rIns="0" bIns="0" rtlCol="0" anchor="ctr"/>
          <a:lstStyle/>
          <a:p>
            <a:pPr marL="0" indent="0">
              <a:buNone/>
            </a:pPr>
            <a:r>
              <a:rPr lang="en-US" sz="1100" b="1" kern="0" spc="200" dirty="0">
                <a:solidFill>
                  <a:srgbClr val="D9593A"/>
                </a:solidFill>
                <a:latin typeface="Times New Roman" pitchFamily="34" charset="0"/>
                <a:ea typeface="Times New Roman" pitchFamily="34" charset="-122"/>
                <a:cs typeface="Times New Roman" pitchFamily="34" charset="-120"/>
              </a:rPr>
              <a:t>STUDY AREA — WHY?</a:t>
            </a:r>
            <a:endParaRPr lang="en-US" sz="1100" dirty="0"/>
          </a:p>
        </p:txBody>
      </p:sp>
      <p:sp>
        <p:nvSpPr>
          <p:cNvPr id="7" name="Text 5"/>
          <p:cNvSpPr txBox="1"/>
          <p:nvPr/>
        </p:nvSpPr>
        <p:spPr>
          <a:xfrm>
            <a:off x="566928" y="566928"/>
            <a:ext cx="11064240" cy="685800"/>
          </a:xfrm>
          <a:prstGeom prst="rect">
            <a:avLst/>
          </a:prstGeom>
          <a:noFill/>
          <a:ln/>
        </p:spPr>
        <p:txBody>
          <a:bodyPr wrap="square" lIns="0" tIns="0" rIns="0" bIns="0" rtlCol="0" anchor="t"/>
          <a:lstStyle/>
          <a:p>
            <a:pPr marL="0" indent="0">
              <a:buNone/>
            </a:pPr>
            <a:r>
              <a:rPr lang="en-US" sz="3200" b="1" dirty="0">
                <a:solidFill>
                  <a:srgbClr val="000000"/>
                </a:solidFill>
                <a:latin typeface="Times New Roman" pitchFamily="34" charset="0"/>
                <a:ea typeface="Times New Roman" pitchFamily="34" charset="-122"/>
                <a:cs typeface="Times New Roman" pitchFamily="34" charset="-120"/>
              </a:rPr>
              <a:t>Two Rivers, Four Sites, One Capital City</a:t>
            </a:r>
            <a:endParaRPr lang="en-US" sz="3200" dirty="0"/>
          </a:p>
        </p:txBody>
      </p:sp>
      <p:sp>
        <p:nvSpPr>
          <p:cNvPr id="8" name="Shape 6"/>
          <p:cNvSpPr/>
          <p:nvPr/>
        </p:nvSpPr>
        <p:spPr>
          <a:xfrm>
            <a:off x="594360" y="1572768"/>
            <a:ext cx="6309360" cy="3291840"/>
          </a:xfrm>
          <a:prstGeom prst="roundRect">
            <a:avLst>
              <a:gd name="adj" fmla="val 2222"/>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pic>
        <p:nvPicPr>
          <p:cNvPr id="9" name="Image 0" descr="/home/claude/assets/map.jpg"/>
          <p:cNvPicPr>
            <a:picLocks noChangeAspect="1"/>
          </p:cNvPicPr>
          <p:nvPr/>
        </p:nvPicPr>
        <p:blipFill>
          <a:blip r:embed="rId3"/>
          <a:stretch>
            <a:fillRect/>
          </a:stretch>
        </p:blipFill>
        <p:spPr>
          <a:xfrm>
            <a:off x="777240" y="1783080"/>
            <a:ext cx="5943600" cy="2642616"/>
          </a:xfrm>
          <a:prstGeom prst="rect">
            <a:avLst/>
          </a:prstGeom>
        </p:spPr>
      </p:pic>
      <p:sp>
        <p:nvSpPr>
          <p:cNvPr id="10" name="Text 7"/>
          <p:cNvSpPr txBox="1"/>
          <p:nvPr/>
        </p:nvSpPr>
        <p:spPr>
          <a:xfrm>
            <a:off x="777240" y="4498848"/>
            <a:ext cx="5943600" cy="274320"/>
          </a:xfrm>
          <a:prstGeom prst="rect">
            <a:avLst/>
          </a:prstGeom>
          <a:noFill/>
          <a:ln/>
        </p:spPr>
        <p:txBody>
          <a:bodyPr wrap="square" lIns="0" tIns="0" rIns="0" bIns="0" rtlCol="0" anchor="ctr"/>
          <a:lstStyle/>
          <a:p>
            <a:pPr marL="0" indent="0">
              <a:buNone/>
            </a:pPr>
            <a:r>
              <a:rPr lang="en-US" sz="1000" i="1" dirty="0">
                <a:solidFill>
                  <a:srgbClr val="62757F"/>
                </a:solidFill>
                <a:latin typeface="Times New Roman" pitchFamily="34" charset="0"/>
                <a:ea typeface="Times New Roman" pitchFamily="34" charset="-122"/>
                <a:cs typeface="Times New Roman" pitchFamily="34" charset="-120"/>
              </a:rPr>
              <a:t>Figure 2: Satellite view of the River Taff and River Ely study area, Cardiff (not to scale).</a:t>
            </a:r>
            <a:endParaRPr lang="en-US" sz="1000" dirty="0"/>
          </a:p>
        </p:txBody>
      </p:sp>
      <p:sp>
        <p:nvSpPr>
          <p:cNvPr id="11" name="Text 8"/>
          <p:cNvSpPr txBox="1"/>
          <p:nvPr/>
        </p:nvSpPr>
        <p:spPr>
          <a:xfrm>
            <a:off x="594360" y="4983480"/>
            <a:ext cx="6309360" cy="548640"/>
          </a:xfrm>
          <a:prstGeom prst="rect">
            <a:avLst/>
          </a:prstGeom>
          <a:noFill/>
          <a:ln/>
        </p:spPr>
        <p:txBody>
          <a:bodyPr wrap="square" lIns="0" tIns="0" rIns="0" bIns="0" rtlCol="0" anchor="ctr"/>
          <a:lstStyle/>
          <a:p>
            <a:pPr marL="0" indent="0">
              <a:lnSpc>
                <a:spcPct val="120000"/>
              </a:lnSpc>
              <a:buNone/>
            </a:pPr>
            <a:r>
              <a:rPr lang="en-US" sz="1600" dirty="0">
                <a:solidFill>
                  <a:srgbClr val="2A3B45"/>
                </a:solidFill>
                <a:latin typeface="Times New Roman" pitchFamily="34" charset="0"/>
                <a:ea typeface="Times New Roman" pitchFamily="34" charset="-122"/>
                <a:cs typeface="Times New Roman" pitchFamily="34" charset="-120"/>
              </a:rPr>
              <a:t>Sampling sites — </a:t>
            </a:r>
            <a:endParaRPr lang="en-US" sz="1600" dirty="0"/>
          </a:p>
        </p:txBody>
      </p:sp>
      <p:sp>
        <p:nvSpPr>
          <p:cNvPr id="12" name="Text 9"/>
          <p:cNvSpPr txBox="1"/>
          <p:nvPr/>
        </p:nvSpPr>
        <p:spPr>
          <a:xfrm>
            <a:off x="7269480" y="1627632"/>
            <a:ext cx="4297680" cy="256032"/>
          </a:xfrm>
          <a:prstGeom prst="rect">
            <a:avLst/>
          </a:prstGeom>
          <a:noFill/>
          <a:ln/>
        </p:spPr>
        <p:txBody>
          <a:bodyPr wrap="square" lIns="0" tIns="0" rIns="0" bIns="0" rtlCol="0" anchor="ctr"/>
          <a:lstStyle/>
          <a:p>
            <a:pPr marL="0" indent="0">
              <a:buNone/>
            </a:pPr>
            <a:r>
              <a:rPr lang="en-US" sz="1100" b="1" kern="0" spc="150" dirty="0">
                <a:solidFill>
                  <a:srgbClr val="62757F"/>
                </a:solidFill>
                <a:latin typeface="Times New Roman" pitchFamily="34" charset="0"/>
                <a:ea typeface="Times New Roman" pitchFamily="34" charset="-122"/>
                <a:cs typeface="Times New Roman" pitchFamily="34" charset="-120"/>
              </a:rPr>
              <a:t>WHY THESE RIVERS?</a:t>
            </a:r>
            <a:endParaRPr lang="en-US" sz="1100" dirty="0"/>
          </a:p>
        </p:txBody>
      </p:sp>
      <p:sp>
        <p:nvSpPr>
          <p:cNvPr id="13" name="Shape 10"/>
          <p:cNvSpPr/>
          <p:nvPr/>
        </p:nvSpPr>
        <p:spPr>
          <a:xfrm>
            <a:off x="7269480" y="2066544"/>
            <a:ext cx="201168" cy="201168"/>
          </a:xfrm>
          <a:prstGeom prst="ellipse">
            <a:avLst/>
          </a:prstGeom>
          <a:solidFill>
            <a:srgbClr val="0F4C66"/>
          </a:solidFill>
          <a:ln/>
        </p:spPr>
      </p:sp>
      <p:sp>
        <p:nvSpPr>
          <p:cNvPr id="14" name="Text 11"/>
          <p:cNvSpPr txBox="1"/>
          <p:nvPr/>
        </p:nvSpPr>
        <p:spPr>
          <a:xfrm>
            <a:off x="7269480" y="2066544"/>
            <a:ext cx="201168" cy="201168"/>
          </a:xfrm>
          <a:prstGeom prst="rect">
            <a:avLst/>
          </a:prstGeom>
          <a:noFill/>
          <a:ln/>
        </p:spPr>
        <p:txBody>
          <a:bodyPr wrap="square" lIns="0" tIns="0" rIns="0" bIns="0" rtlCol="0" anchor="ctr"/>
          <a:lstStyle/>
          <a:p>
            <a:pPr marL="0" indent="0" algn="ctr">
              <a:buNone/>
            </a:pPr>
            <a:endParaRPr lang="en-US" sz="1300" dirty="0"/>
          </a:p>
        </p:txBody>
      </p:sp>
      <p:sp>
        <p:nvSpPr>
          <p:cNvPr id="15" name="Text 12"/>
          <p:cNvSpPr txBox="1"/>
          <p:nvPr/>
        </p:nvSpPr>
        <p:spPr>
          <a:xfrm>
            <a:off x="7635240" y="2011680"/>
            <a:ext cx="3931920" cy="713232"/>
          </a:xfrm>
          <a:prstGeom prst="rect">
            <a:avLst/>
          </a:prstGeom>
          <a:noFill/>
          <a:ln/>
        </p:spPr>
        <p:txBody>
          <a:bodyPr wrap="square" lIns="0" tIns="0" rIns="0" bIns="0" rtlCol="0" anchor="ctr"/>
          <a:lstStyle/>
          <a:p>
            <a:pPr marL="0" indent="0">
              <a:lnSpc>
                <a:spcPct val="115000"/>
              </a:lnSpc>
              <a:buNone/>
            </a:pPr>
            <a:r>
              <a:rPr lang="en-US" sz="1150" dirty="0">
                <a:solidFill>
                  <a:srgbClr val="2A3B45"/>
                </a:solidFill>
                <a:latin typeface="Times New Roman" pitchFamily="34" charset="0"/>
                <a:ea typeface="Times New Roman" pitchFamily="34" charset="-122"/>
                <a:cs typeface="Times New Roman" pitchFamily="34" charset="-120"/>
              </a:rPr>
              <a:t>Urban rivers concentrate several pathways in a short reach: treated effluent, road and surface runoff, legacy industrial land, recreational use (Vardar et al., 2021; Whitehead et al., 2021; Lofty et al., 2025)</a:t>
            </a:r>
            <a:endParaRPr lang="en-US" sz="1150" dirty="0"/>
          </a:p>
        </p:txBody>
      </p:sp>
      <p:sp>
        <p:nvSpPr>
          <p:cNvPr id="16" name="Shape 13"/>
          <p:cNvSpPr/>
          <p:nvPr/>
        </p:nvSpPr>
        <p:spPr>
          <a:xfrm>
            <a:off x="7269480" y="2852928"/>
            <a:ext cx="201168" cy="201168"/>
          </a:xfrm>
          <a:prstGeom prst="ellipse">
            <a:avLst/>
          </a:prstGeom>
          <a:solidFill>
            <a:srgbClr val="0F4C66"/>
          </a:solidFill>
          <a:ln/>
        </p:spPr>
      </p:sp>
      <p:sp>
        <p:nvSpPr>
          <p:cNvPr id="17" name="Text 14"/>
          <p:cNvSpPr txBox="1"/>
          <p:nvPr/>
        </p:nvSpPr>
        <p:spPr>
          <a:xfrm>
            <a:off x="7269480" y="2852928"/>
            <a:ext cx="201168" cy="201168"/>
          </a:xfrm>
          <a:prstGeom prst="rect">
            <a:avLst/>
          </a:prstGeom>
          <a:noFill/>
          <a:ln/>
        </p:spPr>
        <p:txBody>
          <a:bodyPr wrap="square" lIns="0" tIns="0" rIns="0" bIns="0" rtlCol="0" anchor="ctr"/>
          <a:lstStyle/>
          <a:p>
            <a:pPr marL="0" indent="0" algn="ctr">
              <a:buNone/>
            </a:pPr>
            <a:endParaRPr lang="en-US" sz="1300" dirty="0"/>
          </a:p>
        </p:txBody>
      </p:sp>
      <p:sp>
        <p:nvSpPr>
          <p:cNvPr id="18" name="Text 15"/>
          <p:cNvSpPr txBox="1"/>
          <p:nvPr/>
        </p:nvSpPr>
        <p:spPr>
          <a:xfrm>
            <a:off x="7635240" y="2798064"/>
            <a:ext cx="3931920" cy="713232"/>
          </a:xfrm>
          <a:prstGeom prst="rect">
            <a:avLst/>
          </a:prstGeom>
          <a:noFill/>
          <a:ln/>
        </p:spPr>
        <p:txBody>
          <a:bodyPr wrap="square" lIns="0" tIns="0" rIns="0" bIns="0" rtlCol="0" anchor="ctr"/>
          <a:lstStyle/>
          <a:p>
            <a:pPr marL="0" indent="0">
              <a:lnSpc>
                <a:spcPct val="115000"/>
              </a:lnSpc>
              <a:buNone/>
            </a:pPr>
            <a:r>
              <a:rPr lang="en-US" sz="1150" dirty="0">
                <a:solidFill>
                  <a:srgbClr val="2A3B45"/>
                </a:solidFill>
                <a:latin typeface="Times New Roman" pitchFamily="34" charset="0"/>
                <a:ea typeface="Times New Roman" pitchFamily="34" charset="-122"/>
                <a:cs typeface="Times New Roman" pitchFamily="34" charset="-120"/>
              </a:rPr>
              <a:t>Taff: catchment includes former coal-mining and industrial land upstream</a:t>
            </a:r>
            <a:endParaRPr lang="en-US" sz="1150" dirty="0"/>
          </a:p>
        </p:txBody>
      </p:sp>
      <p:sp>
        <p:nvSpPr>
          <p:cNvPr id="19" name="Shape 16"/>
          <p:cNvSpPr/>
          <p:nvPr/>
        </p:nvSpPr>
        <p:spPr>
          <a:xfrm>
            <a:off x="7269480" y="3639312"/>
            <a:ext cx="201168" cy="201168"/>
          </a:xfrm>
          <a:prstGeom prst="ellipse">
            <a:avLst/>
          </a:prstGeom>
          <a:solidFill>
            <a:srgbClr val="0F4C66"/>
          </a:solidFill>
          <a:ln/>
        </p:spPr>
      </p:sp>
      <p:sp>
        <p:nvSpPr>
          <p:cNvPr id="20" name="Text 17"/>
          <p:cNvSpPr txBox="1"/>
          <p:nvPr/>
        </p:nvSpPr>
        <p:spPr>
          <a:xfrm>
            <a:off x="7269480" y="3639312"/>
            <a:ext cx="201168" cy="201168"/>
          </a:xfrm>
          <a:prstGeom prst="rect">
            <a:avLst/>
          </a:prstGeom>
          <a:noFill/>
          <a:ln/>
        </p:spPr>
        <p:txBody>
          <a:bodyPr wrap="square" lIns="0" tIns="0" rIns="0" bIns="0" rtlCol="0" anchor="ctr"/>
          <a:lstStyle/>
          <a:p>
            <a:pPr marL="0" indent="0" algn="ctr">
              <a:buNone/>
            </a:pPr>
            <a:endParaRPr lang="en-US" sz="1300" dirty="0"/>
          </a:p>
        </p:txBody>
      </p:sp>
      <p:sp>
        <p:nvSpPr>
          <p:cNvPr id="21" name="Text 18"/>
          <p:cNvSpPr txBox="1"/>
          <p:nvPr/>
        </p:nvSpPr>
        <p:spPr>
          <a:xfrm>
            <a:off x="7635240" y="3584448"/>
            <a:ext cx="3931920" cy="713232"/>
          </a:xfrm>
          <a:prstGeom prst="rect">
            <a:avLst/>
          </a:prstGeom>
          <a:noFill/>
          <a:ln/>
        </p:spPr>
        <p:txBody>
          <a:bodyPr wrap="square" lIns="0" tIns="0" rIns="0" bIns="0" rtlCol="0" anchor="ctr"/>
          <a:lstStyle/>
          <a:p>
            <a:pPr marL="0" indent="0">
              <a:lnSpc>
                <a:spcPct val="115000"/>
              </a:lnSpc>
              <a:buNone/>
            </a:pPr>
            <a:r>
              <a:rPr lang="en-US" sz="1150" dirty="0">
                <a:solidFill>
                  <a:srgbClr val="2A3B45"/>
                </a:solidFill>
                <a:latin typeface="Times New Roman" pitchFamily="34" charset="0"/>
                <a:ea typeface="Times New Roman" pitchFamily="34" charset="-122"/>
                <a:cs typeface="Times New Roman" pitchFamily="34" charset="-120"/>
              </a:rPr>
              <a:t>Ely: greater agricultural land use in the catchment; treatment provision lags behind the Taff (P4, interview evidence)</a:t>
            </a:r>
            <a:endParaRPr lang="en-US" sz="1150" dirty="0"/>
          </a:p>
        </p:txBody>
      </p:sp>
      <p:sp>
        <p:nvSpPr>
          <p:cNvPr id="22" name="Shape 19"/>
          <p:cNvSpPr/>
          <p:nvPr/>
        </p:nvSpPr>
        <p:spPr>
          <a:xfrm>
            <a:off x="7269480" y="4425696"/>
            <a:ext cx="201168" cy="201168"/>
          </a:xfrm>
          <a:prstGeom prst="ellipse">
            <a:avLst/>
          </a:prstGeom>
          <a:solidFill>
            <a:srgbClr val="0F4C66"/>
          </a:solidFill>
          <a:ln/>
        </p:spPr>
      </p:sp>
      <p:sp>
        <p:nvSpPr>
          <p:cNvPr id="23" name="Text 20"/>
          <p:cNvSpPr txBox="1"/>
          <p:nvPr/>
        </p:nvSpPr>
        <p:spPr>
          <a:xfrm>
            <a:off x="7269480" y="4425696"/>
            <a:ext cx="201168" cy="201168"/>
          </a:xfrm>
          <a:prstGeom prst="rect">
            <a:avLst/>
          </a:prstGeom>
          <a:noFill/>
          <a:ln/>
        </p:spPr>
        <p:txBody>
          <a:bodyPr wrap="square" lIns="0" tIns="0" rIns="0" bIns="0" rtlCol="0" anchor="ctr"/>
          <a:lstStyle/>
          <a:p>
            <a:pPr marL="0" indent="0" algn="ctr">
              <a:buNone/>
            </a:pPr>
            <a:endParaRPr lang="en-US" sz="1300" dirty="0"/>
          </a:p>
        </p:txBody>
      </p:sp>
      <p:sp>
        <p:nvSpPr>
          <p:cNvPr id="24" name="Text 21"/>
          <p:cNvSpPr txBox="1"/>
          <p:nvPr/>
        </p:nvSpPr>
        <p:spPr>
          <a:xfrm>
            <a:off x="7635240" y="4370832"/>
            <a:ext cx="3931920" cy="713232"/>
          </a:xfrm>
          <a:prstGeom prst="rect">
            <a:avLst/>
          </a:prstGeom>
          <a:noFill/>
          <a:ln/>
        </p:spPr>
        <p:txBody>
          <a:bodyPr wrap="square" lIns="0" tIns="0" rIns="0" bIns="0" rtlCol="0" anchor="ctr"/>
          <a:lstStyle/>
          <a:p>
            <a:pPr marL="0" indent="0">
              <a:lnSpc>
                <a:spcPct val="115000"/>
              </a:lnSpc>
              <a:buNone/>
            </a:pPr>
            <a:r>
              <a:rPr lang="en-US" sz="1150" dirty="0">
                <a:solidFill>
                  <a:srgbClr val="2A3B45"/>
                </a:solidFill>
                <a:latin typeface="Times New Roman" pitchFamily="34" charset="0"/>
                <a:ea typeface="Times New Roman" pitchFamily="34" charset="-122"/>
                <a:cs typeface="Times New Roman" pitchFamily="34" charset="-120"/>
              </a:rPr>
              <a:t>Sites chosen for single-operator accessibility — not statistical representativeness</a:t>
            </a:r>
            <a:endParaRPr lang="en-US" sz="1150" dirty="0"/>
          </a:p>
        </p:txBody>
      </p:sp>
      <p:sp>
        <p:nvSpPr>
          <p:cNvPr id="25" name="Shape 22"/>
          <p:cNvSpPr/>
          <p:nvPr/>
        </p:nvSpPr>
        <p:spPr>
          <a:xfrm>
            <a:off x="7269480" y="5230368"/>
            <a:ext cx="4325112" cy="914400"/>
          </a:xfrm>
          <a:prstGeom prst="roundRect">
            <a:avLst>
              <a:gd name="adj" fmla="val 8000"/>
            </a:avLst>
          </a:prstGeom>
          <a:solidFill>
            <a:srgbClr val="0F4C66"/>
          </a:solidFill>
          <a:ln/>
        </p:spPr>
      </p:sp>
      <p:sp>
        <p:nvSpPr>
          <p:cNvPr id="26" name="Text 23"/>
          <p:cNvSpPr txBox="1"/>
          <p:nvPr/>
        </p:nvSpPr>
        <p:spPr>
          <a:xfrm>
            <a:off x="7452360" y="5230368"/>
            <a:ext cx="1371600" cy="914400"/>
          </a:xfrm>
          <a:prstGeom prst="rect">
            <a:avLst/>
          </a:prstGeom>
          <a:noFill/>
          <a:ln/>
        </p:spPr>
        <p:txBody>
          <a:bodyPr wrap="square" lIns="0" tIns="0" rIns="0" bIns="0" rtlCol="0" anchor="ctr"/>
          <a:lstStyle/>
          <a:p>
            <a:pPr marL="0" indent="0">
              <a:buNone/>
            </a:pPr>
            <a:r>
              <a:rPr lang="en-US" sz="3000" b="1" dirty="0">
                <a:solidFill>
                  <a:srgbClr val="E9A35B"/>
                </a:solidFill>
                <a:latin typeface="Times New Roman" pitchFamily="34" charset="0"/>
                <a:ea typeface="Times New Roman" pitchFamily="34" charset="-122"/>
                <a:cs typeface="Times New Roman" pitchFamily="34" charset="-120"/>
              </a:rPr>
              <a:t>80%</a:t>
            </a:r>
            <a:endParaRPr lang="en-US" sz="3000" dirty="0"/>
          </a:p>
        </p:txBody>
      </p:sp>
      <p:sp>
        <p:nvSpPr>
          <p:cNvPr id="27" name="Text 24"/>
          <p:cNvSpPr txBox="1"/>
          <p:nvPr/>
        </p:nvSpPr>
        <p:spPr>
          <a:xfrm>
            <a:off x="8409904" y="5230368"/>
            <a:ext cx="3065816" cy="914400"/>
          </a:xfrm>
          <a:prstGeom prst="rect">
            <a:avLst/>
          </a:prstGeom>
          <a:noFill/>
          <a:ln/>
        </p:spPr>
        <p:txBody>
          <a:bodyPr wrap="square" lIns="0" tIns="0" rIns="0" bIns="0" rtlCol="0" anchor="ctr"/>
          <a:lstStyle/>
          <a:p>
            <a:pPr marL="0" indent="0">
              <a:lnSpc>
                <a:spcPct val="110000"/>
              </a:lnSpc>
              <a:buNone/>
            </a:pPr>
            <a:r>
              <a:rPr lang="en-US" sz="1200" dirty="0">
                <a:solidFill>
                  <a:srgbClr val="DCE8EE"/>
                </a:solidFill>
                <a:latin typeface="Times New Roman" pitchFamily="34" charset="0"/>
                <a:ea typeface="Times New Roman" pitchFamily="34" charset="-122"/>
                <a:cs typeface="Times New Roman" pitchFamily="34" charset="-120"/>
              </a:rPr>
              <a:t>of global riverine plastic reaching the ocean comes from just over 1,000 rivers — small urban rivers like the Taff and Ely are disproportionately significant (Meijer et al., 2021)</a:t>
            </a:r>
            <a:endParaRPr lang="en-US" sz="1200" dirty="0"/>
          </a:p>
        </p:txBody>
      </p:sp>
      <p:sp>
        <p:nvSpPr>
          <p:cNvPr id="28" name="Text 8"/>
          <p:cNvSpPr txBox="1"/>
          <p:nvPr/>
        </p:nvSpPr>
        <p:spPr>
          <a:xfrm>
            <a:off x="594360" y="5486400"/>
            <a:ext cx="5029200" cy="914400"/>
          </a:xfrm>
          <a:prstGeom prst="rect">
            <a:avLst/>
          </a:prstGeom>
          <a:ln/>
        </p:spPr>
        <p:style>
          <a:lnRef idx="1">
            <a:schemeClr val="accent4"/>
          </a:lnRef>
          <a:fillRef idx="2">
            <a:schemeClr val="accent4"/>
          </a:fillRef>
          <a:effectRef idx="1">
            <a:schemeClr val="accent4"/>
          </a:effectRef>
          <a:fontRef idx="minor">
            <a:schemeClr val="dk1"/>
          </a:fontRef>
        </p:style>
        <p:txBody>
          <a:bodyPr wrap="square" lIns="0" tIns="0" rIns="0" bIns="0" rtlCol="0" anchor="ctr"/>
          <a:lstStyle/>
          <a:p>
            <a:pPr marL="0" indent="0">
              <a:lnSpc>
                <a:spcPct val="120000"/>
              </a:lnSpc>
              <a:buNone/>
            </a:pPr>
            <a:r>
              <a:rPr lang="en-US" sz="1200" dirty="0">
                <a:solidFill>
                  <a:srgbClr val="2A3B45"/>
                </a:solidFill>
                <a:latin typeface="Times New Roman" pitchFamily="34" charset="0"/>
                <a:ea typeface="Times New Roman" pitchFamily="34" charset="-122"/>
                <a:cs typeface="Times New Roman" pitchFamily="34" charset="-120"/>
              </a:rPr>
              <a:t>Ely 1	51.484098, −3.230696</a:t>
            </a:r>
            <a:endParaRPr lang="en-US" sz="1200" dirty="0"/>
          </a:p>
          <a:p>
            <a:pPr marL="0" indent="0">
              <a:lnSpc>
                <a:spcPct val="120000"/>
              </a:lnSpc>
              <a:buNone/>
            </a:pPr>
            <a:r>
              <a:rPr lang="en-US" sz="1200" dirty="0">
                <a:solidFill>
                  <a:srgbClr val="2A3B45"/>
                </a:solidFill>
                <a:latin typeface="Times New Roman" pitchFamily="34" charset="0"/>
                <a:ea typeface="Times New Roman" pitchFamily="34" charset="-122"/>
                <a:cs typeface="Times New Roman" pitchFamily="34" charset="-120"/>
              </a:rPr>
              <a:t>Ely 2	51.476399, −3.220019</a:t>
            </a:r>
            <a:endParaRPr lang="en-US" sz="1200" dirty="0"/>
          </a:p>
          <a:p>
            <a:pPr marL="0" indent="0">
              <a:lnSpc>
                <a:spcPct val="120000"/>
              </a:lnSpc>
              <a:buNone/>
            </a:pPr>
            <a:r>
              <a:rPr lang="en-US" sz="1200" dirty="0">
                <a:solidFill>
                  <a:srgbClr val="2A3B45"/>
                </a:solidFill>
                <a:latin typeface="Times New Roman" pitchFamily="34" charset="0"/>
                <a:ea typeface="Times New Roman" pitchFamily="34" charset="-122"/>
                <a:cs typeface="Times New Roman" pitchFamily="34" charset="-120"/>
              </a:rPr>
              <a:t>Taff 1	51.494870, −3.195679</a:t>
            </a:r>
            <a:endParaRPr lang="en-US" sz="1200" dirty="0"/>
          </a:p>
          <a:p>
            <a:pPr marL="0" indent="0">
              <a:lnSpc>
                <a:spcPct val="120000"/>
              </a:lnSpc>
              <a:buNone/>
            </a:pPr>
            <a:r>
              <a:rPr lang="en-US" sz="1200" dirty="0">
                <a:solidFill>
                  <a:srgbClr val="2A3B45"/>
                </a:solidFill>
                <a:latin typeface="Times New Roman" pitchFamily="34" charset="0"/>
                <a:ea typeface="Times New Roman" pitchFamily="34" charset="-122"/>
                <a:cs typeface="Times New Roman" pitchFamily="34" charset="-120"/>
              </a:rPr>
              <a:t>Taff 2	51.486468, −3.188739</a:t>
            </a:r>
            <a:endParaRPr lang="en-US" sz="12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5F8FA"/>
        </a:solidFill>
        <a:effectLst/>
      </p:bgPr>
    </p:bg>
    <p:spTree>
      <p:nvGrpSpPr>
        <p:cNvPr id="1" name=""/>
        <p:cNvGrpSpPr/>
        <p:nvPr/>
      </p:nvGrpSpPr>
      <p:grpSpPr>
        <a:xfrm>
          <a:off x="0" y="0"/>
          <a:ext cx="0" cy="0"/>
          <a:chOff x="0" y="0"/>
          <a:chExt cx="0" cy="0"/>
        </a:xfrm>
      </p:grpSpPr>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7</a:t>
            </a:r>
            <a:endParaRPr lang="en-US" sz="1000" dirty="0"/>
          </a:p>
        </p:txBody>
      </p:sp>
      <p:sp>
        <p:nvSpPr>
          <p:cNvPr id="6" name="Text 4"/>
          <p:cNvSpPr txBox="1"/>
          <p:nvPr/>
        </p:nvSpPr>
        <p:spPr>
          <a:xfrm>
            <a:off x="594360" y="292608"/>
            <a:ext cx="10515600" cy="237744"/>
          </a:xfrm>
          <a:prstGeom prst="rect">
            <a:avLst/>
          </a:prstGeom>
          <a:noFill/>
          <a:ln/>
        </p:spPr>
        <p:txBody>
          <a:bodyPr wrap="square" lIns="0" tIns="0" rIns="0" bIns="0" rtlCol="0" anchor="ctr"/>
          <a:lstStyle/>
          <a:p>
            <a:pPr marL="0" indent="0">
              <a:buNone/>
            </a:pPr>
            <a:r>
              <a:rPr lang="en-US" sz="1100" b="1" kern="0" spc="200" dirty="0">
                <a:solidFill>
                  <a:srgbClr val="D9593A"/>
                </a:solidFill>
                <a:latin typeface="Times New Roman" pitchFamily="34" charset="0"/>
                <a:ea typeface="Times New Roman" pitchFamily="34" charset="-122"/>
                <a:cs typeface="Times New Roman" pitchFamily="34" charset="-120"/>
              </a:rPr>
              <a:t>LITERATURE REVIEW</a:t>
            </a:r>
            <a:endParaRPr lang="en-US" sz="1100" dirty="0"/>
          </a:p>
        </p:txBody>
      </p:sp>
      <p:sp>
        <p:nvSpPr>
          <p:cNvPr id="7" name="Text 5"/>
          <p:cNvSpPr txBox="1"/>
          <p:nvPr/>
        </p:nvSpPr>
        <p:spPr>
          <a:xfrm>
            <a:off x="566928" y="566928"/>
            <a:ext cx="11064240" cy="685800"/>
          </a:xfrm>
          <a:prstGeom prst="rect">
            <a:avLst/>
          </a:prstGeom>
          <a:noFill/>
          <a:ln/>
        </p:spPr>
        <p:txBody>
          <a:bodyPr wrap="square" lIns="0" tIns="0" rIns="0" bIns="0" rtlCol="0" anchor="t"/>
          <a:lstStyle/>
          <a:p>
            <a:pPr marL="0" indent="0">
              <a:buNone/>
            </a:pPr>
            <a:r>
              <a:rPr lang="en-US" sz="3200" b="1" dirty="0">
                <a:solidFill>
                  <a:srgbClr val="000000"/>
                </a:solidFill>
                <a:latin typeface="Times New Roman" pitchFamily="34" charset="0"/>
                <a:ea typeface="Times New Roman" pitchFamily="34" charset="-122"/>
                <a:cs typeface="Times New Roman" pitchFamily="34" charset="-120"/>
              </a:rPr>
              <a:t>Six Themes, Four Gaps (2021–2025)</a:t>
            </a:r>
            <a:endParaRPr lang="en-US" sz="3200" dirty="0"/>
          </a:p>
        </p:txBody>
      </p:sp>
      <p:sp>
        <p:nvSpPr>
          <p:cNvPr id="8" name="Text 6"/>
          <p:cNvSpPr txBox="1"/>
          <p:nvPr/>
        </p:nvSpPr>
        <p:spPr>
          <a:xfrm>
            <a:off x="594360" y="1517904"/>
            <a:ext cx="11000232" cy="274320"/>
          </a:xfrm>
          <a:prstGeom prst="rect">
            <a:avLst/>
          </a:prstGeom>
          <a:noFill/>
          <a:ln/>
        </p:spPr>
        <p:txBody>
          <a:bodyPr wrap="square" lIns="0" tIns="0" rIns="0" bIns="0" rtlCol="0" anchor="ctr"/>
          <a:lstStyle/>
          <a:p>
            <a:pPr marL="0" indent="0">
              <a:buNone/>
            </a:pPr>
            <a:r>
              <a:rPr lang="en-US" sz="1400" i="1" dirty="0">
                <a:solidFill>
                  <a:srgbClr val="62757F"/>
                </a:solidFill>
                <a:latin typeface="Times New Roman" pitchFamily="34" charset="0"/>
                <a:ea typeface="Times New Roman" pitchFamily="34" charset="-122"/>
                <a:cs typeface="Times New Roman" pitchFamily="34" charset="-120"/>
              </a:rPr>
              <a:t>Peer-reviewed sources, 2021–2025 — a five-year window chosen because sampling and identification methods have changed considerably in that time</a:t>
            </a:r>
            <a:endParaRPr lang="en-US" sz="1400" dirty="0"/>
          </a:p>
        </p:txBody>
      </p:sp>
      <p:sp>
        <p:nvSpPr>
          <p:cNvPr id="9" name="Shape 7"/>
          <p:cNvSpPr/>
          <p:nvPr/>
        </p:nvSpPr>
        <p:spPr>
          <a:xfrm>
            <a:off x="594360" y="1920240"/>
            <a:ext cx="1645920" cy="1536192"/>
          </a:xfrm>
          <a:prstGeom prst="roundRect">
            <a:avLst>
              <a:gd name="adj" fmla="val 4762"/>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0" name="Shape 8"/>
          <p:cNvSpPr/>
          <p:nvPr/>
        </p:nvSpPr>
        <p:spPr>
          <a:xfrm>
            <a:off x="1188720" y="2103120"/>
            <a:ext cx="457200" cy="457200"/>
          </a:xfrm>
          <a:prstGeom prst="ellipse">
            <a:avLst/>
          </a:prstGeom>
          <a:solidFill>
            <a:srgbClr val="0F4C66"/>
          </a:solidFill>
          <a:ln/>
        </p:spPr>
      </p:sp>
      <p:sp>
        <p:nvSpPr>
          <p:cNvPr id="11" name="Text 9"/>
          <p:cNvSpPr txBox="1"/>
          <p:nvPr/>
        </p:nvSpPr>
        <p:spPr>
          <a:xfrm>
            <a:off x="1188720" y="2103120"/>
            <a:ext cx="457200" cy="457200"/>
          </a:xfrm>
          <a:prstGeom prst="rect">
            <a:avLst/>
          </a:prstGeom>
          <a:solidFill>
            <a:srgbClr val="FFFF00"/>
          </a:solid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1</a:t>
            </a:r>
            <a:endParaRPr lang="en-US" sz="1300" dirty="0"/>
          </a:p>
        </p:txBody>
      </p:sp>
      <p:sp>
        <p:nvSpPr>
          <p:cNvPr id="12" name="Text 10"/>
          <p:cNvSpPr txBox="1"/>
          <p:nvPr/>
        </p:nvSpPr>
        <p:spPr>
          <a:xfrm>
            <a:off x="685800" y="2670048"/>
            <a:ext cx="1463040" cy="201168"/>
          </a:xfrm>
          <a:prstGeom prst="rect">
            <a:avLst/>
          </a:prstGeom>
          <a:noFill/>
          <a:ln/>
        </p:spPr>
        <p:txBody>
          <a:bodyPr wrap="square" lIns="0" tIns="0" rIns="0" bIns="0" rtlCol="0" anchor="ctr"/>
          <a:lstStyle/>
          <a:p>
            <a:pPr marL="0" indent="0" algn="ctr">
              <a:buNone/>
            </a:pPr>
            <a:r>
              <a:rPr lang="en-US" sz="1000" b="1" dirty="0">
                <a:solidFill>
                  <a:srgbClr val="D9593A"/>
                </a:solidFill>
                <a:latin typeface="Times New Roman" pitchFamily="34" charset="0"/>
                <a:ea typeface="Times New Roman" pitchFamily="34" charset="-122"/>
                <a:cs typeface="Times New Roman" pitchFamily="34" charset="-120"/>
              </a:rPr>
              <a:t>Theme 1</a:t>
            </a:r>
            <a:endParaRPr lang="en-US" sz="1000" dirty="0"/>
          </a:p>
        </p:txBody>
      </p:sp>
      <p:sp>
        <p:nvSpPr>
          <p:cNvPr id="13" name="Text 11"/>
          <p:cNvSpPr txBox="1"/>
          <p:nvPr/>
        </p:nvSpPr>
        <p:spPr>
          <a:xfrm>
            <a:off x="685800" y="2889504"/>
            <a:ext cx="1463040" cy="384048"/>
          </a:xfrm>
          <a:prstGeom prst="rect">
            <a:avLst/>
          </a:prstGeom>
          <a:noFill/>
          <a:ln/>
        </p:spPr>
        <p:txBody>
          <a:bodyPr wrap="square" lIns="0" tIns="0" rIns="0" bIns="0" rtlCol="0" anchor="ctr"/>
          <a:lstStyle/>
          <a:p>
            <a:pPr marL="0" indent="0" algn="ctr">
              <a:lnSpc>
                <a:spcPct val="110000"/>
              </a:lnSpc>
              <a:buNone/>
            </a:pPr>
            <a:r>
              <a:rPr lang="en-US" sz="1050" dirty="0">
                <a:solidFill>
                  <a:srgbClr val="2A3B45"/>
                </a:solidFill>
                <a:latin typeface="Times New Roman" pitchFamily="34" charset="0"/>
                <a:ea typeface="Times New Roman" pitchFamily="34" charset="-122"/>
                <a:cs typeface="Times New Roman" pitchFamily="34" charset="-120"/>
              </a:rPr>
              <a:t>Sources &amp; pathways</a:t>
            </a:r>
            <a:endParaRPr lang="en-US" sz="1050" dirty="0"/>
          </a:p>
        </p:txBody>
      </p:sp>
      <p:sp>
        <p:nvSpPr>
          <p:cNvPr id="14" name="Shape 12"/>
          <p:cNvSpPr/>
          <p:nvPr/>
        </p:nvSpPr>
        <p:spPr>
          <a:xfrm>
            <a:off x="2468880" y="1920240"/>
            <a:ext cx="1645920" cy="1536192"/>
          </a:xfrm>
          <a:prstGeom prst="roundRect">
            <a:avLst>
              <a:gd name="adj" fmla="val 4762"/>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5" name="Shape 13"/>
          <p:cNvSpPr/>
          <p:nvPr/>
        </p:nvSpPr>
        <p:spPr>
          <a:xfrm>
            <a:off x="3063240" y="2103120"/>
            <a:ext cx="457200" cy="457200"/>
          </a:xfrm>
          <a:prstGeom prst="ellipse">
            <a:avLst/>
          </a:prstGeom>
          <a:solidFill>
            <a:srgbClr val="0F4C66"/>
          </a:solidFill>
          <a:ln/>
        </p:spPr>
      </p:sp>
      <p:sp>
        <p:nvSpPr>
          <p:cNvPr id="16" name="Text 14"/>
          <p:cNvSpPr txBox="1"/>
          <p:nvPr/>
        </p:nvSpPr>
        <p:spPr>
          <a:xfrm>
            <a:off x="3063240" y="2103120"/>
            <a:ext cx="457200" cy="457200"/>
          </a:xfrm>
          <a:prstGeom prst="rect">
            <a:avLst/>
          </a:prstGeom>
          <a:solidFill>
            <a:srgbClr val="FFC000"/>
          </a:solid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2</a:t>
            </a:r>
            <a:endParaRPr lang="en-US" sz="1300" dirty="0"/>
          </a:p>
        </p:txBody>
      </p:sp>
      <p:sp>
        <p:nvSpPr>
          <p:cNvPr id="17" name="Text 15"/>
          <p:cNvSpPr txBox="1"/>
          <p:nvPr/>
        </p:nvSpPr>
        <p:spPr>
          <a:xfrm>
            <a:off x="2560320" y="2670048"/>
            <a:ext cx="1463040" cy="201168"/>
          </a:xfrm>
          <a:prstGeom prst="rect">
            <a:avLst/>
          </a:prstGeom>
          <a:noFill/>
          <a:ln/>
        </p:spPr>
        <p:txBody>
          <a:bodyPr wrap="square" lIns="0" tIns="0" rIns="0" bIns="0" rtlCol="0" anchor="ctr"/>
          <a:lstStyle/>
          <a:p>
            <a:pPr marL="0" indent="0" algn="ctr">
              <a:buNone/>
            </a:pPr>
            <a:r>
              <a:rPr lang="en-US" sz="1000" b="1" dirty="0">
                <a:solidFill>
                  <a:srgbClr val="D9593A"/>
                </a:solidFill>
                <a:latin typeface="Times New Roman" pitchFamily="34" charset="0"/>
                <a:ea typeface="Times New Roman" pitchFamily="34" charset="-122"/>
                <a:cs typeface="Times New Roman" pitchFamily="34" charset="-120"/>
              </a:rPr>
              <a:t>Theme 2</a:t>
            </a:r>
            <a:endParaRPr lang="en-US" sz="1000" dirty="0"/>
          </a:p>
        </p:txBody>
      </p:sp>
      <p:sp>
        <p:nvSpPr>
          <p:cNvPr id="18" name="Text 16"/>
          <p:cNvSpPr txBox="1"/>
          <p:nvPr/>
        </p:nvSpPr>
        <p:spPr>
          <a:xfrm>
            <a:off x="2560320" y="2889504"/>
            <a:ext cx="1463040" cy="384048"/>
          </a:xfrm>
          <a:prstGeom prst="rect">
            <a:avLst/>
          </a:prstGeom>
          <a:noFill/>
          <a:ln/>
        </p:spPr>
        <p:txBody>
          <a:bodyPr wrap="square" lIns="0" tIns="0" rIns="0" bIns="0" rtlCol="0" anchor="ctr"/>
          <a:lstStyle/>
          <a:p>
            <a:pPr marL="0" indent="0" algn="ctr">
              <a:lnSpc>
                <a:spcPct val="110000"/>
              </a:lnSpc>
              <a:buNone/>
            </a:pPr>
            <a:r>
              <a:rPr lang="en-US" sz="1050" dirty="0">
                <a:solidFill>
                  <a:srgbClr val="2A3B45"/>
                </a:solidFill>
                <a:latin typeface="Times New Roman" pitchFamily="34" charset="0"/>
                <a:ea typeface="Times New Roman" pitchFamily="34" charset="-122"/>
                <a:cs typeface="Times New Roman" pitchFamily="34" charset="-120"/>
              </a:rPr>
              <a:t>Identification methods</a:t>
            </a:r>
            <a:endParaRPr lang="en-US" sz="1050" dirty="0"/>
          </a:p>
        </p:txBody>
      </p:sp>
      <p:sp>
        <p:nvSpPr>
          <p:cNvPr id="19" name="Shape 17"/>
          <p:cNvSpPr/>
          <p:nvPr/>
        </p:nvSpPr>
        <p:spPr>
          <a:xfrm>
            <a:off x="4343400" y="1920240"/>
            <a:ext cx="1645920" cy="1536192"/>
          </a:xfrm>
          <a:prstGeom prst="roundRect">
            <a:avLst>
              <a:gd name="adj" fmla="val 4762"/>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0" name="Shape 18"/>
          <p:cNvSpPr/>
          <p:nvPr/>
        </p:nvSpPr>
        <p:spPr>
          <a:xfrm>
            <a:off x="4937760" y="2103120"/>
            <a:ext cx="457200" cy="457200"/>
          </a:xfrm>
          <a:prstGeom prst="ellipse">
            <a:avLst/>
          </a:prstGeom>
          <a:solidFill>
            <a:srgbClr val="0F4C66"/>
          </a:solidFill>
          <a:ln/>
        </p:spPr>
      </p:sp>
      <p:sp>
        <p:nvSpPr>
          <p:cNvPr id="21" name="Text 19"/>
          <p:cNvSpPr txBox="1"/>
          <p:nvPr/>
        </p:nvSpPr>
        <p:spPr>
          <a:xfrm>
            <a:off x="4937760" y="2103120"/>
            <a:ext cx="457200" cy="457200"/>
          </a:xfrm>
          <a:prstGeom prst="rect">
            <a:avLst/>
          </a:prstGeom>
          <a:solidFill>
            <a:srgbClr val="00B0F0"/>
          </a:solid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3</a:t>
            </a:r>
            <a:endParaRPr lang="en-US" sz="1300" dirty="0"/>
          </a:p>
        </p:txBody>
      </p:sp>
      <p:sp>
        <p:nvSpPr>
          <p:cNvPr id="22" name="Text 20"/>
          <p:cNvSpPr txBox="1"/>
          <p:nvPr/>
        </p:nvSpPr>
        <p:spPr>
          <a:xfrm>
            <a:off x="4434840" y="2670048"/>
            <a:ext cx="1463040" cy="201168"/>
          </a:xfrm>
          <a:prstGeom prst="rect">
            <a:avLst/>
          </a:prstGeom>
          <a:noFill/>
          <a:ln/>
        </p:spPr>
        <p:txBody>
          <a:bodyPr wrap="square" lIns="0" tIns="0" rIns="0" bIns="0" rtlCol="0" anchor="ctr"/>
          <a:lstStyle/>
          <a:p>
            <a:pPr marL="0" indent="0" algn="ctr">
              <a:buNone/>
            </a:pPr>
            <a:r>
              <a:rPr lang="en-US" sz="1000" b="1" dirty="0">
                <a:solidFill>
                  <a:srgbClr val="D9593A"/>
                </a:solidFill>
                <a:latin typeface="Times New Roman" pitchFamily="34" charset="0"/>
                <a:ea typeface="Times New Roman" pitchFamily="34" charset="-122"/>
                <a:cs typeface="Times New Roman" pitchFamily="34" charset="-120"/>
              </a:rPr>
              <a:t>Theme 3</a:t>
            </a:r>
            <a:endParaRPr lang="en-US" sz="1000" dirty="0"/>
          </a:p>
        </p:txBody>
      </p:sp>
      <p:sp>
        <p:nvSpPr>
          <p:cNvPr id="23" name="Text 21"/>
          <p:cNvSpPr txBox="1"/>
          <p:nvPr/>
        </p:nvSpPr>
        <p:spPr>
          <a:xfrm>
            <a:off x="4434840" y="2889504"/>
            <a:ext cx="1463040" cy="384048"/>
          </a:xfrm>
          <a:prstGeom prst="rect">
            <a:avLst/>
          </a:prstGeom>
          <a:noFill/>
          <a:ln/>
        </p:spPr>
        <p:txBody>
          <a:bodyPr wrap="square" lIns="0" tIns="0" rIns="0" bIns="0" rtlCol="0" anchor="ctr"/>
          <a:lstStyle/>
          <a:p>
            <a:pPr marL="0" indent="0" algn="ctr">
              <a:lnSpc>
                <a:spcPct val="110000"/>
              </a:lnSpc>
              <a:buNone/>
            </a:pPr>
            <a:r>
              <a:rPr lang="en-US" sz="1050" dirty="0">
                <a:solidFill>
                  <a:srgbClr val="2A3B45"/>
                </a:solidFill>
                <a:latin typeface="Times New Roman" pitchFamily="34" charset="0"/>
                <a:ea typeface="Times New Roman" pitchFamily="34" charset="-122"/>
                <a:cs typeface="Times New Roman" pitchFamily="34" charset="-120"/>
              </a:rPr>
              <a:t>Wastewater treatment</a:t>
            </a:r>
            <a:endParaRPr lang="en-US" sz="1050" dirty="0"/>
          </a:p>
        </p:txBody>
      </p:sp>
      <p:sp>
        <p:nvSpPr>
          <p:cNvPr id="24" name="Shape 22"/>
          <p:cNvSpPr/>
          <p:nvPr/>
        </p:nvSpPr>
        <p:spPr>
          <a:xfrm>
            <a:off x="6217920" y="1920240"/>
            <a:ext cx="1645920" cy="1536192"/>
          </a:xfrm>
          <a:prstGeom prst="roundRect">
            <a:avLst>
              <a:gd name="adj" fmla="val 4762"/>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5" name="Shape 23"/>
          <p:cNvSpPr/>
          <p:nvPr/>
        </p:nvSpPr>
        <p:spPr>
          <a:xfrm>
            <a:off x="6812280" y="2103120"/>
            <a:ext cx="457200" cy="457200"/>
          </a:xfrm>
          <a:prstGeom prst="ellipse">
            <a:avLst/>
          </a:prstGeom>
          <a:solidFill>
            <a:srgbClr val="0F4C66"/>
          </a:solidFill>
          <a:ln/>
        </p:spPr>
      </p:sp>
      <p:sp>
        <p:nvSpPr>
          <p:cNvPr id="26" name="Text 24"/>
          <p:cNvSpPr txBox="1"/>
          <p:nvPr/>
        </p:nvSpPr>
        <p:spPr>
          <a:xfrm>
            <a:off x="6812280" y="2103120"/>
            <a:ext cx="457200" cy="457200"/>
          </a:xfrm>
          <a:prstGeom prst="rect">
            <a:avLst/>
          </a:prstGeom>
          <a:solidFill>
            <a:schemeClr val="bg2">
              <a:lumMod val="50000"/>
            </a:schemeClr>
          </a:solid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4</a:t>
            </a:r>
            <a:endParaRPr lang="en-US" sz="1300" dirty="0"/>
          </a:p>
        </p:txBody>
      </p:sp>
      <p:sp>
        <p:nvSpPr>
          <p:cNvPr id="27" name="Text 25"/>
          <p:cNvSpPr txBox="1"/>
          <p:nvPr/>
        </p:nvSpPr>
        <p:spPr>
          <a:xfrm>
            <a:off x="6309360" y="2670048"/>
            <a:ext cx="1463040" cy="201168"/>
          </a:xfrm>
          <a:prstGeom prst="rect">
            <a:avLst/>
          </a:prstGeom>
          <a:noFill/>
          <a:ln/>
        </p:spPr>
        <p:txBody>
          <a:bodyPr wrap="square" lIns="0" tIns="0" rIns="0" bIns="0" rtlCol="0" anchor="ctr"/>
          <a:lstStyle/>
          <a:p>
            <a:pPr marL="0" indent="0" algn="ctr">
              <a:buNone/>
            </a:pPr>
            <a:r>
              <a:rPr lang="en-US" sz="1000" b="1" dirty="0">
                <a:solidFill>
                  <a:srgbClr val="D9593A"/>
                </a:solidFill>
                <a:latin typeface="Times New Roman" pitchFamily="34" charset="0"/>
                <a:ea typeface="Times New Roman" pitchFamily="34" charset="-122"/>
                <a:cs typeface="Times New Roman" pitchFamily="34" charset="-120"/>
              </a:rPr>
              <a:t>Theme 4</a:t>
            </a:r>
            <a:endParaRPr lang="en-US" sz="1000" dirty="0"/>
          </a:p>
        </p:txBody>
      </p:sp>
      <p:sp>
        <p:nvSpPr>
          <p:cNvPr id="28" name="Text 26"/>
          <p:cNvSpPr txBox="1"/>
          <p:nvPr/>
        </p:nvSpPr>
        <p:spPr>
          <a:xfrm>
            <a:off x="6309360" y="2889504"/>
            <a:ext cx="1463040" cy="384048"/>
          </a:xfrm>
          <a:prstGeom prst="rect">
            <a:avLst/>
          </a:prstGeom>
          <a:noFill/>
          <a:ln/>
        </p:spPr>
        <p:txBody>
          <a:bodyPr wrap="square" lIns="0" tIns="0" rIns="0" bIns="0" rtlCol="0" anchor="ctr"/>
          <a:lstStyle/>
          <a:p>
            <a:pPr marL="0" indent="0" algn="ctr">
              <a:lnSpc>
                <a:spcPct val="110000"/>
              </a:lnSpc>
              <a:buNone/>
            </a:pPr>
            <a:r>
              <a:rPr lang="en-US" sz="1050" dirty="0">
                <a:solidFill>
                  <a:srgbClr val="2A3B45"/>
                </a:solidFill>
                <a:latin typeface="Times New Roman" pitchFamily="34" charset="0"/>
                <a:ea typeface="Times New Roman" pitchFamily="34" charset="-122"/>
                <a:cs typeface="Times New Roman" pitchFamily="34" charset="-120"/>
              </a:rPr>
              <a:t>Governance &amp; policy</a:t>
            </a:r>
            <a:endParaRPr lang="en-US" sz="1050" dirty="0"/>
          </a:p>
        </p:txBody>
      </p:sp>
      <p:sp>
        <p:nvSpPr>
          <p:cNvPr id="29" name="Shape 27"/>
          <p:cNvSpPr/>
          <p:nvPr/>
        </p:nvSpPr>
        <p:spPr>
          <a:xfrm>
            <a:off x="8092440" y="1920240"/>
            <a:ext cx="1645920" cy="1536192"/>
          </a:xfrm>
          <a:prstGeom prst="roundRect">
            <a:avLst>
              <a:gd name="adj" fmla="val 4762"/>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30" name="Shape 28"/>
          <p:cNvSpPr/>
          <p:nvPr/>
        </p:nvSpPr>
        <p:spPr>
          <a:xfrm>
            <a:off x="8686800" y="2103120"/>
            <a:ext cx="457200" cy="457200"/>
          </a:xfrm>
          <a:prstGeom prst="ellipse">
            <a:avLst/>
          </a:prstGeom>
          <a:solidFill>
            <a:srgbClr val="0F4C66"/>
          </a:solidFill>
          <a:ln/>
        </p:spPr>
      </p:sp>
      <p:sp>
        <p:nvSpPr>
          <p:cNvPr id="31" name="Text 29"/>
          <p:cNvSpPr txBox="1"/>
          <p:nvPr/>
        </p:nvSpPr>
        <p:spPr>
          <a:xfrm>
            <a:off x="8686800" y="2103120"/>
            <a:ext cx="457200" cy="457200"/>
          </a:xfrm>
          <a:prstGeom prst="rect">
            <a:avLst/>
          </a:prstGeom>
          <a:solidFill>
            <a:srgbClr val="FF0000"/>
          </a:solid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5</a:t>
            </a:r>
            <a:endParaRPr lang="en-US" sz="1300" dirty="0"/>
          </a:p>
        </p:txBody>
      </p:sp>
      <p:sp>
        <p:nvSpPr>
          <p:cNvPr id="32" name="Text 30"/>
          <p:cNvSpPr txBox="1"/>
          <p:nvPr/>
        </p:nvSpPr>
        <p:spPr>
          <a:xfrm>
            <a:off x="8183880" y="2670048"/>
            <a:ext cx="1463040" cy="201168"/>
          </a:xfrm>
          <a:prstGeom prst="rect">
            <a:avLst/>
          </a:prstGeom>
          <a:noFill/>
          <a:ln/>
        </p:spPr>
        <p:txBody>
          <a:bodyPr wrap="square" lIns="0" tIns="0" rIns="0" bIns="0" rtlCol="0" anchor="ctr"/>
          <a:lstStyle/>
          <a:p>
            <a:pPr marL="0" indent="0" algn="ctr">
              <a:buNone/>
            </a:pPr>
            <a:r>
              <a:rPr lang="en-US" sz="1000" b="1" dirty="0">
                <a:solidFill>
                  <a:srgbClr val="D9593A"/>
                </a:solidFill>
                <a:latin typeface="Times New Roman" pitchFamily="34" charset="0"/>
                <a:ea typeface="Times New Roman" pitchFamily="34" charset="-122"/>
                <a:cs typeface="Times New Roman" pitchFamily="34" charset="-120"/>
              </a:rPr>
              <a:t>Theme 5</a:t>
            </a:r>
            <a:endParaRPr lang="en-US" sz="1000" dirty="0"/>
          </a:p>
        </p:txBody>
      </p:sp>
      <p:sp>
        <p:nvSpPr>
          <p:cNvPr id="33" name="Text 31"/>
          <p:cNvSpPr txBox="1"/>
          <p:nvPr/>
        </p:nvSpPr>
        <p:spPr>
          <a:xfrm>
            <a:off x="8183880" y="2889504"/>
            <a:ext cx="1463040" cy="384048"/>
          </a:xfrm>
          <a:prstGeom prst="rect">
            <a:avLst/>
          </a:prstGeom>
          <a:noFill/>
          <a:ln/>
        </p:spPr>
        <p:txBody>
          <a:bodyPr wrap="square" lIns="0" tIns="0" rIns="0" bIns="0" rtlCol="0" anchor="ctr"/>
          <a:lstStyle/>
          <a:p>
            <a:pPr marL="0" indent="0" algn="ctr">
              <a:lnSpc>
                <a:spcPct val="110000"/>
              </a:lnSpc>
              <a:buNone/>
            </a:pPr>
            <a:r>
              <a:rPr lang="en-US" sz="1050" dirty="0">
                <a:solidFill>
                  <a:srgbClr val="2A3B45"/>
                </a:solidFill>
                <a:latin typeface="Times New Roman" pitchFamily="34" charset="0"/>
                <a:ea typeface="Times New Roman" pitchFamily="34" charset="-122"/>
                <a:cs typeface="Times New Roman" pitchFamily="34" charset="-120"/>
              </a:rPr>
              <a:t>Ecological exposure</a:t>
            </a:r>
            <a:endParaRPr lang="en-US" sz="1050" dirty="0"/>
          </a:p>
        </p:txBody>
      </p:sp>
      <p:sp>
        <p:nvSpPr>
          <p:cNvPr id="34" name="Shape 32"/>
          <p:cNvSpPr/>
          <p:nvPr/>
        </p:nvSpPr>
        <p:spPr>
          <a:xfrm>
            <a:off x="9966960" y="1920240"/>
            <a:ext cx="1645920" cy="1536192"/>
          </a:xfrm>
          <a:prstGeom prst="roundRect">
            <a:avLst>
              <a:gd name="adj" fmla="val 4762"/>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35" name="Shape 33"/>
          <p:cNvSpPr/>
          <p:nvPr/>
        </p:nvSpPr>
        <p:spPr>
          <a:xfrm>
            <a:off x="10561320" y="2103120"/>
            <a:ext cx="457200" cy="457200"/>
          </a:xfrm>
          <a:prstGeom prst="ellipse">
            <a:avLst/>
          </a:prstGeom>
          <a:solidFill>
            <a:srgbClr val="0F4C66"/>
          </a:solidFill>
          <a:ln/>
        </p:spPr>
      </p:sp>
      <p:sp>
        <p:nvSpPr>
          <p:cNvPr id="36" name="Text 34"/>
          <p:cNvSpPr txBox="1"/>
          <p:nvPr/>
        </p:nvSpPr>
        <p:spPr>
          <a:xfrm>
            <a:off x="10561320" y="2103120"/>
            <a:ext cx="457200" cy="457200"/>
          </a:xfrm>
          <a:prstGeom prst="rect">
            <a:avLst/>
          </a:prstGeom>
          <a:solidFill>
            <a:srgbClr val="0070C0"/>
          </a:solid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6</a:t>
            </a:r>
            <a:endParaRPr lang="en-US" sz="1300" dirty="0"/>
          </a:p>
        </p:txBody>
      </p:sp>
      <p:sp>
        <p:nvSpPr>
          <p:cNvPr id="37" name="Text 35"/>
          <p:cNvSpPr txBox="1"/>
          <p:nvPr/>
        </p:nvSpPr>
        <p:spPr>
          <a:xfrm>
            <a:off x="10058400" y="2670048"/>
            <a:ext cx="1463040" cy="201168"/>
          </a:xfrm>
          <a:prstGeom prst="rect">
            <a:avLst/>
          </a:prstGeom>
          <a:noFill/>
          <a:ln/>
        </p:spPr>
        <p:txBody>
          <a:bodyPr wrap="square" lIns="0" tIns="0" rIns="0" bIns="0" rtlCol="0" anchor="ctr"/>
          <a:lstStyle/>
          <a:p>
            <a:pPr marL="0" indent="0" algn="ctr">
              <a:buNone/>
            </a:pPr>
            <a:r>
              <a:rPr lang="en-US" sz="1000" b="1" dirty="0">
                <a:solidFill>
                  <a:srgbClr val="D9593A"/>
                </a:solidFill>
                <a:latin typeface="Times New Roman" pitchFamily="34" charset="0"/>
                <a:ea typeface="Times New Roman" pitchFamily="34" charset="-122"/>
                <a:cs typeface="Times New Roman" pitchFamily="34" charset="-120"/>
              </a:rPr>
              <a:t>Theme 6</a:t>
            </a:r>
            <a:endParaRPr lang="en-US" sz="1000" dirty="0"/>
          </a:p>
        </p:txBody>
      </p:sp>
      <p:sp>
        <p:nvSpPr>
          <p:cNvPr id="38" name="Text 36"/>
          <p:cNvSpPr txBox="1"/>
          <p:nvPr/>
        </p:nvSpPr>
        <p:spPr>
          <a:xfrm>
            <a:off x="10058400" y="2889504"/>
            <a:ext cx="1463040" cy="384048"/>
          </a:xfrm>
          <a:prstGeom prst="rect">
            <a:avLst/>
          </a:prstGeom>
          <a:noFill/>
          <a:ln/>
        </p:spPr>
        <p:txBody>
          <a:bodyPr wrap="square" lIns="0" tIns="0" rIns="0" bIns="0" rtlCol="0" anchor="ctr"/>
          <a:lstStyle/>
          <a:p>
            <a:pPr marL="0" indent="0" algn="ctr">
              <a:lnSpc>
                <a:spcPct val="110000"/>
              </a:lnSpc>
              <a:buNone/>
            </a:pPr>
            <a:r>
              <a:rPr lang="en-US" sz="1050" dirty="0">
                <a:solidFill>
                  <a:srgbClr val="2A3B45"/>
                </a:solidFill>
                <a:latin typeface="Times New Roman" pitchFamily="34" charset="0"/>
                <a:ea typeface="Times New Roman" pitchFamily="34" charset="-122"/>
                <a:cs typeface="Times New Roman" pitchFamily="34" charset="-120"/>
              </a:rPr>
              <a:t>Bangladesh &amp; global comparison</a:t>
            </a:r>
            <a:endParaRPr lang="en-US" sz="1050" dirty="0"/>
          </a:p>
        </p:txBody>
      </p:sp>
      <p:sp>
        <p:nvSpPr>
          <p:cNvPr id="39" name="Text 37"/>
          <p:cNvSpPr txBox="1"/>
          <p:nvPr/>
        </p:nvSpPr>
        <p:spPr>
          <a:xfrm>
            <a:off x="594360" y="3703320"/>
            <a:ext cx="7315200" cy="256032"/>
          </a:xfrm>
          <a:prstGeom prst="rect">
            <a:avLst/>
          </a:prstGeom>
          <a:noFill/>
          <a:ln/>
        </p:spPr>
        <p:txBody>
          <a:bodyPr wrap="square" lIns="0" tIns="0" rIns="0" bIns="0" rtlCol="0" anchor="ctr"/>
          <a:lstStyle/>
          <a:p>
            <a:pPr marL="0" indent="0">
              <a:buNone/>
            </a:pPr>
            <a:r>
              <a:rPr lang="en-US" sz="1100" b="1" kern="0" spc="150" dirty="0">
                <a:solidFill>
                  <a:srgbClr val="62757F"/>
                </a:solidFill>
                <a:latin typeface="Times New Roman" pitchFamily="34" charset="0"/>
                <a:ea typeface="Times New Roman" pitchFamily="34" charset="-122"/>
                <a:cs typeface="Times New Roman" pitchFamily="34" charset="-120"/>
              </a:rPr>
              <a:t>FOUR GAPS THIS DISSERTATION RESPONDS TO</a:t>
            </a:r>
            <a:endParaRPr lang="en-US" sz="1100" dirty="0"/>
          </a:p>
        </p:txBody>
      </p:sp>
      <p:sp>
        <p:nvSpPr>
          <p:cNvPr id="40" name="Shape 38"/>
          <p:cNvSpPr/>
          <p:nvPr/>
        </p:nvSpPr>
        <p:spPr>
          <a:xfrm>
            <a:off x="594360" y="4041648"/>
            <a:ext cx="5330952" cy="914400"/>
          </a:xfrm>
          <a:prstGeom prst="roundRect">
            <a:avLst>
              <a:gd name="adj" fmla="val 8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41" name="Shape 39"/>
          <p:cNvSpPr/>
          <p:nvPr/>
        </p:nvSpPr>
        <p:spPr>
          <a:xfrm>
            <a:off x="822960" y="4270248"/>
            <a:ext cx="457200" cy="457200"/>
          </a:xfrm>
          <a:prstGeom prst="ellipse">
            <a:avLst/>
          </a:prstGeom>
          <a:solidFill>
            <a:srgbClr val="D9593A"/>
          </a:solidFill>
          <a:ln/>
        </p:spPr>
      </p:sp>
      <p:sp>
        <p:nvSpPr>
          <p:cNvPr id="42" name="Text 40"/>
          <p:cNvSpPr txBox="1"/>
          <p:nvPr/>
        </p:nvSpPr>
        <p:spPr>
          <a:xfrm>
            <a:off x="822960" y="4270248"/>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1</a:t>
            </a:r>
            <a:endParaRPr lang="en-US" sz="1300" dirty="0"/>
          </a:p>
        </p:txBody>
      </p:sp>
      <p:sp>
        <p:nvSpPr>
          <p:cNvPr id="43" name="Text 41"/>
          <p:cNvSpPr txBox="1"/>
          <p:nvPr/>
        </p:nvSpPr>
        <p:spPr>
          <a:xfrm>
            <a:off x="1417320" y="4041648"/>
            <a:ext cx="4343400" cy="914400"/>
          </a:xfrm>
          <a:prstGeom prst="rect">
            <a:avLst/>
          </a:prstGeom>
          <a:noFill/>
          <a:ln/>
        </p:spPr>
        <p:txBody>
          <a:bodyPr wrap="square" lIns="0" tIns="0" rIns="0" bIns="0" rtlCol="0" anchor="ctr"/>
          <a:lstStyle/>
          <a:p>
            <a:pPr marL="0" indent="0">
              <a:lnSpc>
                <a:spcPct val="112000"/>
              </a:lnSpc>
              <a:buNone/>
            </a:pPr>
            <a:r>
              <a:rPr lang="en-US" sz="1400" dirty="0">
                <a:solidFill>
                  <a:srgbClr val="2A3B45"/>
                </a:solidFill>
                <a:latin typeface="Times New Roman" pitchFamily="34" charset="0"/>
                <a:ea typeface="Times New Roman" pitchFamily="34" charset="-122"/>
                <a:cs typeface="Times New Roman" pitchFamily="34" charset="-120"/>
              </a:rPr>
              <a:t>No study of lowland, urbanised South Wales river reaches comparable to the Taff or Ely — unlike rural headwater or English estuarine studies</a:t>
            </a:r>
            <a:endParaRPr lang="en-US" sz="1400" dirty="0"/>
          </a:p>
        </p:txBody>
      </p:sp>
      <p:sp>
        <p:nvSpPr>
          <p:cNvPr id="44" name="Shape 42"/>
          <p:cNvSpPr/>
          <p:nvPr/>
        </p:nvSpPr>
        <p:spPr>
          <a:xfrm>
            <a:off x="6263640" y="4041648"/>
            <a:ext cx="5330952" cy="914400"/>
          </a:xfrm>
          <a:prstGeom prst="roundRect">
            <a:avLst>
              <a:gd name="adj" fmla="val 8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45" name="Shape 43"/>
          <p:cNvSpPr/>
          <p:nvPr/>
        </p:nvSpPr>
        <p:spPr>
          <a:xfrm>
            <a:off x="6492240" y="4270248"/>
            <a:ext cx="457200" cy="457200"/>
          </a:xfrm>
          <a:prstGeom prst="ellipse">
            <a:avLst/>
          </a:prstGeom>
          <a:solidFill>
            <a:srgbClr val="D9593A"/>
          </a:solidFill>
          <a:ln/>
        </p:spPr>
      </p:sp>
      <p:sp>
        <p:nvSpPr>
          <p:cNvPr id="46" name="Text 44"/>
          <p:cNvSpPr txBox="1"/>
          <p:nvPr/>
        </p:nvSpPr>
        <p:spPr>
          <a:xfrm>
            <a:off x="6492240" y="4270248"/>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2</a:t>
            </a:r>
            <a:endParaRPr lang="en-US" sz="1300" dirty="0"/>
          </a:p>
        </p:txBody>
      </p:sp>
      <p:sp>
        <p:nvSpPr>
          <p:cNvPr id="47" name="Text 45"/>
          <p:cNvSpPr txBox="1"/>
          <p:nvPr/>
        </p:nvSpPr>
        <p:spPr>
          <a:xfrm>
            <a:off x="7086600" y="4041648"/>
            <a:ext cx="4343400" cy="914400"/>
          </a:xfrm>
          <a:prstGeom prst="rect">
            <a:avLst/>
          </a:prstGeom>
          <a:noFill/>
          <a:ln/>
        </p:spPr>
        <p:txBody>
          <a:bodyPr wrap="square" lIns="0" tIns="0" rIns="0" bIns="0" rtlCol="0" anchor="ctr"/>
          <a:lstStyle/>
          <a:p>
            <a:pPr marL="0" indent="0">
              <a:lnSpc>
                <a:spcPct val="112000"/>
              </a:lnSpc>
              <a:buNone/>
            </a:pPr>
            <a:r>
              <a:rPr lang="en-US" sz="1400" dirty="0">
                <a:solidFill>
                  <a:srgbClr val="2A3B45"/>
                </a:solidFill>
                <a:latin typeface="Times New Roman" pitchFamily="34" charset="0"/>
                <a:ea typeface="Times New Roman" pitchFamily="34" charset="-122"/>
                <a:cs typeface="Times New Roman" pitchFamily="34" charset="-120"/>
              </a:rPr>
              <a:t>Wildlife exposure evidence is drawn almost entirely from outside Wales</a:t>
            </a:r>
            <a:endParaRPr lang="en-US" sz="1400" dirty="0"/>
          </a:p>
        </p:txBody>
      </p:sp>
      <p:sp>
        <p:nvSpPr>
          <p:cNvPr id="48" name="Shape 46"/>
          <p:cNvSpPr/>
          <p:nvPr/>
        </p:nvSpPr>
        <p:spPr>
          <a:xfrm>
            <a:off x="594360" y="5093208"/>
            <a:ext cx="5330952" cy="914400"/>
          </a:xfrm>
          <a:prstGeom prst="roundRect">
            <a:avLst>
              <a:gd name="adj" fmla="val 8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49" name="Shape 47"/>
          <p:cNvSpPr/>
          <p:nvPr/>
        </p:nvSpPr>
        <p:spPr>
          <a:xfrm>
            <a:off x="822960" y="5321808"/>
            <a:ext cx="457200" cy="457200"/>
          </a:xfrm>
          <a:prstGeom prst="ellipse">
            <a:avLst/>
          </a:prstGeom>
          <a:solidFill>
            <a:srgbClr val="D9593A"/>
          </a:solidFill>
          <a:ln/>
        </p:spPr>
      </p:sp>
      <p:sp>
        <p:nvSpPr>
          <p:cNvPr id="50" name="Text 48"/>
          <p:cNvSpPr txBox="1"/>
          <p:nvPr/>
        </p:nvSpPr>
        <p:spPr>
          <a:xfrm>
            <a:off x="822960" y="5321808"/>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3</a:t>
            </a:r>
            <a:endParaRPr lang="en-US" sz="1300" dirty="0"/>
          </a:p>
        </p:txBody>
      </p:sp>
      <p:sp>
        <p:nvSpPr>
          <p:cNvPr id="51" name="Text 49"/>
          <p:cNvSpPr txBox="1"/>
          <p:nvPr/>
        </p:nvSpPr>
        <p:spPr>
          <a:xfrm>
            <a:off x="1417320" y="5093208"/>
            <a:ext cx="4343400" cy="914400"/>
          </a:xfrm>
          <a:prstGeom prst="rect">
            <a:avLst/>
          </a:prstGeom>
          <a:noFill/>
          <a:ln/>
        </p:spPr>
        <p:txBody>
          <a:bodyPr wrap="square" lIns="0" tIns="0" rIns="0" bIns="0" rtlCol="0" anchor="ctr"/>
          <a:lstStyle/>
          <a:p>
            <a:pPr marL="0" indent="0">
              <a:lnSpc>
                <a:spcPct val="112000"/>
              </a:lnSpc>
              <a:buNone/>
            </a:pPr>
            <a:r>
              <a:rPr lang="en-US" sz="1400" dirty="0">
                <a:solidFill>
                  <a:srgbClr val="2A3B45"/>
                </a:solidFill>
                <a:latin typeface="Times New Roman" pitchFamily="34" charset="0"/>
                <a:ea typeface="Times New Roman" pitchFamily="34" charset="-122"/>
                <a:cs typeface="Times New Roman" pitchFamily="34" charset="-120"/>
              </a:rPr>
              <a:t>Limited published guidance on a defensible FTIR subsampling approach for a small-scale study</a:t>
            </a:r>
            <a:endParaRPr lang="en-US" sz="1400" dirty="0"/>
          </a:p>
        </p:txBody>
      </p:sp>
      <p:sp>
        <p:nvSpPr>
          <p:cNvPr id="52" name="Shape 50"/>
          <p:cNvSpPr/>
          <p:nvPr/>
        </p:nvSpPr>
        <p:spPr>
          <a:xfrm>
            <a:off x="6263640" y="5093208"/>
            <a:ext cx="5330952" cy="914400"/>
          </a:xfrm>
          <a:prstGeom prst="roundRect">
            <a:avLst>
              <a:gd name="adj" fmla="val 8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53" name="Shape 51"/>
          <p:cNvSpPr/>
          <p:nvPr/>
        </p:nvSpPr>
        <p:spPr>
          <a:xfrm>
            <a:off x="6492240" y="5321808"/>
            <a:ext cx="457200" cy="457200"/>
          </a:xfrm>
          <a:prstGeom prst="ellipse">
            <a:avLst/>
          </a:prstGeom>
          <a:solidFill>
            <a:srgbClr val="D9593A"/>
          </a:solidFill>
          <a:ln/>
        </p:spPr>
      </p:sp>
      <p:sp>
        <p:nvSpPr>
          <p:cNvPr id="54" name="Text 52"/>
          <p:cNvSpPr txBox="1"/>
          <p:nvPr/>
        </p:nvSpPr>
        <p:spPr>
          <a:xfrm>
            <a:off x="6492240" y="5321808"/>
            <a:ext cx="457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4</a:t>
            </a:r>
            <a:endParaRPr lang="en-US" sz="1300" dirty="0"/>
          </a:p>
        </p:txBody>
      </p:sp>
      <p:sp>
        <p:nvSpPr>
          <p:cNvPr id="55" name="Text 53"/>
          <p:cNvSpPr txBox="1"/>
          <p:nvPr/>
        </p:nvSpPr>
        <p:spPr>
          <a:xfrm>
            <a:off x="7086600" y="5093208"/>
            <a:ext cx="4343400" cy="914400"/>
          </a:xfrm>
          <a:prstGeom prst="rect">
            <a:avLst/>
          </a:prstGeom>
          <a:noFill/>
          <a:ln/>
        </p:spPr>
        <p:txBody>
          <a:bodyPr wrap="square" lIns="0" tIns="0" rIns="0" bIns="0" rtlCol="0" anchor="ctr"/>
          <a:lstStyle/>
          <a:p>
            <a:pPr marL="0" indent="0">
              <a:lnSpc>
                <a:spcPct val="112000"/>
              </a:lnSpc>
              <a:buNone/>
            </a:pPr>
            <a:r>
              <a:rPr lang="en-US" sz="1400" dirty="0">
                <a:solidFill>
                  <a:srgbClr val="2A3B45"/>
                </a:solidFill>
                <a:latin typeface="Times New Roman" pitchFamily="34" charset="0"/>
                <a:ea typeface="Times New Roman" pitchFamily="34" charset="-122"/>
                <a:cs typeface="Times New Roman" pitchFamily="34" charset="-120"/>
              </a:rPr>
              <a:t>Governance literature says little about how Welsh regulators and utilities experience monitoring challenges in practice</a:t>
            </a:r>
            <a:endParaRPr lang="en-US" sz="1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594360" y="6327648"/>
            <a:ext cx="11000232" cy="0"/>
          </a:xfrm>
          <a:prstGeom prst="line">
            <a:avLst/>
          </a:prstGeom>
          <a:noFill/>
          <a:ln w="12700">
            <a:solidFill>
              <a:srgbClr val="DCE5EA"/>
            </a:solidFill>
            <a:prstDash val="solid"/>
          </a:ln>
        </p:spPr>
      </p:sp>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8</a:t>
            </a:r>
            <a:endParaRPr lang="en-US" sz="1000" dirty="0"/>
          </a:p>
        </p:txBody>
      </p:sp>
      <p:sp>
        <p:nvSpPr>
          <p:cNvPr id="6" name="Text 4"/>
          <p:cNvSpPr txBox="1"/>
          <p:nvPr/>
        </p:nvSpPr>
        <p:spPr>
          <a:xfrm>
            <a:off x="594360" y="292608"/>
            <a:ext cx="10515600" cy="237744"/>
          </a:xfrm>
          <a:prstGeom prst="rect">
            <a:avLst/>
          </a:prstGeom>
          <a:noFill/>
          <a:ln/>
        </p:spPr>
        <p:txBody>
          <a:bodyPr wrap="square" lIns="0" tIns="0" rIns="0" bIns="0" rtlCol="0" anchor="ctr"/>
          <a:lstStyle/>
          <a:p>
            <a:pPr marL="0" indent="0">
              <a:buNone/>
            </a:pPr>
            <a:r>
              <a:rPr lang="en-US" sz="1100" b="1" kern="0" spc="200" dirty="0">
                <a:solidFill>
                  <a:srgbClr val="D9593A"/>
                </a:solidFill>
                <a:latin typeface="Times New Roman" pitchFamily="34" charset="0"/>
                <a:ea typeface="Times New Roman" pitchFamily="34" charset="-122"/>
                <a:cs typeface="Times New Roman" pitchFamily="34" charset="-120"/>
              </a:rPr>
              <a:t>METHODOLOGY</a:t>
            </a:r>
            <a:endParaRPr lang="en-US" sz="1100" dirty="0"/>
          </a:p>
        </p:txBody>
      </p:sp>
      <p:sp>
        <p:nvSpPr>
          <p:cNvPr id="7" name="Text 5"/>
          <p:cNvSpPr txBox="1"/>
          <p:nvPr/>
        </p:nvSpPr>
        <p:spPr>
          <a:xfrm>
            <a:off x="566928" y="566928"/>
            <a:ext cx="11064240" cy="685800"/>
          </a:xfrm>
          <a:prstGeom prst="rect">
            <a:avLst/>
          </a:prstGeom>
          <a:noFill/>
          <a:ln/>
        </p:spPr>
        <p:txBody>
          <a:bodyPr wrap="square" lIns="0" tIns="0" rIns="0" bIns="0" rtlCol="0" anchor="t"/>
          <a:lstStyle/>
          <a:p>
            <a:pPr marL="0" indent="0">
              <a:buNone/>
            </a:pPr>
            <a:r>
              <a:rPr lang="en-US" sz="3200" b="1" dirty="0">
                <a:solidFill>
                  <a:srgbClr val="000000"/>
                </a:solidFill>
                <a:latin typeface="Times New Roman" pitchFamily="34" charset="0"/>
                <a:ea typeface="Times New Roman" pitchFamily="34" charset="-122"/>
                <a:cs typeface="Times New Roman" pitchFamily="34" charset="-120"/>
              </a:rPr>
              <a:t>A mixed-methods design suited to the question</a:t>
            </a:r>
            <a:endParaRPr lang="en-US" sz="3200" dirty="0"/>
          </a:p>
        </p:txBody>
      </p:sp>
      <p:sp>
        <p:nvSpPr>
          <p:cNvPr id="8" name="Shape 6"/>
          <p:cNvSpPr/>
          <p:nvPr/>
        </p:nvSpPr>
        <p:spPr>
          <a:xfrm>
            <a:off x="594360" y="1572768"/>
            <a:ext cx="2029968" cy="1463040"/>
          </a:xfrm>
          <a:prstGeom prst="roundRect">
            <a:avLst>
              <a:gd name="adj" fmla="val 5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9" name="Shape 7"/>
          <p:cNvSpPr/>
          <p:nvPr/>
        </p:nvSpPr>
        <p:spPr>
          <a:xfrm>
            <a:off x="777240" y="1755648"/>
            <a:ext cx="329184" cy="329184"/>
          </a:xfrm>
          <a:prstGeom prst="ellipse">
            <a:avLst/>
          </a:prstGeom>
          <a:solidFill>
            <a:srgbClr val="0F4C66"/>
          </a:solidFill>
          <a:ln/>
        </p:spPr>
      </p:sp>
      <p:sp>
        <p:nvSpPr>
          <p:cNvPr id="10" name="Text 8"/>
          <p:cNvSpPr txBox="1"/>
          <p:nvPr/>
        </p:nvSpPr>
        <p:spPr>
          <a:xfrm>
            <a:off x="777240" y="1755648"/>
            <a:ext cx="329184" cy="329184"/>
          </a:xfrm>
          <a:prstGeom prst="rect">
            <a:avLst/>
          </a:prstGeom>
          <a:noFill/>
          <a:ln/>
        </p:spPr>
        <p:txBody>
          <a:bodyPr wrap="square" lIns="0" tIns="0" rIns="0" bIns="0" rtlCol="0" anchor="ctr"/>
          <a:lstStyle/>
          <a:p>
            <a:pPr marL="0" indent="0" algn="ctr">
              <a:buNone/>
            </a:pPr>
            <a:r>
              <a:rPr lang="en-US" sz="1100" b="1" dirty="0">
                <a:solidFill>
                  <a:srgbClr val="FFFFFF"/>
                </a:solidFill>
                <a:latin typeface="Times New Roman" pitchFamily="34" charset="0"/>
                <a:ea typeface="Times New Roman" pitchFamily="34" charset="-122"/>
                <a:cs typeface="Times New Roman" pitchFamily="34" charset="-120"/>
              </a:rPr>
              <a:t>1</a:t>
            </a:r>
            <a:endParaRPr lang="en-US" sz="1100" dirty="0"/>
          </a:p>
        </p:txBody>
      </p:sp>
      <p:sp>
        <p:nvSpPr>
          <p:cNvPr id="11" name="Text 9"/>
          <p:cNvSpPr txBox="1"/>
          <p:nvPr/>
        </p:nvSpPr>
        <p:spPr>
          <a:xfrm>
            <a:off x="1170432" y="1737360"/>
            <a:ext cx="1371600" cy="292608"/>
          </a:xfrm>
          <a:prstGeom prst="rect">
            <a:avLst/>
          </a:prstGeom>
          <a:noFill/>
          <a:ln/>
        </p:spPr>
        <p:txBody>
          <a:bodyPr wrap="square" lIns="0" tIns="0" rIns="0" bIns="0" rtlCol="0" anchor="ctr"/>
          <a:lstStyle/>
          <a:p>
            <a:pPr marL="0" indent="0">
              <a:buNone/>
            </a:pPr>
            <a:r>
              <a:rPr lang="en-US" sz="1300" b="1" dirty="0">
                <a:solidFill>
                  <a:srgbClr val="000000"/>
                </a:solidFill>
                <a:latin typeface="Times New Roman" pitchFamily="34" charset="0"/>
                <a:ea typeface="Times New Roman" pitchFamily="34" charset="-122"/>
                <a:cs typeface="Times New Roman" pitchFamily="34" charset="-120"/>
              </a:rPr>
              <a:t>Literature</a:t>
            </a:r>
            <a:endParaRPr lang="en-US" sz="1300" dirty="0"/>
          </a:p>
        </p:txBody>
      </p:sp>
      <p:sp>
        <p:nvSpPr>
          <p:cNvPr id="12" name="Text 10"/>
          <p:cNvSpPr txBox="1"/>
          <p:nvPr/>
        </p:nvSpPr>
        <p:spPr>
          <a:xfrm>
            <a:off x="777240" y="2176272"/>
            <a:ext cx="1691640" cy="777240"/>
          </a:xfrm>
          <a:prstGeom prst="rect">
            <a:avLst/>
          </a:prstGeom>
          <a:ln/>
        </p:spPr>
        <p:style>
          <a:lnRef idx="1">
            <a:schemeClr val="accent4"/>
          </a:lnRef>
          <a:fillRef idx="2">
            <a:schemeClr val="accent4"/>
          </a:fillRef>
          <a:effectRef idx="1">
            <a:schemeClr val="accent4"/>
          </a:effectRef>
          <a:fontRef idx="minor">
            <a:schemeClr val="dk1"/>
          </a:fontRef>
        </p:style>
        <p:txBody>
          <a:bodyPr wrap="square" lIns="0" tIns="0" rIns="0" bIns="0" rtlCol="0" anchor="ctr"/>
          <a:lstStyle/>
          <a:p>
            <a:pPr marL="0" indent="0">
              <a:lnSpc>
                <a:spcPct val="112000"/>
              </a:lnSpc>
              <a:buNone/>
            </a:pPr>
            <a:r>
              <a:rPr lang="en-US" sz="1200" dirty="0">
                <a:solidFill>
                  <a:srgbClr val="2A3B45"/>
                </a:solidFill>
                <a:latin typeface="Times New Roman" pitchFamily="34" charset="0"/>
                <a:ea typeface="Times New Roman" pitchFamily="34" charset="-122"/>
                <a:cs typeface="Times New Roman" pitchFamily="34" charset="-120"/>
              </a:rPr>
              <a:t>Peer-reviewed evidence, mainly 2021–2025</a:t>
            </a:r>
            <a:endParaRPr lang="en-US" sz="1200" dirty="0"/>
          </a:p>
        </p:txBody>
      </p:sp>
      <p:sp>
        <p:nvSpPr>
          <p:cNvPr id="13" name="Text 11"/>
          <p:cNvSpPr txBox="1"/>
          <p:nvPr/>
        </p:nvSpPr>
        <p:spPr>
          <a:xfrm>
            <a:off x="2642616" y="2057400"/>
            <a:ext cx="219456" cy="274320"/>
          </a:xfrm>
          <a:prstGeom prst="rect">
            <a:avLst/>
          </a:prstGeom>
          <a:noFill/>
          <a:ln/>
        </p:spPr>
        <p:txBody>
          <a:bodyPr wrap="square" lIns="0" tIns="0" rIns="0" bIns="0" rtlCol="0" anchor="ctr"/>
          <a:lstStyle/>
          <a:p>
            <a:pPr marL="0" indent="0" algn="ctr">
              <a:buNone/>
            </a:pPr>
            <a:r>
              <a:rPr lang="en-US" sz="1500" dirty="0">
                <a:solidFill>
                  <a:srgbClr val="9BB3C0"/>
                </a:solidFill>
                <a:latin typeface="Times New Roman" pitchFamily="34" charset="0"/>
                <a:ea typeface="Times New Roman" pitchFamily="34" charset="-122"/>
                <a:cs typeface="Times New Roman" pitchFamily="34" charset="-120"/>
              </a:rPr>
              <a:t>→</a:t>
            </a:r>
            <a:endParaRPr lang="en-US" sz="1500" dirty="0"/>
          </a:p>
        </p:txBody>
      </p:sp>
      <p:sp>
        <p:nvSpPr>
          <p:cNvPr id="14" name="Shape 12"/>
          <p:cNvSpPr/>
          <p:nvPr/>
        </p:nvSpPr>
        <p:spPr>
          <a:xfrm>
            <a:off x="2862072" y="1572768"/>
            <a:ext cx="2029968" cy="1463040"/>
          </a:xfrm>
          <a:prstGeom prst="roundRect">
            <a:avLst>
              <a:gd name="adj" fmla="val 5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5" name="Shape 13"/>
          <p:cNvSpPr/>
          <p:nvPr/>
        </p:nvSpPr>
        <p:spPr>
          <a:xfrm>
            <a:off x="3044952" y="1755648"/>
            <a:ext cx="329184" cy="329184"/>
          </a:xfrm>
          <a:prstGeom prst="ellipse">
            <a:avLst/>
          </a:prstGeom>
          <a:solidFill>
            <a:srgbClr val="0F4C66"/>
          </a:solidFill>
          <a:ln/>
        </p:spPr>
      </p:sp>
      <p:sp>
        <p:nvSpPr>
          <p:cNvPr id="16" name="Text 14"/>
          <p:cNvSpPr txBox="1"/>
          <p:nvPr/>
        </p:nvSpPr>
        <p:spPr>
          <a:xfrm>
            <a:off x="3044952" y="1755648"/>
            <a:ext cx="329184" cy="329184"/>
          </a:xfrm>
          <a:prstGeom prst="rect">
            <a:avLst/>
          </a:prstGeom>
          <a:noFill/>
          <a:ln/>
        </p:spPr>
        <p:txBody>
          <a:bodyPr wrap="square" lIns="0" tIns="0" rIns="0" bIns="0" rtlCol="0" anchor="ctr"/>
          <a:lstStyle/>
          <a:p>
            <a:pPr marL="0" indent="0" algn="ctr">
              <a:buNone/>
            </a:pPr>
            <a:r>
              <a:rPr lang="en-US" sz="1100" b="1" dirty="0">
                <a:solidFill>
                  <a:srgbClr val="FFFFFF"/>
                </a:solidFill>
                <a:latin typeface="Times New Roman" pitchFamily="34" charset="0"/>
                <a:ea typeface="Times New Roman" pitchFamily="34" charset="-122"/>
                <a:cs typeface="Times New Roman" pitchFamily="34" charset="-120"/>
              </a:rPr>
              <a:t>2</a:t>
            </a:r>
            <a:endParaRPr lang="en-US" sz="1100" dirty="0"/>
          </a:p>
        </p:txBody>
      </p:sp>
      <p:sp>
        <p:nvSpPr>
          <p:cNvPr id="17" name="Text 15"/>
          <p:cNvSpPr txBox="1"/>
          <p:nvPr/>
        </p:nvSpPr>
        <p:spPr>
          <a:xfrm>
            <a:off x="3438144" y="1737360"/>
            <a:ext cx="1371600" cy="292608"/>
          </a:xfrm>
          <a:prstGeom prst="rect">
            <a:avLst/>
          </a:prstGeom>
          <a:noFill/>
          <a:ln/>
        </p:spPr>
        <p:txBody>
          <a:bodyPr wrap="square" lIns="0" tIns="0" rIns="0" bIns="0" rtlCol="0" anchor="ctr"/>
          <a:lstStyle/>
          <a:p>
            <a:pPr marL="0" indent="0">
              <a:buNone/>
            </a:pPr>
            <a:r>
              <a:rPr lang="en-US" sz="1300" b="1" dirty="0">
                <a:solidFill>
                  <a:srgbClr val="000000"/>
                </a:solidFill>
                <a:latin typeface="Times New Roman" pitchFamily="34" charset="0"/>
                <a:ea typeface="Times New Roman" pitchFamily="34" charset="-122"/>
                <a:cs typeface="Times New Roman" pitchFamily="34" charset="-120"/>
              </a:rPr>
              <a:t>Interviews</a:t>
            </a:r>
            <a:endParaRPr lang="en-US" sz="1300" dirty="0"/>
          </a:p>
        </p:txBody>
      </p:sp>
      <p:sp>
        <p:nvSpPr>
          <p:cNvPr id="18" name="Text 16"/>
          <p:cNvSpPr txBox="1"/>
          <p:nvPr/>
        </p:nvSpPr>
        <p:spPr>
          <a:xfrm>
            <a:off x="3044952" y="2176272"/>
            <a:ext cx="1691640" cy="777240"/>
          </a:xfrm>
          <a:prstGeom prst="rect">
            <a:avLst/>
          </a:prstGeom>
          <a:solidFill>
            <a:schemeClr val="accent6">
              <a:lumMod val="60000"/>
              <a:lumOff val="40000"/>
            </a:schemeClr>
          </a:solidFill>
          <a:ln/>
        </p:spPr>
        <p:txBody>
          <a:bodyPr wrap="square" lIns="0" tIns="0" rIns="0" bIns="0" rtlCol="0" anchor="ctr"/>
          <a:lstStyle/>
          <a:p>
            <a:pPr marL="0" indent="0">
              <a:lnSpc>
                <a:spcPct val="112000"/>
              </a:lnSpc>
              <a:buNone/>
            </a:pPr>
            <a:r>
              <a:rPr lang="en-US" sz="1200" dirty="0">
                <a:solidFill>
                  <a:srgbClr val="2A3B45"/>
                </a:solidFill>
                <a:latin typeface="Times New Roman" pitchFamily="34" charset="0"/>
                <a:ea typeface="Times New Roman" pitchFamily="34" charset="-122"/>
                <a:cs typeface="Times New Roman" pitchFamily="34" charset="-120"/>
              </a:rPr>
              <a:t>8 approached; 4 completed; purposive specialist sample</a:t>
            </a:r>
            <a:endParaRPr lang="en-US" sz="1200" dirty="0"/>
          </a:p>
        </p:txBody>
      </p:sp>
      <p:sp>
        <p:nvSpPr>
          <p:cNvPr id="19" name="Text 17"/>
          <p:cNvSpPr txBox="1"/>
          <p:nvPr/>
        </p:nvSpPr>
        <p:spPr>
          <a:xfrm>
            <a:off x="4910328" y="2057400"/>
            <a:ext cx="219456" cy="274320"/>
          </a:xfrm>
          <a:prstGeom prst="rect">
            <a:avLst/>
          </a:prstGeom>
          <a:noFill/>
          <a:ln/>
        </p:spPr>
        <p:txBody>
          <a:bodyPr wrap="square" lIns="0" tIns="0" rIns="0" bIns="0" rtlCol="0" anchor="ctr"/>
          <a:lstStyle/>
          <a:p>
            <a:pPr marL="0" indent="0" algn="ctr">
              <a:buNone/>
            </a:pPr>
            <a:r>
              <a:rPr lang="en-US" sz="1500" dirty="0">
                <a:solidFill>
                  <a:srgbClr val="9BB3C0"/>
                </a:solidFill>
                <a:latin typeface="Times New Roman" pitchFamily="34" charset="0"/>
                <a:ea typeface="Times New Roman" pitchFamily="34" charset="-122"/>
                <a:cs typeface="Times New Roman" pitchFamily="34" charset="-120"/>
              </a:rPr>
              <a:t>→</a:t>
            </a:r>
            <a:endParaRPr lang="en-US" sz="1500" dirty="0"/>
          </a:p>
        </p:txBody>
      </p:sp>
      <p:sp>
        <p:nvSpPr>
          <p:cNvPr id="20" name="Shape 18"/>
          <p:cNvSpPr/>
          <p:nvPr/>
        </p:nvSpPr>
        <p:spPr>
          <a:xfrm>
            <a:off x="5129784" y="1572768"/>
            <a:ext cx="2029968" cy="1463040"/>
          </a:xfrm>
          <a:prstGeom prst="roundRect">
            <a:avLst>
              <a:gd name="adj" fmla="val 5000"/>
            </a:avLst>
          </a:prstGeom>
          <a:solidFill>
            <a:srgbClr val="FBEEE9"/>
          </a:solidFill>
          <a:ln w="9525">
            <a:solidFill>
              <a:srgbClr val="DCE5EA"/>
            </a:solidFill>
            <a:prstDash val="solid"/>
          </a:ln>
          <a:effectLst>
            <a:outerShdw blurRad="101600" dist="25400" dir="5400000" algn="bl" rotWithShape="0">
              <a:srgbClr val="9FB3BF">
                <a:alpha val="25000"/>
              </a:srgbClr>
            </a:outerShdw>
          </a:effectLst>
        </p:spPr>
      </p:sp>
      <p:sp>
        <p:nvSpPr>
          <p:cNvPr id="21" name="Shape 19"/>
          <p:cNvSpPr/>
          <p:nvPr/>
        </p:nvSpPr>
        <p:spPr>
          <a:xfrm>
            <a:off x="5312664" y="1755648"/>
            <a:ext cx="329184" cy="329184"/>
          </a:xfrm>
          <a:prstGeom prst="ellipse">
            <a:avLst/>
          </a:prstGeom>
          <a:solidFill>
            <a:srgbClr val="D9593A"/>
          </a:solidFill>
          <a:ln/>
        </p:spPr>
      </p:sp>
      <p:sp>
        <p:nvSpPr>
          <p:cNvPr id="22" name="Text 20"/>
          <p:cNvSpPr txBox="1"/>
          <p:nvPr/>
        </p:nvSpPr>
        <p:spPr>
          <a:xfrm>
            <a:off x="5312664" y="1755648"/>
            <a:ext cx="329184" cy="329184"/>
          </a:xfrm>
          <a:prstGeom prst="rect">
            <a:avLst/>
          </a:prstGeom>
          <a:noFill/>
          <a:ln/>
        </p:spPr>
        <p:txBody>
          <a:bodyPr wrap="square" lIns="0" tIns="0" rIns="0" bIns="0" rtlCol="0" anchor="ctr"/>
          <a:lstStyle/>
          <a:p>
            <a:pPr marL="0" indent="0" algn="ctr">
              <a:buNone/>
            </a:pPr>
            <a:r>
              <a:rPr lang="en-US" sz="1100" b="1" dirty="0">
                <a:solidFill>
                  <a:srgbClr val="FFFFFF"/>
                </a:solidFill>
                <a:latin typeface="Times New Roman" pitchFamily="34" charset="0"/>
                <a:ea typeface="Times New Roman" pitchFamily="34" charset="-122"/>
                <a:cs typeface="Times New Roman" pitchFamily="34" charset="-120"/>
              </a:rPr>
              <a:t>3</a:t>
            </a:r>
            <a:endParaRPr lang="en-US" sz="1100" dirty="0"/>
          </a:p>
        </p:txBody>
      </p:sp>
      <p:sp>
        <p:nvSpPr>
          <p:cNvPr id="23" name="Text 21"/>
          <p:cNvSpPr txBox="1"/>
          <p:nvPr/>
        </p:nvSpPr>
        <p:spPr>
          <a:xfrm>
            <a:off x="5705856" y="1737360"/>
            <a:ext cx="1371600" cy="292608"/>
          </a:xfrm>
          <a:prstGeom prst="rect">
            <a:avLst/>
          </a:prstGeom>
          <a:noFill/>
          <a:ln/>
        </p:spPr>
        <p:txBody>
          <a:bodyPr wrap="square" lIns="0" tIns="0" rIns="0" bIns="0" rtlCol="0" anchor="ctr"/>
          <a:lstStyle/>
          <a:p>
            <a:pPr marL="0" indent="0">
              <a:buNone/>
            </a:pPr>
            <a:r>
              <a:rPr lang="en-US" sz="1300" b="1" dirty="0">
                <a:solidFill>
                  <a:srgbClr val="000000"/>
                </a:solidFill>
                <a:latin typeface="Times New Roman" pitchFamily="34" charset="0"/>
                <a:ea typeface="Times New Roman" pitchFamily="34" charset="-122"/>
                <a:cs typeface="Times New Roman" pitchFamily="34" charset="-120"/>
              </a:rPr>
              <a:t>Field + lab</a:t>
            </a:r>
            <a:endParaRPr lang="en-US" sz="1300" dirty="0"/>
          </a:p>
        </p:txBody>
      </p:sp>
      <p:sp>
        <p:nvSpPr>
          <p:cNvPr id="24" name="Text 22"/>
          <p:cNvSpPr txBox="1"/>
          <p:nvPr/>
        </p:nvSpPr>
        <p:spPr>
          <a:xfrm>
            <a:off x="5312664" y="2176272"/>
            <a:ext cx="1691640" cy="777240"/>
          </a:xfrm>
          <a:prstGeom prst="rect">
            <a:avLst/>
          </a:prstGeom>
          <a:solidFill>
            <a:schemeClr val="accent2">
              <a:lumMod val="40000"/>
              <a:lumOff val="60000"/>
            </a:schemeClr>
          </a:solidFill>
          <a:ln/>
        </p:spPr>
        <p:txBody>
          <a:bodyPr wrap="square" lIns="0" tIns="0" rIns="0" bIns="0" rtlCol="0" anchor="ctr"/>
          <a:lstStyle/>
          <a:p>
            <a:pPr marL="0" indent="0">
              <a:lnSpc>
                <a:spcPct val="112000"/>
              </a:lnSpc>
              <a:buNone/>
            </a:pPr>
            <a:r>
              <a:rPr lang="en-US" sz="1200" dirty="0">
                <a:solidFill>
                  <a:srgbClr val="2A3B45"/>
                </a:solidFill>
                <a:latin typeface="Times New Roman" pitchFamily="34" charset="0"/>
                <a:ea typeface="Times New Roman" pitchFamily="34" charset="-122"/>
                <a:cs typeface="Times New Roman" pitchFamily="34" charset="-120"/>
              </a:rPr>
              <a:t>4 × 1 L river samples + 1 laboratory blank</a:t>
            </a:r>
            <a:endParaRPr lang="en-US" sz="1200" dirty="0"/>
          </a:p>
        </p:txBody>
      </p:sp>
      <p:sp>
        <p:nvSpPr>
          <p:cNvPr id="25" name="Text 23"/>
          <p:cNvSpPr txBox="1"/>
          <p:nvPr/>
        </p:nvSpPr>
        <p:spPr>
          <a:xfrm>
            <a:off x="7178040" y="2057400"/>
            <a:ext cx="219456" cy="274320"/>
          </a:xfrm>
          <a:prstGeom prst="rect">
            <a:avLst/>
          </a:prstGeom>
          <a:noFill/>
          <a:ln/>
        </p:spPr>
        <p:txBody>
          <a:bodyPr wrap="square" lIns="0" tIns="0" rIns="0" bIns="0" rtlCol="0" anchor="ctr"/>
          <a:lstStyle/>
          <a:p>
            <a:pPr marL="0" indent="0" algn="ctr">
              <a:buNone/>
            </a:pPr>
            <a:r>
              <a:rPr lang="en-US" sz="1500" dirty="0">
                <a:solidFill>
                  <a:srgbClr val="9BB3C0"/>
                </a:solidFill>
                <a:latin typeface="Times New Roman" pitchFamily="34" charset="0"/>
                <a:ea typeface="Times New Roman" pitchFamily="34" charset="-122"/>
                <a:cs typeface="Times New Roman" pitchFamily="34" charset="-120"/>
              </a:rPr>
              <a:t>→</a:t>
            </a:r>
            <a:endParaRPr lang="en-US" sz="1500" dirty="0"/>
          </a:p>
        </p:txBody>
      </p:sp>
      <p:sp>
        <p:nvSpPr>
          <p:cNvPr id="26" name="Shape 24"/>
          <p:cNvSpPr/>
          <p:nvPr/>
        </p:nvSpPr>
        <p:spPr>
          <a:xfrm>
            <a:off x="7397496" y="1572768"/>
            <a:ext cx="2029968" cy="1463040"/>
          </a:xfrm>
          <a:prstGeom prst="roundRect">
            <a:avLst>
              <a:gd name="adj" fmla="val 5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7" name="Shape 25"/>
          <p:cNvSpPr/>
          <p:nvPr/>
        </p:nvSpPr>
        <p:spPr>
          <a:xfrm>
            <a:off x="7580376" y="1755648"/>
            <a:ext cx="329184" cy="329184"/>
          </a:xfrm>
          <a:prstGeom prst="ellipse">
            <a:avLst/>
          </a:prstGeom>
          <a:solidFill>
            <a:srgbClr val="0F4C66"/>
          </a:solidFill>
          <a:ln/>
        </p:spPr>
      </p:sp>
      <p:sp>
        <p:nvSpPr>
          <p:cNvPr id="28" name="Text 26"/>
          <p:cNvSpPr txBox="1"/>
          <p:nvPr/>
        </p:nvSpPr>
        <p:spPr>
          <a:xfrm>
            <a:off x="7580376" y="1755648"/>
            <a:ext cx="329184" cy="329184"/>
          </a:xfrm>
          <a:prstGeom prst="rect">
            <a:avLst/>
          </a:prstGeom>
          <a:noFill/>
          <a:ln/>
        </p:spPr>
        <p:txBody>
          <a:bodyPr wrap="square" lIns="0" tIns="0" rIns="0" bIns="0" rtlCol="0" anchor="ctr"/>
          <a:lstStyle/>
          <a:p>
            <a:pPr marL="0" indent="0" algn="ctr">
              <a:buNone/>
            </a:pPr>
            <a:r>
              <a:rPr lang="en-US" sz="1100" b="1" dirty="0">
                <a:solidFill>
                  <a:srgbClr val="FFFFFF"/>
                </a:solidFill>
                <a:latin typeface="Times New Roman" pitchFamily="34" charset="0"/>
                <a:ea typeface="Times New Roman" pitchFamily="34" charset="-122"/>
                <a:cs typeface="Times New Roman" pitchFamily="34" charset="-120"/>
              </a:rPr>
              <a:t>4</a:t>
            </a:r>
            <a:endParaRPr lang="en-US" sz="1100" dirty="0"/>
          </a:p>
        </p:txBody>
      </p:sp>
      <p:sp>
        <p:nvSpPr>
          <p:cNvPr id="29" name="Text 27"/>
          <p:cNvSpPr txBox="1"/>
          <p:nvPr/>
        </p:nvSpPr>
        <p:spPr>
          <a:xfrm>
            <a:off x="7973568" y="1737360"/>
            <a:ext cx="1371600" cy="292608"/>
          </a:xfrm>
          <a:prstGeom prst="rect">
            <a:avLst/>
          </a:prstGeom>
          <a:noFill/>
          <a:ln/>
        </p:spPr>
        <p:txBody>
          <a:bodyPr wrap="square" lIns="0" tIns="0" rIns="0" bIns="0" rtlCol="0" anchor="ctr"/>
          <a:lstStyle/>
          <a:p>
            <a:pPr marL="0" indent="0">
              <a:buNone/>
            </a:pPr>
            <a:r>
              <a:rPr lang="en-US" sz="1300" b="1" dirty="0">
                <a:solidFill>
                  <a:srgbClr val="000000"/>
                </a:solidFill>
                <a:latin typeface="Times New Roman" pitchFamily="34" charset="0"/>
                <a:ea typeface="Times New Roman" pitchFamily="34" charset="-122"/>
                <a:cs typeface="Times New Roman" pitchFamily="34" charset="-120"/>
              </a:rPr>
              <a:t>Analysis</a:t>
            </a:r>
            <a:endParaRPr lang="en-US" sz="1300" dirty="0"/>
          </a:p>
        </p:txBody>
      </p:sp>
      <p:sp>
        <p:nvSpPr>
          <p:cNvPr id="30" name="Text 28"/>
          <p:cNvSpPr txBox="1"/>
          <p:nvPr/>
        </p:nvSpPr>
        <p:spPr>
          <a:xfrm>
            <a:off x="7580376" y="2176272"/>
            <a:ext cx="1691640" cy="777240"/>
          </a:xfrm>
          <a:prstGeom prst="rect">
            <a:avLst/>
          </a:prstGeom>
          <a:solidFill>
            <a:schemeClr val="accent1">
              <a:lumMod val="40000"/>
              <a:lumOff val="60000"/>
            </a:schemeClr>
          </a:solidFill>
          <a:ln/>
        </p:spPr>
        <p:txBody>
          <a:bodyPr wrap="square" lIns="0" tIns="0" rIns="0" bIns="0" rtlCol="0" anchor="ctr"/>
          <a:lstStyle/>
          <a:p>
            <a:pPr marL="0" indent="0">
              <a:lnSpc>
                <a:spcPct val="112000"/>
              </a:lnSpc>
              <a:buNone/>
            </a:pPr>
            <a:r>
              <a:rPr lang="en-US" sz="1200" dirty="0">
                <a:solidFill>
                  <a:srgbClr val="2A3B45"/>
                </a:solidFill>
                <a:latin typeface="Times New Roman" pitchFamily="34" charset="0"/>
                <a:ea typeface="Times New Roman" pitchFamily="34" charset="-122"/>
                <a:cs typeface="Times New Roman" pitchFamily="34" charset="-120"/>
              </a:rPr>
              <a:t>Microscopy screening; 50 ATR-FTIR measurements</a:t>
            </a:r>
            <a:endParaRPr lang="en-US" sz="1200" dirty="0"/>
          </a:p>
        </p:txBody>
      </p:sp>
      <p:sp>
        <p:nvSpPr>
          <p:cNvPr id="31" name="Text 29"/>
          <p:cNvSpPr txBox="1"/>
          <p:nvPr/>
        </p:nvSpPr>
        <p:spPr>
          <a:xfrm>
            <a:off x="9445752" y="2057400"/>
            <a:ext cx="219456" cy="274320"/>
          </a:xfrm>
          <a:prstGeom prst="rect">
            <a:avLst/>
          </a:prstGeom>
          <a:noFill/>
          <a:ln/>
        </p:spPr>
        <p:txBody>
          <a:bodyPr wrap="square" lIns="0" tIns="0" rIns="0" bIns="0" rtlCol="0" anchor="ctr"/>
          <a:lstStyle/>
          <a:p>
            <a:pPr marL="0" indent="0" algn="ctr">
              <a:buNone/>
            </a:pPr>
            <a:r>
              <a:rPr lang="en-US" sz="1500" dirty="0">
                <a:solidFill>
                  <a:srgbClr val="9BB3C0"/>
                </a:solidFill>
                <a:latin typeface="Times New Roman" pitchFamily="34" charset="0"/>
                <a:ea typeface="Times New Roman" pitchFamily="34" charset="-122"/>
                <a:cs typeface="Times New Roman" pitchFamily="34" charset="-120"/>
              </a:rPr>
              <a:t>→</a:t>
            </a:r>
            <a:endParaRPr lang="en-US" sz="1500" dirty="0"/>
          </a:p>
        </p:txBody>
      </p:sp>
      <p:sp>
        <p:nvSpPr>
          <p:cNvPr id="32" name="Shape 30"/>
          <p:cNvSpPr/>
          <p:nvPr/>
        </p:nvSpPr>
        <p:spPr>
          <a:xfrm>
            <a:off x="9665208" y="1572768"/>
            <a:ext cx="2029968" cy="1463040"/>
          </a:xfrm>
          <a:prstGeom prst="roundRect">
            <a:avLst>
              <a:gd name="adj" fmla="val 500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33" name="Shape 31"/>
          <p:cNvSpPr/>
          <p:nvPr/>
        </p:nvSpPr>
        <p:spPr>
          <a:xfrm>
            <a:off x="9848088" y="1755648"/>
            <a:ext cx="329184" cy="329184"/>
          </a:xfrm>
          <a:prstGeom prst="ellipse">
            <a:avLst/>
          </a:prstGeom>
          <a:solidFill>
            <a:srgbClr val="0F4C66"/>
          </a:solidFill>
          <a:ln/>
        </p:spPr>
      </p:sp>
      <p:sp>
        <p:nvSpPr>
          <p:cNvPr id="34" name="Text 32"/>
          <p:cNvSpPr txBox="1"/>
          <p:nvPr/>
        </p:nvSpPr>
        <p:spPr>
          <a:xfrm>
            <a:off x="9848088" y="1755648"/>
            <a:ext cx="329184" cy="329184"/>
          </a:xfrm>
          <a:prstGeom prst="rect">
            <a:avLst/>
          </a:prstGeom>
          <a:noFill/>
          <a:ln/>
        </p:spPr>
        <p:txBody>
          <a:bodyPr wrap="square" lIns="0" tIns="0" rIns="0" bIns="0" rtlCol="0" anchor="ctr"/>
          <a:lstStyle/>
          <a:p>
            <a:pPr marL="0" indent="0" algn="ctr">
              <a:buNone/>
            </a:pPr>
            <a:r>
              <a:rPr lang="en-US" sz="1100" b="1" dirty="0">
                <a:solidFill>
                  <a:srgbClr val="FFFFFF"/>
                </a:solidFill>
                <a:latin typeface="Times New Roman" pitchFamily="34" charset="0"/>
                <a:ea typeface="Times New Roman" pitchFamily="34" charset="-122"/>
                <a:cs typeface="Times New Roman" pitchFamily="34" charset="-120"/>
              </a:rPr>
              <a:t>5</a:t>
            </a:r>
            <a:endParaRPr lang="en-US" sz="1100" dirty="0"/>
          </a:p>
        </p:txBody>
      </p:sp>
      <p:sp>
        <p:nvSpPr>
          <p:cNvPr id="35" name="Text 33"/>
          <p:cNvSpPr txBox="1"/>
          <p:nvPr/>
        </p:nvSpPr>
        <p:spPr>
          <a:xfrm>
            <a:off x="10241280" y="1737360"/>
            <a:ext cx="1371600" cy="292608"/>
          </a:xfrm>
          <a:prstGeom prst="rect">
            <a:avLst/>
          </a:prstGeom>
          <a:noFill/>
          <a:ln/>
        </p:spPr>
        <p:txBody>
          <a:bodyPr wrap="square" lIns="0" tIns="0" rIns="0" bIns="0" rtlCol="0" anchor="ctr"/>
          <a:lstStyle/>
          <a:p>
            <a:pPr marL="0" indent="0">
              <a:buNone/>
            </a:pPr>
            <a:r>
              <a:rPr lang="en-US" sz="1300" b="1" dirty="0">
                <a:solidFill>
                  <a:srgbClr val="000000"/>
                </a:solidFill>
                <a:latin typeface="Times New Roman" pitchFamily="34" charset="0"/>
                <a:ea typeface="Times New Roman" pitchFamily="34" charset="-122"/>
                <a:cs typeface="Times New Roman" pitchFamily="34" charset="-120"/>
              </a:rPr>
              <a:t>Integration</a:t>
            </a:r>
            <a:endParaRPr lang="en-US" sz="1300" dirty="0"/>
          </a:p>
        </p:txBody>
      </p:sp>
      <p:sp>
        <p:nvSpPr>
          <p:cNvPr id="36" name="Text 34"/>
          <p:cNvSpPr txBox="1"/>
          <p:nvPr/>
        </p:nvSpPr>
        <p:spPr>
          <a:xfrm>
            <a:off x="9848088" y="2176272"/>
            <a:ext cx="1691640" cy="777240"/>
          </a:xfrm>
          <a:prstGeom prst="rect">
            <a:avLst/>
          </a:prstGeom>
          <a:solidFill>
            <a:schemeClr val="bg1">
              <a:lumMod val="85000"/>
            </a:schemeClr>
          </a:solidFill>
          <a:ln/>
        </p:spPr>
        <p:txBody>
          <a:bodyPr wrap="square" lIns="0" tIns="0" rIns="0" bIns="0" rtlCol="0" anchor="ctr"/>
          <a:lstStyle/>
          <a:p>
            <a:pPr marL="0" indent="0">
              <a:lnSpc>
                <a:spcPct val="112000"/>
              </a:lnSpc>
              <a:buNone/>
            </a:pPr>
            <a:r>
              <a:rPr lang="en-US" sz="1200" dirty="0">
                <a:solidFill>
                  <a:srgbClr val="2A3B45"/>
                </a:solidFill>
                <a:latin typeface="Times New Roman" pitchFamily="34" charset="0"/>
                <a:ea typeface="Times New Roman" pitchFamily="34" charset="-122"/>
                <a:cs typeface="Times New Roman" pitchFamily="34" charset="-120"/>
              </a:rPr>
              <a:t>Thematic analysis and triangulated interpretation</a:t>
            </a:r>
            <a:endParaRPr lang="en-US" sz="1200" dirty="0"/>
          </a:p>
        </p:txBody>
      </p:sp>
      <p:pic>
        <p:nvPicPr>
          <p:cNvPr id="37" name="Image 0" descr="/home/claude/assets/optical.jpg"/>
          <p:cNvPicPr>
            <a:picLocks noChangeAspect="1"/>
          </p:cNvPicPr>
          <p:nvPr/>
        </p:nvPicPr>
        <p:blipFill>
          <a:blip r:embed="rId3"/>
          <a:stretch>
            <a:fillRect/>
          </a:stretch>
        </p:blipFill>
        <p:spPr>
          <a:xfrm>
            <a:off x="594360" y="3291840"/>
            <a:ext cx="3017520" cy="2523744"/>
          </a:xfrm>
          <a:prstGeom prst="rect">
            <a:avLst/>
          </a:prstGeom>
        </p:spPr>
      </p:pic>
      <p:sp>
        <p:nvSpPr>
          <p:cNvPr id="38" name="Text 35"/>
          <p:cNvSpPr txBox="1"/>
          <p:nvPr/>
        </p:nvSpPr>
        <p:spPr>
          <a:xfrm>
            <a:off x="594360" y="5870448"/>
            <a:ext cx="3017520" cy="274320"/>
          </a:xfrm>
          <a:prstGeom prst="rect">
            <a:avLst/>
          </a:prstGeom>
          <a:noFill/>
          <a:ln/>
        </p:spPr>
        <p:txBody>
          <a:bodyPr wrap="square" lIns="0" tIns="0" rIns="0" bIns="0" rtlCol="0" anchor="ctr"/>
          <a:lstStyle/>
          <a:p>
            <a:pPr marL="0" indent="0" algn="ctr">
              <a:buNone/>
            </a:pPr>
            <a:r>
              <a:rPr lang="en-US" sz="1000" b="1" dirty="0">
                <a:solidFill>
                  <a:srgbClr val="FF0000"/>
                </a:solidFill>
                <a:latin typeface="Times New Roman" pitchFamily="34" charset="0"/>
                <a:ea typeface="Times New Roman" pitchFamily="34" charset="-122"/>
                <a:cs typeface="Times New Roman" pitchFamily="34" charset="-120"/>
              </a:rPr>
              <a:t>Optical examination system used after the lens fault</a:t>
            </a:r>
            <a:endParaRPr lang="en-US" sz="1000" b="1" dirty="0">
              <a:solidFill>
                <a:srgbClr val="FF0000"/>
              </a:solidFill>
            </a:endParaRPr>
          </a:p>
        </p:txBody>
      </p:sp>
      <p:sp>
        <p:nvSpPr>
          <p:cNvPr id="39" name="Shape 36"/>
          <p:cNvSpPr/>
          <p:nvPr/>
        </p:nvSpPr>
        <p:spPr>
          <a:xfrm>
            <a:off x="3977640" y="3291840"/>
            <a:ext cx="3657600" cy="2194560"/>
          </a:xfrm>
          <a:prstGeom prst="roundRect">
            <a:avLst>
              <a:gd name="adj" fmla="val 3333"/>
            </a:avLst>
          </a:prstGeom>
          <a:ln/>
        </p:spPr>
        <p:style>
          <a:lnRef idx="2">
            <a:schemeClr val="accent4"/>
          </a:lnRef>
          <a:fillRef idx="1">
            <a:schemeClr val="lt1"/>
          </a:fillRef>
          <a:effectRef idx="0">
            <a:schemeClr val="accent4"/>
          </a:effectRef>
          <a:fontRef idx="minor">
            <a:schemeClr val="dk1"/>
          </a:fontRef>
        </p:style>
      </p:sp>
      <p:sp>
        <p:nvSpPr>
          <p:cNvPr id="40" name="Text 37"/>
          <p:cNvSpPr txBox="1"/>
          <p:nvPr/>
        </p:nvSpPr>
        <p:spPr>
          <a:xfrm>
            <a:off x="4233672" y="3474720"/>
            <a:ext cx="3154680" cy="320040"/>
          </a:xfrm>
          <a:prstGeom prst="rect">
            <a:avLst/>
          </a:prstGeom>
          <a:noFill/>
          <a:ln/>
        </p:spPr>
        <p:txBody>
          <a:bodyPr wrap="square" lIns="0" tIns="0" rIns="0" bIns="0" rtlCol="0" anchor="ctr"/>
          <a:lstStyle/>
          <a:p>
            <a:pPr marL="0" indent="0">
              <a:buNone/>
            </a:pPr>
            <a:r>
              <a:rPr lang="en-US" sz="1450" b="1" dirty="0">
                <a:solidFill>
                  <a:srgbClr val="000000"/>
                </a:solidFill>
                <a:latin typeface="Times New Roman" pitchFamily="34" charset="0"/>
                <a:ea typeface="Times New Roman" pitchFamily="34" charset="-122"/>
                <a:cs typeface="Times New Roman" pitchFamily="34" charset="-120"/>
              </a:rPr>
              <a:t>Contamination and ethics</a:t>
            </a:r>
            <a:endParaRPr lang="en-US" sz="1450" dirty="0"/>
          </a:p>
        </p:txBody>
      </p:sp>
      <p:sp>
        <p:nvSpPr>
          <p:cNvPr id="41" name="Text 38"/>
          <p:cNvSpPr txBox="1"/>
          <p:nvPr/>
        </p:nvSpPr>
        <p:spPr>
          <a:xfrm>
            <a:off x="4233672" y="3858768"/>
            <a:ext cx="3154680" cy="1463040"/>
          </a:xfrm>
          <a:prstGeom prst="rect">
            <a:avLst/>
          </a:prstGeom>
          <a:noFill/>
          <a:ln/>
        </p:spPr>
        <p:txBody>
          <a:bodyPr wrap="square" lIns="0" tIns="0" rIns="0" bIns="0" rtlCol="0" anchor="ctr"/>
          <a:lstStyle/>
          <a:p>
            <a:pPr marL="0" indent="0">
              <a:lnSpc>
                <a:spcPct val="118000"/>
              </a:lnSpc>
              <a:buNone/>
            </a:pPr>
            <a:r>
              <a:rPr lang="en-US" sz="1400" dirty="0">
                <a:solidFill>
                  <a:srgbClr val="2A3B45"/>
                </a:solidFill>
                <a:latin typeface="Times New Roman" pitchFamily="34" charset="0"/>
                <a:ea typeface="Times New Roman" pitchFamily="34" charset="-122"/>
                <a:cs typeface="Times New Roman" pitchFamily="34" charset="-120"/>
              </a:rPr>
              <a:t>Cotton clothing, nitrile gloves, glass equipment and a laboratory blank. Interviews were recorded with permission; anonymity and confidentiality were maintained.</a:t>
            </a:r>
            <a:endParaRPr lang="en-US" sz="1400" dirty="0"/>
          </a:p>
        </p:txBody>
      </p:sp>
      <p:sp>
        <p:nvSpPr>
          <p:cNvPr id="42" name="Shape 39"/>
          <p:cNvSpPr/>
          <p:nvPr/>
        </p:nvSpPr>
        <p:spPr>
          <a:xfrm>
            <a:off x="7909560" y="3291840"/>
            <a:ext cx="3657600" cy="2194560"/>
          </a:xfrm>
          <a:prstGeom prst="roundRect">
            <a:avLst>
              <a:gd name="adj" fmla="val 3333"/>
            </a:avLst>
          </a:prstGeom>
          <a:ln/>
        </p:spPr>
        <p:style>
          <a:lnRef idx="2">
            <a:schemeClr val="dk1"/>
          </a:lnRef>
          <a:fillRef idx="1">
            <a:schemeClr val="lt1"/>
          </a:fillRef>
          <a:effectRef idx="0">
            <a:schemeClr val="dk1"/>
          </a:effectRef>
          <a:fontRef idx="minor">
            <a:schemeClr val="dk1"/>
          </a:fontRef>
        </p:style>
      </p:sp>
      <p:sp>
        <p:nvSpPr>
          <p:cNvPr id="43" name="Text 40"/>
          <p:cNvSpPr txBox="1"/>
          <p:nvPr/>
        </p:nvSpPr>
        <p:spPr>
          <a:xfrm>
            <a:off x="8165592" y="3474720"/>
            <a:ext cx="3154680" cy="320040"/>
          </a:xfrm>
          <a:prstGeom prst="rect">
            <a:avLst/>
          </a:prstGeom>
          <a:noFill/>
          <a:ln/>
        </p:spPr>
        <p:txBody>
          <a:bodyPr wrap="square" lIns="0" tIns="0" rIns="0" bIns="0" rtlCol="0" anchor="ctr"/>
          <a:lstStyle/>
          <a:p>
            <a:pPr marL="0" indent="0">
              <a:buNone/>
            </a:pPr>
            <a:r>
              <a:rPr lang="en-US" sz="1450" b="1" dirty="0">
                <a:solidFill>
                  <a:srgbClr val="000000"/>
                </a:solidFill>
                <a:latin typeface="Times New Roman" pitchFamily="34" charset="0"/>
                <a:ea typeface="Times New Roman" pitchFamily="34" charset="-122"/>
                <a:cs typeface="Times New Roman" pitchFamily="34" charset="-120"/>
              </a:rPr>
              <a:t>Why appropriate</a:t>
            </a:r>
            <a:endParaRPr lang="en-US" sz="1450" dirty="0"/>
          </a:p>
        </p:txBody>
      </p:sp>
      <p:sp>
        <p:nvSpPr>
          <p:cNvPr id="44" name="Text 41"/>
          <p:cNvSpPr txBox="1"/>
          <p:nvPr/>
        </p:nvSpPr>
        <p:spPr>
          <a:xfrm>
            <a:off x="8165592" y="3858768"/>
            <a:ext cx="3154680" cy="1463040"/>
          </a:xfrm>
          <a:prstGeom prst="rect">
            <a:avLst/>
          </a:prstGeom>
          <a:noFill/>
          <a:ln/>
        </p:spPr>
        <p:txBody>
          <a:bodyPr wrap="square" lIns="0" tIns="0" rIns="0" bIns="0" rtlCol="0" anchor="ctr"/>
          <a:lstStyle/>
          <a:p>
            <a:pPr marL="0" indent="0">
              <a:lnSpc>
                <a:spcPct val="118000"/>
              </a:lnSpc>
              <a:buNone/>
            </a:pPr>
            <a:r>
              <a:rPr lang="en-US" sz="1400" dirty="0">
                <a:solidFill>
                  <a:srgbClr val="2A3B45"/>
                </a:solidFill>
                <a:latin typeface="Times New Roman" pitchFamily="34" charset="0"/>
                <a:ea typeface="Times New Roman" pitchFamily="34" charset="-122"/>
                <a:cs typeface="Times New Roman" pitchFamily="34" charset="-120"/>
              </a:rPr>
              <a:t>No single method answers the physical, chemical and management dimensions. The design compares evidence types while keeping each claim within its limits.</a:t>
            </a:r>
            <a:endParaRPr lang="en-US" sz="1400" dirty="0"/>
          </a:p>
        </p:txBody>
      </p:sp>
      <p:sp>
        <p:nvSpPr>
          <p:cNvPr id="45" name="Text 42"/>
          <p:cNvSpPr txBox="1"/>
          <p:nvPr/>
        </p:nvSpPr>
        <p:spPr>
          <a:xfrm>
            <a:off x="3977640" y="5897880"/>
            <a:ext cx="7616952" cy="228600"/>
          </a:xfrm>
          <a:prstGeom prst="rect">
            <a:avLst/>
          </a:prstGeom>
          <a:noFill/>
          <a:ln/>
        </p:spPr>
        <p:txBody>
          <a:bodyPr wrap="square" lIns="0" tIns="0" rIns="0" bIns="0" rtlCol="0" anchor="ctr"/>
          <a:lstStyle/>
          <a:p>
            <a:pPr marL="0" indent="0" algn="r">
              <a:buNone/>
            </a:pPr>
            <a:r>
              <a:rPr lang="en-US" sz="1200" i="1" dirty="0">
                <a:solidFill>
                  <a:srgbClr val="62757F"/>
                </a:solidFill>
                <a:latin typeface="Times New Roman" pitchFamily="34" charset="0"/>
                <a:ea typeface="Times New Roman" pitchFamily="34" charset="-122"/>
                <a:cs typeface="Times New Roman" pitchFamily="34" charset="-120"/>
              </a:rPr>
              <a:t>Methods adapted from Zhang, Shi and Cui (2024); Hidalgo-Ruz et al. (2012); Braun and Clarke (2006); Malterud, Siersma and Guassora (2016).</a:t>
            </a:r>
            <a:endParaRPr lang="en-US" sz="12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594360" y="6327648"/>
            <a:ext cx="11000232" cy="0"/>
          </a:xfrm>
          <a:prstGeom prst="line">
            <a:avLst/>
          </a:prstGeom>
          <a:noFill/>
          <a:ln w="12700">
            <a:solidFill>
              <a:srgbClr val="DCE5EA"/>
            </a:solidFill>
            <a:prstDash val="solid"/>
          </a:ln>
        </p:spPr>
      </p:sp>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9</a:t>
            </a:r>
            <a:endParaRPr lang="en-US" sz="1000" dirty="0"/>
          </a:p>
        </p:txBody>
      </p:sp>
      <p:sp>
        <p:nvSpPr>
          <p:cNvPr id="6" name="Text 4"/>
          <p:cNvSpPr txBox="1"/>
          <p:nvPr/>
        </p:nvSpPr>
        <p:spPr>
          <a:xfrm>
            <a:off x="594360" y="292608"/>
            <a:ext cx="10515600" cy="237744"/>
          </a:xfrm>
          <a:prstGeom prst="rect">
            <a:avLst/>
          </a:prstGeom>
          <a:noFill/>
          <a:ln/>
        </p:spPr>
        <p:txBody>
          <a:bodyPr wrap="square" lIns="0" tIns="0" rIns="0" bIns="0" rtlCol="0" anchor="ctr"/>
          <a:lstStyle/>
          <a:p>
            <a:pPr marL="0" indent="0">
              <a:buNone/>
            </a:pPr>
            <a:r>
              <a:rPr lang="en-US" sz="1100" b="1" kern="0" spc="200" dirty="0">
                <a:solidFill>
                  <a:srgbClr val="D9593A"/>
                </a:solidFill>
                <a:latin typeface="Times New Roman" pitchFamily="34" charset="0"/>
                <a:ea typeface="Times New Roman" pitchFamily="34" charset="-122"/>
                <a:cs typeface="Times New Roman" pitchFamily="34" charset="-120"/>
              </a:rPr>
              <a:t>METHODOLOGY</a:t>
            </a:r>
            <a:endParaRPr lang="en-US" sz="1100" dirty="0"/>
          </a:p>
        </p:txBody>
      </p:sp>
      <p:sp>
        <p:nvSpPr>
          <p:cNvPr id="7" name="Text 5"/>
          <p:cNvSpPr txBox="1"/>
          <p:nvPr/>
        </p:nvSpPr>
        <p:spPr>
          <a:xfrm>
            <a:off x="566928" y="566928"/>
            <a:ext cx="11064240" cy="685800"/>
          </a:xfrm>
          <a:prstGeom prst="rect">
            <a:avLst/>
          </a:prstGeom>
          <a:noFill/>
          <a:ln/>
        </p:spPr>
        <p:txBody>
          <a:bodyPr wrap="square" lIns="0" tIns="0" rIns="0" bIns="0" rtlCol="0" anchor="t"/>
          <a:lstStyle/>
          <a:p>
            <a:pPr marL="0" indent="0">
              <a:buNone/>
            </a:pPr>
            <a:r>
              <a:rPr lang="en-US" sz="3200" b="1" dirty="0">
                <a:solidFill>
                  <a:srgbClr val="000000"/>
                </a:solidFill>
                <a:latin typeface="Times New Roman" pitchFamily="34" charset="0"/>
                <a:ea typeface="Times New Roman" pitchFamily="34" charset="-122"/>
                <a:cs typeface="Times New Roman" pitchFamily="34" charset="-120"/>
              </a:rPr>
              <a:t>Sampling, Screening &amp; Confirmatory Analysis</a:t>
            </a:r>
            <a:endParaRPr lang="en-US" sz="3200" dirty="0"/>
          </a:p>
        </p:txBody>
      </p:sp>
      <p:sp>
        <p:nvSpPr>
          <p:cNvPr id="8" name="Shape 6"/>
          <p:cNvSpPr/>
          <p:nvPr/>
        </p:nvSpPr>
        <p:spPr>
          <a:xfrm>
            <a:off x="594360" y="2889504"/>
            <a:ext cx="2029968" cy="1499616"/>
          </a:xfrm>
          <a:prstGeom prst="roundRect">
            <a:avLst>
              <a:gd name="adj" fmla="val 3604"/>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9" name="Shape 7"/>
          <p:cNvSpPr/>
          <p:nvPr/>
        </p:nvSpPr>
        <p:spPr>
          <a:xfrm>
            <a:off x="1316228" y="2587752"/>
            <a:ext cx="384048" cy="384048"/>
          </a:xfrm>
          <a:prstGeom prst="ellipse">
            <a:avLst/>
          </a:prstGeom>
          <a:solidFill>
            <a:srgbClr val="D9593A"/>
          </a:solidFill>
          <a:ln/>
        </p:spPr>
      </p:sp>
      <p:sp>
        <p:nvSpPr>
          <p:cNvPr id="10" name="Text 8"/>
          <p:cNvSpPr txBox="1"/>
          <p:nvPr/>
        </p:nvSpPr>
        <p:spPr>
          <a:xfrm>
            <a:off x="1316228" y="2587752"/>
            <a:ext cx="384048" cy="384048"/>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1</a:t>
            </a:r>
            <a:endParaRPr lang="en-US" sz="1200" dirty="0"/>
          </a:p>
        </p:txBody>
      </p:sp>
      <p:sp>
        <p:nvSpPr>
          <p:cNvPr id="11" name="Text 9"/>
          <p:cNvSpPr txBox="1"/>
          <p:nvPr/>
        </p:nvSpPr>
        <p:spPr>
          <a:xfrm>
            <a:off x="731520" y="2606040"/>
            <a:ext cx="1755648" cy="292608"/>
          </a:xfrm>
          <a:prstGeom prst="rect">
            <a:avLst/>
          </a:prstGeom>
          <a:noFill/>
          <a:ln/>
        </p:spPr>
        <p:txBody>
          <a:bodyPr wrap="square" lIns="0" tIns="0" rIns="0" bIns="0" rtlCol="0" anchor="ctr"/>
          <a:lstStyle/>
          <a:p>
            <a:pPr marL="0" indent="0" algn="r">
              <a:buNone/>
            </a:pPr>
            <a:r>
              <a:rPr lang="en-US" sz="1300" b="1" kern="0" spc="100" dirty="0">
                <a:solidFill>
                  <a:srgbClr val="000000"/>
                </a:solidFill>
                <a:latin typeface="Times New Roman" pitchFamily="34" charset="0"/>
                <a:ea typeface="Times New Roman" pitchFamily="34" charset="-122"/>
                <a:cs typeface="Times New Roman" pitchFamily="34" charset="-120"/>
              </a:rPr>
              <a:t>COLLECT</a:t>
            </a:r>
            <a:endParaRPr lang="en-US" sz="1300" dirty="0"/>
          </a:p>
        </p:txBody>
      </p:sp>
      <p:sp>
        <p:nvSpPr>
          <p:cNvPr id="12" name="Text 10"/>
          <p:cNvSpPr txBox="1"/>
          <p:nvPr/>
        </p:nvSpPr>
        <p:spPr>
          <a:xfrm>
            <a:off x="758952" y="3063240"/>
            <a:ext cx="1700784" cy="1417320"/>
          </a:xfrm>
          <a:prstGeom prst="rect">
            <a:avLst/>
          </a:prstGeom>
          <a:noFill/>
          <a:ln/>
        </p:spPr>
        <p:txBody>
          <a:bodyPr wrap="square" lIns="0" tIns="0" rIns="0" bIns="0" rtlCol="0" anchor="ctr"/>
          <a:lstStyle/>
          <a:p>
            <a:pPr marL="0" indent="0" algn="ctr">
              <a:lnSpc>
                <a:spcPct val="115000"/>
              </a:lnSpc>
              <a:buNone/>
            </a:pPr>
            <a:r>
              <a:rPr lang="en-US" sz="1050" dirty="0">
                <a:solidFill>
                  <a:srgbClr val="FF0000"/>
                </a:solidFill>
                <a:latin typeface="Times New Roman" pitchFamily="34" charset="0"/>
                <a:ea typeface="Times New Roman" pitchFamily="34" charset="-122"/>
                <a:cs typeface="Times New Roman" pitchFamily="34" charset="-120"/>
              </a:rPr>
              <a:t>5 × 1 L glass bottles (4 river + 1 lab blank); submerged c. 20 cm below surface</a:t>
            </a:r>
            <a:endParaRPr lang="en-US" sz="1050" dirty="0">
              <a:solidFill>
                <a:srgbClr val="FF0000"/>
              </a:solidFill>
            </a:endParaRPr>
          </a:p>
        </p:txBody>
      </p:sp>
      <p:sp>
        <p:nvSpPr>
          <p:cNvPr id="13" name="Text 11"/>
          <p:cNvSpPr txBox="1"/>
          <p:nvPr/>
        </p:nvSpPr>
        <p:spPr>
          <a:xfrm>
            <a:off x="2642616" y="3063240"/>
            <a:ext cx="219456" cy="274320"/>
          </a:xfrm>
          <a:prstGeom prst="rect">
            <a:avLst/>
          </a:prstGeom>
          <a:noFill/>
          <a:ln/>
        </p:spPr>
        <p:txBody>
          <a:bodyPr wrap="square" lIns="0" tIns="0" rIns="0" bIns="0" rtlCol="0" anchor="ctr"/>
          <a:lstStyle/>
          <a:p>
            <a:pPr marL="0" indent="0" algn="ctr">
              <a:buNone/>
            </a:pPr>
            <a:r>
              <a:rPr lang="en-US" sz="1500" dirty="0">
                <a:solidFill>
                  <a:srgbClr val="9BB3C0"/>
                </a:solidFill>
                <a:latin typeface="Times New Roman" pitchFamily="34" charset="0"/>
                <a:ea typeface="Times New Roman" pitchFamily="34" charset="-122"/>
                <a:cs typeface="Times New Roman" pitchFamily="34" charset="-120"/>
              </a:rPr>
              <a:t>→</a:t>
            </a:r>
            <a:endParaRPr lang="en-US" sz="1500" dirty="0"/>
          </a:p>
        </p:txBody>
      </p:sp>
      <p:sp>
        <p:nvSpPr>
          <p:cNvPr id="14" name="Shape 12"/>
          <p:cNvSpPr/>
          <p:nvPr/>
        </p:nvSpPr>
        <p:spPr>
          <a:xfrm>
            <a:off x="2862072" y="2889504"/>
            <a:ext cx="2029968" cy="1499616"/>
          </a:xfrm>
          <a:prstGeom prst="roundRect">
            <a:avLst>
              <a:gd name="adj" fmla="val 3604"/>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5" name="Shape 13"/>
          <p:cNvSpPr/>
          <p:nvPr/>
        </p:nvSpPr>
        <p:spPr>
          <a:xfrm>
            <a:off x="3209036" y="2526792"/>
            <a:ext cx="384048" cy="432308"/>
          </a:xfrm>
          <a:prstGeom prst="ellipse">
            <a:avLst/>
          </a:prstGeom>
          <a:solidFill>
            <a:srgbClr val="D9593A"/>
          </a:solidFill>
          <a:ln/>
        </p:spPr>
      </p:sp>
      <p:sp>
        <p:nvSpPr>
          <p:cNvPr id="16" name="Text 14"/>
          <p:cNvSpPr txBox="1"/>
          <p:nvPr/>
        </p:nvSpPr>
        <p:spPr>
          <a:xfrm>
            <a:off x="3209036" y="2526792"/>
            <a:ext cx="384048" cy="432308"/>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2</a:t>
            </a:r>
            <a:endParaRPr lang="en-US" sz="1200" dirty="0"/>
          </a:p>
        </p:txBody>
      </p:sp>
      <p:sp>
        <p:nvSpPr>
          <p:cNvPr id="17" name="Text 15"/>
          <p:cNvSpPr txBox="1"/>
          <p:nvPr/>
        </p:nvSpPr>
        <p:spPr>
          <a:xfrm>
            <a:off x="2999232" y="2606040"/>
            <a:ext cx="1755648" cy="292608"/>
          </a:xfrm>
          <a:prstGeom prst="rect">
            <a:avLst/>
          </a:prstGeom>
          <a:noFill/>
          <a:ln/>
        </p:spPr>
        <p:txBody>
          <a:bodyPr wrap="square" lIns="0" tIns="0" rIns="0" bIns="0" rtlCol="0" anchor="ctr"/>
          <a:lstStyle/>
          <a:p>
            <a:pPr marL="0" indent="0" algn="ctr">
              <a:buNone/>
            </a:pPr>
            <a:r>
              <a:rPr lang="en-US" sz="1300" b="1" kern="0" spc="100" dirty="0">
                <a:solidFill>
                  <a:srgbClr val="000000"/>
                </a:solidFill>
                <a:latin typeface="Times New Roman" pitchFamily="34" charset="0"/>
                <a:ea typeface="Times New Roman" pitchFamily="34" charset="-122"/>
                <a:cs typeface="Times New Roman" pitchFamily="34" charset="-120"/>
              </a:rPr>
              <a:t>FILTER</a:t>
            </a:r>
            <a:endParaRPr lang="en-US" sz="1300" dirty="0"/>
          </a:p>
        </p:txBody>
      </p:sp>
      <p:sp>
        <p:nvSpPr>
          <p:cNvPr id="18" name="Text 16"/>
          <p:cNvSpPr txBox="1"/>
          <p:nvPr/>
        </p:nvSpPr>
        <p:spPr>
          <a:xfrm>
            <a:off x="3026664" y="3063240"/>
            <a:ext cx="1700784" cy="1417320"/>
          </a:xfrm>
          <a:prstGeom prst="rect">
            <a:avLst/>
          </a:prstGeom>
          <a:noFill/>
          <a:ln/>
        </p:spPr>
        <p:txBody>
          <a:bodyPr wrap="square" lIns="0" tIns="0" rIns="0" bIns="0" rtlCol="0" anchor="ctr"/>
          <a:lstStyle/>
          <a:p>
            <a:pPr marL="0" indent="0" algn="ctr">
              <a:lnSpc>
                <a:spcPct val="115000"/>
              </a:lnSpc>
              <a:buNone/>
            </a:pPr>
            <a:r>
              <a:rPr lang="en-US" sz="1050" dirty="0">
                <a:solidFill>
                  <a:srgbClr val="2A3B45"/>
                </a:solidFill>
                <a:latin typeface="Times New Roman" pitchFamily="34" charset="0"/>
                <a:ea typeface="Times New Roman" pitchFamily="34" charset="-122"/>
                <a:cs typeface="Times New Roman" pitchFamily="34" charset="-120"/>
              </a:rPr>
              <a:t>0.45 µm cellulose acetate membrane, vacuum filtered — 5 membranes total</a:t>
            </a:r>
            <a:endParaRPr lang="en-US" sz="1050" dirty="0"/>
          </a:p>
        </p:txBody>
      </p:sp>
      <p:sp>
        <p:nvSpPr>
          <p:cNvPr id="19" name="Text 17"/>
          <p:cNvSpPr txBox="1"/>
          <p:nvPr/>
        </p:nvSpPr>
        <p:spPr>
          <a:xfrm>
            <a:off x="4910328" y="3063240"/>
            <a:ext cx="219456" cy="274320"/>
          </a:xfrm>
          <a:prstGeom prst="rect">
            <a:avLst/>
          </a:prstGeom>
          <a:noFill/>
          <a:ln/>
        </p:spPr>
        <p:txBody>
          <a:bodyPr wrap="square" lIns="0" tIns="0" rIns="0" bIns="0" rtlCol="0" anchor="ctr"/>
          <a:lstStyle/>
          <a:p>
            <a:pPr marL="0" indent="0" algn="ctr">
              <a:buNone/>
            </a:pPr>
            <a:r>
              <a:rPr lang="en-US" sz="1500" dirty="0">
                <a:solidFill>
                  <a:srgbClr val="9BB3C0"/>
                </a:solidFill>
                <a:latin typeface="Times New Roman" pitchFamily="34" charset="0"/>
                <a:ea typeface="Times New Roman" pitchFamily="34" charset="-122"/>
                <a:cs typeface="Times New Roman" pitchFamily="34" charset="-120"/>
              </a:rPr>
              <a:t>→</a:t>
            </a:r>
            <a:endParaRPr lang="en-US" sz="1500" dirty="0"/>
          </a:p>
        </p:txBody>
      </p:sp>
      <p:sp>
        <p:nvSpPr>
          <p:cNvPr id="20" name="Shape 18"/>
          <p:cNvSpPr/>
          <p:nvPr/>
        </p:nvSpPr>
        <p:spPr>
          <a:xfrm>
            <a:off x="5129784" y="2926080"/>
            <a:ext cx="2029968" cy="1463040"/>
          </a:xfrm>
          <a:prstGeom prst="roundRect">
            <a:avLst>
              <a:gd name="adj" fmla="val 3604"/>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1" name="Shape 19"/>
          <p:cNvSpPr/>
          <p:nvPr/>
        </p:nvSpPr>
        <p:spPr>
          <a:xfrm>
            <a:off x="5431536" y="2575052"/>
            <a:ext cx="384048" cy="384048"/>
          </a:xfrm>
          <a:prstGeom prst="ellipse">
            <a:avLst/>
          </a:prstGeom>
          <a:solidFill>
            <a:srgbClr val="D9593A"/>
          </a:solidFill>
          <a:ln/>
        </p:spPr>
      </p:sp>
      <p:sp>
        <p:nvSpPr>
          <p:cNvPr id="22" name="Text 20"/>
          <p:cNvSpPr txBox="1"/>
          <p:nvPr/>
        </p:nvSpPr>
        <p:spPr>
          <a:xfrm>
            <a:off x="5431536" y="2575052"/>
            <a:ext cx="384048" cy="384048"/>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3</a:t>
            </a:r>
            <a:endParaRPr lang="en-US" sz="1200" dirty="0"/>
          </a:p>
        </p:txBody>
      </p:sp>
      <p:sp>
        <p:nvSpPr>
          <p:cNvPr id="23" name="Text 21"/>
          <p:cNvSpPr txBox="1"/>
          <p:nvPr/>
        </p:nvSpPr>
        <p:spPr>
          <a:xfrm>
            <a:off x="5266944" y="2606040"/>
            <a:ext cx="1755648" cy="292608"/>
          </a:xfrm>
          <a:prstGeom prst="rect">
            <a:avLst/>
          </a:prstGeom>
          <a:noFill/>
          <a:ln/>
        </p:spPr>
        <p:txBody>
          <a:bodyPr wrap="square" lIns="0" tIns="0" rIns="0" bIns="0" rtlCol="0" anchor="ctr"/>
          <a:lstStyle/>
          <a:p>
            <a:pPr marL="0" indent="0" algn="ctr">
              <a:buNone/>
            </a:pPr>
            <a:r>
              <a:rPr lang="en-US" sz="1300" b="1" kern="0" spc="100" dirty="0">
                <a:solidFill>
                  <a:srgbClr val="000000"/>
                </a:solidFill>
                <a:latin typeface="Times New Roman" pitchFamily="34" charset="0"/>
                <a:ea typeface="Times New Roman" pitchFamily="34" charset="-122"/>
                <a:cs typeface="Times New Roman" pitchFamily="34" charset="-120"/>
              </a:rPr>
              <a:t>SCREEN</a:t>
            </a:r>
            <a:endParaRPr lang="en-US" sz="1300" dirty="0"/>
          </a:p>
        </p:txBody>
      </p:sp>
      <p:sp>
        <p:nvSpPr>
          <p:cNvPr id="24" name="Text 22"/>
          <p:cNvSpPr txBox="1"/>
          <p:nvPr/>
        </p:nvSpPr>
        <p:spPr>
          <a:xfrm>
            <a:off x="5294376" y="3063240"/>
            <a:ext cx="1700784" cy="1417320"/>
          </a:xfrm>
          <a:prstGeom prst="rect">
            <a:avLst/>
          </a:prstGeom>
          <a:noFill/>
          <a:ln/>
        </p:spPr>
        <p:txBody>
          <a:bodyPr wrap="square" lIns="0" tIns="0" rIns="0" bIns="0" rtlCol="0" anchor="ctr"/>
          <a:lstStyle/>
          <a:p>
            <a:pPr marL="0" indent="0" algn="ctr">
              <a:lnSpc>
                <a:spcPct val="115000"/>
              </a:lnSpc>
              <a:buNone/>
            </a:pPr>
            <a:r>
              <a:rPr lang="en-US" sz="1050" dirty="0">
                <a:solidFill>
                  <a:srgbClr val="FF0000"/>
                </a:solidFill>
                <a:latin typeface="Times New Roman" pitchFamily="34" charset="0"/>
                <a:ea typeface="Times New Roman" pitchFamily="34" charset="-122"/>
                <a:cs typeface="Times New Roman" pitchFamily="34" charset="-120"/>
              </a:rPr>
              <a:t>Optical microscopy against morphology criteria: size, shape, colour, texture</a:t>
            </a:r>
            <a:endParaRPr lang="en-US" sz="1050" dirty="0">
              <a:solidFill>
                <a:srgbClr val="FF0000"/>
              </a:solidFill>
            </a:endParaRPr>
          </a:p>
        </p:txBody>
      </p:sp>
      <p:sp>
        <p:nvSpPr>
          <p:cNvPr id="25" name="Text 23"/>
          <p:cNvSpPr txBox="1"/>
          <p:nvPr/>
        </p:nvSpPr>
        <p:spPr>
          <a:xfrm>
            <a:off x="7178040" y="3063240"/>
            <a:ext cx="219456" cy="274320"/>
          </a:xfrm>
          <a:prstGeom prst="rect">
            <a:avLst/>
          </a:prstGeom>
          <a:noFill/>
          <a:ln/>
        </p:spPr>
        <p:txBody>
          <a:bodyPr wrap="square" lIns="0" tIns="0" rIns="0" bIns="0" rtlCol="0" anchor="ctr"/>
          <a:lstStyle/>
          <a:p>
            <a:pPr marL="0" indent="0" algn="ctr">
              <a:buNone/>
            </a:pPr>
            <a:r>
              <a:rPr lang="en-US" sz="1500" dirty="0">
                <a:solidFill>
                  <a:srgbClr val="9BB3C0"/>
                </a:solidFill>
                <a:latin typeface="Times New Roman" pitchFamily="34" charset="0"/>
                <a:ea typeface="Times New Roman" pitchFamily="34" charset="-122"/>
                <a:cs typeface="Times New Roman" pitchFamily="34" charset="-120"/>
              </a:rPr>
              <a:t>→</a:t>
            </a:r>
            <a:endParaRPr lang="en-US" sz="1500" dirty="0"/>
          </a:p>
        </p:txBody>
      </p:sp>
      <p:sp>
        <p:nvSpPr>
          <p:cNvPr id="26" name="Shape 24"/>
          <p:cNvSpPr/>
          <p:nvPr/>
        </p:nvSpPr>
        <p:spPr>
          <a:xfrm>
            <a:off x="7397496" y="2926080"/>
            <a:ext cx="2029968" cy="1463039"/>
          </a:xfrm>
          <a:prstGeom prst="roundRect">
            <a:avLst>
              <a:gd name="adj" fmla="val 3604"/>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7" name="Shape 25"/>
          <p:cNvSpPr/>
          <p:nvPr/>
        </p:nvSpPr>
        <p:spPr>
          <a:xfrm>
            <a:off x="7598664" y="2575052"/>
            <a:ext cx="384048" cy="384048"/>
          </a:xfrm>
          <a:prstGeom prst="ellipse">
            <a:avLst/>
          </a:prstGeom>
          <a:solidFill>
            <a:srgbClr val="D9593A"/>
          </a:solidFill>
          <a:ln/>
        </p:spPr>
      </p:sp>
      <p:sp>
        <p:nvSpPr>
          <p:cNvPr id="28" name="Text 26"/>
          <p:cNvSpPr txBox="1"/>
          <p:nvPr/>
        </p:nvSpPr>
        <p:spPr>
          <a:xfrm>
            <a:off x="7598664" y="2575052"/>
            <a:ext cx="384048" cy="384048"/>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4</a:t>
            </a:r>
            <a:endParaRPr lang="en-US" sz="1200" dirty="0"/>
          </a:p>
        </p:txBody>
      </p:sp>
      <p:sp>
        <p:nvSpPr>
          <p:cNvPr id="29" name="Text 27"/>
          <p:cNvSpPr txBox="1"/>
          <p:nvPr/>
        </p:nvSpPr>
        <p:spPr>
          <a:xfrm>
            <a:off x="7534656" y="2606040"/>
            <a:ext cx="1755648" cy="292608"/>
          </a:xfrm>
          <a:prstGeom prst="rect">
            <a:avLst/>
          </a:prstGeom>
          <a:noFill/>
          <a:ln/>
        </p:spPr>
        <p:txBody>
          <a:bodyPr wrap="square" lIns="0" tIns="0" rIns="0" bIns="0" rtlCol="0" anchor="ctr"/>
          <a:lstStyle/>
          <a:p>
            <a:pPr marL="0" indent="0" algn="ctr">
              <a:buNone/>
            </a:pPr>
            <a:r>
              <a:rPr lang="en-US" sz="1300" b="1" kern="0" spc="100" dirty="0">
                <a:solidFill>
                  <a:srgbClr val="000000"/>
                </a:solidFill>
                <a:latin typeface="Times New Roman" pitchFamily="34" charset="0"/>
                <a:ea typeface="Times New Roman" pitchFamily="34" charset="-122"/>
                <a:cs typeface="Times New Roman" pitchFamily="34" charset="-120"/>
              </a:rPr>
              <a:t>CONFIRM</a:t>
            </a:r>
            <a:endParaRPr lang="en-US" sz="1300" dirty="0"/>
          </a:p>
        </p:txBody>
      </p:sp>
      <p:sp>
        <p:nvSpPr>
          <p:cNvPr id="30" name="Text 28"/>
          <p:cNvSpPr txBox="1"/>
          <p:nvPr/>
        </p:nvSpPr>
        <p:spPr>
          <a:xfrm>
            <a:off x="7562088" y="3063240"/>
            <a:ext cx="1700784" cy="1417320"/>
          </a:xfrm>
          <a:prstGeom prst="rect">
            <a:avLst/>
          </a:prstGeom>
          <a:noFill/>
          <a:ln/>
        </p:spPr>
        <p:txBody>
          <a:bodyPr wrap="square" lIns="0" tIns="0" rIns="0" bIns="0" rtlCol="0" anchor="ctr"/>
          <a:lstStyle/>
          <a:p>
            <a:pPr marL="0" indent="0" algn="ctr">
              <a:lnSpc>
                <a:spcPct val="115000"/>
              </a:lnSpc>
              <a:buNone/>
            </a:pPr>
            <a:r>
              <a:rPr lang="en-US" sz="1050" dirty="0">
                <a:solidFill>
                  <a:srgbClr val="2A3B45"/>
                </a:solidFill>
                <a:latin typeface="Times New Roman" pitchFamily="34" charset="0"/>
                <a:ea typeface="Times New Roman" pitchFamily="34" charset="-122"/>
                <a:cs typeface="Times New Roman" pitchFamily="34" charset="-120"/>
              </a:rPr>
              <a:t>ATR-FTIR, diamond crystal; 10 measurements × 5 membranes = 50 spectra</a:t>
            </a:r>
            <a:endParaRPr lang="en-US" sz="1050" dirty="0"/>
          </a:p>
        </p:txBody>
      </p:sp>
      <p:sp>
        <p:nvSpPr>
          <p:cNvPr id="31" name="Text 29"/>
          <p:cNvSpPr txBox="1"/>
          <p:nvPr/>
        </p:nvSpPr>
        <p:spPr>
          <a:xfrm>
            <a:off x="9445752" y="3063240"/>
            <a:ext cx="219456" cy="274320"/>
          </a:xfrm>
          <a:prstGeom prst="rect">
            <a:avLst/>
          </a:prstGeom>
          <a:noFill/>
          <a:ln/>
        </p:spPr>
        <p:txBody>
          <a:bodyPr wrap="square" lIns="0" tIns="0" rIns="0" bIns="0" rtlCol="0" anchor="ctr"/>
          <a:lstStyle/>
          <a:p>
            <a:pPr marL="0" indent="0" algn="ctr">
              <a:buNone/>
            </a:pPr>
            <a:r>
              <a:rPr lang="en-US" sz="1500" dirty="0">
                <a:solidFill>
                  <a:srgbClr val="9BB3C0"/>
                </a:solidFill>
                <a:latin typeface="Times New Roman" pitchFamily="34" charset="0"/>
                <a:ea typeface="Times New Roman" pitchFamily="34" charset="-122"/>
                <a:cs typeface="Times New Roman" pitchFamily="34" charset="-120"/>
              </a:rPr>
              <a:t>+</a:t>
            </a:r>
            <a:endParaRPr lang="en-US" sz="1500" dirty="0"/>
          </a:p>
        </p:txBody>
      </p:sp>
      <p:sp>
        <p:nvSpPr>
          <p:cNvPr id="131" name="InterviewNote"/>
          <p:cNvSpPr txBox="1"/>
          <p:nvPr/>
        </p:nvSpPr>
        <p:spPr>
          <a:xfrm>
            <a:off x="9665208" y="4395000"/>
            <a:ext cx="2029968" cy="350000"/>
          </a:xfrm>
          <a:prstGeom prst="rect">
            <a:avLst/>
          </a:prstGeom>
          <a:noFill/>
          <a:ln/>
        </p:spPr>
        <p:txBody>
          <a:bodyPr wrap="square" lIns="0" tIns="0" rIns="0" bIns="0" rtlCol="0" anchor="t"/>
          <a:lstStyle/>
          <a:p>
            <a:pPr marL="0" indent="0" algn="ctr">
              <a:buNone/>
            </a:pPr>
            <a:r>
              <a:rPr lang="en-US" sz="850" i="1" dirty="0">
                <a:solidFill>
                  <a:srgbClr val="62757F"/>
                </a:solidFill>
                <a:latin typeface="Times New Roman" pitchFamily="34" charset="0"/>
              </a:rPr>
              <a:t>Independent of steps 1–4</a:t>
            </a:r>
          </a:p>
        </p:txBody>
      </p:sp>
      <p:sp>
        <p:nvSpPr>
          <p:cNvPr id="32" name="Shape 30"/>
          <p:cNvSpPr/>
          <p:nvPr/>
        </p:nvSpPr>
        <p:spPr>
          <a:xfrm>
            <a:off x="9665208" y="2926080"/>
            <a:ext cx="2029968" cy="1463040"/>
          </a:xfrm>
          <a:prstGeom prst="roundRect">
            <a:avLst>
              <a:gd name="adj" fmla="val 3604"/>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33" name="Shape 31"/>
          <p:cNvSpPr/>
          <p:nvPr/>
        </p:nvSpPr>
        <p:spPr>
          <a:xfrm>
            <a:off x="9829800" y="2630932"/>
            <a:ext cx="384048" cy="384048"/>
          </a:xfrm>
          <a:prstGeom prst="ellipse">
            <a:avLst/>
          </a:prstGeom>
          <a:solidFill>
            <a:srgbClr val="D9593A"/>
          </a:solidFill>
          <a:ln/>
        </p:spPr>
      </p:sp>
      <p:sp>
        <p:nvSpPr>
          <p:cNvPr id="34" name="Text 32"/>
          <p:cNvSpPr txBox="1"/>
          <p:nvPr/>
        </p:nvSpPr>
        <p:spPr>
          <a:xfrm>
            <a:off x="9829800" y="2630932"/>
            <a:ext cx="384048" cy="384048"/>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5</a:t>
            </a:r>
            <a:endParaRPr lang="en-US" sz="1200" dirty="0"/>
          </a:p>
        </p:txBody>
      </p:sp>
      <p:sp>
        <p:nvSpPr>
          <p:cNvPr id="35" name="Text 33"/>
          <p:cNvSpPr txBox="1"/>
          <p:nvPr/>
        </p:nvSpPr>
        <p:spPr>
          <a:xfrm>
            <a:off x="9802368" y="2606040"/>
            <a:ext cx="1755648" cy="292608"/>
          </a:xfrm>
          <a:prstGeom prst="rect">
            <a:avLst/>
          </a:prstGeom>
          <a:noFill/>
          <a:ln/>
        </p:spPr>
        <p:txBody>
          <a:bodyPr wrap="square" lIns="0" tIns="0" rIns="0" bIns="0" rtlCol="0" anchor="ctr"/>
          <a:lstStyle/>
          <a:p>
            <a:pPr marL="0" indent="0" algn="ctr">
              <a:buNone/>
            </a:pPr>
            <a:r>
              <a:rPr lang="en-US" sz="1300" b="1" kern="0" spc="100" dirty="0">
                <a:solidFill>
                  <a:srgbClr val="000000"/>
                </a:solidFill>
                <a:latin typeface="Times New Roman" pitchFamily="34" charset="0"/>
                <a:ea typeface="Times New Roman" pitchFamily="34" charset="-122"/>
                <a:cs typeface="Times New Roman" pitchFamily="34" charset="-120"/>
              </a:rPr>
              <a:t>INTERVIEW</a:t>
            </a:r>
            <a:endParaRPr lang="en-US" sz="1300" dirty="0"/>
          </a:p>
        </p:txBody>
      </p:sp>
      <p:sp>
        <p:nvSpPr>
          <p:cNvPr id="36" name="Text 34"/>
          <p:cNvSpPr txBox="1"/>
          <p:nvPr/>
        </p:nvSpPr>
        <p:spPr>
          <a:xfrm>
            <a:off x="9829800" y="3063240"/>
            <a:ext cx="1700784" cy="1417320"/>
          </a:xfrm>
          <a:prstGeom prst="rect">
            <a:avLst/>
          </a:prstGeom>
          <a:noFill/>
          <a:ln/>
        </p:spPr>
        <p:txBody>
          <a:bodyPr wrap="square" lIns="0" tIns="0" rIns="0" bIns="0" rtlCol="0" anchor="ctr"/>
          <a:lstStyle/>
          <a:p>
            <a:pPr marL="0" indent="0" algn="ctr">
              <a:lnSpc>
                <a:spcPct val="115000"/>
              </a:lnSpc>
              <a:buNone/>
            </a:pPr>
            <a:r>
              <a:rPr lang="en-US" sz="1050" dirty="0">
                <a:solidFill>
                  <a:srgbClr val="FF0000"/>
                </a:solidFill>
                <a:latin typeface="Times New Roman" pitchFamily="34" charset="0"/>
                <a:ea typeface="Times New Roman" pitchFamily="34" charset="-122"/>
                <a:cs typeface="Times New Roman" pitchFamily="34" charset="-120"/>
              </a:rPr>
              <a:t>8 professionals approached → 4 completed (P1–P4); thematic analysis</a:t>
            </a:r>
            <a:endParaRPr lang="en-US" sz="1050" dirty="0">
              <a:solidFill>
                <a:srgbClr val="FF0000"/>
              </a:solidFill>
            </a:endParaRPr>
          </a:p>
        </p:txBody>
      </p:sp>
      <p:sp>
        <p:nvSpPr>
          <p:cNvPr id="37" name="Text 35"/>
          <p:cNvSpPr txBox="1"/>
          <p:nvPr/>
        </p:nvSpPr>
        <p:spPr>
          <a:xfrm>
            <a:off x="594360" y="4754880"/>
            <a:ext cx="5029200" cy="256032"/>
          </a:xfrm>
          <a:prstGeom prst="rect">
            <a:avLst/>
          </a:prstGeom>
          <a:solidFill>
            <a:schemeClr val="accent2">
              <a:lumMod val="60000"/>
              <a:lumOff val="40000"/>
            </a:schemeClr>
          </a:solidFill>
          <a:ln>
            <a:solidFill>
              <a:schemeClr val="tx1"/>
            </a:solidFill>
          </a:ln>
        </p:spPr>
        <p:txBody>
          <a:bodyPr wrap="square" lIns="0" tIns="0" rIns="0" bIns="0" rtlCol="0" anchor="ctr"/>
          <a:lstStyle/>
          <a:p>
            <a:pPr marL="0" indent="0">
              <a:buNone/>
            </a:pPr>
            <a:r>
              <a:rPr lang="en-US" sz="1100" b="1" kern="0" spc="150" dirty="0">
                <a:solidFill>
                  <a:srgbClr val="62757F"/>
                </a:solidFill>
                <a:latin typeface="Times New Roman" pitchFamily="34" charset="0"/>
                <a:ea typeface="Times New Roman" pitchFamily="34" charset="-122"/>
                <a:cs typeface="Times New Roman" pitchFamily="34" charset="-120"/>
              </a:rPr>
              <a:t>FTIR PARAMETERS</a:t>
            </a:r>
            <a:endParaRPr lang="en-US" sz="1100" dirty="0"/>
          </a:p>
        </p:txBody>
      </p:sp>
      <p:sp>
        <p:nvSpPr>
          <p:cNvPr id="38" name="Text 36"/>
          <p:cNvSpPr txBox="1"/>
          <p:nvPr/>
        </p:nvSpPr>
        <p:spPr>
          <a:xfrm>
            <a:off x="594360" y="5056632"/>
            <a:ext cx="5212080" cy="731520"/>
          </a:xfrm>
          <a:prstGeom prst="rect">
            <a:avLst/>
          </a:prstGeom>
          <a:noFill/>
          <a:ln/>
        </p:spPr>
        <p:txBody>
          <a:bodyPr wrap="square" lIns="0" tIns="0" rIns="0" bIns="0" rtlCol="0" anchor="ctr"/>
          <a:lstStyle/>
          <a:p>
            <a:pPr marL="0" indent="0">
              <a:lnSpc>
                <a:spcPct val="115000"/>
              </a:lnSpc>
              <a:buNone/>
            </a:pPr>
            <a:r>
              <a:rPr lang="en-US" sz="1200" dirty="0">
                <a:solidFill>
                  <a:srgbClr val="2A3B45"/>
                </a:solidFill>
                <a:latin typeface="Times New Roman" pitchFamily="34" charset="0"/>
                <a:ea typeface="Times New Roman" pitchFamily="34" charset="-122"/>
                <a:cs typeface="Times New Roman" pitchFamily="34" charset="-120"/>
              </a:rPr>
              <a:t>PerkinElmer Spectrum Two · diamond ATR crystal </a:t>
            </a:r>
            <a:r>
              <a:rPr lang="en-US" sz="1200" dirty="0" smtClean="0">
                <a:solidFill>
                  <a:srgbClr val="2A3B45"/>
                </a:solidFill>
                <a:latin typeface="Times New Roman" pitchFamily="34" charset="0"/>
                <a:ea typeface="Times New Roman" pitchFamily="34" charset="-122"/>
                <a:cs typeface="Times New Roman" pitchFamily="34" charset="-120"/>
              </a:rPr>
              <a:t>· 15 scans, 4 cm⁻¹ resolution, 4000–450 cm⁻¹ range</a:t>
            </a:r>
            <a:endParaRPr lang="en-US" sz="1200" dirty="0"/>
          </a:p>
        </p:txBody>
      </p:sp>
      <p:sp>
        <p:nvSpPr>
          <p:cNvPr id="39" name="Text 37"/>
          <p:cNvSpPr txBox="1"/>
          <p:nvPr/>
        </p:nvSpPr>
        <p:spPr>
          <a:xfrm>
            <a:off x="6355080" y="4754880"/>
            <a:ext cx="5212080" cy="256032"/>
          </a:xfrm>
          <a:prstGeom prst="rect">
            <a:avLst/>
          </a:prstGeom>
          <a:solidFill>
            <a:srgbClr val="92D050"/>
          </a:solidFill>
          <a:ln>
            <a:solidFill>
              <a:schemeClr val="tx1"/>
            </a:solidFill>
          </a:ln>
        </p:spPr>
        <p:txBody>
          <a:bodyPr wrap="square" lIns="0" tIns="0" rIns="0" bIns="0" rtlCol="0" anchor="ctr"/>
          <a:lstStyle/>
          <a:p>
            <a:pPr marL="0" indent="0">
              <a:buNone/>
            </a:pPr>
            <a:r>
              <a:rPr lang="en-US" sz="1100" b="1" kern="0" spc="150" dirty="0">
                <a:solidFill>
                  <a:srgbClr val="62757F"/>
                </a:solidFill>
                <a:latin typeface="Times New Roman" pitchFamily="34" charset="0"/>
                <a:ea typeface="Times New Roman" pitchFamily="34" charset="-122"/>
                <a:cs typeface="Times New Roman" pitchFamily="34" charset="-120"/>
              </a:rPr>
              <a:t>CONTAMINATION CONTROL</a:t>
            </a:r>
            <a:endParaRPr lang="en-US" sz="1100" dirty="0"/>
          </a:p>
        </p:txBody>
      </p:sp>
      <p:sp>
        <p:nvSpPr>
          <p:cNvPr id="40" name="Text 38"/>
          <p:cNvSpPr txBox="1"/>
          <p:nvPr/>
        </p:nvSpPr>
        <p:spPr>
          <a:xfrm>
            <a:off x="6355080" y="5056632"/>
            <a:ext cx="5212080" cy="731520"/>
          </a:xfrm>
          <a:prstGeom prst="rect">
            <a:avLst/>
          </a:prstGeom>
          <a:noFill/>
          <a:ln/>
        </p:spPr>
        <p:txBody>
          <a:bodyPr wrap="square" lIns="0" tIns="0" rIns="0" bIns="0" rtlCol="0" anchor="ctr"/>
          <a:lstStyle/>
          <a:p>
            <a:pPr marL="0" indent="0">
              <a:lnSpc>
                <a:spcPct val="115000"/>
              </a:lnSpc>
              <a:buNone/>
            </a:pPr>
            <a:r>
              <a:rPr lang="en-US" sz="1200" dirty="0">
                <a:solidFill>
                  <a:srgbClr val="2A3B45"/>
                </a:solidFill>
                <a:latin typeface="Times New Roman" pitchFamily="34" charset="0"/>
                <a:ea typeface="Times New Roman" pitchFamily="34" charset="-122"/>
                <a:cs typeface="Times New Roman" pitchFamily="34" charset="-120"/>
              </a:rPr>
              <a:t>Cotton clothing, nitrile gloves, glass equipment throughout; laboratory blank run through identical steps to the river samples</a:t>
            </a:r>
            <a:endParaRPr lang="en-US" sz="1200" dirty="0"/>
          </a:p>
        </p:txBody>
      </p:sp>
      <p:pic>
        <p:nvPicPr>
          <p:cNvPr id="41" name="Picture 40"/>
          <p:cNvPicPr>
            <a:picLocks noChangeAspect="1"/>
          </p:cNvPicPr>
          <p:nvPr/>
        </p:nvPicPr>
        <p:blipFill rotWithShape="1">
          <a:blip r:embed="rId3">
            <a:extLst>
              <a:ext uri="{28A0092B-C50C-407E-A947-70E740481C1C}">
                <a14:useLocalDpi xmlns:a14="http://schemas.microsoft.com/office/drawing/2010/main" val="0"/>
              </a:ext>
            </a:extLst>
          </a:blip>
          <a:srcRect t="30371"/>
          <a:stretch/>
        </p:blipFill>
        <p:spPr>
          <a:xfrm>
            <a:off x="600282" y="1069848"/>
            <a:ext cx="2051478" cy="1545336"/>
          </a:xfrm>
          <a:prstGeom prst="rect">
            <a:avLst/>
          </a:prstGeom>
        </p:spPr>
      </p:pic>
      <p:pic>
        <p:nvPicPr>
          <p:cNvPr id="42" name="Picture 41"/>
          <p:cNvPicPr>
            <a:picLocks noChangeAspect="1"/>
          </p:cNvPicPr>
          <p:nvPr/>
        </p:nvPicPr>
        <p:blipFill rotWithShape="1">
          <a:blip r:embed="rId4">
            <a:extLst>
              <a:ext uri="{28A0092B-C50C-407E-A947-70E740481C1C}">
                <a14:useLocalDpi xmlns:a14="http://schemas.microsoft.com/office/drawing/2010/main" val="0"/>
              </a:ext>
            </a:extLst>
          </a:blip>
          <a:srcRect t="40555"/>
          <a:stretch/>
        </p:blipFill>
        <p:spPr>
          <a:xfrm>
            <a:off x="2898648" y="1061466"/>
            <a:ext cx="2011679" cy="1526800"/>
          </a:xfrm>
          <a:prstGeom prst="rect">
            <a:avLst/>
          </a:prstGeom>
        </p:spPr>
      </p:pic>
      <p:pic>
        <p:nvPicPr>
          <p:cNvPr id="43" name="Picture 4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76826" y="1050798"/>
            <a:ext cx="1982926" cy="1537468"/>
          </a:xfrm>
          <a:prstGeom prst="rect">
            <a:avLst/>
          </a:prstGeom>
        </p:spPr>
      </p:pic>
      <p:pic>
        <p:nvPicPr>
          <p:cNvPr id="45" name="Picture 4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88352" y="1051560"/>
            <a:ext cx="2039112" cy="1527048"/>
          </a:xfrm>
          <a:prstGeom prst="rect">
            <a:avLst/>
          </a:prstGeom>
        </p:spPr>
      </p:pic>
      <p:sp>
        <p:nvSpPr>
          <p:cNvPr id="46" name="Oval Callout 45"/>
          <p:cNvSpPr/>
          <p:nvPr/>
        </p:nvSpPr>
        <p:spPr>
          <a:xfrm>
            <a:off x="10021824" y="1230376"/>
            <a:ext cx="1056640" cy="72237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3">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594360" y="6327648"/>
            <a:ext cx="11000232" cy="0"/>
          </a:xfrm>
          <a:prstGeom prst="line">
            <a:avLst/>
          </a:prstGeom>
          <a:noFill/>
          <a:ln w="12700">
            <a:solidFill>
              <a:srgbClr val="DCE5EA"/>
            </a:solidFill>
            <a:prstDash val="solid"/>
          </a:ln>
        </p:spPr>
      </p:sp>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10</a:t>
            </a:r>
            <a:endParaRPr lang="en-US" sz="1000" dirty="0"/>
          </a:p>
        </p:txBody>
      </p:sp>
      <p:sp>
        <p:nvSpPr>
          <p:cNvPr id="6" name="Text 4"/>
          <p:cNvSpPr txBox="1"/>
          <p:nvPr/>
        </p:nvSpPr>
        <p:spPr>
          <a:xfrm>
            <a:off x="594360" y="292608"/>
            <a:ext cx="10515600" cy="237744"/>
          </a:xfrm>
          <a:prstGeom prst="rect">
            <a:avLst/>
          </a:prstGeom>
          <a:noFill/>
          <a:ln/>
        </p:spPr>
        <p:txBody>
          <a:bodyPr wrap="square" lIns="0" tIns="0" rIns="0" bIns="0" rtlCol="0" anchor="ctr"/>
          <a:lstStyle/>
          <a:p>
            <a:pPr marL="0" indent="0">
              <a:buNone/>
            </a:pPr>
            <a:r>
              <a:rPr lang="en-US" sz="1100" b="1" kern="0" spc="200" dirty="0">
                <a:solidFill>
                  <a:srgbClr val="D9593A"/>
                </a:solidFill>
                <a:latin typeface="Times New Roman" pitchFamily="34" charset="0"/>
                <a:ea typeface="Times New Roman" pitchFamily="34" charset="-122"/>
                <a:cs typeface="Times New Roman" pitchFamily="34" charset="-120"/>
              </a:rPr>
              <a:t>KEY FINDING: MICROSCOPY</a:t>
            </a:r>
            <a:endParaRPr lang="en-US" sz="1100" dirty="0"/>
          </a:p>
        </p:txBody>
      </p:sp>
      <p:sp>
        <p:nvSpPr>
          <p:cNvPr id="7" name="Text 5"/>
          <p:cNvSpPr txBox="1"/>
          <p:nvPr/>
        </p:nvSpPr>
        <p:spPr>
          <a:xfrm>
            <a:off x="566928" y="566928"/>
            <a:ext cx="11064240" cy="685800"/>
          </a:xfrm>
          <a:prstGeom prst="rect">
            <a:avLst/>
          </a:prstGeom>
          <a:noFill/>
          <a:ln/>
        </p:spPr>
        <p:txBody>
          <a:bodyPr wrap="square" lIns="0" tIns="0" rIns="0" bIns="0" rtlCol="0" anchor="t"/>
          <a:lstStyle/>
          <a:p>
            <a:pPr marL="0" indent="0">
              <a:buNone/>
            </a:pPr>
            <a:r>
              <a:rPr lang="en-US" sz="3200" b="1" dirty="0">
                <a:solidFill>
                  <a:srgbClr val="000000"/>
                </a:solidFill>
                <a:latin typeface="Times New Roman" pitchFamily="34" charset="0"/>
                <a:ea typeface="Times New Roman" pitchFamily="34" charset="-122"/>
                <a:cs typeface="Times New Roman" pitchFamily="34" charset="-120"/>
              </a:rPr>
              <a:t>Microscopy Findings Across the River Taff and River Ely</a:t>
            </a:r>
            <a:endParaRPr lang="en-US" sz="3200" dirty="0"/>
          </a:p>
        </p:txBody>
      </p:sp>
      <p:sp>
        <p:nvSpPr>
          <p:cNvPr id="8" name="Text 6"/>
          <p:cNvSpPr txBox="1"/>
          <p:nvPr/>
        </p:nvSpPr>
        <p:spPr>
          <a:xfrm>
            <a:off x="594360" y="1371600"/>
            <a:ext cx="11000232" cy="274320"/>
          </a:xfrm>
          <a:prstGeom prst="rect">
            <a:avLst/>
          </a:prstGeom>
          <a:noFill/>
          <a:ln/>
        </p:spPr>
        <p:txBody>
          <a:bodyPr wrap="square" lIns="0" tIns="0" rIns="0" bIns="0" rtlCol="0" anchor="ctr"/>
          <a:lstStyle/>
          <a:p>
            <a:pPr marL="0" indent="0">
              <a:buNone/>
            </a:pPr>
            <a:r>
              <a:rPr lang="en-US" sz="1400" dirty="0">
                <a:solidFill>
                  <a:srgbClr val="2A3B45"/>
                </a:solidFill>
                <a:latin typeface="Times New Roman" pitchFamily="34" charset="0"/>
                <a:ea typeface="Times New Roman" pitchFamily="34" charset="-122"/>
                <a:cs typeface="Times New Roman" pitchFamily="34" charset="-120"/>
              </a:rPr>
              <a:t>31 visually screened candidates: 24 from the River Taff sites and 7 from the River Ely sites</a:t>
            </a:r>
            <a:endParaRPr lang="en-US" sz="1400" dirty="0"/>
          </a:p>
        </p:txBody>
      </p:sp>
      <p:sp>
        <p:nvSpPr>
          <p:cNvPr id="9" name="Shape 7"/>
          <p:cNvSpPr/>
          <p:nvPr/>
        </p:nvSpPr>
        <p:spPr>
          <a:xfrm>
            <a:off x="594360" y="1783080"/>
            <a:ext cx="2651760" cy="3566160"/>
          </a:xfrm>
          <a:prstGeom prst="roundRect">
            <a:avLst>
              <a:gd name="adj" fmla="val 2759"/>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0" name="Text 8"/>
          <p:cNvSpPr txBox="1"/>
          <p:nvPr/>
        </p:nvSpPr>
        <p:spPr>
          <a:xfrm>
            <a:off x="822960" y="1938528"/>
            <a:ext cx="1371600" cy="292608"/>
          </a:xfrm>
          <a:prstGeom prst="rect">
            <a:avLst/>
          </a:prstGeom>
          <a:noFill/>
          <a:ln/>
        </p:spPr>
        <p:txBody>
          <a:bodyPr wrap="square" lIns="0" tIns="0" rIns="0" bIns="0" rtlCol="0" anchor="ctr"/>
          <a:lstStyle/>
          <a:p>
            <a:pPr marL="0" indent="0">
              <a:buNone/>
            </a:pPr>
            <a:r>
              <a:rPr lang="en-US" sz="1400" b="1" dirty="0">
                <a:solidFill>
                  <a:srgbClr val="000000"/>
                </a:solidFill>
                <a:latin typeface="Times New Roman" pitchFamily="34" charset="0"/>
                <a:ea typeface="Times New Roman" pitchFamily="34" charset="-122"/>
                <a:cs typeface="Times New Roman" pitchFamily="34" charset="-120"/>
              </a:rPr>
              <a:t>Taff 1</a:t>
            </a:r>
            <a:endParaRPr lang="en-US" sz="1400" dirty="0"/>
          </a:p>
        </p:txBody>
      </p:sp>
      <p:sp>
        <p:nvSpPr>
          <p:cNvPr id="11" name="Shape 9"/>
          <p:cNvSpPr/>
          <p:nvPr/>
        </p:nvSpPr>
        <p:spPr>
          <a:xfrm>
            <a:off x="2560320" y="1920240"/>
            <a:ext cx="411480" cy="411480"/>
          </a:xfrm>
          <a:prstGeom prst="ellipse">
            <a:avLst/>
          </a:prstGeom>
          <a:solidFill>
            <a:srgbClr val="0F4C66"/>
          </a:solidFill>
          <a:ln/>
        </p:spPr>
      </p:sp>
      <p:sp>
        <p:nvSpPr>
          <p:cNvPr id="12" name="Text 10"/>
          <p:cNvSpPr txBox="1"/>
          <p:nvPr/>
        </p:nvSpPr>
        <p:spPr>
          <a:xfrm>
            <a:off x="2560320" y="1920240"/>
            <a:ext cx="411480" cy="41148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10</a:t>
            </a:r>
            <a:endParaRPr lang="en-US" sz="1200" dirty="0"/>
          </a:p>
        </p:txBody>
      </p:sp>
      <p:pic>
        <p:nvPicPr>
          <p:cNvPr id="13" name="Image 0" descr="/home/claude/assets/m_taff1.png"/>
          <p:cNvPicPr>
            <a:picLocks noChangeAspect="1"/>
          </p:cNvPicPr>
          <p:nvPr/>
        </p:nvPicPr>
        <p:blipFill>
          <a:blip r:embed="rId3"/>
          <a:stretch>
            <a:fillRect/>
          </a:stretch>
        </p:blipFill>
        <p:spPr>
          <a:xfrm>
            <a:off x="822960" y="2395728"/>
            <a:ext cx="2194560" cy="1645920"/>
          </a:xfrm>
          <a:prstGeom prst="rect">
            <a:avLst/>
          </a:prstGeom>
        </p:spPr>
      </p:pic>
      <p:sp>
        <p:nvSpPr>
          <p:cNvPr id="14" name="Text 11"/>
          <p:cNvSpPr txBox="1"/>
          <p:nvPr/>
        </p:nvSpPr>
        <p:spPr>
          <a:xfrm>
            <a:off x="822960" y="4160520"/>
            <a:ext cx="2194560" cy="292608"/>
          </a:xfrm>
          <a:prstGeom prst="rect">
            <a:avLst/>
          </a:prstGeom>
          <a:noFill/>
          <a:ln/>
        </p:spPr>
        <p:txBody>
          <a:bodyPr wrap="square" lIns="0" tIns="0" rIns="0" bIns="0" rtlCol="0" anchor="ctr"/>
          <a:lstStyle/>
          <a:p>
            <a:pPr marL="0" indent="0">
              <a:buNone/>
            </a:pPr>
            <a:r>
              <a:rPr lang="en-US" sz="1150" b="1" dirty="0">
                <a:solidFill>
                  <a:srgbClr val="2A3B45"/>
                </a:solidFill>
                <a:latin typeface="Times New Roman" pitchFamily="34" charset="0"/>
                <a:ea typeface="Times New Roman" pitchFamily="34" charset="-122"/>
                <a:cs typeface="Times New Roman" pitchFamily="34" charset="-120"/>
              </a:rPr>
              <a:t>Fibre-like morphology</a:t>
            </a:r>
            <a:endParaRPr lang="en-US" sz="1150" dirty="0"/>
          </a:p>
        </p:txBody>
      </p:sp>
      <p:sp>
        <p:nvSpPr>
          <p:cNvPr id="15" name="Text 12"/>
          <p:cNvSpPr txBox="1"/>
          <p:nvPr/>
        </p:nvSpPr>
        <p:spPr>
          <a:xfrm>
            <a:off x="822960" y="4526280"/>
            <a:ext cx="2194560" cy="256032"/>
          </a:xfrm>
          <a:prstGeom prst="rect">
            <a:avLst/>
          </a:prstGeom>
          <a:noFill/>
          <a:ln/>
        </p:spPr>
        <p:txBody>
          <a:bodyPr wrap="square" lIns="0" tIns="0" rIns="0" bIns="0" rtlCol="0" anchor="ctr"/>
          <a:lstStyle/>
          <a:p>
            <a:pPr marL="0" indent="0">
              <a:buNone/>
            </a:pPr>
            <a:r>
              <a:rPr lang="en-US" sz="1100" dirty="0">
                <a:solidFill>
                  <a:srgbClr val="62757F"/>
                </a:solidFill>
                <a:latin typeface="Times New Roman" pitchFamily="34" charset="0"/>
                <a:ea typeface="Times New Roman" pitchFamily="34" charset="-122"/>
                <a:cs typeface="Times New Roman" pitchFamily="34" charset="-120"/>
              </a:rPr>
              <a:t>10 suspected candidates</a:t>
            </a:r>
            <a:endParaRPr lang="en-US" sz="1100" dirty="0"/>
          </a:p>
        </p:txBody>
      </p:sp>
      <p:sp>
        <p:nvSpPr>
          <p:cNvPr id="16" name="Shape 13"/>
          <p:cNvSpPr/>
          <p:nvPr/>
        </p:nvSpPr>
        <p:spPr>
          <a:xfrm>
            <a:off x="3429000" y="1783080"/>
            <a:ext cx="2651760" cy="3566160"/>
          </a:xfrm>
          <a:prstGeom prst="roundRect">
            <a:avLst>
              <a:gd name="adj" fmla="val 2759"/>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7" name="Text 14"/>
          <p:cNvSpPr txBox="1"/>
          <p:nvPr/>
        </p:nvSpPr>
        <p:spPr>
          <a:xfrm>
            <a:off x="3657600" y="1938528"/>
            <a:ext cx="1371600" cy="292608"/>
          </a:xfrm>
          <a:prstGeom prst="rect">
            <a:avLst/>
          </a:prstGeom>
          <a:noFill/>
          <a:ln/>
        </p:spPr>
        <p:txBody>
          <a:bodyPr wrap="square" lIns="0" tIns="0" rIns="0" bIns="0" rtlCol="0" anchor="ctr"/>
          <a:lstStyle/>
          <a:p>
            <a:pPr marL="0" indent="0">
              <a:buNone/>
            </a:pPr>
            <a:r>
              <a:rPr lang="en-US" sz="1400" b="1" dirty="0">
                <a:solidFill>
                  <a:srgbClr val="000000"/>
                </a:solidFill>
                <a:latin typeface="Times New Roman" pitchFamily="34" charset="0"/>
                <a:ea typeface="Times New Roman" pitchFamily="34" charset="-122"/>
                <a:cs typeface="Times New Roman" pitchFamily="34" charset="-120"/>
              </a:rPr>
              <a:t>Taff 2</a:t>
            </a:r>
            <a:endParaRPr lang="en-US" sz="1400" dirty="0"/>
          </a:p>
        </p:txBody>
      </p:sp>
      <p:sp>
        <p:nvSpPr>
          <p:cNvPr id="18" name="Shape 15"/>
          <p:cNvSpPr/>
          <p:nvPr/>
        </p:nvSpPr>
        <p:spPr>
          <a:xfrm>
            <a:off x="5394960" y="1920240"/>
            <a:ext cx="411480" cy="411480"/>
          </a:xfrm>
          <a:prstGeom prst="ellipse">
            <a:avLst/>
          </a:prstGeom>
          <a:solidFill>
            <a:srgbClr val="0F4C66"/>
          </a:solidFill>
          <a:ln/>
        </p:spPr>
      </p:sp>
      <p:sp>
        <p:nvSpPr>
          <p:cNvPr id="19" name="Text 16"/>
          <p:cNvSpPr txBox="1"/>
          <p:nvPr/>
        </p:nvSpPr>
        <p:spPr>
          <a:xfrm>
            <a:off x="5394960" y="1920240"/>
            <a:ext cx="411480" cy="41148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14</a:t>
            </a:r>
            <a:endParaRPr lang="en-US" sz="1200" dirty="0"/>
          </a:p>
        </p:txBody>
      </p:sp>
      <p:pic>
        <p:nvPicPr>
          <p:cNvPr id="20" name="Image 1" descr="/home/claude/assets/m_taff2.png"/>
          <p:cNvPicPr>
            <a:picLocks noChangeAspect="1"/>
          </p:cNvPicPr>
          <p:nvPr/>
        </p:nvPicPr>
        <p:blipFill>
          <a:blip r:embed="rId4"/>
          <a:stretch>
            <a:fillRect/>
          </a:stretch>
        </p:blipFill>
        <p:spPr>
          <a:xfrm>
            <a:off x="3657600" y="2395728"/>
            <a:ext cx="2194560" cy="1645920"/>
          </a:xfrm>
          <a:prstGeom prst="rect">
            <a:avLst/>
          </a:prstGeom>
        </p:spPr>
      </p:pic>
      <p:sp>
        <p:nvSpPr>
          <p:cNvPr id="21" name="Text 17"/>
          <p:cNvSpPr txBox="1"/>
          <p:nvPr/>
        </p:nvSpPr>
        <p:spPr>
          <a:xfrm>
            <a:off x="3657600" y="4160520"/>
            <a:ext cx="2194560" cy="292608"/>
          </a:xfrm>
          <a:prstGeom prst="rect">
            <a:avLst/>
          </a:prstGeom>
          <a:noFill/>
          <a:ln/>
        </p:spPr>
        <p:txBody>
          <a:bodyPr wrap="square" lIns="0" tIns="0" rIns="0" bIns="0" rtlCol="0" anchor="ctr"/>
          <a:lstStyle/>
          <a:p>
            <a:pPr marL="0" indent="0">
              <a:buNone/>
            </a:pPr>
            <a:r>
              <a:rPr lang="en-US" sz="1150" b="1" dirty="0">
                <a:solidFill>
                  <a:srgbClr val="2A3B45"/>
                </a:solidFill>
                <a:latin typeface="Times New Roman" pitchFamily="34" charset="0"/>
                <a:ea typeface="Times New Roman" pitchFamily="34" charset="-122"/>
                <a:cs typeface="Times New Roman" pitchFamily="34" charset="-120"/>
              </a:rPr>
              <a:t>Fragment-like morphology</a:t>
            </a:r>
            <a:endParaRPr lang="en-US" sz="1150" dirty="0"/>
          </a:p>
        </p:txBody>
      </p:sp>
      <p:sp>
        <p:nvSpPr>
          <p:cNvPr id="22" name="Text 18"/>
          <p:cNvSpPr txBox="1"/>
          <p:nvPr/>
        </p:nvSpPr>
        <p:spPr>
          <a:xfrm>
            <a:off x="3657600" y="4526280"/>
            <a:ext cx="2194560" cy="256032"/>
          </a:xfrm>
          <a:prstGeom prst="rect">
            <a:avLst/>
          </a:prstGeom>
          <a:noFill/>
          <a:ln/>
        </p:spPr>
        <p:txBody>
          <a:bodyPr wrap="square" lIns="0" tIns="0" rIns="0" bIns="0" rtlCol="0" anchor="ctr"/>
          <a:lstStyle/>
          <a:p>
            <a:pPr marL="0" indent="0">
              <a:buNone/>
            </a:pPr>
            <a:r>
              <a:rPr lang="en-US" sz="1100" dirty="0">
                <a:solidFill>
                  <a:srgbClr val="62757F"/>
                </a:solidFill>
                <a:latin typeface="Times New Roman" pitchFamily="34" charset="0"/>
                <a:ea typeface="Times New Roman" pitchFamily="34" charset="-122"/>
                <a:cs typeface="Times New Roman" pitchFamily="34" charset="-120"/>
              </a:rPr>
              <a:t>14 suspected candidates</a:t>
            </a:r>
            <a:endParaRPr lang="en-US" sz="1100" dirty="0"/>
          </a:p>
        </p:txBody>
      </p:sp>
      <p:sp>
        <p:nvSpPr>
          <p:cNvPr id="23" name="Shape 19"/>
          <p:cNvSpPr/>
          <p:nvPr/>
        </p:nvSpPr>
        <p:spPr>
          <a:xfrm>
            <a:off x="6263640" y="1783080"/>
            <a:ext cx="2651760" cy="3566160"/>
          </a:xfrm>
          <a:prstGeom prst="roundRect">
            <a:avLst>
              <a:gd name="adj" fmla="val 2759"/>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4" name="Text 20"/>
          <p:cNvSpPr txBox="1"/>
          <p:nvPr/>
        </p:nvSpPr>
        <p:spPr>
          <a:xfrm>
            <a:off x="6492240" y="1938528"/>
            <a:ext cx="1371600" cy="292608"/>
          </a:xfrm>
          <a:prstGeom prst="rect">
            <a:avLst/>
          </a:prstGeom>
          <a:noFill/>
          <a:ln/>
        </p:spPr>
        <p:txBody>
          <a:bodyPr wrap="square" lIns="0" tIns="0" rIns="0" bIns="0" rtlCol="0" anchor="ctr"/>
          <a:lstStyle/>
          <a:p>
            <a:pPr marL="0" indent="0">
              <a:buNone/>
            </a:pPr>
            <a:r>
              <a:rPr lang="en-US" sz="1400" b="1" dirty="0">
                <a:solidFill>
                  <a:srgbClr val="000000"/>
                </a:solidFill>
                <a:latin typeface="Times New Roman" pitchFamily="34" charset="0"/>
                <a:ea typeface="Times New Roman" pitchFamily="34" charset="-122"/>
                <a:cs typeface="Times New Roman" pitchFamily="34" charset="-120"/>
              </a:rPr>
              <a:t>Ely 1</a:t>
            </a:r>
            <a:endParaRPr lang="en-US" sz="1400" dirty="0"/>
          </a:p>
        </p:txBody>
      </p:sp>
      <p:sp>
        <p:nvSpPr>
          <p:cNvPr id="25" name="Shape 21"/>
          <p:cNvSpPr/>
          <p:nvPr/>
        </p:nvSpPr>
        <p:spPr>
          <a:xfrm>
            <a:off x="8229600" y="1920240"/>
            <a:ext cx="411480" cy="411480"/>
          </a:xfrm>
          <a:prstGeom prst="ellipse">
            <a:avLst/>
          </a:prstGeom>
          <a:solidFill>
            <a:srgbClr val="D9593A"/>
          </a:solidFill>
          <a:ln/>
        </p:spPr>
      </p:sp>
      <p:sp>
        <p:nvSpPr>
          <p:cNvPr id="26" name="Text 22"/>
          <p:cNvSpPr txBox="1"/>
          <p:nvPr/>
        </p:nvSpPr>
        <p:spPr>
          <a:xfrm>
            <a:off x="8229600" y="1920240"/>
            <a:ext cx="411480" cy="41148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3</a:t>
            </a:r>
            <a:endParaRPr lang="en-US" sz="1200" dirty="0"/>
          </a:p>
        </p:txBody>
      </p:sp>
      <p:pic>
        <p:nvPicPr>
          <p:cNvPr id="27" name="Image 2" descr="/home/claude/assets/m_ely1.png"/>
          <p:cNvPicPr>
            <a:picLocks noChangeAspect="1"/>
          </p:cNvPicPr>
          <p:nvPr/>
        </p:nvPicPr>
        <p:blipFill>
          <a:blip r:embed="rId5"/>
          <a:stretch>
            <a:fillRect/>
          </a:stretch>
        </p:blipFill>
        <p:spPr>
          <a:xfrm>
            <a:off x="6492240" y="2395728"/>
            <a:ext cx="2194560" cy="1645920"/>
          </a:xfrm>
          <a:prstGeom prst="rect">
            <a:avLst/>
          </a:prstGeom>
        </p:spPr>
      </p:pic>
      <p:sp>
        <p:nvSpPr>
          <p:cNvPr id="28" name="Text 23"/>
          <p:cNvSpPr txBox="1"/>
          <p:nvPr/>
        </p:nvSpPr>
        <p:spPr>
          <a:xfrm>
            <a:off x="6492240" y="4160520"/>
            <a:ext cx="2194560" cy="292608"/>
          </a:xfrm>
          <a:prstGeom prst="rect">
            <a:avLst/>
          </a:prstGeom>
          <a:noFill/>
          <a:ln/>
        </p:spPr>
        <p:txBody>
          <a:bodyPr wrap="square" lIns="0" tIns="0" rIns="0" bIns="0" rtlCol="0" anchor="ctr"/>
          <a:lstStyle/>
          <a:p>
            <a:pPr marL="0" indent="0">
              <a:buNone/>
            </a:pPr>
            <a:r>
              <a:rPr lang="en-US" sz="1150" b="1" dirty="0">
                <a:solidFill>
                  <a:srgbClr val="2A3B45"/>
                </a:solidFill>
                <a:latin typeface="Times New Roman" pitchFamily="34" charset="0"/>
                <a:ea typeface="Times New Roman" pitchFamily="34" charset="-122"/>
                <a:cs typeface="Times New Roman" pitchFamily="34" charset="-120"/>
              </a:rPr>
              <a:t>Particle against graticule</a:t>
            </a:r>
            <a:endParaRPr lang="en-US" sz="1150" dirty="0"/>
          </a:p>
        </p:txBody>
      </p:sp>
      <p:sp>
        <p:nvSpPr>
          <p:cNvPr id="29" name="Text 24"/>
          <p:cNvSpPr txBox="1"/>
          <p:nvPr/>
        </p:nvSpPr>
        <p:spPr>
          <a:xfrm>
            <a:off x="6492240" y="4526280"/>
            <a:ext cx="2194560" cy="256032"/>
          </a:xfrm>
          <a:prstGeom prst="rect">
            <a:avLst/>
          </a:prstGeom>
          <a:noFill/>
          <a:ln/>
        </p:spPr>
        <p:txBody>
          <a:bodyPr wrap="square" lIns="0" tIns="0" rIns="0" bIns="0" rtlCol="0" anchor="ctr"/>
          <a:lstStyle/>
          <a:p>
            <a:pPr marL="0" indent="0">
              <a:buNone/>
            </a:pPr>
            <a:r>
              <a:rPr lang="en-US" sz="1100" dirty="0">
                <a:solidFill>
                  <a:srgbClr val="62757F"/>
                </a:solidFill>
                <a:latin typeface="Times New Roman" pitchFamily="34" charset="0"/>
                <a:ea typeface="Times New Roman" pitchFamily="34" charset="-122"/>
                <a:cs typeface="Times New Roman" pitchFamily="34" charset="-120"/>
              </a:rPr>
              <a:t>3 suspected candidates</a:t>
            </a:r>
            <a:endParaRPr lang="en-US" sz="1100" dirty="0"/>
          </a:p>
        </p:txBody>
      </p:sp>
      <p:sp>
        <p:nvSpPr>
          <p:cNvPr id="30" name="Shape 25"/>
          <p:cNvSpPr/>
          <p:nvPr/>
        </p:nvSpPr>
        <p:spPr>
          <a:xfrm>
            <a:off x="9098280" y="1783080"/>
            <a:ext cx="2651760" cy="3566160"/>
          </a:xfrm>
          <a:prstGeom prst="roundRect">
            <a:avLst>
              <a:gd name="adj" fmla="val 2759"/>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31" name="Text 26"/>
          <p:cNvSpPr txBox="1"/>
          <p:nvPr/>
        </p:nvSpPr>
        <p:spPr>
          <a:xfrm>
            <a:off x="9326880" y="1938528"/>
            <a:ext cx="1371600" cy="292608"/>
          </a:xfrm>
          <a:prstGeom prst="rect">
            <a:avLst/>
          </a:prstGeom>
          <a:noFill/>
          <a:ln/>
        </p:spPr>
        <p:txBody>
          <a:bodyPr wrap="square" lIns="0" tIns="0" rIns="0" bIns="0" rtlCol="0" anchor="ctr"/>
          <a:lstStyle/>
          <a:p>
            <a:pPr marL="0" indent="0">
              <a:buNone/>
            </a:pPr>
            <a:r>
              <a:rPr lang="en-US" sz="1400" b="1" dirty="0">
                <a:solidFill>
                  <a:srgbClr val="000000"/>
                </a:solidFill>
                <a:latin typeface="Times New Roman" pitchFamily="34" charset="0"/>
                <a:ea typeface="Times New Roman" pitchFamily="34" charset="-122"/>
                <a:cs typeface="Times New Roman" pitchFamily="34" charset="-120"/>
              </a:rPr>
              <a:t>Ely 2</a:t>
            </a:r>
            <a:endParaRPr lang="en-US" sz="1400" dirty="0"/>
          </a:p>
        </p:txBody>
      </p:sp>
      <p:sp>
        <p:nvSpPr>
          <p:cNvPr id="32" name="Shape 27"/>
          <p:cNvSpPr/>
          <p:nvPr/>
        </p:nvSpPr>
        <p:spPr>
          <a:xfrm>
            <a:off x="11064240" y="1920240"/>
            <a:ext cx="411480" cy="411480"/>
          </a:xfrm>
          <a:prstGeom prst="ellipse">
            <a:avLst/>
          </a:prstGeom>
          <a:solidFill>
            <a:srgbClr val="D9593A"/>
          </a:solidFill>
          <a:ln/>
        </p:spPr>
      </p:sp>
      <p:sp>
        <p:nvSpPr>
          <p:cNvPr id="33" name="Text 28"/>
          <p:cNvSpPr txBox="1"/>
          <p:nvPr/>
        </p:nvSpPr>
        <p:spPr>
          <a:xfrm>
            <a:off x="11064240" y="1920240"/>
            <a:ext cx="411480" cy="41148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4</a:t>
            </a:r>
            <a:endParaRPr lang="en-US" sz="1200" dirty="0"/>
          </a:p>
        </p:txBody>
      </p:sp>
      <p:pic>
        <p:nvPicPr>
          <p:cNvPr id="34" name="Image 3" descr="/home/claude/assets/m_ely2.png"/>
          <p:cNvPicPr>
            <a:picLocks noChangeAspect="1"/>
          </p:cNvPicPr>
          <p:nvPr/>
        </p:nvPicPr>
        <p:blipFill>
          <a:blip r:embed="rId6"/>
          <a:stretch>
            <a:fillRect/>
          </a:stretch>
        </p:blipFill>
        <p:spPr>
          <a:xfrm>
            <a:off x="9326880" y="2395728"/>
            <a:ext cx="2194560" cy="1645920"/>
          </a:xfrm>
          <a:prstGeom prst="rect">
            <a:avLst/>
          </a:prstGeom>
        </p:spPr>
      </p:pic>
      <p:sp>
        <p:nvSpPr>
          <p:cNvPr id="35" name="Text 29"/>
          <p:cNvSpPr txBox="1"/>
          <p:nvPr/>
        </p:nvSpPr>
        <p:spPr>
          <a:xfrm>
            <a:off x="9326880" y="4160520"/>
            <a:ext cx="2194560" cy="292608"/>
          </a:xfrm>
          <a:prstGeom prst="rect">
            <a:avLst/>
          </a:prstGeom>
          <a:noFill/>
          <a:ln/>
        </p:spPr>
        <p:txBody>
          <a:bodyPr wrap="square" lIns="0" tIns="0" rIns="0" bIns="0" rtlCol="0" anchor="ctr"/>
          <a:lstStyle/>
          <a:p>
            <a:pPr marL="0" indent="0">
              <a:buNone/>
            </a:pPr>
            <a:r>
              <a:rPr lang="en-US" sz="1150" b="1" dirty="0">
                <a:solidFill>
                  <a:srgbClr val="2A3B45"/>
                </a:solidFill>
                <a:latin typeface="Times New Roman" pitchFamily="34" charset="0"/>
                <a:ea typeface="Times New Roman" pitchFamily="34" charset="-122"/>
                <a:cs typeface="Times New Roman" pitchFamily="34" charset="-120"/>
              </a:rPr>
              <a:t>Fibre-like morphology</a:t>
            </a:r>
            <a:endParaRPr lang="en-US" sz="1150" dirty="0"/>
          </a:p>
        </p:txBody>
      </p:sp>
      <p:sp>
        <p:nvSpPr>
          <p:cNvPr id="36" name="Text 30"/>
          <p:cNvSpPr txBox="1"/>
          <p:nvPr/>
        </p:nvSpPr>
        <p:spPr>
          <a:xfrm>
            <a:off x="9326880" y="4526280"/>
            <a:ext cx="2194560" cy="256032"/>
          </a:xfrm>
          <a:prstGeom prst="rect">
            <a:avLst/>
          </a:prstGeom>
          <a:noFill/>
          <a:ln/>
        </p:spPr>
        <p:txBody>
          <a:bodyPr wrap="square" lIns="0" tIns="0" rIns="0" bIns="0" rtlCol="0" anchor="ctr"/>
          <a:lstStyle/>
          <a:p>
            <a:pPr marL="0" indent="0">
              <a:buNone/>
            </a:pPr>
            <a:r>
              <a:rPr lang="en-US" sz="1100" dirty="0">
                <a:solidFill>
                  <a:srgbClr val="62757F"/>
                </a:solidFill>
                <a:latin typeface="Times New Roman" pitchFamily="34" charset="0"/>
                <a:ea typeface="Times New Roman" pitchFamily="34" charset="-122"/>
                <a:cs typeface="Times New Roman" pitchFamily="34" charset="-120"/>
              </a:rPr>
              <a:t>4 suspected candidates</a:t>
            </a:r>
            <a:endParaRPr lang="en-US" sz="1100" dirty="0"/>
          </a:p>
        </p:txBody>
      </p:sp>
      <p:sp>
        <p:nvSpPr>
          <p:cNvPr id="37" name="Shape 31"/>
          <p:cNvSpPr/>
          <p:nvPr/>
        </p:nvSpPr>
        <p:spPr>
          <a:xfrm>
            <a:off x="594360" y="5486400"/>
            <a:ext cx="11000232" cy="658368"/>
          </a:xfrm>
          <a:prstGeom prst="roundRect">
            <a:avLst>
              <a:gd name="adj" fmla="val 11111"/>
            </a:avLst>
          </a:prstGeom>
          <a:solidFill>
            <a:srgbClr val="EAF1F5"/>
          </a:solidFill>
          <a:ln/>
        </p:spPr>
      </p:sp>
      <p:sp>
        <p:nvSpPr>
          <p:cNvPr id="38" name="Text 32"/>
          <p:cNvSpPr txBox="1"/>
          <p:nvPr/>
        </p:nvSpPr>
        <p:spPr>
          <a:xfrm>
            <a:off x="914400" y="5486400"/>
            <a:ext cx="10378440" cy="658368"/>
          </a:xfrm>
          <a:prstGeom prst="rect">
            <a:avLst/>
          </a:prstGeom>
          <a:noFill/>
          <a:ln/>
        </p:spPr>
        <p:txBody>
          <a:bodyPr wrap="square" lIns="0" tIns="0" rIns="0" bIns="0" rtlCol="0" anchor="ctr"/>
          <a:lstStyle/>
          <a:p>
            <a:pPr marL="0" indent="0">
              <a:buNone/>
            </a:pPr>
            <a:r>
              <a:rPr lang="en-US" sz="1200" dirty="0">
                <a:solidFill>
                  <a:srgbClr val="000000"/>
                </a:solidFill>
                <a:latin typeface="Times New Roman" pitchFamily="34" charset="0"/>
                <a:ea typeface="Times New Roman" pitchFamily="34" charset="-122"/>
                <a:cs typeface="Times New Roman" pitchFamily="34" charset="-120"/>
              </a:rPr>
              <a:t>Interpretation: morphology indicates suspected particles only. Optical microscopy did not confirm polymer identity, and the counts should not be reported as confirmed microplastics.</a:t>
            </a:r>
            <a:endParaRPr lang="en-US" sz="12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4">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594360" y="6327648"/>
            <a:ext cx="11000232" cy="0"/>
          </a:xfrm>
          <a:prstGeom prst="line">
            <a:avLst/>
          </a:prstGeom>
          <a:noFill/>
          <a:ln w="12700">
            <a:solidFill>
              <a:srgbClr val="DCE5EA"/>
            </a:solidFill>
            <a:prstDash val="solid"/>
          </a:ln>
        </p:spPr>
      </p:sp>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11</a:t>
            </a:r>
            <a:endParaRPr lang="en-US" sz="1000" dirty="0"/>
          </a:p>
        </p:txBody>
      </p:sp>
      <p:sp>
        <p:nvSpPr>
          <p:cNvPr id="6" name="Text 4"/>
          <p:cNvSpPr txBox="1"/>
          <p:nvPr/>
        </p:nvSpPr>
        <p:spPr>
          <a:xfrm>
            <a:off x="594360" y="292608"/>
            <a:ext cx="10515600" cy="237744"/>
          </a:xfrm>
          <a:prstGeom prst="rect">
            <a:avLst/>
          </a:prstGeom>
          <a:noFill/>
          <a:ln/>
        </p:spPr>
        <p:txBody>
          <a:bodyPr wrap="square" lIns="0" tIns="0" rIns="0" bIns="0" rtlCol="0" anchor="ctr"/>
          <a:lstStyle/>
          <a:p>
            <a:pPr marL="0" indent="0">
              <a:buNone/>
            </a:pPr>
            <a:r>
              <a:rPr lang="en-US" sz="1100" b="1" kern="0" spc="200" dirty="0">
                <a:solidFill>
                  <a:srgbClr val="D9593A"/>
                </a:solidFill>
                <a:latin typeface="Times New Roman" pitchFamily="34" charset="0"/>
                <a:ea typeface="Times New Roman" pitchFamily="34" charset="-122"/>
                <a:cs typeface="Times New Roman" pitchFamily="34" charset="-120"/>
              </a:rPr>
              <a:t>KEY FINDINGS: ATR-FTIR AND INTERVIEWS</a:t>
            </a:r>
            <a:endParaRPr lang="en-US" sz="1100" dirty="0"/>
          </a:p>
        </p:txBody>
      </p:sp>
      <p:sp>
        <p:nvSpPr>
          <p:cNvPr id="7" name="Text 5"/>
          <p:cNvSpPr txBox="1"/>
          <p:nvPr/>
        </p:nvSpPr>
        <p:spPr>
          <a:xfrm>
            <a:off x="566928" y="566928"/>
            <a:ext cx="11064240" cy="685800"/>
          </a:xfrm>
          <a:prstGeom prst="rect">
            <a:avLst/>
          </a:prstGeom>
          <a:noFill/>
          <a:ln/>
        </p:spPr>
        <p:txBody>
          <a:bodyPr wrap="square" lIns="0" tIns="0" rIns="0" bIns="0" rtlCol="0" anchor="t"/>
          <a:lstStyle/>
          <a:p>
            <a:pPr marL="0" indent="0">
              <a:buNone/>
            </a:pPr>
            <a:r>
              <a:rPr lang="en-US" sz="2800" b="1" dirty="0">
                <a:solidFill>
                  <a:srgbClr val="000000"/>
                </a:solidFill>
                <a:latin typeface="Times New Roman" pitchFamily="34" charset="0"/>
                <a:ea typeface="Times New Roman" pitchFamily="34" charset="-122"/>
                <a:cs typeface="Times New Roman" pitchFamily="34" charset="-120"/>
              </a:rPr>
              <a:t>The central discrepancy and the shared monitoring concern</a:t>
            </a:r>
            <a:endParaRPr lang="en-US" sz="2800" dirty="0"/>
          </a:p>
        </p:txBody>
      </p:sp>
      <p:sp>
        <p:nvSpPr>
          <p:cNvPr id="8" name="Shape 6"/>
          <p:cNvSpPr/>
          <p:nvPr/>
        </p:nvSpPr>
        <p:spPr>
          <a:xfrm>
            <a:off x="594360" y="1691640"/>
            <a:ext cx="5120640" cy="685800"/>
          </a:xfrm>
          <a:prstGeom prst="roundRect">
            <a:avLst>
              <a:gd name="adj" fmla="val 10667"/>
            </a:avLst>
          </a:prstGeom>
          <a:solidFill>
            <a:srgbClr val="EAF1F5"/>
          </a:solidFill>
          <a:ln w="9525">
            <a:solidFill>
              <a:srgbClr val="DCE5EA"/>
            </a:solidFill>
            <a:prstDash val="solid"/>
          </a:ln>
          <a:effectLst>
            <a:outerShdw blurRad="101600" dist="25400" dir="5400000" algn="bl" rotWithShape="0">
              <a:srgbClr val="9FB3BF">
                <a:alpha val="25000"/>
              </a:srgbClr>
            </a:outerShdw>
          </a:effectLst>
        </p:spPr>
      </p:sp>
      <p:sp>
        <p:nvSpPr>
          <p:cNvPr id="9" name="Text 7"/>
          <p:cNvSpPr txBox="1"/>
          <p:nvPr/>
        </p:nvSpPr>
        <p:spPr>
          <a:xfrm>
            <a:off x="594360" y="1691640"/>
            <a:ext cx="5120640" cy="685800"/>
          </a:xfrm>
          <a:prstGeom prst="rect">
            <a:avLst/>
          </a:prstGeom>
          <a:noFill/>
          <a:ln>
            <a:solidFill>
              <a:schemeClr val="tx2"/>
            </a:solidFill>
          </a:ln>
        </p:spPr>
        <p:txBody>
          <a:bodyPr wrap="square" lIns="0" tIns="0" rIns="0" bIns="0" rtlCol="0" anchor="ctr"/>
          <a:lstStyle/>
          <a:p>
            <a:pPr marL="0" indent="0" algn="ctr">
              <a:buNone/>
            </a:pPr>
            <a:r>
              <a:rPr lang="en-US" sz="1700" b="1" dirty="0">
                <a:solidFill>
                  <a:srgbClr val="000000"/>
                </a:solidFill>
                <a:latin typeface="Times New Roman" pitchFamily="34" charset="0"/>
                <a:ea typeface="Times New Roman" pitchFamily="34" charset="-122"/>
                <a:cs typeface="Times New Roman" pitchFamily="34" charset="-120"/>
              </a:rPr>
              <a:t>31 microscopy candidates</a:t>
            </a:r>
            <a:endParaRPr lang="en-US" sz="1700" dirty="0"/>
          </a:p>
        </p:txBody>
      </p:sp>
      <p:sp>
        <p:nvSpPr>
          <p:cNvPr id="10" name="Text 8"/>
          <p:cNvSpPr txBox="1"/>
          <p:nvPr/>
        </p:nvSpPr>
        <p:spPr>
          <a:xfrm>
            <a:off x="594360" y="2468880"/>
            <a:ext cx="5120640" cy="365760"/>
          </a:xfrm>
          <a:prstGeom prst="rect">
            <a:avLst/>
          </a:prstGeom>
          <a:noFill/>
          <a:ln/>
        </p:spPr>
        <p:txBody>
          <a:bodyPr wrap="square" lIns="0" tIns="0" rIns="0" bIns="0" rtlCol="0" anchor="ctr"/>
          <a:lstStyle/>
          <a:p>
            <a:pPr marL="0" indent="0" algn="ctr">
              <a:buNone/>
            </a:pPr>
            <a:r>
              <a:rPr lang="en-US" sz="2200" dirty="0">
                <a:solidFill>
                  <a:srgbClr val="9BB3C0"/>
                </a:solidFill>
                <a:latin typeface="Times New Roman" pitchFamily="34" charset="0"/>
                <a:ea typeface="Times New Roman" pitchFamily="34" charset="-122"/>
                <a:cs typeface="Times New Roman" pitchFamily="34" charset="-120"/>
              </a:rPr>
              <a:t>↓</a:t>
            </a:r>
            <a:endParaRPr lang="en-US" sz="2200" dirty="0"/>
          </a:p>
        </p:txBody>
      </p:sp>
      <p:sp>
        <p:nvSpPr>
          <p:cNvPr id="11" name="Shape 9"/>
          <p:cNvSpPr/>
          <p:nvPr/>
        </p:nvSpPr>
        <p:spPr>
          <a:xfrm>
            <a:off x="594360" y="2880360"/>
            <a:ext cx="5120640" cy="777240"/>
          </a:xfrm>
          <a:prstGeom prst="roundRect">
            <a:avLst>
              <a:gd name="adj" fmla="val 9412"/>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2" name="Text 10"/>
          <p:cNvSpPr txBox="1"/>
          <p:nvPr/>
        </p:nvSpPr>
        <p:spPr>
          <a:xfrm>
            <a:off x="594360" y="2880360"/>
            <a:ext cx="5120640" cy="777240"/>
          </a:xfrm>
          <a:prstGeom prst="rect">
            <a:avLst/>
          </a:prstGeom>
          <a:solidFill>
            <a:schemeClr val="accent5">
              <a:lumMod val="60000"/>
              <a:lumOff val="40000"/>
            </a:schemeClr>
          </a:solidFill>
          <a:ln>
            <a:solidFill>
              <a:schemeClr val="tx2"/>
            </a:solidFill>
          </a:ln>
        </p:spPr>
        <p:txBody>
          <a:bodyPr wrap="square" lIns="0" tIns="0" rIns="0" bIns="0" rtlCol="0" anchor="ctr"/>
          <a:lstStyle/>
          <a:p>
            <a:pPr marL="0" indent="0" algn="ctr">
              <a:lnSpc>
                <a:spcPct val="115000"/>
              </a:lnSpc>
              <a:buNone/>
            </a:pPr>
            <a:r>
              <a:rPr lang="en-US" sz="1400" b="1" dirty="0">
                <a:solidFill>
                  <a:srgbClr val="000000"/>
                </a:solidFill>
                <a:latin typeface="Times New Roman" pitchFamily="34" charset="0"/>
                <a:ea typeface="Times New Roman" pitchFamily="34" charset="-122"/>
                <a:cs typeface="Times New Roman" pitchFamily="34" charset="-120"/>
              </a:rPr>
              <a:t>50 ATR-FTIR measurements</a:t>
            </a:r>
            <a:endParaRPr lang="en-US" sz="1400" dirty="0"/>
          </a:p>
          <a:p>
            <a:pPr marL="0" indent="0" algn="ctr">
              <a:lnSpc>
                <a:spcPct val="115000"/>
              </a:lnSpc>
              <a:buNone/>
            </a:pPr>
            <a:r>
              <a:rPr lang="en-US" sz="1400" b="1" dirty="0">
                <a:solidFill>
                  <a:srgbClr val="000000"/>
                </a:solidFill>
                <a:latin typeface="Times New Roman" pitchFamily="34" charset="0"/>
                <a:ea typeface="Times New Roman" pitchFamily="34" charset="-122"/>
                <a:cs typeface="Times New Roman" pitchFamily="34" charset="-120"/>
              </a:rPr>
              <a:t>43 passed QC; 7 weak-band warnings</a:t>
            </a:r>
            <a:endParaRPr lang="en-US" sz="1400" dirty="0"/>
          </a:p>
        </p:txBody>
      </p:sp>
      <p:sp>
        <p:nvSpPr>
          <p:cNvPr id="13" name="Text 11"/>
          <p:cNvSpPr txBox="1"/>
          <p:nvPr/>
        </p:nvSpPr>
        <p:spPr>
          <a:xfrm>
            <a:off x="594360" y="3749040"/>
            <a:ext cx="5120640" cy="365760"/>
          </a:xfrm>
          <a:prstGeom prst="rect">
            <a:avLst/>
          </a:prstGeom>
          <a:noFill/>
          <a:ln/>
        </p:spPr>
        <p:txBody>
          <a:bodyPr wrap="square" lIns="0" tIns="0" rIns="0" bIns="0" rtlCol="0" anchor="ctr"/>
          <a:lstStyle/>
          <a:p>
            <a:pPr marL="0" indent="0" algn="ctr">
              <a:buNone/>
            </a:pPr>
            <a:r>
              <a:rPr lang="en-US" sz="2200" dirty="0">
                <a:solidFill>
                  <a:srgbClr val="D9593A"/>
                </a:solidFill>
                <a:latin typeface="Times New Roman" pitchFamily="34" charset="0"/>
                <a:ea typeface="Times New Roman" pitchFamily="34" charset="-122"/>
                <a:cs typeface="Times New Roman" pitchFamily="34" charset="-120"/>
              </a:rPr>
              <a:t>↓</a:t>
            </a:r>
            <a:endParaRPr lang="en-US" sz="2200" dirty="0"/>
          </a:p>
        </p:txBody>
      </p:sp>
      <p:sp>
        <p:nvSpPr>
          <p:cNvPr id="15" name="Text 13"/>
          <p:cNvSpPr txBox="1"/>
          <p:nvPr/>
        </p:nvSpPr>
        <p:spPr>
          <a:xfrm>
            <a:off x="822960" y="4160520"/>
            <a:ext cx="4663440" cy="914400"/>
          </a:xfrm>
          <a:prstGeom prst="rect">
            <a:avLst/>
          </a:prstGeom>
          <a:noFill/>
          <a:ln>
            <a:solidFill>
              <a:schemeClr val="tx2"/>
            </a:solidFill>
          </a:ln>
        </p:spPr>
        <p:txBody>
          <a:bodyPr wrap="square" lIns="0" tIns="0" rIns="0" bIns="0" rtlCol="0" anchor="ctr"/>
          <a:lstStyle/>
          <a:p>
            <a:pPr marL="0" indent="0" algn="ctr">
              <a:lnSpc>
                <a:spcPct val="115000"/>
              </a:lnSpc>
              <a:buNone/>
            </a:pPr>
            <a:r>
              <a:rPr lang="en-US" sz="1400" b="1" dirty="0">
                <a:solidFill>
                  <a:srgbClr val="D9593A"/>
                </a:solidFill>
                <a:latin typeface="Times New Roman" pitchFamily="34" charset="0"/>
                <a:ea typeface="Times New Roman" pitchFamily="34" charset="-122"/>
                <a:cs typeface="Times New Roman" pitchFamily="34" charset="-120"/>
              </a:rPr>
              <a:t>0 confirmed environmental polymers</a:t>
            </a:r>
            <a:endParaRPr lang="en-US" sz="1400" dirty="0"/>
          </a:p>
          <a:p>
            <a:pPr marL="0" indent="0" algn="ctr">
              <a:lnSpc>
                <a:spcPct val="115000"/>
              </a:lnSpc>
              <a:buNone/>
            </a:pPr>
            <a:r>
              <a:rPr lang="en-US" sz="1400" b="1" dirty="0">
                <a:solidFill>
                  <a:srgbClr val="D9593A"/>
                </a:solidFill>
                <a:latin typeface="Times New Roman" pitchFamily="34" charset="0"/>
                <a:ea typeface="Times New Roman" pitchFamily="34" charset="-122"/>
                <a:cs typeface="Times New Roman" pitchFamily="34" charset="-120"/>
              </a:rPr>
              <a:t>≈98% match identified the cellulose acetate filter</a:t>
            </a:r>
            <a:endParaRPr lang="en-US" sz="1400" dirty="0"/>
          </a:p>
        </p:txBody>
      </p:sp>
      <p:sp>
        <p:nvSpPr>
          <p:cNvPr id="16" name="Text 14"/>
          <p:cNvSpPr txBox="1"/>
          <p:nvPr/>
        </p:nvSpPr>
        <p:spPr>
          <a:xfrm>
            <a:off x="594360" y="5461000"/>
            <a:ext cx="5120640" cy="365760"/>
          </a:xfrm>
          <a:prstGeom prst="rect">
            <a:avLst/>
          </a:prstGeom>
          <a:solidFill>
            <a:srgbClr val="FFFF00"/>
          </a:solidFill>
          <a:ln/>
        </p:spPr>
        <p:txBody>
          <a:bodyPr wrap="square" lIns="0" tIns="0" rIns="0" bIns="0" rtlCol="0" anchor="ctr"/>
          <a:lstStyle/>
          <a:p>
            <a:pPr marL="0" indent="0" algn="ctr">
              <a:buNone/>
            </a:pPr>
            <a:r>
              <a:rPr lang="en-US" sz="1400" b="1" dirty="0">
                <a:solidFill>
                  <a:srgbClr val="9E3B2A"/>
                </a:solidFill>
                <a:latin typeface="Times New Roman" pitchFamily="34" charset="0"/>
                <a:ea typeface="Times New Roman" pitchFamily="34" charset="-122"/>
                <a:cs typeface="Times New Roman" pitchFamily="34" charset="-120"/>
              </a:rPr>
              <a:t>Method limitation, not evidence of absence</a:t>
            </a:r>
            <a:endParaRPr lang="en-US" sz="1400" dirty="0"/>
          </a:p>
        </p:txBody>
      </p:sp>
      <p:sp>
        <p:nvSpPr>
          <p:cNvPr id="17" name="Shape 15"/>
          <p:cNvSpPr/>
          <p:nvPr/>
        </p:nvSpPr>
        <p:spPr>
          <a:xfrm>
            <a:off x="6263640" y="1691640"/>
            <a:ext cx="5330952" cy="3886200"/>
          </a:xfrm>
          <a:prstGeom prst="roundRect">
            <a:avLst>
              <a:gd name="adj" fmla="val 2824"/>
            </a:avLst>
          </a:prstGeom>
          <a:solidFill>
            <a:srgbClr val="0F4C66"/>
          </a:solidFill>
          <a:ln/>
        </p:spPr>
      </p:sp>
      <p:sp>
        <p:nvSpPr>
          <p:cNvPr id="18" name="Text 16"/>
          <p:cNvSpPr txBox="1"/>
          <p:nvPr/>
        </p:nvSpPr>
        <p:spPr>
          <a:xfrm>
            <a:off x="6583680" y="1874520"/>
            <a:ext cx="4663440" cy="365760"/>
          </a:xfrm>
          <a:prstGeom prst="rect">
            <a:avLst/>
          </a:prstGeom>
          <a:noFill/>
          <a:ln/>
        </p:spPr>
        <p:txBody>
          <a:bodyPr wrap="square" lIns="0" tIns="0" rIns="0" bIns="0" rtlCol="0" anchor="ctr"/>
          <a:lstStyle/>
          <a:p>
            <a:pPr marL="0" indent="0">
              <a:buNone/>
            </a:pPr>
            <a:r>
              <a:rPr lang="en-US" sz="1800" b="1" dirty="0">
                <a:solidFill>
                  <a:srgbClr val="E9A35B"/>
                </a:solidFill>
                <a:latin typeface="Times New Roman" pitchFamily="34" charset="0"/>
                <a:ea typeface="Times New Roman" pitchFamily="34" charset="-122"/>
                <a:cs typeface="Times New Roman" pitchFamily="34" charset="-120"/>
              </a:rPr>
              <a:t>Interview convergence</a:t>
            </a:r>
            <a:endParaRPr lang="en-US" sz="1800" dirty="0"/>
          </a:p>
        </p:txBody>
      </p:sp>
      <p:sp>
        <p:nvSpPr>
          <p:cNvPr id="19" name="Text 17"/>
          <p:cNvSpPr txBox="1"/>
          <p:nvPr/>
        </p:nvSpPr>
        <p:spPr>
          <a:xfrm>
            <a:off x="6583680" y="2377440"/>
            <a:ext cx="4709160" cy="3017520"/>
          </a:xfrm>
          <a:prstGeom prst="rect">
            <a:avLst/>
          </a:prstGeom>
          <a:noFill/>
          <a:ln/>
        </p:spPr>
        <p:txBody>
          <a:bodyPr wrap="square" lIns="0" tIns="0" rIns="0" bIns="0" rtlCol="0" anchor="ctr"/>
          <a:lstStyle/>
          <a:p>
            <a:pPr marL="342900" indent="-342900">
              <a:lnSpc>
                <a:spcPct val="118000"/>
              </a:lnSpc>
              <a:spcAft>
                <a:spcPts val="1200"/>
              </a:spcAft>
              <a:buSzPct val="100000"/>
              <a:buChar char="•"/>
            </a:pPr>
            <a:r>
              <a:rPr lang="en-US" sz="1250" dirty="0">
                <a:solidFill>
                  <a:srgbClr val="DCE8EE"/>
                </a:solidFill>
                <a:latin typeface="Times New Roman" pitchFamily="34" charset="0"/>
                <a:ea typeface="Times New Roman" pitchFamily="34" charset="-122"/>
                <a:cs typeface="Times New Roman" pitchFamily="34" charset="-120"/>
              </a:rPr>
              <a:t>All four participants independently identified the absence of standardised testing in their sectors.</a:t>
            </a:r>
            <a:endParaRPr lang="en-US" sz="1250" dirty="0"/>
          </a:p>
          <a:p>
            <a:pPr marL="342900" indent="-342900">
              <a:lnSpc>
                <a:spcPct val="118000"/>
              </a:lnSpc>
              <a:spcAft>
                <a:spcPts val="1200"/>
              </a:spcAft>
              <a:buSzPct val="100000"/>
              <a:buChar char="•"/>
            </a:pPr>
            <a:r>
              <a:rPr lang="en-US" sz="1250" dirty="0">
                <a:solidFill>
                  <a:srgbClr val="DCE8EE"/>
                </a:solidFill>
                <a:latin typeface="Times New Roman" pitchFamily="34" charset="0"/>
                <a:ea typeface="Times New Roman" pitchFamily="34" charset="-122"/>
                <a:cs typeface="Times New Roman" pitchFamily="34" charset="-120"/>
              </a:rPr>
              <a:t>Treatment may reduce liquid-effluent loads while transferring particles to sludge.</a:t>
            </a:r>
            <a:endParaRPr lang="en-US" sz="1250" dirty="0"/>
          </a:p>
          <a:p>
            <a:pPr marL="342900" indent="-342900">
              <a:lnSpc>
                <a:spcPct val="118000"/>
              </a:lnSpc>
              <a:spcAft>
                <a:spcPts val="1200"/>
              </a:spcAft>
              <a:buSzPct val="100000"/>
              <a:buChar char="•"/>
            </a:pPr>
            <a:r>
              <a:rPr lang="en-US" sz="1250" dirty="0">
                <a:solidFill>
                  <a:srgbClr val="DCE8EE"/>
                </a:solidFill>
                <a:latin typeface="Times New Roman" pitchFamily="34" charset="0"/>
                <a:ea typeface="Times New Roman" pitchFamily="34" charset="-122"/>
                <a:cs typeface="Times New Roman" pitchFamily="34" charset="-120"/>
              </a:rPr>
              <a:t>Governance responsibility is distributed across regulators, utilities, authorities, producers and the public.</a:t>
            </a:r>
            <a:endParaRPr lang="en-US" sz="1250" dirty="0"/>
          </a:p>
          <a:p>
            <a:pPr marL="342900" indent="-342900">
              <a:lnSpc>
                <a:spcPct val="118000"/>
              </a:lnSpc>
              <a:buSzPct val="100000"/>
              <a:buChar char="•"/>
            </a:pPr>
            <a:r>
              <a:rPr lang="en-US" sz="1250" dirty="0">
                <a:solidFill>
                  <a:srgbClr val="DCE8EE"/>
                </a:solidFill>
                <a:latin typeface="Times New Roman" pitchFamily="34" charset="0"/>
                <a:ea typeface="Times New Roman" pitchFamily="34" charset="-122"/>
                <a:cs typeface="Times New Roman" pitchFamily="34" charset="-120"/>
              </a:rPr>
              <a:t>The academic perspective confirmed that visual screening cannot reliably distinguish plastic from natural material.</a:t>
            </a:r>
            <a:endParaRPr lang="en-US" sz="1250" dirty="0"/>
          </a:p>
        </p:txBody>
      </p:sp>
      <p:sp>
        <p:nvSpPr>
          <p:cNvPr id="20" name="Text 18"/>
          <p:cNvSpPr txBox="1"/>
          <p:nvPr/>
        </p:nvSpPr>
        <p:spPr>
          <a:xfrm>
            <a:off x="822960" y="6030468"/>
            <a:ext cx="6400800" cy="228600"/>
          </a:xfrm>
          <a:prstGeom prst="rect">
            <a:avLst/>
          </a:prstGeom>
          <a:noFill/>
          <a:ln/>
        </p:spPr>
        <p:txBody>
          <a:bodyPr wrap="square" lIns="0" tIns="0" rIns="0" bIns="0" rtlCol="0" anchor="ctr"/>
          <a:lstStyle/>
          <a:p>
            <a:pPr marL="0" indent="0">
              <a:buNone/>
            </a:pPr>
            <a:r>
              <a:rPr lang="en-US" sz="1200" i="1" dirty="0">
                <a:solidFill>
                  <a:srgbClr val="62757F"/>
                </a:solidFill>
                <a:latin typeface="Times New Roman" pitchFamily="34" charset="0"/>
                <a:ea typeface="Times New Roman" pitchFamily="34" charset="-122"/>
                <a:cs typeface="Times New Roman" pitchFamily="34" charset="-120"/>
              </a:rPr>
              <a:t>Source: dissertation sections 4.2, 4.4 and 4.5</a:t>
            </a:r>
            <a:r>
              <a:rPr lang="en-US" sz="950" i="1" dirty="0">
                <a:solidFill>
                  <a:srgbClr val="62757F"/>
                </a:solidFill>
                <a:latin typeface="Times New Roman" pitchFamily="34" charset="0"/>
                <a:ea typeface="Times New Roman" pitchFamily="34" charset="-122"/>
                <a:cs typeface="Times New Roman" pitchFamily="34" charset="-120"/>
              </a:rPr>
              <a:t>.</a:t>
            </a:r>
            <a:endParaRPr lang="en-US" sz="95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5">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594360" y="6327648"/>
            <a:ext cx="11000232" cy="0"/>
          </a:xfrm>
          <a:prstGeom prst="line">
            <a:avLst/>
          </a:prstGeom>
          <a:noFill/>
          <a:ln w="12700">
            <a:solidFill>
              <a:srgbClr val="DCE5EA"/>
            </a:solidFill>
            <a:prstDash val="solid"/>
          </a:ln>
        </p:spPr>
      </p:sp>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12</a:t>
            </a:r>
            <a:endParaRPr lang="en-US" sz="1000" dirty="0"/>
          </a:p>
        </p:txBody>
      </p:sp>
      <p:sp>
        <p:nvSpPr>
          <p:cNvPr id="6" name="Text 4"/>
          <p:cNvSpPr txBox="1"/>
          <p:nvPr/>
        </p:nvSpPr>
        <p:spPr>
          <a:xfrm>
            <a:off x="594360" y="292608"/>
            <a:ext cx="10515600" cy="237744"/>
          </a:xfrm>
          <a:prstGeom prst="rect">
            <a:avLst/>
          </a:prstGeom>
          <a:noFill/>
          <a:ln/>
        </p:spPr>
        <p:txBody>
          <a:bodyPr wrap="square" lIns="0" tIns="0" rIns="0" bIns="0" rtlCol="0" anchor="ctr"/>
          <a:lstStyle/>
          <a:p>
            <a:pPr marL="0" indent="0">
              <a:buNone/>
            </a:pPr>
            <a:r>
              <a:rPr lang="en-US" sz="1100" b="1" kern="0" spc="200" dirty="0">
                <a:solidFill>
                  <a:srgbClr val="D9593A"/>
                </a:solidFill>
                <a:latin typeface="Times New Roman" pitchFamily="34" charset="0"/>
                <a:ea typeface="Times New Roman" pitchFamily="34" charset="-122"/>
                <a:cs typeface="Times New Roman" pitchFamily="34" charset="-120"/>
              </a:rPr>
              <a:t>RESULTS</a:t>
            </a:r>
            <a:endParaRPr lang="en-US" sz="1100" dirty="0"/>
          </a:p>
        </p:txBody>
      </p:sp>
      <p:sp>
        <p:nvSpPr>
          <p:cNvPr id="7" name="Text 5"/>
          <p:cNvSpPr txBox="1"/>
          <p:nvPr/>
        </p:nvSpPr>
        <p:spPr>
          <a:xfrm>
            <a:off x="566928" y="566928"/>
            <a:ext cx="11064240" cy="685800"/>
          </a:xfrm>
          <a:prstGeom prst="rect">
            <a:avLst/>
          </a:prstGeom>
          <a:noFill/>
          <a:ln/>
        </p:spPr>
        <p:txBody>
          <a:bodyPr wrap="square" lIns="0" tIns="0" rIns="0" bIns="0" rtlCol="0" anchor="t"/>
          <a:lstStyle/>
          <a:p>
            <a:pPr marL="0" indent="0">
              <a:buNone/>
            </a:pPr>
            <a:r>
              <a:rPr lang="en-US" sz="3200" b="1" dirty="0">
                <a:solidFill>
                  <a:srgbClr val="000000"/>
                </a:solidFill>
                <a:latin typeface="Times New Roman" pitchFamily="34" charset="0"/>
                <a:ea typeface="Times New Roman" pitchFamily="34" charset="-122"/>
                <a:cs typeface="Times New Roman" pitchFamily="34" charset="-120"/>
              </a:rPr>
              <a:t>The FTIR Twist: A 98% Match — To The Filter</a:t>
            </a:r>
            <a:endParaRPr lang="en-US" sz="3200" dirty="0"/>
          </a:p>
        </p:txBody>
      </p:sp>
      <p:sp>
        <p:nvSpPr>
          <p:cNvPr id="8" name="Shape 6"/>
          <p:cNvSpPr/>
          <p:nvPr/>
        </p:nvSpPr>
        <p:spPr>
          <a:xfrm>
            <a:off x="594360" y="1627632"/>
            <a:ext cx="6035040" cy="3931920"/>
          </a:xfrm>
          <a:prstGeom prst="roundRect">
            <a:avLst>
              <a:gd name="adj" fmla="val 1860"/>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graphicFrame>
        <p:nvGraphicFramePr>
          <p:cNvPr id="9" name="Chart 0"/>
          <p:cNvGraphicFramePr/>
          <p:nvPr/>
        </p:nvGraphicFramePr>
        <p:xfrm>
          <a:off x="777240" y="1783080"/>
          <a:ext cx="5669280" cy="3611880"/>
        </p:xfrm>
        <a:graphic>
          <a:graphicData uri="http://schemas.openxmlformats.org/drawingml/2006/chart">
            <c:chart xmlns:c="http://schemas.openxmlformats.org/drawingml/2006/chart" xmlns:r="http://schemas.openxmlformats.org/officeDocument/2006/relationships" r:id="rId3"/>
          </a:graphicData>
        </a:graphic>
      </p:graphicFrame>
      <p:sp>
        <p:nvSpPr>
          <p:cNvPr id="10" name="Text 7"/>
          <p:cNvSpPr txBox="1"/>
          <p:nvPr/>
        </p:nvSpPr>
        <p:spPr>
          <a:xfrm>
            <a:off x="594360" y="5669280"/>
            <a:ext cx="6035040" cy="411480"/>
          </a:xfrm>
          <a:prstGeom prst="rect">
            <a:avLst/>
          </a:prstGeom>
          <a:noFill/>
          <a:ln/>
        </p:spPr>
        <p:txBody>
          <a:bodyPr wrap="square" lIns="0" tIns="0" rIns="0" bIns="0" rtlCol="0" anchor="ctr"/>
          <a:lstStyle/>
          <a:p>
            <a:pPr marL="0" indent="0">
              <a:lnSpc>
                <a:spcPct val="110000"/>
              </a:lnSpc>
              <a:buNone/>
            </a:pPr>
            <a:r>
              <a:rPr lang="en-US" sz="1600" b="1" i="1" dirty="0">
                <a:solidFill>
                  <a:srgbClr val="FF0000"/>
                </a:solidFill>
                <a:latin typeface="Times New Roman" pitchFamily="34" charset="0"/>
                <a:ea typeface="Times New Roman" pitchFamily="34" charset="-122"/>
                <a:cs typeface="Times New Roman" pitchFamily="34" charset="-120"/>
              </a:rPr>
              <a:t>43 / 50 measurements passed automated quality checks — 7 flagged “weak-bands”, concentrated at Ely 2 (4 of 7)</a:t>
            </a:r>
            <a:endParaRPr lang="en-US" sz="1600" b="1" dirty="0">
              <a:solidFill>
                <a:srgbClr val="FF0000"/>
              </a:solidFill>
            </a:endParaRPr>
          </a:p>
        </p:txBody>
      </p:sp>
      <p:sp>
        <p:nvSpPr>
          <p:cNvPr id="11" name="Shape 8"/>
          <p:cNvSpPr/>
          <p:nvPr/>
        </p:nvSpPr>
        <p:spPr>
          <a:xfrm>
            <a:off x="6949440" y="1627632"/>
            <a:ext cx="4645152" cy="1463040"/>
          </a:xfrm>
          <a:prstGeom prst="roundRect">
            <a:avLst>
              <a:gd name="adj" fmla="val 6250"/>
            </a:avLst>
          </a:prstGeom>
          <a:solidFill>
            <a:srgbClr val="0B2A3A"/>
          </a:solidFill>
          <a:ln/>
        </p:spPr>
      </p:sp>
      <p:sp>
        <p:nvSpPr>
          <p:cNvPr id="12" name="Text 9"/>
          <p:cNvSpPr txBox="1"/>
          <p:nvPr/>
        </p:nvSpPr>
        <p:spPr>
          <a:xfrm>
            <a:off x="7178040" y="1627632"/>
            <a:ext cx="1600200" cy="1463040"/>
          </a:xfrm>
          <a:prstGeom prst="rect">
            <a:avLst/>
          </a:prstGeom>
          <a:noFill/>
          <a:ln/>
        </p:spPr>
        <p:txBody>
          <a:bodyPr wrap="square" lIns="0" tIns="0" rIns="0" bIns="0" rtlCol="0" anchor="ctr"/>
          <a:lstStyle/>
          <a:p>
            <a:pPr marL="0" indent="0">
              <a:buNone/>
            </a:pPr>
            <a:r>
              <a:rPr lang="en-US" sz="3400" b="1" dirty="0">
                <a:solidFill>
                  <a:srgbClr val="E9A35B"/>
                </a:solidFill>
                <a:latin typeface="Times New Roman" pitchFamily="34" charset="0"/>
                <a:ea typeface="Times New Roman" pitchFamily="34" charset="-122"/>
                <a:cs typeface="Times New Roman" pitchFamily="34" charset="-120"/>
              </a:rPr>
              <a:t>98%</a:t>
            </a:r>
            <a:endParaRPr lang="en-US" sz="3400" dirty="0"/>
          </a:p>
        </p:txBody>
      </p:sp>
      <p:sp>
        <p:nvSpPr>
          <p:cNvPr id="13" name="Text 10"/>
          <p:cNvSpPr txBox="1"/>
          <p:nvPr/>
        </p:nvSpPr>
        <p:spPr>
          <a:xfrm>
            <a:off x="8823960" y="1627632"/>
            <a:ext cx="2606040" cy="1463040"/>
          </a:xfrm>
          <a:prstGeom prst="rect">
            <a:avLst/>
          </a:prstGeom>
          <a:noFill/>
          <a:ln/>
        </p:spPr>
        <p:txBody>
          <a:bodyPr wrap="square" lIns="0" tIns="0" rIns="0" bIns="0" rtlCol="0" anchor="ctr"/>
          <a:lstStyle/>
          <a:p>
            <a:pPr marL="0" indent="0">
              <a:lnSpc>
                <a:spcPct val="115000"/>
              </a:lnSpc>
              <a:buNone/>
            </a:pPr>
            <a:r>
              <a:rPr lang="en-US" sz="1150" b="1" dirty="0">
                <a:solidFill>
                  <a:srgbClr val="FFFFFF"/>
                </a:solidFill>
                <a:latin typeface="Times New Roman" pitchFamily="34" charset="0"/>
                <a:ea typeface="Times New Roman" pitchFamily="34" charset="-122"/>
                <a:cs typeface="Times New Roman" pitchFamily="34" charset="-120"/>
              </a:rPr>
              <a:t>library match — but to the cellulose acetate FILTER MEMBRANE, not an environmental microplastic</a:t>
            </a:r>
            <a:endParaRPr lang="en-US" sz="1150" dirty="0"/>
          </a:p>
        </p:txBody>
      </p:sp>
      <p:sp>
        <p:nvSpPr>
          <p:cNvPr id="14" name="Shape 11"/>
          <p:cNvSpPr/>
          <p:nvPr/>
        </p:nvSpPr>
        <p:spPr>
          <a:xfrm>
            <a:off x="6949440" y="3483864"/>
            <a:ext cx="182880" cy="182880"/>
          </a:xfrm>
          <a:prstGeom prst="ellipse">
            <a:avLst/>
          </a:prstGeom>
          <a:solidFill>
            <a:srgbClr val="D9593A"/>
          </a:solidFill>
          <a:ln/>
        </p:spPr>
      </p:sp>
      <p:sp>
        <p:nvSpPr>
          <p:cNvPr id="15" name="Text 12"/>
          <p:cNvSpPr txBox="1"/>
          <p:nvPr/>
        </p:nvSpPr>
        <p:spPr>
          <a:xfrm>
            <a:off x="6949440" y="3483864"/>
            <a:ext cx="182880" cy="182880"/>
          </a:xfrm>
          <a:prstGeom prst="rect">
            <a:avLst/>
          </a:prstGeom>
          <a:noFill/>
          <a:ln/>
        </p:spPr>
        <p:txBody>
          <a:bodyPr wrap="square" lIns="0" tIns="0" rIns="0" bIns="0" rtlCol="0" anchor="ctr"/>
          <a:lstStyle/>
          <a:p>
            <a:pPr marL="0" indent="0" algn="ctr">
              <a:buNone/>
            </a:pPr>
            <a:endParaRPr lang="en-US" sz="1300" dirty="0"/>
          </a:p>
        </p:txBody>
      </p:sp>
      <p:sp>
        <p:nvSpPr>
          <p:cNvPr id="16" name="Text 13"/>
          <p:cNvSpPr txBox="1"/>
          <p:nvPr/>
        </p:nvSpPr>
        <p:spPr>
          <a:xfrm>
            <a:off x="7296912" y="3429000"/>
            <a:ext cx="4297680" cy="822960"/>
          </a:xfrm>
          <a:prstGeom prst="rect">
            <a:avLst/>
          </a:prstGeom>
          <a:noFill/>
          <a:ln/>
        </p:spPr>
        <p:txBody>
          <a:bodyPr wrap="square" lIns="0" tIns="0" rIns="0" bIns="0" rtlCol="0" anchor="ctr"/>
          <a:lstStyle/>
          <a:p>
            <a:pPr marL="0" indent="0">
              <a:lnSpc>
                <a:spcPct val="115000"/>
              </a:lnSpc>
              <a:buNone/>
            </a:pPr>
            <a:r>
              <a:rPr lang="en-US" sz="1200" dirty="0">
                <a:solidFill>
                  <a:srgbClr val="2A3B45"/>
                </a:solidFill>
                <a:latin typeface="Times New Roman" pitchFamily="34" charset="0"/>
                <a:ea typeface="Times New Roman" pitchFamily="34" charset="-122"/>
                <a:cs typeface="Times New Roman" pitchFamily="34" charset="-120"/>
              </a:rPr>
              <a:t>No confirmed environmental polymer match across all 50 spectra</a:t>
            </a:r>
            <a:endParaRPr lang="en-US" sz="1200" dirty="0"/>
          </a:p>
        </p:txBody>
      </p:sp>
      <p:sp>
        <p:nvSpPr>
          <p:cNvPr id="17" name="Shape 14"/>
          <p:cNvSpPr/>
          <p:nvPr/>
        </p:nvSpPr>
        <p:spPr>
          <a:xfrm>
            <a:off x="6949440" y="4398264"/>
            <a:ext cx="182880" cy="182880"/>
          </a:xfrm>
          <a:prstGeom prst="ellipse">
            <a:avLst/>
          </a:prstGeom>
          <a:solidFill>
            <a:srgbClr val="D9593A"/>
          </a:solidFill>
          <a:ln/>
        </p:spPr>
      </p:sp>
      <p:sp>
        <p:nvSpPr>
          <p:cNvPr id="18" name="Text 15"/>
          <p:cNvSpPr txBox="1"/>
          <p:nvPr/>
        </p:nvSpPr>
        <p:spPr>
          <a:xfrm>
            <a:off x="6949440" y="4398264"/>
            <a:ext cx="182880" cy="182880"/>
          </a:xfrm>
          <a:prstGeom prst="rect">
            <a:avLst/>
          </a:prstGeom>
          <a:noFill/>
          <a:ln/>
        </p:spPr>
        <p:txBody>
          <a:bodyPr wrap="square" lIns="0" tIns="0" rIns="0" bIns="0" rtlCol="0" anchor="ctr"/>
          <a:lstStyle/>
          <a:p>
            <a:pPr marL="0" indent="0" algn="ctr">
              <a:buNone/>
            </a:pPr>
            <a:endParaRPr lang="en-US" sz="1300" dirty="0"/>
          </a:p>
        </p:txBody>
      </p:sp>
      <p:sp>
        <p:nvSpPr>
          <p:cNvPr id="19" name="Text 16"/>
          <p:cNvSpPr txBox="1"/>
          <p:nvPr/>
        </p:nvSpPr>
        <p:spPr>
          <a:xfrm>
            <a:off x="7296912" y="4343400"/>
            <a:ext cx="4297680" cy="822960"/>
          </a:xfrm>
          <a:prstGeom prst="rect">
            <a:avLst/>
          </a:prstGeom>
          <a:noFill/>
          <a:ln/>
        </p:spPr>
        <p:txBody>
          <a:bodyPr wrap="square" lIns="0" tIns="0" rIns="0" bIns="0" rtlCol="0" anchor="ctr"/>
          <a:lstStyle/>
          <a:p>
            <a:pPr marL="0" indent="0">
              <a:lnSpc>
                <a:spcPct val="115000"/>
              </a:lnSpc>
              <a:buNone/>
            </a:pPr>
            <a:r>
              <a:rPr lang="en-US" sz="1200" dirty="0">
                <a:solidFill>
                  <a:srgbClr val="2A3B45"/>
                </a:solidFill>
                <a:latin typeface="Times New Roman" pitchFamily="34" charset="0"/>
                <a:ea typeface="Times New Roman" pitchFamily="34" charset="-122"/>
                <a:cs typeface="Times New Roman" pitchFamily="34" charset="-120"/>
              </a:rPr>
              <a:t>Target fibres and fragments were likely too small or too low in mass to dominate the ATR signal beneath the substrate</a:t>
            </a:r>
            <a:endParaRPr lang="en-US" sz="1200" dirty="0"/>
          </a:p>
        </p:txBody>
      </p:sp>
      <p:sp>
        <p:nvSpPr>
          <p:cNvPr id="20" name="Shape 17"/>
          <p:cNvSpPr/>
          <p:nvPr/>
        </p:nvSpPr>
        <p:spPr>
          <a:xfrm>
            <a:off x="6949440" y="5312664"/>
            <a:ext cx="182880" cy="182880"/>
          </a:xfrm>
          <a:prstGeom prst="ellipse">
            <a:avLst/>
          </a:prstGeom>
          <a:solidFill>
            <a:srgbClr val="D9593A"/>
          </a:solidFill>
          <a:ln/>
        </p:spPr>
      </p:sp>
      <p:sp>
        <p:nvSpPr>
          <p:cNvPr id="21" name="Text 18"/>
          <p:cNvSpPr txBox="1"/>
          <p:nvPr/>
        </p:nvSpPr>
        <p:spPr>
          <a:xfrm>
            <a:off x="6949440" y="5312664"/>
            <a:ext cx="182880" cy="182880"/>
          </a:xfrm>
          <a:prstGeom prst="rect">
            <a:avLst/>
          </a:prstGeom>
          <a:noFill/>
          <a:ln/>
        </p:spPr>
        <p:txBody>
          <a:bodyPr wrap="square" lIns="0" tIns="0" rIns="0" bIns="0" rtlCol="0" anchor="ctr"/>
          <a:lstStyle/>
          <a:p>
            <a:pPr marL="0" indent="0" algn="ctr">
              <a:buNone/>
            </a:pPr>
            <a:endParaRPr lang="en-US" sz="1300" dirty="0"/>
          </a:p>
        </p:txBody>
      </p:sp>
      <p:sp>
        <p:nvSpPr>
          <p:cNvPr id="22" name="Text 19"/>
          <p:cNvSpPr txBox="1"/>
          <p:nvPr/>
        </p:nvSpPr>
        <p:spPr>
          <a:xfrm>
            <a:off x="7296912" y="5257800"/>
            <a:ext cx="4297680" cy="822960"/>
          </a:xfrm>
          <a:prstGeom prst="rect">
            <a:avLst/>
          </a:prstGeom>
          <a:noFill/>
          <a:ln/>
        </p:spPr>
        <p:txBody>
          <a:bodyPr wrap="square" lIns="0" tIns="0" rIns="0" bIns="0" rtlCol="0" anchor="ctr"/>
          <a:lstStyle/>
          <a:p>
            <a:pPr marL="0" indent="0">
              <a:lnSpc>
                <a:spcPct val="115000"/>
              </a:lnSpc>
              <a:buNone/>
            </a:pPr>
            <a:r>
              <a:rPr lang="en-US" sz="1200" dirty="0">
                <a:solidFill>
                  <a:srgbClr val="2A3B45"/>
                </a:solidFill>
                <a:latin typeface="Times New Roman" pitchFamily="34" charset="0"/>
                <a:ea typeface="Times New Roman" pitchFamily="34" charset="-122"/>
                <a:cs typeface="Times New Roman" pitchFamily="34" charset="-120"/>
              </a:rPr>
              <a:t>Central finding: a genuine microscopy-to-FTIR discrepancy — a method limitation at this scale, not evidence of absent microplastics</a:t>
            </a:r>
            <a:endParaRPr lang="en-US" sz="12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6">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594360" y="6327648"/>
            <a:ext cx="11000232" cy="0"/>
          </a:xfrm>
          <a:prstGeom prst="line">
            <a:avLst/>
          </a:prstGeom>
          <a:noFill/>
          <a:ln w="12700">
            <a:solidFill>
              <a:srgbClr val="DCE5EA"/>
            </a:solidFill>
            <a:prstDash val="solid"/>
          </a:ln>
        </p:spPr>
      </p:sp>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13</a:t>
            </a:r>
            <a:endParaRPr lang="en-US" sz="1000" dirty="0"/>
          </a:p>
        </p:txBody>
      </p:sp>
      <p:sp>
        <p:nvSpPr>
          <p:cNvPr id="6" name="Text 4"/>
          <p:cNvSpPr txBox="1"/>
          <p:nvPr/>
        </p:nvSpPr>
        <p:spPr>
          <a:xfrm>
            <a:off x="594360" y="292608"/>
            <a:ext cx="10515600" cy="237744"/>
          </a:xfrm>
          <a:prstGeom prst="rect">
            <a:avLst/>
          </a:prstGeom>
          <a:noFill/>
          <a:ln/>
        </p:spPr>
        <p:txBody>
          <a:bodyPr wrap="square" lIns="0" tIns="0" rIns="0" bIns="0" rtlCol="0" anchor="ctr"/>
          <a:lstStyle/>
          <a:p>
            <a:pPr marL="0" indent="0">
              <a:buNone/>
            </a:pPr>
            <a:r>
              <a:rPr lang="en-US" sz="1100" b="1" kern="0" spc="200" dirty="0">
                <a:solidFill>
                  <a:srgbClr val="D9593A"/>
                </a:solidFill>
                <a:latin typeface="Times New Roman" pitchFamily="34" charset="0"/>
                <a:ea typeface="Times New Roman" pitchFamily="34" charset="-122"/>
                <a:cs typeface="Times New Roman" pitchFamily="34" charset="-120"/>
              </a:rPr>
              <a:t>RESULTS</a:t>
            </a:r>
            <a:endParaRPr lang="en-US" sz="1100" dirty="0"/>
          </a:p>
        </p:txBody>
      </p:sp>
      <p:sp>
        <p:nvSpPr>
          <p:cNvPr id="7" name="Text 5"/>
          <p:cNvSpPr txBox="1"/>
          <p:nvPr/>
        </p:nvSpPr>
        <p:spPr>
          <a:xfrm>
            <a:off x="566928" y="566928"/>
            <a:ext cx="11064240" cy="685800"/>
          </a:xfrm>
          <a:prstGeom prst="rect">
            <a:avLst/>
          </a:prstGeom>
          <a:noFill/>
          <a:ln/>
        </p:spPr>
        <p:txBody>
          <a:bodyPr wrap="square" lIns="0" tIns="0" rIns="0" bIns="0" rtlCol="0" anchor="t"/>
          <a:lstStyle/>
          <a:p>
            <a:pPr marL="0" indent="0">
              <a:buNone/>
            </a:pPr>
            <a:r>
              <a:rPr lang="en-US" sz="3200" b="1" dirty="0">
                <a:solidFill>
                  <a:srgbClr val="000000"/>
                </a:solidFill>
                <a:latin typeface="Times New Roman" pitchFamily="34" charset="0"/>
                <a:ea typeface="Times New Roman" pitchFamily="34" charset="-122"/>
                <a:cs typeface="Times New Roman" pitchFamily="34" charset="-120"/>
              </a:rPr>
              <a:t>Four Interviews, Seven Themes, One Shared Concern</a:t>
            </a:r>
            <a:endParaRPr lang="en-US" sz="3200" dirty="0"/>
          </a:p>
        </p:txBody>
      </p:sp>
      <p:sp>
        <p:nvSpPr>
          <p:cNvPr id="8" name="Shape 6"/>
          <p:cNvSpPr/>
          <p:nvPr/>
        </p:nvSpPr>
        <p:spPr>
          <a:xfrm>
            <a:off x="594360" y="1691640"/>
            <a:ext cx="1399032" cy="1463040"/>
          </a:xfrm>
          <a:prstGeom prst="roundRect">
            <a:avLst>
              <a:gd name="adj" fmla="val 5229"/>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9" name="Shape 7"/>
          <p:cNvSpPr/>
          <p:nvPr/>
        </p:nvSpPr>
        <p:spPr>
          <a:xfrm>
            <a:off x="1088136" y="1874520"/>
            <a:ext cx="411480" cy="411480"/>
          </a:xfrm>
          <a:prstGeom prst="ellipse">
            <a:avLst/>
          </a:prstGeom>
          <a:solidFill>
            <a:srgbClr val="0F4C66"/>
          </a:solidFill>
          <a:ln/>
        </p:spPr>
      </p:sp>
      <p:sp>
        <p:nvSpPr>
          <p:cNvPr id="10" name="Text 8"/>
          <p:cNvSpPr txBox="1"/>
          <p:nvPr/>
        </p:nvSpPr>
        <p:spPr>
          <a:xfrm>
            <a:off x="1088136" y="1874520"/>
            <a:ext cx="411480" cy="411480"/>
          </a:xfrm>
          <a:prstGeom prst="rect">
            <a:avLst/>
          </a:prstGeom>
          <a:solidFill>
            <a:srgbClr val="C00000"/>
          </a:solid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1</a:t>
            </a:r>
            <a:endParaRPr lang="en-US" sz="1200" dirty="0"/>
          </a:p>
        </p:txBody>
      </p:sp>
      <p:sp>
        <p:nvSpPr>
          <p:cNvPr id="11" name="Text 9"/>
          <p:cNvSpPr txBox="1"/>
          <p:nvPr/>
        </p:nvSpPr>
        <p:spPr>
          <a:xfrm>
            <a:off x="667512" y="2395728"/>
            <a:ext cx="1252728" cy="685800"/>
          </a:xfrm>
          <a:prstGeom prst="rect">
            <a:avLst/>
          </a:prstGeom>
          <a:noFill/>
          <a:ln/>
        </p:spPr>
        <p:txBody>
          <a:bodyPr wrap="square" lIns="0" tIns="0" rIns="0" bIns="0" rtlCol="0" anchor="ctr"/>
          <a:lstStyle/>
          <a:p>
            <a:pPr marL="0" indent="0" algn="ctr">
              <a:lnSpc>
                <a:spcPct val="110000"/>
              </a:lnSpc>
              <a:buNone/>
            </a:pPr>
            <a:r>
              <a:rPr lang="en-US" sz="1000" dirty="0">
                <a:solidFill>
                  <a:srgbClr val="2A3B45"/>
                </a:solidFill>
                <a:latin typeface="Times New Roman" pitchFamily="34" charset="0"/>
                <a:ea typeface="Times New Roman" pitchFamily="34" charset="-122"/>
                <a:cs typeface="Times New Roman" pitchFamily="34" charset="-120"/>
              </a:rPr>
              <a:t>Treatment &amp; transfer</a:t>
            </a:r>
            <a:endParaRPr lang="en-US" sz="1000" dirty="0"/>
          </a:p>
        </p:txBody>
      </p:sp>
      <p:sp>
        <p:nvSpPr>
          <p:cNvPr id="12" name="Shape 10"/>
          <p:cNvSpPr/>
          <p:nvPr/>
        </p:nvSpPr>
        <p:spPr>
          <a:xfrm>
            <a:off x="2194560" y="1691640"/>
            <a:ext cx="1399032" cy="1463040"/>
          </a:xfrm>
          <a:prstGeom prst="roundRect">
            <a:avLst>
              <a:gd name="adj" fmla="val 5229"/>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3" name="Shape 11"/>
          <p:cNvSpPr/>
          <p:nvPr/>
        </p:nvSpPr>
        <p:spPr>
          <a:xfrm>
            <a:off x="2688336" y="1874520"/>
            <a:ext cx="411480" cy="411480"/>
          </a:xfrm>
          <a:prstGeom prst="ellipse">
            <a:avLst/>
          </a:prstGeom>
          <a:solidFill>
            <a:srgbClr val="0F4C66"/>
          </a:solidFill>
          <a:ln/>
        </p:spPr>
      </p:sp>
      <p:sp>
        <p:nvSpPr>
          <p:cNvPr id="14" name="Text 12"/>
          <p:cNvSpPr txBox="1"/>
          <p:nvPr/>
        </p:nvSpPr>
        <p:spPr>
          <a:xfrm>
            <a:off x="2688336" y="1874520"/>
            <a:ext cx="411480" cy="411480"/>
          </a:xfrm>
          <a:prstGeom prst="rect">
            <a:avLst/>
          </a:prstGeom>
          <a:solidFill>
            <a:srgbClr val="FF0000"/>
          </a:solid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2</a:t>
            </a:r>
            <a:endParaRPr lang="en-US" sz="1200" dirty="0"/>
          </a:p>
        </p:txBody>
      </p:sp>
      <p:sp>
        <p:nvSpPr>
          <p:cNvPr id="15" name="Text 13"/>
          <p:cNvSpPr txBox="1"/>
          <p:nvPr/>
        </p:nvSpPr>
        <p:spPr>
          <a:xfrm>
            <a:off x="2267712" y="2395728"/>
            <a:ext cx="1252728" cy="685800"/>
          </a:xfrm>
          <a:prstGeom prst="rect">
            <a:avLst/>
          </a:prstGeom>
          <a:noFill/>
          <a:ln/>
        </p:spPr>
        <p:txBody>
          <a:bodyPr wrap="square" lIns="0" tIns="0" rIns="0" bIns="0" rtlCol="0" anchor="ctr"/>
          <a:lstStyle/>
          <a:p>
            <a:pPr marL="0" indent="0" algn="ctr">
              <a:lnSpc>
                <a:spcPct val="110000"/>
              </a:lnSpc>
              <a:buNone/>
            </a:pPr>
            <a:r>
              <a:rPr lang="en-US" sz="1000" dirty="0">
                <a:solidFill>
                  <a:srgbClr val="2A3B45"/>
                </a:solidFill>
                <a:latin typeface="Times New Roman" pitchFamily="34" charset="0"/>
                <a:ea typeface="Times New Roman" pitchFamily="34" charset="-122"/>
                <a:cs typeface="Times New Roman" pitchFamily="34" charset="-120"/>
              </a:rPr>
              <a:t>Standardised monitoring</a:t>
            </a:r>
            <a:endParaRPr lang="en-US" sz="1000" dirty="0"/>
          </a:p>
        </p:txBody>
      </p:sp>
      <p:sp>
        <p:nvSpPr>
          <p:cNvPr id="16" name="Shape 14"/>
          <p:cNvSpPr/>
          <p:nvPr/>
        </p:nvSpPr>
        <p:spPr>
          <a:xfrm>
            <a:off x="3794760" y="1691640"/>
            <a:ext cx="1399032" cy="1463040"/>
          </a:xfrm>
          <a:prstGeom prst="roundRect">
            <a:avLst>
              <a:gd name="adj" fmla="val 5229"/>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7" name="Shape 15"/>
          <p:cNvSpPr/>
          <p:nvPr/>
        </p:nvSpPr>
        <p:spPr>
          <a:xfrm>
            <a:off x="4288536" y="1874520"/>
            <a:ext cx="411480" cy="411480"/>
          </a:xfrm>
          <a:prstGeom prst="ellipse">
            <a:avLst/>
          </a:prstGeom>
          <a:solidFill>
            <a:srgbClr val="0F4C66"/>
          </a:solidFill>
          <a:ln/>
        </p:spPr>
      </p:sp>
      <p:sp>
        <p:nvSpPr>
          <p:cNvPr id="18" name="Text 16"/>
          <p:cNvSpPr txBox="1"/>
          <p:nvPr/>
        </p:nvSpPr>
        <p:spPr>
          <a:xfrm>
            <a:off x="4288536" y="1874520"/>
            <a:ext cx="411480" cy="411480"/>
          </a:xfrm>
          <a:prstGeom prst="rect">
            <a:avLst/>
          </a:prstGeom>
          <a:solidFill>
            <a:srgbClr val="FFC000"/>
          </a:solid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3</a:t>
            </a:r>
            <a:endParaRPr lang="en-US" sz="1200" dirty="0"/>
          </a:p>
        </p:txBody>
      </p:sp>
      <p:sp>
        <p:nvSpPr>
          <p:cNvPr id="19" name="Text 17"/>
          <p:cNvSpPr txBox="1"/>
          <p:nvPr/>
        </p:nvSpPr>
        <p:spPr>
          <a:xfrm>
            <a:off x="3867912" y="2395728"/>
            <a:ext cx="1252728" cy="685800"/>
          </a:xfrm>
          <a:prstGeom prst="rect">
            <a:avLst/>
          </a:prstGeom>
          <a:noFill/>
          <a:ln/>
        </p:spPr>
        <p:txBody>
          <a:bodyPr wrap="square" lIns="0" tIns="0" rIns="0" bIns="0" rtlCol="0" anchor="ctr"/>
          <a:lstStyle/>
          <a:p>
            <a:pPr marL="0" indent="0" algn="ctr">
              <a:lnSpc>
                <a:spcPct val="110000"/>
              </a:lnSpc>
              <a:buNone/>
            </a:pPr>
            <a:r>
              <a:rPr lang="en-US" sz="1000" dirty="0">
                <a:solidFill>
                  <a:srgbClr val="2A3B45"/>
                </a:solidFill>
                <a:latin typeface="Times New Roman" pitchFamily="34" charset="0"/>
                <a:ea typeface="Times New Roman" pitchFamily="34" charset="-122"/>
                <a:cs typeface="Times New Roman" pitchFamily="34" charset="-120"/>
              </a:rPr>
              <a:t>Governance</a:t>
            </a:r>
            <a:endParaRPr lang="en-US" sz="1000" dirty="0"/>
          </a:p>
        </p:txBody>
      </p:sp>
      <p:sp>
        <p:nvSpPr>
          <p:cNvPr id="20" name="Shape 18"/>
          <p:cNvSpPr/>
          <p:nvPr/>
        </p:nvSpPr>
        <p:spPr>
          <a:xfrm>
            <a:off x="5394960" y="1691640"/>
            <a:ext cx="1399032" cy="1463040"/>
          </a:xfrm>
          <a:prstGeom prst="roundRect">
            <a:avLst>
              <a:gd name="adj" fmla="val 5229"/>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1" name="Shape 19"/>
          <p:cNvSpPr/>
          <p:nvPr/>
        </p:nvSpPr>
        <p:spPr>
          <a:xfrm>
            <a:off x="5888736" y="1874520"/>
            <a:ext cx="411480" cy="411480"/>
          </a:xfrm>
          <a:prstGeom prst="ellipse">
            <a:avLst/>
          </a:prstGeom>
          <a:solidFill>
            <a:srgbClr val="0F4C66"/>
          </a:solidFill>
          <a:ln/>
        </p:spPr>
      </p:sp>
      <p:sp>
        <p:nvSpPr>
          <p:cNvPr id="22" name="Text 20"/>
          <p:cNvSpPr txBox="1"/>
          <p:nvPr/>
        </p:nvSpPr>
        <p:spPr>
          <a:xfrm>
            <a:off x="5888736" y="1874520"/>
            <a:ext cx="411480" cy="411480"/>
          </a:xfrm>
          <a:prstGeom prst="rect">
            <a:avLst/>
          </a:prstGeom>
          <a:solidFill>
            <a:srgbClr val="FFFF00"/>
          </a:solid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4</a:t>
            </a:r>
            <a:endParaRPr lang="en-US" sz="1200" dirty="0"/>
          </a:p>
        </p:txBody>
      </p:sp>
      <p:sp>
        <p:nvSpPr>
          <p:cNvPr id="23" name="Text 21"/>
          <p:cNvSpPr txBox="1"/>
          <p:nvPr/>
        </p:nvSpPr>
        <p:spPr>
          <a:xfrm>
            <a:off x="5468112" y="2395728"/>
            <a:ext cx="1252728" cy="685800"/>
          </a:xfrm>
          <a:prstGeom prst="rect">
            <a:avLst/>
          </a:prstGeom>
          <a:noFill/>
          <a:ln/>
        </p:spPr>
        <p:txBody>
          <a:bodyPr wrap="square" lIns="0" tIns="0" rIns="0" bIns="0" rtlCol="0" anchor="ctr"/>
          <a:lstStyle/>
          <a:p>
            <a:pPr marL="0" indent="0" algn="ctr">
              <a:lnSpc>
                <a:spcPct val="110000"/>
              </a:lnSpc>
              <a:buNone/>
            </a:pPr>
            <a:r>
              <a:rPr lang="en-US" sz="1000" dirty="0">
                <a:solidFill>
                  <a:srgbClr val="2A3B45"/>
                </a:solidFill>
                <a:latin typeface="Times New Roman" pitchFamily="34" charset="0"/>
                <a:ea typeface="Times New Roman" pitchFamily="34" charset="-122"/>
                <a:cs typeface="Times New Roman" pitchFamily="34" charset="-120"/>
              </a:rPr>
              <a:t>Circular economy</a:t>
            </a:r>
            <a:endParaRPr lang="en-US" sz="1000" dirty="0"/>
          </a:p>
        </p:txBody>
      </p:sp>
      <p:sp>
        <p:nvSpPr>
          <p:cNvPr id="24" name="Shape 22"/>
          <p:cNvSpPr/>
          <p:nvPr/>
        </p:nvSpPr>
        <p:spPr>
          <a:xfrm>
            <a:off x="6995160" y="1691640"/>
            <a:ext cx="1399032" cy="1463040"/>
          </a:xfrm>
          <a:prstGeom prst="roundRect">
            <a:avLst>
              <a:gd name="adj" fmla="val 5229"/>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5" name="Shape 23"/>
          <p:cNvSpPr/>
          <p:nvPr/>
        </p:nvSpPr>
        <p:spPr>
          <a:xfrm>
            <a:off x="7488936" y="1874520"/>
            <a:ext cx="411480" cy="411480"/>
          </a:xfrm>
          <a:prstGeom prst="ellipse">
            <a:avLst/>
          </a:prstGeom>
          <a:solidFill>
            <a:srgbClr val="0F4C66"/>
          </a:solidFill>
          <a:ln/>
        </p:spPr>
      </p:sp>
      <p:sp>
        <p:nvSpPr>
          <p:cNvPr id="26" name="Text 24"/>
          <p:cNvSpPr txBox="1"/>
          <p:nvPr/>
        </p:nvSpPr>
        <p:spPr>
          <a:xfrm>
            <a:off x="7488936" y="1874520"/>
            <a:ext cx="411480" cy="411480"/>
          </a:xfrm>
          <a:prstGeom prst="rect">
            <a:avLst/>
          </a:prstGeom>
          <a:solidFill>
            <a:srgbClr val="92D050"/>
          </a:solid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5</a:t>
            </a:r>
            <a:endParaRPr lang="en-US" sz="1200" dirty="0"/>
          </a:p>
        </p:txBody>
      </p:sp>
      <p:sp>
        <p:nvSpPr>
          <p:cNvPr id="27" name="Text 25"/>
          <p:cNvSpPr txBox="1"/>
          <p:nvPr/>
        </p:nvSpPr>
        <p:spPr>
          <a:xfrm>
            <a:off x="7068312" y="2395728"/>
            <a:ext cx="1252728" cy="685800"/>
          </a:xfrm>
          <a:prstGeom prst="rect">
            <a:avLst/>
          </a:prstGeom>
          <a:noFill/>
          <a:ln/>
        </p:spPr>
        <p:txBody>
          <a:bodyPr wrap="square" lIns="0" tIns="0" rIns="0" bIns="0" rtlCol="0" anchor="ctr"/>
          <a:lstStyle/>
          <a:p>
            <a:pPr marL="0" indent="0" algn="ctr">
              <a:lnSpc>
                <a:spcPct val="110000"/>
              </a:lnSpc>
              <a:buNone/>
            </a:pPr>
            <a:r>
              <a:rPr lang="en-US" sz="1000" dirty="0">
                <a:solidFill>
                  <a:srgbClr val="2A3B45"/>
                </a:solidFill>
                <a:latin typeface="Times New Roman" pitchFamily="34" charset="0"/>
                <a:ea typeface="Times New Roman" pitchFamily="34" charset="-122"/>
                <a:cs typeface="Times New Roman" pitchFamily="34" charset="-120"/>
              </a:rPr>
              <a:t>Biosolids &amp; agriculture</a:t>
            </a:r>
            <a:endParaRPr lang="en-US" sz="1000" dirty="0"/>
          </a:p>
        </p:txBody>
      </p:sp>
      <p:sp>
        <p:nvSpPr>
          <p:cNvPr id="28" name="Shape 26"/>
          <p:cNvSpPr/>
          <p:nvPr/>
        </p:nvSpPr>
        <p:spPr>
          <a:xfrm>
            <a:off x="8595360" y="1691640"/>
            <a:ext cx="1399032" cy="1463040"/>
          </a:xfrm>
          <a:prstGeom prst="roundRect">
            <a:avLst>
              <a:gd name="adj" fmla="val 5229"/>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9" name="Shape 27"/>
          <p:cNvSpPr/>
          <p:nvPr/>
        </p:nvSpPr>
        <p:spPr>
          <a:xfrm>
            <a:off x="9089136" y="1874520"/>
            <a:ext cx="411480" cy="411480"/>
          </a:xfrm>
          <a:prstGeom prst="ellipse">
            <a:avLst/>
          </a:prstGeom>
          <a:solidFill>
            <a:srgbClr val="0F4C66"/>
          </a:solidFill>
          <a:ln/>
        </p:spPr>
      </p:sp>
      <p:sp>
        <p:nvSpPr>
          <p:cNvPr id="30" name="Text 28"/>
          <p:cNvSpPr txBox="1"/>
          <p:nvPr/>
        </p:nvSpPr>
        <p:spPr>
          <a:xfrm>
            <a:off x="9089136" y="1874520"/>
            <a:ext cx="411480" cy="411480"/>
          </a:xfrm>
          <a:prstGeom prst="rect">
            <a:avLst/>
          </a:prstGeom>
          <a:solidFill>
            <a:srgbClr val="00B0F0"/>
          </a:solid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6</a:t>
            </a:r>
            <a:endParaRPr lang="en-US" sz="1200" dirty="0"/>
          </a:p>
        </p:txBody>
      </p:sp>
      <p:sp>
        <p:nvSpPr>
          <p:cNvPr id="31" name="Text 29"/>
          <p:cNvSpPr txBox="1"/>
          <p:nvPr/>
        </p:nvSpPr>
        <p:spPr>
          <a:xfrm>
            <a:off x="8668512" y="2395728"/>
            <a:ext cx="1252728" cy="685800"/>
          </a:xfrm>
          <a:prstGeom prst="rect">
            <a:avLst/>
          </a:prstGeom>
          <a:noFill/>
          <a:ln/>
        </p:spPr>
        <p:txBody>
          <a:bodyPr wrap="square" lIns="0" tIns="0" rIns="0" bIns="0" rtlCol="0" anchor="ctr"/>
          <a:lstStyle/>
          <a:p>
            <a:pPr marL="0" indent="0" algn="ctr">
              <a:lnSpc>
                <a:spcPct val="110000"/>
              </a:lnSpc>
              <a:buNone/>
            </a:pPr>
            <a:r>
              <a:rPr lang="en-US" sz="1000" dirty="0">
                <a:solidFill>
                  <a:srgbClr val="2A3B45"/>
                </a:solidFill>
                <a:latin typeface="Times New Roman" pitchFamily="34" charset="0"/>
                <a:ea typeface="Times New Roman" pitchFamily="34" charset="-122"/>
                <a:cs typeface="Times New Roman" pitchFamily="34" charset="-120"/>
              </a:rPr>
              <a:t>Evidence gaps &amp; policy</a:t>
            </a:r>
            <a:endParaRPr lang="en-US" sz="1000" dirty="0"/>
          </a:p>
        </p:txBody>
      </p:sp>
      <p:sp>
        <p:nvSpPr>
          <p:cNvPr id="32" name="Shape 30"/>
          <p:cNvSpPr/>
          <p:nvPr/>
        </p:nvSpPr>
        <p:spPr>
          <a:xfrm>
            <a:off x="10195560" y="1691640"/>
            <a:ext cx="1399032" cy="1463040"/>
          </a:xfrm>
          <a:prstGeom prst="roundRect">
            <a:avLst>
              <a:gd name="adj" fmla="val 5229"/>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33" name="Shape 31"/>
          <p:cNvSpPr/>
          <p:nvPr/>
        </p:nvSpPr>
        <p:spPr>
          <a:xfrm>
            <a:off x="10689336" y="1874520"/>
            <a:ext cx="411480" cy="411480"/>
          </a:xfrm>
          <a:prstGeom prst="ellipse">
            <a:avLst/>
          </a:prstGeom>
          <a:solidFill>
            <a:srgbClr val="0F4C66"/>
          </a:solidFill>
          <a:ln/>
        </p:spPr>
      </p:sp>
      <p:sp>
        <p:nvSpPr>
          <p:cNvPr id="34" name="Text 32"/>
          <p:cNvSpPr txBox="1"/>
          <p:nvPr/>
        </p:nvSpPr>
        <p:spPr>
          <a:xfrm>
            <a:off x="10689336" y="1874520"/>
            <a:ext cx="411480" cy="411480"/>
          </a:xfrm>
          <a:prstGeom prst="rect">
            <a:avLst/>
          </a:prstGeom>
          <a:solidFill>
            <a:srgbClr val="7030A0"/>
          </a:solid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7</a:t>
            </a:r>
            <a:endParaRPr lang="en-US" sz="1200" dirty="0"/>
          </a:p>
        </p:txBody>
      </p:sp>
      <p:sp>
        <p:nvSpPr>
          <p:cNvPr id="35" name="Text 33"/>
          <p:cNvSpPr txBox="1"/>
          <p:nvPr/>
        </p:nvSpPr>
        <p:spPr>
          <a:xfrm>
            <a:off x="10268712" y="2395728"/>
            <a:ext cx="1252728" cy="685800"/>
          </a:xfrm>
          <a:prstGeom prst="rect">
            <a:avLst/>
          </a:prstGeom>
          <a:noFill/>
          <a:ln/>
        </p:spPr>
        <p:txBody>
          <a:bodyPr wrap="square" lIns="0" tIns="0" rIns="0" bIns="0" rtlCol="0" anchor="ctr"/>
          <a:lstStyle/>
          <a:p>
            <a:pPr marL="0" indent="0" algn="ctr">
              <a:lnSpc>
                <a:spcPct val="110000"/>
              </a:lnSpc>
              <a:buNone/>
            </a:pPr>
            <a:r>
              <a:rPr lang="en-US" sz="1000" dirty="0">
                <a:solidFill>
                  <a:srgbClr val="2A3B45"/>
                </a:solidFill>
                <a:latin typeface="Times New Roman" pitchFamily="34" charset="0"/>
                <a:ea typeface="Times New Roman" pitchFamily="34" charset="-122"/>
                <a:cs typeface="Times New Roman" pitchFamily="34" charset="-120"/>
              </a:rPr>
              <a:t>Academic / ecological risk</a:t>
            </a:r>
            <a:endParaRPr lang="en-US" sz="1000" dirty="0"/>
          </a:p>
        </p:txBody>
      </p:sp>
      <p:sp>
        <p:nvSpPr>
          <p:cNvPr id="36" name="Shape 34"/>
          <p:cNvSpPr/>
          <p:nvPr/>
        </p:nvSpPr>
        <p:spPr>
          <a:xfrm>
            <a:off x="594360" y="3401568"/>
            <a:ext cx="6583680" cy="1234440"/>
          </a:xfrm>
          <a:prstGeom prst="roundRect">
            <a:avLst>
              <a:gd name="adj" fmla="val 7407"/>
            </a:avLst>
          </a:prstGeom>
          <a:solidFill>
            <a:srgbClr val="0F4C66"/>
          </a:solidFill>
          <a:ln/>
        </p:spPr>
      </p:sp>
      <p:sp>
        <p:nvSpPr>
          <p:cNvPr id="37" name="Text 35"/>
          <p:cNvSpPr txBox="1"/>
          <p:nvPr/>
        </p:nvSpPr>
        <p:spPr>
          <a:xfrm>
            <a:off x="914400" y="3401568"/>
            <a:ext cx="5943600" cy="1234440"/>
          </a:xfrm>
          <a:prstGeom prst="rect">
            <a:avLst/>
          </a:prstGeom>
          <a:noFill/>
          <a:ln/>
        </p:spPr>
        <p:txBody>
          <a:bodyPr wrap="square" lIns="0" tIns="0" rIns="0" bIns="0" rtlCol="0" anchor="ctr"/>
          <a:lstStyle/>
          <a:p>
            <a:pPr marL="0" indent="0">
              <a:lnSpc>
                <a:spcPct val="120000"/>
              </a:lnSpc>
              <a:buNone/>
            </a:pPr>
            <a:r>
              <a:rPr lang="en-US" sz="1400" i="1" dirty="0">
                <a:solidFill>
                  <a:srgbClr val="FFFFFF"/>
                </a:solidFill>
                <a:latin typeface="Times New Roman" pitchFamily="34" charset="0"/>
                <a:ea typeface="Times New Roman" pitchFamily="34" charset="-122"/>
                <a:cs typeface="Times New Roman" pitchFamily="34" charset="-120"/>
              </a:rPr>
              <a:t>All four participants — independently — identified the absence of standardised microplastic testing in their own sector.</a:t>
            </a:r>
            <a:endParaRPr lang="en-US" sz="1400" dirty="0"/>
          </a:p>
        </p:txBody>
      </p:sp>
      <p:sp>
        <p:nvSpPr>
          <p:cNvPr id="38" name="Shape 36"/>
          <p:cNvSpPr/>
          <p:nvPr/>
        </p:nvSpPr>
        <p:spPr>
          <a:xfrm>
            <a:off x="7498080" y="3401568"/>
            <a:ext cx="4096512" cy="1234440"/>
          </a:xfrm>
          <a:prstGeom prst="roundRect">
            <a:avLst>
              <a:gd name="adj" fmla="val 7407"/>
            </a:avLst>
          </a:prstGeom>
          <a:solidFill>
            <a:srgbClr val="FFFFFF"/>
          </a:solidFill>
          <a:ln w="15875">
            <a:solidFill>
              <a:srgbClr val="D9593A"/>
            </a:solidFill>
            <a:prstDash val="solid"/>
          </a:ln>
        </p:spPr>
      </p:sp>
      <p:sp>
        <p:nvSpPr>
          <p:cNvPr id="39" name="Text 37"/>
          <p:cNvSpPr txBox="1"/>
          <p:nvPr/>
        </p:nvSpPr>
        <p:spPr>
          <a:xfrm>
            <a:off x="7726680" y="3401568"/>
            <a:ext cx="1371600" cy="1234440"/>
          </a:xfrm>
          <a:prstGeom prst="rect">
            <a:avLst/>
          </a:prstGeom>
          <a:noFill/>
          <a:ln/>
        </p:spPr>
        <p:txBody>
          <a:bodyPr wrap="square" lIns="0" tIns="0" rIns="0" bIns="0" rtlCol="0" anchor="ctr"/>
          <a:lstStyle/>
          <a:p>
            <a:pPr marL="0" indent="0">
              <a:buNone/>
            </a:pPr>
            <a:r>
              <a:rPr lang="en-US" sz="2400" b="1" dirty="0">
                <a:solidFill>
                  <a:srgbClr val="D9593A"/>
                </a:solidFill>
                <a:latin typeface="Times New Roman" pitchFamily="34" charset="0"/>
                <a:ea typeface="Times New Roman" pitchFamily="34" charset="-122"/>
                <a:cs typeface="Times New Roman" pitchFamily="34" charset="-120"/>
              </a:rPr>
              <a:t>&gt;99%</a:t>
            </a:r>
            <a:endParaRPr lang="en-US" sz="2400" dirty="0"/>
          </a:p>
        </p:txBody>
      </p:sp>
      <p:sp>
        <p:nvSpPr>
          <p:cNvPr id="40" name="Text 38"/>
          <p:cNvSpPr txBox="1"/>
          <p:nvPr/>
        </p:nvSpPr>
        <p:spPr>
          <a:xfrm>
            <a:off x="9144000" y="3401568"/>
            <a:ext cx="2286000" cy="1234440"/>
          </a:xfrm>
          <a:prstGeom prst="rect">
            <a:avLst/>
          </a:prstGeom>
          <a:noFill/>
          <a:ln/>
        </p:spPr>
        <p:txBody>
          <a:bodyPr wrap="square" lIns="0" tIns="0" rIns="0" bIns="0" rtlCol="0" anchor="ctr"/>
          <a:lstStyle/>
          <a:p>
            <a:pPr marL="0" indent="0">
              <a:lnSpc>
                <a:spcPct val="110000"/>
              </a:lnSpc>
              <a:buNone/>
            </a:pPr>
            <a:r>
              <a:rPr lang="en-US" sz="950" dirty="0">
                <a:solidFill>
                  <a:srgbClr val="2A3B45"/>
                </a:solidFill>
                <a:latin typeface="Times New Roman" pitchFamily="34" charset="0"/>
                <a:ea typeface="Times New Roman" pitchFamily="34" charset="-122"/>
                <a:cs typeface="Times New Roman" pitchFamily="34" charset="-120"/>
              </a:rPr>
              <a:t>wastewater-treatment removal cited by P1 (professional testimony, not independently verified) — yet large effluent volumes still mean daily discharge</a:t>
            </a:r>
            <a:endParaRPr lang="en-US" sz="950" dirty="0"/>
          </a:p>
        </p:txBody>
      </p:sp>
      <p:sp>
        <p:nvSpPr>
          <p:cNvPr id="41" name="Text 39"/>
          <p:cNvSpPr txBox="1"/>
          <p:nvPr/>
        </p:nvSpPr>
        <p:spPr>
          <a:xfrm>
            <a:off x="594360" y="4983480"/>
            <a:ext cx="2560320" cy="274320"/>
          </a:xfrm>
          <a:prstGeom prst="rect">
            <a:avLst/>
          </a:prstGeom>
          <a:noFill/>
          <a:ln/>
        </p:spPr>
        <p:txBody>
          <a:bodyPr wrap="square" lIns="0" tIns="0" rIns="0" bIns="0" rtlCol="0" anchor="ctr"/>
          <a:lstStyle/>
          <a:p>
            <a:pPr marL="0" indent="0">
              <a:buNone/>
            </a:pPr>
            <a:r>
              <a:rPr lang="en-US" sz="1500" b="1" dirty="0">
                <a:solidFill>
                  <a:srgbClr val="000000"/>
                </a:solidFill>
                <a:latin typeface="Times New Roman" pitchFamily="34" charset="0"/>
                <a:ea typeface="Times New Roman" pitchFamily="34" charset="-122"/>
                <a:cs typeface="Times New Roman" pitchFamily="34" charset="-120"/>
              </a:rPr>
              <a:t>P1</a:t>
            </a:r>
            <a:endParaRPr lang="en-US" sz="1500" dirty="0"/>
          </a:p>
        </p:txBody>
      </p:sp>
      <p:sp>
        <p:nvSpPr>
          <p:cNvPr id="42" name="Text 40"/>
          <p:cNvSpPr txBox="1"/>
          <p:nvPr/>
        </p:nvSpPr>
        <p:spPr>
          <a:xfrm>
            <a:off x="594360" y="5303520"/>
            <a:ext cx="2560320" cy="274320"/>
          </a:xfrm>
          <a:prstGeom prst="rect">
            <a:avLst/>
          </a:prstGeom>
          <a:noFill/>
          <a:ln/>
        </p:spPr>
        <p:txBody>
          <a:bodyPr wrap="square" lIns="0" tIns="0" rIns="0" bIns="0" rtlCol="0" anchor="ctr"/>
          <a:lstStyle/>
          <a:p>
            <a:pPr marL="0" indent="0">
              <a:buNone/>
            </a:pPr>
            <a:r>
              <a:rPr lang="en-US" sz="1150" dirty="0">
                <a:solidFill>
                  <a:srgbClr val="2A3B45"/>
                </a:solidFill>
                <a:latin typeface="Times New Roman" pitchFamily="34" charset="0"/>
                <a:ea typeface="Times New Roman" pitchFamily="34" charset="-122"/>
                <a:cs typeface="Times New Roman" pitchFamily="34" charset="-120"/>
              </a:rPr>
              <a:t>Wastewater treatment</a:t>
            </a:r>
            <a:endParaRPr lang="en-US" sz="1150" dirty="0"/>
          </a:p>
        </p:txBody>
      </p:sp>
      <p:sp>
        <p:nvSpPr>
          <p:cNvPr id="43" name="Text 41"/>
          <p:cNvSpPr txBox="1"/>
          <p:nvPr/>
        </p:nvSpPr>
        <p:spPr>
          <a:xfrm>
            <a:off x="3429000" y="4983480"/>
            <a:ext cx="2560320" cy="274320"/>
          </a:xfrm>
          <a:prstGeom prst="rect">
            <a:avLst/>
          </a:prstGeom>
          <a:noFill/>
          <a:ln/>
        </p:spPr>
        <p:txBody>
          <a:bodyPr wrap="square" lIns="0" tIns="0" rIns="0" bIns="0" rtlCol="0" anchor="ctr"/>
          <a:lstStyle/>
          <a:p>
            <a:pPr marL="0" indent="0">
              <a:buNone/>
            </a:pPr>
            <a:r>
              <a:rPr lang="en-US" sz="1500" b="1" dirty="0">
                <a:solidFill>
                  <a:srgbClr val="000000"/>
                </a:solidFill>
                <a:latin typeface="Times New Roman" pitchFamily="34" charset="0"/>
                <a:ea typeface="Times New Roman" pitchFamily="34" charset="-122"/>
                <a:cs typeface="Times New Roman" pitchFamily="34" charset="-120"/>
              </a:rPr>
              <a:t>P2</a:t>
            </a:r>
            <a:endParaRPr lang="en-US" sz="1500" dirty="0"/>
          </a:p>
        </p:txBody>
      </p:sp>
      <p:sp>
        <p:nvSpPr>
          <p:cNvPr id="44" name="Text 42"/>
          <p:cNvSpPr txBox="1"/>
          <p:nvPr/>
        </p:nvSpPr>
        <p:spPr>
          <a:xfrm>
            <a:off x="3429000" y="5303520"/>
            <a:ext cx="2560320" cy="274320"/>
          </a:xfrm>
          <a:prstGeom prst="rect">
            <a:avLst/>
          </a:prstGeom>
          <a:noFill/>
          <a:ln/>
        </p:spPr>
        <p:txBody>
          <a:bodyPr wrap="square" lIns="0" tIns="0" rIns="0" bIns="0" rtlCol="0" anchor="ctr"/>
          <a:lstStyle/>
          <a:p>
            <a:pPr marL="0" indent="0">
              <a:buNone/>
            </a:pPr>
            <a:r>
              <a:rPr lang="en-US" sz="1150" dirty="0">
                <a:solidFill>
                  <a:srgbClr val="2A3B45"/>
                </a:solidFill>
                <a:latin typeface="Times New Roman" pitchFamily="34" charset="0"/>
                <a:ea typeface="Times New Roman" pitchFamily="34" charset="-122"/>
                <a:cs typeface="Times New Roman" pitchFamily="34" charset="-120"/>
              </a:rPr>
              <a:t>Biosolids &amp; land management</a:t>
            </a:r>
            <a:endParaRPr lang="en-US" sz="1150" dirty="0"/>
          </a:p>
        </p:txBody>
      </p:sp>
      <p:sp>
        <p:nvSpPr>
          <p:cNvPr id="45" name="Text 43"/>
          <p:cNvSpPr txBox="1"/>
          <p:nvPr/>
        </p:nvSpPr>
        <p:spPr>
          <a:xfrm>
            <a:off x="6263640" y="4983480"/>
            <a:ext cx="2560320" cy="274320"/>
          </a:xfrm>
          <a:prstGeom prst="rect">
            <a:avLst/>
          </a:prstGeom>
          <a:noFill/>
          <a:ln/>
        </p:spPr>
        <p:txBody>
          <a:bodyPr wrap="square" lIns="0" tIns="0" rIns="0" bIns="0" rtlCol="0" anchor="ctr"/>
          <a:lstStyle/>
          <a:p>
            <a:pPr marL="0" indent="0">
              <a:buNone/>
            </a:pPr>
            <a:r>
              <a:rPr lang="en-US" sz="1500" b="1" dirty="0">
                <a:solidFill>
                  <a:srgbClr val="000000"/>
                </a:solidFill>
                <a:latin typeface="Times New Roman" pitchFamily="34" charset="0"/>
                <a:ea typeface="Times New Roman" pitchFamily="34" charset="-122"/>
                <a:cs typeface="Times New Roman" pitchFamily="34" charset="-120"/>
              </a:rPr>
              <a:t>P3</a:t>
            </a:r>
            <a:endParaRPr lang="en-US" sz="1500" dirty="0"/>
          </a:p>
        </p:txBody>
      </p:sp>
      <p:sp>
        <p:nvSpPr>
          <p:cNvPr id="46" name="Text 44"/>
          <p:cNvSpPr txBox="1"/>
          <p:nvPr/>
        </p:nvSpPr>
        <p:spPr>
          <a:xfrm>
            <a:off x="6263640" y="5303520"/>
            <a:ext cx="2560320" cy="274320"/>
          </a:xfrm>
          <a:prstGeom prst="rect">
            <a:avLst/>
          </a:prstGeom>
          <a:noFill/>
          <a:ln/>
        </p:spPr>
        <p:txBody>
          <a:bodyPr wrap="square" lIns="0" tIns="0" rIns="0" bIns="0" rtlCol="0" anchor="ctr"/>
          <a:lstStyle/>
          <a:p>
            <a:pPr marL="0" indent="0">
              <a:buNone/>
            </a:pPr>
            <a:r>
              <a:rPr lang="en-US" sz="1150" dirty="0">
                <a:solidFill>
                  <a:srgbClr val="2A3B45"/>
                </a:solidFill>
                <a:latin typeface="Times New Roman" pitchFamily="34" charset="0"/>
                <a:ea typeface="Times New Roman" pitchFamily="34" charset="-122"/>
                <a:cs typeface="Times New Roman" pitchFamily="34" charset="-120"/>
              </a:rPr>
              <a:t>Environmental policy</a:t>
            </a:r>
            <a:endParaRPr lang="en-US" sz="1150" dirty="0"/>
          </a:p>
        </p:txBody>
      </p:sp>
      <p:sp>
        <p:nvSpPr>
          <p:cNvPr id="47" name="Text 45"/>
          <p:cNvSpPr txBox="1"/>
          <p:nvPr/>
        </p:nvSpPr>
        <p:spPr>
          <a:xfrm>
            <a:off x="9098280" y="4983480"/>
            <a:ext cx="2560320" cy="274320"/>
          </a:xfrm>
          <a:prstGeom prst="rect">
            <a:avLst/>
          </a:prstGeom>
          <a:noFill/>
          <a:ln/>
        </p:spPr>
        <p:txBody>
          <a:bodyPr wrap="square" lIns="0" tIns="0" rIns="0" bIns="0" rtlCol="0" anchor="ctr"/>
          <a:lstStyle/>
          <a:p>
            <a:pPr marL="0" indent="0">
              <a:buNone/>
            </a:pPr>
            <a:r>
              <a:rPr lang="en-US" sz="1500" b="1" dirty="0">
                <a:solidFill>
                  <a:srgbClr val="000000"/>
                </a:solidFill>
                <a:latin typeface="Times New Roman" pitchFamily="34" charset="0"/>
                <a:ea typeface="Times New Roman" pitchFamily="34" charset="-122"/>
                <a:cs typeface="Times New Roman" pitchFamily="34" charset="-120"/>
              </a:rPr>
              <a:t>P4</a:t>
            </a:r>
            <a:endParaRPr lang="en-US" sz="1500" dirty="0"/>
          </a:p>
        </p:txBody>
      </p:sp>
      <p:sp>
        <p:nvSpPr>
          <p:cNvPr id="48" name="Text 46"/>
          <p:cNvSpPr txBox="1"/>
          <p:nvPr/>
        </p:nvSpPr>
        <p:spPr>
          <a:xfrm>
            <a:off x="9098280" y="5303520"/>
            <a:ext cx="2560320" cy="274320"/>
          </a:xfrm>
          <a:prstGeom prst="rect">
            <a:avLst/>
          </a:prstGeom>
          <a:noFill/>
          <a:ln/>
        </p:spPr>
        <p:txBody>
          <a:bodyPr wrap="square" lIns="0" tIns="0" rIns="0" bIns="0" rtlCol="0" anchor="ctr"/>
          <a:lstStyle/>
          <a:p>
            <a:pPr marL="0" indent="0">
              <a:buNone/>
            </a:pPr>
            <a:r>
              <a:rPr lang="en-US" sz="1150" dirty="0">
                <a:solidFill>
                  <a:srgbClr val="2A3B45"/>
                </a:solidFill>
                <a:latin typeface="Times New Roman" pitchFamily="34" charset="0"/>
                <a:ea typeface="Times New Roman" pitchFamily="34" charset="-122"/>
                <a:cs typeface="Times New Roman" pitchFamily="34" charset="-120"/>
              </a:rPr>
              <a:t>Freshwater ecology (academic)</a:t>
            </a:r>
            <a:endParaRPr lang="en-US" sz="115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7">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594360" y="6327648"/>
            <a:ext cx="11000232" cy="0"/>
          </a:xfrm>
          <a:prstGeom prst="line">
            <a:avLst/>
          </a:prstGeom>
          <a:noFill/>
          <a:ln w="12700">
            <a:solidFill>
              <a:srgbClr val="DCE5EA"/>
            </a:solidFill>
            <a:prstDash val="solid"/>
          </a:ln>
        </p:spPr>
      </p:sp>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14</a:t>
            </a:r>
            <a:endParaRPr lang="en-US" sz="1000" dirty="0"/>
          </a:p>
        </p:txBody>
      </p:sp>
      <p:sp>
        <p:nvSpPr>
          <p:cNvPr id="6" name="Text 4"/>
          <p:cNvSpPr txBox="1"/>
          <p:nvPr/>
        </p:nvSpPr>
        <p:spPr>
          <a:xfrm>
            <a:off x="594360" y="292608"/>
            <a:ext cx="10515600" cy="237744"/>
          </a:xfrm>
          <a:prstGeom prst="rect">
            <a:avLst/>
          </a:prstGeom>
          <a:noFill/>
          <a:ln/>
        </p:spPr>
        <p:txBody>
          <a:bodyPr wrap="square" lIns="0" tIns="0" rIns="0" bIns="0" rtlCol="0" anchor="ctr"/>
          <a:lstStyle/>
          <a:p>
            <a:pPr marL="0" indent="0">
              <a:buNone/>
            </a:pPr>
            <a:r>
              <a:rPr lang="en-US" sz="1100" b="1" kern="0" spc="200" dirty="0">
                <a:solidFill>
                  <a:srgbClr val="D9593A"/>
                </a:solidFill>
                <a:latin typeface="Times New Roman" pitchFamily="34" charset="0"/>
                <a:ea typeface="Times New Roman" pitchFamily="34" charset="-122"/>
                <a:cs typeface="Times New Roman" pitchFamily="34" charset="-120"/>
              </a:rPr>
              <a:t>INTERPRETATION AND CONTRIBUTION</a:t>
            </a:r>
            <a:endParaRPr lang="en-US" sz="1100" dirty="0"/>
          </a:p>
        </p:txBody>
      </p:sp>
      <p:sp>
        <p:nvSpPr>
          <p:cNvPr id="7" name="Text 5"/>
          <p:cNvSpPr txBox="1"/>
          <p:nvPr/>
        </p:nvSpPr>
        <p:spPr>
          <a:xfrm>
            <a:off x="566928" y="566928"/>
            <a:ext cx="11064240" cy="685800"/>
          </a:xfrm>
          <a:prstGeom prst="rect">
            <a:avLst/>
          </a:prstGeom>
          <a:noFill/>
          <a:ln/>
        </p:spPr>
        <p:txBody>
          <a:bodyPr wrap="square" lIns="0" tIns="0" rIns="0" bIns="0" rtlCol="0" anchor="t"/>
          <a:lstStyle/>
          <a:p>
            <a:pPr marL="0" indent="0">
              <a:buNone/>
            </a:pPr>
            <a:r>
              <a:rPr lang="en-US" sz="3200" b="1" dirty="0">
                <a:solidFill>
                  <a:srgbClr val="000000"/>
                </a:solidFill>
                <a:latin typeface="Times New Roman" pitchFamily="34" charset="0"/>
                <a:ea typeface="Times New Roman" pitchFamily="34" charset="-122"/>
                <a:cs typeface="Times New Roman" pitchFamily="34" charset="-120"/>
              </a:rPr>
              <a:t>What the findings mean, and what the study adds</a:t>
            </a:r>
            <a:endParaRPr lang="en-US" sz="3200" dirty="0"/>
          </a:p>
        </p:txBody>
      </p:sp>
      <p:sp>
        <p:nvSpPr>
          <p:cNvPr id="8" name="Shape 6"/>
          <p:cNvSpPr/>
          <p:nvPr/>
        </p:nvSpPr>
        <p:spPr>
          <a:xfrm>
            <a:off x="594360" y="1572768"/>
            <a:ext cx="3493008" cy="1783080"/>
          </a:xfrm>
          <a:prstGeom prst="roundRect">
            <a:avLst>
              <a:gd name="adj" fmla="val 4103"/>
            </a:avLst>
          </a:prstGeom>
          <a:solidFill>
            <a:schemeClr val="tx2">
              <a:lumMod val="20000"/>
              <a:lumOff val="80000"/>
            </a:schemeClr>
          </a:solidFill>
          <a:ln w="9525">
            <a:solidFill>
              <a:srgbClr val="DCE5EA"/>
            </a:solidFill>
            <a:prstDash val="solid"/>
          </a:ln>
          <a:effectLst>
            <a:outerShdw blurRad="101600" dist="25400" dir="5400000" algn="bl" rotWithShape="0">
              <a:srgbClr val="9FB3BF">
                <a:alpha val="25000"/>
              </a:srgbClr>
            </a:outerShdw>
          </a:effectLst>
        </p:spPr>
      </p:sp>
      <p:sp>
        <p:nvSpPr>
          <p:cNvPr id="9" name="Text 7"/>
          <p:cNvSpPr txBox="1"/>
          <p:nvPr/>
        </p:nvSpPr>
        <p:spPr>
          <a:xfrm>
            <a:off x="850392" y="1755648"/>
            <a:ext cx="3017520" cy="292608"/>
          </a:xfrm>
          <a:prstGeom prst="rect">
            <a:avLst/>
          </a:prstGeom>
          <a:noFill/>
          <a:ln/>
        </p:spPr>
        <p:txBody>
          <a:bodyPr wrap="square" lIns="0" tIns="0" rIns="0" bIns="0" rtlCol="0" anchor="ctr"/>
          <a:lstStyle/>
          <a:p>
            <a:pPr marL="0" indent="0">
              <a:buNone/>
            </a:pPr>
            <a:r>
              <a:rPr lang="en-US" sz="1450" b="1" dirty="0">
                <a:solidFill>
                  <a:srgbClr val="000000"/>
                </a:solidFill>
                <a:latin typeface="Times New Roman" pitchFamily="34" charset="0"/>
                <a:ea typeface="Times New Roman" pitchFamily="34" charset="-122"/>
                <a:cs typeface="Times New Roman" pitchFamily="34" charset="-120"/>
              </a:rPr>
              <a:t>Supports previous work</a:t>
            </a:r>
            <a:endParaRPr lang="en-US" sz="1450" dirty="0"/>
          </a:p>
        </p:txBody>
      </p:sp>
      <p:sp>
        <p:nvSpPr>
          <p:cNvPr id="10" name="Text 8"/>
          <p:cNvSpPr txBox="1"/>
          <p:nvPr/>
        </p:nvSpPr>
        <p:spPr>
          <a:xfrm>
            <a:off x="850392" y="2121408"/>
            <a:ext cx="3017520" cy="1097280"/>
          </a:xfrm>
          <a:prstGeom prst="rect">
            <a:avLst/>
          </a:prstGeom>
          <a:noFill/>
          <a:ln/>
        </p:spPr>
        <p:txBody>
          <a:bodyPr wrap="square" lIns="0" tIns="0" rIns="0" bIns="0" rtlCol="0" anchor="ctr"/>
          <a:lstStyle/>
          <a:p>
            <a:pPr marL="0" indent="0">
              <a:lnSpc>
                <a:spcPct val="115000"/>
              </a:lnSpc>
              <a:buNone/>
            </a:pPr>
            <a:r>
              <a:rPr lang="en-US" sz="1400" dirty="0">
                <a:solidFill>
                  <a:srgbClr val="2A3B45"/>
                </a:solidFill>
                <a:latin typeface="Times New Roman" pitchFamily="34" charset="0"/>
                <a:ea typeface="Times New Roman" pitchFamily="34" charset="-122"/>
                <a:cs typeface="Times New Roman" pitchFamily="34" charset="-120"/>
              </a:rPr>
              <a:t>Like Zhang et al. and Song et al., the study shows that method choice and confirmation thresholds determine confidence.</a:t>
            </a:r>
            <a:endParaRPr lang="en-US" sz="1400" dirty="0"/>
          </a:p>
        </p:txBody>
      </p:sp>
      <p:sp>
        <p:nvSpPr>
          <p:cNvPr id="11" name="Shape 9"/>
          <p:cNvSpPr/>
          <p:nvPr/>
        </p:nvSpPr>
        <p:spPr>
          <a:xfrm>
            <a:off x="4361688" y="1572768"/>
            <a:ext cx="3493008" cy="1783080"/>
          </a:xfrm>
          <a:prstGeom prst="roundRect">
            <a:avLst>
              <a:gd name="adj" fmla="val 4103"/>
            </a:avLst>
          </a:prstGeom>
          <a:solidFill>
            <a:schemeClr val="accent1">
              <a:lumMod val="20000"/>
              <a:lumOff val="80000"/>
            </a:schemeClr>
          </a:solidFill>
          <a:ln w="9525">
            <a:solidFill>
              <a:srgbClr val="DCE5EA"/>
            </a:solidFill>
            <a:prstDash val="solid"/>
          </a:ln>
          <a:effectLst>
            <a:outerShdw blurRad="101600" dist="25400" dir="5400000" algn="bl" rotWithShape="0">
              <a:srgbClr val="9FB3BF">
                <a:alpha val="25000"/>
              </a:srgbClr>
            </a:outerShdw>
          </a:effectLst>
        </p:spPr>
      </p:sp>
      <p:sp>
        <p:nvSpPr>
          <p:cNvPr id="12" name="Text 10"/>
          <p:cNvSpPr txBox="1"/>
          <p:nvPr/>
        </p:nvSpPr>
        <p:spPr>
          <a:xfrm>
            <a:off x="4617720" y="1755648"/>
            <a:ext cx="3017520" cy="292608"/>
          </a:xfrm>
          <a:prstGeom prst="rect">
            <a:avLst/>
          </a:prstGeom>
          <a:noFill/>
          <a:ln/>
        </p:spPr>
        <p:txBody>
          <a:bodyPr wrap="square" lIns="0" tIns="0" rIns="0" bIns="0" rtlCol="0" anchor="ctr"/>
          <a:lstStyle/>
          <a:p>
            <a:pPr marL="0" indent="0">
              <a:buNone/>
            </a:pPr>
            <a:r>
              <a:rPr lang="en-US" sz="1450" b="1" dirty="0">
                <a:solidFill>
                  <a:srgbClr val="000000"/>
                </a:solidFill>
                <a:latin typeface="Times New Roman" pitchFamily="34" charset="0"/>
                <a:ea typeface="Times New Roman" pitchFamily="34" charset="-122"/>
                <a:cs typeface="Times New Roman" pitchFamily="34" charset="-120"/>
              </a:rPr>
              <a:t>Tension, not contradiction</a:t>
            </a:r>
            <a:endParaRPr lang="en-US" sz="1450" dirty="0"/>
          </a:p>
        </p:txBody>
      </p:sp>
      <p:sp>
        <p:nvSpPr>
          <p:cNvPr id="13" name="Text 11"/>
          <p:cNvSpPr txBox="1"/>
          <p:nvPr/>
        </p:nvSpPr>
        <p:spPr>
          <a:xfrm>
            <a:off x="4617720" y="2121408"/>
            <a:ext cx="3017520" cy="1097280"/>
          </a:xfrm>
          <a:prstGeom prst="rect">
            <a:avLst/>
          </a:prstGeom>
          <a:noFill/>
          <a:ln/>
        </p:spPr>
        <p:txBody>
          <a:bodyPr wrap="square" lIns="0" tIns="0" rIns="0" bIns="0" rtlCol="0" anchor="ctr"/>
          <a:lstStyle/>
          <a:p>
            <a:pPr marL="0" indent="0">
              <a:lnSpc>
                <a:spcPct val="115000"/>
              </a:lnSpc>
              <a:buNone/>
            </a:pPr>
            <a:r>
              <a:rPr lang="en-US" sz="1400" dirty="0">
                <a:solidFill>
                  <a:srgbClr val="2A3B45"/>
                </a:solidFill>
                <a:latin typeface="Times New Roman" pitchFamily="34" charset="0"/>
                <a:ea typeface="Times New Roman" pitchFamily="34" charset="-122"/>
                <a:cs typeface="Times New Roman" pitchFamily="34" charset="-120"/>
              </a:rPr>
              <a:t>UK studies confirmed polymers in other settings. Different volumes, matrices and instruments prevent a like-for-like comparison.</a:t>
            </a:r>
            <a:endParaRPr lang="en-US" sz="1400" dirty="0"/>
          </a:p>
        </p:txBody>
      </p:sp>
      <p:sp>
        <p:nvSpPr>
          <p:cNvPr id="14" name="Shape 12"/>
          <p:cNvSpPr/>
          <p:nvPr/>
        </p:nvSpPr>
        <p:spPr>
          <a:xfrm>
            <a:off x="8129016" y="1572768"/>
            <a:ext cx="3493008" cy="1783080"/>
          </a:xfrm>
          <a:prstGeom prst="roundRect">
            <a:avLst>
              <a:gd name="adj" fmla="val 4103"/>
            </a:avLst>
          </a:prstGeom>
          <a:solidFill>
            <a:schemeClr val="accent4">
              <a:lumMod val="40000"/>
              <a:lumOff val="60000"/>
            </a:schemeClr>
          </a:solidFill>
          <a:ln w="9525">
            <a:solidFill>
              <a:srgbClr val="DCE5EA"/>
            </a:solidFill>
            <a:prstDash val="solid"/>
          </a:ln>
          <a:effectLst>
            <a:outerShdw blurRad="101600" dist="25400" dir="5400000" algn="bl" rotWithShape="0">
              <a:srgbClr val="9FB3BF">
                <a:alpha val="25000"/>
              </a:srgbClr>
            </a:outerShdw>
          </a:effectLst>
        </p:spPr>
      </p:sp>
      <p:sp>
        <p:nvSpPr>
          <p:cNvPr id="15" name="Text 13"/>
          <p:cNvSpPr txBox="1"/>
          <p:nvPr/>
        </p:nvSpPr>
        <p:spPr>
          <a:xfrm>
            <a:off x="8385048" y="1755648"/>
            <a:ext cx="3017520" cy="292608"/>
          </a:xfrm>
          <a:prstGeom prst="rect">
            <a:avLst/>
          </a:prstGeom>
          <a:noFill/>
          <a:ln/>
        </p:spPr>
        <p:txBody>
          <a:bodyPr wrap="square" lIns="0" tIns="0" rIns="0" bIns="0" rtlCol="0" anchor="ctr"/>
          <a:lstStyle/>
          <a:p>
            <a:pPr marL="0" indent="0">
              <a:buNone/>
            </a:pPr>
            <a:r>
              <a:rPr lang="en-US" sz="1450" b="1" dirty="0">
                <a:solidFill>
                  <a:srgbClr val="000000"/>
                </a:solidFill>
                <a:latin typeface="Times New Roman" pitchFamily="34" charset="0"/>
                <a:ea typeface="Times New Roman" pitchFamily="34" charset="-122"/>
                <a:cs typeface="Times New Roman" pitchFamily="34" charset="-120"/>
              </a:rPr>
              <a:t>Extends the discussion</a:t>
            </a:r>
            <a:endParaRPr lang="en-US" sz="1450" dirty="0"/>
          </a:p>
        </p:txBody>
      </p:sp>
      <p:sp>
        <p:nvSpPr>
          <p:cNvPr id="16" name="Text 14"/>
          <p:cNvSpPr txBox="1"/>
          <p:nvPr/>
        </p:nvSpPr>
        <p:spPr>
          <a:xfrm>
            <a:off x="8385048" y="2121408"/>
            <a:ext cx="3017520" cy="1097280"/>
          </a:xfrm>
          <a:prstGeom prst="rect">
            <a:avLst/>
          </a:prstGeom>
          <a:noFill/>
          <a:ln/>
        </p:spPr>
        <p:txBody>
          <a:bodyPr wrap="square" lIns="0" tIns="0" rIns="0" bIns="0" rtlCol="0" anchor="ctr"/>
          <a:lstStyle/>
          <a:p>
            <a:pPr marL="0" indent="0">
              <a:lnSpc>
                <a:spcPct val="115000"/>
              </a:lnSpc>
              <a:buNone/>
            </a:pPr>
            <a:r>
              <a:rPr lang="en-US" sz="1400" dirty="0">
                <a:solidFill>
                  <a:srgbClr val="2A3B45"/>
                </a:solidFill>
                <a:latin typeface="Times New Roman" pitchFamily="34" charset="0"/>
                <a:ea typeface="Times New Roman" pitchFamily="34" charset="-122"/>
                <a:cs typeface="Times New Roman" pitchFamily="34" charset="-120"/>
              </a:rPr>
              <a:t>The local interviews connect laboratory uncertainty with operational gaps in Welsh monitoring and governance.</a:t>
            </a:r>
            <a:endParaRPr lang="en-US" sz="1400" dirty="0"/>
          </a:p>
        </p:txBody>
      </p:sp>
      <p:sp>
        <p:nvSpPr>
          <p:cNvPr id="17" name="Text 15"/>
          <p:cNvSpPr txBox="1"/>
          <p:nvPr/>
        </p:nvSpPr>
        <p:spPr>
          <a:xfrm>
            <a:off x="621792" y="3611880"/>
            <a:ext cx="5486400" cy="365760"/>
          </a:xfrm>
          <a:prstGeom prst="rect">
            <a:avLst/>
          </a:prstGeom>
          <a:noFill/>
          <a:ln/>
        </p:spPr>
        <p:txBody>
          <a:bodyPr wrap="square" lIns="0" tIns="0" rIns="0" bIns="0" rtlCol="0" anchor="ctr"/>
          <a:lstStyle/>
          <a:p>
            <a:pPr marL="0" indent="0">
              <a:buNone/>
            </a:pPr>
            <a:r>
              <a:rPr lang="en-US" sz="1800" b="1" dirty="0">
                <a:solidFill>
                  <a:srgbClr val="D9593A"/>
                </a:solidFill>
                <a:latin typeface="Times New Roman" pitchFamily="34" charset="0"/>
                <a:ea typeface="Times New Roman" pitchFamily="34" charset="-122"/>
                <a:cs typeface="Times New Roman" pitchFamily="34" charset="-120"/>
              </a:rPr>
              <a:t>Distinctive contribution</a:t>
            </a:r>
            <a:endParaRPr lang="en-US" sz="1800" dirty="0"/>
          </a:p>
        </p:txBody>
      </p:sp>
      <p:sp>
        <p:nvSpPr>
          <p:cNvPr id="18" name="Shape 16"/>
          <p:cNvSpPr/>
          <p:nvPr/>
        </p:nvSpPr>
        <p:spPr>
          <a:xfrm>
            <a:off x="594360" y="4114800"/>
            <a:ext cx="3493008" cy="1691640"/>
          </a:xfrm>
          <a:prstGeom prst="roundRect">
            <a:avLst>
              <a:gd name="adj" fmla="val 4324"/>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19" name="Shape 17"/>
          <p:cNvSpPr/>
          <p:nvPr/>
        </p:nvSpPr>
        <p:spPr>
          <a:xfrm>
            <a:off x="850392" y="4297680"/>
            <a:ext cx="411480" cy="411480"/>
          </a:xfrm>
          <a:prstGeom prst="ellipse">
            <a:avLst/>
          </a:prstGeom>
          <a:solidFill>
            <a:srgbClr val="D9593A"/>
          </a:solidFill>
          <a:ln/>
        </p:spPr>
      </p:sp>
      <p:sp>
        <p:nvSpPr>
          <p:cNvPr id="20" name="Text 18"/>
          <p:cNvSpPr txBox="1"/>
          <p:nvPr/>
        </p:nvSpPr>
        <p:spPr>
          <a:xfrm>
            <a:off x="850392" y="4297680"/>
            <a:ext cx="411480" cy="411480"/>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1</a:t>
            </a:r>
            <a:endParaRPr lang="en-US" sz="1300" dirty="0"/>
          </a:p>
        </p:txBody>
      </p:sp>
      <p:sp>
        <p:nvSpPr>
          <p:cNvPr id="21" name="Text 19"/>
          <p:cNvSpPr txBox="1"/>
          <p:nvPr/>
        </p:nvSpPr>
        <p:spPr>
          <a:xfrm>
            <a:off x="1399032" y="4315968"/>
            <a:ext cx="2514600" cy="320040"/>
          </a:xfrm>
          <a:prstGeom prst="rect">
            <a:avLst/>
          </a:prstGeom>
          <a:noFill/>
          <a:ln/>
        </p:spPr>
        <p:txBody>
          <a:bodyPr wrap="square" lIns="0" tIns="0" rIns="0" bIns="0" rtlCol="0" anchor="ctr"/>
          <a:lstStyle/>
          <a:p>
            <a:pPr marL="0" indent="0">
              <a:buNone/>
            </a:pPr>
            <a:r>
              <a:rPr lang="en-US" sz="1400" b="1" dirty="0">
                <a:solidFill>
                  <a:srgbClr val="000000"/>
                </a:solidFill>
                <a:latin typeface="Times New Roman" pitchFamily="34" charset="0"/>
                <a:ea typeface="Times New Roman" pitchFamily="34" charset="-122"/>
                <a:cs typeface="Times New Roman" pitchFamily="34" charset="-120"/>
              </a:rPr>
              <a:t>Substrate masking</a:t>
            </a:r>
            <a:endParaRPr lang="en-US" sz="1400" dirty="0"/>
          </a:p>
        </p:txBody>
      </p:sp>
      <p:sp>
        <p:nvSpPr>
          <p:cNvPr id="22" name="Text 20"/>
          <p:cNvSpPr txBox="1"/>
          <p:nvPr/>
        </p:nvSpPr>
        <p:spPr>
          <a:xfrm>
            <a:off x="850392" y="4864608"/>
            <a:ext cx="3017520" cy="777240"/>
          </a:xfrm>
          <a:prstGeom prst="rect">
            <a:avLst/>
          </a:prstGeom>
          <a:noFill/>
          <a:ln/>
        </p:spPr>
        <p:txBody>
          <a:bodyPr wrap="square" lIns="0" tIns="0" rIns="0" bIns="0" rtlCol="0" anchor="ctr"/>
          <a:lstStyle/>
          <a:p>
            <a:pPr marL="0" indent="0">
              <a:lnSpc>
                <a:spcPct val="115000"/>
              </a:lnSpc>
              <a:buNone/>
            </a:pPr>
            <a:r>
              <a:rPr lang="en-US" sz="1400" dirty="0">
                <a:solidFill>
                  <a:srgbClr val="2A3B45"/>
                </a:solidFill>
                <a:latin typeface="Times New Roman" pitchFamily="34" charset="0"/>
                <a:ea typeface="Times New Roman" pitchFamily="34" charset="-122"/>
                <a:cs typeface="Times New Roman" pitchFamily="34" charset="-120"/>
              </a:rPr>
              <a:t>A practical warning for low-cost workflows using cellulose acetate.</a:t>
            </a:r>
            <a:endParaRPr lang="en-US" sz="1400" dirty="0"/>
          </a:p>
        </p:txBody>
      </p:sp>
      <p:sp>
        <p:nvSpPr>
          <p:cNvPr id="23" name="Shape 21"/>
          <p:cNvSpPr/>
          <p:nvPr/>
        </p:nvSpPr>
        <p:spPr>
          <a:xfrm>
            <a:off x="4361688" y="4114800"/>
            <a:ext cx="3493008" cy="1691640"/>
          </a:xfrm>
          <a:prstGeom prst="roundRect">
            <a:avLst>
              <a:gd name="adj" fmla="val 4324"/>
            </a:avLst>
          </a:prstGeom>
          <a:solidFill>
            <a:srgbClr val="EAF1F5"/>
          </a:solidFill>
          <a:ln w="9525">
            <a:solidFill>
              <a:srgbClr val="DCE5EA"/>
            </a:solidFill>
            <a:prstDash val="solid"/>
          </a:ln>
          <a:effectLst>
            <a:outerShdw blurRad="101600" dist="25400" dir="5400000" algn="bl" rotWithShape="0">
              <a:srgbClr val="9FB3BF">
                <a:alpha val="25000"/>
              </a:srgbClr>
            </a:outerShdw>
          </a:effectLst>
        </p:spPr>
      </p:sp>
      <p:sp>
        <p:nvSpPr>
          <p:cNvPr id="24" name="Shape 22"/>
          <p:cNvSpPr/>
          <p:nvPr/>
        </p:nvSpPr>
        <p:spPr>
          <a:xfrm>
            <a:off x="4617720" y="4297680"/>
            <a:ext cx="411480" cy="411480"/>
          </a:xfrm>
          <a:prstGeom prst="ellipse">
            <a:avLst/>
          </a:prstGeom>
          <a:solidFill>
            <a:srgbClr val="0F4C66"/>
          </a:solidFill>
          <a:ln/>
        </p:spPr>
      </p:sp>
      <p:sp>
        <p:nvSpPr>
          <p:cNvPr id="25" name="Text 23"/>
          <p:cNvSpPr txBox="1"/>
          <p:nvPr/>
        </p:nvSpPr>
        <p:spPr>
          <a:xfrm>
            <a:off x="4617720" y="4297680"/>
            <a:ext cx="411480" cy="411480"/>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2</a:t>
            </a:r>
            <a:endParaRPr lang="en-US" sz="1300" dirty="0"/>
          </a:p>
        </p:txBody>
      </p:sp>
      <p:sp>
        <p:nvSpPr>
          <p:cNvPr id="26" name="Text 24"/>
          <p:cNvSpPr txBox="1"/>
          <p:nvPr/>
        </p:nvSpPr>
        <p:spPr>
          <a:xfrm>
            <a:off x="5166360" y="4315968"/>
            <a:ext cx="2514600" cy="320040"/>
          </a:xfrm>
          <a:prstGeom prst="rect">
            <a:avLst/>
          </a:prstGeom>
          <a:noFill/>
          <a:ln/>
        </p:spPr>
        <p:txBody>
          <a:bodyPr wrap="square" lIns="0" tIns="0" rIns="0" bIns="0" rtlCol="0" anchor="ctr"/>
          <a:lstStyle/>
          <a:p>
            <a:pPr marL="0" indent="0">
              <a:buNone/>
            </a:pPr>
            <a:r>
              <a:rPr lang="en-US" sz="1400" b="1" dirty="0">
                <a:solidFill>
                  <a:srgbClr val="000000"/>
                </a:solidFill>
                <a:latin typeface="Times New Roman" pitchFamily="34" charset="0"/>
                <a:ea typeface="Times New Roman" pitchFamily="34" charset="-122"/>
                <a:cs typeface="Times New Roman" pitchFamily="34" charset="-120"/>
              </a:rPr>
              <a:t>Evidence hierarchy</a:t>
            </a:r>
            <a:endParaRPr lang="en-US" sz="1400" dirty="0"/>
          </a:p>
        </p:txBody>
      </p:sp>
      <p:sp>
        <p:nvSpPr>
          <p:cNvPr id="27" name="Text 25"/>
          <p:cNvSpPr txBox="1"/>
          <p:nvPr/>
        </p:nvSpPr>
        <p:spPr>
          <a:xfrm>
            <a:off x="4617720" y="4864608"/>
            <a:ext cx="3017520" cy="777240"/>
          </a:xfrm>
          <a:prstGeom prst="rect">
            <a:avLst/>
          </a:prstGeom>
          <a:noFill/>
          <a:ln/>
        </p:spPr>
        <p:txBody>
          <a:bodyPr wrap="square" lIns="0" tIns="0" rIns="0" bIns="0" rtlCol="0" anchor="ctr"/>
          <a:lstStyle/>
          <a:p>
            <a:pPr marL="0" indent="0">
              <a:lnSpc>
                <a:spcPct val="115000"/>
              </a:lnSpc>
              <a:buNone/>
            </a:pPr>
            <a:r>
              <a:rPr lang="en-US" sz="1400" dirty="0">
                <a:solidFill>
                  <a:srgbClr val="2A3B45"/>
                </a:solidFill>
                <a:latin typeface="Times New Roman" pitchFamily="34" charset="0"/>
                <a:ea typeface="Times New Roman" pitchFamily="34" charset="-122"/>
                <a:cs typeface="Times New Roman" pitchFamily="34" charset="-120"/>
              </a:rPr>
              <a:t>Separates visual observation, acquisition quality and polymer confirmation.</a:t>
            </a:r>
            <a:endParaRPr lang="en-US" sz="1400" dirty="0"/>
          </a:p>
        </p:txBody>
      </p:sp>
      <p:sp>
        <p:nvSpPr>
          <p:cNvPr id="28" name="Shape 26"/>
          <p:cNvSpPr/>
          <p:nvPr/>
        </p:nvSpPr>
        <p:spPr>
          <a:xfrm>
            <a:off x="8129016" y="4114800"/>
            <a:ext cx="3493008" cy="1691640"/>
          </a:xfrm>
          <a:prstGeom prst="roundRect">
            <a:avLst>
              <a:gd name="adj" fmla="val 4324"/>
            </a:avLst>
          </a:prstGeom>
          <a:solidFill>
            <a:srgbClr val="FFFFFF"/>
          </a:solidFill>
          <a:ln w="9525">
            <a:solidFill>
              <a:srgbClr val="DCE5EA"/>
            </a:solidFill>
            <a:prstDash val="solid"/>
          </a:ln>
          <a:effectLst>
            <a:outerShdw blurRad="101600" dist="25400" dir="5400000" algn="bl" rotWithShape="0">
              <a:srgbClr val="9FB3BF">
                <a:alpha val="25000"/>
              </a:srgbClr>
            </a:outerShdw>
          </a:effectLst>
        </p:spPr>
      </p:sp>
      <p:sp>
        <p:nvSpPr>
          <p:cNvPr id="29" name="Shape 27"/>
          <p:cNvSpPr/>
          <p:nvPr/>
        </p:nvSpPr>
        <p:spPr>
          <a:xfrm>
            <a:off x="8385048" y="4297680"/>
            <a:ext cx="411480" cy="411480"/>
          </a:xfrm>
          <a:prstGeom prst="ellipse">
            <a:avLst/>
          </a:prstGeom>
          <a:solidFill>
            <a:srgbClr val="0F4C66"/>
          </a:solidFill>
          <a:ln/>
        </p:spPr>
      </p:sp>
      <p:sp>
        <p:nvSpPr>
          <p:cNvPr id="30" name="Text 28"/>
          <p:cNvSpPr txBox="1"/>
          <p:nvPr/>
        </p:nvSpPr>
        <p:spPr>
          <a:xfrm>
            <a:off x="8385048" y="4297680"/>
            <a:ext cx="411480" cy="411480"/>
          </a:xfrm>
          <a:prstGeom prst="rect">
            <a:avLst/>
          </a:prstGeom>
          <a:noFill/>
          <a:ln/>
        </p:spPr>
        <p:txBody>
          <a:bodyPr wrap="square" lIns="0" tIns="0" rIns="0" bIns="0" rtlCol="0" anchor="ctr"/>
          <a:lstStyle/>
          <a:p>
            <a:pPr marL="0" indent="0" algn="ctr">
              <a:buNone/>
            </a:pPr>
            <a:r>
              <a:rPr lang="en-US" sz="1300" b="1" dirty="0">
                <a:solidFill>
                  <a:srgbClr val="FFFFFF"/>
                </a:solidFill>
                <a:latin typeface="Times New Roman" pitchFamily="34" charset="0"/>
                <a:ea typeface="Times New Roman" pitchFamily="34" charset="-122"/>
                <a:cs typeface="Times New Roman" pitchFamily="34" charset="-120"/>
              </a:rPr>
              <a:t>3</a:t>
            </a:r>
            <a:endParaRPr lang="en-US" sz="1300" dirty="0"/>
          </a:p>
        </p:txBody>
      </p:sp>
      <p:sp>
        <p:nvSpPr>
          <p:cNvPr id="31" name="Text 29"/>
          <p:cNvSpPr txBox="1"/>
          <p:nvPr/>
        </p:nvSpPr>
        <p:spPr>
          <a:xfrm>
            <a:off x="8933688" y="4315968"/>
            <a:ext cx="2514600" cy="320040"/>
          </a:xfrm>
          <a:prstGeom prst="rect">
            <a:avLst/>
          </a:prstGeom>
          <a:noFill/>
          <a:ln/>
        </p:spPr>
        <p:txBody>
          <a:bodyPr wrap="square" lIns="0" tIns="0" rIns="0" bIns="0" rtlCol="0" anchor="ctr"/>
          <a:lstStyle/>
          <a:p>
            <a:pPr marL="0" indent="0">
              <a:buNone/>
            </a:pPr>
            <a:r>
              <a:rPr lang="en-US" sz="1400" b="1" dirty="0">
                <a:solidFill>
                  <a:srgbClr val="000000"/>
                </a:solidFill>
                <a:latin typeface="Times New Roman" pitchFamily="34" charset="0"/>
                <a:ea typeface="Times New Roman" pitchFamily="34" charset="-122"/>
                <a:cs typeface="Times New Roman" pitchFamily="34" charset="-120"/>
              </a:rPr>
              <a:t>Triangulation</a:t>
            </a:r>
            <a:endParaRPr lang="en-US" sz="1400" dirty="0"/>
          </a:p>
        </p:txBody>
      </p:sp>
      <p:sp>
        <p:nvSpPr>
          <p:cNvPr id="32" name="Text 30"/>
          <p:cNvSpPr txBox="1"/>
          <p:nvPr/>
        </p:nvSpPr>
        <p:spPr>
          <a:xfrm>
            <a:off x="8385048" y="4864608"/>
            <a:ext cx="3017520" cy="777240"/>
          </a:xfrm>
          <a:prstGeom prst="rect">
            <a:avLst/>
          </a:prstGeom>
          <a:noFill/>
          <a:ln/>
        </p:spPr>
        <p:txBody>
          <a:bodyPr wrap="square" lIns="0" tIns="0" rIns="0" bIns="0" rtlCol="0" anchor="ctr"/>
          <a:lstStyle/>
          <a:p>
            <a:pPr marL="0" indent="0">
              <a:lnSpc>
                <a:spcPct val="115000"/>
              </a:lnSpc>
              <a:buNone/>
            </a:pPr>
            <a:r>
              <a:rPr lang="en-US" sz="1400" dirty="0">
                <a:solidFill>
                  <a:srgbClr val="2A3B45"/>
                </a:solidFill>
                <a:latin typeface="Times New Roman" pitchFamily="34" charset="0"/>
                <a:ea typeface="Times New Roman" pitchFamily="34" charset="-122"/>
                <a:cs typeface="Times New Roman" pitchFamily="34" charset="-120"/>
              </a:rPr>
              <a:t>Literature, interviews and lab work independently converge on the need for standardisation.</a:t>
            </a:r>
            <a:endParaRPr lang="en-US" sz="1400" dirty="0"/>
          </a:p>
        </p:txBody>
      </p:sp>
      <p:sp>
        <p:nvSpPr>
          <p:cNvPr id="33" name="Text 31"/>
          <p:cNvSpPr txBox="1"/>
          <p:nvPr/>
        </p:nvSpPr>
        <p:spPr>
          <a:xfrm>
            <a:off x="594360" y="5943600"/>
            <a:ext cx="8229600" cy="228600"/>
          </a:xfrm>
          <a:prstGeom prst="rect">
            <a:avLst/>
          </a:prstGeom>
          <a:noFill/>
          <a:ln/>
        </p:spPr>
        <p:txBody>
          <a:bodyPr wrap="square" lIns="0" tIns="0" rIns="0" bIns="0" rtlCol="0" anchor="ctr"/>
          <a:lstStyle/>
          <a:p>
            <a:pPr marL="0" indent="0">
              <a:buNone/>
            </a:pPr>
            <a:r>
              <a:rPr lang="en-US" sz="1200" i="1" dirty="0">
                <a:solidFill>
                  <a:srgbClr val="62757F"/>
                </a:solidFill>
                <a:latin typeface="Times New Roman" pitchFamily="34" charset="0"/>
                <a:ea typeface="Times New Roman" pitchFamily="34" charset="-122"/>
                <a:cs typeface="Times New Roman" pitchFamily="34" charset="-120"/>
              </a:rPr>
              <a:t>Parker et al. (2022); Lofty et al. (2025); Vardar et al. (2021); Zhang, Shi and Cui (2024).</a:t>
            </a:r>
            <a:endParaRPr lang="en-US" sz="12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9">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594360" y="6327648"/>
            <a:ext cx="11000232" cy="0"/>
          </a:xfrm>
          <a:prstGeom prst="line">
            <a:avLst/>
          </a:prstGeom>
          <a:noFill/>
          <a:ln w="12700">
            <a:solidFill>
              <a:srgbClr val="DCE5EA"/>
            </a:solidFill>
            <a:prstDash val="solid"/>
          </a:ln>
        </p:spPr>
      </p:sp>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15</a:t>
            </a:r>
            <a:endParaRPr lang="en-US" sz="1000" dirty="0"/>
          </a:p>
        </p:txBody>
      </p:sp>
      <p:sp>
        <p:nvSpPr>
          <p:cNvPr id="6" name="Text 4"/>
          <p:cNvSpPr txBox="1"/>
          <p:nvPr/>
        </p:nvSpPr>
        <p:spPr>
          <a:xfrm>
            <a:off x="594360" y="292608"/>
            <a:ext cx="10515600" cy="237744"/>
          </a:xfrm>
          <a:prstGeom prst="rect">
            <a:avLst/>
          </a:prstGeom>
          <a:noFill/>
          <a:ln/>
        </p:spPr>
        <p:txBody>
          <a:bodyPr wrap="square" lIns="0" tIns="0" rIns="0" bIns="0" rtlCol="0" anchor="ctr"/>
          <a:lstStyle/>
          <a:p>
            <a:pPr marL="0" indent="0">
              <a:buNone/>
            </a:pPr>
            <a:r>
              <a:rPr lang="en-US" sz="1100" b="1" kern="0" spc="200" dirty="0">
                <a:solidFill>
                  <a:srgbClr val="D9593A"/>
                </a:solidFill>
                <a:latin typeface="Times New Roman" pitchFamily="34" charset="0"/>
                <a:ea typeface="Times New Roman" pitchFamily="34" charset="-122"/>
                <a:cs typeface="Times New Roman" pitchFamily="34" charset="-120"/>
              </a:rPr>
              <a:t>CONCLUSION, RECOMMENDATIONS AND LIMITATIONS</a:t>
            </a:r>
            <a:endParaRPr lang="en-US" sz="1100" dirty="0"/>
          </a:p>
        </p:txBody>
      </p:sp>
      <p:sp>
        <p:nvSpPr>
          <p:cNvPr id="7" name="Text 5"/>
          <p:cNvSpPr txBox="1"/>
          <p:nvPr/>
        </p:nvSpPr>
        <p:spPr>
          <a:xfrm>
            <a:off x="566928" y="566928"/>
            <a:ext cx="11064240" cy="685800"/>
          </a:xfrm>
          <a:prstGeom prst="rect">
            <a:avLst/>
          </a:prstGeom>
          <a:noFill/>
          <a:ln/>
        </p:spPr>
        <p:txBody>
          <a:bodyPr wrap="square" lIns="0" tIns="0" rIns="0" bIns="0" rtlCol="0" anchor="t"/>
          <a:lstStyle/>
          <a:p>
            <a:pPr marL="0" indent="0">
              <a:buNone/>
            </a:pPr>
            <a:r>
              <a:rPr lang="en-US" sz="3200" b="1" dirty="0">
                <a:solidFill>
                  <a:srgbClr val="000000"/>
                </a:solidFill>
                <a:latin typeface="Times New Roman" pitchFamily="34" charset="0"/>
                <a:ea typeface="Times New Roman" pitchFamily="34" charset="-122"/>
                <a:cs typeface="Times New Roman" pitchFamily="34" charset="-120"/>
              </a:rPr>
              <a:t>A direct answer to the research question</a:t>
            </a:r>
            <a:endParaRPr lang="en-US" sz="3200" dirty="0"/>
          </a:p>
        </p:txBody>
      </p:sp>
      <p:sp>
        <p:nvSpPr>
          <p:cNvPr id="8" name="Shape 6"/>
          <p:cNvSpPr/>
          <p:nvPr/>
        </p:nvSpPr>
        <p:spPr>
          <a:xfrm>
            <a:off x="594360" y="1572768"/>
            <a:ext cx="11000232" cy="1051560"/>
          </a:xfrm>
          <a:prstGeom prst="roundRect">
            <a:avLst>
              <a:gd name="adj" fmla="val 8696"/>
            </a:avLst>
          </a:prstGeom>
          <a:solidFill>
            <a:srgbClr val="0F4C66"/>
          </a:solidFill>
          <a:ln/>
        </p:spPr>
      </p:sp>
      <p:sp>
        <p:nvSpPr>
          <p:cNvPr id="9" name="Text 7"/>
          <p:cNvSpPr txBox="1"/>
          <p:nvPr/>
        </p:nvSpPr>
        <p:spPr>
          <a:xfrm>
            <a:off x="960120" y="1572768"/>
            <a:ext cx="10287000" cy="1051560"/>
          </a:xfrm>
          <a:prstGeom prst="rect">
            <a:avLst/>
          </a:prstGeom>
          <a:noFill/>
          <a:ln/>
        </p:spPr>
        <p:txBody>
          <a:bodyPr wrap="square" lIns="0" tIns="0" rIns="0" bIns="0" rtlCol="0" anchor="ctr"/>
          <a:lstStyle/>
          <a:p>
            <a:pPr marL="0" indent="0" algn="ctr">
              <a:lnSpc>
                <a:spcPct val="118000"/>
              </a:lnSpc>
              <a:buNone/>
            </a:pPr>
            <a:r>
              <a:rPr lang="en-US" sz="1600" b="1" dirty="0">
                <a:solidFill>
                  <a:srgbClr val="FFFFFF"/>
                </a:solidFill>
                <a:latin typeface="Times New Roman" pitchFamily="34" charset="0"/>
                <a:ea typeface="Times New Roman" pitchFamily="34" charset="-122"/>
                <a:cs typeface="Times New Roman" pitchFamily="34" charset="-120"/>
              </a:rPr>
              <a:t>Answer: the three evidence strands improve understanding by showing where small-scale monitoring can identify plausible particles, where chemical confirmation becomes unreliable, and what technical and governance changes are needed before stronger management claims can be made.</a:t>
            </a:r>
            <a:endParaRPr lang="en-US" sz="1600" dirty="0"/>
          </a:p>
        </p:txBody>
      </p:sp>
      <p:sp>
        <p:nvSpPr>
          <p:cNvPr id="10" name="Shape 8"/>
          <p:cNvSpPr/>
          <p:nvPr/>
        </p:nvSpPr>
        <p:spPr>
          <a:xfrm>
            <a:off x="594360" y="2834640"/>
            <a:ext cx="3493008" cy="2606040"/>
          </a:xfrm>
          <a:prstGeom prst="roundRect">
            <a:avLst>
              <a:gd name="adj" fmla="val 2807"/>
            </a:avLst>
          </a:prstGeom>
          <a:ln/>
        </p:spPr>
        <p:style>
          <a:lnRef idx="1">
            <a:schemeClr val="accent3"/>
          </a:lnRef>
          <a:fillRef idx="2">
            <a:schemeClr val="accent3"/>
          </a:fillRef>
          <a:effectRef idx="1">
            <a:schemeClr val="accent3"/>
          </a:effectRef>
          <a:fontRef idx="minor">
            <a:schemeClr val="dk1"/>
          </a:fontRef>
        </p:style>
      </p:sp>
      <p:sp>
        <p:nvSpPr>
          <p:cNvPr id="11" name="Text 9"/>
          <p:cNvSpPr txBox="1"/>
          <p:nvPr/>
        </p:nvSpPr>
        <p:spPr>
          <a:xfrm>
            <a:off x="850392" y="3017520"/>
            <a:ext cx="3017520" cy="320040"/>
          </a:xfrm>
          <a:prstGeom prst="rect">
            <a:avLst/>
          </a:prstGeom>
          <a:noFill/>
          <a:ln/>
        </p:spPr>
        <p:txBody>
          <a:bodyPr wrap="square" lIns="0" tIns="0" rIns="0" bIns="0" rtlCol="0" anchor="ctr"/>
          <a:lstStyle/>
          <a:p>
            <a:pPr marL="0" indent="0">
              <a:buNone/>
            </a:pPr>
            <a:r>
              <a:rPr lang="en-US" sz="1500" b="1" dirty="0">
                <a:solidFill>
                  <a:srgbClr val="000000"/>
                </a:solidFill>
                <a:latin typeface="Times New Roman" pitchFamily="34" charset="0"/>
                <a:ea typeface="Times New Roman" pitchFamily="34" charset="-122"/>
                <a:cs typeface="Times New Roman" pitchFamily="34" charset="-120"/>
              </a:rPr>
              <a:t>Three recommendations</a:t>
            </a:r>
            <a:endParaRPr lang="en-US" sz="1500" dirty="0"/>
          </a:p>
        </p:txBody>
      </p:sp>
      <p:sp>
        <p:nvSpPr>
          <p:cNvPr id="30" name="RecCircle30"/>
          <p:cNvSpPr/>
          <p:nvPr/>
        </p:nvSpPr>
        <p:spPr>
          <a:xfrm>
            <a:off x="850392" y="3569970"/>
            <a:ext cx="342900" cy="342900"/>
          </a:xfrm>
          <a:prstGeom prst="ellipse">
            <a:avLst/>
          </a:prstGeom>
          <a:solidFill>
            <a:srgbClr val="0F4C66"/>
          </a:solidFill>
          <a:ln/>
        </p:spPr>
      </p:sp>
      <p:sp>
        <p:nvSpPr>
          <p:cNvPr id="31" name="RecNum31"/>
          <p:cNvSpPr txBox="1"/>
          <p:nvPr/>
        </p:nvSpPr>
        <p:spPr>
          <a:xfrm>
            <a:off x="850392" y="3569970"/>
            <a:ext cx="342900" cy="34290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rPr>
              <a:t>1</a:t>
            </a:r>
          </a:p>
        </p:txBody>
      </p:sp>
      <p:sp>
        <p:nvSpPr>
          <p:cNvPr id="32" name="RecText32"/>
          <p:cNvSpPr txBox="1"/>
          <p:nvPr/>
        </p:nvSpPr>
        <p:spPr>
          <a:xfrm>
            <a:off x="1307592" y="3491420"/>
            <a:ext cx="2540000" cy="500000"/>
          </a:xfrm>
          <a:prstGeom prst="rect">
            <a:avLst/>
          </a:prstGeom>
          <a:noFill/>
          <a:ln/>
        </p:spPr>
        <p:txBody>
          <a:bodyPr wrap="square" lIns="0" tIns="0" rIns="0" bIns="0" rtlCol="0" anchor="ctr"/>
          <a:lstStyle/>
          <a:p>
            <a:pPr marL="0" indent="0">
              <a:lnSpc>
                <a:spcPct val="108000"/>
              </a:lnSpc>
              <a:buNone/>
            </a:pPr>
            <a:r>
              <a:rPr lang="en-US" sz="1200" dirty="0">
                <a:solidFill>
                  <a:srgbClr val="2A3B45"/>
                </a:solidFill>
                <a:latin typeface="Times New Roman" pitchFamily="34" charset="0"/>
                <a:ea typeface="Times New Roman" pitchFamily="34" charset="-122"/>
                <a:cs typeface="Times New Roman" pitchFamily="34" charset="-120"/>
              </a:rPr>
              <a:t>Map outfalls, CSOs, drainage and land use before stratified, seasonal sampling.</a:t>
            </a:r>
          </a:p>
        </p:txBody>
      </p:sp>
      <p:sp>
        <p:nvSpPr>
          <p:cNvPr id="33" name="RecConn33"/>
          <p:cNvSpPr/>
          <p:nvPr/>
        </p:nvSpPr>
        <p:spPr>
          <a:xfrm>
            <a:off x="1021842" y="3912870"/>
            <a:ext cx="0" cy="281940"/>
          </a:xfrm>
          <a:prstGeom prst="line">
            <a:avLst/>
          </a:prstGeom>
          <a:ln w="19050">
            <a:solidFill>
              <a:srgbClr val="9FB3BF"/>
            </a:solidFill>
            <a:prstDash val="solid"/>
          </a:ln>
        </p:spPr>
      </p:sp>
      <p:sp>
        <p:nvSpPr>
          <p:cNvPr id="34" name="RecCircle34"/>
          <p:cNvSpPr/>
          <p:nvPr/>
        </p:nvSpPr>
        <p:spPr>
          <a:xfrm>
            <a:off x="850392" y="4194810"/>
            <a:ext cx="342900" cy="342900"/>
          </a:xfrm>
          <a:prstGeom prst="ellipse">
            <a:avLst/>
          </a:prstGeom>
          <a:solidFill>
            <a:srgbClr val="0F4C66"/>
          </a:solidFill>
          <a:ln/>
        </p:spPr>
      </p:sp>
      <p:sp>
        <p:nvSpPr>
          <p:cNvPr id="35" name="RecNum35"/>
          <p:cNvSpPr txBox="1"/>
          <p:nvPr/>
        </p:nvSpPr>
        <p:spPr>
          <a:xfrm>
            <a:off x="850392" y="4194810"/>
            <a:ext cx="342900" cy="34290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rPr>
              <a:t>2</a:t>
            </a:r>
          </a:p>
        </p:txBody>
      </p:sp>
      <p:sp>
        <p:nvSpPr>
          <p:cNvPr id="36" name="RecText36"/>
          <p:cNvSpPr txBox="1"/>
          <p:nvPr/>
        </p:nvSpPr>
        <p:spPr>
          <a:xfrm>
            <a:off x="1307592" y="4116260"/>
            <a:ext cx="2540000" cy="500000"/>
          </a:xfrm>
          <a:prstGeom prst="rect">
            <a:avLst/>
          </a:prstGeom>
          <a:noFill/>
          <a:ln/>
        </p:spPr>
        <p:txBody>
          <a:bodyPr wrap="square" lIns="0" tIns="0" rIns="0" bIns="0" rtlCol="0" anchor="ctr"/>
          <a:lstStyle/>
          <a:p>
            <a:pPr marL="0" indent="0">
              <a:lnSpc>
                <a:spcPct val="108000"/>
              </a:lnSpc>
              <a:buNone/>
            </a:pPr>
            <a:r>
              <a:rPr lang="en-US" sz="1200" dirty="0">
                <a:solidFill>
                  <a:srgbClr val="2A3B45"/>
                </a:solidFill>
                <a:latin typeface="Times New Roman" pitchFamily="34" charset="0"/>
                <a:ea typeface="Times New Roman" pitchFamily="34" charset="-122"/>
                <a:cs typeface="Times New Roman" pitchFamily="34" charset="-120"/>
              </a:rPr>
              <a:t>Use infrared-compatible substrates, multiple blanks and a spectrum for every photographed candidate.</a:t>
            </a:r>
          </a:p>
        </p:txBody>
      </p:sp>
      <p:sp>
        <p:nvSpPr>
          <p:cNvPr id="37" name="RecConn37"/>
          <p:cNvSpPr/>
          <p:nvPr/>
        </p:nvSpPr>
        <p:spPr>
          <a:xfrm>
            <a:off x="1021842" y="4537710"/>
            <a:ext cx="0" cy="281940"/>
          </a:xfrm>
          <a:prstGeom prst="line">
            <a:avLst/>
          </a:prstGeom>
          <a:ln w="19050">
            <a:solidFill>
              <a:srgbClr val="9FB3BF"/>
            </a:solidFill>
            <a:prstDash val="solid"/>
          </a:ln>
        </p:spPr>
      </p:sp>
      <p:sp>
        <p:nvSpPr>
          <p:cNvPr id="38" name="RecCircle38"/>
          <p:cNvSpPr/>
          <p:nvPr/>
        </p:nvSpPr>
        <p:spPr>
          <a:xfrm>
            <a:off x="850392" y="4819650"/>
            <a:ext cx="342900" cy="342900"/>
          </a:xfrm>
          <a:prstGeom prst="ellipse">
            <a:avLst/>
          </a:prstGeom>
          <a:solidFill>
            <a:srgbClr val="0F4C66"/>
          </a:solidFill>
          <a:ln/>
        </p:spPr>
      </p:sp>
      <p:sp>
        <p:nvSpPr>
          <p:cNvPr id="39" name="RecNum39"/>
          <p:cNvSpPr txBox="1"/>
          <p:nvPr/>
        </p:nvSpPr>
        <p:spPr>
          <a:xfrm>
            <a:off x="850392" y="4819650"/>
            <a:ext cx="342900" cy="34290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rPr>
              <a:t>3</a:t>
            </a:r>
          </a:p>
        </p:txBody>
      </p:sp>
      <p:sp>
        <p:nvSpPr>
          <p:cNvPr id="40" name="RecText40"/>
          <p:cNvSpPr txBox="1"/>
          <p:nvPr/>
        </p:nvSpPr>
        <p:spPr>
          <a:xfrm>
            <a:off x="1307592" y="4741100"/>
            <a:ext cx="2540000" cy="500000"/>
          </a:xfrm>
          <a:prstGeom prst="rect">
            <a:avLst/>
          </a:prstGeom>
          <a:noFill/>
          <a:ln/>
        </p:spPr>
        <p:txBody>
          <a:bodyPr wrap="square" lIns="0" tIns="0" rIns="0" bIns="0" rtlCol="0" anchor="ctr"/>
          <a:lstStyle/>
          <a:p>
            <a:pPr marL="0" indent="0">
              <a:lnSpc>
                <a:spcPct val="108000"/>
              </a:lnSpc>
              <a:buNone/>
            </a:pPr>
            <a:r>
              <a:rPr lang="en-US" sz="1200" dirty="0">
                <a:solidFill>
                  <a:srgbClr val="2A3B45"/>
                </a:solidFill>
                <a:latin typeface="Times New Roman" pitchFamily="34" charset="0"/>
                <a:ea typeface="Times New Roman" pitchFamily="34" charset="-122"/>
                <a:cs typeface="Times New Roman" pitchFamily="34" charset="-120"/>
              </a:rPr>
              <a:t>Use one master register linking sample, image, spectrum, quality flag and decision.</a:t>
            </a:r>
          </a:p>
        </p:txBody>
      </p:sp>
      <p:sp>
        <p:nvSpPr>
          <p:cNvPr id="13" name="Shape 11"/>
          <p:cNvSpPr/>
          <p:nvPr/>
        </p:nvSpPr>
        <p:spPr>
          <a:xfrm>
            <a:off x="4361688" y="2834640"/>
            <a:ext cx="3493008" cy="2606040"/>
          </a:xfrm>
          <a:prstGeom prst="roundRect">
            <a:avLst>
              <a:gd name="adj" fmla="val 2807"/>
            </a:avLst>
          </a:prstGeom>
          <a:ln/>
        </p:spPr>
        <p:style>
          <a:lnRef idx="1">
            <a:schemeClr val="accent6"/>
          </a:lnRef>
          <a:fillRef idx="2">
            <a:schemeClr val="accent6"/>
          </a:fillRef>
          <a:effectRef idx="1">
            <a:schemeClr val="accent6"/>
          </a:effectRef>
          <a:fontRef idx="minor">
            <a:schemeClr val="dk1"/>
          </a:fontRef>
        </p:style>
      </p:sp>
      <p:sp>
        <p:nvSpPr>
          <p:cNvPr id="14" name="Text 12"/>
          <p:cNvSpPr txBox="1"/>
          <p:nvPr/>
        </p:nvSpPr>
        <p:spPr>
          <a:xfrm>
            <a:off x="4617720" y="3017520"/>
            <a:ext cx="3017520" cy="320040"/>
          </a:xfrm>
          <a:prstGeom prst="rect">
            <a:avLst/>
          </a:prstGeom>
          <a:noFill/>
          <a:ln/>
        </p:spPr>
        <p:txBody>
          <a:bodyPr wrap="square" lIns="0" tIns="0" rIns="0" bIns="0" rtlCol="0" anchor="ctr"/>
          <a:lstStyle/>
          <a:p>
            <a:pPr marL="0" indent="0">
              <a:buNone/>
            </a:pPr>
            <a:r>
              <a:rPr lang="en-US" sz="1500" b="1" dirty="0">
                <a:solidFill>
                  <a:srgbClr val="000000"/>
                </a:solidFill>
                <a:latin typeface="Times New Roman" pitchFamily="34" charset="0"/>
                <a:ea typeface="Times New Roman" pitchFamily="34" charset="-122"/>
                <a:cs typeface="Times New Roman" pitchFamily="34" charset="-120"/>
              </a:rPr>
              <a:t>Principal limitations</a:t>
            </a:r>
            <a:endParaRPr lang="en-US" sz="1500" dirty="0"/>
          </a:p>
        </p:txBody>
      </p:sp>
      <p:sp>
        <p:nvSpPr>
          <p:cNvPr id="15" name="Text 13"/>
          <p:cNvSpPr txBox="1"/>
          <p:nvPr/>
        </p:nvSpPr>
        <p:spPr>
          <a:xfrm>
            <a:off x="4617720" y="3429000"/>
            <a:ext cx="3017520" cy="1874520"/>
          </a:xfrm>
          <a:prstGeom prst="rect">
            <a:avLst/>
          </a:prstGeom>
          <a:noFill/>
          <a:ln/>
        </p:spPr>
        <p:txBody>
          <a:bodyPr wrap="square" lIns="0" tIns="0" rIns="0" bIns="0" rtlCol="0" anchor="ctr"/>
          <a:lstStyle/>
          <a:p>
            <a:pPr marL="0" indent="0">
              <a:lnSpc>
                <a:spcPct val="115000"/>
              </a:lnSpc>
              <a:buNone/>
            </a:pPr>
            <a:r>
              <a:rPr lang="en-US" sz="1400" dirty="0">
                <a:solidFill>
                  <a:srgbClr val="2A3B45"/>
                </a:solidFill>
                <a:latin typeface="Times New Roman" pitchFamily="34" charset="0"/>
                <a:ea typeface="Times New Roman" pitchFamily="34" charset="-122"/>
                <a:cs typeface="Times New Roman" pitchFamily="34" charset="-120"/>
              </a:rPr>
              <a:t>Four sites and one blank; accessibility sampling; one operator; dates and times not recorded; limited library access; incomplete particle-to-spectrum traceability; four interview perspectives.</a:t>
            </a:r>
            <a:endParaRPr lang="en-US" sz="1400" dirty="0"/>
          </a:p>
        </p:txBody>
      </p:sp>
      <p:sp>
        <p:nvSpPr>
          <p:cNvPr id="16" name="Shape 14"/>
          <p:cNvSpPr/>
          <p:nvPr/>
        </p:nvSpPr>
        <p:spPr>
          <a:xfrm>
            <a:off x="8129016" y="2834640"/>
            <a:ext cx="3493008" cy="2606040"/>
          </a:xfrm>
          <a:prstGeom prst="roundRect">
            <a:avLst>
              <a:gd name="adj" fmla="val 2807"/>
            </a:avLst>
          </a:prstGeom>
          <a:ln/>
        </p:spPr>
        <p:style>
          <a:lnRef idx="1">
            <a:schemeClr val="accent4"/>
          </a:lnRef>
          <a:fillRef idx="2">
            <a:schemeClr val="accent4"/>
          </a:fillRef>
          <a:effectRef idx="1">
            <a:schemeClr val="accent4"/>
          </a:effectRef>
          <a:fontRef idx="minor">
            <a:schemeClr val="dk1"/>
          </a:fontRef>
        </p:style>
      </p:sp>
      <p:sp>
        <p:nvSpPr>
          <p:cNvPr id="17" name="Text 15"/>
          <p:cNvSpPr txBox="1"/>
          <p:nvPr/>
        </p:nvSpPr>
        <p:spPr>
          <a:xfrm>
            <a:off x="8385048" y="3017520"/>
            <a:ext cx="3017520" cy="320040"/>
          </a:xfrm>
          <a:prstGeom prst="rect">
            <a:avLst/>
          </a:prstGeom>
          <a:noFill/>
          <a:ln/>
        </p:spPr>
        <p:txBody>
          <a:bodyPr wrap="square" lIns="0" tIns="0" rIns="0" bIns="0" rtlCol="0" anchor="ctr"/>
          <a:lstStyle/>
          <a:p>
            <a:pPr marL="0" indent="0">
              <a:buNone/>
            </a:pPr>
            <a:r>
              <a:rPr lang="en-US" sz="1500" b="1" dirty="0">
                <a:solidFill>
                  <a:srgbClr val="000000"/>
                </a:solidFill>
                <a:latin typeface="Times New Roman" pitchFamily="34" charset="0"/>
                <a:ea typeface="Times New Roman" pitchFamily="34" charset="-122"/>
                <a:cs typeface="Times New Roman" pitchFamily="34" charset="-120"/>
              </a:rPr>
              <a:t>Future research</a:t>
            </a:r>
            <a:endParaRPr lang="en-US" sz="1500" dirty="0"/>
          </a:p>
        </p:txBody>
      </p:sp>
      <p:sp>
        <p:nvSpPr>
          <p:cNvPr id="18" name="Text 16"/>
          <p:cNvSpPr txBox="1"/>
          <p:nvPr/>
        </p:nvSpPr>
        <p:spPr>
          <a:xfrm>
            <a:off x="8385048" y="3429000"/>
            <a:ext cx="3017520" cy="1874520"/>
          </a:xfrm>
          <a:prstGeom prst="rect">
            <a:avLst/>
          </a:prstGeom>
          <a:noFill/>
          <a:ln/>
        </p:spPr>
        <p:txBody>
          <a:bodyPr wrap="square" lIns="0" tIns="0" rIns="0" bIns="0" rtlCol="0" anchor="ctr"/>
          <a:lstStyle/>
          <a:p>
            <a:pPr marL="0" indent="0">
              <a:lnSpc>
                <a:spcPct val="115000"/>
              </a:lnSpc>
              <a:buNone/>
            </a:pPr>
            <a:r>
              <a:rPr lang="en-US" sz="1400" dirty="0">
                <a:solidFill>
                  <a:srgbClr val="2A3B45"/>
                </a:solidFill>
                <a:latin typeface="Times New Roman" pitchFamily="34" charset="0"/>
                <a:ea typeface="Times New Roman" pitchFamily="34" charset="-122"/>
                <a:cs typeface="Times New Roman" pitchFamily="34" charset="-120"/>
              </a:rPr>
              <a:t>Repeat across seasons and flows; include water, sediment and biota where ethically approved; extend interviews to regulators, local authorities and community or academic groups.</a:t>
            </a:r>
            <a:endParaRPr lang="en-US" sz="1400" dirty="0"/>
          </a:p>
        </p:txBody>
      </p:sp>
      <p:sp>
        <p:nvSpPr>
          <p:cNvPr id="19" name="Text 17"/>
          <p:cNvSpPr txBox="1"/>
          <p:nvPr/>
        </p:nvSpPr>
        <p:spPr>
          <a:xfrm>
            <a:off x="594360" y="5623560"/>
            <a:ext cx="11000232" cy="548640"/>
          </a:xfrm>
          <a:prstGeom prst="rect">
            <a:avLst/>
          </a:prstGeom>
          <a:noFill/>
          <a:ln/>
        </p:spPr>
        <p:txBody>
          <a:bodyPr wrap="square" lIns="0" tIns="0" rIns="0" bIns="0" rtlCol="0" anchor="ctr"/>
          <a:lstStyle/>
          <a:p>
            <a:pPr marL="0" indent="0" algn="ctr">
              <a:lnSpc>
                <a:spcPct val="115000"/>
              </a:lnSpc>
              <a:buNone/>
            </a:pPr>
            <a:r>
              <a:rPr lang="en-US" sz="1400" b="1" dirty="0">
                <a:solidFill>
                  <a:srgbClr val="D9593A"/>
                </a:solidFill>
                <a:latin typeface="Times New Roman" pitchFamily="34" charset="0"/>
                <a:ea typeface="Times New Roman" pitchFamily="34" charset="-122"/>
                <a:cs typeface="Times New Roman" pitchFamily="34" charset="-120"/>
              </a:rPr>
              <a:t>Final reflection: a “negative” confirmation result can still be scientifically useful when the point of uncertainty is documented transparently.</a:t>
            </a:r>
            <a:endParaRPr lang="en-US" sz="14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21">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594360" y="6327648"/>
            <a:ext cx="11000232" cy="0"/>
          </a:xfrm>
          <a:prstGeom prst="line">
            <a:avLst/>
          </a:prstGeom>
          <a:noFill/>
          <a:ln w="12700">
            <a:solidFill>
              <a:srgbClr val="DCE5EA"/>
            </a:solidFill>
            <a:prstDash val="solid"/>
          </a:ln>
        </p:spPr>
      </p:sp>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16</a:t>
            </a:r>
            <a:endParaRPr lang="en-US" sz="1000" dirty="0"/>
          </a:p>
        </p:txBody>
      </p:sp>
      <p:sp>
        <p:nvSpPr>
          <p:cNvPr id="6" name="Text 4"/>
          <p:cNvSpPr txBox="1"/>
          <p:nvPr/>
        </p:nvSpPr>
        <p:spPr>
          <a:xfrm>
            <a:off x="594360" y="292608"/>
            <a:ext cx="10515600" cy="237744"/>
          </a:xfrm>
          <a:prstGeom prst="rect">
            <a:avLst/>
          </a:prstGeom>
          <a:noFill/>
          <a:ln/>
        </p:spPr>
        <p:txBody>
          <a:bodyPr wrap="square" lIns="0" tIns="0" rIns="0" bIns="0" rtlCol="0" anchor="ctr"/>
          <a:lstStyle/>
          <a:p>
            <a:pPr marL="0" indent="0">
              <a:buNone/>
            </a:pPr>
            <a:r>
              <a:rPr lang="en-US" sz="1100" b="1" kern="0" spc="200" dirty="0" smtClean="0">
                <a:solidFill>
                  <a:srgbClr val="D9593A"/>
                </a:solidFill>
                <a:latin typeface="Times New Roman" pitchFamily="34" charset="0"/>
                <a:ea typeface="Times New Roman" pitchFamily="34" charset="-122"/>
                <a:cs typeface="Times New Roman" pitchFamily="34" charset="-120"/>
              </a:rPr>
              <a:t>REFERENCES</a:t>
            </a:r>
            <a:endParaRPr lang="en-US" sz="1100" dirty="0"/>
          </a:p>
        </p:txBody>
      </p:sp>
      <p:sp>
        <p:nvSpPr>
          <p:cNvPr id="8" name="Text 6"/>
          <p:cNvSpPr txBox="1"/>
          <p:nvPr/>
        </p:nvSpPr>
        <p:spPr>
          <a:xfrm>
            <a:off x="594360" y="994893"/>
            <a:ext cx="5330952" cy="4572000"/>
          </a:xfrm>
          <a:prstGeom prst="rect">
            <a:avLst/>
          </a:prstGeom>
          <a:noFill/>
          <a:ln/>
        </p:spPr>
        <p:txBody>
          <a:bodyPr wrap="square" lIns="0" tIns="0" rIns="0" bIns="0" rtlCol="0" anchor="t"/>
          <a:lstStyle/>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Braun, V. and Clarke, V. (2006) ‘Using thematic analysis in psychology’, Qualitative Research in Psychology, 3(2), pp. 77–101.</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Clough, M.E. et al. (2026) ‘Avoiding and reducing microplastic false positives from dry glove contact’, Analytical Methods, 18(14), pp. 2914–2926.</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Devereux, R. et al. (2023) ‘“The great source” microplastic abundance and characteristics along the river Thames’, Marine Pollution Bulletin, 191, p. 114965.</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Drummond, J.D. et al. (2022) ‘Microplastic accumulation in riverbed sediment via hyporheic exchange from headwaters to mainstems’, Science Advances, 8(2), p. eabi9305.</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Environmental Protection (Microbeads) (Wales) Regulations (2018) SI 2018/760 (W. 151).</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Ferdous, S.R. et al. (2023) ‘Prevalence of microplastics in commonly consumed fish species of the river Old Brahmaputra, Bangladesh’, Environmental Science and Pollution Research, 30(36), pp. 85639–85654.</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Haque, Md.R. et al. (2025) ‘Aquatic insects as mediator for microplastics pollution in a river ecosystem of Bangladesh’, Scientific Reports, 15(1), p. 15635.</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Hidalgo-Ruz, V. et al. (2012) ‘Microplastics in the Marine Environment: A Review of the Methods Used for Identification and Quantification’, Environmental Science &amp; Technology, 46(6), pp. 3060–3075.</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Hossain, N. et al. (2025) ‘Investigation of Microplastic Accumulation in Two Freshwater Fish Species (Labeo rohita and Wallago attu) from Tanguar Haor, Bangladesh’, Bulletin of Environmental Contamination and Toxicology, 115(5), p. 52.</a:t>
            </a:r>
            <a:endParaRPr lang="en-US" sz="1200" dirty="0"/>
          </a:p>
        </p:txBody>
      </p:sp>
      <p:sp>
        <p:nvSpPr>
          <p:cNvPr id="9" name="Text 7"/>
          <p:cNvSpPr txBox="1"/>
          <p:nvPr/>
        </p:nvSpPr>
        <p:spPr>
          <a:xfrm>
            <a:off x="6094476" y="994893"/>
            <a:ext cx="5330952" cy="4572000"/>
          </a:xfrm>
          <a:prstGeom prst="rect">
            <a:avLst/>
          </a:prstGeom>
          <a:noFill/>
          <a:ln/>
        </p:spPr>
        <p:txBody>
          <a:bodyPr wrap="square" lIns="0" tIns="0" rIns="0" bIns="0" rtlCol="0" anchor="t"/>
          <a:lstStyle/>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Jui, M. et al. (2025) ‘Microplastic pollution in the water and sediment of the Karnaphuli River, Bangladesh: An ecological risk assessment’, Marine Pollution Bulletin, 216, p. 117948.</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Khedre, A.M. et al. (2024) ‘Abundance and risk assessment of microplastics in water, sediment, and aquatic insects of the Nile River’, Chemosphere, 353, p. 141557.</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King, S. and Locock, K.E.S. (2022) ‘A circular economy framework for plastics: A semi-systematic review’, Journal of Cleaner Production, 364, p. 132503.</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Lofty, J. et al. (2025) ‘Hydrological and hydraulic drivers of microplastics in a rural river sourced from the UK’s largest opencast coal mine’, Environmental Pollution, 368, p. 125722.</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Mahfuz, Md.R. et al. (2025) ‘Deciphering the connection between the informal plastic recycling industry and the microplastic pollution in the Buriganga River’, Environmental Science: Advances, 4(11), pp. 1735–1745.</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Mahmud, F. et al. (2025) ‘Critical analysis, characterization, and treatment of microplastics in the peripheral rivers of Dhaka city: Buriganga and Turag’, Environmental Science: Advances, 4(11), pp. 1810–1833.</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Malterud, K., Siersma, V.D. and Guassora, A.D. (2016) ‘Sample Size in Qualitative Interview Studies: Guided by Information Power’, Qualitative Health Research, 26(13), pp. 1753–1760.</a:t>
            </a:r>
            <a:endParaRPr lang="en-US" sz="12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22">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594360" y="6327648"/>
            <a:ext cx="11000232" cy="0"/>
          </a:xfrm>
          <a:prstGeom prst="line">
            <a:avLst/>
          </a:prstGeom>
          <a:noFill/>
          <a:ln w="12700">
            <a:solidFill>
              <a:srgbClr val="DCE5EA"/>
            </a:solidFill>
            <a:prstDash val="solid"/>
          </a:ln>
        </p:spPr>
      </p:sp>
      <p:sp>
        <p:nvSpPr>
          <p:cNvPr id="5" name="Text 3"/>
          <p:cNvSpPr txBox="1"/>
          <p:nvPr/>
        </p:nvSpPr>
        <p:spPr>
          <a:xfrm>
            <a:off x="11137392" y="6400800"/>
            <a:ext cx="457200" cy="256032"/>
          </a:xfrm>
          <a:prstGeom prst="rect">
            <a:avLst/>
          </a:prstGeom>
          <a:noFill/>
          <a:ln/>
        </p:spPr>
        <p:txBody>
          <a:bodyPr wrap="square" lIns="0" tIns="0" rIns="0" bIns="0" rtlCol="0" anchor="ctr"/>
          <a:lstStyle/>
          <a:p>
            <a:pPr marL="0" indent="0" algn="r">
              <a:buNone/>
            </a:pPr>
            <a:r>
              <a:rPr lang="en-US" sz="1000" b="1" dirty="0">
                <a:solidFill>
                  <a:srgbClr val="000000"/>
                </a:solidFill>
                <a:latin typeface="Times New Roman" pitchFamily="34" charset="0"/>
                <a:ea typeface="Times New Roman" pitchFamily="34" charset="-122"/>
                <a:cs typeface="Times New Roman" pitchFamily="34" charset="-120"/>
              </a:rPr>
              <a:t>17</a:t>
            </a:r>
            <a:endParaRPr lang="en-US" sz="1000" dirty="0"/>
          </a:p>
        </p:txBody>
      </p:sp>
      <p:sp>
        <p:nvSpPr>
          <p:cNvPr id="6" name="Text 4"/>
          <p:cNvSpPr txBox="1"/>
          <p:nvPr/>
        </p:nvSpPr>
        <p:spPr>
          <a:xfrm>
            <a:off x="594360" y="292608"/>
            <a:ext cx="10515600" cy="237744"/>
          </a:xfrm>
          <a:prstGeom prst="rect">
            <a:avLst/>
          </a:prstGeom>
          <a:noFill/>
          <a:ln/>
        </p:spPr>
        <p:txBody>
          <a:bodyPr wrap="square" lIns="0" tIns="0" rIns="0" bIns="0" rtlCol="0" anchor="ctr"/>
          <a:lstStyle/>
          <a:p>
            <a:pPr marL="0" indent="0">
              <a:buNone/>
            </a:pPr>
            <a:r>
              <a:rPr lang="en-US" sz="1100" b="1" kern="0" spc="200" dirty="0" smtClean="0">
                <a:solidFill>
                  <a:srgbClr val="D9593A"/>
                </a:solidFill>
                <a:latin typeface="Times New Roman" pitchFamily="34" charset="0"/>
                <a:ea typeface="Times New Roman" pitchFamily="34" charset="-122"/>
                <a:cs typeface="Times New Roman" pitchFamily="34" charset="-120"/>
              </a:rPr>
              <a:t>REFERENCES</a:t>
            </a:r>
            <a:endParaRPr lang="en-US" sz="1100" dirty="0"/>
          </a:p>
        </p:txBody>
      </p:sp>
      <p:sp>
        <p:nvSpPr>
          <p:cNvPr id="8" name="Text 6"/>
          <p:cNvSpPr txBox="1"/>
          <p:nvPr/>
        </p:nvSpPr>
        <p:spPr>
          <a:xfrm>
            <a:off x="594360" y="867900"/>
            <a:ext cx="5330952" cy="5122200"/>
          </a:xfrm>
          <a:prstGeom prst="rect">
            <a:avLst/>
          </a:prstGeom>
          <a:noFill/>
          <a:ln/>
        </p:spPr>
        <p:txBody>
          <a:bodyPr wrap="square" lIns="0" tIns="0" rIns="0" bIns="0" rtlCol="0" anchor="t"/>
          <a:lstStyle/>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Meijer, L.J.J. et al. (2021) ‘More than 1000 rivers account for 80% of global riverine plastic emissions into the ocean’, Science Advances, 7(18), p. eaaz5803.</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O’Connor, J.D. et al. (2022) ‘Microplastics in Eurasian otter (Lutra lutra) spraints and their potential as a biomonitoring tool in freshwater systems’, Ecosphere, 13(7), p. e3955.</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Parker, B. et al. (2022) ‘Microplastic loads within riverine fishes and macroinvertebrates are not predictable from ecological or morphological characteristics’, Science of The Total Environment, 839, p. 156321.</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Roy, V.K. et al. (2025) ‘Seasonal assessment and characterization of microplastics in two urban (Balu) and peri-urban (Shitalakshya) rivers of Bangladesh’, RSC Advances, 15(47), pp. 39443–39460.</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Senedd Cymru / Welsh Parliament (2023) Environmental Protection (Single-use Plastic Products) (Wales) Act.</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Song, Y.K. et al. (2021) ‘A comparison of spectroscopic analysis methods for microplastics: Manual, semi-automated, and automated Fourier transform infrared and Raman techniques’, Marine Pollution Bulletin, 173, p. 113101.</a:t>
            </a:r>
            <a:endParaRPr lang="en-US" sz="1200" dirty="0"/>
          </a:p>
        </p:txBody>
      </p:sp>
      <p:sp>
        <p:nvSpPr>
          <p:cNvPr id="9" name="Text 7"/>
          <p:cNvSpPr txBox="1"/>
          <p:nvPr/>
        </p:nvSpPr>
        <p:spPr>
          <a:xfrm>
            <a:off x="6173488" y="785611"/>
            <a:ext cx="5330952" cy="4572000"/>
          </a:xfrm>
          <a:prstGeom prst="rect">
            <a:avLst/>
          </a:prstGeom>
          <a:noFill/>
          <a:ln/>
        </p:spPr>
        <p:txBody>
          <a:bodyPr wrap="square" lIns="0" tIns="0" rIns="0" bIns="0" rtlCol="0" anchor="t"/>
          <a:lstStyle/>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Soursou, V., Campo, J. and Picó, Y. (2023) ‘A critical review of the novel analytical methods for the determination of microplastics in sand and sediment samples’, TrAC Trends in Analytical Chemistry, 166, p. 117190.</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Sun, J. et al. (2022) ‘The surface degradation and release of microplastics from plastic films studied by UV radiation and mechanical abrasion’, Science of The Total Environment, 838, p. 156369.</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Trusler, M.M. et al. (2024) ‘Microplastics pollution in sediments of the Thames and Medway estuaries, UK: Organic matter associations and predominance of polyethylene’, Marine Pollution Bulletin, 208, p. 116971.</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Vardar, S. et al. (2021) ‘Evaluation of microplastics removal efficiency at a wastewater treatment plant discharging to the Sea of Marmara’, Environmental Pollution, 289, p. 117862.</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Wayman, C. et al. (2024) ‘Accumulation of microplastics in predatory birds near a densely populated urban area’, Science of The Total Environment, 917, p. 170604.</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Whitehead, P.G. et al. (2021) ‘Modelling Microplastics in the River Thames: Sources, Sinks and Policy Implications’, Water, 13(6), p. 861.</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Witzig, C.S. et al. (2020) ‘When Good Intentions Go Bad—False Positive Microplastic Detection Caused by Disposable Gloves’, Environmental Science &amp; Technology, 54(19), pp. 12164–12172.</a:t>
            </a:r>
            <a:endParaRPr lang="en-US" sz="1200" dirty="0"/>
          </a:p>
          <a:p>
            <a:pPr marL="0" indent="0">
              <a:lnSpc>
                <a:spcPct val="110000"/>
              </a:lnSpc>
              <a:spcAft>
                <a:spcPts val="900"/>
              </a:spcAft>
              <a:buNone/>
            </a:pPr>
            <a:r>
              <a:rPr lang="en-US" sz="1200" dirty="0">
                <a:solidFill>
                  <a:srgbClr val="2A3B45"/>
                </a:solidFill>
                <a:latin typeface="Times New Roman" pitchFamily="34" charset="0"/>
                <a:ea typeface="Times New Roman" pitchFamily="34" charset="-122"/>
                <a:cs typeface="Times New Roman" pitchFamily="34" charset="-120"/>
              </a:rPr>
              <a:t>Zhang, Y., Shi, P. and Cui, L. (2024) ‘Microplastics in riverine systems: Recommendations for standardized sampling, separation, digestion and characterization’, Marine Pollution Bulletin, 207, p. 116950.</a:t>
            </a:r>
            <a:endParaRPr lang="en-US" sz="12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9402" y="427149"/>
            <a:ext cx="10058400" cy="5029200"/>
          </a:xfrm>
          <a:prstGeom prst="rect">
            <a:avLst/>
          </a:prstGeom>
        </p:spPr>
      </p:pic>
    </p:spTree>
    <p:extLst>
      <p:ext uri="{BB962C8B-B14F-4D97-AF65-F5344CB8AC3E}">
        <p14:creationId xmlns:p14="http://schemas.microsoft.com/office/powerpoint/2010/main" val="1108801188"/>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Times New Roman"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1191</TotalTime>
  <Words>3446</Words>
  <Application>Microsoft Office PowerPoint</Application>
  <PresentationFormat>Widescreen</PresentationFormat>
  <Paragraphs>372</Paragraphs>
  <Slides>18</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Times New Roman</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Microplastic Monitoring and Management in Cardiff Freshwater Systems</dc:title>
  <dc:subject>PptxGenJS Presentation</dc:subject>
  <dc:creator>Foyajul Karim Rimon</dc:creator>
  <cp:lastModifiedBy>Microsoft account</cp:lastModifiedBy>
  <cp:revision>39</cp:revision>
  <dcterms:created xsi:type="dcterms:W3CDTF">2026-09-20T23:45:03Z</dcterms:created>
  <dcterms:modified xsi:type="dcterms:W3CDTF">2026-09-21T22:12:23Z</dcterms:modified>
</cp:coreProperties>
</file>