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8288000" cy="10287000"/>
  <p:notesSz cx="6858000" cy="9144000"/>
  <p:embeddedFontLst>
    <p:embeddedFont>
      <p:font typeface="Glacial Indifference Bold" panose="020B0604020202020204" charset="0"/>
      <p:regular r:id="rId15"/>
    </p:embeddedFont>
    <p:embeddedFont>
      <p:font typeface="Glacial Indifference Italics" panose="020B0604020202020204" charset="0"/>
      <p:regular r:id="rId16"/>
    </p:embeddedFont>
    <p:embeddedFont>
      <p:font typeface="Glacial Indifference" panose="020B0604020202020204" charset="0"/>
      <p:regular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ifonn" panose="020B0604020202020204" charset="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75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20.06.2020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m4a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4.m4a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4.m4a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6.m4a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6.m4a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8.m4a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notesSlide" Target="../notesSlides/notesSlide4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8.m4a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microsoft.com/office/2007/relationships/media" Target="../media/media10.m4a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0.m4a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media" Target="../media/media12.m4a"/><Relationship Id="rId7" Type="http://schemas.openxmlformats.org/officeDocument/2006/relationships/image" Target="../media/image2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2.m4a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microsoft.com/office/2007/relationships/media" Target="../media/media14.m4a"/><Relationship Id="rId7" Type="http://schemas.openxmlformats.org/officeDocument/2006/relationships/image" Target="../media/image3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notesSlide" Target="../notesSlides/notesSlide6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4.m4a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media" Target="../media/media16.m4a"/><Relationship Id="rId7" Type="http://schemas.openxmlformats.org/officeDocument/2006/relationships/image" Target="../media/image2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16.m4a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microsoft.com/office/2007/relationships/media" Target="../media/media18.m4a"/><Relationship Id="rId7" Type="http://schemas.openxmlformats.org/officeDocument/2006/relationships/image" Target="../media/image3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7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2.png"/><Relationship Id="rId4" Type="http://schemas.openxmlformats.org/officeDocument/2006/relationships/audio" Target="../media/media18.m4a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media" Target="../media/media20.m4a"/><Relationship Id="rId7" Type="http://schemas.openxmlformats.org/officeDocument/2006/relationships/image" Target="../media/image2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0.m4a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1028700"/>
            <a:ext cx="11772257" cy="9583621"/>
            <a:chOff x="0" y="0"/>
            <a:chExt cx="27954481" cy="22757330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27809700" cy="22612551"/>
            </a:xfrm>
            <a:custGeom>
              <a:avLst/>
              <a:gdLst/>
              <a:ahLst/>
              <a:cxnLst/>
              <a:rect l="l" t="t" r="r" b="b"/>
              <a:pathLst>
                <a:path w="27809700" h="22612551">
                  <a:moveTo>
                    <a:pt x="0" y="0"/>
                  </a:moveTo>
                  <a:lnTo>
                    <a:pt x="27809700" y="0"/>
                  </a:lnTo>
                  <a:lnTo>
                    <a:pt x="27809700" y="22612551"/>
                  </a:lnTo>
                  <a:lnTo>
                    <a:pt x="0" y="2261255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3EBE2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7954480" cy="22757330"/>
            </a:xfrm>
            <a:custGeom>
              <a:avLst/>
              <a:gdLst/>
              <a:ahLst/>
              <a:cxnLst/>
              <a:rect l="l" t="t" r="r" b="b"/>
              <a:pathLst>
                <a:path w="27954480" h="22757330">
                  <a:moveTo>
                    <a:pt x="27809701" y="22612550"/>
                  </a:moveTo>
                  <a:lnTo>
                    <a:pt x="27954480" y="22612550"/>
                  </a:lnTo>
                  <a:lnTo>
                    <a:pt x="27954480" y="22757330"/>
                  </a:lnTo>
                  <a:lnTo>
                    <a:pt x="27809701" y="22757330"/>
                  </a:lnTo>
                  <a:lnTo>
                    <a:pt x="27809701" y="2261255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612550"/>
                  </a:lnTo>
                  <a:lnTo>
                    <a:pt x="0" y="22612550"/>
                  </a:lnTo>
                  <a:lnTo>
                    <a:pt x="0" y="144780"/>
                  </a:lnTo>
                  <a:close/>
                  <a:moveTo>
                    <a:pt x="0" y="22612550"/>
                  </a:moveTo>
                  <a:lnTo>
                    <a:pt x="144780" y="22612550"/>
                  </a:lnTo>
                  <a:lnTo>
                    <a:pt x="144780" y="22757330"/>
                  </a:lnTo>
                  <a:lnTo>
                    <a:pt x="0" y="22757330"/>
                  </a:lnTo>
                  <a:lnTo>
                    <a:pt x="0" y="22612550"/>
                  </a:lnTo>
                  <a:close/>
                  <a:moveTo>
                    <a:pt x="27809701" y="144780"/>
                  </a:moveTo>
                  <a:lnTo>
                    <a:pt x="27954480" y="144780"/>
                  </a:lnTo>
                  <a:lnTo>
                    <a:pt x="27954480" y="22612550"/>
                  </a:lnTo>
                  <a:lnTo>
                    <a:pt x="27809701" y="22612550"/>
                  </a:lnTo>
                  <a:lnTo>
                    <a:pt x="27809701" y="144780"/>
                  </a:lnTo>
                  <a:close/>
                  <a:moveTo>
                    <a:pt x="144780" y="22612550"/>
                  </a:moveTo>
                  <a:lnTo>
                    <a:pt x="27809701" y="22612550"/>
                  </a:lnTo>
                  <a:lnTo>
                    <a:pt x="27809701" y="22757330"/>
                  </a:lnTo>
                  <a:lnTo>
                    <a:pt x="144780" y="22757330"/>
                  </a:lnTo>
                  <a:lnTo>
                    <a:pt x="144780" y="22612550"/>
                  </a:lnTo>
                  <a:close/>
                  <a:moveTo>
                    <a:pt x="27809701" y="0"/>
                  </a:moveTo>
                  <a:lnTo>
                    <a:pt x="27954480" y="0"/>
                  </a:lnTo>
                  <a:lnTo>
                    <a:pt x="27954480" y="144780"/>
                  </a:lnTo>
                  <a:lnTo>
                    <a:pt x="27809701" y="144780"/>
                  </a:lnTo>
                  <a:lnTo>
                    <a:pt x="278097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7809701" y="0"/>
                  </a:lnTo>
                  <a:lnTo>
                    <a:pt x="278097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2092086" y="3766780"/>
            <a:ext cx="9593097" cy="3583354"/>
            <a:chOff x="0" y="0"/>
            <a:chExt cx="12790796" cy="4777805"/>
          </a:xfrm>
        </p:grpSpPr>
        <p:sp>
          <p:nvSpPr>
            <p:cNvPr id="6" name="TextBox 6"/>
            <p:cNvSpPr txBox="1"/>
            <p:nvPr/>
          </p:nvSpPr>
          <p:spPr>
            <a:xfrm>
              <a:off x="0" y="2824756"/>
              <a:ext cx="12334397" cy="19530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919"/>
                </a:lnSpc>
              </a:pPr>
              <a:r>
                <a:rPr lang="en-US" sz="2800" spc="84" dirty="0">
                  <a:solidFill>
                    <a:srgbClr val="2E414D"/>
                  </a:solidFill>
                  <a:latin typeface="Glacial Indifference"/>
                </a:rPr>
                <a:t>Presentation by Nichola Farr</a:t>
              </a:r>
            </a:p>
            <a:p>
              <a:pPr>
                <a:lnSpc>
                  <a:spcPts val="3919"/>
                </a:lnSpc>
              </a:pPr>
              <a:r>
                <a:rPr lang="en-US" sz="2799" spc="83" dirty="0">
                  <a:solidFill>
                    <a:srgbClr val="2E414D"/>
                  </a:solidFill>
                  <a:latin typeface="Glacial Indifference"/>
                </a:rPr>
                <a:t>1906931</a:t>
              </a:r>
            </a:p>
            <a:p>
              <a:pPr>
                <a:lnSpc>
                  <a:spcPts val="3919"/>
                </a:lnSpc>
              </a:pPr>
              <a:r>
                <a:rPr lang="en-US" sz="2799" spc="83" dirty="0">
                  <a:solidFill>
                    <a:srgbClr val="2E414D"/>
                  </a:solidFill>
                  <a:latin typeface="Glacial Indifference"/>
                </a:rPr>
                <a:t>Marketing Management BMMB7012D</a:t>
              </a: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14300"/>
              <a:ext cx="12790796" cy="209592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5879"/>
                </a:lnSpc>
              </a:pPr>
              <a:r>
                <a:rPr lang="en-US" sz="5999" spc="71" dirty="0">
                  <a:solidFill>
                    <a:srgbClr val="2E414D"/>
                  </a:solidFill>
                  <a:latin typeface="Sifonn"/>
                </a:rPr>
                <a:t>MARKETING AND THE GREEN CONSUMER</a:t>
              </a:r>
            </a:p>
          </p:txBody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4316744" y="6227914"/>
            <a:ext cx="5136684" cy="4819144"/>
          </a:xfrm>
          <a:prstGeom prst="rect">
            <a:avLst/>
          </a:prstGeom>
        </p:spPr>
      </p:pic>
      <p:pic>
        <p:nvPicPr>
          <p:cNvPr id="10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153400" y="6008140"/>
            <a:ext cx="609600" cy="609600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565"/>
    </mc:Choice>
    <mc:Fallback>
      <p:transition spd="slow" advTm="18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025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712" objId="10"/>
        <p14:triggerEvt type="onClick" time="3712" objId="10"/>
        <p14:stopEvt time="14002" objId="10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56662" y="1028700"/>
            <a:ext cx="13670975" cy="2442175"/>
            <a:chOff x="0" y="0"/>
            <a:chExt cx="18227967" cy="3256233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18227967" cy="3256233"/>
              <a:chOff x="0" y="0"/>
              <a:chExt cx="32463188" cy="5799205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72390" y="72390"/>
                <a:ext cx="32318408" cy="5654425"/>
              </a:xfrm>
              <a:custGeom>
                <a:avLst/>
                <a:gdLst/>
                <a:ahLst/>
                <a:cxnLst/>
                <a:rect l="l" t="t" r="r" b="b"/>
                <a:pathLst>
                  <a:path w="32318408" h="5654425">
                    <a:moveTo>
                      <a:pt x="0" y="0"/>
                    </a:moveTo>
                    <a:lnTo>
                      <a:pt x="32318408" y="0"/>
                    </a:lnTo>
                    <a:lnTo>
                      <a:pt x="32318408" y="5654425"/>
                    </a:lnTo>
                    <a:lnTo>
                      <a:pt x="0" y="565442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AFEFF"/>
              </a:solidFill>
            </p:spPr>
          </p:sp>
          <p:sp>
            <p:nvSpPr>
              <p:cNvPr id="5" name="Freeform 5"/>
              <p:cNvSpPr/>
              <p:nvPr/>
            </p:nvSpPr>
            <p:spPr>
              <a:xfrm>
                <a:off x="0" y="0"/>
                <a:ext cx="32463187" cy="5799205"/>
              </a:xfrm>
              <a:custGeom>
                <a:avLst/>
                <a:gdLst/>
                <a:ahLst/>
                <a:cxnLst/>
                <a:rect l="l" t="t" r="r" b="b"/>
                <a:pathLst>
                  <a:path w="32463187" h="5799205">
                    <a:moveTo>
                      <a:pt x="32318409" y="5654425"/>
                    </a:moveTo>
                    <a:lnTo>
                      <a:pt x="32463187" y="5654425"/>
                    </a:lnTo>
                    <a:lnTo>
                      <a:pt x="32463187" y="5799205"/>
                    </a:lnTo>
                    <a:lnTo>
                      <a:pt x="32318409" y="5799205"/>
                    </a:lnTo>
                    <a:lnTo>
                      <a:pt x="32318409" y="5654425"/>
                    </a:lnTo>
                    <a:close/>
                    <a:moveTo>
                      <a:pt x="0" y="144780"/>
                    </a:moveTo>
                    <a:lnTo>
                      <a:pt x="144780" y="144780"/>
                    </a:lnTo>
                    <a:lnTo>
                      <a:pt x="144780" y="5654425"/>
                    </a:lnTo>
                    <a:lnTo>
                      <a:pt x="0" y="5654425"/>
                    </a:lnTo>
                    <a:lnTo>
                      <a:pt x="0" y="144780"/>
                    </a:lnTo>
                    <a:close/>
                    <a:moveTo>
                      <a:pt x="0" y="5654425"/>
                    </a:moveTo>
                    <a:lnTo>
                      <a:pt x="144780" y="5654425"/>
                    </a:lnTo>
                    <a:lnTo>
                      <a:pt x="144780" y="5799205"/>
                    </a:lnTo>
                    <a:lnTo>
                      <a:pt x="0" y="5799205"/>
                    </a:lnTo>
                    <a:lnTo>
                      <a:pt x="0" y="5654425"/>
                    </a:lnTo>
                    <a:close/>
                    <a:moveTo>
                      <a:pt x="32318409" y="144780"/>
                    </a:moveTo>
                    <a:lnTo>
                      <a:pt x="32463187" y="144780"/>
                    </a:lnTo>
                    <a:lnTo>
                      <a:pt x="32463187" y="5654425"/>
                    </a:lnTo>
                    <a:lnTo>
                      <a:pt x="32318409" y="5654425"/>
                    </a:lnTo>
                    <a:lnTo>
                      <a:pt x="32318409" y="144780"/>
                    </a:lnTo>
                    <a:close/>
                    <a:moveTo>
                      <a:pt x="144780" y="5654425"/>
                    </a:moveTo>
                    <a:lnTo>
                      <a:pt x="32318409" y="5654425"/>
                    </a:lnTo>
                    <a:lnTo>
                      <a:pt x="32318409" y="5799205"/>
                    </a:lnTo>
                    <a:lnTo>
                      <a:pt x="144780" y="5799205"/>
                    </a:lnTo>
                    <a:lnTo>
                      <a:pt x="144780" y="5654425"/>
                    </a:lnTo>
                    <a:close/>
                    <a:moveTo>
                      <a:pt x="32318409" y="0"/>
                    </a:moveTo>
                    <a:lnTo>
                      <a:pt x="32463187" y="0"/>
                    </a:lnTo>
                    <a:lnTo>
                      <a:pt x="32463187" y="144780"/>
                    </a:lnTo>
                    <a:lnTo>
                      <a:pt x="32318409" y="144780"/>
                    </a:lnTo>
                    <a:lnTo>
                      <a:pt x="32318409" y="0"/>
                    </a:lnTo>
                    <a:close/>
                    <a:moveTo>
                      <a:pt x="0" y="0"/>
                    </a:moveTo>
                    <a:lnTo>
                      <a:pt x="144780" y="0"/>
                    </a:lnTo>
                    <a:lnTo>
                      <a:pt x="144780" y="144780"/>
                    </a:lnTo>
                    <a:lnTo>
                      <a:pt x="0" y="144780"/>
                    </a:lnTo>
                    <a:lnTo>
                      <a:pt x="0" y="0"/>
                    </a:lnTo>
                    <a:close/>
                    <a:moveTo>
                      <a:pt x="144780" y="0"/>
                    </a:moveTo>
                    <a:lnTo>
                      <a:pt x="32318409" y="0"/>
                    </a:lnTo>
                    <a:lnTo>
                      <a:pt x="32318409" y="144780"/>
                    </a:lnTo>
                    <a:lnTo>
                      <a:pt x="144780" y="144780"/>
                    </a:lnTo>
                    <a:lnTo>
                      <a:pt x="144780" y="0"/>
                    </a:lnTo>
                    <a:close/>
                  </a:path>
                </a:pathLst>
              </a:custGeom>
              <a:solidFill>
                <a:srgbClr val="2E414D"/>
              </a:solidFill>
            </p:spPr>
          </p:sp>
        </p:grpSp>
        <p:sp>
          <p:nvSpPr>
            <p:cNvPr id="6" name="TextBox 6"/>
            <p:cNvSpPr txBox="1"/>
            <p:nvPr/>
          </p:nvSpPr>
          <p:spPr>
            <a:xfrm>
              <a:off x="2380482" y="915433"/>
              <a:ext cx="14982348" cy="147299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8325"/>
                </a:lnSpc>
              </a:pPr>
              <a:r>
                <a:rPr lang="en-US" sz="7500" spc="165">
                  <a:solidFill>
                    <a:srgbClr val="2E414D"/>
                  </a:solidFill>
                  <a:latin typeface="Sifonn"/>
                </a:rPr>
                <a:t>Today's Presentation</a:t>
              </a:r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1028700" y="6028972"/>
            <a:ext cx="8457304" cy="3229328"/>
            <a:chOff x="0" y="0"/>
            <a:chExt cx="11276405" cy="4305770"/>
          </a:xfrm>
        </p:grpSpPr>
        <p:sp>
          <p:nvSpPr>
            <p:cNvPr id="8" name="TextBox 8"/>
            <p:cNvSpPr txBox="1"/>
            <p:nvPr/>
          </p:nvSpPr>
          <p:spPr>
            <a:xfrm>
              <a:off x="0" y="0"/>
              <a:ext cx="11276405" cy="762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560"/>
                </a:lnSpc>
              </a:pPr>
              <a:r>
                <a:rPr lang="en-US" sz="3800" spc="380">
                  <a:solidFill>
                    <a:srgbClr val="2E414D"/>
                  </a:solidFill>
                  <a:latin typeface="Glacial Indifference Bold"/>
                </a:rPr>
                <a:t>DISCUSSION POINTS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1314920"/>
              <a:ext cx="11276405" cy="29908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500"/>
                </a:lnSpc>
              </a:pPr>
              <a:r>
                <a:rPr lang="en-US" sz="3000" spc="30">
                  <a:solidFill>
                    <a:srgbClr val="2E414D"/>
                  </a:solidFill>
                  <a:latin typeface="Glacial Indifference"/>
                </a:rPr>
                <a:t>Green Marketing</a:t>
              </a:r>
            </a:p>
            <a:p>
              <a:pPr>
                <a:lnSpc>
                  <a:spcPts val="4500"/>
                </a:lnSpc>
              </a:pPr>
              <a:r>
                <a:rPr lang="en-US" sz="3000" spc="30">
                  <a:solidFill>
                    <a:srgbClr val="2E414D"/>
                  </a:solidFill>
                  <a:latin typeface="Glacial Indifference"/>
                </a:rPr>
                <a:t>The Green Consumer</a:t>
              </a:r>
            </a:p>
            <a:p>
              <a:pPr>
                <a:lnSpc>
                  <a:spcPts val="4500"/>
                </a:lnSpc>
              </a:pPr>
              <a:r>
                <a:rPr lang="en-US" sz="3000" spc="30">
                  <a:solidFill>
                    <a:srgbClr val="2E414D"/>
                  </a:solidFill>
                  <a:latin typeface="Glacial Indifference"/>
                </a:rPr>
                <a:t>Challenges for Green Marketers</a:t>
              </a:r>
            </a:p>
            <a:p>
              <a:pPr>
                <a:lnSpc>
                  <a:spcPts val="4500"/>
                </a:lnSpc>
              </a:pPr>
              <a:r>
                <a:rPr lang="en-US" sz="3000" spc="30">
                  <a:solidFill>
                    <a:srgbClr val="2E414D"/>
                  </a:solidFill>
                  <a:latin typeface="Glacial Indifference"/>
                </a:rPr>
                <a:t>The Future of Green Marketing</a:t>
              </a:r>
            </a:p>
          </p:txBody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-5400000">
            <a:off x="14316744" y="-159784"/>
            <a:ext cx="5136684" cy="4819144"/>
          </a:xfrm>
          <a:prstGeom prst="rect">
            <a:avLst/>
          </a:prstGeom>
        </p:spPr>
      </p:pic>
      <p:pic>
        <p:nvPicPr>
          <p:cNvPr id="11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10"/>
    </mc:Choice>
    <mc:Fallback>
      <p:transition spd="slow" advTm="377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3459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000" objId="11"/>
        <p14:triggerEvt type="onClick" time="2000" objId="11"/>
        <p14:stopEvt time="36625" objId="11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42004" y="2607022"/>
            <a:ext cx="18772008" cy="8020047"/>
            <a:chOff x="0" y="0"/>
            <a:chExt cx="44576135" cy="19044457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44431356" cy="18899677"/>
            </a:xfrm>
            <a:custGeom>
              <a:avLst/>
              <a:gdLst/>
              <a:ahLst/>
              <a:cxnLst/>
              <a:rect l="l" t="t" r="r" b="b"/>
              <a:pathLst>
                <a:path w="44431356" h="18899677">
                  <a:moveTo>
                    <a:pt x="0" y="0"/>
                  </a:moveTo>
                  <a:lnTo>
                    <a:pt x="44431356" y="0"/>
                  </a:lnTo>
                  <a:lnTo>
                    <a:pt x="44431356" y="18899677"/>
                  </a:lnTo>
                  <a:lnTo>
                    <a:pt x="0" y="188996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E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44576135" cy="19044458"/>
            </a:xfrm>
            <a:custGeom>
              <a:avLst/>
              <a:gdLst/>
              <a:ahLst/>
              <a:cxnLst/>
              <a:rect l="l" t="t" r="r" b="b"/>
              <a:pathLst>
                <a:path w="44576135" h="19044458">
                  <a:moveTo>
                    <a:pt x="44431356" y="18899677"/>
                  </a:moveTo>
                  <a:lnTo>
                    <a:pt x="44576135" y="18899677"/>
                  </a:lnTo>
                  <a:lnTo>
                    <a:pt x="44576135" y="19044458"/>
                  </a:lnTo>
                  <a:lnTo>
                    <a:pt x="44431356" y="19044458"/>
                  </a:lnTo>
                  <a:lnTo>
                    <a:pt x="44431356" y="1889967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8899677"/>
                  </a:lnTo>
                  <a:lnTo>
                    <a:pt x="0" y="18899677"/>
                  </a:lnTo>
                  <a:lnTo>
                    <a:pt x="0" y="144780"/>
                  </a:lnTo>
                  <a:close/>
                  <a:moveTo>
                    <a:pt x="0" y="18899677"/>
                  </a:moveTo>
                  <a:lnTo>
                    <a:pt x="144780" y="18899677"/>
                  </a:lnTo>
                  <a:lnTo>
                    <a:pt x="144780" y="19044458"/>
                  </a:lnTo>
                  <a:lnTo>
                    <a:pt x="0" y="19044458"/>
                  </a:lnTo>
                  <a:lnTo>
                    <a:pt x="0" y="18899677"/>
                  </a:lnTo>
                  <a:close/>
                  <a:moveTo>
                    <a:pt x="44431356" y="144780"/>
                  </a:moveTo>
                  <a:lnTo>
                    <a:pt x="44576135" y="144780"/>
                  </a:lnTo>
                  <a:lnTo>
                    <a:pt x="44576135" y="18899677"/>
                  </a:lnTo>
                  <a:lnTo>
                    <a:pt x="44431356" y="18899677"/>
                  </a:lnTo>
                  <a:lnTo>
                    <a:pt x="44431356" y="144780"/>
                  </a:lnTo>
                  <a:close/>
                  <a:moveTo>
                    <a:pt x="144780" y="18899677"/>
                  </a:moveTo>
                  <a:lnTo>
                    <a:pt x="44431356" y="18899677"/>
                  </a:lnTo>
                  <a:lnTo>
                    <a:pt x="44431356" y="19044458"/>
                  </a:lnTo>
                  <a:lnTo>
                    <a:pt x="144780" y="19044458"/>
                  </a:lnTo>
                  <a:lnTo>
                    <a:pt x="144780" y="18899677"/>
                  </a:lnTo>
                  <a:close/>
                  <a:moveTo>
                    <a:pt x="44431356" y="0"/>
                  </a:moveTo>
                  <a:lnTo>
                    <a:pt x="44576135" y="0"/>
                  </a:lnTo>
                  <a:lnTo>
                    <a:pt x="44576135" y="144780"/>
                  </a:lnTo>
                  <a:lnTo>
                    <a:pt x="44431356" y="144780"/>
                  </a:lnTo>
                  <a:lnTo>
                    <a:pt x="4443135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4431356" y="0"/>
                  </a:lnTo>
                  <a:lnTo>
                    <a:pt x="4443135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sp>
        <p:nvSpPr>
          <p:cNvPr id="5" name="TextBox 5"/>
          <p:cNvSpPr txBox="1"/>
          <p:nvPr/>
        </p:nvSpPr>
        <p:spPr>
          <a:xfrm>
            <a:off x="318076" y="859517"/>
            <a:ext cx="15459283" cy="10928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325"/>
              </a:lnSpc>
            </a:pPr>
            <a:r>
              <a:rPr lang="en-US" sz="7500" spc="165">
                <a:solidFill>
                  <a:srgbClr val="2E414D"/>
                </a:solidFill>
                <a:latin typeface="Sifonn"/>
              </a:rPr>
              <a:t>What is Green Marketing?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5400000">
            <a:off x="-1539642" y="6848728"/>
            <a:ext cx="5136684" cy="4819144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6691390" y="3028984"/>
            <a:ext cx="11007821" cy="1725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620"/>
              </a:lnSpc>
            </a:pPr>
            <a:r>
              <a:rPr lang="en-US" sz="3300" spc="429">
                <a:solidFill>
                  <a:srgbClr val="2E414D"/>
                </a:solidFill>
                <a:latin typeface="Glacial Indifference"/>
              </a:rPr>
              <a:t>Green marketing refers to the development and marketing of products that are presumed to be environmentally safe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691390" y="5076825"/>
            <a:ext cx="11007821" cy="56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620"/>
              </a:lnSpc>
            </a:pPr>
            <a:r>
              <a:rPr lang="en-US" sz="3300" spc="429">
                <a:solidFill>
                  <a:srgbClr val="2E414D"/>
                </a:solidFill>
                <a:latin typeface="Glacial Indifference Italics"/>
              </a:rPr>
              <a:t>AMERICAN MARKETING ASSOCIATION</a:t>
            </a:r>
          </a:p>
        </p:txBody>
      </p:sp>
      <p:pic>
        <p:nvPicPr>
          <p:cNvPr id="9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091"/>
    </mc:Choice>
    <mc:Fallback>
      <p:transition spd="slow" advTm="890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875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433" objId="9"/>
        <p14:triggerEvt type="onClick" time="2433" objId="9"/>
        <p14:stopEvt time="89091" objId="9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5400000">
            <a:off x="2915002" y="6848728"/>
            <a:ext cx="5136684" cy="4819144"/>
          </a:xfrm>
          <a:prstGeom prst="rect">
            <a:avLst/>
          </a:prstGeom>
        </p:spPr>
      </p:pic>
      <p:grpSp>
        <p:nvGrpSpPr>
          <p:cNvPr id="3" name="Group 3"/>
          <p:cNvGrpSpPr/>
          <p:nvPr/>
        </p:nvGrpSpPr>
        <p:grpSpPr>
          <a:xfrm>
            <a:off x="-134419" y="-170034"/>
            <a:ext cx="4432438" cy="10575489"/>
            <a:chOff x="0" y="0"/>
            <a:chExt cx="10525296" cy="25112625"/>
          </a:xfrm>
        </p:grpSpPr>
        <p:sp>
          <p:nvSpPr>
            <p:cNvPr id="4" name="Freeform 4"/>
            <p:cNvSpPr/>
            <p:nvPr/>
          </p:nvSpPr>
          <p:spPr>
            <a:xfrm>
              <a:off x="72390" y="72390"/>
              <a:ext cx="10380516" cy="24967846"/>
            </a:xfrm>
            <a:custGeom>
              <a:avLst/>
              <a:gdLst/>
              <a:ahLst/>
              <a:cxnLst/>
              <a:rect l="l" t="t" r="r" b="b"/>
              <a:pathLst>
                <a:path w="10380516" h="24967846">
                  <a:moveTo>
                    <a:pt x="0" y="0"/>
                  </a:moveTo>
                  <a:lnTo>
                    <a:pt x="10380516" y="0"/>
                  </a:lnTo>
                  <a:lnTo>
                    <a:pt x="10380516" y="24967846"/>
                  </a:lnTo>
                  <a:lnTo>
                    <a:pt x="0" y="249678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EFF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0" y="0"/>
              <a:ext cx="10525296" cy="25112625"/>
            </a:xfrm>
            <a:custGeom>
              <a:avLst/>
              <a:gdLst/>
              <a:ahLst/>
              <a:cxnLst/>
              <a:rect l="l" t="t" r="r" b="b"/>
              <a:pathLst>
                <a:path w="10525296" h="25112625">
                  <a:moveTo>
                    <a:pt x="10380517" y="24967845"/>
                  </a:moveTo>
                  <a:lnTo>
                    <a:pt x="10525296" y="24967845"/>
                  </a:lnTo>
                  <a:lnTo>
                    <a:pt x="10525296" y="25112625"/>
                  </a:lnTo>
                  <a:lnTo>
                    <a:pt x="10380517" y="25112625"/>
                  </a:lnTo>
                  <a:lnTo>
                    <a:pt x="10380517" y="2496784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4967845"/>
                  </a:lnTo>
                  <a:lnTo>
                    <a:pt x="0" y="24967845"/>
                  </a:lnTo>
                  <a:lnTo>
                    <a:pt x="0" y="144780"/>
                  </a:lnTo>
                  <a:close/>
                  <a:moveTo>
                    <a:pt x="0" y="24967845"/>
                  </a:moveTo>
                  <a:lnTo>
                    <a:pt x="144780" y="24967845"/>
                  </a:lnTo>
                  <a:lnTo>
                    <a:pt x="144780" y="25112625"/>
                  </a:lnTo>
                  <a:lnTo>
                    <a:pt x="0" y="25112625"/>
                  </a:lnTo>
                  <a:lnTo>
                    <a:pt x="0" y="24967845"/>
                  </a:lnTo>
                  <a:close/>
                  <a:moveTo>
                    <a:pt x="10380517" y="144780"/>
                  </a:moveTo>
                  <a:lnTo>
                    <a:pt x="10525296" y="144780"/>
                  </a:lnTo>
                  <a:lnTo>
                    <a:pt x="10525296" y="24967845"/>
                  </a:lnTo>
                  <a:lnTo>
                    <a:pt x="10380517" y="24967845"/>
                  </a:lnTo>
                  <a:lnTo>
                    <a:pt x="10380517" y="144780"/>
                  </a:lnTo>
                  <a:close/>
                  <a:moveTo>
                    <a:pt x="144780" y="24967845"/>
                  </a:moveTo>
                  <a:lnTo>
                    <a:pt x="10380517" y="24967845"/>
                  </a:lnTo>
                  <a:lnTo>
                    <a:pt x="10380517" y="25112625"/>
                  </a:lnTo>
                  <a:lnTo>
                    <a:pt x="144780" y="25112625"/>
                  </a:lnTo>
                  <a:lnTo>
                    <a:pt x="144780" y="24967845"/>
                  </a:lnTo>
                  <a:close/>
                  <a:moveTo>
                    <a:pt x="10380517" y="0"/>
                  </a:moveTo>
                  <a:lnTo>
                    <a:pt x="10525296" y="0"/>
                  </a:lnTo>
                  <a:lnTo>
                    <a:pt x="10525296" y="144780"/>
                  </a:lnTo>
                  <a:lnTo>
                    <a:pt x="10380517" y="144780"/>
                  </a:lnTo>
                  <a:lnTo>
                    <a:pt x="1038051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0380517" y="0"/>
                  </a:lnTo>
                  <a:lnTo>
                    <a:pt x="1038051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sp>
        <p:nvSpPr>
          <p:cNvPr id="6" name="TextBox 6"/>
          <p:cNvSpPr txBox="1"/>
          <p:nvPr/>
        </p:nvSpPr>
        <p:spPr>
          <a:xfrm>
            <a:off x="8389074" y="5060560"/>
            <a:ext cx="9384950" cy="22237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480"/>
              </a:lnSpc>
            </a:pPr>
            <a:r>
              <a:rPr lang="en-US" sz="3200" spc="416">
                <a:solidFill>
                  <a:srgbClr val="2E414D"/>
                </a:solidFill>
                <a:latin typeface="Glacial Indifference"/>
              </a:rPr>
              <a:t>OF GLOBAL CONSUMERS WANT TO SEE MORE OF THE BRANDS THEY USE SUPPORT WORTHY SOCIAL AND/OR ENVIRONMENTAL ISSUES </a:t>
            </a:r>
          </a:p>
        </p:txBody>
      </p:sp>
      <p:sp>
        <p:nvSpPr>
          <p:cNvPr id="7" name="TextBox 7"/>
          <p:cNvSpPr txBox="1"/>
          <p:nvPr/>
        </p:nvSpPr>
        <p:spPr>
          <a:xfrm rot="-5400000">
            <a:off x="-1934309" y="4831960"/>
            <a:ext cx="8173913" cy="5715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0"/>
              </a:lnSpc>
            </a:pPr>
            <a:r>
              <a:rPr lang="en-US" sz="3800" spc="380">
                <a:solidFill>
                  <a:srgbClr val="2E414D"/>
                </a:solidFill>
                <a:latin typeface="Glacial Indifference Bold"/>
              </a:rPr>
              <a:t>THE GREEN CONSUMER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7892915" y="72654"/>
            <a:ext cx="10783338" cy="4337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339"/>
              </a:lnSpc>
            </a:pPr>
            <a:r>
              <a:rPr lang="en-US" sz="33000" spc="396">
                <a:solidFill>
                  <a:srgbClr val="2E414D"/>
                </a:solidFill>
                <a:latin typeface="Sifonn"/>
              </a:rPr>
              <a:t>93%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891941" y="7517265"/>
            <a:ext cx="2614172" cy="6463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00"/>
              </a:lnSpc>
              <a:spcBef>
                <a:spcPct val="0"/>
              </a:spcBef>
            </a:pPr>
            <a:r>
              <a:rPr lang="en-US" sz="3600" spc="36">
                <a:solidFill>
                  <a:srgbClr val="000000"/>
                </a:solidFill>
                <a:latin typeface="Glacial Indifference Italics"/>
              </a:rPr>
              <a:t>Futerra, 2015</a:t>
            </a:r>
          </a:p>
        </p:txBody>
      </p:sp>
      <p:pic>
        <p:nvPicPr>
          <p:cNvPr id="10" name="Slid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11" name="Audio 1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639"/>
    </mc:Choice>
    <mc:Fallback>
      <p:transition spd="slow" advTm="68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466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953" objId="10"/>
        <p14:triggerEvt type="onClick" time="2953" objId="10"/>
        <p14:stopEvt time="67644" objId="10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37450" y="-172583"/>
            <a:ext cx="16363187" cy="10632167"/>
            <a:chOff x="0" y="0"/>
            <a:chExt cx="38856132" cy="25247214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38711351" cy="25102433"/>
            </a:xfrm>
            <a:custGeom>
              <a:avLst/>
              <a:gdLst/>
              <a:ahLst/>
              <a:cxnLst/>
              <a:rect l="l" t="t" r="r" b="b"/>
              <a:pathLst>
                <a:path w="38711351" h="25102433">
                  <a:moveTo>
                    <a:pt x="0" y="0"/>
                  </a:moveTo>
                  <a:lnTo>
                    <a:pt x="38711351" y="0"/>
                  </a:lnTo>
                  <a:lnTo>
                    <a:pt x="38711351" y="25102433"/>
                  </a:lnTo>
                  <a:lnTo>
                    <a:pt x="0" y="251024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E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38856134" cy="25247214"/>
            </a:xfrm>
            <a:custGeom>
              <a:avLst/>
              <a:gdLst/>
              <a:ahLst/>
              <a:cxnLst/>
              <a:rect l="l" t="t" r="r" b="b"/>
              <a:pathLst>
                <a:path w="38856134" h="25247214">
                  <a:moveTo>
                    <a:pt x="38711352" y="25102434"/>
                  </a:moveTo>
                  <a:lnTo>
                    <a:pt x="38856134" y="25102434"/>
                  </a:lnTo>
                  <a:lnTo>
                    <a:pt x="38856134" y="25247214"/>
                  </a:lnTo>
                  <a:lnTo>
                    <a:pt x="38711352" y="25247214"/>
                  </a:lnTo>
                  <a:lnTo>
                    <a:pt x="38711352" y="2510243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102434"/>
                  </a:lnTo>
                  <a:lnTo>
                    <a:pt x="0" y="25102434"/>
                  </a:lnTo>
                  <a:lnTo>
                    <a:pt x="0" y="144780"/>
                  </a:lnTo>
                  <a:close/>
                  <a:moveTo>
                    <a:pt x="0" y="25102434"/>
                  </a:moveTo>
                  <a:lnTo>
                    <a:pt x="144780" y="25102434"/>
                  </a:lnTo>
                  <a:lnTo>
                    <a:pt x="144780" y="25247214"/>
                  </a:lnTo>
                  <a:lnTo>
                    <a:pt x="0" y="25247214"/>
                  </a:lnTo>
                  <a:lnTo>
                    <a:pt x="0" y="25102434"/>
                  </a:lnTo>
                  <a:close/>
                  <a:moveTo>
                    <a:pt x="38711352" y="144780"/>
                  </a:moveTo>
                  <a:lnTo>
                    <a:pt x="38856134" y="144780"/>
                  </a:lnTo>
                  <a:lnTo>
                    <a:pt x="38856134" y="25102434"/>
                  </a:lnTo>
                  <a:lnTo>
                    <a:pt x="38711352" y="25102434"/>
                  </a:lnTo>
                  <a:lnTo>
                    <a:pt x="38711352" y="144780"/>
                  </a:lnTo>
                  <a:close/>
                  <a:moveTo>
                    <a:pt x="144780" y="25102434"/>
                  </a:moveTo>
                  <a:lnTo>
                    <a:pt x="38711352" y="25102434"/>
                  </a:lnTo>
                  <a:lnTo>
                    <a:pt x="38711352" y="25247214"/>
                  </a:lnTo>
                  <a:lnTo>
                    <a:pt x="144780" y="25247214"/>
                  </a:lnTo>
                  <a:lnTo>
                    <a:pt x="144780" y="25102434"/>
                  </a:lnTo>
                  <a:close/>
                  <a:moveTo>
                    <a:pt x="38711352" y="0"/>
                  </a:moveTo>
                  <a:lnTo>
                    <a:pt x="38856134" y="0"/>
                  </a:lnTo>
                  <a:lnTo>
                    <a:pt x="38856134" y="144780"/>
                  </a:lnTo>
                  <a:lnTo>
                    <a:pt x="38711352" y="144780"/>
                  </a:lnTo>
                  <a:lnTo>
                    <a:pt x="3871135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8711352" y="0"/>
                  </a:lnTo>
                  <a:lnTo>
                    <a:pt x="3871135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2556788" y="1331273"/>
            <a:ext cx="11950707" cy="8352067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 rot="5400000">
            <a:off x="-1797130" y="-991321"/>
            <a:ext cx="4306246" cy="404004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 rot="5400000">
            <a:off x="13470258" y="4499608"/>
            <a:ext cx="7663810" cy="721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5880"/>
              </a:lnSpc>
            </a:pPr>
            <a:r>
              <a:rPr lang="en-US" sz="4200" spc="252">
                <a:solidFill>
                  <a:srgbClr val="2E414D"/>
                </a:solidFill>
                <a:latin typeface="Glacial Indifference Bold"/>
              </a:rPr>
              <a:t>FIVE SHADES OF GREEN</a:t>
            </a:r>
          </a:p>
        </p:txBody>
      </p:sp>
      <p:pic>
        <p:nvPicPr>
          <p:cNvPr id="8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40"/>
    </mc:Choice>
    <mc:Fallback>
      <p:transition spd="slow" advTm="638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085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584" objId="8"/>
        <p14:triggerEvt type="onClick" time="2584" objId="8"/>
        <p14:triggerEvt type="onClick" time="2777" objId="8"/>
        <p14:stopEvt time="63474" objId="8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964977" y="-172583"/>
            <a:ext cx="7464719" cy="10632167"/>
            <a:chOff x="0" y="0"/>
            <a:chExt cx="17725770" cy="25247214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17580990" cy="25102433"/>
            </a:xfrm>
            <a:custGeom>
              <a:avLst/>
              <a:gdLst/>
              <a:ahLst/>
              <a:cxnLst/>
              <a:rect l="l" t="t" r="r" b="b"/>
              <a:pathLst>
                <a:path w="17580990" h="25102433">
                  <a:moveTo>
                    <a:pt x="0" y="0"/>
                  </a:moveTo>
                  <a:lnTo>
                    <a:pt x="17580990" y="0"/>
                  </a:lnTo>
                  <a:lnTo>
                    <a:pt x="17580990" y="25102433"/>
                  </a:lnTo>
                  <a:lnTo>
                    <a:pt x="0" y="2510243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E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7725771" cy="25247214"/>
            </a:xfrm>
            <a:custGeom>
              <a:avLst/>
              <a:gdLst/>
              <a:ahLst/>
              <a:cxnLst/>
              <a:rect l="l" t="t" r="r" b="b"/>
              <a:pathLst>
                <a:path w="17725771" h="25247214">
                  <a:moveTo>
                    <a:pt x="17580990" y="25102434"/>
                  </a:moveTo>
                  <a:lnTo>
                    <a:pt x="17725771" y="25102434"/>
                  </a:lnTo>
                  <a:lnTo>
                    <a:pt x="17725771" y="25247214"/>
                  </a:lnTo>
                  <a:lnTo>
                    <a:pt x="17580990" y="25247214"/>
                  </a:lnTo>
                  <a:lnTo>
                    <a:pt x="17580990" y="2510243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102434"/>
                  </a:lnTo>
                  <a:lnTo>
                    <a:pt x="0" y="25102434"/>
                  </a:lnTo>
                  <a:lnTo>
                    <a:pt x="0" y="144780"/>
                  </a:lnTo>
                  <a:close/>
                  <a:moveTo>
                    <a:pt x="0" y="25102434"/>
                  </a:moveTo>
                  <a:lnTo>
                    <a:pt x="144780" y="25102434"/>
                  </a:lnTo>
                  <a:lnTo>
                    <a:pt x="144780" y="25247214"/>
                  </a:lnTo>
                  <a:lnTo>
                    <a:pt x="0" y="25247214"/>
                  </a:lnTo>
                  <a:lnTo>
                    <a:pt x="0" y="25102434"/>
                  </a:lnTo>
                  <a:close/>
                  <a:moveTo>
                    <a:pt x="17580990" y="144780"/>
                  </a:moveTo>
                  <a:lnTo>
                    <a:pt x="17725771" y="144780"/>
                  </a:lnTo>
                  <a:lnTo>
                    <a:pt x="17725771" y="25102434"/>
                  </a:lnTo>
                  <a:lnTo>
                    <a:pt x="17580990" y="25102434"/>
                  </a:lnTo>
                  <a:lnTo>
                    <a:pt x="17580990" y="144780"/>
                  </a:lnTo>
                  <a:close/>
                  <a:moveTo>
                    <a:pt x="144780" y="25102434"/>
                  </a:moveTo>
                  <a:lnTo>
                    <a:pt x="17580990" y="25102434"/>
                  </a:lnTo>
                  <a:lnTo>
                    <a:pt x="17580990" y="25247214"/>
                  </a:lnTo>
                  <a:lnTo>
                    <a:pt x="144780" y="25247214"/>
                  </a:lnTo>
                  <a:lnTo>
                    <a:pt x="144780" y="25102434"/>
                  </a:lnTo>
                  <a:close/>
                  <a:moveTo>
                    <a:pt x="17580990" y="0"/>
                  </a:moveTo>
                  <a:lnTo>
                    <a:pt x="17725771" y="0"/>
                  </a:lnTo>
                  <a:lnTo>
                    <a:pt x="17725771" y="144780"/>
                  </a:lnTo>
                  <a:lnTo>
                    <a:pt x="17580990" y="144780"/>
                  </a:lnTo>
                  <a:lnTo>
                    <a:pt x="1758099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7580990" y="0"/>
                  </a:lnTo>
                  <a:lnTo>
                    <a:pt x="1758099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sp>
        <p:nvSpPr>
          <p:cNvPr id="5" name="TextBox 5"/>
          <p:cNvSpPr txBox="1"/>
          <p:nvPr/>
        </p:nvSpPr>
        <p:spPr>
          <a:xfrm>
            <a:off x="1378405" y="2689087"/>
            <a:ext cx="8006107" cy="2041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92"/>
              </a:lnSpc>
            </a:pPr>
            <a:r>
              <a:rPr lang="en-US" sz="7200" spc="158">
                <a:solidFill>
                  <a:srgbClr val="2E414D"/>
                </a:solidFill>
                <a:latin typeface="Sifonn"/>
              </a:rPr>
              <a:t>Green Marketing Challenges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11321951" y="4078605"/>
            <a:ext cx="6750771" cy="20250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7240" lvl="1" indent="-388620">
              <a:lnSpc>
                <a:spcPts val="5400"/>
              </a:lnSpc>
              <a:buFont typeface="Arial"/>
              <a:buChar char="•"/>
            </a:pPr>
            <a:r>
              <a:rPr lang="en-US" sz="3600" spc="36">
                <a:solidFill>
                  <a:srgbClr val="2E414D"/>
                </a:solidFill>
                <a:latin typeface="Glacial Indifference"/>
              </a:rPr>
              <a:t>GREEN MARKETING MYOPIA</a:t>
            </a:r>
          </a:p>
          <a:p>
            <a:pPr marL="777240" lvl="1" indent="-388620">
              <a:lnSpc>
                <a:spcPts val="5400"/>
              </a:lnSpc>
              <a:buFont typeface="Arial"/>
              <a:buChar char="•"/>
            </a:pPr>
            <a:r>
              <a:rPr lang="en-US" sz="3600" spc="36">
                <a:solidFill>
                  <a:srgbClr val="2E414D"/>
                </a:solidFill>
                <a:latin typeface="Glacial Indifference"/>
              </a:rPr>
              <a:t>COST</a:t>
            </a:r>
          </a:p>
          <a:p>
            <a:pPr marL="777240" lvl="1" indent="-388620">
              <a:lnSpc>
                <a:spcPts val="5400"/>
              </a:lnSpc>
              <a:buFont typeface="Arial"/>
              <a:buChar char="•"/>
            </a:pPr>
            <a:r>
              <a:rPr lang="en-US" sz="3600" spc="36">
                <a:solidFill>
                  <a:srgbClr val="2E414D"/>
                </a:solidFill>
                <a:latin typeface="Glacial Indifference"/>
              </a:rPr>
              <a:t>CUSTOMER PERCEPTION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5400000">
            <a:off x="-774487" y="6848728"/>
            <a:ext cx="5136684" cy="4819144"/>
          </a:xfrm>
          <a:prstGeom prst="rect">
            <a:avLst/>
          </a:prstGeom>
        </p:spPr>
      </p:pic>
      <p:pic>
        <p:nvPicPr>
          <p:cNvPr id="8" name="Slide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0639"/>
    </mc:Choice>
    <mc:Fallback>
      <p:transition spd="slow" advTm="1406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3573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064" objId="8"/>
        <p14:triggerEvt type="onClick" time="3064" objId="8"/>
        <p14:stopEvt time="138843" objId="8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47775" y="-300109"/>
            <a:ext cx="9391775" cy="10887218"/>
            <a:chOff x="0" y="0"/>
            <a:chExt cx="22301772" cy="25852861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22156993" cy="25708081"/>
            </a:xfrm>
            <a:custGeom>
              <a:avLst/>
              <a:gdLst/>
              <a:ahLst/>
              <a:cxnLst/>
              <a:rect l="l" t="t" r="r" b="b"/>
              <a:pathLst>
                <a:path w="22156993" h="25708081">
                  <a:moveTo>
                    <a:pt x="0" y="0"/>
                  </a:moveTo>
                  <a:lnTo>
                    <a:pt x="22156993" y="0"/>
                  </a:lnTo>
                  <a:lnTo>
                    <a:pt x="22156993" y="25708081"/>
                  </a:lnTo>
                  <a:lnTo>
                    <a:pt x="0" y="257080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E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2301772" cy="25852861"/>
            </a:xfrm>
            <a:custGeom>
              <a:avLst/>
              <a:gdLst/>
              <a:ahLst/>
              <a:cxnLst/>
              <a:rect l="l" t="t" r="r" b="b"/>
              <a:pathLst>
                <a:path w="22301772" h="25852861">
                  <a:moveTo>
                    <a:pt x="22156992" y="25708080"/>
                  </a:moveTo>
                  <a:lnTo>
                    <a:pt x="22301772" y="25708080"/>
                  </a:lnTo>
                  <a:lnTo>
                    <a:pt x="22301772" y="25852861"/>
                  </a:lnTo>
                  <a:lnTo>
                    <a:pt x="22156992" y="25852861"/>
                  </a:lnTo>
                  <a:lnTo>
                    <a:pt x="22156992" y="2570808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708080"/>
                  </a:lnTo>
                  <a:lnTo>
                    <a:pt x="0" y="25708080"/>
                  </a:lnTo>
                  <a:lnTo>
                    <a:pt x="0" y="144780"/>
                  </a:lnTo>
                  <a:close/>
                  <a:moveTo>
                    <a:pt x="0" y="25708080"/>
                  </a:moveTo>
                  <a:lnTo>
                    <a:pt x="144780" y="25708080"/>
                  </a:lnTo>
                  <a:lnTo>
                    <a:pt x="144780" y="25852861"/>
                  </a:lnTo>
                  <a:lnTo>
                    <a:pt x="0" y="25852861"/>
                  </a:lnTo>
                  <a:lnTo>
                    <a:pt x="0" y="25708080"/>
                  </a:lnTo>
                  <a:close/>
                  <a:moveTo>
                    <a:pt x="22156992" y="144780"/>
                  </a:moveTo>
                  <a:lnTo>
                    <a:pt x="22301772" y="144780"/>
                  </a:lnTo>
                  <a:lnTo>
                    <a:pt x="22301772" y="25708080"/>
                  </a:lnTo>
                  <a:lnTo>
                    <a:pt x="22156992" y="25708080"/>
                  </a:lnTo>
                  <a:lnTo>
                    <a:pt x="22156992" y="144780"/>
                  </a:lnTo>
                  <a:close/>
                  <a:moveTo>
                    <a:pt x="144780" y="25708080"/>
                  </a:moveTo>
                  <a:lnTo>
                    <a:pt x="22156992" y="25708080"/>
                  </a:lnTo>
                  <a:lnTo>
                    <a:pt x="22156992" y="25852861"/>
                  </a:lnTo>
                  <a:lnTo>
                    <a:pt x="144780" y="25852861"/>
                  </a:lnTo>
                  <a:lnTo>
                    <a:pt x="144780" y="25708080"/>
                  </a:lnTo>
                  <a:close/>
                  <a:moveTo>
                    <a:pt x="22156992" y="0"/>
                  </a:moveTo>
                  <a:lnTo>
                    <a:pt x="22301772" y="0"/>
                  </a:lnTo>
                  <a:lnTo>
                    <a:pt x="22301772" y="144780"/>
                  </a:lnTo>
                  <a:lnTo>
                    <a:pt x="22156992" y="144780"/>
                  </a:lnTo>
                  <a:lnTo>
                    <a:pt x="2215699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2156992" y="0"/>
                  </a:lnTo>
                  <a:lnTo>
                    <a:pt x="2215699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 rot="-5400000">
            <a:off x="14168309" y="-960893"/>
            <a:ext cx="5136684" cy="4819144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777202" y="4264128"/>
            <a:ext cx="7341820" cy="5231047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028700" y="1138944"/>
            <a:ext cx="7240952" cy="20413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92"/>
              </a:lnSpc>
            </a:pPr>
            <a:r>
              <a:rPr lang="en-US" sz="7200" spc="158">
                <a:solidFill>
                  <a:srgbClr val="2E414D"/>
                </a:solidFill>
                <a:latin typeface="Sifonn"/>
              </a:rPr>
              <a:t>Misleading Marketing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9883610" y="5414706"/>
            <a:ext cx="7375690" cy="1464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06780" lvl="1" indent="-453390">
              <a:lnSpc>
                <a:spcPts val="5880"/>
              </a:lnSpc>
              <a:buFont typeface="Arial"/>
              <a:buChar char="•"/>
            </a:pPr>
            <a:r>
              <a:rPr lang="en-US" sz="4200">
                <a:solidFill>
                  <a:srgbClr val="000000"/>
                </a:solidFill>
                <a:latin typeface="Glacial Indifference"/>
              </a:rPr>
              <a:t>GREENWASHING </a:t>
            </a:r>
          </a:p>
          <a:p>
            <a:pPr marL="906780" lvl="1" indent="-453390">
              <a:lnSpc>
                <a:spcPts val="5880"/>
              </a:lnSpc>
              <a:buFont typeface="Arial"/>
              <a:buChar char="•"/>
            </a:pPr>
            <a:r>
              <a:rPr lang="en-US" sz="4200">
                <a:solidFill>
                  <a:srgbClr val="000000"/>
                </a:solidFill>
                <a:latin typeface="Glacial Indifference"/>
              </a:rPr>
              <a:t>THE CASE OF MCDONALDS</a:t>
            </a:r>
          </a:p>
        </p:txBody>
      </p:sp>
      <p:pic>
        <p:nvPicPr>
          <p:cNvPr id="9" name="Slide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495"/>
    </mc:Choice>
    <mc:Fallback>
      <p:transition spd="slow" advTm="81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764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777" objId="9"/>
        <p14:triggerEvt type="onClick" time="2778" objId="9"/>
        <p14:stopEvt time="79232" objId="9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9869896" y="6055987"/>
            <a:ext cx="7680824" cy="3202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8325"/>
              </a:lnSpc>
            </a:pPr>
            <a:r>
              <a:rPr lang="en-US" sz="7500" spc="165">
                <a:solidFill>
                  <a:srgbClr val="2E414D"/>
                </a:solidFill>
                <a:latin typeface="Sifonn"/>
              </a:rPr>
              <a:t>GREEN MARKETING - THE FUTURE</a:t>
            </a: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-5400000">
            <a:off x="14103513" y="-899108"/>
            <a:ext cx="5136684" cy="4819144"/>
          </a:xfrm>
          <a:prstGeom prst="rect">
            <a:avLst/>
          </a:prstGeom>
        </p:spPr>
      </p:pic>
      <p:sp>
        <p:nvSpPr>
          <p:cNvPr id="4" name="AutoShape 4"/>
          <p:cNvSpPr/>
          <p:nvPr/>
        </p:nvSpPr>
        <p:spPr>
          <a:xfrm>
            <a:off x="-30171" y="0"/>
            <a:ext cx="1749334" cy="10440048"/>
          </a:xfrm>
          <a:prstGeom prst="rect">
            <a:avLst/>
          </a:prstGeom>
          <a:solidFill>
            <a:srgbClr val="C3EBE2"/>
          </a:solidFill>
        </p:spPr>
      </p:sp>
      <p:sp>
        <p:nvSpPr>
          <p:cNvPr id="5" name="AutoShape 5"/>
          <p:cNvSpPr/>
          <p:nvPr/>
        </p:nvSpPr>
        <p:spPr>
          <a:xfrm>
            <a:off x="1680499" y="1028700"/>
            <a:ext cx="77329" cy="9533197"/>
          </a:xfrm>
          <a:prstGeom prst="rect">
            <a:avLst/>
          </a:prstGeom>
          <a:solidFill>
            <a:srgbClr val="2E414D"/>
          </a:solidFill>
        </p:spPr>
      </p:sp>
      <p:sp>
        <p:nvSpPr>
          <p:cNvPr id="6" name="TextBox 6"/>
          <p:cNvSpPr txBox="1"/>
          <p:nvPr/>
        </p:nvSpPr>
        <p:spPr>
          <a:xfrm>
            <a:off x="3136117" y="962025"/>
            <a:ext cx="5141633" cy="1144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 spc="429">
                <a:solidFill>
                  <a:srgbClr val="2E414D"/>
                </a:solidFill>
                <a:latin typeface="Glacial Indifference"/>
              </a:rPr>
              <a:t>PUTTING THE CUSTOMER FIRST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3136117" y="4047763"/>
            <a:ext cx="5141633" cy="11449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 spc="429">
                <a:solidFill>
                  <a:srgbClr val="2E414D"/>
                </a:solidFill>
                <a:latin typeface="Glacial Indifference"/>
              </a:rPr>
              <a:t>TAKING A HOLISTIC APPROACH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136117" y="7133501"/>
            <a:ext cx="5141633" cy="5638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620"/>
              </a:lnSpc>
            </a:pPr>
            <a:r>
              <a:rPr lang="en-US" sz="3300" spc="429">
                <a:solidFill>
                  <a:srgbClr val="2E414D"/>
                </a:solidFill>
                <a:latin typeface="Glacial Indifference"/>
              </a:rPr>
              <a:t>TRANSPARENCY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1600172" y="1028700"/>
            <a:ext cx="237982" cy="237982"/>
            <a:chOff x="0" y="0"/>
            <a:chExt cx="6350000" cy="6350000"/>
          </a:xfrm>
        </p:grpSpPr>
        <p:sp>
          <p:nvSpPr>
            <p:cNvPr id="10" name="Freeform 1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2E414D"/>
            </a:solidFill>
          </p:spPr>
        </p:sp>
      </p:grpSp>
      <p:grpSp>
        <p:nvGrpSpPr>
          <p:cNvPr id="11" name="Group 11"/>
          <p:cNvGrpSpPr/>
          <p:nvPr/>
        </p:nvGrpSpPr>
        <p:grpSpPr>
          <a:xfrm>
            <a:off x="1600172" y="4114438"/>
            <a:ext cx="237982" cy="237982"/>
            <a:chOff x="0" y="0"/>
            <a:chExt cx="6350000" cy="6350000"/>
          </a:xfrm>
        </p:grpSpPr>
        <p:sp>
          <p:nvSpPr>
            <p:cNvPr id="12" name="Freeform 12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2E414D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1600172" y="7200176"/>
            <a:ext cx="237982" cy="237982"/>
            <a:chOff x="0" y="0"/>
            <a:chExt cx="6350000" cy="6350000"/>
          </a:xfrm>
        </p:grpSpPr>
        <p:sp>
          <p:nvSpPr>
            <p:cNvPr id="14" name="Freeform 14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solidFill>
              <a:srgbClr val="2E414D"/>
            </a:solidFill>
          </p:spPr>
        </p:sp>
      </p:grpSp>
      <p:pic>
        <p:nvPicPr>
          <p:cNvPr id="15" name="Slid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977"/>
    </mc:Choice>
    <mc:Fallback>
      <p:transition spd="slow" advTm="949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0412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597" objId="15"/>
        <p14:triggerEvt type="onClick" time="2597" objId="15"/>
        <p14:stopEvt time="93039" objId="15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77741" y="-113356"/>
            <a:ext cx="9221741" cy="10575489"/>
            <a:chOff x="0" y="0"/>
            <a:chExt cx="21898007" cy="25112625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21753228" cy="24967846"/>
            </a:xfrm>
            <a:custGeom>
              <a:avLst/>
              <a:gdLst/>
              <a:ahLst/>
              <a:cxnLst/>
              <a:rect l="l" t="t" r="r" b="b"/>
              <a:pathLst>
                <a:path w="21753228" h="24967846">
                  <a:moveTo>
                    <a:pt x="0" y="0"/>
                  </a:moveTo>
                  <a:lnTo>
                    <a:pt x="21753228" y="0"/>
                  </a:lnTo>
                  <a:lnTo>
                    <a:pt x="21753228" y="24967846"/>
                  </a:lnTo>
                  <a:lnTo>
                    <a:pt x="0" y="2496784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AFE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21898008" cy="25112625"/>
            </a:xfrm>
            <a:custGeom>
              <a:avLst/>
              <a:gdLst/>
              <a:ahLst/>
              <a:cxnLst/>
              <a:rect l="l" t="t" r="r" b="b"/>
              <a:pathLst>
                <a:path w="21898008" h="25112625">
                  <a:moveTo>
                    <a:pt x="21753227" y="24967845"/>
                  </a:moveTo>
                  <a:lnTo>
                    <a:pt x="21898008" y="24967845"/>
                  </a:lnTo>
                  <a:lnTo>
                    <a:pt x="21898008" y="25112625"/>
                  </a:lnTo>
                  <a:lnTo>
                    <a:pt x="21753227" y="25112625"/>
                  </a:lnTo>
                  <a:lnTo>
                    <a:pt x="21753227" y="2496784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4967845"/>
                  </a:lnTo>
                  <a:lnTo>
                    <a:pt x="0" y="24967845"/>
                  </a:lnTo>
                  <a:lnTo>
                    <a:pt x="0" y="144780"/>
                  </a:lnTo>
                  <a:close/>
                  <a:moveTo>
                    <a:pt x="0" y="24967845"/>
                  </a:moveTo>
                  <a:lnTo>
                    <a:pt x="144780" y="24967845"/>
                  </a:lnTo>
                  <a:lnTo>
                    <a:pt x="144780" y="25112625"/>
                  </a:lnTo>
                  <a:lnTo>
                    <a:pt x="0" y="25112625"/>
                  </a:lnTo>
                  <a:lnTo>
                    <a:pt x="0" y="24967845"/>
                  </a:lnTo>
                  <a:close/>
                  <a:moveTo>
                    <a:pt x="21753227" y="144780"/>
                  </a:moveTo>
                  <a:lnTo>
                    <a:pt x="21898008" y="144780"/>
                  </a:lnTo>
                  <a:lnTo>
                    <a:pt x="21898008" y="24967845"/>
                  </a:lnTo>
                  <a:lnTo>
                    <a:pt x="21753227" y="24967845"/>
                  </a:lnTo>
                  <a:lnTo>
                    <a:pt x="21753227" y="144780"/>
                  </a:lnTo>
                  <a:close/>
                  <a:moveTo>
                    <a:pt x="144780" y="24967845"/>
                  </a:moveTo>
                  <a:lnTo>
                    <a:pt x="21753227" y="24967845"/>
                  </a:lnTo>
                  <a:lnTo>
                    <a:pt x="21753227" y="25112625"/>
                  </a:lnTo>
                  <a:lnTo>
                    <a:pt x="144780" y="25112625"/>
                  </a:lnTo>
                  <a:lnTo>
                    <a:pt x="144780" y="24967845"/>
                  </a:lnTo>
                  <a:close/>
                  <a:moveTo>
                    <a:pt x="21753227" y="0"/>
                  </a:moveTo>
                  <a:lnTo>
                    <a:pt x="21898008" y="0"/>
                  </a:lnTo>
                  <a:lnTo>
                    <a:pt x="21898008" y="144780"/>
                  </a:lnTo>
                  <a:lnTo>
                    <a:pt x="21753227" y="144780"/>
                  </a:lnTo>
                  <a:lnTo>
                    <a:pt x="2175322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1753227" y="0"/>
                  </a:lnTo>
                  <a:lnTo>
                    <a:pt x="2175322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10723050" y="3806645"/>
            <a:ext cx="5907178" cy="4027621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4959689" y="7539036"/>
            <a:ext cx="5136684" cy="4819144"/>
          </a:xfrm>
          <a:prstGeom prst="rect">
            <a:avLst/>
          </a:prstGeom>
        </p:spPr>
      </p:pic>
      <p:grpSp>
        <p:nvGrpSpPr>
          <p:cNvPr id="8" name="Group 8"/>
          <p:cNvGrpSpPr/>
          <p:nvPr/>
        </p:nvGrpSpPr>
        <p:grpSpPr>
          <a:xfrm>
            <a:off x="1235177" y="6848076"/>
            <a:ext cx="6416891" cy="1515181"/>
            <a:chOff x="0" y="0"/>
            <a:chExt cx="8555855" cy="2020241"/>
          </a:xfrm>
        </p:grpSpPr>
        <p:sp>
          <p:nvSpPr>
            <p:cNvPr id="9" name="TextBox 9"/>
            <p:cNvSpPr txBox="1"/>
            <p:nvPr/>
          </p:nvSpPr>
          <p:spPr>
            <a:xfrm>
              <a:off x="0" y="0"/>
              <a:ext cx="8555855" cy="7620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560"/>
                </a:lnSpc>
              </a:pPr>
              <a:r>
                <a:rPr lang="en-US" sz="3800" spc="380">
                  <a:solidFill>
                    <a:srgbClr val="2E414D"/>
                  </a:solidFill>
                  <a:latin typeface="Glacial Indifference Bold"/>
                </a:rPr>
                <a:t>OATLY</a:t>
              </a: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1314920"/>
              <a:ext cx="8555855" cy="7053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4500"/>
                </a:lnSpc>
              </a:pPr>
              <a:endParaRPr lang="en-US" sz="3000" spc="30" dirty="0">
                <a:solidFill>
                  <a:srgbClr val="2E414D"/>
                </a:solidFill>
                <a:latin typeface="Glacial Indifference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468194" y="2589920"/>
            <a:ext cx="6416891" cy="5463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60"/>
              </a:lnSpc>
            </a:pPr>
            <a:r>
              <a:rPr lang="en-US" sz="3800" spc="380" dirty="0">
                <a:solidFill>
                  <a:srgbClr val="2E414D"/>
                </a:solidFill>
                <a:latin typeface="Glacial Indifference Bold"/>
              </a:rPr>
              <a:t>THE BODY SHOP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51495" y="2452257"/>
            <a:ext cx="6286908" cy="418847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 rot="-10800000">
            <a:off x="-2320787" y="-1682910"/>
            <a:ext cx="5136684" cy="4819144"/>
          </a:xfrm>
          <a:prstGeom prst="rect">
            <a:avLst/>
          </a:prstGeom>
        </p:spPr>
      </p:pic>
      <p:pic>
        <p:nvPicPr>
          <p:cNvPr id="17" name="Slid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18" name="Audio 17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1058"/>
    </mc:Choice>
    <mc:Fallback>
      <p:transition spd="slow" advTm="101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97679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988" objId="17"/>
        <p14:triggerEvt type="onClick" time="1988" objId="17"/>
        <p14:stopEvt time="99699" objId="17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E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365686" y="-611839"/>
            <a:ext cx="4885863" cy="11510678"/>
            <a:chOff x="0" y="0"/>
            <a:chExt cx="11602003" cy="27333332"/>
          </a:xfrm>
        </p:grpSpPr>
        <p:sp>
          <p:nvSpPr>
            <p:cNvPr id="3" name="Freeform 3"/>
            <p:cNvSpPr/>
            <p:nvPr/>
          </p:nvSpPr>
          <p:spPr>
            <a:xfrm>
              <a:off x="72390" y="72390"/>
              <a:ext cx="11457223" cy="27188554"/>
            </a:xfrm>
            <a:custGeom>
              <a:avLst/>
              <a:gdLst/>
              <a:ahLst/>
              <a:cxnLst/>
              <a:rect l="l" t="t" r="r" b="b"/>
              <a:pathLst>
                <a:path w="11457223" h="27188554">
                  <a:moveTo>
                    <a:pt x="0" y="0"/>
                  </a:moveTo>
                  <a:lnTo>
                    <a:pt x="11457223" y="0"/>
                  </a:lnTo>
                  <a:lnTo>
                    <a:pt x="11457223" y="27188554"/>
                  </a:lnTo>
                  <a:lnTo>
                    <a:pt x="0" y="2718855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3EBE2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11602003" cy="27333333"/>
            </a:xfrm>
            <a:custGeom>
              <a:avLst/>
              <a:gdLst/>
              <a:ahLst/>
              <a:cxnLst/>
              <a:rect l="l" t="t" r="r" b="b"/>
              <a:pathLst>
                <a:path w="11602003" h="27333333">
                  <a:moveTo>
                    <a:pt x="11457223" y="27188551"/>
                  </a:moveTo>
                  <a:lnTo>
                    <a:pt x="11602003" y="27188551"/>
                  </a:lnTo>
                  <a:lnTo>
                    <a:pt x="11602003" y="27333333"/>
                  </a:lnTo>
                  <a:lnTo>
                    <a:pt x="11457223" y="27333333"/>
                  </a:lnTo>
                  <a:lnTo>
                    <a:pt x="11457223" y="2718855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7188551"/>
                  </a:lnTo>
                  <a:lnTo>
                    <a:pt x="0" y="27188551"/>
                  </a:lnTo>
                  <a:lnTo>
                    <a:pt x="0" y="144780"/>
                  </a:lnTo>
                  <a:close/>
                  <a:moveTo>
                    <a:pt x="0" y="27188551"/>
                  </a:moveTo>
                  <a:lnTo>
                    <a:pt x="144780" y="27188551"/>
                  </a:lnTo>
                  <a:lnTo>
                    <a:pt x="144780" y="27333333"/>
                  </a:lnTo>
                  <a:lnTo>
                    <a:pt x="0" y="27333333"/>
                  </a:lnTo>
                  <a:lnTo>
                    <a:pt x="0" y="27188551"/>
                  </a:lnTo>
                  <a:close/>
                  <a:moveTo>
                    <a:pt x="11457223" y="144780"/>
                  </a:moveTo>
                  <a:lnTo>
                    <a:pt x="11602003" y="144780"/>
                  </a:lnTo>
                  <a:lnTo>
                    <a:pt x="11602003" y="27188551"/>
                  </a:lnTo>
                  <a:lnTo>
                    <a:pt x="11457223" y="27188551"/>
                  </a:lnTo>
                  <a:lnTo>
                    <a:pt x="11457223" y="144780"/>
                  </a:lnTo>
                  <a:close/>
                  <a:moveTo>
                    <a:pt x="144780" y="27188551"/>
                  </a:moveTo>
                  <a:lnTo>
                    <a:pt x="11457223" y="27188551"/>
                  </a:lnTo>
                  <a:lnTo>
                    <a:pt x="11457223" y="27333333"/>
                  </a:lnTo>
                  <a:lnTo>
                    <a:pt x="144780" y="27333333"/>
                  </a:lnTo>
                  <a:lnTo>
                    <a:pt x="144780" y="27188551"/>
                  </a:lnTo>
                  <a:close/>
                  <a:moveTo>
                    <a:pt x="11457223" y="0"/>
                  </a:moveTo>
                  <a:lnTo>
                    <a:pt x="11602003" y="0"/>
                  </a:lnTo>
                  <a:lnTo>
                    <a:pt x="11602003" y="144780"/>
                  </a:lnTo>
                  <a:lnTo>
                    <a:pt x="11457223" y="144780"/>
                  </a:lnTo>
                  <a:lnTo>
                    <a:pt x="1145722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1457223" y="0"/>
                  </a:lnTo>
                  <a:lnTo>
                    <a:pt x="1145722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2E414D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 rot="-10800000">
            <a:off x="-1539642" y="-832193"/>
            <a:ext cx="5136684" cy="481914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6589318" y="1529754"/>
            <a:ext cx="10669982" cy="9561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7559"/>
              </a:lnSpc>
            </a:pPr>
            <a:r>
              <a:rPr lang="en-US" sz="5999" spc="257">
                <a:solidFill>
                  <a:srgbClr val="2E414D"/>
                </a:solidFill>
                <a:latin typeface="Sifonn"/>
              </a:rPr>
              <a:t>CLOSING COMMENTS</a:t>
            </a:r>
          </a:p>
        </p:txBody>
      </p:sp>
      <p:pic>
        <p:nvPicPr>
          <p:cNvPr id="7" name="Slide 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839200" y="4838700"/>
            <a:ext cx="609600" cy="609600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7526000" y="95250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90"/>
    </mc:Choice>
    <mc:Fallback>
      <p:transition spd="slow" advTm="30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58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406" objId="7"/>
        <p14:triggerEvt type="onClick" time="4406" objId="7"/>
        <p14:stopEvt time="28018" objId="7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56468" y="690307"/>
            <a:ext cx="3898267" cy="1215793"/>
            <a:chOff x="0" y="0"/>
            <a:chExt cx="5197689" cy="1621057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5197689" cy="1621057"/>
              <a:chOff x="0" y="0"/>
              <a:chExt cx="18331418" cy="5717207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72390" y="72390"/>
                <a:ext cx="18186638" cy="5572427"/>
              </a:xfrm>
              <a:custGeom>
                <a:avLst/>
                <a:gdLst/>
                <a:ahLst/>
                <a:cxnLst/>
                <a:rect l="l" t="t" r="r" b="b"/>
                <a:pathLst>
                  <a:path w="18186638" h="5572427">
                    <a:moveTo>
                      <a:pt x="0" y="0"/>
                    </a:moveTo>
                    <a:lnTo>
                      <a:pt x="18186638" y="0"/>
                    </a:lnTo>
                    <a:lnTo>
                      <a:pt x="18186638" y="5572427"/>
                    </a:lnTo>
                    <a:lnTo>
                      <a:pt x="0" y="55724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AFEFF"/>
              </a:solidFill>
            </p:spPr>
          </p:sp>
          <p:sp>
            <p:nvSpPr>
              <p:cNvPr id="5" name="Freeform 5"/>
              <p:cNvSpPr/>
              <p:nvPr/>
            </p:nvSpPr>
            <p:spPr>
              <a:xfrm>
                <a:off x="0" y="0"/>
                <a:ext cx="18331418" cy="5717207"/>
              </a:xfrm>
              <a:custGeom>
                <a:avLst/>
                <a:gdLst/>
                <a:ahLst/>
                <a:cxnLst/>
                <a:rect l="l" t="t" r="r" b="b"/>
                <a:pathLst>
                  <a:path w="18331418" h="5717207">
                    <a:moveTo>
                      <a:pt x="18186637" y="5572427"/>
                    </a:moveTo>
                    <a:lnTo>
                      <a:pt x="18331418" y="5572427"/>
                    </a:lnTo>
                    <a:lnTo>
                      <a:pt x="18331418" y="5717207"/>
                    </a:lnTo>
                    <a:lnTo>
                      <a:pt x="18186637" y="5717207"/>
                    </a:lnTo>
                    <a:lnTo>
                      <a:pt x="18186637" y="5572427"/>
                    </a:lnTo>
                    <a:close/>
                    <a:moveTo>
                      <a:pt x="0" y="144780"/>
                    </a:moveTo>
                    <a:lnTo>
                      <a:pt x="144780" y="144780"/>
                    </a:lnTo>
                    <a:lnTo>
                      <a:pt x="144780" y="5572428"/>
                    </a:lnTo>
                    <a:lnTo>
                      <a:pt x="0" y="5572428"/>
                    </a:lnTo>
                    <a:lnTo>
                      <a:pt x="0" y="144780"/>
                    </a:lnTo>
                    <a:close/>
                    <a:moveTo>
                      <a:pt x="0" y="5572428"/>
                    </a:moveTo>
                    <a:lnTo>
                      <a:pt x="144780" y="5572428"/>
                    </a:lnTo>
                    <a:lnTo>
                      <a:pt x="144780" y="5717207"/>
                    </a:lnTo>
                    <a:lnTo>
                      <a:pt x="0" y="5717207"/>
                    </a:lnTo>
                    <a:lnTo>
                      <a:pt x="0" y="5572427"/>
                    </a:lnTo>
                    <a:close/>
                    <a:moveTo>
                      <a:pt x="18186637" y="144780"/>
                    </a:moveTo>
                    <a:lnTo>
                      <a:pt x="18331418" y="144780"/>
                    </a:lnTo>
                    <a:lnTo>
                      <a:pt x="18331418" y="5572428"/>
                    </a:lnTo>
                    <a:lnTo>
                      <a:pt x="18186637" y="5572428"/>
                    </a:lnTo>
                    <a:lnTo>
                      <a:pt x="18186637" y="144780"/>
                    </a:lnTo>
                    <a:close/>
                    <a:moveTo>
                      <a:pt x="144780" y="5572427"/>
                    </a:moveTo>
                    <a:lnTo>
                      <a:pt x="18186637" y="5572427"/>
                    </a:lnTo>
                    <a:lnTo>
                      <a:pt x="18186637" y="5717207"/>
                    </a:lnTo>
                    <a:lnTo>
                      <a:pt x="144780" y="5717207"/>
                    </a:lnTo>
                    <a:lnTo>
                      <a:pt x="144780" y="5572427"/>
                    </a:lnTo>
                    <a:close/>
                    <a:moveTo>
                      <a:pt x="18186637" y="0"/>
                    </a:moveTo>
                    <a:lnTo>
                      <a:pt x="18331418" y="0"/>
                    </a:lnTo>
                    <a:lnTo>
                      <a:pt x="18331418" y="144780"/>
                    </a:lnTo>
                    <a:lnTo>
                      <a:pt x="18186637" y="144780"/>
                    </a:lnTo>
                    <a:lnTo>
                      <a:pt x="18186637" y="0"/>
                    </a:lnTo>
                    <a:close/>
                    <a:moveTo>
                      <a:pt x="0" y="0"/>
                    </a:moveTo>
                    <a:lnTo>
                      <a:pt x="144780" y="0"/>
                    </a:lnTo>
                    <a:lnTo>
                      <a:pt x="144780" y="144780"/>
                    </a:lnTo>
                    <a:lnTo>
                      <a:pt x="0" y="144780"/>
                    </a:lnTo>
                    <a:lnTo>
                      <a:pt x="0" y="0"/>
                    </a:lnTo>
                    <a:close/>
                    <a:moveTo>
                      <a:pt x="144780" y="0"/>
                    </a:moveTo>
                    <a:lnTo>
                      <a:pt x="18186637" y="0"/>
                    </a:lnTo>
                    <a:lnTo>
                      <a:pt x="18186637" y="144780"/>
                    </a:lnTo>
                    <a:lnTo>
                      <a:pt x="144780" y="144780"/>
                    </a:lnTo>
                    <a:lnTo>
                      <a:pt x="144780" y="0"/>
                    </a:lnTo>
                    <a:close/>
                  </a:path>
                </a:pathLst>
              </a:custGeom>
              <a:solidFill>
                <a:srgbClr val="2E414D"/>
              </a:solidFill>
            </p:spPr>
          </p:sp>
        </p:grpSp>
        <p:sp>
          <p:nvSpPr>
            <p:cNvPr id="6" name="TextBox 6"/>
            <p:cNvSpPr txBox="1"/>
            <p:nvPr/>
          </p:nvSpPr>
          <p:spPr>
            <a:xfrm>
              <a:off x="380620" y="445644"/>
              <a:ext cx="4436450" cy="7488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203"/>
                </a:lnSpc>
              </a:pPr>
              <a:r>
                <a:rPr lang="en-US" sz="3787" spc="83">
                  <a:solidFill>
                    <a:srgbClr val="2E414D"/>
                  </a:solidFill>
                  <a:latin typeface="Sifonn"/>
                </a:rPr>
                <a:t>REFERENCES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656468" y="2460279"/>
            <a:ext cx="14738957" cy="6689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49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Aji, H. M. and Sutikno, B. (2015) ‘The Extended Consequence of Greenwashing: Perceived Consumer Skepticism’, International Journal of Business &amp; Information, 10(4), pp. 433–468.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American Marketing Association (2020) Definitions of Marketing. Available at: https://www.ama.org/the-definition-of-marketing-what-is-marketing/ (Accessed: 12 June 2020)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Arnold, S. (2019) Of course McDonald's paper straws can't be recycled – it's yet another corporate green wash. Available at: https://www.independent.co.uk/voices/mcdonalds-plastic-straws-recycling-carbon-footprint-green-washing-waste-starbucks-a9041871.html (Accessed: 10 June 2020).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BYUS, K. and DEIS, D. (2013) Listening to the Voice of the Customer: Four Shades of the Green Consumer: Quarterly Journal. S.A.M. Advanced Management Journal, 78(4), pp. 4-13,2.  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Chartered Institute of Marketing (2016) Exchange: Why the Body Shop is a lesson for marketers. Available at: https://exchange.cim.co.uk/editorial/why-the-body-shop-is-a-lesson-for-marketers/ (Accessed: 18 June 2020).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Farr, N. (2020) Repositioning a Brand. Available at: https://uniwales.curatr3.com/courses/012-PT-Marketing_Management_May_2020_DE/home#object/657933 (Accessed: 18 June 2020).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Futerra (2015) Selling Sustainability: Primer for Marketers. Available at: https://www.wearefuterra.com/wp-content/uploads/2015/10/FuterraBSR_SellingSustainability2015.pdf (Accessed: 12 June 2020)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Miller, C. (2011) ‘Sustainable marketing and the green consumer’ in , Parsons et al. (ed.) Contemporary issues in marketing and consumer behaviour, Amsterdam: Elsevier/Butterworth-Heinemann.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3EB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57986" y="724147"/>
            <a:ext cx="3898267" cy="1215793"/>
            <a:chOff x="0" y="0"/>
            <a:chExt cx="5197689" cy="1621057"/>
          </a:xfrm>
        </p:grpSpPr>
        <p:grpSp>
          <p:nvGrpSpPr>
            <p:cNvPr id="3" name="Group 3"/>
            <p:cNvGrpSpPr/>
            <p:nvPr/>
          </p:nvGrpSpPr>
          <p:grpSpPr>
            <a:xfrm>
              <a:off x="0" y="0"/>
              <a:ext cx="5197689" cy="1621057"/>
              <a:chOff x="0" y="0"/>
              <a:chExt cx="18331418" cy="5717207"/>
            </a:xfrm>
          </p:grpSpPr>
          <p:sp>
            <p:nvSpPr>
              <p:cNvPr id="4" name="Freeform 4"/>
              <p:cNvSpPr/>
              <p:nvPr/>
            </p:nvSpPr>
            <p:spPr>
              <a:xfrm>
                <a:off x="72390" y="72390"/>
                <a:ext cx="18186638" cy="5572427"/>
              </a:xfrm>
              <a:custGeom>
                <a:avLst/>
                <a:gdLst/>
                <a:ahLst/>
                <a:cxnLst/>
                <a:rect l="l" t="t" r="r" b="b"/>
                <a:pathLst>
                  <a:path w="18186638" h="5572427">
                    <a:moveTo>
                      <a:pt x="0" y="0"/>
                    </a:moveTo>
                    <a:lnTo>
                      <a:pt x="18186638" y="0"/>
                    </a:lnTo>
                    <a:lnTo>
                      <a:pt x="18186638" y="5572427"/>
                    </a:lnTo>
                    <a:lnTo>
                      <a:pt x="0" y="557242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AFEFF"/>
              </a:solidFill>
            </p:spPr>
          </p:sp>
          <p:sp>
            <p:nvSpPr>
              <p:cNvPr id="5" name="Freeform 5"/>
              <p:cNvSpPr/>
              <p:nvPr/>
            </p:nvSpPr>
            <p:spPr>
              <a:xfrm>
                <a:off x="0" y="0"/>
                <a:ext cx="18331418" cy="5717207"/>
              </a:xfrm>
              <a:custGeom>
                <a:avLst/>
                <a:gdLst/>
                <a:ahLst/>
                <a:cxnLst/>
                <a:rect l="l" t="t" r="r" b="b"/>
                <a:pathLst>
                  <a:path w="18331418" h="5717207">
                    <a:moveTo>
                      <a:pt x="18186637" y="5572427"/>
                    </a:moveTo>
                    <a:lnTo>
                      <a:pt x="18331418" y="5572427"/>
                    </a:lnTo>
                    <a:lnTo>
                      <a:pt x="18331418" y="5717207"/>
                    </a:lnTo>
                    <a:lnTo>
                      <a:pt x="18186637" y="5717207"/>
                    </a:lnTo>
                    <a:lnTo>
                      <a:pt x="18186637" y="5572427"/>
                    </a:lnTo>
                    <a:close/>
                    <a:moveTo>
                      <a:pt x="0" y="144780"/>
                    </a:moveTo>
                    <a:lnTo>
                      <a:pt x="144780" y="144780"/>
                    </a:lnTo>
                    <a:lnTo>
                      <a:pt x="144780" y="5572428"/>
                    </a:lnTo>
                    <a:lnTo>
                      <a:pt x="0" y="5572428"/>
                    </a:lnTo>
                    <a:lnTo>
                      <a:pt x="0" y="144780"/>
                    </a:lnTo>
                    <a:close/>
                    <a:moveTo>
                      <a:pt x="0" y="5572428"/>
                    </a:moveTo>
                    <a:lnTo>
                      <a:pt x="144780" y="5572428"/>
                    </a:lnTo>
                    <a:lnTo>
                      <a:pt x="144780" y="5717207"/>
                    </a:lnTo>
                    <a:lnTo>
                      <a:pt x="0" y="5717207"/>
                    </a:lnTo>
                    <a:lnTo>
                      <a:pt x="0" y="5572427"/>
                    </a:lnTo>
                    <a:close/>
                    <a:moveTo>
                      <a:pt x="18186637" y="144780"/>
                    </a:moveTo>
                    <a:lnTo>
                      <a:pt x="18331418" y="144780"/>
                    </a:lnTo>
                    <a:lnTo>
                      <a:pt x="18331418" y="5572428"/>
                    </a:lnTo>
                    <a:lnTo>
                      <a:pt x="18186637" y="5572428"/>
                    </a:lnTo>
                    <a:lnTo>
                      <a:pt x="18186637" y="144780"/>
                    </a:lnTo>
                    <a:close/>
                    <a:moveTo>
                      <a:pt x="144780" y="5572427"/>
                    </a:moveTo>
                    <a:lnTo>
                      <a:pt x="18186637" y="5572427"/>
                    </a:lnTo>
                    <a:lnTo>
                      <a:pt x="18186637" y="5717207"/>
                    </a:lnTo>
                    <a:lnTo>
                      <a:pt x="144780" y="5717207"/>
                    </a:lnTo>
                    <a:lnTo>
                      <a:pt x="144780" y="5572427"/>
                    </a:lnTo>
                    <a:close/>
                    <a:moveTo>
                      <a:pt x="18186637" y="0"/>
                    </a:moveTo>
                    <a:lnTo>
                      <a:pt x="18331418" y="0"/>
                    </a:lnTo>
                    <a:lnTo>
                      <a:pt x="18331418" y="144780"/>
                    </a:lnTo>
                    <a:lnTo>
                      <a:pt x="18186637" y="144780"/>
                    </a:lnTo>
                    <a:lnTo>
                      <a:pt x="18186637" y="0"/>
                    </a:lnTo>
                    <a:close/>
                    <a:moveTo>
                      <a:pt x="0" y="0"/>
                    </a:moveTo>
                    <a:lnTo>
                      <a:pt x="144780" y="0"/>
                    </a:lnTo>
                    <a:lnTo>
                      <a:pt x="144780" y="144780"/>
                    </a:lnTo>
                    <a:lnTo>
                      <a:pt x="0" y="144780"/>
                    </a:lnTo>
                    <a:lnTo>
                      <a:pt x="0" y="0"/>
                    </a:lnTo>
                    <a:close/>
                    <a:moveTo>
                      <a:pt x="144780" y="0"/>
                    </a:moveTo>
                    <a:lnTo>
                      <a:pt x="18186637" y="0"/>
                    </a:lnTo>
                    <a:lnTo>
                      <a:pt x="18186637" y="144780"/>
                    </a:lnTo>
                    <a:lnTo>
                      <a:pt x="144780" y="144780"/>
                    </a:lnTo>
                    <a:lnTo>
                      <a:pt x="144780" y="0"/>
                    </a:lnTo>
                    <a:close/>
                  </a:path>
                </a:pathLst>
              </a:custGeom>
              <a:solidFill>
                <a:srgbClr val="2E414D"/>
              </a:solidFill>
            </p:spPr>
          </p:sp>
        </p:grpSp>
        <p:sp>
          <p:nvSpPr>
            <p:cNvPr id="6" name="TextBox 6"/>
            <p:cNvSpPr txBox="1"/>
            <p:nvPr/>
          </p:nvSpPr>
          <p:spPr>
            <a:xfrm>
              <a:off x="380620" y="445644"/>
              <a:ext cx="4436450" cy="7488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203"/>
                </a:lnSpc>
              </a:pPr>
              <a:r>
                <a:rPr lang="en-US" sz="3787" spc="83">
                  <a:solidFill>
                    <a:srgbClr val="2E414D"/>
                  </a:solidFill>
                  <a:latin typeface="Sifonn"/>
                </a:rPr>
                <a:t>REFERENCES</a:t>
              </a:r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757986" y="2546945"/>
            <a:ext cx="16230600" cy="39172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Nielsen (2009) LOHAS Segmentation Model. Available at: https://www.nielsen.com/us/en/insights/article/2009/winning-at-green-innovation-room-for-growth-in-untapped-markets/ (Accessed 13 June 2020)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Ottman et al. (2006) ‘Avoiding Green Marketing Myopia’. Environment, 48(5), pp.22–36, 2.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Ottman, J. (2011) The New Rules of Green Marketing Strategies, Tools, and Inspiration for Sustainable Branding 1st ed., San Francisco: Berrett-Koehler Publishers. 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Ranjan, R. K. and Kushwaha, R. (2017) ‘Impact of Green Marketing Strategies on Consumer Purchase Behaviour’, Review of Management, 7(3/4), pp. 9–22.</a:t>
            </a:r>
          </a:p>
          <a:p>
            <a:pPr>
              <a:lnSpc>
                <a:spcPts val="3150"/>
              </a:lnSpc>
              <a:spcBef>
                <a:spcPct val="0"/>
              </a:spcBef>
            </a:pPr>
            <a:r>
              <a:rPr lang="en-US" sz="2100" spc="21">
                <a:solidFill>
                  <a:srgbClr val="000000"/>
                </a:solidFill>
                <a:latin typeface="Glacial Indifference"/>
              </a:rPr>
              <a:t>Whelan, T. and Kronthal-Sacco, R. (2019) ‘Research: Actually, Consumers Do Buy Sustainable Products’, Harvard Business Review Digital Articles, pp. 2–4. Available at: https://search.ebscohost.com/login.aspx?direct=true&amp;db=bth&amp;AN=137259967&amp;site=ehost-live  (Accessed: 14 June 2020).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555</Words>
  <Application>Microsoft Office PowerPoint</Application>
  <PresentationFormat>Custom</PresentationFormat>
  <Paragraphs>59</Paragraphs>
  <Slides>12</Slides>
  <Notes>6</Notes>
  <HiddenSlides>0</HiddenSlides>
  <MMClips>20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Glacial Indifference Bold</vt:lpstr>
      <vt:lpstr>Glacial Indifference Italics</vt:lpstr>
      <vt:lpstr>Glacial Indifference</vt:lpstr>
      <vt:lpstr>Calibri</vt:lpstr>
      <vt:lpstr>Sifonn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Memphis Keynote Presentation</dc:title>
  <dc:creator>Nichola Farr</dc:creator>
  <cp:lastModifiedBy>Nichola Farr</cp:lastModifiedBy>
  <cp:revision>9</cp:revision>
  <dcterms:created xsi:type="dcterms:W3CDTF">2006-08-16T00:00:00Z</dcterms:created>
  <dcterms:modified xsi:type="dcterms:W3CDTF">2020-06-20T15:41:02Z</dcterms:modified>
  <dc:identifier>DAD_DM91hDg</dc:identifier>
</cp:coreProperties>
</file>