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 id="270" r:id="rId16"/>
  </p:sldIdLst>
  <p:sldSz cx="12192000" cy="6858000"/>
  <p:notesSz cx="6858000" cy="9144000"/>
  <p:embeddedFontLst>
    <p:embeddedFont>
      <p:font typeface="Urbanist" panose="020B060402020202020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5C5F248-B7EF-4A75-A150-AC8B91F1C36E}">
  <a:tblStyle styleId="{B5C5F248-B7EF-4A75-A150-AC8B91F1C36E}"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821"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1" name="Google Shape;91;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1" name="Google Shape;101;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0" name="Google Shape;150;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2" name="Google Shape;192;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7" name="Google Shape;207;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6" name="Google Shape;226;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4" name="Google Shape;234;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3" name="Google Shape;243;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a:extLst>
            <a:ext uri="{FF2B5EF4-FFF2-40B4-BE49-F238E27FC236}">
              <a16:creationId xmlns:a16="http://schemas.microsoft.com/office/drawing/2014/main" id="{4130D510-19A1-070D-5FF0-85ADFC89959E}"/>
            </a:ext>
          </a:extLst>
        </p:cNvPr>
        <p:cNvGrpSpPr/>
        <p:nvPr/>
      </p:nvGrpSpPr>
      <p:grpSpPr>
        <a:xfrm>
          <a:off x="0" y="0"/>
          <a:ext cx="0" cy="0"/>
          <a:chOff x="0" y="0"/>
          <a:chExt cx="0" cy="0"/>
        </a:xfrm>
      </p:grpSpPr>
      <p:sp>
        <p:nvSpPr>
          <p:cNvPr id="242" name="Google Shape;242;p12:notes">
            <a:extLst>
              <a:ext uri="{FF2B5EF4-FFF2-40B4-BE49-F238E27FC236}">
                <a16:creationId xmlns:a16="http://schemas.microsoft.com/office/drawing/2014/main" id="{0EFC5462-2462-845B-83E9-A29367C36A5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3" name="Google Shape;243;p12:notes">
            <a:extLst>
              <a:ext uri="{FF2B5EF4-FFF2-40B4-BE49-F238E27FC236}">
                <a16:creationId xmlns:a16="http://schemas.microsoft.com/office/drawing/2014/main" id="{F78ED53B-0A01-3B13-E3A8-DF4C657C054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354003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8" name="Google Shape;258;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a:extLst>
            <a:ext uri="{FF2B5EF4-FFF2-40B4-BE49-F238E27FC236}">
              <a16:creationId xmlns:a16="http://schemas.microsoft.com/office/drawing/2014/main" id="{04A93801-030B-F826-208A-6B24A3B75C2A}"/>
            </a:ext>
          </a:extLst>
        </p:cNvPr>
        <p:cNvGrpSpPr/>
        <p:nvPr/>
      </p:nvGrpSpPr>
      <p:grpSpPr>
        <a:xfrm>
          <a:off x="0" y="0"/>
          <a:ext cx="0" cy="0"/>
          <a:chOff x="0" y="0"/>
          <a:chExt cx="0" cy="0"/>
        </a:xfrm>
      </p:grpSpPr>
      <p:sp>
        <p:nvSpPr>
          <p:cNvPr id="257" name="Google Shape;257;p13:notes">
            <a:extLst>
              <a:ext uri="{FF2B5EF4-FFF2-40B4-BE49-F238E27FC236}">
                <a16:creationId xmlns:a16="http://schemas.microsoft.com/office/drawing/2014/main" id="{39CE8AF4-239A-2C68-A368-C1C56662220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8" name="Google Shape;258;p13:notes">
            <a:extLst>
              <a:ext uri="{FF2B5EF4-FFF2-40B4-BE49-F238E27FC236}">
                <a16:creationId xmlns:a16="http://schemas.microsoft.com/office/drawing/2014/main" id="{27EF54FB-BA56-DCB6-D371-5D465EC1799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05822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83"/>
        <p:cNvGrpSpPr/>
        <p:nvPr/>
      </p:nvGrpSpPr>
      <p:grpSpPr>
        <a:xfrm>
          <a:off x="0" y="0"/>
          <a:ext cx="0" cy="0"/>
          <a:chOff x="0" y="0"/>
          <a:chExt cx="0" cy="0"/>
        </a:xfrm>
      </p:grpSpPr>
      <p:pic>
        <p:nvPicPr>
          <p:cNvPr id="84" name="Google Shape;84;p13"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85" name="Google Shape;85;p13"/>
          <p:cNvSpPr txBox="1"/>
          <p:nvPr/>
        </p:nvSpPr>
        <p:spPr>
          <a:xfrm>
            <a:off x="3209924" y="1084244"/>
            <a:ext cx="5772150" cy="365670"/>
          </a:xfrm>
          <a:prstGeom prst="rect">
            <a:avLst/>
          </a:prstGeom>
          <a:noFill/>
          <a:ln>
            <a:noFill/>
          </a:ln>
        </p:spPr>
        <p:txBody>
          <a:bodyPr spcFirstLastPara="1" wrap="square" lIns="0" tIns="0" rIns="0" bIns="0" anchor="t" anchorCtr="0">
            <a:spAutoFit/>
          </a:bodyPr>
          <a:lstStyle/>
          <a:p>
            <a:pPr marL="0" marR="0" lvl="0" indent="0" algn="ctr" rtl="0">
              <a:lnSpc>
                <a:spcPct val="159944"/>
              </a:lnSpc>
              <a:spcBef>
                <a:spcPts val="0"/>
              </a:spcBef>
              <a:spcAft>
                <a:spcPts val="0"/>
              </a:spcAft>
              <a:buNone/>
            </a:pPr>
            <a:r>
              <a:rPr lang="en-US" sz="1800" b="0" i="0" u="none" strike="noStrike" cap="none" dirty="0">
                <a:solidFill>
                  <a:srgbClr val="2DD4BF"/>
                </a:solidFill>
                <a:latin typeface="Urbanist"/>
                <a:ea typeface="Urbanist"/>
                <a:cs typeface="Urbanist"/>
                <a:sym typeface="Urbanist"/>
              </a:rPr>
              <a:t>SPECIALIST PLACEMENT: CONSULTANCY</a:t>
            </a:r>
            <a:endParaRPr dirty="0"/>
          </a:p>
        </p:txBody>
      </p:sp>
      <p:sp>
        <p:nvSpPr>
          <p:cNvPr id="86" name="Google Shape;86;p13"/>
          <p:cNvSpPr txBox="1"/>
          <p:nvPr/>
        </p:nvSpPr>
        <p:spPr>
          <a:xfrm>
            <a:off x="1620440" y="1990470"/>
            <a:ext cx="8951118" cy="1340941"/>
          </a:xfrm>
          <a:prstGeom prst="rect">
            <a:avLst/>
          </a:prstGeom>
          <a:noFill/>
          <a:ln>
            <a:noFill/>
          </a:ln>
        </p:spPr>
        <p:txBody>
          <a:bodyPr spcFirstLastPara="1" wrap="square" lIns="0" tIns="0" rIns="0" bIns="0" anchor="t" anchorCtr="0">
            <a:spAutoFit/>
          </a:bodyPr>
          <a:lstStyle/>
          <a:p>
            <a:pPr marL="0" marR="0" lvl="0" indent="0" algn="ctr" rtl="0">
              <a:lnSpc>
                <a:spcPct val="110000"/>
              </a:lnSpc>
              <a:spcBef>
                <a:spcPts val="0"/>
              </a:spcBef>
              <a:spcAft>
                <a:spcPts val="0"/>
              </a:spcAft>
              <a:buNone/>
            </a:pPr>
            <a:r>
              <a:rPr lang="en-US" sz="4800" b="1" i="0" u="none" strike="noStrike" cap="none" dirty="0">
                <a:solidFill>
                  <a:srgbClr val="F8FAFC"/>
                </a:solidFill>
                <a:latin typeface="Urbanist"/>
                <a:ea typeface="Urbanist"/>
                <a:cs typeface="Urbanist"/>
                <a:sym typeface="Urbanist"/>
              </a:rPr>
              <a:t>Strategic Evaluation of</a:t>
            </a:r>
            <a:br>
              <a:rPr lang="en-US" sz="1800" b="0" i="0" u="none" strike="noStrike" cap="none" dirty="0">
                <a:solidFill>
                  <a:schemeClr val="dk1"/>
                </a:solidFill>
                <a:latin typeface="Calibri"/>
                <a:ea typeface="Calibri"/>
                <a:cs typeface="Calibri"/>
                <a:sym typeface="Calibri"/>
              </a:rPr>
            </a:br>
            <a:r>
              <a:rPr lang="en-US" sz="4800" b="1" i="0" u="none" strike="noStrike" cap="none" dirty="0">
                <a:solidFill>
                  <a:srgbClr val="F8FAFC"/>
                </a:solidFill>
                <a:latin typeface="Urbanist"/>
                <a:ea typeface="Urbanist"/>
                <a:cs typeface="Urbanist"/>
                <a:sym typeface="Urbanist"/>
              </a:rPr>
              <a:t> Daytime Trading Opportunities</a:t>
            </a:r>
            <a:endParaRPr dirty="0"/>
          </a:p>
        </p:txBody>
      </p:sp>
      <p:sp>
        <p:nvSpPr>
          <p:cNvPr id="87" name="Google Shape;87;p13"/>
          <p:cNvSpPr txBox="1"/>
          <p:nvPr/>
        </p:nvSpPr>
        <p:spPr>
          <a:xfrm>
            <a:off x="3884781" y="3871967"/>
            <a:ext cx="4656104" cy="1231106"/>
          </a:xfrm>
          <a:prstGeom prst="rect">
            <a:avLst/>
          </a:prstGeom>
          <a:noFill/>
          <a:ln>
            <a:noFill/>
          </a:ln>
        </p:spPr>
        <p:txBody>
          <a:bodyPr spcFirstLastPara="1" wrap="square" lIns="0" tIns="0" rIns="0" bIns="0" anchor="t" anchorCtr="0">
            <a:spAutoFit/>
          </a:bodyPr>
          <a:lstStyle/>
          <a:p>
            <a:pPr marL="0" marR="0" lvl="0" indent="0" algn="ctr" rtl="0">
              <a:lnSpc>
                <a:spcPct val="159944"/>
              </a:lnSpc>
              <a:spcBef>
                <a:spcPts val="0"/>
              </a:spcBef>
              <a:spcAft>
                <a:spcPts val="0"/>
              </a:spcAft>
              <a:buNone/>
            </a:pPr>
            <a:r>
              <a:rPr lang="en-US" sz="1800" b="0" i="0" u="none" strike="noStrike" cap="none" dirty="0">
                <a:solidFill>
                  <a:srgbClr val="94A3B8"/>
                </a:solidFill>
                <a:latin typeface="Urbanist"/>
                <a:ea typeface="Urbanist"/>
                <a:cs typeface="Urbanist"/>
                <a:sym typeface="Urbanist"/>
              </a:rPr>
              <a:t>The Cinnamon Kitchen, Aberavon Seafront</a:t>
            </a:r>
          </a:p>
          <a:p>
            <a:pPr marL="0" marR="0" lvl="0" indent="0" algn="ctr" rtl="0">
              <a:lnSpc>
                <a:spcPct val="159944"/>
              </a:lnSpc>
              <a:spcBef>
                <a:spcPts val="0"/>
              </a:spcBef>
              <a:spcAft>
                <a:spcPts val="0"/>
              </a:spcAft>
              <a:buNone/>
            </a:pPr>
            <a:r>
              <a:rPr lang="en-US" sz="1800" dirty="0">
                <a:solidFill>
                  <a:srgbClr val="94A3B8"/>
                </a:solidFill>
                <a:latin typeface="Urbanist"/>
                <a:ea typeface="Urbanist"/>
                <a:cs typeface="Urbanist"/>
                <a:sym typeface="Urbanist"/>
              </a:rPr>
              <a:t>By</a:t>
            </a:r>
          </a:p>
          <a:p>
            <a:pPr marL="0" marR="0" lvl="0" indent="0" algn="ctr" rtl="0">
              <a:lnSpc>
                <a:spcPct val="159944"/>
              </a:lnSpc>
              <a:spcBef>
                <a:spcPts val="0"/>
              </a:spcBef>
              <a:spcAft>
                <a:spcPts val="0"/>
              </a:spcAft>
              <a:buNone/>
            </a:pPr>
            <a:endParaRPr dirty="0"/>
          </a:p>
        </p:txBody>
      </p:sp>
      <p:sp>
        <p:nvSpPr>
          <p:cNvPr id="88" name="Google Shape;88;p13"/>
          <p:cNvSpPr txBox="1"/>
          <p:nvPr/>
        </p:nvSpPr>
        <p:spPr>
          <a:xfrm>
            <a:off x="3111733" y="4964873"/>
            <a:ext cx="6202200" cy="1015663"/>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050" b="1" i="0" u="none" strike="noStrike" cap="none" dirty="0">
                <a:solidFill>
                  <a:srgbClr val="F8FAFC"/>
                </a:solidFill>
                <a:latin typeface="Urbanist"/>
                <a:ea typeface="Urbanist"/>
                <a:cs typeface="Urbanist"/>
                <a:sym typeface="Urbanist"/>
              </a:rPr>
              <a:t>Amdadur Rashid Masum</a:t>
            </a:r>
            <a:r>
              <a:rPr lang="en-US" sz="2050" b="0" i="0" u="none" strike="noStrike" cap="none" dirty="0">
                <a:solidFill>
                  <a:srgbClr val="64748B"/>
                </a:solidFill>
                <a:latin typeface="Urbanist"/>
                <a:ea typeface="Urbanist"/>
                <a:cs typeface="Urbanist"/>
                <a:sym typeface="Urbanist"/>
              </a:rPr>
              <a:t> (ID: 2128870)</a:t>
            </a:r>
          </a:p>
          <a:p>
            <a:pPr marL="0" marR="0" lvl="0" indent="0" algn="ctr" rtl="0">
              <a:spcBef>
                <a:spcPts val="0"/>
              </a:spcBef>
              <a:spcAft>
                <a:spcPts val="0"/>
              </a:spcAft>
              <a:buNone/>
            </a:pPr>
            <a:br>
              <a:rPr lang="en-US" sz="2500" b="0" i="0" u="none" strike="noStrike" cap="none" dirty="0">
                <a:solidFill>
                  <a:schemeClr val="dk1"/>
                </a:solidFill>
                <a:latin typeface="Calibri"/>
                <a:ea typeface="Calibri"/>
                <a:cs typeface="Calibri"/>
                <a:sym typeface="Calibri"/>
              </a:rPr>
            </a:br>
            <a:r>
              <a:rPr lang="en-US" sz="2050" b="0" i="0" u="none" strike="noStrike" cap="none" dirty="0">
                <a:solidFill>
                  <a:srgbClr val="64748B"/>
                </a:solidFill>
                <a:latin typeface="Urbanist"/>
                <a:ea typeface="Urbanist"/>
                <a:cs typeface="Urbanist"/>
                <a:sym typeface="Urbanist"/>
              </a:rPr>
              <a:t> Module: BMGM6005 | Lead: Jemma Smith MA, </a:t>
            </a:r>
            <a:r>
              <a:rPr lang="en-US" sz="2050" b="0" i="0" u="none" strike="noStrike" cap="none" dirty="0" err="1">
                <a:solidFill>
                  <a:srgbClr val="64748B"/>
                </a:solidFill>
                <a:latin typeface="Urbanist"/>
                <a:ea typeface="Urbanist"/>
                <a:cs typeface="Urbanist"/>
                <a:sym typeface="Urbanist"/>
              </a:rPr>
              <a:t>PgCE</a:t>
            </a:r>
            <a:endParaRPr sz="2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92"/>
        <p:cNvGrpSpPr/>
        <p:nvPr/>
      </p:nvGrpSpPr>
      <p:grpSpPr>
        <a:xfrm>
          <a:off x="0" y="0"/>
          <a:ext cx="0" cy="0"/>
          <a:chOff x="0" y="0"/>
          <a:chExt cx="0" cy="0"/>
        </a:xfrm>
      </p:grpSpPr>
      <p:pic>
        <p:nvPicPr>
          <p:cNvPr id="93" name="Google Shape;93;p14"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94" name="Google Shape;94;p14" descr="image.png"/>
          <p:cNvPicPr preferRelativeResize="0"/>
          <p:nvPr/>
        </p:nvPicPr>
        <p:blipFill rotWithShape="1">
          <a:blip r:embed="rId4">
            <a:alphaModFix/>
          </a:blip>
          <a:srcRect/>
          <a:stretch/>
        </p:blipFill>
        <p:spPr>
          <a:xfrm>
            <a:off x="6334125" y="1831925"/>
            <a:ext cx="5286375" cy="4032200"/>
          </a:xfrm>
          <a:prstGeom prst="rect">
            <a:avLst/>
          </a:prstGeom>
          <a:noFill/>
          <a:ln>
            <a:noFill/>
          </a:ln>
        </p:spPr>
      </p:pic>
      <p:sp>
        <p:nvSpPr>
          <p:cNvPr id="95" name="Google Shape;95;p14"/>
          <p:cNvSpPr txBox="1"/>
          <p:nvPr/>
        </p:nvSpPr>
        <p:spPr>
          <a:xfrm>
            <a:off x="500225" y="2292076"/>
            <a:ext cx="5286300" cy="1228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900" b="1" i="0" u="none" strike="noStrike" cap="none">
                <a:solidFill>
                  <a:srgbClr val="F8FAFC"/>
                </a:solidFill>
                <a:latin typeface="Urbanist"/>
                <a:ea typeface="Urbanist"/>
                <a:cs typeface="Urbanist"/>
                <a:sym typeface="Urbanist"/>
              </a:rPr>
              <a:t>Cinnamon Kitchen</a:t>
            </a:r>
            <a:r>
              <a:rPr lang="en-US" sz="1900" b="0" i="0" u="none" strike="noStrike" cap="none">
                <a:solidFill>
                  <a:srgbClr val="94A3B8"/>
                </a:solidFill>
                <a:latin typeface="Urbanist"/>
                <a:ea typeface="Urbanist"/>
                <a:cs typeface="Urbanist"/>
                <a:sym typeface="Urbanist"/>
              </a:rPr>
              <a:t> is a premier Indian restaurant in Port Talbot, renowned for evening dining excellence (Mintel, 2023).</a:t>
            </a:r>
            <a:endParaRPr sz="1800"/>
          </a:p>
        </p:txBody>
      </p:sp>
      <p:sp>
        <p:nvSpPr>
          <p:cNvPr id="96" name="Google Shape;96;p14"/>
          <p:cNvSpPr txBox="1"/>
          <p:nvPr/>
        </p:nvSpPr>
        <p:spPr>
          <a:xfrm>
            <a:off x="571500" y="4047426"/>
            <a:ext cx="5286300" cy="1696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900" b="0" i="0" u="none" strike="noStrike" cap="none">
                <a:solidFill>
                  <a:srgbClr val="94A3B8"/>
                </a:solidFill>
                <a:latin typeface="Urbanist"/>
                <a:ea typeface="Urbanist"/>
                <a:cs typeface="Urbanist"/>
                <a:sym typeface="Urbanist"/>
              </a:rPr>
              <a:t>Located on </a:t>
            </a:r>
            <a:r>
              <a:rPr lang="en-US" sz="1900" b="1" i="0" u="none" strike="noStrike" cap="none">
                <a:solidFill>
                  <a:srgbClr val="F8FAFC"/>
                </a:solidFill>
                <a:latin typeface="Urbanist"/>
                <a:ea typeface="Urbanist"/>
                <a:cs typeface="Urbanist"/>
                <a:sym typeface="Urbanist"/>
              </a:rPr>
              <a:t>Aberavon Seafront</a:t>
            </a:r>
            <a:r>
              <a:rPr lang="en-US" sz="1900" b="0" i="0" u="none" strike="noStrike" cap="none">
                <a:solidFill>
                  <a:srgbClr val="94A3B8"/>
                </a:solidFill>
                <a:latin typeface="Urbanist"/>
                <a:ea typeface="Urbanist"/>
                <a:cs typeface="Urbanist"/>
                <a:sym typeface="Urbanist"/>
              </a:rPr>
              <a:t>, the business faces a prime three-mile stretch of golden sands attracting year-round tourists and local visitors (VisitWales, 2024).</a:t>
            </a:r>
            <a:endParaRPr sz="1800"/>
          </a:p>
        </p:txBody>
      </p:sp>
      <p:pic>
        <p:nvPicPr>
          <p:cNvPr id="97" name="Google Shape;97;p14" descr="image.png"/>
          <p:cNvPicPr preferRelativeResize="0"/>
          <p:nvPr/>
        </p:nvPicPr>
        <p:blipFill rotWithShape="1">
          <a:blip r:embed="rId5">
            <a:alphaModFix/>
          </a:blip>
          <a:srcRect/>
          <a:stretch/>
        </p:blipFill>
        <p:spPr>
          <a:xfrm>
            <a:off x="6343650" y="1841450"/>
            <a:ext cx="5267325" cy="4013150"/>
          </a:xfrm>
          <a:prstGeom prst="rect">
            <a:avLst/>
          </a:prstGeom>
          <a:noFill/>
          <a:ln>
            <a:noFill/>
          </a:ln>
        </p:spPr>
      </p:pic>
      <p:sp>
        <p:nvSpPr>
          <p:cNvPr id="98" name="Google Shape;98;p14"/>
          <p:cNvSpPr txBox="1"/>
          <p:nvPr/>
        </p:nvSpPr>
        <p:spPr>
          <a:xfrm>
            <a:off x="571500" y="571500"/>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Business Context: Aberavon Beach</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102"/>
        <p:cNvGrpSpPr/>
        <p:nvPr/>
      </p:nvGrpSpPr>
      <p:grpSpPr>
        <a:xfrm>
          <a:off x="0" y="0"/>
          <a:ext cx="0" cy="0"/>
          <a:chOff x="0" y="0"/>
          <a:chExt cx="0" cy="0"/>
        </a:xfrm>
      </p:grpSpPr>
      <p:pic>
        <p:nvPicPr>
          <p:cNvPr id="103" name="Google Shape;103;p1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04" name="Google Shape;104;p15" descr="image.png"/>
          <p:cNvPicPr preferRelativeResize="0"/>
          <p:nvPr/>
        </p:nvPicPr>
        <p:blipFill rotWithShape="1">
          <a:blip r:embed="rId4">
            <a:alphaModFix/>
          </a:blip>
          <a:srcRect/>
          <a:stretch/>
        </p:blipFill>
        <p:spPr>
          <a:xfrm>
            <a:off x="571500" y="2502693"/>
            <a:ext cx="5286375" cy="2690812"/>
          </a:xfrm>
          <a:prstGeom prst="rect">
            <a:avLst/>
          </a:prstGeom>
          <a:noFill/>
          <a:ln>
            <a:noFill/>
          </a:ln>
        </p:spPr>
      </p:pic>
      <p:pic>
        <p:nvPicPr>
          <p:cNvPr id="105" name="Google Shape;105;p15" descr="image.png"/>
          <p:cNvPicPr preferRelativeResize="0"/>
          <p:nvPr/>
        </p:nvPicPr>
        <p:blipFill rotWithShape="1">
          <a:blip r:embed="rId5">
            <a:alphaModFix/>
          </a:blip>
          <a:srcRect/>
          <a:stretch/>
        </p:blipFill>
        <p:spPr>
          <a:xfrm>
            <a:off x="581025" y="2512218"/>
            <a:ext cx="5267325" cy="2671762"/>
          </a:xfrm>
          <a:prstGeom prst="rect">
            <a:avLst/>
          </a:prstGeom>
          <a:noFill/>
          <a:ln>
            <a:noFill/>
          </a:ln>
        </p:spPr>
      </p:pic>
      <p:sp>
        <p:nvSpPr>
          <p:cNvPr id="106" name="Google Shape;106;p15"/>
          <p:cNvSpPr txBox="1"/>
          <p:nvPr/>
        </p:nvSpPr>
        <p:spPr>
          <a:xfrm>
            <a:off x="6334125" y="2154150"/>
            <a:ext cx="5286300" cy="800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2000" b="0" i="0" u="none" strike="noStrike" cap="none">
                <a:solidFill>
                  <a:srgbClr val="94A3B8"/>
                </a:solidFill>
                <a:latin typeface="Urbanist"/>
                <a:ea typeface="Urbanist"/>
                <a:cs typeface="Urbanist"/>
                <a:sym typeface="Urbanist"/>
              </a:rPr>
              <a:t>The core challenge is the </a:t>
            </a:r>
            <a:r>
              <a:rPr lang="en-US" sz="2000" b="1" i="0" u="none" strike="noStrike" cap="none">
                <a:solidFill>
                  <a:srgbClr val="F8FAFC"/>
                </a:solidFill>
                <a:latin typeface="Urbanist"/>
                <a:ea typeface="Urbanist"/>
                <a:cs typeface="Urbanist"/>
                <a:sym typeface="Urbanist"/>
              </a:rPr>
              <a:t>underutilisation of fixed assets</a:t>
            </a:r>
            <a:r>
              <a:rPr lang="en-US" sz="2000" b="0" i="0" u="none" strike="noStrike" cap="none">
                <a:solidFill>
                  <a:srgbClr val="94A3B8"/>
                </a:solidFill>
                <a:latin typeface="Urbanist"/>
                <a:ea typeface="Urbanist"/>
                <a:cs typeface="Urbanist"/>
                <a:sym typeface="Urbanist"/>
              </a:rPr>
              <a:t> during daytime hours (Grant, 2016).</a:t>
            </a:r>
            <a:endParaRPr sz="1900"/>
          </a:p>
        </p:txBody>
      </p:sp>
      <p:sp>
        <p:nvSpPr>
          <p:cNvPr id="107" name="Google Shape;107;p15"/>
          <p:cNvSpPr txBox="1"/>
          <p:nvPr/>
        </p:nvSpPr>
        <p:spPr>
          <a:xfrm>
            <a:off x="6635850" y="3380775"/>
            <a:ext cx="4953000" cy="307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2000" b="0" i="0" u="none" strike="noStrike" cap="none">
                <a:solidFill>
                  <a:srgbClr val="94A3B8"/>
                </a:solidFill>
                <a:latin typeface="Urbanist"/>
                <a:ea typeface="Urbanist"/>
                <a:cs typeface="Urbanist"/>
                <a:sym typeface="Urbanist"/>
              </a:rPr>
              <a:t>Kitchen and facilities idle from 09:00 to 16:30.</a:t>
            </a:r>
            <a:endParaRPr sz="1900"/>
          </a:p>
        </p:txBody>
      </p:sp>
      <p:sp>
        <p:nvSpPr>
          <p:cNvPr id="108" name="Google Shape;108;p15"/>
          <p:cNvSpPr txBox="1"/>
          <p:nvPr/>
        </p:nvSpPr>
        <p:spPr>
          <a:xfrm>
            <a:off x="6667500" y="4114800"/>
            <a:ext cx="4953000" cy="800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2000" b="0" i="0" u="none" strike="noStrike" cap="none">
                <a:solidFill>
                  <a:srgbClr val="94A3B8"/>
                </a:solidFill>
                <a:latin typeface="Urbanist"/>
                <a:ea typeface="Urbanist"/>
                <a:cs typeface="Urbanist"/>
                <a:sym typeface="Urbanist"/>
              </a:rPr>
              <a:t>Significant lost revenue from promenade footfall.</a:t>
            </a:r>
            <a:endParaRPr sz="1900"/>
          </a:p>
        </p:txBody>
      </p:sp>
      <p:sp>
        <p:nvSpPr>
          <p:cNvPr id="109" name="Google Shape;109;p15"/>
          <p:cNvSpPr txBox="1"/>
          <p:nvPr/>
        </p:nvSpPr>
        <p:spPr>
          <a:xfrm>
            <a:off x="6635850" y="5285925"/>
            <a:ext cx="5016300" cy="307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0" i="0" u="none" strike="noStrike" cap="none">
                <a:solidFill>
                  <a:srgbClr val="94A3B8"/>
                </a:solidFill>
                <a:latin typeface="Urbanist"/>
                <a:ea typeface="Urbanist"/>
                <a:cs typeface="Urbanist"/>
                <a:sym typeface="Urbanist"/>
              </a:rPr>
              <a:t>L</a:t>
            </a:r>
            <a:r>
              <a:rPr lang="en-US" sz="2000" b="0" i="0" u="none" strike="noStrike" cap="none">
                <a:solidFill>
                  <a:srgbClr val="94A3B8"/>
                </a:solidFill>
                <a:latin typeface="Urbanist"/>
                <a:ea typeface="Urbanist"/>
                <a:cs typeface="Urbanist"/>
                <a:sym typeface="Urbanist"/>
              </a:rPr>
              <a:t>imited brand visibility outside evening hours.</a:t>
            </a:r>
            <a:endParaRPr sz="1900"/>
          </a:p>
        </p:txBody>
      </p:sp>
      <p:sp>
        <p:nvSpPr>
          <p:cNvPr id="110" name="Google Shape;110;p15"/>
          <p:cNvSpPr txBox="1"/>
          <p:nvPr/>
        </p:nvSpPr>
        <p:spPr>
          <a:xfrm>
            <a:off x="571500" y="571500"/>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Key Challenge: Resource Utilisation</a:t>
            </a:r>
            <a:endParaRPr/>
          </a:p>
        </p:txBody>
      </p:sp>
      <p:pic>
        <p:nvPicPr>
          <p:cNvPr id="111" name="Google Shape;111;p15" descr="image.png"/>
          <p:cNvPicPr preferRelativeResize="0"/>
          <p:nvPr/>
        </p:nvPicPr>
        <p:blipFill rotWithShape="1">
          <a:blip r:embed="rId6">
            <a:alphaModFix/>
          </a:blip>
          <a:srcRect/>
          <a:stretch/>
        </p:blipFill>
        <p:spPr>
          <a:xfrm>
            <a:off x="6276975" y="3434663"/>
            <a:ext cx="190500" cy="200025"/>
          </a:xfrm>
          <a:prstGeom prst="rect">
            <a:avLst/>
          </a:prstGeom>
          <a:noFill/>
          <a:ln>
            <a:noFill/>
          </a:ln>
        </p:spPr>
      </p:pic>
      <p:pic>
        <p:nvPicPr>
          <p:cNvPr id="112" name="Google Shape;112;p15" descr="image.png"/>
          <p:cNvPicPr preferRelativeResize="0"/>
          <p:nvPr/>
        </p:nvPicPr>
        <p:blipFill rotWithShape="1">
          <a:blip r:embed="rId6">
            <a:alphaModFix/>
          </a:blip>
          <a:srcRect/>
          <a:stretch/>
        </p:blipFill>
        <p:spPr>
          <a:xfrm>
            <a:off x="6276975" y="4114825"/>
            <a:ext cx="190500" cy="200025"/>
          </a:xfrm>
          <a:prstGeom prst="rect">
            <a:avLst/>
          </a:prstGeom>
          <a:noFill/>
          <a:ln>
            <a:noFill/>
          </a:ln>
        </p:spPr>
      </p:pic>
      <p:pic>
        <p:nvPicPr>
          <p:cNvPr id="113" name="Google Shape;113;p15" descr="image.png"/>
          <p:cNvPicPr preferRelativeResize="0"/>
          <p:nvPr/>
        </p:nvPicPr>
        <p:blipFill rotWithShape="1">
          <a:blip r:embed="rId6">
            <a:alphaModFix/>
          </a:blip>
          <a:srcRect/>
          <a:stretch/>
        </p:blipFill>
        <p:spPr>
          <a:xfrm>
            <a:off x="6334125" y="5339813"/>
            <a:ext cx="190500" cy="2000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117"/>
        <p:cNvGrpSpPr/>
        <p:nvPr/>
      </p:nvGrpSpPr>
      <p:grpSpPr>
        <a:xfrm>
          <a:off x="0" y="0"/>
          <a:ext cx="0" cy="0"/>
          <a:chOff x="0" y="0"/>
          <a:chExt cx="0" cy="0"/>
        </a:xfrm>
      </p:grpSpPr>
      <p:pic>
        <p:nvPicPr>
          <p:cNvPr id="118" name="Google Shape;118;p16"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19" name="Google Shape;119;p16"/>
          <p:cNvSpPr/>
          <p:nvPr/>
        </p:nvSpPr>
        <p:spPr>
          <a:xfrm>
            <a:off x="571500" y="2190750"/>
            <a:ext cx="11049000" cy="3314700"/>
          </a:xfrm>
          <a:prstGeom prst="roundRect">
            <a:avLst>
              <a:gd name="adj" fmla="val 0"/>
            </a:avLst>
          </a:prstGeom>
          <a:solidFill>
            <a:srgbClr val="1E293B"/>
          </a:solidFill>
          <a:ln w="9525" cap="flat" cmpd="sng">
            <a:solidFill>
              <a:srgbClr val="4A7DBA"/>
            </a:solidFill>
            <a:prstDash val="solid"/>
            <a:round/>
            <a:headEnd type="none" w="sm" len="sm"/>
            <a:tailEnd type="none" w="sm" len="sm"/>
          </a:ln>
          <a:effectLst>
            <a:outerShdw blurRad="40000" dist="23000" dir="5400000" rotWithShape="0">
              <a:srgbClr val="000000">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aphicFrame>
        <p:nvGraphicFramePr>
          <p:cNvPr id="120" name="Google Shape;120;p16"/>
          <p:cNvGraphicFramePr/>
          <p:nvPr/>
        </p:nvGraphicFramePr>
        <p:xfrm>
          <a:off x="571500" y="1164250"/>
          <a:ext cx="11049000" cy="5011375"/>
        </p:xfrm>
        <a:graphic>
          <a:graphicData uri="http://schemas.openxmlformats.org/drawingml/2006/table">
            <a:tbl>
              <a:tblPr firstRow="1" bandRow="1">
                <a:noFill/>
                <a:tableStyleId>{B5C5F248-B7EF-4A75-A150-AC8B91F1C36E}</a:tableStyleId>
              </a:tblPr>
              <a:tblGrid>
                <a:gridCol w="1906500">
                  <a:extLst>
                    <a:ext uri="{9D8B030D-6E8A-4147-A177-3AD203B41FA5}">
                      <a16:colId xmlns:a16="http://schemas.microsoft.com/office/drawing/2014/main" val="20000"/>
                    </a:ext>
                  </a:extLst>
                </a:gridCol>
                <a:gridCol w="9142500">
                  <a:extLst>
                    <a:ext uri="{9D8B030D-6E8A-4147-A177-3AD203B41FA5}">
                      <a16:colId xmlns:a16="http://schemas.microsoft.com/office/drawing/2014/main" val="20001"/>
                    </a:ext>
                  </a:extLst>
                </a:gridCol>
              </a:tblGrid>
              <a:tr h="1002275">
                <a:tc>
                  <a:txBody>
                    <a:bodyPr/>
                    <a:lstStyle/>
                    <a:p>
                      <a:pPr marL="0" marR="0" lvl="0" indent="0" algn="l" rtl="0">
                        <a:spcBef>
                          <a:spcPts val="0"/>
                        </a:spcBef>
                        <a:spcAft>
                          <a:spcPts val="0"/>
                        </a:spcAft>
                        <a:buNone/>
                      </a:pPr>
                      <a:r>
                        <a:rPr lang="en-US" sz="1500" b="1" i="0" u="none" strike="noStrike" cap="none">
                          <a:solidFill>
                            <a:srgbClr val="2DD4BF"/>
                          </a:solidFill>
                          <a:latin typeface="Urbanist"/>
                          <a:ea typeface="Urbanist"/>
                          <a:cs typeface="Urbanist"/>
                          <a:sym typeface="Urbanist"/>
                        </a:rPr>
                        <a:t>Factor</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334155"/>
                    </a:solidFill>
                  </a:tcPr>
                </a:tc>
                <a:tc>
                  <a:txBody>
                    <a:bodyPr/>
                    <a:lstStyle/>
                    <a:p>
                      <a:pPr marL="0" marR="0" lvl="0" indent="0" algn="l" rtl="0">
                        <a:spcBef>
                          <a:spcPts val="0"/>
                        </a:spcBef>
                        <a:spcAft>
                          <a:spcPts val="0"/>
                        </a:spcAft>
                        <a:buNone/>
                      </a:pPr>
                      <a:r>
                        <a:rPr lang="en-US" sz="1500" b="1" i="0" u="none" strike="noStrike" cap="none">
                          <a:solidFill>
                            <a:srgbClr val="2DD4BF"/>
                          </a:solidFill>
                          <a:latin typeface="Urbanist"/>
                          <a:ea typeface="Urbanist"/>
                          <a:cs typeface="Urbanist"/>
                          <a:sym typeface="Urbanist"/>
                        </a:rPr>
                        <a:t>Impact on Strategy (Yüksel, 2012)</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334155"/>
                    </a:solidFill>
                  </a:tcPr>
                </a:tc>
                <a:extLst>
                  <a:ext uri="{0D108BD9-81ED-4DB2-BD59-A6C34878D82A}">
                    <a16:rowId xmlns:a16="http://schemas.microsoft.com/office/drawing/2014/main" val="10000"/>
                  </a:ext>
                </a:extLst>
              </a:tr>
              <a:tr h="1002275">
                <a:tc>
                  <a:txBody>
                    <a:bodyPr/>
                    <a:lstStyle/>
                    <a:p>
                      <a:pPr marL="0" marR="0" lvl="0" indent="0" algn="l" rtl="0">
                        <a:spcBef>
                          <a:spcPts val="0"/>
                        </a:spcBef>
                        <a:spcAft>
                          <a:spcPts val="0"/>
                        </a:spcAft>
                        <a:buNone/>
                      </a:pPr>
                      <a:r>
                        <a:rPr lang="en-US" sz="1500" b="1" i="0" u="none" strike="noStrike" cap="none">
                          <a:solidFill>
                            <a:srgbClr val="94A3B8"/>
                          </a:solidFill>
                          <a:latin typeface="Urbanist"/>
                          <a:ea typeface="Urbanist"/>
                          <a:cs typeface="Urbanist"/>
                          <a:sym typeface="Urbanist"/>
                        </a:rPr>
                        <a:t>Political</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Local government investment in coastal regeneration projects.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1"/>
                  </a:ext>
                </a:extLst>
              </a:tr>
              <a:tr h="1002275">
                <a:tc>
                  <a:txBody>
                    <a:bodyPr/>
                    <a:lstStyle/>
                    <a:p>
                      <a:pPr marL="0" marR="0" lvl="0" indent="0" algn="l" rtl="0">
                        <a:spcBef>
                          <a:spcPts val="0"/>
                        </a:spcBef>
                        <a:spcAft>
                          <a:spcPts val="0"/>
                        </a:spcAft>
                        <a:buNone/>
                      </a:pPr>
                      <a:r>
                        <a:rPr lang="en-US" sz="1500" b="1" i="0" u="none" strike="noStrike" cap="none">
                          <a:solidFill>
                            <a:srgbClr val="94A3B8"/>
                          </a:solidFill>
                          <a:latin typeface="Urbanist"/>
                          <a:ea typeface="Urbanist"/>
                          <a:cs typeface="Urbanist"/>
                          <a:sym typeface="Urbanist"/>
                        </a:rPr>
                        <a:t>Economic</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Cost-of-living crisis driving demand for affordable lunch options.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2"/>
                  </a:ext>
                </a:extLst>
              </a:tr>
              <a:tr h="1002275">
                <a:tc>
                  <a:txBody>
                    <a:bodyPr/>
                    <a:lstStyle/>
                    <a:p>
                      <a:pPr marL="0" marR="0" lvl="0" indent="0" algn="l" rtl="0">
                        <a:spcBef>
                          <a:spcPts val="0"/>
                        </a:spcBef>
                        <a:spcAft>
                          <a:spcPts val="0"/>
                        </a:spcAft>
                        <a:buNone/>
                      </a:pPr>
                      <a:r>
                        <a:rPr lang="en-US" sz="1500" b="1" i="0" u="none" strike="noStrike" cap="none">
                          <a:solidFill>
                            <a:srgbClr val="94A3B8"/>
                          </a:solidFill>
                          <a:latin typeface="Urbanist"/>
                          <a:ea typeface="Urbanist"/>
                          <a:cs typeface="Urbanist"/>
                          <a:sym typeface="Urbanist"/>
                        </a:rPr>
                        <a:t>Social</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Shift towards casual dining and speciality coffee culture.</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3"/>
                  </a:ext>
                </a:extLst>
              </a:tr>
              <a:tr h="1002275">
                <a:tc>
                  <a:txBody>
                    <a:bodyPr/>
                    <a:lstStyle/>
                    <a:p>
                      <a:pPr marL="0" marR="0" lvl="0" indent="0" algn="l" rtl="0">
                        <a:spcBef>
                          <a:spcPts val="0"/>
                        </a:spcBef>
                        <a:spcAft>
                          <a:spcPts val="0"/>
                        </a:spcAft>
                        <a:buNone/>
                      </a:pPr>
                      <a:r>
                        <a:rPr lang="en-US" sz="1500" b="1" i="0" u="none" strike="noStrike" cap="none">
                          <a:solidFill>
                            <a:srgbClr val="94A3B8"/>
                          </a:solidFill>
                          <a:latin typeface="Urbanist"/>
                          <a:ea typeface="Urbanist"/>
                          <a:cs typeface="Urbanist"/>
                          <a:sym typeface="Urbanist"/>
                        </a:rPr>
                        <a:t>Technical</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Utilising social media and delivery apps for promotion.</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121" name="Google Shape;121;p16"/>
          <p:cNvSpPr/>
          <p:nvPr/>
        </p:nvSpPr>
        <p:spPr>
          <a:xfrm>
            <a:off x="571500" y="3519487"/>
            <a:ext cx="1906488"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2" name="Google Shape;122;p16"/>
          <p:cNvSpPr/>
          <p:nvPr/>
        </p:nvSpPr>
        <p:spPr>
          <a:xfrm>
            <a:off x="2477988" y="3519487"/>
            <a:ext cx="9142511"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3" name="Google Shape;123;p16"/>
          <p:cNvSpPr/>
          <p:nvPr/>
        </p:nvSpPr>
        <p:spPr>
          <a:xfrm>
            <a:off x="571500" y="4176712"/>
            <a:ext cx="1906488"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4" name="Google Shape;124;p16"/>
          <p:cNvSpPr/>
          <p:nvPr/>
        </p:nvSpPr>
        <p:spPr>
          <a:xfrm>
            <a:off x="2477988" y="4176712"/>
            <a:ext cx="9142511"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5" name="Google Shape;125;p16"/>
          <p:cNvSpPr/>
          <p:nvPr/>
        </p:nvSpPr>
        <p:spPr>
          <a:xfrm>
            <a:off x="571500" y="4833937"/>
            <a:ext cx="1906488"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6" name="Google Shape;126;p16"/>
          <p:cNvSpPr/>
          <p:nvPr/>
        </p:nvSpPr>
        <p:spPr>
          <a:xfrm>
            <a:off x="2477988" y="4833937"/>
            <a:ext cx="9142511"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7" name="Google Shape;127;p16"/>
          <p:cNvSpPr/>
          <p:nvPr/>
        </p:nvSpPr>
        <p:spPr>
          <a:xfrm>
            <a:off x="571500" y="5491162"/>
            <a:ext cx="1906488"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8" name="Google Shape;128;p16"/>
          <p:cNvSpPr/>
          <p:nvPr/>
        </p:nvSpPr>
        <p:spPr>
          <a:xfrm>
            <a:off x="2477988" y="5491162"/>
            <a:ext cx="9142511"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9" name="Google Shape;129;p16"/>
          <p:cNvSpPr txBox="1"/>
          <p:nvPr/>
        </p:nvSpPr>
        <p:spPr>
          <a:xfrm>
            <a:off x="571500" y="571500"/>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PESTLE Analysis: External Factors</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133"/>
        <p:cNvGrpSpPr/>
        <p:nvPr/>
      </p:nvGrpSpPr>
      <p:grpSpPr>
        <a:xfrm>
          <a:off x="0" y="0"/>
          <a:ext cx="0" cy="0"/>
          <a:chOff x="0" y="0"/>
          <a:chExt cx="0" cy="0"/>
        </a:xfrm>
      </p:grpSpPr>
      <p:pic>
        <p:nvPicPr>
          <p:cNvPr id="134" name="Google Shape;134;p17"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35" name="Google Shape;135;p17" descr="image.png"/>
          <p:cNvPicPr preferRelativeResize="0"/>
          <p:nvPr/>
        </p:nvPicPr>
        <p:blipFill rotWithShape="1">
          <a:blip r:embed="rId4">
            <a:alphaModFix/>
          </a:blip>
          <a:srcRect/>
          <a:stretch/>
        </p:blipFill>
        <p:spPr>
          <a:xfrm>
            <a:off x="571500" y="1566876"/>
            <a:ext cx="5429250" cy="2085050"/>
          </a:xfrm>
          <a:prstGeom prst="rect">
            <a:avLst/>
          </a:prstGeom>
          <a:noFill/>
          <a:ln>
            <a:noFill/>
          </a:ln>
        </p:spPr>
      </p:pic>
      <p:pic>
        <p:nvPicPr>
          <p:cNvPr id="136" name="Google Shape;136;p17" descr="image.png"/>
          <p:cNvPicPr preferRelativeResize="0"/>
          <p:nvPr/>
        </p:nvPicPr>
        <p:blipFill rotWithShape="1">
          <a:blip r:embed="rId5">
            <a:alphaModFix/>
          </a:blip>
          <a:srcRect/>
          <a:stretch/>
        </p:blipFill>
        <p:spPr>
          <a:xfrm>
            <a:off x="6191250" y="1566876"/>
            <a:ext cx="5429250" cy="2085050"/>
          </a:xfrm>
          <a:prstGeom prst="rect">
            <a:avLst/>
          </a:prstGeom>
          <a:noFill/>
          <a:ln>
            <a:noFill/>
          </a:ln>
        </p:spPr>
      </p:pic>
      <p:pic>
        <p:nvPicPr>
          <p:cNvPr id="137" name="Google Shape;137;p17" descr="image.png"/>
          <p:cNvPicPr preferRelativeResize="0"/>
          <p:nvPr/>
        </p:nvPicPr>
        <p:blipFill rotWithShape="1">
          <a:blip r:embed="rId6">
            <a:alphaModFix/>
          </a:blip>
          <a:srcRect/>
          <a:stretch/>
        </p:blipFill>
        <p:spPr>
          <a:xfrm>
            <a:off x="571500" y="3943350"/>
            <a:ext cx="5429250" cy="2107650"/>
          </a:xfrm>
          <a:prstGeom prst="rect">
            <a:avLst/>
          </a:prstGeom>
          <a:noFill/>
          <a:ln>
            <a:noFill/>
          </a:ln>
        </p:spPr>
      </p:pic>
      <p:pic>
        <p:nvPicPr>
          <p:cNvPr id="138" name="Google Shape;138;p17" descr="image.png"/>
          <p:cNvPicPr preferRelativeResize="0"/>
          <p:nvPr/>
        </p:nvPicPr>
        <p:blipFill rotWithShape="1">
          <a:blip r:embed="rId7">
            <a:alphaModFix/>
          </a:blip>
          <a:srcRect/>
          <a:stretch/>
        </p:blipFill>
        <p:spPr>
          <a:xfrm>
            <a:off x="6191250" y="3943350"/>
            <a:ext cx="5429250" cy="2107650"/>
          </a:xfrm>
          <a:prstGeom prst="rect">
            <a:avLst/>
          </a:prstGeom>
          <a:noFill/>
          <a:ln>
            <a:noFill/>
          </a:ln>
        </p:spPr>
      </p:pic>
      <p:sp>
        <p:nvSpPr>
          <p:cNvPr id="139" name="Google Shape;139;p17"/>
          <p:cNvSpPr txBox="1"/>
          <p:nvPr/>
        </p:nvSpPr>
        <p:spPr>
          <a:xfrm>
            <a:off x="895350" y="2200275"/>
            <a:ext cx="5060632" cy="2762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2DD4BF"/>
                </a:solidFill>
                <a:latin typeface="Urbanist"/>
                <a:ea typeface="Urbanist"/>
                <a:cs typeface="Urbanist"/>
                <a:sym typeface="Urbanist"/>
              </a:rPr>
              <a:t>Strengths</a:t>
            </a:r>
            <a:endParaRPr/>
          </a:p>
        </p:txBody>
      </p:sp>
      <p:sp>
        <p:nvSpPr>
          <p:cNvPr id="140" name="Google Shape;140;p17"/>
          <p:cNvSpPr txBox="1"/>
          <p:nvPr/>
        </p:nvSpPr>
        <p:spPr>
          <a:xfrm>
            <a:off x="895350" y="2667000"/>
            <a:ext cx="4819800" cy="7203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Prime seafront location; established evening brand; modern kitchen infrastructure.</a:t>
            </a:r>
            <a:endParaRPr sz="1700"/>
          </a:p>
        </p:txBody>
      </p:sp>
      <p:sp>
        <p:nvSpPr>
          <p:cNvPr id="141" name="Google Shape;141;p17"/>
          <p:cNvSpPr txBox="1"/>
          <p:nvPr/>
        </p:nvSpPr>
        <p:spPr>
          <a:xfrm>
            <a:off x="6515100" y="2200275"/>
            <a:ext cx="5060632" cy="2762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2DD4BF"/>
                </a:solidFill>
                <a:latin typeface="Urbanist"/>
                <a:ea typeface="Urbanist"/>
                <a:cs typeface="Urbanist"/>
                <a:sym typeface="Urbanist"/>
              </a:rPr>
              <a:t>Weaknesses</a:t>
            </a:r>
            <a:endParaRPr/>
          </a:p>
        </p:txBody>
      </p:sp>
      <p:sp>
        <p:nvSpPr>
          <p:cNvPr id="142" name="Google Shape;142;p17"/>
          <p:cNvSpPr txBox="1"/>
          <p:nvPr/>
        </p:nvSpPr>
        <p:spPr>
          <a:xfrm>
            <a:off x="6515100" y="2667000"/>
            <a:ext cx="4819800" cy="7203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Zero daytime visibility; evening-only staffing model; untested market demand.</a:t>
            </a:r>
            <a:endParaRPr sz="1700"/>
          </a:p>
        </p:txBody>
      </p:sp>
      <p:sp>
        <p:nvSpPr>
          <p:cNvPr id="143" name="Google Shape;143;p17"/>
          <p:cNvSpPr txBox="1"/>
          <p:nvPr/>
        </p:nvSpPr>
        <p:spPr>
          <a:xfrm>
            <a:off x="895350" y="4229100"/>
            <a:ext cx="5060632" cy="2762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2DD4BF"/>
                </a:solidFill>
                <a:latin typeface="Urbanist"/>
                <a:ea typeface="Urbanist"/>
                <a:cs typeface="Urbanist"/>
                <a:sym typeface="Urbanist"/>
              </a:rPr>
              <a:t>Opportunities</a:t>
            </a:r>
            <a:endParaRPr/>
          </a:p>
        </p:txBody>
      </p:sp>
      <p:sp>
        <p:nvSpPr>
          <p:cNvPr id="144" name="Google Shape;144;p17"/>
          <p:cNvSpPr txBox="1"/>
          <p:nvPr/>
        </p:nvSpPr>
        <p:spPr>
          <a:xfrm>
            <a:off x="895350" y="4695825"/>
            <a:ext cx="4819800" cy="7203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Unique Indian street food niche; speciality coffee beverages; cinema partnerships.</a:t>
            </a:r>
            <a:endParaRPr sz="1700"/>
          </a:p>
        </p:txBody>
      </p:sp>
      <p:sp>
        <p:nvSpPr>
          <p:cNvPr id="145" name="Google Shape;145;p17"/>
          <p:cNvSpPr txBox="1"/>
          <p:nvPr/>
        </p:nvSpPr>
        <p:spPr>
          <a:xfrm>
            <a:off x="6515100" y="4229100"/>
            <a:ext cx="5060632" cy="2762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2DD4BF"/>
                </a:solidFill>
                <a:latin typeface="Urbanist"/>
                <a:ea typeface="Urbanist"/>
                <a:cs typeface="Urbanist"/>
                <a:sym typeface="Urbanist"/>
              </a:rPr>
              <a:t>Threats</a:t>
            </a:r>
            <a:endParaRPr/>
          </a:p>
        </p:txBody>
      </p:sp>
      <p:sp>
        <p:nvSpPr>
          <p:cNvPr id="146" name="Google Shape;146;p17"/>
          <p:cNvSpPr txBox="1"/>
          <p:nvPr/>
        </p:nvSpPr>
        <p:spPr>
          <a:xfrm>
            <a:off x="6515100" y="4695825"/>
            <a:ext cx="4819800" cy="7203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Established local cafés; seasonal tourism fluctuations; consumer price sensitivity.</a:t>
            </a:r>
            <a:endParaRPr sz="1700"/>
          </a:p>
        </p:txBody>
      </p:sp>
      <p:sp>
        <p:nvSpPr>
          <p:cNvPr id="147" name="Google Shape;147;p17"/>
          <p:cNvSpPr txBox="1"/>
          <p:nvPr/>
        </p:nvSpPr>
        <p:spPr>
          <a:xfrm>
            <a:off x="571500" y="571500"/>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Strategic Position: SWOT Matrix</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151"/>
        <p:cNvGrpSpPr/>
        <p:nvPr/>
      </p:nvGrpSpPr>
      <p:grpSpPr>
        <a:xfrm>
          <a:off x="0" y="0"/>
          <a:ext cx="0" cy="0"/>
          <a:chOff x="0" y="0"/>
          <a:chExt cx="0" cy="0"/>
        </a:xfrm>
      </p:grpSpPr>
      <p:pic>
        <p:nvPicPr>
          <p:cNvPr id="152" name="Google Shape;152;p18"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53" name="Google Shape;153;p18" descr="image.png"/>
          <p:cNvPicPr preferRelativeResize="0"/>
          <p:nvPr/>
        </p:nvPicPr>
        <p:blipFill rotWithShape="1">
          <a:blip r:embed="rId4">
            <a:alphaModFix/>
          </a:blip>
          <a:srcRect/>
          <a:stretch/>
        </p:blipFill>
        <p:spPr>
          <a:xfrm>
            <a:off x="571500" y="2538397"/>
            <a:ext cx="3492400" cy="3284475"/>
          </a:xfrm>
          <a:prstGeom prst="rect">
            <a:avLst/>
          </a:prstGeom>
          <a:noFill/>
          <a:ln>
            <a:noFill/>
          </a:ln>
        </p:spPr>
      </p:pic>
      <p:pic>
        <p:nvPicPr>
          <p:cNvPr id="154" name="Google Shape;154;p18" descr="image.png"/>
          <p:cNvPicPr preferRelativeResize="0"/>
          <p:nvPr/>
        </p:nvPicPr>
        <p:blipFill rotWithShape="1">
          <a:blip r:embed="rId5">
            <a:alphaModFix/>
          </a:blip>
          <a:srcRect/>
          <a:stretch/>
        </p:blipFill>
        <p:spPr>
          <a:xfrm>
            <a:off x="4349650" y="2538397"/>
            <a:ext cx="3492550" cy="3198925"/>
          </a:xfrm>
          <a:prstGeom prst="rect">
            <a:avLst/>
          </a:prstGeom>
          <a:noFill/>
          <a:ln>
            <a:noFill/>
          </a:ln>
        </p:spPr>
      </p:pic>
      <p:pic>
        <p:nvPicPr>
          <p:cNvPr id="155" name="Google Shape;155;p18" descr="image.png"/>
          <p:cNvPicPr preferRelativeResize="0"/>
          <p:nvPr/>
        </p:nvPicPr>
        <p:blipFill rotWithShape="1">
          <a:blip r:embed="rId4">
            <a:alphaModFix/>
          </a:blip>
          <a:srcRect/>
          <a:stretch/>
        </p:blipFill>
        <p:spPr>
          <a:xfrm>
            <a:off x="8127950" y="2538398"/>
            <a:ext cx="3492400" cy="3084875"/>
          </a:xfrm>
          <a:prstGeom prst="rect">
            <a:avLst/>
          </a:prstGeom>
          <a:noFill/>
          <a:ln>
            <a:noFill/>
          </a:ln>
        </p:spPr>
      </p:pic>
      <p:pic>
        <p:nvPicPr>
          <p:cNvPr id="156" name="Google Shape;156;p18" descr="image.png"/>
          <p:cNvPicPr preferRelativeResize="0"/>
          <p:nvPr/>
        </p:nvPicPr>
        <p:blipFill rotWithShape="1">
          <a:blip r:embed="rId6">
            <a:alphaModFix/>
          </a:blip>
          <a:srcRect/>
          <a:stretch/>
        </p:blipFill>
        <p:spPr>
          <a:xfrm>
            <a:off x="2031950" y="2919412"/>
            <a:ext cx="571500" cy="457200"/>
          </a:xfrm>
          <a:prstGeom prst="rect">
            <a:avLst/>
          </a:prstGeom>
          <a:noFill/>
          <a:ln>
            <a:noFill/>
          </a:ln>
        </p:spPr>
      </p:pic>
      <p:sp>
        <p:nvSpPr>
          <p:cNvPr id="157" name="Google Shape;157;p18"/>
          <p:cNvSpPr txBox="1"/>
          <p:nvPr/>
        </p:nvSpPr>
        <p:spPr>
          <a:xfrm>
            <a:off x="884239" y="3567112"/>
            <a:ext cx="2866920" cy="21907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404" b="1" i="0" u="none" strike="noStrike" cap="none">
                <a:solidFill>
                  <a:srgbClr val="F8FAFC"/>
                </a:solidFill>
                <a:latin typeface="Urbanist"/>
                <a:ea typeface="Urbanist"/>
                <a:cs typeface="Urbanist"/>
                <a:sym typeface="Urbanist"/>
              </a:rPr>
              <a:t>Rivalry: High</a:t>
            </a:r>
            <a:endParaRPr/>
          </a:p>
        </p:txBody>
      </p:sp>
      <p:sp>
        <p:nvSpPr>
          <p:cNvPr id="158" name="Google Shape;158;p18"/>
          <p:cNvSpPr txBox="1"/>
          <p:nvPr/>
        </p:nvSpPr>
        <p:spPr>
          <a:xfrm>
            <a:off x="952500" y="4432912"/>
            <a:ext cx="2730300" cy="72030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Presence of Café Remos and Franco’s (Porter, 2008).</a:t>
            </a:r>
            <a:endParaRPr sz="1700"/>
          </a:p>
        </p:txBody>
      </p:sp>
      <p:pic>
        <p:nvPicPr>
          <p:cNvPr id="159" name="Google Shape;159;p18" descr="image.png"/>
          <p:cNvPicPr preferRelativeResize="0"/>
          <p:nvPr/>
        </p:nvPicPr>
        <p:blipFill rotWithShape="1">
          <a:blip r:embed="rId7">
            <a:alphaModFix/>
          </a:blip>
          <a:srcRect/>
          <a:stretch/>
        </p:blipFill>
        <p:spPr>
          <a:xfrm>
            <a:off x="5838676" y="2919412"/>
            <a:ext cx="514350" cy="457200"/>
          </a:xfrm>
          <a:prstGeom prst="rect">
            <a:avLst/>
          </a:prstGeom>
          <a:noFill/>
          <a:ln>
            <a:noFill/>
          </a:ln>
        </p:spPr>
      </p:pic>
      <p:sp>
        <p:nvSpPr>
          <p:cNvPr id="160" name="Google Shape;160;p18"/>
          <p:cNvSpPr txBox="1"/>
          <p:nvPr/>
        </p:nvSpPr>
        <p:spPr>
          <a:xfrm>
            <a:off x="4662387" y="3567112"/>
            <a:ext cx="2867077" cy="21907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404" b="1" i="0" u="none" strike="noStrike" cap="none">
                <a:solidFill>
                  <a:srgbClr val="F8FAFC"/>
                </a:solidFill>
                <a:latin typeface="Urbanist"/>
                <a:ea typeface="Urbanist"/>
                <a:cs typeface="Urbanist"/>
                <a:sym typeface="Urbanist"/>
              </a:rPr>
              <a:t>Bargaining Power</a:t>
            </a:r>
            <a:endParaRPr/>
          </a:p>
        </p:txBody>
      </p:sp>
      <p:sp>
        <p:nvSpPr>
          <p:cNvPr id="161" name="Google Shape;161;p18"/>
          <p:cNvSpPr txBox="1"/>
          <p:nvPr/>
        </p:nvSpPr>
        <p:spPr>
          <a:xfrm>
            <a:off x="4730650" y="4333137"/>
            <a:ext cx="2730600" cy="72030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High due to diverse local dining alternatives.</a:t>
            </a:r>
            <a:endParaRPr sz="1700"/>
          </a:p>
        </p:txBody>
      </p:sp>
      <p:pic>
        <p:nvPicPr>
          <p:cNvPr id="162" name="Google Shape;162;p18" descr="image.png"/>
          <p:cNvPicPr preferRelativeResize="0"/>
          <p:nvPr/>
        </p:nvPicPr>
        <p:blipFill rotWithShape="1">
          <a:blip r:embed="rId8">
            <a:alphaModFix/>
          </a:blip>
          <a:srcRect/>
          <a:stretch/>
        </p:blipFill>
        <p:spPr>
          <a:xfrm>
            <a:off x="9645550" y="2919412"/>
            <a:ext cx="457200" cy="457200"/>
          </a:xfrm>
          <a:prstGeom prst="rect">
            <a:avLst/>
          </a:prstGeom>
          <a:noFill/>
          <a:ln>
            <a:noFill/>
          </a:ln>
        </p:spPr>
      </p:pic>
      <p:sp>
        <p:nvSpPr>
          <p:cNvPr id="163" name="Google Shape;163;p18"/>
          <p:cNvSpPr txBox="1"/>
          <p:nvPr/>
        </p:nvSpPr>
        <p:spPr>
          <a:xfrm>
            <a:off x="8440690" y="3567112"/>
            <a:ext cx="2866920" cy="21907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404" b="1" i="0" u="none" strike="noStrike" cap="none">
                <a:solidFill>
                  <a:srgbClr val="F8FAFC"/>
                </a:solidFill>
                <a:latin typeface="Urbanist"/>
                <a:ea typeface="Urbanist"/>
                <a:cs typeface="Urbanist"/>
                <a:sym typeface="Urbanist"/>
              </a:rPr>
              <a:t>Market Entry</a:t>
            </a:r>
            <a:endParaRPr/>
          </a:p>
        </p:txBody>
      </p:sp>
      <p:sp>
        <p:nvSpPr>
          <p:cNvPr id="164" name="Google Shape;164;p18"/>
          <p:cNvSpPr txBox="1"/>
          <p:nvPr/>
        </p:nvSpPr>
        <p:spPr>
          <a:xfrm>
            <a:off x="8508950" y="4261837"/>
            <a:ext cx="2730300" cy="72030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Reputation and location serve as high barriers.</a:t>
            </a:r>
            <a:endParaRPr sz="1700"/>
          </a:p>
        </p:txBody>
      </p:sp>
      <p:sp>
        <p:nvSpPr>
          <p:cNvPr id="165" name="Google Shape;165;p18"/>
          <p:cNvSpPr txBox="1"/>
          <p:nvPr/>
        </p:nvSpPr>
        <p:spPr>
          <a:xfrm>
            <a:off x="571500" y="571500"/>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Local Market: Five Forces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169"/>
        <p:cNvGrpSpPr/>
        <p:nvPr/>
      </p:nvGrpSpPr>
      <p:grpSpPr>
        <a:xfrm>
          <a:off x="0" y="0"/>
          <a:ext cx="0" cy="0"/>
          <a:chOff x="0" y="0"/>
          <a:chExt cx="0" cy="0"/>
        </a:xfrm>
      </p:grpSpPr>
      <p:pic>
        <p:nvPicPr>
          <p:cNvPr id="170" name="Google Shape;170;p19"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171" name="Google Shape;171;p19"/>
          <p:cNvSpPr/>
          <p:nvPr/>
        </p:nvSpPr>
        <p:spPr>
          <a:xfrm>
            <a:off x="571500" y="2190750"/>
            <a:ext cx="11049000" cy="3314700"/>
          </a:xfrm>
          <a:prstGeom prst="roundRect">
            <a:avLst>
              <a:gd name="adj" fmla="val 0"/>
            </a:avLst>
          </a:prstGeom>
          <a:solidFill>
            <a:srgbClr val="1E293B"/>
          </a:solidFill>
          <a:ln w="9525" cap="flat" cmpd="sng">
            <a:solidFill>
              <a:srgbClr val="4A7DBA"/>
            </a:solidFill>
            <a:prstDash val="solid"/>
            <a:round/>
            <a:headEnd type="none" w="sm" len="sm"/>
            <a:tailEnd type="none" w="sm" len="sm"/>
          </a:ln>
          <a:effectLst>
            <a:outerShdw blurRad="40000" dist="23000" dir="5400000" rotWithShape="0">
              <a:srgbClr val="000000">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aphicFrame>
        <p:nvGraphicFramePr>
          <p:cNvPr id="172" name="Google Shape;172;p19"/>
          <p:cNvGraphicFramePr/>
          <p:nvPr/>
        </p:nvGraphicFramePr>
        <p:xfrm>
          <a:off x="571500" y="2190750"/>
          <a:ext cx="11049000" cy="3314750"/>
        </p:xfrm>
        <a:graphic>
          <a:graphicData uri="http://schemas.openxmlformats.org/drawingml/2006/table">
            <a:tbl>
              <a:tblPr firstRow="1" bandRow="1">
                <a:noFill/>
                <a:tableStyleId>{B5C5F248-B7EF-4A75-A150-AC8B91F1C36E}</a:tableStyleId>
              </a:tblPr>
              <a:tblGrid>
                <a:gridCol w="3011975">
                  <a:extLst>
                    <a:ext uri="{9D8B030D-6E8A-4147-A177-3AD203B41FA5}">
                      <a16:colId xmlns:a16="http://schemas.microsoft.com/office/drawing/2014/main" val="20000"/>
                    </a:ext>
                  </a:extLst>
                </a:gridCol>
                <a:gridCol w="2791575">
                  <a:extLst>
                    <a:ext uri="{9D8B030D-6E8A-4147-A177-3AD203B41FA5}">
                      <a16:colId xmlns:a16="http://schemas.microsoft.com/office/drawing/2014/main" val="20001"/>
                    </a:ext>
                  </a:extLst>
                </a:gridCol>
                <a:gridCol w="2247900">
                  <a:extLst>
                    <a:ext uri="{9D8B030D-6E8A-4147-A177-3AD203B41FA5}">
                      <a16:colId xmlns:a16="http://schemas.microsoft.com/office/drawing/2014/main" val="20002"/>
                    </a:ext>
                  </a:extLst>
                </a:gridCol>
                <a:gridCol w="2997550">
                  <a:extLst>
                    <a:ext uri="{9D8B030D-6E8A-4147-A177-3AD203B41FA5}">
                      <a16:colId xmlns:a16="http://schemas.microsoft.com/office/drawing/2014/main" val="20003"/>
                    </a:ext>
                  </a:extLst>
                </a:gridCol>
              </a:tblGrid>
              <a:tr h="662950">
                <a:tc>
                  <a:txBody>
                    <a:bodyPr/>
                    <a:lstStyle/>
                    <a:p>
                      <a:pPr marL="0" marR="0" lvl="0" indent="0" algn="l" rtl="0">
                        <a:spcBef>
                          <a:spcPts val="0"/>
                        </a:spcBef>
                        <a:spcAft>
                          <a:spcPts val="0"/>
                        </a:spcAft>
                        <a:buNone/>
                      </a:pPr>
                      <a:r>
                        <a:rPr lang="en-US" sz="1500" b="1" i="0" u="none" strike="noStrike" cap="none">
                          <a:solidFill>
                            <a:srgbClr val="2DD4BF"/>
                          </a:solidFill>
                          <a:latin typeface="Urbanist"/>
                          <a:ea typeface="Urbanist"/>
                          <a:cs typeface="Urbanist"/>
                          <a:sym typeface="Urbanist"/>
                        </a:rPr>
                        <a:t>Competitor</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334155"/>
                    </a:solidFill>
                  </a:tcPr>
                </a:tc>
                <a:tc>
                  <a:txBody>
                    <a:bodyPr/>
                    <a:lstStyle/>
                    <a:p>
                      <a:pPr marL="0" marR="0" lvl="0" indent="0" algn="l" rtl="0">
                        <a:spcBef>
                          <a:spcPts val="0"/>
                        </a:spcBef>
                        <a:spcAft>
                          <a:spcPts val="0"/>
                        </a:spcAft>
                        <a:buNone/>
                      </a:pPr>
                      <a:r>
                        <a:rPr lang="en-US" sz="1500" b="1" i="0" u="none" strike="noStrike" cap="none">
                          <a:solidFill>
                            <a:srgbClr val="2DD4BF"/>
                          </a:solidFill>
                          <a:latin typeface="Urbanist"/>
                          <a:ea typeface="Urbanist"/>
                          <a:cs typeface="Urbanist"/>
                          <a:sym typeface="Urbanist"/>
                        </a:rPr>
                        <a:t>Daytime Service</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334155"/>
                    </a:solidFill>
                  </a:tcPr>
                </a:tc>
                <a:tc>
                  <a:txBody>
                    <a:bodyPr/>
                    <a:lstStyle/>
                    <a:p>
                      <a:pPr marL="0" marR="0" lvl="0" indent="0" algn="l" rtl="0">
                        <a:spcBef>
                          <a:spcPts val="0"/>
                        </a:spcBef>
                        <a:spcAft>
                          <a:spcPts val="0"/>
                        </a:spcAft>
                        <a:buNone/>
                      </a:pPr>
                      <a:r>
                        <a:rPr lang="en-US" sz="1500" b="1" i="0" u="none" strike="noStrike" cap="none">
                          <a:solidFill>
                            <a:srgbClr val="2DD4BF"/>
                          </a:solidFill>
                          <a:latin typeface="Urbanist"/>
                          <a:ea typeface="Urbanist"/>
                          <a:cs typeface="Urbanist"/>
                          <a:sym typeface="Urbanist"/>
                        </a:rPr>
                        <a:t>Coffee Offer</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334155"/>
                    </a:solidFill>
                  </a:tcPr>
                </a:tc>
                <a:tc>
                  <a:txBody>
                    <a:bodyPr/>
                    <a:lstStyle/>
                    <a:p>
                      <a:pPr marL="0" marR="0" lvl="0" indent="0" algn="l" rtl="0">
                        <a:spcBef>
                          <a:spcPts val="0"/>
                        </a:spcBef>
                        <a:spcAft>
                          <a:spcPts val="0"/>
                        </a:spcAft>
                        <a:buNone/>
                      </a:pPr>
                      <a:r>
                        <a:rPr lang="en-US" sz="1500" b="1" i="0" u="none" strike="noStrike" cap="none">
                          <a:solidFill>
                            <a:srgbClr val="2DD4BF"/>
                          </a:solidFill>
                          <a:latin typeface="Urbanist"/>
                          <a:ea typeface="Urbanist"/>
                          <a:cs typeface="Urbanist"/>
                          <a:sym typeface="Urbanist"/>
                        </a:rPr>
                        <a:t>Niche Advantage</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334155"/>
                    </a:solidFill>
                  </a:tcPr>
                </a:tc>
                <a:extLst>
                  <a:ext uri="{0D108BD9-81ED-4DB2-BD59-A6C34878D82A}">
                    <a16:rowId xmlns:a16="http://schemas.microsoft.com/office/drawing/2014/main" val="10000"/>
                  </a:ext>
                </a:extLst>
              </a:tr>
              <a:tr h="662950">
                <a:tc>
                  <a:txBody>
                    <a:bodyPr/>
                    <a:lstStyle/>
                    <a:p>
                      <a:pPr marL="0" marR="0" lvl="0" indent="0" algn="l" rtl="0">
                        <a:spcBef>
                          <a:spcPts val="0"/>
                        </a:spcBef>
                        <a:spcAft>
                          <a:spcPts val="0"/>
                        </a:spcAft>
                        <a:buNone/>
                      </a:pPr>
                      <a:r>
                        <a:rPr lang="en-US" sz="1500" b="1" i="0" u="none" strike="noStrike" cap="none">
                          <a:solidFill>
                            <a:srgbClr val="94A3B8"/>
                          </a:solidFill>
                          <a:latin typeface="Urbanist"/>
                          <a:ea typeface="Urbanist"/>
                          <a:cs typeface="Urbanist"/>
                          <a:sym typeface="Urbanist"/>
                        </a:rPr>
                        <a:t>Café Remos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Yes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Standard</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Ice Cream / Italian</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1"/>
                  </a:ext>
                </a:extLst>
              </a:tr>
              <a:tr h="662950">
                <a:tc>
                  <a:txBody>
                    <a:bodyPr/>
                    <a:lstStyle/>
                    <a:p>
                      <a:pPr marL="0" marR="0" lvl="0" indent="0" algn="l" rtl="0">
                        <a:spcBef>
                          <a:spcPts val="0"/>
                        </a:spcBef>
                        <a:spcAft>
                          <a:spcPts val="0"/>
                        </a:spcAft>
                        <a:buNone/>
                      </a:pPr>
                      <a:r>
                        <a:rPr lang="en-US" sz="1500" b="1" i="0" u="none" strike="noStrike" cap="none">
                          <a:solidFill>
                            <a:srgbClr val="94A3B8"/>
                          </a:solidFill>
                          <a:latin typeface="Urbanist"/>
                          <a:ea typeface="Urbanist"/>
                          <a:cs typeface="Urbanist"/>
                          <a:sym typeface="Urbanist"/>
                        </a:rPr>
                        <a:t>Franco’s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Yes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Standard</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Fish &amp; Chips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2"/>
                  </a:ext>
                </a:extLst>
              </a:tr>
              <a:tr h="662950">
                <a:tc>
                  <a:txBody>
                    <a:bodyPr/>
                    <a:lstStyle/>
                    <a:p>
                      <a:pPr marL="0" marR="0" lvl="0" indent="0" algn="l" rtl="0">
                        <a:spcBef>
                          <a:spcPts val="0"/>
                        </a:spcBef>
                        <a:spcAft>
                          <a:spcPts val="0"/>
                        </a:spcAft>
                        <a:buNone/>
                      </a:pPr>
                      <a:r>
                        <a:rPr lang="en-US" sz="1500" b="1" i="0" u="none" strike="noStrike" cap="none">
                          <a:solidFill>
                            <a:srgbClr val="94A3B8"/>
                          </a:solidFill>
                          <a:latin typeface="Urbanist"/>
                          <a:ea typeface="Urbanist"/>
                          <a:cs typeface="Urbanist"/>
                          <a:sym typeface="Urbanist"/>
                        </a:rPr>
                        <a:t>The Front</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Yes</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Standard</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Pub Fare</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3"/>
                  </a:ext>
                </a:extLst>
              </a:tr>
              <a:tr h="662950">
                <a:tc>
                  <a:txBody>
                    <a:bodyPr/>
                    <a:lstStyle/>
                    <a:p>
                      <a:pPr marL="0" marR="0" lvl="0" indent="0" algn="l" rtl="0">
                        <a:spcBef>
                          <a:spcPts val="0"/>
                        </a:spcBef>
                        <a:spcAft>
                          <a:spcPts val="0"/>
                        </a:spcAft>
                        <a:buNone/>
                      </a:pPr>
                      <a:r>
                        <a:rPr lang="en-US" sz="1500" b="1" i="0" u="none" strike="noStrike" cap="none">
                          <a:solidFill>
                            <a:srgbClr val="94A3B8"/>
                          </a:solidFill>
                          <a:latin typeface="Urbanist"/>
                          <a:ea typeface="Urbanist"/>
                          <a:cs typeface="Urbanist"/>
                          <a:sym typeface="Urbanist"/>
                        </a:rPr>
                        <a:t>Cinnamon Kitchen</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0" i="0" u="none" strike="noStrike" cap="none">
                          <a:solidFill>
                            <a:srgbClr val="94A3B8"/>
                          </a:solidFill>
                          <a:latin typeface="Urbanist"/>
                          <a:ea typeface="Urbanist"/>
                          <a:cs typeface="Urbanist"/>
                          <a:sym typeface="Urbanist"/>
                        </a:rPr>
                        <a:t>Proposed</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1" i="0" u="none" strike="noStrike" cap="none">
                          <a:solidFill>
                            <a:srgbClr val="94A3B8"/>
                          </a:solidFill>
                          <a:latin typeface="Urbanist"/>
                          <a:ea typeface="Urbanist"/>
                          <a:cs typeface="Urbanist"/>
                          <a:sym typeface="Urbanist"/>
                        </a:rPr>
                        <a:t>Speciality</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500" b="1" i="0" u="none" strike="noStrike" cap="none">
                          <a:solidFill>
                            <a:srgbClr val="94A3B8"/>
                          </a:solidFill>
                          <a:latin typeface="Urbanist"/>
                          <a:ea typeface="Urbanist"/>
                          <a:cs typeface="Urbanist"/>
                          <a:sym typeface="Urbanist"/>
                        </a:rPr>
                        <a:t>Indian Street Food</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173" name="Google Shape;173;p19"/>
          <p:cNvSpPr/>
          <p:nvPr/>
        </p:nvSpPr>
        <p:spPr>
          <a:xfrm>
            <a:off x="571500" y="3519487"/>
            <a:ext cx="3011983"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4" name="Google Shape;174;p19"/>
          <p:cNvSpPr/>
          <p:nvPr/>
        </p:nvSpPr>
        <p:spPr>
          <a:xfrm>
            <a:off x="3583483" y="3519487"/>
            <a:ext cx="2791569"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5" name="Google Shape;175;p19"/>
          <p:cNvSpPr/>
          <p:nvPr/>
        </p:nvSpPr>
        <p:spPr>
          <a:xfrm>
            <a:off x="6375052" y="3519487"/>
            <a:ext cx="2247900"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6" name="Google Shape;176;p19"/>
          <p:cNvSpPr/>
          <p:nvPr/>
        </p:nvSpPr>
        <p:spPr>
          <a:xfrm>
            <a:off x="8622952" y="3519487"/>
            <a:ext cx="2997547"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7" name="Google Shape;177;p19"/>
          <p:cNvSpPr/>
          <p:nvPr/>
        </p:nvSpPr>
        <p:spPr>
          <a:xfrm>
            <a:off x="571500" y="4176712"/>
            <a:ext cx="3011983"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8" name="Google Shape;178;p19"/>
          <p:cNvSpPr/>
          <p:nvPr/>
        </p:nvSpPr>
        <p:spPr>
          <a:xfrm>
            <a:off x="3583483" y="4176712"/>
            <a:ext cx="2791569"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9" name="Google Shape;179;p19"/>
          <p:cNvSpPr/>
          <p:nvPr/>
        </p:nvSpPr>
        <p:spPr>
          <a:xfrm>
            <a:off x="6375052" y="4176712"/>
            <a:ext cx="2247900"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0" name="Google Shape;180;p19"/>
          <p:cNvSpPr/>
          <p:nvPr/>
        </p:nvSpPr>
        <p:spPr>
          <a:xfrm>
            <a:off x="8622952" y="4176712"/>
            <a:ext cx="2997547"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1" name="Google Shape;181;p19"/>
          <p:cNvSpPr/>
          <p:nvPr/>
        </p:nvSpPr>
        <p:spPr>
          <a:xfrm>
            <a:off x="571500" y="4833937"/>
            <a:ext cx="3011983"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2" name="Google Shape;182;p19"/>
          <p:cNvSpPr/>
          <p:nvPr/>
        </p:nvSpPr>
        <p:spPr>
          <a:xfrm>
            <a:off x="3583483" y="4833937"/>
            <a:ext cx="2791569"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3" name="Google Shape;183;p19"/>
          <p:cNvSpPr/>
          <p:nvPr/>
        </p:nvSpPr>
        <p:spPr>
          <a:xfrm>
            <a:off x="6375052" y="4833937"/>
            <a:ext cx="2247900"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4" name="Google Shape;184;p19"/>
          <p:cNvSpPr/>
          <p:nvPr/>
        </p:nvSpPr>
        <p:spPr>
          <a:xfrm>
            <a:off x="8622952" y="4833937"/>
            <a:ext cx="2997547"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5" name="Google Shape;185;p19"/>
          <p:cNvSpPr/>
          <p:nvPr/>
        </p:nvSpPr>
        <p:spPr>
          <a:xfrm>
            <a:off x="571500" y="5491162"/>
            <a:ext cx="3011983"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6" name="Google Shape;186;p19"/>
          <p:cNvSpPr/>
          <p:nvPr/>
        </p:nvSpPr>
        <p:spPr>
          <a:xfrm>
            <a:off x="3583483" y="5491162"/>
            <a:ext cx="2791569"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7" name="Google Shape;187;p19"/>
          <p:cNvSpPr/>
          <p:nvPr/>
        </p:nvSpPr>
        <p:spPr>
          <a:xfrm>
            <a:off x="6375052" y="5491162"/>
            <a:ext cx="2247900"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8" name="Google Shape;188;p19"/>
          <p:cNvSpPr/>
          <p:nvPr/>
        </p:nvSpPr>
        <p:spPr>
          <a:xfrm>
            <a:off x="8622952" y="5491162"/>
            <a:ext cx="2997547" cy="9525"/>
          </a:xfrm>
          <a:prstGeom prst="rect">
            <a:avLst/>
          </a:prstGeom>
          <a:solidFill>
            <a:srgbClr val="0F172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9" name="Google Shape;189;p19"/>
          <p:cNvSpPr txBox="1"/>
          <p:nvPr/>
        </p:nvSpPr>
        <p:spPr>
          <a:xfrm>
            <a:off x="571500" y="571500"/>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Benchmarking: Competitive Landscape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193"/>
        <p:cNvGrpSpPr/>
        <p:nvPr/>
      </p:nvGrpSpPr>
      <p:grpSpPr>
        <a:xfrm>
          <a:off x="0" y="0"/>
          <a:ext cx="0" cy="0"/>
          <a:chOff x="0" y="0"/>
          <a:chExt cx="0" cy="0"/>
        </a:xfrm>
      </p:grpSpPr>
      <p:pic>
        <p:nvPicPr>
          <p:cNvPr id="194" name="Google Shape;194;p20"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95" name="Google Shape;195;p20" descr="image.png"/>
          <p:cNvPicPr preferRelativeResize="0"/>
          <p:nvPr/>
        </p:nvPicPr>
        <p:blipFill rotWithShape="1">
          <a:blip r:embed="rId4">
            <a:alphaModFix/>
          </a:blip>
          <a:srcRect/>
          <a:stretch/>
        </p:blipFill>
        <p:spPr>
          <a:xfrm>
            <a:off x="6334125" y="2383780"/>
            <a:ext cx="5286375" cy="2928639"/>
          </a:xfrm>
          <a:prstGeom prst="rect">
            <a:avLst/>
          </a:prstGeom>
          <a:noFill/>
          <a:ln>
            <a:noFill/>
          </a:ln>
        </p:spPr>
      </p:pic>
      <p:sp>
        <p:nvSpPr>
          <p:cNvPr id="196" name="Google Shape;196;p20"/>
          <p:cNvSpPr txBox="1"/>
          <p:nvPr/>
        </p:nvSpPr>
        <p:spPr>
          <a:xfrm>
            <a:off x="571500" y="2393300"/>
            <a:ext cx="5286300" cy="7203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Differentiating through </a:t>
            </a:r>
            <a:r>
              <a:rPr lang="en-US" sz="1800" b="1" i="0" u="none" strike="noStrike" cap="none">
                <a:solidFill>
                  <a:srgbClr val="F8FAFC"/>
                </a:solidFill>
                <a:latin typeface="Urbanist"/>
                <a:ea typeface="Urbanist"/>
                <a:cs typeface="Urbanist"/>
                <a:sym typeface="Urbanist"/>
              </a:rPr>
              <a:t>authentic culture</a:t>
            </a:r>
            <a:r>
              <a:rPr lang="en-US" sz="1800" b="0" i="0" u="none" strike="noStrike" cap="none">
                <a:solidFill>
                  <a:srgbClr val="94A3B8"/>
                </a:solidFill>
                <a:latin typeface="Urbanist"/>
                <a:ea typeface="Urbanist"/>
                <a:cs typeface="Urbanist"/>
                <a:sym typeface="Urbanist"/>
              </a:rPr>
              <a:t> (Mintel, 2023)</a:t>
            </a:r>
            <a:r>
              <a:rPr lang="en-US" sz="1500" b="0" i="0" u="none" strike="noStrike" cap="none">
                <a:solidFill>
                  <a:srgbClr val="94A3B8"/>
                </a:solidFill>
                <a:latin typeface="Urbanist"/>
                <a:ea typeface="Urbanist"/>
                <a:cs typeface="Urbanist"/>
                <a:sym typeface="Urbanist"/>
              </a:rPr>
              <a:t>:</a:t>
            </a:r>
            <a:endParaRPr/>
          </a:p>
        </p:txBody>
      </p:sp>
      <p:pic>
        <p:nvPicPr>
          <p:cNvPr id="197" name="Google Shape;197;p20" descr="image.png"/>
          <p:cNvPicPr preferRelativeResize="0"/>
          <p:nvPr/>
        </p:nvPicPr>
        <p:blipFill rotWithShape="1">
          <a:blip r:embed="rId5">
            <a:alphaModFix/>
          </a:blip>
          <a:srcRect/>
          <a:stretch/>
        </p:blipFill>
        <p:spPr>
          <a:xfrm>
            <a:off x="6343650" y="2393305"/>
            <a:ext cx="5267325" cy="2909589"/>
          </a:xfrm>
          <a:prstGeom prst="rect">
            <a:avLst/>
          </a:prstGeom>
          <a:noFill/>
          <a:ln>
            <a:noFill/>
          </a:ln>
        </p:spPr>
      </p:pic>
      <p:sp>
        <p:nvSpPr>
          <p:cNvPr id="198" name="Google Shape;198;p20"/>
          <p:cNvSpPr txBox="1"/>
          <p:nvPr/>
        </p:nvSpPr>
        <p:spPr>
          <a:xfrm>
            <a:off x="904875" y="3701938"/>
            <a:ext cx="4953000" cy="27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700" b="0" i="0" u="none" strike="noStrike" cap="none">
                <a:solidFill>
                  <a:srgbClr val="94A3B8"/>
                </a:solidFill>
                <a:latin typeface="Urbanist"/>
                <a:ea typeface="Urbanist"/>
                <a:cs typeface="Urbanist"/>
                <a:sym typeface="Urbanist"/>
              </a:rPr>
              <a:t>S</a:t>
            </a:r>
            <a:r>
              <a:rPr lang="en-US" sz="1800" b="0" i="0" u="none" strike="noStrike" cap="none">
                <a:solidFill>
                  <a:srgbClr val="94A3B8"/>
                </a:solidFill>
                <a:latin typeface="Urbanist"/>
                <a:ea typeface="Urbanist"/>
                <a:cs typeface="Urbanist"/>
                <a:sym typeface="Urbanist"/>
              </a:rPr>
              <a:t>mall plates: Chaat, Kati Rolls, Rice Bowls</a:t>
            </a:r>
            <a:r>
              <a:rPr lang="en-US" sz="1600" b="0" i="0" u="none" strike="noStrike" cap="none">
                <a:solidFill>
                  <a:srgbClr val="94A3B8"/>
                </a:solidFill>
                <a:latin typeface="Urbanist"/>
                <a:ea typeface="Urbanist"/>
                <a:cs typeface="Urbanist"/>
                <a:sym typeface="Urbanist"/>
              </a:rPr>
              <a:t>.</a:t>
            </a:r>
            <a:endParaRPr sz="1500"/>
          </a:p>
        </p:txBody>
      </p:sp>
      <p:sp>
        <p:nvSpPr>
          <p:cNvPr id="199" name="Google Shape;199;p20"/>
          <p:cNvSpPr txBox="1"/>
          <p:nvPr/>
        </p:nvSpPr>
        <p:spPr>
          <a:xfrm>
            <a:off x="904875" y="4394575"/>
            <a:ext cx="4953000" cy="27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Speed of service for promenade visitors.</a:t>
            </a:r>
            <a:endParaRPr sz="1700"/>
          </a:p>
        </p:txBody>
      </p:sp>
      <p:sp>
        <p:nvSpPr>
          <p:cNvPr id="200" name="Google Shape;200;p20"/>
          <p:cNvSpPr txBox="1"/>
          <p:nvPr/>
        </p:nvSpPr>
        <p:spPr>
          <a:xfrm>
            <a:off x="904875" y="5071900"/>
            <a:ext cx="4953000" cy="27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High margin, low preparation complexity.</a:t>
            </a:r>
            <a:endParaRPr sz="1700"/>
          </a:p>
        </p:txBody>
      </p:sp>
      <p:sp>
        <p:nvSpPr>
          <p:cNvPr id="201" name="Google Shape;201;p20"/>
          <p:cNvSpPr txBox="1"/>
          <p:nvPr/>
        </p:nvSpPr>
        <p:spPr>
          <a:xfrm>
            <a:off x="571500" y="571500"/>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Product Focus: Indian Street Food</a:t>
            </a:r>
            <a:endParaRPr/>
          </a:p>
        </p:txBody>
      </p:sp>
      <p:pic>
        <p:nvPicPr>
          <p:cNvPr id="202" name="Google Shape;202;p20" descr="image.png"/>
          <p:cNvPicPr preferRelativeResize="0"/>
          <p:nvPr/>
        </p:nvPicPr>
        <p:blipFill rotWithShape="1">
          <a:blip r:embed="rId6">
            <a:alphaModFix/>
          </a:blip>
          <a:srcRect/>
          <a:stretch/>
        </p:blipFill>
        <p:spPr>
          <a:xfrm>
            <a:off x="571500" y="3748088"/>
            <a:ext cx="190500" cy="200025"/>
          </a:xfrm>
          <a:prstGeom prst="rect">
            <a:avLst/>
          </a:prstGeom>
          <a:noFill/>
          <a:ln>
            <a:noFill/>
          </a:ln>
        </p:spPr>
      </p:pic>
      <p:pic>
        <p:nvPicPr>
          <p:cNvPr id="203" name="Google Shape;203;p20" descr="image.png"/>
          <p:cNvPicPr preferRelativeResize="0"/>
          <p:nvPr/>
        </p:nvPicPr>
        <p:blipFill rotWithShape="1">
          <a:blip r:embed="rId6">
            <a:alphaModFix/>
          </a:blip>
          <a:srcRect/>
          <a:stretch/>
        </p:blipFill>
        <p:spPr>
          <a:xfrm>
            <a:off x="571500" y="4410063"/>
            <a:ext cx="190500" cy="200025"/>
          </a:xfrm>
          <a:prstGeom prst="rect">
            <a:avLst/>
          </a:prstGeom>
          <a:noFill/>
          <a:ln>
            <a:noFill/>
          </a:ln>
        </p:spPr>
      </p:pic>
      <p:pic>
        <p:nvPicPr>
          <p:cNvPr id="204" name="Google Shape;204;p20" descr="image.png"/>
          <p:cNvPicPr preferRelativeResize="0"/>
          <p:nvPr/>
        </p:nvPicPr>
        <p:blipFill rotWithShape="1">
          <a:blip r:embed="rId6">
            <a:alphaModFix/>
          </a:blip>
          <a:srcRect/>
          <a:stretch/>
        </p:blipFill>
        <p:spPr>
          <a:xfrm>
            <a:off x="571500" y="5087388"/>
            <a:ext cx="190500" cy="2000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208"/>
        <p:cNvGrpSpPr/>
        <p:nvPr/>
      </p:nvGrpSpPr>
      <p:grpSpPr>
        <a:xfrm>
          <a:off x="0" y="0"/>
          <a:ext cx="0" cy="0"/>
          <a:chOff x="0" y="0"/>
          <a:chExt cx="0" cy="0"/>
        </a:xfrm>
      </p:grpSpPr>
      <p:pic>
        <p:nvPicPr>
          <p:cNvPr id="209" name="Google Shape;209;p21"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10" name="Google Shape;210;p21" descr="image.png"/>
          <p:cNvPicPr preferRelativeResize="0"/>
          <p:nvPr/>
        </p:nvPicPr>
        <p:blipFill rotWithShape="1">
          <a:blip r:embed="rId4">
            <a:alphaModFix/>
          </a:blip>
          <a:srcRect/>
          <a:stretch/>
        </p:blipFill>
        <p:spPr>
          <a:xfrm>
            <a:off x="571500" y="172045"/>
            <a:ext cx="5286375" cy="7352109"/>
          </a:xfrm>
          <a:prstGeom prst="rect">
            <a:avLst/>
          </a:prstGeom>
          <a:noFill/>
          <a:ln>
            <a:noFill/>
          </a:ln>
        </p:spPr>
      </p:pic>
      <p:pic>
        <p:nvPicPr>
          <p:cNvPr id="211" name="Google Shape;211;p21" descr="image.png"/>
          <p:cNvPicPr preferRelativeResize="0"/>
          <p:nvPr/>
        </p:nvPicPr>
        <p:blipFill rotWithShape="1">
          <a:blip r:embed="rId5">
            <a:alphaModFix/>
          </a:blip>
          <a:srcRect/>
          <a:stretch/>
        </p:blipFill>
        <p:spPr>
          <a:xfrm>
            <a:off x="581025" y="181570"/>
            <a:ext cx="5267325" cy="7333059"/>
          </a:xfrm>
          <a:prstGeom prst="rect">
            <a:avLst/>
          </a:prstGeom>
          <a:noFill/>
          <a:ln>
            <a:noFill/>
          </a:ln>
        </p:spPr>
      </p:pic>
      <p:sp>
        <p:nvSpPr>
          <p:cNvPr id="212" name="Google Shape;212;p21"/>
          <p:cNvSpPr txBox="1"/>
          <p:nvPr/>
        </p:nvSpPr>
        <p:spPr>
          <a:xfrm>
            <a:off x="6334125" y="2571750"/>
            <a:ext cx="5286375" cy="304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a:solidFill>
                  <a:srgbClr val="F8FAFC"/>
                </a:solidFill>
                <a:latin typeface="Urbanist"/>
                <a:ea typeface="Urbanist"/>
                <a:cs typeface="Urbanist"/>
                <a:sym typeface="Urbanist"/>
              </a:rPr>
              <a:t>Strategic Deployment (Kotler, 2019):</a:t>
            </a:r>
            <a:endParaRPr/>
          </a:p>
        </p:txBody>
      </p:sp>
      <p:sp>
        <p:nvSpPr>
          <p:cNvPr id="213" name="Google Shape;213;p21"/>
          <p:cNvSpPr txBox="1"/>
          <p:nvPr/>
        </p:nvSpPr>
        <p:spPr>
          <a:xfrm>
            <a:off x="7048500" y="3067050"/>
            <a:ext cx="4572000" cy="304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a:solidFill>
                  <a:srgbClr val="F8FAFC"/>
                </a:solidFill>
                <a:latin typeface="Urbanist"/>
                <a:ea typeface="Urbanist"/>
                <a:cs typeface="Urbanist"/>
                <a:sym typeface="Urbanist"/>
              </a:rPr>
              <a:t>Product:</a:t>
            </a:r>
            <a:r>
              <a:rPr lang="en-US" sz="1500" b="0" i="0" u="none" strike="noStrike" cap="none">
                <a:solidFill>
                  <a:srgbClr val="94A3B8"/>
                </a:solidFill>
                <a:latin typeface="Urbanist"/>
                <a:ea typeface="Urbanist"/>
                <a:cs typeface="Urbanist"/>
                <a:sym typeface="Urbanist"/>
              </a:rPr>
              <a:t> Street-food &amp; Masala Chai.</a:t>
            </a:r>
            <a:endParaRPr/>
          </a:p>
        </p:txBody>
      </p:sp>
      <p:sp>
        <p:nvSpPr>
          <p:cNvPr id="214" name="Google Shape;214;p21"/>
          <p:cNvSpPr txBox="1"/>
          <p:nvPr/>
        </p:nvSpPr>
        <p:spPr>
          <a:xfrm>
            <a:off x="7048500" y="3514725"/>
            <a:ext cx="4572000" cy="304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a:solidFill>
                  <a:srgbClr val="F8FAFC"/>
                </a:solidFill>
                <a:latin typeface="Urbanist"/>
                <a:ea typeface="Urbanist"/>
                <a:cs typeface="Urbanist"/>
                <a:sym typeface="Urbanist"/>
              </a:rPr>
              <a:t>Price:</a:t>
            </a:r>
            <a:r>
              <a:rPr lang="en-US" sz="1500" b="0" i="0" u="none" strike="noStrike" cap="none">
                <a:solidFill>
                  <a:srgbClr val="94A3B8"/>
                </a:solidFill>
                <a:latin typeface="Urbanist"/>
                <a:ea typeface="Urbanist"/>
                <a:cs typeface="Urbanist"/>
                <a:sym typeface="Urbanist"/>
              </a:rPr>
              <a:t> Competitive £10 average spend.</a:t>
            </a:r>
            <a:endParaRPr/>
          </a:p>
        </p:txBody>
      </p:sp>
      <p:sp>
        <p:nvSpPr>
          <p:cNvPr id="215" name="Google Shape;215;p21"/>
          <p:cNvSpPr txBox="1"/>
          <p:nvPr/>
        </p:nvSpPr>
        <p:spPr>
          <a:xfrm>
            <a:off x="7048500" y="3962400"/>
            <a:ext cx="4572000" cy="304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a:solidFill>
                  <a:srgbClr val="F8FAFC"/>
                </a:solidFill>
                <a:latin typeface="Urbanist"/>
                <a:ea typeface="Urbanist"/>
                <a:cs typeface="Urbanist"/>
                <a:sym typeface="Urbanist"/>
              </a:rPr>
              <a:t>Promotion:</a:t>
            </a:r>
            <a:r>
              <a:rPr lang="en-US" sz="1500" b="0" i="0" u="none" strike="noStrike" cap="none">
                <a:solidFill>
                  <a:srgbClr val="94A3B8"/>
                </a:solidFill>
                <a:latin typeface="Urbanist"/>
                <a:ea typeface="Urbanist"/>
                <a:cs typeface="Urbanist"/>
                <a:sym typeface="Urbanist"/>
              </a:rPr>
              <a:t> Outdoor signage &amp; Social Media.</a:t>
            </a:r>
            <a:endParaRPr/>
          </a:p>
        </p:txBody>
      </p:sp>
      <p:sp>
        <p:nvSpPr>
          <p:cNvPr id="216" name="Google Shape;216;p21"/>
          <p:cNvSpPr txBox="1"/>
          <p:nvPr/>
        </p:nvSpPr>
        <p:spPr>
          <a:xfrm>
            <a:off x="7048500" y="4410075"/>
            <a:ext cx="4572000" cy="304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a:solidFill>
                  <a:srgbClr val="F8FAFC"/>
                </a:solidFill>
                <a:latin typeface="Urbanist"/>
                <a:ea typeface="Urbanist"/>
                <a:cs typeface="Urbanist"/>
                <a:sym typeface="Urbanist"/>
              </a:rPr>
              <a:t>People:</a:t>
            </a:r>
            <a:r>
              <a:rPr lang="en-US" sz="1500" b="0" i="0" u="none" strike="noStrike" cap="none">
                <a:solidFill>
                  <a:srgbClr val="94A3B8"/>
                </a:solidFill>
                <a:latin typeface="Urbanist"/>
                <a:ea typeface="Urbanist"/>
                <a:cs typeface="Urbanist"/>
                <a:sym typeface="Urbanist"/>
              </a:rPr>
              <a:t> Trained for daytime speed.</a:t>
            </a:r>
            <a:endParaRPr/>
          </a:p>
        </p:txBody>
      </p:sp>
      <p:sp>
        <p:nvSpPr>
          <p:cNvPr id="217" name="Google Shape;217;p21"/>
          <p:cNvSpPr txBox="1"/>
          <p:nvPr/>
        </p:nvSpPr>
        <p:spPr>
          <a:xfrm>
            <a:off x="7048500" y="4857750"/>
            <a:ext cx="4572000" cy="3048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a:solidFill>
                  <a:srgbClr val="F8FAFC"/>
                </a:solidFill>
                <a:latin typeface="Urbanist"/>
                <a:ea typeface="Urbanist"/>
                <a:cs typeface="Urbanist"/>
                <a:sym typeface="Urbanist"/>
              </a:rPr>
              <a:t>Physical:</a:t>
            </a:r>
            <a:r>
              <a:rPr lang="en-US" sz="1500" b="0" i="0" u="none" strike="noStrike" cap="none">
                <a:solidFill>
                  <a:srgbClr val="94A3B8"/>
                </a:solidFill>
                <a:latin typeface="Urbanist"/>
                <a:ea typeface="Urbanist"/>
                <a:cs typeface="Urbanist"/>
                <a:sym typeface="Urbanist"/>
              </a:rPr>
              <a:t> Cultural beachfront vibes.</a:t>
            </a:r>
            <a:endParaRPr/>
          </a:p>
        </p:txBody>
      </p:sp>
      <p:sp>
        <p:nvSpPr>
          <p:cNvPr id="218" name="Google Shape;218;p21"/>
          <p:cNvSpPr txBox="1"/>
          <p:nvPr/>
        </p:nvSpPr>
        <p:spPr>
          <a:xfrm>
            <a:off x="571500" y="-666154"/>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Marketing Mix: The 7Ps Strategy</a:t>
            </a:r>
            <a:endParaRPr/>
          </a:p>
        </p:txBody>
      </p:sp>
      <p:pic>
        <p:nvPicPr>
          <p:cNvPr id="219" name="Google Shape;219;p21" descr="image.png"/>
          <p:cNvPicPr preferRelativeResize="0"/>
          <p:nvPr/>
        </p:nvPicPr>
        <p:blipFill rotWithShape="1">
          <a:blip r:embed="rId6">
            <a:alphaModFix/>
          </a:blip>
          <a:srcRect/>
          <a:stretch/>
        </p:blipFill>
        <p:spPr>
          <a:xfrm>
            <a:off x="6715125" y="3067050"/>
            <a:ext cx="190500" cy="200025"/>
          </a:xfrm>
          <a:prstGeom prst="rect">
            <a:avLst/>
          </a:prstGeom>
          <a:noFill/>
          <a:ln>
            <a:noFill/>
          </a:ln>
        </p:spPr>
      </p:pic>
      <p:pic>
        <p:nvPicPr>
          <p:cNvPr id="220" name="Google Shape;220;p21" descr="image.png"/>
          <p:cNvPicPr preferRelativeResize="0"/>
          <p:nvPr/>
        </p:nvPicPr>
        <p:blipFill rotWithShape="1">
          <a:blip r:embed="rId6">
            <a:alphaModFix/>
          </a:blip>
          <a:srcRect/>
          <a:stretch/>
        </p:blipFill>
        <p:spPr>
          <a:xfrm>
            <a:off x="6715125" y="3514725"/>
            <a:ext cx="190500" cy="200025"/>
          </a:xfrm>
          <a:prstGeom prst="rect">
            <a:avLst/>
          </a:prstGeom>
          <a:noFill/>
          <a:ln>
            <a:noFill/>
          </a:ln>
        </p:spPr>
      </p:pic>
      <p:pic>
        <p:nvPicPr>
          <p:cNvPr id="221" name="Google Shape;221;p21" descr="image.png"/>
          <p:cNvPicPr preferRelativeResize="0"/>
          <p:nvPr/>
        </p:nvPicPr>
        <p:blipFill rotWithShape="1">
          <a:blip r:embed="rId6">
            <a:alphaModFix/>
          </a:blip>
          <a:srcRect/>
          <a:stretch/>
        </p:blipFill>
        <p:spPr>
          <a:xfrm>
            <a:off x="6715125" y="3962400"/>
            <a:ext cx="190500" cy="200025"/>
          </a:xfrm>
          <a:prstGeom prst="rect">
            <a:avLst/>
          </a:prstGeom>
          <a:noFill/>
          <a:ln>
            <a:noFill/>
          </a:ln>
        </p:spPr>
      </p:pic>
      <p:pic>
        <p:nvPicPr>
          <p:cNvPr id="222" name="Google Shape;222;p21" descr="image.png"/>
          <p:cNvPicPr preferRelativeResize="0"/>
          <p:nvPr/>
        </p:nvPicPr>
        <p:blipFill rotWithShape="1">
          <a:blip r:embed="rId6">
            <a:alphaModFix/>
          </a:blip>
          <a:srcRect/>
          <a:stretch/>
        </p:blipFill>
        <p:spPr>
          <a:xfrm>
            <a:off x="6715125" y="4410075"/>
            <a:ext cx="190500" cy="200025"/>
          </a:xfrm>
          <a:prstGeom prst="rect">
            <a:avLst/>
          </a:prstGeom>
          <a:noFill/>
          <a:ln>
            <a:noFill/>
          </a:ln>
        </p:spPr>
      </p:pic>
      <p:pic>
        <p:nvPicPr>
          <p:cNvPr id="223" name="Google Shape;223;p21" descr="image.png"/>
          <p:cNvPicPr preferRelativeResize="0"/>
          <p:nvPr/>
        </p:nvPicPr>
        <p:blipFill rotWithShape="1">
          <a:blip r:embed="rId6">
            <a:alphaModFix/>
          </a:blip>
          <a:srcRect/>
          <a:stretch/>
        </p:blipFill>
        <p:spPr>
          <a:xfrm>
            <a:off x="6715125" y="4857750"/>
            <a:ext cx="190500" cy="2000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227"/>
        <p:cNvGrpSpPr/>
        <p:nvPr/>
      </p:nvGrpSpPr>
      <p:grpSpPr>
        <a:xfrm>
          <a:off x="0" y="0"/>
          <a:ext cx="0" cy="0"/>
          <a:chOff x="0" y="0"/>
          <a:chExt cx="0" cy="0"/>
        </a:xfrm>
      </p:grpSpPr>
      <p:pic>
        <p:nvPicPr>
          <p:cNvPr id="228" name="Google Shape;228;p22"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29" name="Google Shape;229;p22" descr="image.png"/>
          <p:cNvPicPr preferRelativeResize="0"/>
          <p:nvPr/>
        </p:nvPicPr>
        <p:blipFill rotWithShape="1">
          <a:blip r:embed="rId4">
            <a:alphaModFix/>
          </a:blip>
          <a:srcRect/>
          <a:stretch/>
        </p:blipFill>
        <p:spPr>
          <a:xfrm>
            <a:off x="571500" y="1409700"/>
            <a:ext cx="11049000" cy="4876800"/>
          </a:xfrm>
          <a:prstGeom prst="rect">
            <a:avLst/>
          </a:prstGeom>
          <a:noFill/>
          <a:ln>
            <a:noFill/>
          </a:ln>
        </p:spPr>
      </p:pic>
      <p:sp>
        <p:nvSpPr>
          <p:cNvPr id="230" name="Google Shape;230;p22"/>
          <p:cNvSpPr txBox="1"/>
          <p:nvPr/>
        </p:nvSpPr>
        <p:spPr>
          <a:xfrm>
            <a:off x="571500" y="5362575"/>
            <a:ext cx="11049000" cy="277200"/>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Moderate demand generates </a:t>
            </a:r>
            <a:r>
              <a:rPr lang="en-US" sz="1800" b="1" i="0" u="none" strike="noStrike" cap="none">
                <a:solidFill>
                  <a:srgbClr val="F8FAFC"/>
                </a:solidFill>
                <a:latin typeface="Urbanist"/>
                <a:ea typeface="Urbanist"/>
                <a:cs typeface="Urbanist"/>
                <a:sym typeface="Urbanist"/>
              </a:rPr>
              <a:t>£264 daily profit</a:t>
            </a:r>
            <a:r>
              <a:rPr lang="en-US" sz="1800" b="0" i="0" u="none" strike="noStrike" cap="none">
                <a:solidFill>
                  <a:srgbClr val="94A3B8"/>
                </a:solidFill>
                <a:latin typeface="Urbanist"/>
                <a:ea typeface="Urbanist"/>
                <a:cs typeface="Urbanist"/>
                <a:sym typeface="Urbanist"/>
              </a:rPr>
              <a:t> after food and labour costs.</a:t>
            </a:r>
            <a:endParaRPr sz="1700"/>
          </a:p>
        </p:txBody>
      </p:sp>
      <p:sp>
        <p:nvSpPr>
          <p:cNvPr id="231" name="Google Shape;231;p22"/>
          <p:cNvSpPr txBox="1"/>
          <p:nvPr/>
        </p:nvSpPr>
        <p:spPr>
          <a:xfrm>
            <a:off x="571500" y="571500"/>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Financial Performance Scenarios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235"/>
        <p:cNvGrpSpPr/>
        <p:nvPr/>
      </p:nvGrpSpPr>
      <p:grpSpPr>
        <a:xfrm>
          <a:off x="0" y="0"/>
          <a:ext cx="0" cy="0"/>
          <a:chOff x="0" y="0"/>
          <a:chExt cx="0" cy="0"/>
        </a:xfrm>
      </p:grpSpPr>
      <p:pic>
        <p:nvPicPr>
          <p:cNvPr id="236" name="Google Shape;236;p23"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37" name="Google Shape;237;p23" descr="image.png"/>
          <p:cNvPicPr preferRelativeResize="0"/>
          <p:nvPr/>
        </p:nvPicPr>
        <p:blipFill rotWithShape="1">
          <a:blip r:embed="rId4">
            <a:alphaModFix/>
          </a:blip>
          <a:srcRect/>
          <a:stretch/>
        </p:blipFill>
        <p:spPr>
          <a:xfrm>
            <a:off x="571500" y="2400300"/>
            <a:ext cx="5286375" cy="2895600"/>
          </a:xfrm>
          <a:prstGeom prst="rect">
            <a:avLst/>
          </a:prstGeom>
          <a:noFill/>
          <a:ln>
            <a:noFill/>
          </a:ln>
        </p:spPr>
      </p:pic>
      <p:sp>
        <p:nvSpPr>
          <p:cNvPr id="238" name="Google Shape;238;p23"/>
          <p:cNvSpPr txBox="1"/>
          <p:nvPr/>
        </p:nvSpPr>
        <p:spPr>
          <a:xfrm>
            <a:off x="6234325" y="2287775"/>
            <a:ext cx="5286300" cy="7203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The business requires only </a:t>
            </a:r>
            <a:r>
              <a:rPr lang="en-US" sz="1800" b="1" i="0" u="none" strike="noStrike" cap="none">
                <a:solidFill>
                  <a:srgbClr val="F8FAFC"/>
                </a:solidFill>
                <a:latin typeface="Urbanist"/>
                <a:ea typeface="Urbanist"/>
                <a:cs typeface="Urbanist"/>
                <a:sym typeface="Urbanist"/>
              </a:rPr>
              <a:t>33 customers per day</a:t>
            </a:r>
            <a:r>
              <a:rPr lang="en-US" sz="1800" b="0" i="0" u="none" strike="noStrike" cap="none">
                <a:solidFill>
                  <a:srgbClr val="94A3B8"/>
                </a:solidFill>
                <a:latin typeface="Urbanist"/>
                <a:ea typeface="Urbanist"/>
                <a:cs typeface="Urbanist"/>
                <a:sym typeface="Urbanist"/>
              </a:rPr>
              <a:t> to cover all incremental costs.</a:t>
            </a:r>
            <a:endParaRPr sz="1700"/>
          </a:p>
        </p:txBody>
      </p:sp>
      <p:sp>
        <p:nvSpPr>
          <p:cNvPr id="239" name="Google Shape;239;p23"/>
          <p:cNvSpPr txBox="1"/>
          <p:nvPr/>
        </p:nvSpPr>
        <p:spPr>
          <a:xfrm>
            <a:off x="6234325" y="3658175"/>
            <a:ext cx="5286300" cy="7203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0" i="0" u="none" strike="noStrike" cap="none">
                <a:solidFill>
                  <a:srgbClr val="94A3B8"/>
                </a:solidFill>
                <a:latin typeface="Urbanist"/>
                <a:ea typeface="Urbanist"/>
                <a:cs typeface="Urbanist"/>
                <a:sym typeface="Urbanist"/>
              </a:rPr>
              <a:t>This represents a </a:t>
            </a:r>
            <a:r>
              <a:rPr lang="en-US" sz="1800" b="1" i="0" u="none" strike="noStrike" cap="none">
                <a:solidFill>
                  <a:srgbClr val="F8FAFC"/>
                </a:solidFill>
                <a:latin typeface="Urbanist"/>
                <a:ea typeface="Urbanist"/>
                <a:cs typeface="Urbanist"/>
                <a:sym typeface="Urbanist"/>
              </a:rPr>
              <a:t>low-risk growth strategy</a:t>
            </a:r>
            <a:r>
              <a:rPr lang="en-US" sz="1800" b="0" i="0" u="none" strike="noStrike" cap="none">
                <a:solidFill>
                  <a:srgbClr val="94A3B8"/>
                </a:solidFill>
                <a:latin typeface="Urbanist"/>
                <a:ea typeface="Urbanist"/>
                <a:cs typeface="Urbanist"/>
                <a:sym typeface="Urbanist"/>
              </a:rPr>
              <a:t> by leveraging existing capacity (Bowie and Buttle, 2021).</a:t>
            </a:r>
            <a:endParaRPr sz="1700"/>
          </a:p>
        </p:txBody>
      </p:sp>
      <p:sp>
        <p:nvSpPr>
          <p:cNvPr id="240" name="Google Shape;240;p23"/>
          <p:cNvSpPr txBox="1"/>
          <p:nvPr/>
        </p:nvSpPr>
        <p:spPr>
          <a:xfrm>
            <a:off x="571500" y="571500"/>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Break-even Analysis &amp; Feasibility</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244"/>
        <p:cNvGrpSpPr/>
        <p:nvPr/>
      </p:nvGrpSpPr>
      <p:grpSpPr>
        <a:xfrm>
          <a:off x="0" y="0"/>
          <a:ext cx="0" cy="0"/>
          <a:chOff x="0" y="0"/>
          <a:chExt cx="0" cy="0"/>
        </a:xfrm>
      </p:grpSpPr>
      <p:sp>
        <p:nvSpPr>
          <p:cNvPr id="247" name="Google Shape;247;p24"/>
          <p:cNvSpPr txBox="1"/>
          <p:nvPr/>
        </p:nvSpPr>
        <p:spPr>
          <a:xfrm>
            <a:off x="904875" y="1562100"/>
            <a:ext cx="6778800" cy="27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500" b="1" i="0" u="none" strike="noStrike" cap="none" dirty="0">
                <a:solidFill>
                  <a:srgbClr val="F8FAFC"/>
                </a:solidFill>
                <a:latin typeface="Urbanist"/>
                <a:ea typeface="Urbanist"/>
                <a:cs typeface="Urbanist"/>
                <a:sym typeface="Urbanist"/>
              </a:rPr>
              <a:t>8</a:t>
            </a:r>
            <a:r>
              <a:rPr lang="en-US" sz="1800" b="1" i="0" u="none" strike="noStrike" cap="none" dirty="0">
                <a:solidFill>
                  <a:srgbClr val="F8FAFC"/>
                </a:solidFill>
                <a:latin typeface="Urbanist"/>
                <a:ea typeface="Urbanist"/>
                <a:cs typeface="Urbanist"/>
                <a:sym typeface="Urbanist"/>
              </a:rPr>
              <a:t>-Week Pilot:</a:t>
            </a:r>
            <a:r>
              <a:rPr lang="en-US" sz="1800" b="0" i="0" u="none" strike="noStrike" cap="none" dirty="0">
                <a:solidFill>
                  <a:srgbClr val="94A3B8"/>
                </a:solidFill>
                <a:latin typeface="Urbanist"/>
                <a:ea typeface="Urbanist"/>
                <a:cs typeface="Urbanist"/>
                <a:sym typeface="Urbanist"/>
              </a:rPr>
              <a:t> Launch 12:00–15:00 trial to gather demand data</a:t>
            </a:r>
            <a:r>
              <a:rPr lang="en-US" sz="1500" b="0" i="0" u="none" strike="noStrike" cap="none" dirty="0">
                <a:solidFill>
                  <a:srgbClr val="94A3B8"/>
                </a:solidFill>
                <a:latin typeface="Urbanist"/>
                <a:ea typeface="Urbanist"/>
                <a:cs typeface="Urbanist"/>
                <a:sym typeface="Urbanist"/>
              </a:rPr>
              <a:t>.</a:t>
            </a:r>
            <a:endParaRPr dirty="0"/>
          </a:p>
        </p:txBody>
      </p:sp>
      <p:sp>
        <p:nvSpPr>
          <p:cNvPr id="248" name="Google Shape;248;p24"/>
          <p:cNvSpPr txBox="1"/>
          <p:nvPr/>
        </p:nvSpPr>
        <p:spPr>
          <a:xfrm>
            <a:off x="904874" y="2352675"/>
            <a:ext cx="7276087" cy="443198"/>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1" i="0" u="none" strike="noStrike" cap="none" dirty="0">
                <a:solidFill>
                  <a:srgbClr val="F8FAFC"/>
                </a:solidFill>
                <a:latin typeface="Urbanist"/>
                <a:ea typeface="Urbanist"/>
                <a:cs typeface="Urbanist"/>
                <a:sym typeface="Urbanist"/>
              </a:rPr>
              <a:t>Menu Strategy:</a:t>
            </a:r>
            <a:r>
              <a:rPr lang="en-US" sz="1800" b="0" i="0" u="none" strike="noStrike" cap="none" dirty="0">
                <a:solidFill>
                  <a:srgbClr val="94A3B8"/>
                </a:solidFill>
                <a:latin typeface="Urbanist"/>
                <a:ea typeface="Urbanist"/>
                <a:cs typeface="Urbanist"/>
                <a:sym typeface="Urbanist"/>
              </a:rPr>
              <a:t> Focus on high-margin Masala Chai and Chaat bowls.</a:t>
            </a:r>
            <a:endParaRPr sz="1700" dirty="0"/>
          </a:p>
        </p:txBody>
      </p:sp>
      <p:sp>
        <p:nvSpPr>
          <p:cNvPr id="249" name="Google Shape;249;p24"/>
          <p:cNvSpPr txBox="1"/>
          <p:nvPr/>
        </p:nvSpPr>
        <p:spPr>
          <a:xfrm>
            <a:off x="904800" y="3130163"/>
            <a:ext cx="6778800" cy="27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1" i="0" u="none" strike="noStrike" cap="none">
                <a:solidFill>
                  <a:srgbClr val="F8FAFC"/>
                </a:solidFill>
                <a:latin typeface="Urbanist"/>
                <a:ea typeface="Urbanist"/>
                <a:cs typeface="Urbanist"/>
                <a:sym typeface="Urbanist"/>
              </a:rPr>
              <a:t>Visibility:</a:t>
            </a:r>
            <a:r>
              <a:rPr lang="en-US" sz="1800" b="0" i="0" u="none" strike="noStrike" cap="none">
                <a:solidFill>
                  <a:srgbClr val="94A3B8"/>
                </a:solidFill>
                <a:latin typeface="Urbanist"/>
                <a:ea typeface="Urbanist"/>
                <a:cs typeface="Urbanist"/>
                <a:sym typeface="Urbanist"/>
              </a:rPr>
              <a:t> Deploy vibrant A-board signage on the promenade.</a:t>
            </a:r>
            <a:endParaRPr sz="1700"/>
          </a:p>
        </p:txBody>
      </p:sp>
      <p:sp>
        <p:nvSpPr>
          <p:cNvPr id="250" name="Google Shape;250;p24"/>
          <p:cNvSpPr txBox="1"/>
          <p:nvPr/>
        </p:nvSpPr>
        <p:spPr>
          <a:xfrm>
            <a:off x="904875" y="3907650"/>
            <a:ext cx="6778800" cy="2772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800" b="1" i="0" u="none" strike="noStrike" cap="none">
                <a:solidFill>
                  <a:srgbClr val="F8FAFC"/>
                </a:solidFill>
                <a:latin typeface="Urbanist"/>
                <a:ea typeface="Urbanist"/>
                <a:cs typeface="Urbanist"/>
                <a:sym typeface="Urbanist"/>
              </a:rPr>
              <a:t>Partnerships:</a:t>
            </a:r>
            <a:r>
              <a:rPr lang="en-US" sz="1800" b="0" i="0" u="none" strike="noStrike" cap="none">
                <a:solidFill>
                  <a:srgbClr val="94A3B8"/>
                </a:solidFill>
                <a:latin typeface="Urbanist"/>
                <a:ea typeface="Urbanist"/>
                <a:cs typeface="Urbanist"/>
                <a:sym typeface="Urbanist"/>
              </a:rPr>
              <a:t> Link with Apollo Cinema for "Lunch &amp; Movie" deals.</a:t>
            </a:r>
            <a:endParaRPr sz="1700"/>
          </a:p>
        </p:txBody>
      </p:sp>
      <p:sp>
        <p:nvSpPr>
          <p:cNvPr id="251" name="Google Shape;251;p24"/>
          <p:cNvSpPr txBox="1"/>
          <p:nvPr/>
        </p:nvSpPr>
        <p:spPr>
          <a:xfrm>
            <a:off x="571500" y="571500"/>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Strategic Recommendations</a:t>
            </a:r>
            <a:endParaRPr/>
          </a:p>
        </p:txBody>
      </p:sp>
      <p:pic>
        <p:nvPicPr>
          <p:cNvPr id="252" name="Google Shape;252;p24" descr="image.png"/>
          <p:cNvPicPr preferRelativeResize="0"/>
          <p:nvPr/>
        </p:nvPicPr>
        <p:blipFill rotWithShape="1">
          <a:blip r:embed="rId3">
            <a:alphaModFix/>
          </a:blip>
          <a:srcRect/>
          <a:stretch/>
        </p:blipFill>
        <p:spPr>
          <a:xfrm>
            <a:off x="571500" y="1726055"/>
            <a:ext cx="190500" cy="200025"/>
          </a:xfrm>
          <a:prstGeom prst="rect">
            <a:avLst/>
          </a:prstGeom>
          <a:noFill/>
          <a:ln>
            <a:noFill/>
          </a:ln>
        </p:spPr>
      </p:pic>
      <p:pic>
        <p:nvPicPr>
          <p:cNvPr id="253" name="Google Shape;253;p24" descr="image.png"/>
          <p:cNvPicPr preferRelativeResize="0"/>
          <p:nvPr/>
        </p:nvPicPr>
        <p:blipFill rotWithShape="1">
          <a:blip r:embed="rId3">
            <a:alphaModFix/>
          </a:blip>
          <a:srcRect/>
          <a:stretch/>
        </p:blipFill>
        <p:spPr>
          <a:xfrm>
            <a:off x="571500" y="2508688"/>
            <a:ext cx="190500" cy="200025"/>
          </a:xfrm>
          <a:prstGeom prst="rect">
            <a:avLst/>
          </a:prstGeom>
          <a:noFill/>
          <a:ln>
            <a:noFill/>
          </a:ln>
        </p:spPr>
      </p:pic>
      <p:pic>
        <p:nvPicPr>
          <p:cNvPr id="254" name="Google Shape;254;p24" descr="image.png"/>
          <p:cNvPicPr preferRelativeResize="0"/>
          <p:nvPr/>
        </p:nvPicPr>
        <p:blipFill rotWithShape="1">
          <a:blip r:embed="rId3">
            <a:alphaModFix/>
          </a:blip>
          <a:srcRect/>
          <a:stretch/>
        </p:blipFill>
        <p:spPr>
          <a:xfrm>
            <a:off x="571500" y="3268763"/>
            <a:ext cx="190500" cy="200025"/>
          </a:xfrm>
          <a:prstGeom prst="rect">
            <a:avLst/>
          </a:prstGeom>
          <a:noFill/>
          <a:ln>
            <a:noFill/>
          </a:ln>
        </p:spPr>
      </p:pic>
      <p:pic>
        <p:nvPicPr>
          <p:cNvPr id="255" name="Google Shape;255;p24" descr="image.png"/>
          <p:cNvPicPr preferRelativeResize="0"/>
          <p:nvPr/>
        </p:nvPicPr>
        <p:blipFill rotWithShape="1">
          <a:blip r:embed="rId3">
            <a:alphaModFix/>
          </a:blip>
          <a:srcRect/>
          <a:stretch/>
        </p:blipFill>
        <p:spPr>
          <a:xfrm>
            <a:off x="571500" y="4049275"/>
            <a:ext cx="190500" cy="2000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244">
          <a:extLst>
            <a:ext uri="{FF2B5EF4-FFF2-40B4-BE49-F238E27FC236}">
              <a16:creationId xmlns:a16="http://schemas.microsoft.com/office/drawing/2014/main" id="{8FD9CA73-D27B-FE60-5725-260F9666C2D2}"/>
            </a:ext>
          </a:extLst>
        </p:cNvPr>
        <p:cNvGrpSpPr/>
        <p:nvPr/>
      </p:nvGrpSpPr>
      <p:grpSpPr>
        <a:xfrm>
          <a:off x="0" y="0"/>
          <a:ext cx="0" cy="0"/>
          <a:chOff x="0" y="0"/>
          <a:chExt cx="0" cy="0"/>
        </a:xfrm>
      </p:grpSpPr>
      <p:sp>
        <p:nvSpPr>
          <p:cNvPr id="251" name="Google Shape;251;p24">
            <a:extLst>
              <a:ext uri="{FF2B5EF4-FFF2-40B4-BE49-F238E27FC236}">
                <a16:creationId xmlns:a16="http://schemas.microsoft.com/office/drawing/2014/main" id="{846A0BA0-64B4-0F86-D6E4-F6822E631113}"/>
              </a:ext>
            </a:extLst>
          </p:cNvPr>
          <p:cNvSpPr txBox="1"/>
          <p:nvPr/>
        </p:nvSpPr>
        <p:spPr>
          <a:xfrm>
            <a:off x="483951" y="201849"/>
            <a:ext cx="11601450" cy="4616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dirty="0">
                <a:solidFill>
                  <a:srgbClr val="2DD4BF"/>
                </a:solidFill>
                <a:latin typeface="Urbanist"/>
                <a:ea typeface="Urbanist"/>
                <a:cs typeface="Urbanist"/>
                <a:sym typeface="Urbanist"/>
              </a:rPr>
              <a:t>References</a:t>
            </a:r>
            <a:endParaRPr dirty="0"/>
          </a:p>
        </p:txBody>
      </p:sp>
      <p:sp>
        <p:nvSpPr>
          <p:cNvPr id="3" name="TextBox 2">
            <a:extLst>
              <a:ext uri="{FF2B5EF4-FFF2-40B4-BE49-F238E27FC236}">
                <a16:creationId xmlns:a16="http://schemas.microsoft.com/office/drawing/2014/main" id="{ECB1A950-ECBF-C07E-DF76-1A0F0DD10CF7}"/>
              </a:ext>
            </a:extLst>
          </p:cNvPr>
          <p:cNvSpPr txBox="1"/>
          <p:nvPr/>
        </p:nvSpPr>
        <p:spPr>
          <a:xfrm>
            <a:off x="410992" y="1033164"/>
            <a:ext cx="11009280" cy="4503797"/>
          </a:xfrm>
          <a:prstGeom prst="rect">
            <a:avLst/>
          </a:prstGeom>
          <a:noFill/>
        </p:spPr>
        <p:txBody>
          <a:bodyPr wrap="square">
            <a:spAutoFit/>
          </a:bodyPr>
          <a:lstStyle/>
          <a:p>
            <a:pPr algn="l">
              <a:spcAft>
                <a:spcPts val="375"/>
              </a:spcAft>
              <a:buNone/>
            </a:pPr>
            <a:r>
              <a:rPr lang="en-GB" sz="1600" b="0" i="0" dirty="0">
                <a:solidFill>
                  <a:srgbClr val="94A3B8"/>
                </a:solidFill>
                <a:effectLst/>
                <a:latin typeface="Urbanist" panose="020B0604020202020204" charset="0"/>
              </a:rPr>
              <a:t>Bowie, D. and Buttle, F. (2021) </a:t>
            </a:r>
            <a:r>
              <a:rPr lang="en-GB" sz="1600" b="0" i="1" dirty="0">
                <a:solidFill>
                  <a:srgbClr val="F1F5F9"/>
                </a:solidFill>
                <a:effectLst/>
                <a:latin typeface="Urbanist" panose="020B0604020202020204" charset="0"/>
              </a:rPr>
              <a:t>Hospitality marketing</a:t>
            </a:r>
            <a:r>
              <a:rPr lang="en-GB" sz="1600" b="0" i="0" dirty="0">
                <a:solidFill>
                  <a:srgbClr val="94A3B8"/>
                </a:solidFill>
                <a:effectLst/>
                <a:latin typeface="Urbanist" panose="020B0604020202020204" charset="0"/>
              </a:rPr>
              <a:t>. 4th </a:t>
            </a:r>
            <a:r>
              <a:rPr lang="en-GB" sz="1600" b="0" i="0" dirty="0" err="1">
                <a:solidFill>
                  <a:srgbClr val="94A3B8"/>
                </a:solidFill>
                <a:effectLst/>
                <a:latin typeface="Urbanist" panose="020B0604020202020204" charset="0"/>
              </a:rPr>
              <a:t>edn</a:t>
            </a:r>
            <a:r>
              <a:rPr lang="en-GB" sz="1600" b="0" i="0" dirty="0">
                <a:solidFill>
                  <a:srgbClr val="94A3B8"/>
                </a:solidFill>
                <a:effectLst/>
                <a:latin typeface="Urbanist" panose="020B0604020202020204" charset="0"/>
              </a:rPr>
              <a:t>. London: Routledge.</a:t>
            </a:r>
          </a:p>
          <a:p>
            <a:pPr algn="l">
              <a:spcAft>
                <a:spcPts val="375"/>
              </a:spcAft>
              <a:buNone/>
            </a:pPr>
            <a:r>
              <a:rPr lang="en-GB" sz="1600" b="0" i="0" dirty="0">
                <a:solidFill>
                  <a:srgbClr val="94A3B8"/>
                </a:solidFill>
                <a:effectLst/>
                <a:latin typeface="Urbanist" panose="020B0604020202020204" charset="0"/>
              </a:rPr>
              <a:t>British Coffee Association (2023) </a:t>
            </a:r>
            <a:r>
              <a:rPr lang="en-GB" sz="1600" b="0" i="1" dirty="0">
                <a:solidFill>
                  <a:srgbClr val="F1F5F9"/>
                </a:solidFill>
                <a:effectLst/>
                <a:latin typeface="Urbanist" panose="020B0604020202020204" charset="0"/>
              </a:rPr>
              <a:t>UK coffee market report 2023</a:t>
            </a:r>
            <a:r>
              <a:rPr lang="en-GB" sz="1600" b="0" i="0" dirty="0">
                <a:solidFill>
                  <a:srgbClr val="94A3B8"/>
                </a:solidFill>
                <a:effectLst/>
                <a:latin typeface="Urbanist" panose="020B0604020202020204" charset="0"/>
              </a:rPr>
              <a:t>. London: BCA.</a:t>
            </a:r>
          </a:p>
          <a:p>
            <a:pPr algn="l">
              <a:spcAft>
                <a:spcPts val="375"/>
              </a:spcAft>
              <a:buNone/>
            </a:pPr>
            <a:r>
              <a:rPr lang="en-GB" sz="1600" b="0" i="0" dirty="0">
                <a:solidFill>
                  <a:srgbClr val="94A3B8"/>
                </a:solidFill>
                <a:effectLst/>
                <a:latin typeface="Urbanist" panose="020B0604020202020204" charset="0"/>
              </a:rPr>
              <a:t>Food Standards Agency (2024) </a:t>
            </a:r>
            <a:r>
              <a:rPr lang="en-GB" sz="1600" b="0" i="1" dirty="0">
                <a:solidFill>
                  <a:srgbClr val="F1F5F9"/>
                </a:solidFill>
                <a:effectLst/>
                <a:latin typeface="Urbanist" panose="020B0604020202020204" charset="0"/>
              </a:rPr>
              <a:t>Our food 2024: Annual review of standards</a:t>
            </a:r>
            <a:r>
              <a:rPr lang="en-GB" sz="1600" b="0" i="0" dirty="0">
                <a:solidFill>
                  <a:srgbClr val="94A3B8"/>
                </a:solidFill>
                <a:effectLst/>
                <a:latin typeface="Urbanist" panose="020B0604020202020204" charset="0"/>
              </a:rPr>
              <a:t>. London: FSA.</a:t>
            </a:r>
          </a:p>
          <a:p>
            <a:pPr algn="l">
              <a:spcAft>
                <a:spcPts val="375"/>
              </a:spcAft>
              <a:buNone/>
            </a:pPr>
            <a:r>
              <a:rPr lang="en-GB" sz="1600" b="0" i="0" dirty="0">
                <a:solidFill>
                  <a:srgbClr val="94A3B8"/>
                </a:solidFill>
                <a:effectLst/>
                <a:latin typeface="Urbanist" panose="020B0604020202020204" charset="0"/>
              </a:rPr>
              <a:t>Freeman, R.E. (1984) </a:t>
            </a:r>
            <a:r>
              <a:rPr lang="en-GB" sz="1600" b="0" i="1" dirty="0">
                <a:solidFill>
                  <a:srgbClr val="F1F5F9"/>
                </a:solidFill>
                <a:effectLst/>
                <a:latin typeface="Urbanist" panose="020B0604020202020204" charset="0"/>
              </a:rPr>
              <a:t>Strategic management: A stakeholder approach</a:t>
            </a:r>
            <a:r>
              <a:rPr lang="en-GB" sz="1600" b="0" i="0" dirty="0">
                <a:solidFill>
                  <a:srgbClr val="94A3B8"/>
                </a:solidFill>
                <a:effectLst/>
                <a:latin typeface="Urbanist" panose="020B0604020202020204" charset="0"/>
              </a:rPr>
              <a:t>. Boston: Pitman.</a:t>
            </a:r>
          </a:p>
          <a:p>
            <a:pPr algn="l">
              <a:spcAft>
                <a:spcPts val="375"/>
              </a:spcAft>
              <a:buNone/>
            </a:pPr>
            <a:r>
              <a:rPr lang="en-GB" sz="1600" b="0" i="0" dirty="0">
                <a:solidFill>
                  <a:srgbClr val="94A3B8"/>
                </a:solidFill>
                <a:effectLst/>
                <a:latin typeface="Urbanist" panose="020B0604020202020204" charset="0"/>
              </a:rPr>
              <a:t>Grant, R.M. (2016) </a:t>
            </a:r>
            <a:r>
              <a:rPr lang="en-GB" sz="1600" b="0" i="1" dirty="0">
                <a:solidFill>
                  <a:srgbClr val="F1F5F9"/>
                </a:solidFill>
                <a:effectLst/>
                <a:latin typeface="Urbanist" panose="020B0604020202020204" charset="0"/>
              </a:rPr>
              <a:t>Contemporary strategy analysis: Text and cases</a:t>
            </a:r>
            <a:r>
              <a:rPr lang="en-GB" sz="1600" b="0" i="0" dirty="0">
                <a:solidFill>
                  <a:srgbClr val="94A3B8"/>
                </a:solidFill>
                <a:effectLst/>
                <a:latin typeface="Urbanist" panose="020B0604020202020204" charset="0"/>
              </a:rPr>
              <a:t>. 9th </a:t>
            </a:r>
            <a:r>
              <a:rPr lang="en-GB" sz="1600" b="0" i="0" dirty="0" err="1">
                <a:solidFill>
                  <a:srgbClr val="94A3B8"/>
                </a:solidFill>
                <a:effectLst/>
                <a:latin typeface="Urbanist" panose="020B0604020202020204" charset="0"/>
              </a:rPr>
              <a:t>edn</a:t>
            </a:r>
            <a:r>
              <a:rPr lang="en-GB" sz="1600" b="0" i="0" dirty="0">
                <a:solidFill>
                  <a:srgbClr val="94A3B8"/>
                </a:solidFill>
                <a:effectLst/>
                <a:latin typeface="Urbanist" panose="020B0604020202020204" charset="0"/>
              </a:rPr>
              <a:t>. Chichester: Wiley.</a:t>
            </a:r>
          </a:p>
          <a:p>
            <a:pPr algn="l">
              <a:spcAft>
                <a:spcPts val="375"/>
              </a:spcAft>
              <a:buNone/>
            </a:pPr>
            <a:r>
              <a:rPr lang="en-GB" sz="1600" b="0" i="0" dirty="0">
                <a:solidFill>
                  <a:srgbClr val="94A3B8"/>
                </a:solidFill>
                <a:effectLst/>
                <a:latin typeface="Urbanist" panose="020B0604020202020204" charset="0"/>
              </a:rPr>
              <a:t>Johnson, G. et al. (2020) </a:t>
            </a:r>
            <a:r>
              <a:rPr lang="en-GB" sz="1600" b="0" i="1" dirty="0">
                <a:solidFill>
                  <a:srgbClr val="F1F5F9"/>
                </a:solidFill>
                <a:effectLst/>
                <a:latin typeface="Urbanist" panose="020B0604020202020204" charset="0"/>
              </a:rPr>
              <a:t>Exploring strategy</a:t>
            </a:r>
            <a:r>
              <a:rPr lang="en-GB" sz="1600" b="0" i="0" dirty="0">
                <a:solidFill>
                  <a:srgbClr val="94A3B8"/>
                </a:solidFill>
                <a:effectLst/>
                <a:latin typeface="Urbanist" panose="020B0604020202020204" charset="0"/>
              </a:rPr>
              <a:t>. 12th </a:t>
            </a:r>
            <a:r>
              <a:rPr lang="en-GB" sz="1600" b="0" i="0" dirty="0" err="1">
                <a:solidFill>
                  <a:srgbClr val="94A3B8"/>
                </a:solidFill>
                <a:effectLst/>
                <a:latin typeface="Urbanist" panose="020B0604020202020204" charset="0"/>
              </a:rPr>
              <a:t>edn</a:t>
            </a:r>
            <a:r>
              <a:rPr lang="en-GB" sz="1600" b="0" i="0" dirty="0">
                <a:solidFill>
                  <a:srgbClr val="94A3B8"/>
                </a:solidFill>
                <a:effectLst/>
                <a:latin typeface="Urbanist" panose="020B0604020202020204" charset="0"/>
              </a:rPr>
              <a:t>. Harlow: Pearson.</a:t>
            </a:r>
          </a:p>
          <a:p>
            <a:pPr algn="l">
              <a:spcAft>
                <a:spcPts val="375"/>
              </a:spcAft>
              <a:buNone/>
            </a:pPr>
            <a:r>
              <a:rPr lang="en-GB" sz="1600" b="0" i="0" dirty="0">
                <a:solidFill>
                  <a:srgbClr val="94A3B8"/>
                </a:solidFill>
                <a:effectLst/>
                <a:latin typeface="Urbanist" panose="020B0604020202020204" charset="0"/>
              </a:rPr>
              <a:t>Jones, P. (2002) </a:t>
            </a:r>
            <a:r>
              <a:rPr lang="en-GB" sz="1600" b="0" i="1" dirty="0">
                <a:solidFill>
                  <a:srgbClr val="F1F5F9"/>
                </a:solidFill>
                <a:effectLst/>
                <a:latin typeface="Urbanist" panose="020B0604020202020204" charset="0"/>
              </a:rPr>
              <a:t>Introduction to hospitality operations</a:t>
            </a:r>
            <a:r>
              <a:rPr lang="en-GB" sz="1600" b="0" i="0" dirty="0">
                <a:solidFill>
                  <a:srgbClr val="94A3B8"/>
                </a:solidFill>
                <a:effectLst/>
                <a:latin typeface="Urbanist" panose="020B0604020202020204" charset="0"/>
              </a:rPr>
              <a:t>. London: Continuum.</a:t>
            </a:r>
          </a:p>
          <a:p>
            <a:pPr algn="l">
              <a:spcAft>
                <a:spcPts val="375"/>
              </a:spcAft>
              <a:buNone/>
            </a:pPr>
            <a:r>
              <a:rPr lang="en-GB" sz="1600" b="0" i="0" dirty="0">
                <a:solidFill>
                  <a:srgbClr val="94A3B8"/>
                </a:solidFill>
                <a:effectLst/>
                <a:latin typeface="Urbanist" panose="020B0604020202020204" charset="0"/>
              </a:rPr>
              <a:t>Kotler, P. (2019) </a:t>
            </a:r>
            <a:r>
              <a:rPr lang="en-GB" sz="1600" b="0" i="1" dirty="0">
                <a:solidFill>
                  <a:srgbClr val="F1F5F9"/>
                </a:solidFill>
                <a:effectLst/>
                <a:latin typeface="Urbanist" panose="020B0604020202020204" charset="0"/>
              </a:rPr>
              <a:t>Marketing for hospitality and tourism</a:t>
            </a:r>
            <a:r>
              <a:rPr lang="en-GB" sz="1600" b="0" i="0" dirty="0">
                <a:solidFill>
                  <a:srgbClr val="94A3B8"/>
                </a:solidFill>
                <a:effectLst/>
                <a:latin typeface="Urbanist" panose="020B0604020202020204" charset="0"/>
              </a:rPr>
              <a:t>. 8th </a:t>
            </a:r>
            <a:r>
              <a:rPr lang="en-GB" sz="1600" b="0" i="0" dirty="0" err="1">
                <a:solidFill>
                  <a:srgbClr val="94A3B8"/>
                </a:solidFill>
                <a:effectLst/>
                <a:latin typeface="Urbanist" panose="020B0604020202020204" charset="0"/>
              </a:rPr>
              <a:t>edn</a:t>
            </a:r>
            <a:r>
              <a:rPr lang="en-GB" sz="1600" b="0" i="0" dirty="0">
                <a:solidFill>
                  <a:srgbClr val="94A3B8"/>
                </a:solidFill>
                <a:effectLst/>
                <a:latin typeface="Urbanist" panose="020B0604020202020204" charset="0"/>
              </a:rPr>
              <a:t>. Harlow: Pearson.</a:t>
            </a:r>
          </a:p>
          <a:p>
            <a:pPr algn="l">
              <a:spcAft>
                <a:spcPts val="375"/>
              </a:spcAft>
              <a:buNone/>
            </a:pPr>
            <a:r>
              <a:rPr lang="en-GB" sz="1600" b="0" i="0" dirty="0">
                <a:solidFill>
                  <a:srgbClr val="94A3B8"/>
                </a:solidFill>
                <a:effectLst/>
                <a:latin typeface="Urbanist" panose="020B0604020202020204" charset="0"/>
              </a:rPr>
              <a:t>Kotler, P. and Armstrong, G. (2019) </a:t>
            </a:r>
            <a:r>
              <a:rPr lang="en-GB" sz="1600" b="0" i="1" dirty="0">
                <a:solidFill>
                  <a:srgbClr val="F1F5F9"/>
                </a:solidFill>
                <a:effectLst/>
                <a:latin typeface="Urbanist" panose="020B0604020202020204" charset="0"/>
              </a:rPr>
              <a:t>Principles of marketing</a:t>
            </a:r>
            <a:r>
              <a:rPr lang="en-GB" sz="1600" b="0" i="0" dirty="0">
                <a:solidFill>
                  <a:srgbClr val="94A3B8"/>
                </a:solidFill>
                <a:effectLst/>
                <a:latin typeface="Urbanist" panose="020B0604020202020204" charset="0"/>
              </a:rPr>
              <a:t>. 8th European </a:t>
            </a:r>
            <a:r>
              <a:rPr lang="en-GB" sz="1600" b="0" i="0" dirty="0" err="1">
                <a:solidFill>
                  <a:srgbClr val="94A3B8"/>
                </a:solidFill>
                <a:effectLst/>
                <a:latin typeface="Urbanist" panose="020B0604020202020204" charset="0"/>
              </a:rPr>
              <a:t>edn</a:t>
            </a:r>
            <a:r>
              <a:rPr lang="en-GB" sz="1600" b="0" i="0" dirty="0">
                <a:solidFill>
                  <a:srgbClr val="94A3B8"/>
                </a:solidFill>
                <a:effectLst/>
                <a:latin typeface="Urbanist" panose="020B0604020202020204" charset="0"/>
              </a:rPr>
              <a:t>. Harlow: Pearson.</a:t>
            </a:r>
          </a:p>
          <a:p>
            <a:pPr algn="l">
              <a:spcAft>
                <a:spcPts val="375"/>
              </a:spcAft>
              <a:buNone/>
            </a:pPr>
            <a:r>
              <a:rPr lang="en-GB" sz="1600" b="0" i="0" dirty="0">
                <a:solidFill>
                  <a:srgbClr val="94A3B8"/>
                </a:solidFill>
                <a:effectLst/>
                <a:latin typeface="Urbanist" panose="020B0604020202020204" charset="0"/>
              </a:rPr>
              <a:t>Mintel (2023) </a:t>
            </a:r>
            <a:r>
              <a:rPr lang="en-GB" sz="1600" b="0" i="1" dirty="0">
                <a:solidFill>
                  <a:srgbClr val="F1F5F9"/>
                </a:solidFill>
                <a:effectLst/>
                <a:latin typeface="Urbanist" panose="020B0604020202020204" charset="0"/>
              </a:rPr>
              <a:t>UK ethnic restaurants and takeaways market report</a:t>
            </a:r>
            <a:r>
              <a:rPr lang="en-GB" sz="1600" b="0" i="0" dirty="0">
                <a:solidFill>
                  <a:srgbClr val="94A3B8"/>
                </a:solidFill>
                <a:effectLst/>
                <a:latin typeface="Urbanist" panose="020B0604020202020204" charset="0"/>
              </a:rPr>
              <a:t>. London: Mintel Group Ltd.</a:t>
            </a:r>
          </a:p>
          <a:p>
            <a:pPr algn="l">
              <a:spcAft>
                <a:spcPts val="375"/>
              </a:spcAft>
              <a:buNone/>
            </a:pPr>
            <a:r>
              <a:rPr lang="en-GB" sz="1600" b="0" i="0" dirty="0">
                <a:solidFill>
                  <a:srgbClr val="94A3B8"/>
                </a:solidFill>
                <a:effectLst/>
                <a:latin typeface="Urbanist" panose="020B0604020202020204" charset="0"/>
              </a:rPr>
              <a:t>Mintel (2024) </a:t>
            </a:r>
            <a:r>
              <a:rPr lang="en-GB" sz="1600" b="0" i="1" dirty="0">
                <a:solidFill>
                  <a:srgbClr val="F1F5F9"/>
                </a:solidFill>
                <a:effectLst/>
                <a:latin typeface="Urbanist" panose="020B0604020202020204" charset="0"/>
              </a:rPr>
              <a:t>UK casual dining market report</a:t>
            </a:r>
            <a:r>
              <a:rPr lang="en-GB" sz="1600" b="0" i="0" dirty="0">
                <a:solidFill>
                  <a:srgbClr val="94A3B8"/>
                </a:solidFill>
                <a:effectLst/>
                <a:latin typeface="Urbanist" panose="020B0604020202020204" charset="0"/>
              </a:rPr>
              <a:t>. London: Mintel Group Ltd.</a:t>
            </a:r>
          </a:p>
          <a:p>
            <a:pPr algn="l">
              <a:spcAft>
                <a:spcPts val="375"/>
              </a:spcAft>
              <a:buNone/>
            </a:pPr>
            <a:r>
              <a:rPr lang="en-GB" sz="1600" b="0" i="0" dirty="0">
                <a:solidFill>
                  <a:srgbClr val="94A3B8"/>
                </a:solidFill>
                <a:effectLst/>
                <a:latin typeface="Urbanist" panose="020B0604020202020204" charset="0"/>
              </a:rPr>
              <a:t>Murray, A. (2025) </a:t>
            </a:r>
            <a:r>
              <a:rPr lang="en-GB" sz="1600" b="0" i="1" dirty="0">
                <a:solidFill>
                  <a:srgbClr val="F1F5F9"/>
                </a:solidFill>
                <a:effectLst/>
                <a:latin typeface="Urbanist" panose="020B0604020202020204" charset="0"/>
              </a:rPr>
              <a:t>Hospitality: Statistics and policy summary</a:t>
            </a:r>
            <a:r>
              <a:rPr lang="en-GB" sz="1600" b="0" i="0" dirty="0">
                <a:solidFill>
                  <a:srgbClr val="94A3B8"/>
                </a:solidFill>
                <a:effectLst/>
                <a:latin typeface="Urbanist" panose="020B0604020202020204" charset="0"/>
              </a:rPr>
              <a:t>. London: </a:t>
            </a:r>
            <a:r>
              <a:rPr lang="en-GB" sz="1600" b="0" i="0" dirty="0" err="1">
                <a:solidFill>
                  <a:srgbClr val="94A3B8"/>
                </a:solidFill>
                <a:effectLst/>
                <a:latin typeface="Urbanist" panose="020B0604020202020204" charset="0"/>
              </a:rPr>
              <a:t>HoC</a:t>
            </a:r>
            <a:r>
              <a:rPr lang="en-GB" sz="1600" b="0" i="0" dirty="0">
                <a:solidFill>
                  <a:srgbClr val="94A3B8"/>
                </a:solidFill>
                <a:effectLst/>
                <a:latin typeface="Urbanist" panose="020B0604020202020204" charset="0"/>
              </a:rPr>
              <a:t> Library.</a:t>
            </a:r>
          </a:p>
          <a:p>
            <a:pPr algn="l">
              <a:spcAft>
                <a:spcPts val="375"/>
              </a:spcAft>
              <a:buNone/>
            </a:pPr>
            <a:r>
              <a:rPr lang="en-GB" sz="1600" b="0" i="0" dirty="0">
                <a:solidFill>
                  <a:srgbClr val="94A3B8"/>
                </a:solidFill>
                <a:effectLst/>
                <a:latin typeface="Urbanist" panose="020B0604020202020204" charset="0"/>
              </a:rPr>
              <a:t>Porter, M.E. (2008) ‘The five competitive forces that shape strategy’, </a:t>
            </a:r>
            <a:r>
              <a:rPr lang="en-GB" sz="1600" b="0" i="1" dirty="0">
                <a:solidFill>
                  <a:srgbClr val="F1F5F9"/>
                </a:solidFill>
                <a:effectLst/>
                <a:latin typeface="Urbanist" panose="020B0604020202020204" charset="0"/>
              </a:rPr>
              <a:t>HBR</a:t>
            </a:r>
            <a:r>
              <a:rPr lang="en-GB" sz="1600" b="0" i="0" dirty="0">
                <a:solidFill>
                  <a:srgbClr val="94A3B8"/>
                </a:solidFill>
                <a:effectLst/>
                <a:latin typeface="Urbanist" panose="020B0604020202020204" charset="0"/>
              </a:rPr>
              <a:t>, 86(1).</a:t>
            </a:r>
          </a:p>
          <a:p>
            <a:pPr algn="l">
              <a:spcAft>
                <a:spcPts val="375"/>
              </a:spcAft>
              <a:buNone/>
            </a:pPr>
            <a:r>
              <a:rPr lang="en-GB" sz="1600" b="0" i="0" dirty="0" err="1">
                <a:solidFill>
                  <a:srgbClr val="94A3B8"/>
                </a:solidFill>
                <a:effectLst/>
                <a:latin typeface="Urbanist" panose="020B0604020202020204" charset="0"/>
              </a:rPr>
              <a:t>UKHospitality</a:t>
            </a:r>
            <a:r>
              <a:rPr lang="en-GB" sz="1600" b="0" i="0" dirty="0">
                <a:solidFill>
                  <a:srgbClr val="94A3B8"/>
                </a:solidFill>
                <a:effectLst/>
                <a:latin typeface="Urbanist" panose="020B0604020202020204" charset="0"/>
              </a:rPr>
              <a:t> (2024) </a:t>
            </a:r>
            <a:r>
              <a:rPr lang="en-GB" sz="1600" b="0" i="1" dirty="0">
                <a:solidFill>
                  <a:srgbClr val="F1F5F9"/>
                </a:solidFill>
                <a:effectLst/>
                <a:latin typeface="Urbanist" panose="020B0604020202020204" charset="0"/>
              </a:rPr>
              <a:t>Economic contribution of hospitality</a:t>
            </a:r>
            <a:r>
              <a:rPr lang="en-GB" sz="1600" b="0" i="0" dirty="0">
                <a:solidFill>
                  <a:srgbClr val="94A3B8"/>
                </a:solidFill>
                <a:effectLst/>
                <a:latin typeface="Urbanist" panose="020B0604020202020204" charset="0"/>
              </a:rPr>
              <a:t>. London: </a:t>
            </a:r>
            <a:r>
              <a:rPr lang="en-GB" sz="1600" b="0" i="0" dirty="0" err="1">
                <a:solidFill>
                  <a:srgbClr val="94A3B8"/>
                </a:solidFill>
                <a:effectLst/>
                <a:latin typeface="Urbanist" panose="020B0604020202020204" charset="0"/>
              </a:rPr>
              <a:t>UKHospitality</a:t>
            </a:r>
            <a:r>
              <a:rPr lang="en-GB" sz="1600" b="0" i="0" dirty="0">
                <a:solidFill>
                  <a:srgbClr val="94A3B8"/>
                </a:solidFill>
                <a:effectLst/>
                <a:latin typeface="Urbanist" panose="020B0604020202020204" charset="0"/>
              </a:rPr>
              <a:t>.</a:t>
            </a:r>
          </a:p>
          <a:p>
            <a:pPr algn="l">
              <a:spcAft>
                <a:spcPts val="375"/>
              </a:spcAft>
              <a:buNone/>
            </a:pPr>
            <a:r>
              <a:rPr lang="en-GB" sz="1600" b="0" i="0" dirty="0">
                <a:solidFill>
                  <a:srgbClr val="94A3B8"/>
                </a:solidFill>
                <a:effectLst/>
                <a:latin typeface="Urbanist" panose="020B0604020202020204" charset="0"/>
              </a:rPr>
              <a:t>Yüksel, İ. (2012) ‘A multi-criteria model for PESTEL analysis’, </a:t>
            </a:r>
            <a:r>
              <a:rPr lang="en-GB" sz="1600" b="0" i="1" dirty="0">
                <a:solidFill>
                  <a:srgbClr val="F1F5F9"/>
                </a:solidFill>
                <a:effectLst/>
                <a:latin typeface="Urbanist" panose="020B0604020202020204" charset="0"/>
              </a:rPr>
              <a:t>IJBM</a:t>
            </a:r>
            <a:r>
              <a:rPr lang="en-GB" sz="1600" b="0" i="0" dirty="0">
                <a:solidFill>
                  <a:srgbClr val="94A3B8"/>
                </a:solidFill>
                <a:effectLst/>
                <a:latin typeface="Urbanist" panose="020B0604020202020204" charset="0"/>
              </a:rPr>
              <a:t>, 7(24).</a:t>
            </a:r>
          </a:p>
        </p:txBody>
      </p:sp>
    </p:spTree>
    <p:extLst>
      <p:ext uri="{BB962C8B-B14F-4D97-AF65-F5344CB8AC3E}">
        <p14:creationId xmlns:p14="http://schemas.microsoft.com/office/powerpoint/2010/main" val="431347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259"/>
        <p:cNvGrpSpPr/>
        <p:nvPr/>
      </p:nvGrpSpPr>
      <p:grpSpPr>
        <a:xfrm>
          <a:off x="0" y="0"/>
          <a:ext cx="0" cy="0"/>
          <a:chOff x="0" y="0"/>
          <a:chExt cx="0" cy="0"/>
        </a:xfrm>
      </p:grpSpPr>
      <p:pic>
        <p:nvPicPr>
          <p:cNvPr id="260" name="Google Shape;260;p25"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61" name="Google Shape;261;p25"/>
          <p:cNvSpPr/>
          <p:nvPr/>
        </p:nvSpPr>
        <p:spPr>
          <a:xfrm>
            <a:off x="571500" y="2184201"/>
            <a:ext cx="11049000" cy="78477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62" name="Google Shape;262;p25"/>
          <p:cNvSpPr/>
          <p:nvPr/>
        </p:nvSpPr>
        <p:spPr>
          <a:xfrm>
            <a:off x="571500" y="2968972"/>
            <a:ext cx="11049000" cy="98286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63" name="Google Shape;263;p25"/>
          <p:cNvSpPr/>
          <p:nvPr/>
        </p:nvSpPr>
        <p:spPr>
          <a:xfrm>
            <a:off x="571500" y="3951833"/>
            <a:ext cx="11049000" cy="78477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64" name="Google Shape;264;p25"/>
          <p:cNvSpPr/>
          <p:nvPr/>
        </p:nvSpPr>
        <p:spPr>
          <a:xfrm>
            <a:off x="571500" y="2959447"/>
            <a:ext cx="11049000" cy="9525"/>
          </a:xfrm>
          <a:prstGeom prst="rect">
            <a:avLst/>
          </a:prstGeom>
          <a:solidFill>
            <a:srgbClr val="75757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65" name="Google Shape;265;p25"/>
          <p:cNvSpPr/>
          <p:nvPr/>
        </p:nvSpPr>
        <p:spPr>
          <a:xfrm>
            <a:off x="571500" y="2959447"/>
            <a:ext cx="11049000" cy="9525"/>
          </a:xfrm>
          <a:prstGeom prst="rect">
            <a:avLst/>
          </a:prstGeom>
          <a:solidFill>
            <a:srgbClr val="75757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66" name="Google Shape;266;p25"/>
          <p:cNvSpPr/>
          <p:nvPr/>
        </p:nvSpPr>
        <p:spPr>
          <a:xfrm>
            <a:off x="571500" y="3942308"/>
            <a:ext cx="11049000" cy="9525"/>
          </a:xfrm>
          <a:prstGeom prst="rect">
            <a:avLst/>
          </a:prstGeom>
          <a:solidFill>
            <a:srgbClr val="75757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67" name="Google Shape;267;p25"/>
          <p:cNvSpPr/>
          <p:nvPr/>
        </p:nvSpPr>
        <p:spPr>
          <a:xfrm>
            <a:off x="571500" y="3942308"/>
            <a:ext cx="11049000" cy="9525"/>
          </a:xfrm>
          <a:prstGeom prst="rect">
            <a:avLst/>
          </a:prstGeom>
          <a:solidFill>
            <a:srgbClr val="75757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68" name="Google Shape;268;p25"/>
          <p:cNvSpPr/>
          <p:nvPr/>
        </p:nvSpPr>
        <p:spPr>
          <a:xfrm>
            <a:off x="571500" y="4727078"/>
            <a:ext cx="11049000" cy="9525"/>
          </a:xfrm>
          <a:prstGeom prst="rect">
            <a:avLst/>
          </a:prstGeom>
          <a:solidFill>
            <a:srgbClr val="75757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69" name="Google Shape;269;p25"/>
          <p:cNvSpPr/>
          <p:nvPr/>
        </p:nvSpPr>
        <p:spPr>
          <a:xfrm>
            <a:off x="571500" y="4727078"/>
            <a:ext cx="11049000" cy="9525"/>
          </a:xfrm>
          <a:prstGeom prst="rect">
            <a:avLst/>
          </a:prstGeom>
          <a:solidFill>
            <a:srgbClr val="75757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70" name="Google Shape;270;p25" descr="image.png"/>
          <p:cNvPicPr preferRelativeResize="0"/>
          <p:nvPr/>
        </p:nvPicPr>
        <p:blipFill rotWithShape="1">
          <a:blip r:embed="rId4">
            <a:alphaModFix/>
          </a:blip>
          <a:srcRect/>
          <a:stretch/>
        </p:blipFill>
        <p:spPr>
          <a:xfrm>
            <a:off x="571500" y="2333625"/>
            <a:ext cx="857250" cy="476250"/>
          </a:xfrm>
          <a:prstGeom prst="rect">
            <a:avLst/>
          </a:prstGeom>
          <a:noFill/>
          <a:ln>
            <a:noFill/>
          </a:ln>
        </p:spPr>
      </p:pic>
      <p:sp>
        <p:nvSpPr>
          <p:cNvPr id="271" name="Google Shape;271;p25"/>
          <p:cNvSpPr txBox="1"/>
          <p:nvPr/>
        </p:nvSpPr>
        <p:spPr>
          <a:xfrm>
            <a:off x="1666875" y="2327076"/>
            <a:ext cx="9953625" cy="19809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975" b="0" i="0" u="none" strike="noStrike" cap="none">
                <a:solidFill>
                  <a:srgbClr val="94A3B8"/>
                </a:solidFill>
                <a:latin typeface="Urbanist"/>
                <a:ea typeface="Urbanist"/>
                <a:cs typeface="Urbanist"/>
                <a:sym typeface="Urbanist"/>
              </a:rPr>
              <a:t>https://www.npt.gov.uk/media/uffpozp4/hp_hero_lg.jpg?anchor=center&amp;mode=crop&amp;width=1920&amp;ts=20250403065414</a:t>
            </a:r>
            <a:endParaRPr/>
          </a:p>
        </p:txBody>
      </p:sp>
      <p:sp>
        <p:nvSpPr>
          <p:cNvPr id="272" name="Google Shape;272;p25"/>
          <p:cNvSpPr txBox="1"/>
          <p:nvPr/>
        </p:nvSpPr>
        <p:spPr>
          <a:xfrm>
            <a:off x="1666875" y="2572791"/>
            <a:ext cx="9953625" cy="24378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94A3B8"/>
                </a:solidFill>
                <a:latin typeface="Urbanist"/>
                <a:ea typeface="Urbanist"/>
                <a:cs typeface="Urbanist"/>
                <a:sym typeface="Urbanist"/>
              </a:rPr>
              <a:t>Source: </a:t>
            </a:r>
            <a:r>
              <a:rPr lang="en-US" sz="1200" b="0" i="0" u="none" strike="noStrike" cap="none">
                <a:solidFill>
                  <a:srgbClr val="4F46E5"/>
                </a:solidFill>
                <a:latin typeface="Urbanist"/>
                <a:ea typeface="Urbanist"/>
                <a:cs typeface="Urbanist"/>
                <a:sym typeface="Urbanist"/>
              </a:rPr>
              <a:t>www.npt.gov.uk</a:t>
            </a:r>
            <a:endParaRPr/>
          </a:p>
        </p:txBody>
      </p:sp>
      <p:pic>
        <p:nvPicPr>
          <p:cNvPr id="273" name="Google Shape;273;p25" descr="image.png"/>
          <p:cNvPicPr preferRelativeResize="0"/>
          <p:nvPr/>
        </p:nvPicPr>
        <p:blipFill rotWithShape="1">
          <a:blip r:embed="rId5">
            <a:alphaModFix/>
          </a:blip>
          <a:srcRect/>
          <a:stretch/>
        </p:blipFill>
        <p:spPr>
          <a:xfrm>
            <a:off x="571500" y="3217515"/>
            <a:ext cx="857250" cy="476250"/>
          </a:xfrm>
          <a:prstGeom prst="rect">
            <a:avLst/>
          </a:prstGeom>
          <a:noFill/>
          <a:ln>
            <a:noFill/>
          </a:ln>
        </p:spPr>
      </p:pic>
      <p:sp>
        <p:nvSpPr>
          <p:cNvPr id="274" name="Google Shape;274;p25"/>
          <p:cNvSpPr txBox="1"/>
          <p:nvPr/>
        </p:nvSpPr>
        <p:spPr>
          <a:xfrm>
            <a:off x="1666875" y="3111847"/>
            <a:ext cx="9953625" cy="39618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975" b="0" i="0" u="none" strike="noStrike" cap="none">
                <a:solidFill>
                  <a:srgbClr val="94A3B8"/>
                </a:solidFill>
                <a:latin typeface="Urbanist"/>
                <a:ea typeface="Urbanist"/>
                <a:cs typeface="Urbanist"/>
                <a:sym typeface="Urbanist"/>
              </a:rPr>
              <a:t>https://img.freepik.com/premium-photo/luxurious-empty-restaurant-bar-interior-with-cozy-lighting-concept-luxury-interior-design-restaurant-decor-cozy-lighting-bar-layout-venue-styling_918839-133958.jpg?w=360</a:t>
            </a:r>
            <a:endParaRPr/>
          </a:p>
        </p:txBody>
      </p:sp>
      <p:sp>
        <p:nvSpPr>
          <p:cNvPr id="275" name="Google Shape;275;p25"/>
          <p:cNvSpPr txBox="1"/>
          <p:nvPr/>
        </p:nvSpPr>
        <p:spPr>
          <a:xfrm>
            <a:off x="1666875" y="3555652"/>
            <a:ext cx="9953625" cy="24378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94A3B8"/>
                </a:solidFill>
                <a:latin typeface="Urbanist"/>
                <a:ea typeface="Urbanist"/>
                <a:cs typeface="Urbanist"/>
                <a:sym typeface="Urbanist"/>
              </a:rPr>
              <a:t>Source: </a:t>
            </a:r>
            <a:r>
              <a:rPr lang="en-US" sz="1200" b="0" i="0" u="none" strike="noStrike" cap="none">
                <a:solidFill>
                  <a:srgbClr val="4F46E5"/>
                </a:solidFill>
                <a:latin typeface="Urbanist"/>
                <a:ea typeface="Urbanist"/>
                <a:cs typeface="Urbanist"/>
                <a:sym typeface="Urbanist"/>
              </a:rPr>
              <a:t>www.freepik.com</a:t>
            </a:r>
            <a:endParaRPr/>
          </a:p>
        </p:txBody>
      </p:sp>
      <p:pic>
        <p:nvPicPr>
          <p:cNvPr id="276" name="Google Shape;276;p25" descr="image.png"/>
          <p:cNvPicPr preferRelativeResize="0"/>
          <p:nvPr/>
        </p:nvPicPr>
        <p:blipFill rotWithShape="1">
          <a:blip r:embed="rId6">
            <a:alphaModFix/>
          </a:blip>
          <a:srcRect/>
          <a:stretch/>
        </p:blipFill>
        <p:spPr>
          <a:xfrm>
            <a:off x="571500" y="4101256"/>
            <a:ext cx="857250" cy="476250"/>
          </a:xfrm>
          <a:prstGeom prst="rect">
            <a:avLst/>
          </a:prstGeom>
          <a:noFill/>
          <a:ln>
            <a:noFill/>
          </a:ln>
        </p:spPr>
      </p:pic>
      <p:sp>
        <p:nvSpPr>
          <p:cNvPr id="277" name="Google Shape;277;p25"/>
          <p:cNvSpPr txBox="1"/>
          <p:nvPr/>
        </p:nvSpPr>
        <p:spPr>
          <a:xfrm>
            <a:off x="1666875" y="4094708"/>
            <a:ext cx="9953625" cy="19809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975" b="0" i="0" u="none" strike="noStrike" cap="none">
                <a:solidFill>
                  <a:srgbClr val="94A3B8"/>
                </a:solidFill>
                <a:latin typeface="Urbanist"/>
                <a:ea typeface="Urbanist"/>
                <a:cs typeface="Urbanist"/>
                <a:sym typeface="Urbanist"/>
              </a:rPr>
              <a:t>https://static.vecteezy.com/system/resources/thumbnails/071/461/094/small/indian-street-food-platter-pani-puri-samosa-chaat-pakora-and-dips-free-photo.jpg</a:t>
            </a:r>
            <a:endParaRPr/>
          </a:p>
        </p:txBody>
      </p:sp>
      <p:sp>
        <p:nvSpPr>
          <p:cNvPr id="278" name="Google Shape;278;p25"/>
          <p:cNvSpPr txBox="1"/>
          <p:nvPr/>
        </p:nvSpPr>
        <p:spPr>
          <a:xfrm>
            <a:off x="1666875" y="4340423"/>
            <a:ext cx="9953625" cy="24378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94A3B8"/>
                </a:solidFill>
                <a:latin typeface="Urbanist"/>
                <a:ea typeface="Urbanist"/>
                <a:cs typeface="Urbanist"/>
                <a:sym typeface="Urbanist"/>
              </a:rPr>
              <a:t>Source: </a:t>
            </a:r>
            <a:r>
              <a:rPr lang="en-US" sz="1200" b="0" i="0" u="none" strike="noStrike" cap="none">
                <a:solidFill>
                  <a:srgbClr val="4F46E5"/>
                </a:solidFill>
                <a:latin typeface="Urbanist"/>
                <a:ea typeface="Urbanist"/>
                <a:cs typeface="Urbanist"/>
                <a:sym typeface="Urbanist"/>
              </a:rPr>
              <a:t>www.vecteezy.com</a:t>
            </a:r>
            <a:endParaRPr/>
          </a:p>
        </p:txBody>
      </p:sp>
      <p:pic>
        <p:nvPicPr>
          <p:cNvPr id="279" name="Google Shape;279;p25" descr="image.png"/>
          <p:cNvPicPr preferRelativeResize="0"/>
          <p:nvPr/>
        </p:nvPicPr>
        <p:blipFill rotWithShape="1">
          <a:blip r:embed="rId7">
            <a:alphaModFix/>
          </a:blip>
          <a:srcRect/>
          <a:stretch/>
        </p:blipFill>
        <p:spPr>
          <a:xfrm>
            <a:off x="571500" y="4886027"/>
            <a:ext cx="857250" cy="476250"/>
          </a:xfrm>
          <a:prstGeom prst="rect">
            <a:avLst/>
          </a:prstGeom>
          <a:noFill/>
          <a:ln>
            <a:noFill/>
          </a:ln>
        </p:spPr>
      </p:pic>
      <p:sp>
        <p:nvSpPr>
          <p:cNvPr id="280" name="Google Shape;280;p25"/>
          <p:cNvSpPr txBox="1"/>
          <p:nvPr/>
        </p:nvSpPr>
        <p:spPr>
          <a:xfrm>
            <a:off x="1666875" y="4879478"/>
            <a:ext cx="9953625" cy="19809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975" b="0" i="0" u="none" strike="noStrike" cap="none">
                <a:solidFill>
                  <a:srgbClr val="94A3B8"/>
                </a:solidFill>
                <a:latin typeface="Urbanist"/>
                <a:ea typeface="Urbanist"/>
                <a:cs typeface="Urbanist"/>
                <a:sym typeface="Urbanist"/>
              </a:rPr>
              <a:t>https://img.freepik.com/premium-photo/traditional-indian-masala-chai-latte-glass-cup-hot-drink-with-milk-spices-herbs-plate-light-background_185452-6782.jpg</a:t>
            </a:r>
            <a:endParaRPr/>
          </a:p>
        </p:txBody>
      </p:sp>
      <p:sp>
        <p:nvSpPr>
          <p:cNvPr id="281" name="Google Shape;281;p25"/>
          <p:cNvSpPr txBox="1"/>
          <p:nvPr/>
        </p:nvSpPr>
        <p:spPr>
          <a:xfrm>
            <a:off x="1666875" y="5125194"/>
            <a:ext cx="9953625" cy="24378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200" b="0" i="0" u="none" strike="noStrike" cap="none">
                <a:solidFill>
                  <a:srgbClr val="94A3B8"/>
                </a:solidFill>
                <a:latin typeface="Urbanist"/>
                <a:ea typeface="Urbanist"/>
                <a:cs typeface="Urbanist"/>
                <a:sym typeface="Urbanist"/>
              </a:rPr>
              <a:t>Source: </a:t>
            </a:r>
            <a:r>
              <a:rPr lang="en-US" sz="1200" b="0" i="0" u="none" strike="noStrike" cap="none">
                <a:solidFill>
                  <a:srgbClr val="4F46E5"/>
                </a:solidFill>
                <a:latin typeface="Urbanist"/>
                <a:ea typeface="Urbanist"/>
                <a:cs typeface="Urbanist"/>
                <a:sym typeface="Urbanist"/>
              </a:rPr>
              <a:t>www.freepik.com</a:t>
            </a:r>
            <a:endParaRPr/>
          </a:p>
        </p:txBody>
      </p:sp>
      <p:sp>
        <p:nvSpPr>
          <p:cNvPr id="282" name="Google Shape;282;p25"/>
          <p:cNvSpPr txBox="1"/>
          <p:nvPr/>
        </p:nvSpPr>
        <p:spPr>
          <a:xfrm>
            <a:off x="571500" y="571500"/>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a:solidFill>
                  <a:srgbClr val="2DD4BF"/>
                </a:solidFill>
                <a:latin typeface="Urbanist"/>
                <a:ea typeface="Urbanist"/>
                <a:cs typeface="Urbanist"/>
                <a:sym typeface="Urbanist"/>
              </a:rPr>
              <a:t>Image Sources</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259">
          <a:extLst>
            <a:ext uri="{FF2B5EF4-FFF2-40B4-BE49-F238E27FC236}">
              <a16:creationId xmlns:a16="http://schemas.microsoft.com/office/drawing/2014/main" id="{A9981813-A5B4-F3C4-882B-BA4BF5218735}"/>
            </a:ext>
          </a:extLst>
        </p:cNvPr>
        <p:cNvGrpSpPr/>
        <p:nvPr/>
      </p:nvGrpSpPr>
      <p:grpSpPr>
        <a:xfrm>
          <a:off x="0" y="0"/>
          <a:ext cx="0" cy="0"/>
          <a:chOff x="0" y="0"/>
          <a:chExt cx="0" cy="0"/>
        </a:xfrm>
      </p:grpSpPr>
      <p:sp>
        <p:nvSpPr>
          <p:cNvPr id="261" name="Google Shape;261;p25">
            <a:extLst>
              <a:ext uri="{FF2B5EF4-FFF2-40B4-BE49-F238E27FC236}">
                <a16:creationId xmlns:a16="http://schemas.microsoft.com/office/drawing/2014/main" id="{0139EB0B-19E4-E41C-07E7-E17373D75D49}"/>
              </a:ext>
            </a:extLst>
          </p:cNvPr>
          <p:cNvSpPr/>
          <p:nvPr/>
        </p:nvSpPr>
        <p:spPr>
          <a:xfrm>
            <a:off x="571500" y="2184201"/>
            <a:ext cx="11049000" cy="78477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82" name="Google Shape;282;p25">
            <a:extLst>
              <a:ext uri="{FF2B5EF4-FFF2-40B4-BE49-F238E27FC236}">
                <a16:creationId xmlns:a16="http://schemas.microsoft.com/office/drawing/2014/main" id="{79A74B2B-C1C9-5CCC-A131-E2C57AD78D2D}"/>
              </a:ext>
            </a:extLst>
          </p:cNvPr>
          <p:cNvSpPr txBox="1"/>
          <p:nvPr/>
        </p:nvSpPr>
        <p:spPr>
          <a:xfrm>
            <a:off x="571500" y="61436"/>
            <a:ext cx="11601450" cy="4572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000" b="1" i="0" u="none" strike="noStrike" cap="none" dirty="0">
                <a:solidFill>
                  <a:srgbClr val="2DD4BF"/>
                </a:solidFill>
                <a:latin typeface="Urbanist"/>
                <a:ea typeface="Urbanist"/>
                <a:cs typeface="Urbanist"/>
                <a:sym typeface="Urbanist"/>
              </a:rPr>
              <a:t>Questions?</a:t>
            </a:r>
            <a:endParaRPr dirty="0"/>
          </a:p>
        </p:txBody>
      </p:sp>
      <p:sp>
        <p:nvSpPr>
          <p:cNvPr id="7" name="TextBox 6">
            <a:extLst>
              <a:ext uri="{FF2B5EF4-FFF2-40B4-BE49-F238E27FC236}">
                <a16:creationId xmlns:a16="http://schemas.microsoft.com/office/drawing/2014/main" id="{776660E5-83F4-7507-526F-BD5F08E1ED1F}"/>
              </a:ext>
            </a:extLst>
          </p:cNvPr>
          <p:cNvSpPr txBox="1"/>
          <p:nvPr/>
        </p:nvSpPr>
        <p:spPr>
          <a:xfrm>
            <a:off x="443013" y="1664291"/>
            <a:ext cx="11461615" cy="4247317"/>
          </a:xfrm>
          <a:prstGeom prst="rect">
            <a:avLst/>
          </a:prstGeom>
          <a:noFill/>
        </p:spPr>
        <p:txBody>
          <a:bodyPr wrap="square">
            <a:spAutoFit/>
          </a:bodyPr>
          <a:lstStyle/>
          <a:p>
            <a:r>
              <a:rPr lang="en-GB" sz="1800" b="0" i="0" dirty="0">
                <a:solidFill>
                  <a:srgbClr val="94A3B8"/>
                </a:solidFill>
                <a:effectLst/>
                <a:latin typeface="Urbanist" panose="020B0604020202020204" charset="0"/>
              </a:rPr>
              <a:t>I declare that Generative Artificial Intelligence (AI) was used in the preparation of this assessment in the following ways:</a:t>
            </a:r>
          </a:p>
          <a:p>
            <a:endParaRPr lang="en-GB" sz="1800" b="0" i="0" dirty="0">
              <a:solidFill>
                <a:srgbClr val="94A3B8"/>
              </a:solidFill>
              <a:effectLst/>
              <a:latin typeface="Urbanist" panose="020B0604020202020204" charset="0"/>
            </a:endParaRPr>
          </a:p>
          <a:p>
            <a:r>
              <a:rPr lang="en-GB" sz="1800" b="0" i="0" dirty="0">
                <a:solidFill>
                  <a:srgbClr val="94A3B8"/>
                </a:solidFill>
                <a:effectLst/>
                <a:latin typeface="Urbanist" panose="020B0604020202020204" charset="0"/>
              </a:rPr>
              <a:t>Structure: AI was used to help materials and financial data.</a:t>
            </a:r>
          </a:p>
          <a:p>
            <a:endParaRPr lang="en-GB" sz="1800" b="0" i="0" dirty="0">
              <a:solidFill>
                <a:srgbClr val="94A3B8"/>
              </a:solidFill>
              <a:effectLst/>
              <a:latin typeface="Urbanist" panose="020B0604020202020204" charset="0"/>
            </a:endParaRPr>
          </a:p>
          <a:p>
            <a:r>
              <a:rPr lang="en-GB" sz="1800" b="0" i="0" dirty="0">
                <a:solidFill>
                  <a:srgbClr val="94A3B8"/>
                </a:solidFill>
                <a:effectLst/>
                <a:latin typeface="Urbanist" panose="020B0604020202020204" charset="0"/>
              </a:rPr>
              <a:t>Visual Content: AI was utilised to generate original conceptual imagery (SWOT, PEST, and Product Presentation infographics) to visually support the Cinnamon Kitchen business concept.</a:t>
            </a:r>
          </a:p>
          <a:p>
            <a:endParaRPr lang="en-GB" sz="1800" b="0" i="0" dirty="0">
              <a:solidFill>
                <a:srgbClr val="94A3B8"/>
              </a:solidFill>
              <a:effectLst/>
              <a:latin typeface="Urbanist" panose="020B0604020202020204" charset="0"/>
            </a:endParaRPr>
          </a:p>
          <a:p>
            <a:r>
              <a:rPr lang="en-GB" sz="1800" b="0" i="0" dirty="0">
                <a:solidFill>
                  <a:srgbClr val="94A3B8"/>
                </a:solidFill>
                <a:effectLst/>
                <a:latin typeface="Urbanist" panose="020B0604020202020204" charset="0"/>
              </a:rPr>
              <a:t>Proofreading: AI assisted in ensuring the text adhered to British English standards grammatical syntactical mistake.</a:t>
            </a:r>
          </a:p>
          <a:p>
            <a:endParaRPr lang="en-GB" sz="1800" b="0" i="0" dirty="0">
              <a:solidFill>
                <a:srgbClr val="94A3B8"/>
              </a:solidFill>
              <a:effectLst/>
              <a:latin typeface="Urbanist" panose="020B0604020202020204" charset="0"/>
            </a:endParaRPr>
          </a:p>
          <a:p>
            <a:r>
              <a:rPr lang="en-GB" sz="1800" b="0" i="0" dirty="0">
                <a:solidFill>
                  <a:srgbClr val="94A3B8"/>
                </a:solidFill>
                <a:effectLst/>
                <a:latin typeface="Urbanist" panose="020B0604020202020204" charset="0"/>
              </a:rPr>
              <a:t>Declaration:</a:t>
            </a:r>
            <a:br>
              <a:rPr lang="en-GB" sz="1800" b="0" i="0" dirty="0">
                <a:solidFill>
                  <a:srgbClr val="94A3B8"/>
                </a:solidFill>
                <a:effectLst/>
                <a:latin typeface="Urbanist" panose="020B0604020202020204" charset="0"/>
              </a:rPr>
            </a:br>
            <a:r>
              <a:rPr lang="en-GB" sz="1800" b="0" i="0" dirty="0">
                <a:solidFill>
                  <a:srgbClr val="94A3B8"/>
                </a:solidFill>
                <a:effectLst/>
                <a:latin typeface="Urbanist" panose="020B0604020202020204" charset="0"/>
              </a:rPr>
              <a:t> I confirm that the core business concept, strategic decisions, and final analysis presented in this pitch are my own work. All external sources used have been appropriately cited and referenced using the Harvard referencing system. I take full responsibility for the accuracy and integrity of the content within this submission.</a:t>
            </a:r>
          </a:p>
        </p:txBody>
      </p:sp>
      <p:sp>
        <p:nvSpPr>
          <p:cNvPr id="8" name="Google Shape;282;p25">
            <a:extLst>
              <a:ext uri="{FF2B5EF4-FFF2-40B4-BE49-F238E27FC236}">
                <a16:creationId xmlns:a16="http://schemas.microsoft.com/office/drawing/2014/main" id="{F9A841E6-14B3-0D73-54DF-39CE901DEEBD}"/>
              </a:ext>
            </a:extLst>
          </p:cNvPr>
          <p:cNvSpPr txBox="1"/>
          <p:nvPr/>
        </p:nvSpPr>
        <p:spPr>
          <a:xfrm>
            <a:off x="571500" y="738984"/>
            <a:ext cx="11601450" cy="738664"/>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GB" sz="2400" b="1" i="0" u="none" strike="noStrike" cap="none" dirty="0">
                <a:solidFill>
                  <a:srgbClr val="2DD4BF"/>
                </a:solidFill>
                <a:latin typeface="Urbanist"/>
                <a:ea typeface="Urbanist"/>
                <a:cs typeface="Urbanist"/>
                <a:sym typeface="Urbanist"/>
              </a:rPr>
              <a:t>Use of Generative AI in assessment</a:t>
            </a:r>
          </a:p>
          <a:p>
            <a:pPr marL="0" marR="0" lvl="0" indent="0" algn="l" rtl="0">
              <a:spcBef>
                <a:spcPts val="0"/>
              </a:spcBef>
              <a:spcAft>
                <a:spcPts val="0"/>
              </a:spcAft>
              <a:buNone/>
            </a:pPr>
            <a:endParaRPr sz="2400" dirty="0">
              <a:solidFill>
                <a:schemeClr val="bg1">
                  <a:lumMod val="95000"/>
                </a:schemeClr>
              </a:solidFill>
            </a:endParaRPr>
          </a:p>
        </p:txBody>
      </p:sp>
      <p:sp>
        <p:nvSpPr>
          <p:cNvPr id="9" name="TextBox 8">
            <a:extLst>
              <a:ext uri="{FF2B5EF4-FFF2-40B4-BE49-F238E27FC236}">
                <a16:creationId xmlns:a16="http://schemas.microsoft.com/office/drawing/2014/main" id="{030037ED-454C-6DA8-6C48-9993A8793610}"/>
              </a:ext>
            </a:extLst>
          </p:cNvPr>
          <p:cNvSpPr txBox="1"/>
          <p:nvPr/>
        </p:nvSpPr>
        <p:spPr>
          <a:xfrm>
            <a:off x="2633763" y="105370"/>
            <a:ext cx="6094378" cy="369332"/>
          </a:xfrm>
          <a:prstGeom prst="rect">
            <a:avLst/>
          </a:prstGeom>
          <a:noFill/>
        </p:spPr>
        <p:txBody>
          <a:bodyPr wrap="square">
            <a:spAutoFit/>
          </a:bodyPr>
          <a:lstStyle/>
          <a:p>
            <a:r>
              <a:rPr lang="en-GB" sz="1800" b="0" i="0" dirty="0">
                <a:solidFill>
                  <a:srgbClr val="94A3B8"/>
                </a:solidFill>
                <a:effectLst/>
                <a:latin typeface="Urbanist" panose="020B0604020202020204" charset="0"/>
              </a:rPr>
              <a:t>Thank you for your attention. Any questions?</a:t>
            </a:r>
            <a:endParaRPr lang="en-GB" sz="1800" dirty="0"/>
          </a:p>
        </p:txBody>
      </p:sp>
    </p:spTree>
    <p:extLst>
      <p:ext uri="{BB962C8B-B14F-4D97-AF65-F5344CB8AC3E}">
        <p14:creationId xmlns:p14="http://schemas.microsoft.com/office/powerpoint/2010/main" val="811127192"/>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1084</Words>
  <Application>Microsoft Office PowerPoint</Application>
  <PresentationFormat>Widescreen</PresentationFormat>
  <Paragraphs>121</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Urbanist</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Amdadur Masum (2128870)</cp:lastModifiedBy>
  <cp:revision>3</cp:revision>
  <dcterms:modified xsi:type="dcterms:W3CDTF">2026-05-06T04:19:10Z</dcterms:modified>
</cp:coreProperties>
</file>