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65" r:id="rId2"/>
    <p:sldId id="316" r:id="rId3"/>
    <p:sldId id="317" r:id="rId4"/>
    <p:sldId id="318" r:id="rId5"/>
    <p:sldId id="319" r:id="rId6"/>
    <p:sldId id="320" r:id="rId7"/>
    <p:sldId id="310" r:id="rId8"/>
    <p:sldId id="314" r:id="rId9"/>
    <p:sldId id="321" r:id="rId10"/>
    <p:sldId id="322" r:id="rId11"/>
    <p:sldId id="323" r:id="rId12"/>
    <p:sldId id="324" r:id="rId13"/>
    <p:sldId id="325" r:id="rId14"/>
    <p:sldId id="326" r:id="rId15"/>
    <p:sldId id="327" r:id="rId16"/>
  </p:sldIdLst>
  <p:sldSz cx="12188825"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29" autoAdjust="0"/>
  </p:normalViewPr>
  <p:slideViewPr>
    <p:cSldViewPr showGuides="1">
      <p:cViewPr varScale="1">
        <p:scale>
          <a:sx n="84" d="100"/>
          <a:sy n="84" d="100"/>
        </p:scale>
        <p:origin x="581" y="48"/>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1986"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4/25/2021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4/25/2021</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a:solidFill>
                  <a:schemeClr val="tx1"/>
                </a:solidFill>
              </a:defRPr>
            </a:lvl1pPr>
          </a:lstStyle>
          <a:p>
            <a:r>
              <a:rPr lang="en-US" smtClean="0"/>
              <a:t>Click to edit Master title style</a:t>
            </a:r>
            <a:endParaRPr/>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4/25/2021</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lvl1pPr>
          </a:lstStyle>
          <a:p>
            <a:r>
              <a:rPr lang="en-US" smtClean="0"/>
              <a:t>Click to edit Master title style</a:t>
            </a:r>
            <a:endParaRPr/>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4/25/2021</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4/25/2021</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fld id="{03F41C87-7AD9-4845-A077-840E4A0F3F06}" type="datetimeFigureOut">
              <a:rPr lang="en-US"/>
              <a:t>4/25/2021</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03F41C87-7AD9-4845-A077-840E4A0F3F06}" type="datetimeFigureOut">
              <a:rPr lang="en-US"/>
              <a:t>4/25/2021</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03F41C87-7AD9-4845-A077-840E4A0F3F06}" type="datetimeFigureOut">
              <a:rPr lang="en-US"/>
              <a:t>4/25/2021</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03F41C87-7AD9-4845-A077-840E4A0F3F06}" type="datetimeFigureOut">
              <a:rPr lang="en-US"/>
              <a:t>4/25/2021</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pPr/>
              <a:t>4/25/2021</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4/25/2021</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4/25/2021</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03F41C87-7AD9-4845-A077-840E4A0F3F06}" type="datetimeFigureOut">
              <a:rPr lang="en-US" smtClean="0"/>
              <a:pPr/>
              <a:t>4/25/2021</a:t>
            </a:fld>
            <a:endParaRPr lang="en-US"/>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spc="100" baseline="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1016/j.system.2016.09.001"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912812" y="762000"/>
            <a:ext cx="8229600" cy="5562600"/>
          </a:xfrm>
        </p:spPr>
        <p:txBody>
          <a:bodyPr>
            <a:noAutofit/>
          </a:bodyPr>
          <a:lstStyle/>
          <a:p>
            <a:pPr algn="ctr"/>
            <a:r>
              <a:rPr lang="en-US" sz="3600" b="1" dirty="0">
                <a:solidFill>
                  <a:schemeClr val="accent3">
                    <a:lumMod val="75000"/>
                  </a:schemeClr>
                </a:solidFill>
                <a:latin typeface="Sylfaen" panose="010A0502050306030303" pitchFamily="18" charset="0"/>
              </a:rPr>
              <a:t>Effects of </a:t>
            </a:r>
            <a:r>
              <a:rPr lang="en-US" sz="3600" b="1" dirty="0" smtClean="0">
                <a:solidFill>
                  <a:schemeClr val="accent3">
                    <a:lumMod val="75000"/>
                  </a:schemeClr>
                </a:solidFill>
                <a:latin typeface="Sylfaen" panose="010A0502050306030303" pitchFamily="18" charset="0"/>
              </a:rPr>
              <a:t>the Autonomous Classroom </a:t>
            </a:r>
            <a:r>
              <a:rPr lang="en-US" sz="3600" b="1" dirty="0">
                <a:solidFill>
                  <a:schemeClr val="accent3">
                    <a:lumMod val="75000"/>
                  </a:schemeClr>
                </a:solidFill>
                <a:latin typeface="Sylfaen" panose="010A0502050306030303" pitchFamily="18" charset="0"/>
              </a:rPr>
              <a:t>on </a:t>
            </a:r>
            <a:r>
              <a:rPr lang="en-US" sz="3600" b="1" dirty="0" smtClean="0">
                <a:solidFill>
                  <a:schemeClr val="accent3">
                    <a:lumMod val="75000"/>
                  </a:schemeClr>
                </a:solidFill>
                <a:latin typeface="Sylfaen" panose="010A0502050306030303" pitchFamily="18" charset="0"/>
              </a:rPr>
              <a:t>Learning </a:t>
            </a:r>
            <a:r>
              <a:rPr lang="en-US" sz="3600" b="1" dirty="0">
                <a:solidFill>
                  <a:schemeClr val="accent3">
                    <a:lumMod val="75000"/>
                  </a:schemeClr>
                </a:solidFill>
                <a:latin typeface="Sylfaen" panose="010A0502050306030303" pitchFamily="18" charset="0"/>
              </a:rPr>
              <a:t>S</a:t>
            </a:r>
            <a:r>
              <a:rPr lang="en-US" sz="3600" b="1" dirty="0" smtClean="0">
                <a:solidFill>
                  <a:schemeClr val="accent3">
                    <a:lumMod val="75000"/>
                  </a:schemeClr>
                </a:solidFill>
                <a:latin typeface="Sylfaen" panose="010A0502050306030303" pitchFamily="18" charset="0"/>
              </a:rPr>
              <a:t>econd </a:t>
            </a:r>
            <a:r>
              <a:rPr lang="en-US" sz="3600" b="1" dirty="0">
                <a:solidFill>
                  <a:schemeClr val="accent3">
                    <a:lumMod val="75000"/>
                  </a:schemeClr>
                </a:solidFill>
                <a:latin typeface="Sylfaen" panose="010A0502050306030303" pitchFamily="18" charset="0"/>
              </a:rPr>
              <a:t>L</a:t>
            </a:r>
            <a:r>
              <a:rPr lang="en-US" sz="3600" b="1" dirty="0" smtClean="0">
                <a:solidFill>
                  <a:schemeClr val="accent3">
                    <a:lumMod val="75000"/>
                  </a:schemeClr>
                </a:solidFill>
                <a:latin typeface="Sylfaen" panose="010A0502050306030303" pitchFamily="18" charset="0"/>
              </a:rPr>
              <a:t>anguage </a:t>
            </a:r>
            <a:r>
              <a:rPr lang="en-US" sz="3600" b="1" dirty="0">
                <a:solidFill>
                  <a:schemeClr val="accent3">
                    <a:lumMod val="75000"/>
                  </a:schemeClr>
                </a:solidFill>
                <a:latin typeface="Sylfaen" panose="010A0502050306030303" pitchFamily="18" charset="0"/>
              </a:rPr>
              <a:t>and </a:t>
            </a:r>
            <a:r>
              <a:rPr lang="en-US" sz="3600" b="1" dirty="0" smtClean="0">
                <a:solidFill>
                  <a:schemeClr val="accent3">
                    <a:lumMod val="75000"/>
                  </a:schemeClr>
                </a:solidFill>
                <a:latin typeface="Sylfaen" panose="010A0502050306030303" pitchFamily="18" charset="0"/>
              </a:rPr>
              <a:t>Learner’s Anxiety among Iranian Students</a:t>
            </a:r>
            <a:r>
              <a:rPr lang="en-US" sz="3200" dirty="0">
                <a:solidFill>
                  <a:schemeClr val="tx1">
                    <a:lumMod val="65000"/>
                  </a:schemeClr>
                </a:solidFill>
                <a:latin typeface="Sylfaen" panose="010A0502050306030303" pitchFamily="18" charset="0"/>
              </a:rPr>
              <a:t/>
            </a:r>
            <a:br>
              <a:rPr lang="en-US" sz="3200" dirty="0">
                <a:solidFill>
                  <a:schemeClr val="tx1">
                    <a:lumMod val="65000"/>
                  </a:schemeClr>
                </a:solidFill>
                <a:latin typeface="Sylfaen" panose="010A0502050306030303" pitchFamily="18" charset="0"/>
              </a:rPr>
            </a:br>
            <a:r>
              <a:rPr lang="en-US" sz="3200" b="1" dirty="0">
                <a:solidFill>
                  <a:schemeClr val="tx1">
                    <a:lumMod val="65000"/>
                  </a:schemeClr>
                </a:solidFill>
                <a:latin typeface="Sylfaen" panose="010A0502050306030303" pitchFamily="18" charset="0"/>
              </a:rPr>
              <a:t> </a:t>
            </a:r>
            <a:r>
              <a:rPr lang="en-US" sz="3200" dirty="0">
                <a:solidFill>
                  <a:schemeClr val="tx1">
                    <a:lumMod val="65000"/>
                  </a:schemeClr>
                </a:solidFill>
                <a:latin typeface="Sylfaen" panose="010A0502050306030303" pitchFamily="18" charset="0"/>
              </a:rPr>
              <a:t/>
            </a:r>
            <a:br>
              <a:rPr lang="en-US" sz="3200" dirty="0">
                <a:solidFill>
                  <a:schemeClr val="tx1">
                    <a:lumMod val="65000"/>
                  </a:schemeClr>
                </a:solidFill>
                <a:latin typeface="Sylfaen" panose="010A0502050306030303" pitchFamily="18" charset="0"/>
              </a:rPr>
            </a:br>
            <a:r>
              <a:rPr lang="en-US" sz="2400" b="1" dirty="0">
                <a:solidFill>
                  <a:schemeClr val="tx1">
                    <a:lumMod val="65000"/>
                  </a:schemeClr>
                </a:solidFill>
                <a:latin typeface="Sylfaen" panose="010A0502050306030303" pitchFamily="18" charset="0"/>
              </a:rPr>
              <a:t>University of Wales Saint David</a:t>
            </a:r>
            <a:r>
              <a:rPr lang="en-US" sz="2400" dirty="0">
                <a:solidFill>
                  <a:schemeClr val="tx1">
                    <a:lumMod val="65000"/>
                  </a:schemeClr>
                </a:solidFill>
                <a:latin typeface="Sylfaen" panose="010A0502050306030303" pitchFamily="18" charset="0"/>
              </a:rPr>
              <a:t/>
            </a:r>
            <a:br>
              <a:rPr lang="en-US" sz="2400" dirty="0">
                <a:solidFill>
                  <a:schemeClr val="tx1">
                    <a:lumMod val="65000"/>
                  </a:schemeClr>
                </a:solidFill>
                <a:latin typeface="Sylfaen" panose="010A0502050306030303" pitchFamily="18" charset="0"/>
              </a:rPr>
            </a:br>
            <a:r>
              <a:rPr lang="en-US" sz="2400" b="1" dirty="0" err="1">
                <a:solidFill>
                  <a:schemeClr val="tx1">
                    <a:lumMod val="65000"/>
                  </a:schemeClr>
                </a:solidFill>
                <a:latin typeface="Sylfaen" panose="010A0502050306030303" pitchFamily="18" charset="0"/>
              </a:rPr>
              <a:t>Farzaneh</a:t>
            </a:r>
            <a:r>
              <a:rPr lang="en-US" sz="2400" b="1" dirty="0">
                <a:solidFill>
                  <a:schemeClr val="tx1">
                    <a:lumMod val="65000"/>
                  </a:schemeClr>
                </a:solidFill>
                <a:latin typeface="Sylfaen" panose="010A0502050306030303" pitchFamily="18" charset="0"/>
              </a:rPr>
              <a:t> </a:t>
            </a:r>
            <a:r>
              <a:rPr lang="en-US" sz="2400" b="1" dirty="0" err="1">
                <a:solidFill>
                  <a:schemeClr val="tx1">
                    <a:lumMod val="65000"/>
                  </a:schemeClr>
                </a:solidFill>
                <a:latin typeface="Sylfaen" panose="010A0502050306030303" pitchFamily="18" charset="0"/>
              </a:rPr>
              <a:t>Pishbin</a:t>
            </a:r>
            <a:r>
              <a:rPr lang="en-US" sz="3200" dirty="0">
                <a:solidFill>
                  <a:schemeClr val="tx1">
                    <a:lumMod val="65000"/>
                  </a:schemeClr>
                </a:solidFill>
                <a:latin typeface="Sylfaen" panose="010A0502050306030303" pitchFamily="18" charset="0"/>
              </a:rPr>
              <a:t/>
            </a:r>
            <a:br>
              <a:rPr lang="en-US" sz="3200" dirty="0">
                <a:solidFill>
                  <a:schemeClr val="tx1">
                    <a:lumMod val="65000"/>
                  </a:schemeClr>
                </a:solidFill>
                <a:latin typeface="Sylfaen" panose="010A0502050306030303" pitchFamily="18" charset="0"/>
              </a:rPr>
            </a:br>
            <a:r>
              <a:rPr lang="en-US" sz="3200" b="1" dirty="0">
                <a:solidFill>
                  <a:schemeClr val="tx1">
                    <a:lumMod val="65000"/>
                  </a:schemeClr>
                </a:solidFill>
                <a:latin typeface="Sylfaen" panose="010A0502050306030303" pitchFamily="18" charset="0"/>
              </a:rPr>
              <a:t> </a:t>
            </a:r>
            <a:r>
              <a:rPr lang="en-US" sz="3200" dirty="0">
                <a:solidFill>
                  <a:schemeClr val="tx1">
                    <a:lumMod val="65000"/>
                  </a:schemeClr>
                </a:solidFill>
                <a:latin typeface="Sylfaen" panose="010A0502050306030303" pitchFamily="18" charset="0"/>
              </a:rPr>
              <a:t/>
            </a:r>
            <a:br>
              <a:rPr lang="en-US" sz="3200" dirty="0">
                <a:solidFill>
                  <a:schemeClr val="tx1">
                    <a:lumMod val="65000"/>
                  </a:schemeClr>
                </a:solidFill>
                <a:latin typeface="Sylfaen" panose="010A0502050306030303" pitchFamily="18" charset="0"/>
              </a:rPr>
            </a:br>
            <a:r>
              <a:rPr lang="en-US" sz="2400" b="1" dirty="0">
                <a:solidFill>
                  <a:schemeClr val="tx1">
                    <a:lumMod val="65000"/>
                  </a:schemeClr>
                </a:solidFill>
                <a:latin typeface="Sylfaen" panose="010A0502050306030303" pitchFamily="18" charset="0"/>
              </a:rPr>
              <a:t>Student Number: </a:t>
            </a:r>
            <a:r>
              <a:rPr lang="en-US" sz="2400" b="1" dirty="0" smtClean="0">
                <a:solidFill>
                  <a:schemeClr val="tx1">
                    <a:lumMod val="65000"/>
                  </a:schemeClr>
                </a:solidFill>
                <a:latin typeface="Sylfaen" panose="010A0502050306030303" pitchFamily="18" charset="0"/>
              </a:rPr>
              <a:t>2012144</a:t>
            </a:r>
            <a:br>
              <a:rPr lang="en-US" sz="2400" b="1" dirty="0" smtClean="0">
                <a:solidFill>
                  <a:schemeClr val="tx1">
                    <a:lumMod val="65000"/>
                  </a:schemeClr>
                </a:solidFill>
                <a:latin typeface="Sylfaen" panose="010A0502050306030303" pitchFamily="18" charset="0"/>
              </a:rPr>
            </a:br>
            <a:r>
              <a:rPr lang="en-US" sz="2400" dirty="0">
                <a:solidFill>
                  <a:schemeClr val="tx1">
                    <a:lumMod val="65000"/>
                  </a:schemeClr>
                </a:solidFill>
                <a:latin typeface="Sylfaen" panose="010A0502050306030303" pitchFamily="18" charset="0"/>
              </a:rPr>
              <a:t/>
            </a:r>
            <a:br>
              <a:rPr lang="en-US" sz="2400" dirty="0">
                <a:solidFill>
                  <a:schemeClr val="tx1">
                    <a:lumMod val="65000"/>
                  </a:schemeClr>
                </a:solidFill>
                <a:latin typeface="Sylfaen" panose="010A0502050306030303" pitchFamily="18" charset="0"/>
              </a:rPr>
            </a:br>
            <a:r>
              <a:rPr lang="en-US" sz="2400" dirty="0" smtClean="0">
                <a:solidFill>
                  <a:schemeClr val="tx1">
                    <a:lumMod val="65000"/>
                  </a:schemeClr>
                </a:solidFill>
                <a:latin typeface="Sylfaen" panose="010A0502050306030303" pitchFamily="18" charset="0"/>
              </a:rPr>
              <a:t>2012144@student.uwtsd.ac.uk</a:t>
            </a:r>
            <a:br>
              <a:rPr lang="en-US" sz="2400" dirty="0" smtClean="0">
                <a:solidFill>
                  <a:schemeClr val="tx1">
                    <a:lumMod val="65000"/>
                  </a:schemeClr>
                </a:solidFill>
                <a:latin typeface="Sylfaen" panose="010A0502050306030303" pitchFamily="18" charset="0"/>
              </a:rPr>
            </a:br>
            <a:r>
              <a:rPr lang="en-US" sz="2400" dirty="0" smtClean="0">
                <a:solidFill>
                  <a:schemeClr val="tx1">
                    <a:lumMod val="65000"/>
                  </a:schemeClr>
                </a:solidFill>
                <a:latin typeface="Sylfaen" panose="010A0502050306030303" pitchFamily="18" charset="0"/>
              </a:rPr>
              <a:t/>
            </a:r>
            <a:br>
              <a:rPr lang="en-US" sz="2400" dirty="0" smtClean="0">
                <a:solidFill>
                  <a:schemeClr val="tx1">
                    <a:lumMod val="65000"/>
                  </a:schemeClr>
                </a:solidFill>
                <a:latin typeface="Sylfaen" panose="010A0502050306030303" pitchFamily="18" charset="0"/>
              </a:rPr>
            </a:br>
            <a:r>
              <a:rPr lang="en-US" sz="2400" dirty="0" smtClean="0">
                <a:solidFill>
                  <a:schemeClr val="tx1">
                    <a:lumMod val="65000"/>
                  </a:schemeClr>
                </a:solidFill>
                <a:latin typeface="Sylfaen" panose="010A0502050306030303" pitchFamily="18" charset="0"/>
              </a:rPr>
              <a:t/>
            </a:r>
            <a:br>
              <a:rPr lang="en-US" sz="2400" dirty="0" smtClean="0">
                <a:solidFill>
                  <a:schemeClr val="tx1">
                    <a:lumMod val="65000"/>
                  </a:schemeClr>
                </a:solidFill>
                <a:latin typeface="Sylfaen" panose="010A0502050306030303" pitchFamily="18" charset="0"/>
              </a:rPr>
            </a:br>
            <a:r>
              <a:rPr lang="en-US" sz="2400" b="1" dirty="0" smtClean="0">
                <a:solidFill>
                  <a:schemeClr val="tx1">
                    <a:lumMod val="65000"/>
                  </a:schemeClr>
                </a:solidFill>
                <a:latin typeface="Sylfaen" panose="010A0502050306030303" pitchFamily="18" charset="0"/>
              </a:rPr>
              <a:t>April </a:t>
            </a:r>
            <a:r>
              <a:rPr lang="en-US" sz="2400" b="1" dirty="0">
                <a:solidFill>
                  <a:schemeClr val="tx1">
                    <a:lumMod val="65000"/>
                  </a:schemeClr>
                </a:solidFill>
                <a:latin typeface="Sylfaen" panose="010A0502050306030303" pitchFamily="18" charset="0"/>
              </a:rPr>
              <a:t>2021</a:t>
            </a:r>
            <a:r>
              <a:rPr lang="en-US" sz="3200" dirty="0">
                <a:solidFill>
                  <a:schemeClr val="tx1">
                    <a:lumMod val="65000"/>
                  </a:schemeClr>
                </a:solidFill>
                <a:latin typeface="Sylfaen" panose="010A0502050306030303" pitchFamily="18" charset="0"/>
              </a:rPr>
              <a:t/>
            </a:r>
            <a:br>
              <a:rPr lang="en-US" sz="3200" dirty="0">
                <a:solidFill>
                  <a:schemeClr val="tx1">
                    <a:lumMod val="65000"/>
                  </a:schemeClr>
                </a:solidFill>
                <a:latin typeface="Sylfaen" panose="010A0502050306030303" pitchFamily="18" charset="0"/>
              </a:rPr>
            </a:br>
            <a:endParaRPr lang="en-US" sz="3200" dirty="0">
              <a:solidFill>
                <a:schemeClr val="tx1">
                  <a:lumMod val="65000"/>
                </a:schemeClr>
              </a:solidFill>
              <a:latin typeface="Sylfaen" panose="010A0502050306030303" pitchFamily="18" charset="0"/>
            </a:endParaRPr>
          </a:p>
        </p:txBody>
      </p:sp>
      <p:sp>
        <p:nvSpPr>
          <p:cNvPr id="2" name="TextBox 1"/>
          <p:cNvSpPr txBox="1"/>
          <p:nvPr/>
        </p:nvSpPr>
        <p:spPr>
          <a:xfrm>
            <a:off x="4265612" y="5334000"/>
            <a:ext cx="1638300" cy="762000"/>
          </a:xfrm>
          <a:prstGeom prst="rect">
            <a:avLst/>
          </a:prstGeom>
          <a:noFill/>
          <a:ln w="9525" cap="flat" cmpd="sng" algn="ctr">
            <a:solidFill>
              <a:schemeClr val="tx1">
                <a:lumMod val="85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endParaRPr lang="en-US" dirty="0"/>
          </a:p>
        </p:txBody>
      </p:sp>
      <p:cxnSp>
        <p:nvCxnSpPr>
          <p:cNvPr id="6" name="Straight Connector 5"/>
          <p:cNvCxnSpPr>
            <a:stCxn id="2" idx="2"/>
          </p:cNvCxnSpPr>
          <p:nvPr/>
        </p:nvCxnSpPr>
        <p:spPr>
          <a:xfrm>
            <a:off x="5084762" y="6096000"/>
            <a:ext cx="0" cy="1295400"/>
          </a:xfrm>
          <a:prstGeom prst="line">
            <a:avLst/>
          </a:prstGeom>
          <a:ln>
            <a:solidFill>
              <a:schemeClr val="tx1">
                <a:lumMod val="75000"/>
              </a:schemeClr>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1217612" y="2971800"/>
            <a:ext cx="7620000" cy="0"/>
          </a:xfrm>
          <a:prstGeom prst="line">
            <a:avLst/>
          </a:prstGeom>
          <a:ln>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1141412" y="2895600"/>
            <a:ext cx="152400" cy="152400"/>
          </a:xfrm>
          <a:prstGeom prst="ellipse">
            <a:avLst/>
          </a:prstGeom>
          <a:solidFill>
            <a:schemeClr val="tx1">
              <a:lumMod val="65000"/>
            </a:schemeClr>
          </a:solidFill>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2" name="Oval 11"/>
          <p:cNvSpPr/>
          <p:nvPr/>
        </p:nvSpPr>
        <p:spPr>
          <a:xfrm>
            <a:off x="8826880" y="2895600"/>
            <a:ext cx="152400" cy="152400"/>
          </a:xfrm>
          <a:prstGeom prst="ellipse">
            <a:avLst/>
          </a:prstGeom>
          <a:solidFill>
            <a:schemeClr val="tx1">
              <a:lumMod val="65000"/>
            </a:schemeClr>
          </a:solidFill>
          <a:ln>
            <a:solidFill>
              <a:schemeClr val="tx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5821" y="533401"/>
            <a:ext cx="9134391" cy="5486400"/>
          </a:xfrm>
        </p:spPr>
        <p:txBody>
          <a:bodyPr>
            <a:normAutofit/>
          </a:bodyPr>
          <a:lstStyle/>
          <a:p>
            <a:pPr marL="0" indent="0" algn="ctr">
              <a:buNone/>
            </a:pPr>
            <a:endParaRPr lang="en-US" sz="5400" b="1" dirty="0" smtClean="0"/>
          </a:p>
          <a:p>
            <a:pPr marL="0" indent="0" algn="ctr">
              <a:buNone/>
            </a:pPr>
            <a:endParaRPr lang="en-US" sz="5400" b="1" dirty="0"/>
          </a:p>
          <a:p>
            <a:pPr marL="0" indent="0" algn="ctr">
              <a:buNone/>
            </a:pPr>
            <a:r>
              <a:rPr lang="en-US" sz="5400" b="1" dirty="0" smtClean="0">
                <a:solidFill>
                  <a:srgbClr val="FFC000"/>
                </a:solidFill>
              </a:rPr>
              <a:t>Literature Review</a:t>
            </a:r>
            <a:endParaRPr lang="en-US" sz="5400" b="1" dirty="0">
              <a:solidFill>
                <a:srgbClr val="FFC000"/>
              </a:solidFill>
            </a:endParaRPr>
          </a:p>
        </p:txBody>
      </p:sp>
    </p:spTree>
    <p:extLst>
      <p:ext uri="{BB962C8B-B14F-4D97-AF65-F5344CB8AC3E}">
        <p14:creationId xmlns:p14="http://schemas.microsoft.com/office/powerpoint/2010/main" val="3503240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normAutofit/>
          </a:bodyPr>
          <a:lstStyle/>
          <a:p>
            <a:pPr marL="0" indent="0">
              <a:buNone/>
            </a:pPr>
            <a:endParaRPr lang="en-US" dirty="0" smtClean="0"/>
          </a:p>
          <a:p>
            <a:pPr marL="0" indent="0">
              <a:buNone/>
            </a:pPr>
            <a:r>
              <a:rPr lang="en-US" dirty="0"/>
              <a:t>(</a:t>
            </a:r>
            <a:r>
              <a:rPr lang="en-US" dirty="0" err="1"/>
              <a:t>Shakouri</a:t>
            </a:r>
            <a:r>
              <a:rPr lang="en-US" dirty="0"/>
              <a:t> </a:t>
            </a:r>
            <a:r>
              <a:rPr lang="en-US" dirty="0" err="1"/>
              <a:t>Masouleh</a:t>
            </a:r>
            <a:r>
              <a:rPr lang="en-US" dirty="0"/>
              <a:t> &amp; </a:t>
            </a:r>
            <a:r>
              <a:rPr lang="en-US" dirty="0" err="1"/>
              <a:t>Bahraminezhad</a:t>
            </a:r>
            <a:r>
              <a:rPr lang="en-US" dirty="0"/>
              <a:t> </a:t>
            </a:r>
            <a:r>
              <a:rPr lang="en-US" dirty="0" err="1"/>
              <a:t>Jooneghanni</a:t>
            </a:r>
            <a:r>
              <a:rPr lang="en-US" dirty="0"/>
              <a:t>, </a:t>
            </a:r>
            <a:r>
              <a:rPr lang="en-US" dirty="0" smtClean="0"/>
              <a:t>2012)…</a:t>
            </a:r>
            <a:r>
              <a:rPr lang="en-US" dirty="0" smtClean="0">
                <a:solidFill>
                  <a:srgbClr val="FFC000"/>
                </a:solidFill>
              </a:rPr>
              <a:t>In </a:t>
            </a:r>
            <a:r>
              <a:rPr lang="en-US" dirty="0">
                <a:solidFill>
                  <a:srgbClr val="FFC000"/>
                </a:solidFill>
              </a:rPr>
              <a:t>language education, learner autonomy is defined differently, such as learner independence, self-direction, and independent </a:t>
            </a:r>
            <a:r>
              <a:rPr lang="en-US" dirty="0" smtClean="0">
                <a:solidFill>
                  <a:srgbClr val="FFC000"/>
                </a:solidFill>
              </a:rPr>
              <a:t>learning</a:t>
            </a:r>
          </a:p>
          <a:p>
            <a:pPr marL="0" indent="0">
              <a:buNone/>
            </a:pPr>
            <a:r>
              <a:rPr lang="en-US" dirty="0" err="1"/>
              <a:t>Dornyei</a:t>
            </a:r>
            <a:r>
              <a:rPr lang="en-US" dirty="0"/>
              <a:t> (</a:t>
            </a:r>
            <a:r>
              <a:rPr lang="en-US" dirty="0" smtClean="0"/>
              <a:t>2005)</a:t>
            </a:r>
            <a:r>
              <a:rPr lang="en-US" dirty="0" smtClean="0">
                <a:solidFill>
                  <a:srgbClr val="FFC000"/>
                </a:solidFill>
              </a:rPr>
              <a:t> </a:t>
            </a:r>
            <a:r>
              <a:rPr lang="en-US" dirty="0">
                <a:solidFill>
                  <a:srgbClr val="FFC000"/>
                </a:solidFill>
              </a:rPr>
              <a:t>suggested self-regulation is important because it includes activated participation in the learning process that is more appropriated to the concept of autonomy;</a:t>
            </a:r>
            <a:endParaRPr lang="en-US" dirty="0" smtClean="0">
              <a:solidFill>
                <a:srgbClr val="FFC000"/>
              </a:solidFill>
            </a:endParaRPr>
          </a:p>
          <a:p>
            <a:pPr marL="0" indent="0">
              <a:buNone/>
            </a:pPr>
            <a:r>
              <a:rPr lang="en-US" dirty="0" err="1"/>
              <a:t>Piniel</a:t>
            </a:r>
            <a:r>
              <a:rPr lang="en-US" dirty="0"/>
              <a:t> and </a:t>
            </a:r>
            <a:r>
              <a:rPr lang="en-US" dirty="0" err="1"/>
              <a:t>Csizer</a:t>
            </a:r>
            <a:r>
              <a:rPr lang="en-US" dirty="0"/>
              <a:t> (2013) </a:t>
            </a:r>
            <a:r>
              <a:rPr lang="en-US" dirty="0">
                <a:solidFill>
                  <a:srgbClr val="FFC000"/>
                </a:solidFill>
              </a:rPr>
              <a:t>introduced three factors of learners’ personality, motivation, self-efficacy, and anxiety contributing to the success of SLA. </a:t>
            </a:r>
            <a:endParaRPr lang="en-US" dirty="0" smtClean="0">
              <a:solidFill>
                <a:srgbClr val="FFC000"/>
              </a:solidFill>
            </a:endParaRPr>
          </a:p>
          <a:p>
            <a:pPr marL="0" indent="0">
              <a:buNone/>
            </a:pPr>
            <a:r>
              <a:rPr lang="en-US" dirty="0" smtClean="0"/>
              <a:t>(</a:t>
            </a:r>
            <a:r>
              <a:rPr lang="en-US" dirty="0"/>
              <a:t>Tremblay &amp; Gardner, 1995 as cited in </a:t>
            </a:r>
            <a:r>
              <a:rPr lang="en-US" dirty="0" err="1"/>
              <a:t>Piniel</a:t>
            </a:r>
            <a:r>
              <a:rPr lang="en-US" dirty="0"/>
              <a:t> and </a:t>
            </a:r>
            <a:r>
              <a:rPr lang="en-US" dirty="0" err="1"/>
              <a:t>Csizer</a:t>
            </a:r>
            <a:r>
              <a:rPr lang="en-US" dirty="0"/>
              <a:t>, 2013</a:t>
            </a:r>
            <a:r>
              <a:rPr lang="en-US" dirty="0" smtClean="0"/>
              <a:t>)….</a:t>
            </a:r>
            <a:r>
              <a:rPr lang="en-US" dirty="0" smtClean="0">
                <a:solidFill>
                  <a:srgbClr val="FFC000"/>
                </a:solidFill>
              </a:rPr>
              <a:t>it </a:t>
            </a:r>
            <a:r>
              <a:rPr lang="en-US" dirty="0">
                <a:solidFill>
                  <a:srgbClr val="FFC000"/>
                </a:solidFill>
              </a:rPr>
              <a:t>causes decreased collaborative learning and their participation in the classroom so, they would not be successful </a:t>
            </a:r>
            <a:r>
              <a:rPr lang="en-US" dirty="0" smtClean="0">
                <a:solidFill>
                  <a:srgbClr val="FFC000"/>
                </a:solidFill>
              </a:rPr>
              <a:t>learners</a:t>
            </a:r>
            <a:endParaRPr lang="en-US" dirty="0">
              <a:solidFill>
                <a:srgbClr val="FFC000"/>
              </a:solidFill>
            </a:endParaRPr>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415276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lstStyle/>
          <a:p>
            <a:pPr lvl="0"/>
            <a:endParaRPr lang="en-US" b="1" dirty="0" smtClean="0"/>
          </a:p>
          <a:p>
            <a:pPr marL="0" lvl="0" indent="0">
              <a:buNone/>
            </a:pPr>
            <a:r>
              <a:rPr lang="en-US" dirty="0" err="1"/>
              <a:t>Najeeb</a:t>
            </a:r>
            <a:r>
              <a:rPr lang="en-US" dirty="0"/>
              <a:t> (2013)</a:t>
            </a:r>
            <a:endParaRPr lang="en-US" b="1" dirty="0"/>
          </a:p>
          <a:p>
            <a:pPr marL="0" lvl="0" indent="0">
              <a:buNone/>
            </a:pPr>
            <a:r>
              <a:rPr lang="en-US" b="1" dirty="0" smtClean="0">
                <a:solidFill>
                  <a:srgbClr val="FFC000"/>
                </a:solidFill>
              </a:rPr>
              <a:t>Aspects of Learner Autonomy </a:t>
            </a:r>
          </a:p>
          <a:p>
            <a:pPr lvl="0"/>
            <a:r>
              <a:rPr lang="en-US" dirty="0" smtClean="0">
                <a:solidFill>
                  <a:srgbClr val="FFC000"/>
                </a:solidFill>
              </a:rPr>
              <a:t>Involvement</a:t>
            </a:r>
            <a:r>
              <a:rPr lang="en-US" dirty="0">
                <a:solidFill>
                  <a:srgbClr val="FFC000"/>
                </a:solidFill>
              </a:rPr>
              <a:t>: learners engage to share responsibility for learning in the classroom.</a:t>
            </a:r>
          </a:p>
          <a:p>
            <a:pPr lvl="0"/>
            <a:r>
              <a:rPr lang="en-US" dirty="0">
                <a:solidFill>
                  <a:srgbClr val="FFC000"/>
                </a:solidFill>
              </a:rPr>
              <a:t>Reflection: thinking critically in planning, monitoring, evaluating their learning.</a:t>
            </a:r>
          </a:p>
          <a:p>
            <a:pPr lvl="0"/>
            <a:r>
              <a:rPr lang="en-US" dirty="0">
                <a:solidFill>
                  <a:srgbClr val="FFC000"/>
                </a:solidFill>
              </a:rPr>
              <a:t>Using target language in an acceptable manner. </a:t>
            </a:r>
          </a:p>
          <a:p>
            <a:pPr marL="0" indent="0">
              <a:buNone/>
            </a:pPr>
            <a:endParaRPr lang="en-US" dirty="0"/>
          </a:p>
        </p:txBody>
      </p:sp>
    </p:spTree>
    <p:extLst>
      <p:ext uri="{BB962C8B-B14F-4D97-AF65-F5344CB8AC3E}">
        <p14:creationId xmlns:p14="http://schemas.microsoft.com/office/powerpoint/2010/main" val="1782939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normAutofit/>
          </a:bodyPr>
          <a:lstStyle/>
          <a:p>
            <a:pPr marL="0" lvl="0" indent="0">
              <a:buNone/>
            </a:pPr>
            <a:endParaRPr lang="en-US" dirty="0" smtClean="0"/>
          </a:p>
          <a:p>
            <a:pPr marL="0" lvl="0" indent="0">
              <a:buNone/>
            </a:pPr>
            <a:r>
              <a:rPr lang="en-US" dirty="0" err="1" smtClean="0"/>
              <a:t>Stefanou</a:t>
            </a:r>
            <a:r>
              <a:rPr lang="en-US" dirty="0" smtClean="0"/>
              <a:t> </a:t>
            </a:r>
            <a:r>
              <a:rPr lang="en-US" dirty="0"/>
              <a:t>et al. (</a:t>
            </a:r>
            <a:r>
              <a:rPr lang="en-US" dirty="0" smtClean="0"/>
              <a:t>2004)--- types of teacher’s supports</a:t>
            </a:r>
          </a:p>
          <a:p>
            <a:pPr marL="0" lvl="0" indent="0">
              <a:buNone/>
            </a:pPr>
            <a:r>
              <a:rPr lang="en-US" i="1" dirty="0">
                <a:solidFill>
                  <a:srgbClr val="FFC000"/>
                </a:solidFill>
              </a:rPr>
              <a:t>Organizational autonomy support</a:t>
            </a:r>
            <a:r>
              <a:rPr lang="en-US" i="1" dirty="0" smtClean="0">
                <a:solidFill>
                  <a:srgbClr val="FFC000"/>
                </a:solidFill>
              </a:rPr>
              <a:t>.</a:t>
            </a:r>
          </a:p>
          <a:p>
            <a:pPr marL="0" lvl="0" indent="0">
              <a:buNone/>
            </a:pPr>
            <a:r>
              <a:rPr lang="en-US" i="1" dirty="0">
                <a:solidFill>
                  <a:srgbClr val="FFC000"/>
                </a:solidFill>
              </a:rPr>
              <a:t>Procedural autonomy </a:t>
            </a:r>
            <a:r>
              <a:rPr lang="en-US" i="1" dirty="0" smtClean="0">
                <a:solidFill>
                  <a:srgbClr val="FFC000"/>
                </a:solidFill>
              </a:rPr>
              <a:t>support</a:t>
            </a:r>
          </a:p>
          <a:p>
            <a:pPr marL="0" lvl="0" indent="0">
              <a:buNone/>
            </a:pPr>
            <a:r>
              <a:rPr lang="en-US" i="1" dirty="0">
                <a:solidFill>
                  <a:srgbClr val="FFC000"/>
                </a:solidFill>
              </a:rPr>
              <a:t>Cognitive autonomy support.</a:t>
            </a:r>
            <a:endParaRPr lang="en-US" dirty="0" smtClean="0">
              <a:solidFill>
                <a:srgbClr val="FFC000"/>
              </a:solidFill>
            </a:endParaRPr>
          </a:p>
          <a:p>
            <a:pPr marL="0" lvl="0" indent="0">
              <a:buNone/>
            </a:pPr>
            <a:r>
              <a:rPr lang="en-US" b="1" dirty="0" smtClean="0"/>
              <a:t>Deterrent Factors Prevent Learning in an Autonomous Classrooms</a:t>
            </a:r>
          </a:p>
          <a:p>
            <a:pPr lvl="0"/>
            <a:r>
              <a:rPr lang="en-US" dirty="0" err="1"/>
              <a:t>Spielberger</a:t>
            </a:r>
            <a:r>
              <a:rPr lang="en-US" dirty="0"/>
              <a:t>, </a:t>
            </a:r>
            <a:r>
              <a:rPr lang="en-US" dirty="0" smtClean="0"/>
              <a:t>1966: </a:t>
            </a:r>
            <a:endParaRPr lang="en-US" dirty="0" smtClean="0">
              <a:solidFill>
                <a:srgbClr val="FFC000"/>
              </a:solidFill>
            </a:endParaRPr>
          </a:p>
          <a:p>
            <a:pPr lvl="0"/>
            <a:r>
              <a:rPr lang="en-US" dirty="0" smtClean="0">
                <a:solidFill>
                  <a:srgbClr val="FFC000"/>
                </a:solidFill>
              </a:rPr>
              <a:t>‘</a:t>
            </a:r>
            <a:r>
              <a:rPr lang="en-US" dirty="0">
                <a:solidFill>
                  <a:srgbClr val="FFC000"/>
                </a:solidFill>
              </a:rPr>
              <a:t>Trait and state anxiety</a:t>
            </a:r>
            <a:r>
              <a:rPr lang="en-US" dirty="0" smtClean="0">
                <a:solidFill>
                  <a:srgbClr val="FFC000"/>
                </a:solidFill>
              </a:rPr>
              <a:t>’.</a:t>
            </a:r>
          </a:p>
          <a:p>
            <a:pPr marL="0" lvl="0" indent="0">
              <a:buNone/>
            </a:pPr>
            <a:endParaRPr lang="en-US" dirty="0">
              <a:solidFill>
                <a:srgbClr val="FFC000"/>
              </a:solidFill>
            </a:endParaRPr>
          </a:p>
        </p:txBody>
      </p:sp>
    </p:spTree>
    <p:extLst>
      <p:ext uri="{BB962C8B-B14F-4D97-AF65-F5344CB8AC3E}">
        <p14:creationId xmlns:p14="http://schemas.microsoft.com/office/powerpoint/2010/main" val="1989658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normAutofit/>
          </a:bodyPr>
          <a:lstStyle/>
          <a:p>
            <a:pPr marL="0" lvl="0" indent="0">
              <a:buNone/>
            </a:pPr>
            <a:r>
              <a:rPr lang="en-US" sz="4800" b="1" dirty="0" smtClean="0">
                <a:solidFill>
                  <a:srgbClr val="FFC000"/>
                </a:solidFill>
              </a:rPr>
              <a:t>Statement of the Problem</a:t>
            </a:r>
          </a:p>
          <a:p>
            <a:pPr marL="0" lvl="0" indent="0">
              <a:buNone/>
            </a:pPr>
            <a:r>
              <a:rPr lang="en-US" dirty="0" smtClean="0"/>
              <a:t>There </a:t>
            </a:r>
            <a:r>
              <a:rPr lang="en-US" dirty="0"/>
              <a:t>is a straightforward relationship between anxiety and inhibiting learning process and language proficiency, self-confidence and self-efficacy, i.e. all factors which are essential to attend in a classroom as an autonomous learner. </a:t>
            </a:r>
            <a:endParaRPr lang="en-US" dirty="0" smtClean="0"/>
          </a:p>
          <a:p>
            <a:pPr marL="0" lvl="0" indent="0">
              <a:buNone/>
            </a:pPr>
            <a:r>
              <a:rPr lang="en-US" dirty="0"/>
              <a:t>T</a:t>
            </a:r>
            <a:r>
              <a:rPr lang="en-US" dirty="0" smtClean="0"/>
              <a:t>he </a:t>
            </a:r>
            <a:r>
              <a:rPr lang="en-US" dirty="0"/>
              <a:t>educational system in Iranian schools is based on teacher-oriented classroom and examination at the end of the terms. So, we can face the high level of anxiety in these educational circumstances. Anxiety as a </a:t>
            </a:r>
            <a:r>
              <a:rPr lang="en-US" dirty="0" smtClean="0"/>
              <a:t>deterrent </a:t>
            </a:r>
            <a:r>
              <a:rPr lang="en-US" dirty="0"/>
              <a:t>factor involves the aspects of learning in an autonomous classroom in terms of speaking and writing in particular. So, investigating the causes and ways to deal with barriers of learning in a new environment can be useful, especially among the learners, those who have never participated in a kind of L2 classrooms. </a:t>
            </a:r>
          </a:p>
        </p:txBody>
      </p:sp>
    </p:spTree>
    <p:extLst>
      <p:ext uri="{BB962C8B-B14F-4D97-AF65-F5344CB8AC3E}">
        <p14:creationId xmlns:p14="http://schemas.microsoft.com/office/powerpoint/2010/main" val="2076794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2" y="685800"/>
            <a:ext cx="9144001" cy="5638800"/>
          </a:xfrm>
        </p:spPr>
        <p:txBody>
          <a:bodyPr>
            <a:normAutofit fontScale="90000"/>
          </a:bodyPr>
          <a:lstStyle/>
          <a:p>
            <a:r>
              <a:rPr lang="en-US" sz="2800" b="1" dirty="0" smtClean="0">
                <a:solidFill>
                  <a:schemeClr val="accent3">
                    <a:lumMod val="75000"/>
                  </a:schemeClr>
                </a:solidFill>
              </a:rPr>
              <a:t>Objectives</a:t>
            </a:r>
            <a:r>
              <a:rPr lang="en-US" sz="2800" dirty="0" smtClean="0"/>
              <a:t/>
            </a:r>
            <a:br>
              <a:rPr lang="en-US" sz="2800" dirty="0" smtClean="0"/>
            </a:br>
            <a:r>
              <a:rPr lang="en-US" sz="2800" dirty="0" smtClean="0"/>
              <a:t/>
            </a:r>
            <a:br>
              <a:rPr lang="en-US" sz="2800" dirty="0" smtClean="0"/>
            </a:br>
            <a:r>
              <a:rPr lang="en-US" sz="2800" dirty="0" smtClean="0"/>
              <a:t>-</a:t>
            </a:r>
            <a:r>
              <a:rPr lang="en-US" sz="2800" dirty="0"/>
              <a:t>To learn about the nature of </a:t>
            </a:r>
            <a:r>
              <a:rPr lang="en-US" sz="2800" dirty="0" smtClean="0"/>
              <a:t>autonomy </a:t>
            </a:r>
            <a:r>
              <a:rPr lang="en-US" sz="2800" dirty="0"/>
              <a:t>as well as facilitating sense of students’ autonomy. </a:t>
            </a:r>
            <a:br>
              <a:rPr lang="en-US" sz="2800" dirty="0"/>
            </a:br>
            <a:r>
              <a:rPr lang="en-US" sz="2800" dirty="0" smtClean="0"/>
              <a:t/>
            </a:r>
            <a:br>
              <a:rPr lang="en-US" sz="2800" dirty="0" smtClean="0"/>
            </a:br>
            <a:r>
              <a:rPr lang="en-US" sz="2800" dirty="0" smtClean="0"/>
              <a:t>-</a:t>
            </a:r>
            <a:r>
              <a:rPr lang="en-US" sz="2800" dirty="0"/>
              <a:t>To check how autonomous students can be motivated in learning second </a:t>
            </a:r>
            <a:r>
              <a:rPr lang="en-US" sz="2800" dirty="0" smtClean="0"/>
              <a:t>language?</a:t>
            </a:r>
            <a:r>
              <a:rPr lang="en-US" sz="2800" dirty="0"/>
              <a:t/>
            </a:r>
            <a:br>
              <a:rPr lang="en-US" sz="2800" dirty="0"/>
            </a:br>
            <a:r>
              <a:rPr lang="en-US" sz="2800" dirty="0" smtClean="0"/>
              <a:t/>
            </a:r>
            <a:br>
              <a:rPr lang="en-US" sz="2800" dirty="0" smtClean="0"/>
            </a:br>
            <a:r>
              <a:rPr lang="en-US" sz="2800" dirty="0" smtClean="0"/>
              <a:t>-</a:t>
            </a:r>
            <a:r>
              <a:rPr lang="en-US" sz="2800" dirty="0"/>
              <a:t>To clarify how teachers can manage the classroom in terms of autonomous learning environment or what is the role of the teacher in this kind of classes. </a:t>
            </a:r>
            <a:br>
              <a:rPr lang="en-US" sz="2800" dirty="0"/>
            </a:br>
            <a:r>
              <a:rPr lang="en-US" sz="2800" dirty="0" smtClean="0"/>
              <a:t/>
            </a:r>
            <a:br>
              <a:rPr lang="en-US" sz="2800" dirty="0" smtClean="0"/>
            </a:br>
            <a:r>
              <a:rPr lang="en-US" sz="2800" dirty="0" smtClean="0"/>
              <a:t>- </a:t>
            </a:r>
            <a:r>
              <a:rPr lang="en-US" sz="2800" dirty="0"/>
              <a:t>To understand individualistic aspects of learning as an autonomous learner and some opportunities to deal with </a:t>
            </a:r>
            <a:r>
              <a:rPr lang="en-US" sz="2800" dirty="0" smtClean="0"/>
              <a:t>deterren</a:t>
            </a:r>
            <a:r>
              <a:rPr lang="en-US" sz="2800" dirty="0"/>
              <a:t>t</a:t>
            </a:r>
            <a:r>
              <a:rPr lang="en-US" sz="2800" dirty="0" smtClean="0"/>
              <a:t> </a:t>
            </a:r>
            <a:r>
              <a:rPr lang="en-US" sz="2800" dirty="0"/>
              <a:t>characteristics </a:t>
            </a:r>
            <a:r>
              <a:rPr lang="en-US" sz="2800" dirty="0" smtClean="0"/>
              <a:t>among learners in learning </a:t>
            </a:r>
            <a:r>
              <a:rPr lang="en-US" sz="2800" dirty="0"/>
              <a:t>environment. </a:t>
            </a:r>
            <a:br>
              <a:rPr lang="en-US" sz="2800" dirty="0"/>
            </a:br>
            <a:endParaRPr lang="en-US" sz="2800" dirty="0"/>
          </a:p>
        </p:txBody>
      </p:sp>
    </p:spTree>
    <p:extLst>
      <p:ext uri="{BB962C8B-B14F-4D97-AF65-F5344CB8AC3E}">
        <p14:creationId xmlns:p14="http://schemas.microsoft.com/office/powerpoint/2010/main" val="2139132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650" y="838200"/>
            <a:ext cx="8692399" cy="5181600"/>
          </a:xfrm>
        </p:spPr>
        <p:txBody>
          <a:bodyPr>
            <a:noAutofit/>
          </a:bodyPr>
          <a:lstStyle/>
          <a:p>
            <a:r>
              <a:rPr lang="en-US" sz="2800" b="1" dirty="0" smtClean="0">
                <a:solidFill>
                  <a:schemeClr val="accent3">
                    <a:lumMod val="75000"/>
                  </a:schemeClr>
                </a:solidFill>
              </a:rPr>
              <a:t>Question. </a:t>
            </a:r>
            <a:r>
              <a:rPr lang="en-US" sz="2800" dirty="0"/>
              <a:t>Is autonomy applicable in terms of pedagogy for second language learners in Iran</a:t>
            </a:r>
            <a:r>
              <a:rPr lang="en-US" sz="2800" dirty="0" smtClean="0"/>
              <a:t>?</a:t>
            </a:r>
            <a:r>
              <a:rPr lang="en-US" sz="2800" dirty="0"/>
              <a:t/>
            </a:r>
            <a:br>
              <a:rPr lang="en-US" sz="2800" dirty="0"/>
            </a:br>
            <a:r>
              <a:rPr lang="en-US" sz="2800" dirty="0" smtClean="0"/>
              <a:t/>
            </a:r>
            <a:br>
              <a:rPr lang="en-US" sz="2800" dirty="0" smtClean="0"/>
            </a:br>
            <a:r>
              <a:rPr lang="en-US" sz="2800" b="1" dirty="0" smtClean="0">
                <a:solidFill>
                  <a:schemeClr val="accent3">
                    <a:lumMod val="75000"/>
                  </a:schemeClr>
                </a:solidFill>
              </a:rPr>
              <a:t>Question. </a:t>
            </a:r>
            <a:r>
              <a:rPr lang="en-US" sz="2800" dirty="0"/>
              <a:t>How is an Iranian classroom conducted in autonomous way?</a:t>
            </a:r>
            <a:br>
              <a:rPr lang="en-US" sz="2800" dirty="0"/>
            </a:br>
            <a:r>
              <a:rPr lang="en-US" sz="2800" dirty="0"/>
              <a:t/>
            </a:r>
            <a:br>
              <a:rPr lang="en-US" sz="2800" dirty="0"/>
            </a:br>
            <a:r>
              <a:rPr lang="en-US" sz="2800" b="1" dirty="0">
                <a:solidFill>
                  <a:schemeClr val="accent3">
                    <a:lumMod val="75000"/>
                  </a:schemeClr>
                </a:solidFill>
              </a:rPr>
              <a:t>Question. </a:t>
            </a:r>
            <a:r>
              <a:rPr lang="en-US" sz="2800" dirty="0"/>
              <a:t>W</a:t>
            </a:r>
            <a:r>
              <a:rPr lang="en-US" sz="2800" dirty="0" smtClean="0"/>
              <a:t>hich </a:t>
            </a:r>
            <a:r>
              <a:rPr lang="en-US" sz="2800" dirty="0"/>
              <a:t>aspects of autonomy should be considered among learners?</a:t>
            </a:r>
            <a:br>
              <a:rPr lang="en-US" sz="2800" dirty="0"/>
            </a:br>
            <a:r>
              <a:rPr lang="en-US" sz="2800" dirty="0" smtClean="0"/>
              <a:t/>
            </a:r>
            <a:br>
              <a:rPr lang="en-US" sz="2800" dirty="0" smtClean="0"/>
            </a:br>
            <a:r>
              <a:rPr lang="en-US" sz="2800" b="1" dirty="0" smtClean="0">
                <a:solidFill>
                  <a:schemeClr val="accent3">
                    <a:lumMod val="75000"/>
                  </a:schemeClr>
                </a:solidFill>
              </a:rPr>
              <a:t>Question. </a:t>
            </a:r>
            <a:r>
              <a:rPr lang="en-US" sz="2800" dirty="0"/>
              <a:t>To what extent do teachers find learners are able to cope with anxiety during learning process in L2 </a:t>
            </a:r>
            <a:r>
              <a:rPr lang="en-US" sz="2800" dirty="0" smtClean="0"/>
              <a:t>classrooms </a:t>
            </a:r>
            <a:r>
              <a:rPr lang="en-US" sz="2800" dirty="0"/>
              <a:t>after they try to become more autonomous?</a:t>
            </a:r>
            <a:br>
              <a:rPr lang="en-US" sz="2800" dirty="0"/>
            </a:br>
            <a:endParaRPr lang="en-US" sz="2800" dirty="0"/>
          </a:p>
        </p:txBody>
      </p:sp>
      <p:sp>
        <p:nvSpPr>
          <p:cNvPr id="3" name="Text Placeholder 9">
            <a:extLst>
              <a:ext uri="{FF2B5EF4-FFF2-40B4-BE49-F238E27FC236}">
                <a16:creationId xmlns:a16="http://schemas.microsoft.com/office/drawing/2014/main" id="{89BE0DA3-3A03-418B-B7CF-0D4107499B9C}"/>
              </a:ext>
            </a:extLst>
          </p:cNvPr>
          <p:cNvSpPr>
            <a:spLocks noGrp="1"/>
          </p:cNvSpPr>
          <p:nvPr>
            <p:ph type="body" sz="quarter" idx="4294967295"/>
          </p:nvPr>
        </p:nvSpPr>
        <p:spPr>
          <a:xfrm>
            <a:off x="154775" y="935355"/>
            <a:ext cx="978408" cy="978408"/>
          </a:xfrm>
          <a:prstGeom prst="ellipse">
            <a:avLst/>
          </a:prstGeom>
          <a:noFill/>
          <a:ln w="9525" cap="flat" cmpd="sng" algn="ctr">
            <a:solidFill>
              <a:schemeClr val="tx1">
                <a:lumMod val="75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lstStyle/>
          <a:p>
            <a:r>
              <a:rPr lang="en-US" dirty="0"/>
              <a:t>1</a:t>
            </a:r>
          </a:p>
        </p:txBody>
      </p:sp>
      <p:sp>
        <p:nvSpPr>
          <p:cNvPr id="4" name="Text Placeholder 11">
            <a:extLst>
              <a:ext uri="{FF2B5EF4-FFF2-40B4-BE49-F238E27FC236}">
                <a16:creationId xmlns:a16="http://schemas.microsoft.com/office/drawing/2014/main" id="{CC46A248-3DD2-4083-A410-269D3C38BC7D}"/>
              </a:ext>
            </a:extLst>
          </p:cNvPr>
          <p:cNvSpPr>
            <a:spLocks noGrp="1"/>
          </p:cNvSpPr>
          <p:nvPr>
            <p:ph type="body" sz="quarter" idx="4294967295"/>
          </p:nvPr>
        </p:nvSpPr>
        <p:spPr>
          <a:xfrm>
            <a:off x="150812" y="2129790"/>
            <a:ext cx="978408" cy="978408"/>
          </a:xfrm>
          <a:prstGeom prst="ellipse">
            <a:avLst/>
          </a:prstGeom>
          <a:noFill/>
          <a:ln w="9525" cap="flat" cmpd="sng" algn="ctr">
            <a:solidFill>
              <a:schemeClr val="tx1">
                <a:lumMod val="75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lstStyle/>
          <a:p>
            <a:r>
              <a:rPr lang="en-US" dirty="0"/>
              <a:t>2</a:t>
            </a:r>
          </a:p>
        </p:txBody>
      </p:sp>
      <p:sp>
        <p:nvSpPr>
          <p:cNvPr id="5" name="Text Placeholder 14">
            <a:extLst>
              <a:ext uri="{FF2B5EF4-FFF2-40B4-BE49-F238E27FC236}">
                <a16:creationId xmlns:a16="http://schemas.microsoft.com/office/drawing/2014/main" id="{A0DE6855-935C-4D9C-A6CA-A30ED4BC73A2}"/>
              </a:ext>
            </a:extLst>
          </p:cNvPr>
          <p:cNvSpPr>
            <a:spLocks noGrp="1"/>
          </p:cNvSpPr>
          <p:nvPr>
            <p:ph type="body" sz="quarter" idx="4294967295"/>
          </p:nvPr>
        </p:nvSpPr>
        <p:spPr>
          <a:xfrm>
            <a:off x="150812" y="3200400"/>
            <a:ext cx="978408" cy="978408"/>
          </a:xfrm>
          <a:prstGeom prst="ellipse">
            <a:avLst/>
          </a:prstGeom>
          <a:noFill/>
          <a:ln w="9525" cap="flat" cmpd="sng" algn="ctr">
            <a:solidFill>
              <a:schemeClr val="tx1">
                <a:lumMod val="75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lstStyle/>
          <a:p>
            <a:r>
              <a:rPr lang="en-US" dirty="0"/>
              <a:t>3</a:t>
            </a:r>
          </a:p>
        </p:txBody>
      </p:sp>
      <p:sp>
        <p:nvSpPr>
          <p:cNvPr id="7" name="Text Placeholder 14">
            <a:extLst>
              <a:ext uri="{FF2B5EF4-FFF2-40B4-BE49-F238E27FC236}">
                <a16:creationId xmlns:a16="http://schemas.microsoft.com/office/drawing/2014/main" id="{A0DE6855-935C-4D9C-A6CA-A30ED4BC73A2}"/>
              </a:ext>
            </a:extLst>
          </p:cNvPr>
          <p:cNvSpPr>
            <a:spLocks noGrp="1"/>
          </p:cNvSpPr>
          <p:nvPr>
            <p:ph type="body" sz="quarter" idx="4294967295"/>
          </p:nvPr>
        </p:nvSpPr>
        <p:spPr>
          <a:xfrm>
            <a:off x="150812" y="4271010"/>
            <a:ext cx="978408" cy="978408"/>
          </a:xfrm>
          <a:prstGeom prst="ellipse">
            <a:avLst/>
          </a:prstGeom>
          <a:noFill/>
          <a:ln w="9525" cap="flat" cmpd="sng" algn="ctr">
            <a:solidFill>
              <a:schemeClr val="tx1">
                <a:lumMod val="75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lstStyle/>
          <a:p>
            <a:r>
              <a:rPr lang="en-US" dirty="0" smtClean="0"/>
              <a:t>4</a:t>
            </a:r>
            <a:endParaRPr lang="en-US" dirty="0"/>
          </a:p>
        </p:txBody>
      </p:sp>
    </p:spTree>
    <p:extLst>
      <p:ext uri="{BB962C8B-B14F-4D97-AF65-F5344CB8AC3E}">
        <p14:creationId xmlns:p14="http://schemas.microsoft.com/office/powerpoint/2010/main" val="2478160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lstStyle/>
          <a:p>
            <a:pPr marL="0" lvl="0" indent="0">
              <a:buNone/>
            </a:pPr>
            <a:endParaRPr lang="en-US" sz="4800" b="1" dirty="0" smtClean="0">
              <a:solidFill>
                <a:srgbClr val="FFC000"/>
              </a:solidFill>
            </a:endParaRPr>
          </a:p>
          <a:p>
            <a:pPr marL="0" lvl="0" indent="0">
              <a:buNone/>
            </a:pPr>
            <a:r>
              <a:rPr lang="en-US" sz="4800" b="1" dirty="0" smtClean="0">
                <a:solidFill>
                  <a:srgbClr val="FFC000"/>
                </a:solidFill>
              </a:rPr>
              <a:t>Methodology </a:t>
            </a:r>
          </a:p>
          <a:p>
            <a:pPr marL="0" lvl="0" indent="0">
              <a:buNone/>
            </a:pPr>
            <a:r>
              <a:rPr lang="en-US" dirty="0"/>
              <a:t>They are 50 males and females and their ages ranged from 18-20 </a:t>
            </a:r>
            <a:r>
              <a:rPr lang="en-US" dirty="0" smtClean="0"/>
              <a:t>.</a:t>
            </a:r>
          </a:p>
          <a:p>
            <a:pPr marL="0" lvl="0" indent="0">
              <a:buNone/>
            </a:pPr>
            <a:r>
              <a:rPr lang="en-US" dirty="0"/>
              <a:t>The participants of this study are all learners who enrolled in the summer semester for English classroom in different institutes in </a:t>
            </a:r>
            <a:r>
              <a:rPr lang="en-US" dirty="0" smtClean="0"/>
              <a:t>Iran</a:t>
            </a:r>
          </a:p>
          <a:p>
            <a:pPr marL="0" lvl="0" indent="0">
              <a:buNone/>
            </a:pPr>
            <a:r>
              <a:rPr lang="en-US" dirty="0"/>
              <a:t>pre-intermediate level </a:t>
            </a:r>
            <a:endParaRPr lang="en-US" dirty="0" smtClean="0"/>
          </a:p>
          <a:p>
            <a:pPr marL="0" lvl="0" indent="0">
              <a:buNone/>
            </a:pPr>
            <a:r>
              <a:rPr lang="en-US" dirty="0" smtClean="0"/>
              <a:t>Semester June - July</a:t>
            </a:r>
            <a:endParaRPr lang="en-US" dirty="0"/>
          </a:p>
        </p:txBody>
      </p:sp>
    </p:spTree>
    <p:extLst>
      <p:ext uri="{BB962C8B-B14F-4D97-AF65-F5344CB8AC3E}">
        <p14:creationId xmlns:p14="http://schemas.microsoft.com/office/powerpoint/2010/main" val="590997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lstStyle/>
          <a:p>
            <a:pPr marL="0" lvl="0" indent="0">
              <a:buNone/>
            </a:pPr>
            <a:endParaRPr lang="en-US" sz="4800" b="1" dirty="0" smtClean="0">
              <a:solidFill>
                <a:srgbClr val="FFC000"/>
              </a:solidFill>
            </a:endParaRPr>
          </a:p>
          <a:p>
            <a:pPr marL="0" lvl="0" indent="0">
              <a:buNone/>
            </a:pPr>
            <a:r>
              <a:rPr lang="en-US" sz="4800" b="1" dirty="0" smtClean="0">
                <a:solidFill>
                  <a:srgbClr val="FFC000"/>
                </a:solidFill>
              </a:rPr>
              <a:t>Methodology </a:t>
            </a:r>
          </a:p>
          <a:p>
            <a:pPr marL="0" indent="0">
              <a:buNone/>
            </a:pPr>
            <a:r>
              <a:rPr lang="en-US" b="1" dirty="0">
                <a:solidFill>
                  <a:srgbClr val="FFC000"/>
                </a:solidFill>
              </a:rPr>
              <a:t>Research Instrument </a:t>
            </a:r>
            <a:endParaRPr lang="en-US" dirty="0">
              <a:solidFill>
                <a:srgbClr val="FFC000"/>
              </a:solidFill>
            </a:endParaRPr>
          </a:p>
          <a:p>
            <a:pPr marL="0" lvl="0" indent="0">
              <a:buNone/>
            </a:pPr>
            <a:r>
              <a:rPr lang="en-US" dirty="0"/>
              <a:t>The instrument of the current study is questionnaires Foreign Language Classroom Anxiety Scale, FLCAS, </a:t>
            </a:r>
            <a:r>
              <a:rPr lang="en-US" dirty="0" err="1"/>
              <a:t>Horwitz</a:t>
            </a:r>
            <a:r>
              <a:rPr lang="en-US" dirty="0"/>
              <a:t>, 1986 and autonomy questionnaires (researcher-made) will be used.</a:t>
            </a:r>
            <a:endParaRPr lang="en-US" sz="4800" b="1" dirty="0" smtClean="0">
              <a:solidFill>
                <a:srgbClr val="FFC000"/>
              </a:solidFill>
            </a:endParaRPr>
          </a:p>
          <a:p>
            <a:pPr marL="0" lvl="0" indent="0">
              <a:buNone/>
            </a:pPr>
            <a:endParaRPr lang="en-US" sz="4800" b="1" dirty="0" smtClean="0">
              <a:solidFill>
                <a:srgbClr val="FFC000"/>
              </a:solidFill>
            </a:endParaRPr>
          </a:p>
        </p:txBody>
      </p:sp>
    </p:spTree>
    <p:extLst>
      <p:ext uri="{BB962C8B-B14F-4D97-AF65-F5344CB8AC3E}">
        <p14:creationId xmlns:p14="http://schemas.microsoft.com/office/powerpoint/2010/main" val="350006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lstStyle/>
          <a:p>
            <a:pPr marL="0" lvl="0" indent="0">
              <a:buNone/>
            </a:pPr>
            <a:endParaRPr lang="en-US" sz="4800" b="1" dirty="0" smtClean="0">
              <a:solidFill>
                <a:srgbClr val="FFC000"/>
              </a:solidFill>
            </a:endParaRPr>
          </a:p>
          <a:p>
            <a:pPr marL="0" lvl="0" indent="0">
              <a:buNone/>
            </a:pPr>
            <a:r>
              <a:rPr lang="en-US" sz="4800" b="1" dirty="0" smtClean="0">
                <a:solidFill>
                  <a:srgbClr val="FFC000"/>
                </a:solidFill>
              </a:rPr>
              <a:t>Methodology </a:t>
            </a:r>
          </a:p>
          <a:p>
            <a:pPr marL="0" indent="0">
              <a:buNone/>
            </a:pPr>
            <a:r>
              <a:rPr lang="en-US" b="1" dirty="0"/>
              <a:t>Procedure</a:t>
            </a:r>
            <a:endParaRPr lang="en-US" dirty="0"/>
          </a:p>
          <a:p>
            <a:pPr marL="0" lvl="0" indent="0">
              <a:buNone/>
            </a:pPr>
            <a:r>
              <a:rPr lang="en-US" dirty="0"/>
              <a:t>At the first </a:t>
            </a:r>
            <a:r>
              <a:rPr lang="en-US" dirty="0" smtClean="0"/>
              <a:t>session= explaining and distributing the questionnaires</a:t>
            </a:r>
          </a:p>
          <a:p>
            <a:pPr marL="0" lvl="0" indent="0">
              <a:buNone/>
            </a:pPr>
            <a:r>
              <a:rPr lang="en-US" dirty="0" smtClean="0"/>
              <a:t>Fill out the questionnaire in 30 minutes.</a:t>
            </a:r>
          </a:p>
          <a:p>
            <a:pPr marL="0" lvl="0" indent="0">
              <a:buNone/>
            </a:pPr>
            <a:r>
              <a:rPr lang="en-US" dirty="0" smtClean="0"/>
              <a:t>After 20 sessions = fill out again</a:t>
            </a:r>
          </a:p>
          <a:p>
            <a:pPr marL="0" lvl="0" indent="0">
              <a:buNone/>
            </a:pPr>
            <a:endParaRPr lang="en-US" sz="4800" b="1" dirty="0" smtClean="0">
              <a:solidFill>
                <a:srgbClr val="FFC000"/>
              </a:solidFill>
            </a:endParaRPr>
          </a:p>
        </p:txBody>
      </p:sp>
    </p:spTree>
    <p:extLst>
      <p:ext uri="{BB962C8B-B14F-4D97-AF65-F5344CB8AC3E}">
        <p14:creationId xmlns:p14="http://schemas.microsoft.com/office/powerpoint/2010/main" val="352367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lstStyle/>
          <a:p>
            <a:pPr marL="0" lvl="0" indent="0">
              <a:buNone/>
            </a:pPr>
            <a:endParaRPr lang="en-US" sz="4800" b="1" dirty="0" smtClean="0">
              <a:solidFill>
                <a:srgbClr val="FFC000"/>
              </a:solidFill>
            </a:endParaRPr>
          </a:p>
          <a:p>
            <a:pPr marL="0" lvl="0" indent="0">
              <a:buNone/>
            </a:pPr>
            <a:r>
              <a:rPr lang="en-US" sz="4800" b="1" dirty="0" smtClean="0">
                <a:solidFill>
                  <a:srgbClr val="FFC000"/>
                </a:solidFill>
              </a:rPr>
              <a:t>Methodology </a:t>
            </a:r>
          </a:p>
          <a:p>
            <a:pPr marL="0" lvl="0" indent="0">
              <a:buNone/>
            </a:pPr>
            <a:r>
              <a:rPr lang="en-US" sz="3200" b="1" dirty="0" smtClean="0"/>
              <a:t>Quantitative research= ANOVA</a:t>
            </a:r>
          </a:p>
          <a:p>
            <a:pPr marL="0" lvl="0" indent="0">
              <a:buNone/>
            </a:pPr>
            <a:r>
              <a:rPr lang="en-US" dirty="0" smtClean="0"/>
              <a:t>To examine </a:t>
            </a:r>
            <a:r>
              <a:rPr lang="en-US" dirty="0"/>
              <a:t>the total differences of L2 learning scores at the beginning and the end of the </a:t>
            </a:r>
            <a:r>
              <a:rPr lang="en-US" dirty="0" smtClean="0"/>
              <a:t>course. </a:t>
            </a:r>
            <a:endParaRPr lang="en-US" sz="3200" b="1" dirty="0" smtClean="0"/>
          </a:p>
        </p:txBody>
      </p:sp>
    </p:spTree>
    <p:extLst>
      <p:ext uri="{BB962C8B-B14F-4D97-AF65-F5344CB8AC3E}">
        <p14:creationId xmlns:p14="http://schemas.microsoft.com/office/powerpoint/2010/main" val="596505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normAutofit fontScale="62500" lnSpcReduction="20000"/>
          </a:bodyPr>
          <a:lstStyle/>
          <a:p>
            <a:pPr marL="0" indent="0">
              <a:buNone/>
            </a:pPr>
            <a:r>
              <a:rPr lang="en-US" sz="5100" b="1" dirty="0" smtClean="0">
                <a:solidFill>
                  <a:srgbClr val="FFC000"/>
                </a:solidFill>
              </a:rPr>
              <a:t>Parts of Resources</a:t>
            </a:r>
          </a:p>
          <a:p>
            <a:r>
              <a:rPr lang="en-US" dirty="0" smtClean="0"/>
              <a:t>Benson</a:t>
            </a:r>
            <a:r>
              <a:rPr lang="en-US" dirty="0"/>
              <a:t>, P. (2006). </a:t>
            </a:r>
            <a:r>
              <a:rPr lang="en-US" i="1" dirty="0"/>
              <a:t>Autonomy in language teaching and learning.</a:t>
            </a:r>
            <a:r>
              <a:rPr lang="en-US" dirty="0"/>
              <a:t> Language Teaching, 40(1), 21-40. </a:t>
            </a:r>
          </a:p>
          <a:p>
            <a:r>
              <a:rPr lang="en-US" dirty="0"/>
              <a:t>Benson, P. (2007). </a:t>
            </a:r>
            <a:r>
              <a:rPr lang="en-US" i="1" dirty="0"/>
              <a:t>Autonomy in Language Teaching and Learning</a:t>
            </a:r>
            <a:r>
              <a:rPr lang="en-US" dirty="0"/>
              <a:t>. Language Teaching 40 (1): 21–40. doi:10.1017/S0261444806003958.</a:t>
            </a:r>
          </a:p>
          <a:p>
            <a:r>
              <a:rPr lang="en-US" dirty="0"/>
              <a:t>Black, A.E, </a:t>
            </a:r>
            <a:r>
              <a:rPr lang="en-US" dirty="0" err="1"/>
              <a:t>Deci</a:t>
            </a:r>
            <a:r>
              <a:rPr lang="en-US" dirty="0"/>
              <a:t>, E. (1999).</a:t>
            </a:r>
            <a:r>
              <a:rPr lang="en-US" i="1" dirty="0"/>
              <a:t> The Effects of Instructors’ Autonomy Support and Students’ Autonomous Motivation on Learning Organic Chemistry: A Self-Determination Theory Perspective.</a:t>
            </a:r>
            <a:r>
              <a:rPr lang="en-US" dirty="0"/>
              <a:t> University of Rochester.</a:t>
            </a:r>
          </a:p>
          <a:p>
            <a:r>
              <a:rPr lang="en-US" dirty="0" err="1"/>
              <a:t>D¨ornyei</a:t>
            </a:r>
            <a:r>
              <a:rPr lang="en-US" dirty="0"/>
              <a:t>, Z. (2005). </a:t>
            </a:r>
            <a:r>
              <a:rPr lang="en-US" i="1" dirty="0"/>
              <a:t>The psychology of the language learner: Individual differences in second language acquisition</a:t>
            </a:r>
            <a:r>
              <a:rPr lang="en-US" dirty="0"/>
              <a:t>. Mahwah, NJ: Lawrence Erlbaum.</a:t>
            </a:r>
          </a:p>
          <a:p>
            <a:r>
              <a:rPr lang="en-US" dirty="0"/>
              <a:t>Dickinson, L. (1987). </a:t>
            </a:r>
            <a:r>
              <a:rPr lang="en-US" i="1" dirty="0"/>
              <a:t>Self-instruction in language learning.</a:t>
            </a:r>
            <a:r>
              <a:rPr lang="en-US" dirty="0"/>
              <a:t> Cambridge: Cambridge University Press.</a:t>
            </a:r>
          </a:p>
          <a:p>
            <a:r>
              <a:rPr lang="en-US" dirty="0"/>
              <a:t>Lee, Y.H. (2005). </a:t>
            </a:r>
            <a:r>
              <a:rPr lang="en-US" i="1" dirty="0"/>
              <a:t>Self-assessment as an Autonomous Learning Tool in an Interpretation Classroom</a:t>
            </a:r>
            <a:r>
              <a:rPr lang="en-US" dirty="0"/>
              <a:t>. Meta: Translators' Journal, 50(4)</a:t>
            </a:r>
          </a:p>
          <a:p>
            <a:r>
              <a:rPr lang="en-US" dirty="0"/>
              <a:t>Li-Li, Q. (2019). </a:t>
            </a:r>
            <a:r>
              <a:rPr lang="en-US" i="1" dirty="0"/>
              <a:t>Anxiety and Enjoyment in the Foreign Language Classroom: A Dynamic Perspective.</a:t>
            </a:r>
            <a:r>
              <a:rPr lang="en-US" dirty="0"/>
              <a:t> US-China Foreign Language. 17(11). 511-516.</a:t>
            </a:r>
          </a:p>
          <a:p>
            <a:r>
              <a:rPr lang="en-US" dirty="0"/>
              <a:t>Little, D. (1999). </a:t>
            </a:r>
            <a:r>
              <a:rPr lang="en-US" i="1" dirty="0"/>
              <a:t>Learner Autonomy: Definitions, issues and problems</a:t>
            </a:r>
            <a:r>
              <a:rPr lang="en-US" dirty="0"/>
              <a:t>. Research Gate. https://www.researchgate.net/publication/259874253. </a:t>
            </a:r>
          </a:p>
          <a:p>
            <a:r>
              <a:rPr lang="en-US" dirty="0"/>
              <a:t>Little, D., and </a:t>
            </a:r>
            <a:r>
              <a:rPr lang="en-US" dirty="0" err="1"/>
              <a:t>Legenhausen</a:t>
            </a:r>
            <a:r>
              <a:rPr lang="en-US" dirty="0"/>
              <a:t>, L. (2017). </a:t>
            </a:r>
            <a:r>
              <a:rPr lang="en-US" i="1" dirty="0"/>
              <a:t>Language Learner Autonomy: Theory, Practice and Research.</a:t>
            </a:r>
            <a:r>
              <a:rPr lang="en-US" dirty="0"/>
              <a:t> Journal of Research Gate. https://www.researchgate.net/publication/320022166.</a:t>
            </a:r>
          </a:p>
          <a:p>
            <a:pPr marL="0" lvl="0" indent="0">
              <a:buNone/>
            </a:pPr>
            <a:endParaRPr lang="en-US" sz="3200" b="1" dirty="0" smtClean="0"/>
          </a:p>
        </p:txBody>
      </p:sp>
    </p:spTree>
    <p:extLst>
      <p:ext uri="{BB962C8B-B14F-4D97-AF65-F5344CB8AC3E}">
        <p14:creationId xmlns:p14="http://schemas.microsoft.com/office/powerpoint/2010/main" val="1502825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normAutofit fontScale="77500" lnSpcReduction="20000"/>
          </a:bodyPr>
          <a:lstStyle/>
          <a:p>
            <a:r>
              <a:rPr lang="en-US" dirty="0" err="1"/>
              <a:t>Piniel</a:t>
            </a:r>
            <a:r>
              <a:rPr lang="en-US" dirty="0"/>
              <a:t>, K., </a:t>
            </a:r>
            <a:r>
              <a:rPr lang="en-US" dirty="0" err="1"/>
              <a:t>Csizer</a:t>
            </a:r>
            <a:r>
              <a:rPr lang="en-US" dirty="0"/>
              <a:t>, K. (2013).</a:t>
            </a:r>
            <a:r>
              <a:rPr lang="en-US" i="1" dirty="0"/>
              <a:t> L2 motivation, anxiety and self-efficacy: The interrelationship of individual variables in the secondary school context</a:t>
            </a:r>
            <a:r>
              <a:rPr lang="en-US" dirty="0"/>
              <a:t>. Adam Mickiewicz University, Kalisz. SSLLT Journal. http://www.ssllt.amu.edu.pl.</a:t>
            </a:r>
          </a:p>
          <a:p>
            <a:r>
              <a:rPr lang="en-US" dirty="0"/>
              <a:t>Ryan, R. M., &amp; </a:t>
            </a:r>
            <a:r>
              <a:rPr lang="en-US" dirty="0" err="1"/>
              <a:t>Deci</a:t>
            </a:r>
            <a:r>
              <a:rPr lang="en-US" dirty="0"/>
              <a:t>, E. L. (2000b). </a:t>
            </a:r>
            <a:r>
              <a:rPr lang="en-US" i="1" dirty="0"/>
              <a:t>Self-determination theory and the facilitation of intrinsic motivation, social development, and wellbeing.</a:t>
            </a:r>
            <a:r>
              <a:rPr lang="en-US" dirty="0"/>
              <a:t> American Psychologist, 55, 68–78.doi: 10.1037/0003-066X.55.1.68. </a:t>
            </a:r>
          </a:p>
          <a:p>
            <a:r>
              <a:rPr lang="en-US" dirty="0"/>
              <a:t>Wang, J. (2010). </a:t>
            </a:r>
            <a:r>
              <a:rPr lang="en-US" i="1" dirty="0"/>
              <a:t>How to Develop College Students’ Autonomous English Learning Skills-Take Reading Course in Joint-Program in HCFT as an Example.</a:t>
            </a:r>
            <a:r>
              <a:rPr lang="en-US" dirty="0"/>
              <a:t> English Language Teaching. 3(3), 221-228.</a:t>
            </a:r>
          </a:p>
          <a:p>
            <a:r>
              <a:rPr lang="en-US" dirty="0"/>
              <a:t>Wang. J., Liu, </a:t>
            </a:r>
            <a:r>
              <a:rPr lang="en-US" dirty="0" err="1"/>
              <a:t>W.Ch</a:t>
            </a:r>
            <a:r>
              <a:rPr lang="en-US" dirty="0"/>
              <a:t>., </a:t>
            </a:r>
            <a:r>
              <a:rPr lang="en-US" dirty="0" err="1"/>
              <a:t>Kee</a:t>
            </a:r>
            <a:r>
              <a:rPr lang="en-US" dirty="0"/>
              <a:t>, Y.H., </a:t>
            </a:r>
            <a:r>
              <a:rPr lang="en-US" dirty="0" err="1"/>
              <a:t>Chian</a:t>
            </a:r>
            <a:r>
              <a:rPr lang="en-US" dirty="0"/>
              <a:t>, L.K. (2019). </a:t>
            </a:r>
            <a:r>
              <a:rPr lang="en-US" i="1" dirty="0"/>
              <a:t>Competence, autonomy, and relatedness in the classroom: understanding students’ motivational processes using the self-determination theory.</a:t>
            </a:r>
            <a:r>
              <a:rPr lang="en-US" dirty="0"/>
              <a:t> Elsevier, https://doi.org/10.1016/j.heliyon.2019.e01983. </a:t>
            </a:r>
          </a:p>
          <a:p>
            <a:r>
              <a:rPr lang="en-US" dirty="0"/>
              <a:t>Yan, H. (2010). </a:t>
            </a:r>
            <a:r>
              <a:rPr lang="en-US" i="1" dirty="0"/>
              <a:t>A Brief Analysis of Teacher Autonomy in Second Language Acquisition. </a:t>
            </a:r>
            <a:r>
              <a:rPr lang="en-US" dirty="0"/>
              <a:t>Journal of Language Teaching and Research, 1(2), 175-175</a:t>
            </a:r>
          </a:p>
          <a:p>
            <a:r>
              <a:rPr lang="en-US" dirty="0"/>
              <a:t>Young, D. J. (1991). </a:t>
            </a:r>
            <a:r>
              <a:rPr lang="en-US" i="1" dirty="0"/>
              <a:t>Creating a low-anxiety classroom environment: What does the language anxiety research suggest?</a:t>
            </a:r>
            <a:r>
              <a:rPr lang="en-US" dirty="0"/>
              <a:t> Modern Language Journal, 75 (4), 426-439. </a:t>
            </a:r>
          </a:p>
          <a:p>
            <a:r>
              <a:rPr lang="en-US" dirty="0"/>
              <a:t>Zhou, M. (2016). </a:t>
            </a:r>
            <a:r>
              <a:rPr lang="en-US" i="1" dirty="0"/>
              <a:t>The roles of social anxiety, autonomy, and learning orientation in second language learning: A structural equation modeling analysis.</a:t>
            </a:r>
            <a:r>
              <a:rPr lang="en-US" dirty="0"/>
              <a:t> Elsevier Journal. </a:t>
            </a:r>
            <a:r>
              <a:rPr lang="en-US" dirty="0">
                <a:hlinkClick r:id="rId2" tooltip="Persistent link using digital object identifier"/>
              </a:rPr>
              <a:t>https://doi.org/10.1016/j.system.2016.09.001</a:t>
            </a:r>
            <a:r>
              <a:rPr lang="en-US" dirty="0"/>
              <a:t>. </a:t>
            </a:r>
          </a:p>
          <a:p>
            <a:pPr marL="0" lvl="0" indent="0">
              <a:buNone/>
            </a:pPr>
            <a:endParaRPr lang="en-US" sz="3200" b="1" dirty="0" smtClean="0"/>
          </a:p>
        </p:txBody>
      </p:sp>
    </p:spTree>
    <p:extLst>
      <p:ext uri="{BB962C8B-B14F-4D97-AF65-F5344CB8AC3E}">
        <p14:creationId xmlns:p14="http://schemas.microsoft.com/office/powerpoint/2010/main" val="1655538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2413" y="685801"/>
            <a:ext cx="9134391" cy="5334000"/>
          </a:xfrm>
        </p:spPr>
        <p:txBody>
          <a:bodyPr>
            <a:normAutofit/>
          </a:bodyPr>
          <a:lstStyle/>
          <a:p>
            <a:pPr marL="0" lvl="0" indent="0">
              <a:buNone/>
            </a:pPr>
            <a:endParaRPr lang="en-US" sz="3200" b="1" dirty="0" smtClean="0"/>
          </a:p>
          <a:p>
            <a:pPr marL="0" lvl="0" indent="0">
              <a:buNone/>
            </a:pPr>
            <a:endParaRPr lang="en-US" sz="3200" b="1" dirty="0"/>
          </a:p>
          <a:p>
            <a:pPr marL="0" lvl="0" indent="0">
              <a:buNone/>
            </a:pPr>
            <a:endParaRPr lang="en-US" sz="3200" b="1" dirty="0" smtClean="0"/>
          </a:p>
          <a:p>
            <a:pPr marL="0" lvl="0" indent="0" algn="ctr">
              <a:buNone/>
            </a:pPr>
            <a:r>
              <a:rPr lang="en-US" sz="4800" b="1" dirty="0" smtClean="0">
                <a:solidFill>
                  <a:srgbClr val="FFC000"/>
                </a:solidFill>
              </a:rPr>
              <a:t>Thank You for Your Time and Consideration</a:t>
            </a:r>
          </a:p>
        </p:txBody>
      </p:sp>
    </p:spTree>
    <p:extLst>
      <p:ext uri="{BB962C8B-B14F-4D97-AF65-F5344CB8AC3E}">
        <p14:creationId xmlns:p14="http://schemas.microsoft.com/office/powerpoint/2010/main" val="2870964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igital Blue Tunnel 16x9">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895261.potx" id="{4CBF9558-C12D-4F51-9AA3-9D0796951DBC}" vid="{FFC159E6-A134-46E7-B1A0-C306E39FC295}"/>
    </a:ext>
  </a:extLst>
</a:theme>
</file>

<file path=ppt/theme/theme2.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digital blue tunnel presentation (widescreen)</Template>
  <TotalTime>244</TotalTime>
  <Words>1003</Words>
  <Application>Microsoft Office PowerPoint</Application>
  <PresentationFormat>Custom</PresentationFormat>
  <Paragraphs>73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Corbel</vt:lpstr>
      <vt:lpstr>Sylfaen</vt:lpstr>
      <vt:lpstr>Digital Blue Tunnel 16x9</vt:lpstr>
      <vt:lpstr>Effects of the Autonomous Classroom on Learning Second Language and Learner’s Anxiety among Iranian Students   University of Wales Saint David Farzaneh Pishbin   Student Number: 2012144  2012144@student.uwtsd.ac.uk   April 2021 </vt:lpstr>
      <vt:lpstr>PowerPoint Presentation</vt:lpstr>
      <vt:lpstr>PowerPoint Presentation</vt:lpstr>
      <vt:lpstr>PowerPoint Presentation</vt:lpstr>
      <vt:lpstr>PowerPoint Presentation</vt:lpstr>
      <vt:lpstr>PowerPoint Presentation</vt:lpstr>
      <vt:lpstr>Objectives  -To learn about the nature of autonomy as well as facilitating sense of students’ autonomy.   -To check how autonomous students can be motivated in learning second language?  -To clarify how teachers can manage the classroom in terms of autonomous learning environment or what is the role of the teacher in this kind of classes.   - To understand individualistic aspects of learning as an autonomous learner and some opportunities to deal with deterrent characteristics among learners in learning environment.  </vt:lpstr>
      <vt:lpstr>Question. Is autonomy applicable in terms of pedagogy for second language learners in Iran?  Question. How is an Iranian classroom conducted in autonomous way?  Question. Which aspects of autonomy should be considered among learners?  Question. To what extent do teachers find learners are able to cope with anxiety during learning process in L2 classrooms after they try to become more autonomous?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Autonomous classroom on learning second language and learner’s anxiety   University of Wales Saint David Farzaneh Pishbin   Student Number: 2012144 April 2021</dc:title>
  <dc:creator>Windows User</dc:creator>
  <cp:lastModifiedBy>Windows User</cp:lastModifiedBy>
  <cp:revision>38</cp:revision>
  <dcterms:created xsi:type="dcterms:W3CDTF">2021-04-04T21:56:43Z</dcterms:created>
  <dcterms:modified xsi:type="dcterms:W3CDTF">2021-04-25T09:37:01Z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