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4"/>
  </p:notesMasterIdLst>
  <p:handoutMasterIdLst>
    <p:handoutMasterId r:id="rId15"/>
  </p:handoutMasterIdLst>
  <p:sldIdLst>
    <p:sldId id="361" r:id="rId5"/>
    <p:sldId id="340" r:id="rId6"/>
    <p:sldId id="341" r:id="rId7"/>
    <p:sldId id="346" r:id="rId8"/>
    <p:sldId id="356" r:id="rId9"/>
    <p:sldId id="359" r:id="rId10"/>
    <p:sldId id="357" r:id="rId11"/>
    <p:sldId id="358" r:id="rId12"/>
    <p:sldId id="36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66"/>
    <a:srgbClr val="EFF7F7"/>
    <a:srgbClr val="F9E0B9"/>
    <a:srgbClr val="FFFFCC"/>
    <a:srgbClr val="CE2838"/>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75A8CD-4BA6-4DED-8DD3-0640CBE3C061}" v="2" dt="2026-04-23T11:26:26.594"/>
  </p1510:revLst>
</p1510:revInfo>
</file>

<file path=ppt/tableStyles.xml><?xml version="1.0" encoding="utf-8"?>
<a:tblStyleLst xmlns:a="http://schemas.openxmlformats.org/drawingml/2006/main" def="{1E171933-4619-4E11-9A3F-F7608DF75F80}">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09" autoAdjust="0"/>
    <p:restoredTop sz="94660" autoAdjust="0"/>
  </p:normalViewPr>
  <p:slideViewPr>
    <p:cSldViewPr snapToGrid="0">
      <p:cViewPr>
        <p:scale>
          <a:sx n="75" d="100"/>
          <a:sy n="75" d="100"/>
        </p:scale>
        <p:origin x="44" y="-52"/>
      </p:cViewPr>
      <p:guideLst/>
    </p:cSldViewPr>
  </p:slideViewPr>
  <p:outlineViewPr>
    <p:cViewPr>
      <p:scale>
        <a:sx n="33" d="100"/>
        <a:sy n="33" d="100"/>
      </p:scale>
      <p:origin x="0" y="-11376"/>
    </p:cViewPr>
  </p:outlineViewPr>
  <p:notesTextViewPr>
    <p:cViewPr>
      <p:scale>
        <a:sx n="200" d="100"/>
        <a:sy n="200" d="100"/>
      </p:scale>
      <p:origin x="0" y="0"/>
    </p:cViewPr>
  </p:notesTextViewPr>
  <p:sorterViewPr>
    <p:cViewPr varScale="1">
      <p:scale>
        <a:sx n="100" d="100"/>
        <a:sy n="100" d="100"/>
      </p:scale>
      <p:origin x="0" y="-6264"/>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482B951-AFFF-3499-FDE3-02A7F0BD15F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2E5896A-FCE2-110F-B202-A8E435372D6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4E69F83-204D-4778-AAD0-A0F851A3AEEE}" type="datetimeFigureOut">
              <a:rPr lang="en-US" smtClean="0"/>
              <a:t>4/22/2026</a:t>
            </a:fld>
            <a:endParaRPr lang="en-US" dirty="0"/>
          </a:p>
        </p:txBody>
      </p:sp>
      <p:sp>
        <p:nvSpPr>
          <p:cNvPr id="4" name="Footer Placeholder 3">
            <a:extLst>
              <a:ext uri="{FF2B5EF4-FFF2-40B4-BE49-F238E27FC236}">
                <a16:creationId xmlns:a16="http://schemas.microsoft.com/office/drawing/2014/main" id="{911BFBA0-47AD-543A-6AE4-769D8F86580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18FC355-FEF6-ED8F-8D0E-F362E204A0F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A669D59-B021-49CB-887D-52B8FEE1CE18}" type="slidenum">
              <a:rPr lang="en-US" smtClean="0"/>
              <a:t>‹#›</a:t>
            </a:fld>
            <a:endParaRPr lang="en-US" dirty="0"/>
          </a:p>
        </p:txBody>
      </p:sp>
    </p:spTree>
    <p:extLst>
      <p:ext uri="{BB962C8B-B14F-4D97-AF65-F5344CB8AC3E}">
        <p14:creationId xmlns:p14="http://schemas.microsoft.com/office/powerpoint/2010/main" val="28170690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E3C21-C3CB-4B8D-9033-56C1B3CE75FA}" type="datetimeFigureOut">
              <a:rPr lang="en-US" smtClean="0"/>
              <a:t>4/21/2026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732C3C-A191-48C2-A7E8-9C96AF841A7A}" type="slidenum">
              <a:rPr lang="en-US" smtClean="0"/>
              <a:t>‹#›</a:t>
            </a:fld>
            <a:endParaRPr lang="en-US" dirty="0"/>
          </a:p>
        </p:txBody>
      </p:sp>
    </p:spTree>
    <p:extLst>
      <p:ext uri="{BB962C8B-B14F-4D97-AF65-F5344CB8AC3E}">
        <p14:creationId xmlns:p14="http://schemas.microsoft.com/office/powerpoint/2010/main" val="1856394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Good morning and welcome to our group presentation. My name is Helen and today I am going to give you a brief overview on personality disorders. However, before I do that, it will be important to understand what personality is…</a:t>
            </a:r>
          </a:p>
        </p:txBody>
      </p:sp>
      <p:sp>
        <p:nvSpPr>
          <p:cNvPr id="4" name="Slide Number Placeholder 3"/>
          <p:cNvSpPr>
            <a:spLocks noGrp="1"/>
          </p:cNvSpPr>
          <p:nvPr>
            <p:ph type="sldNum" sz="quarter" idx="5"/>
          </p:nvPr>
        </p:nvSpPr>
        <p:spPr/>
        <p:txBody>
          <a:bodyPr/>
          <a:lstStyle/>
          <a:p>
            <a:fld id="{17732C3C-A191-48C2-A7E8-9C96AF841A7A}" type="slidenum">
              <a:rPr lang="en-US" smtClean="0"/>
              <a:t>2</a:t>
            </a:fld>
            <a:endParaRPr lang="en-US" dirty="0"/>
          </a:p>
        </p:txBody>
      </p:sp>
    </p:spTree>
    <p:extLst>
      <p:ext uri="{BB962C8B-B14F-4D97-AF65-F5344CB8AC3E}">
        <p14:creationId xmlns:p14="http://schemas.microsoft.com/office/powerpoint/2010/main" val="10860483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definition of personality is not a singular, stand alone term. Personality theorists, both historically and contemporary use different explanations to try to define what personality is (Maltby et al, 2017).</a:t>
            </a:r>
          </a:p>
          <a:p>
            <a:r>
              <a:rPr lang="en-GB" sz="1200" kern="1200" dirty="0">
                <a:solidFill>
                  <a:schemeClr val="tx1"/>
                </a:solidFill>
                <a:effectLst/>
                <a:latin typeface="+mn-lt"/>
                <a:ea typeface="+mn-ea"/>
                <a:cs typeface="+mn-cs"/>
              </a:rPr>
              <a:t>Psychologists examine individual’s characteristics, or traits, when defining what personality is. Personality can be measured by using several psychological methods; The Big Five Model being one of the most used tools (Personality Insight. Org, 2025). However, there are limitations to this as some researchers believe that it may not be acceptable for all individuals, such as neurodivergent groups and some ethnic and cultural groups (Willmott et al., 2017)</a:t>
            </a:r>
          </a:p>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3</a:t>
            </a:fld>
            <a:endParaRPr lang="en-US" dirty="0"/>
          </a:p>
        </p:txBody>
      </p:sp>
    </p:spTree>
    <p:extLst>
      <p:ext uri="{BB962C8B-B14F-4D97-AF65-F5344CB8AC3E}">
        <p14:creationId xmlns:p14="http://schemas.microsoft.com/office/powerpoint/2010/main" val="4016480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DSM-5 organises the 10 types of personality disorders into 3 main clusters. Each cluster has different symptoms in common (Cleveland Clinic, 2022). </a:t>
            </a:r>
            <a:r>
              <a:rPr lang="en-GB" sz="1200" i="1" kern="1200" dirty="0">
                <a:solidFill>
                  <a:schemeClr val="tx1"/>
                </a:solidFill>
                <a:effectLst/>
                <a:latin typeface="+mn-lt"/>
                <a:ea typeface="+mn-ea"/>
                <a:cs typeface="+mn-cs"/>
              </a:rPr>
              <a:t>(See picture in slide).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Everybody has days when they may not feel particularly well, maybe quieter than usual or even behave in a manner that is “out of character”, however, if unhealthy thought processes or behaviour patterns continue to cause distress or impairment in functioning in day-to-day life, then a personality disorder could be diagnoses. Reflecting on what was mentioned earlier when personality was defined by Allport as being stable behaviours, feelings and thoughts, personality disorders can be classified as such when these three actions differ from the expectation of cultural attitudes and last over time. These patterns usually begin by late adolescence or early childhood and without treatment personality disorders can be long lasting (American Psychiatric Association, 2024., NHS England, 2025).</a:t>
            </a:r>
          </a:p>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4</a:t>
            </a:fld>
            <a:endParaRPr lang="en-US" dirty="0"/>
          </a:p>
        </p:txBody>
      </p:sp>
    </p:spTree>
    <p:extLst>
      <p:ext uri="{BB962C8B-B14F-4D97-AF65-F5344CB8AC3E}">
        <p14:creationId xmlns:p14="http://schemas.microsoft.com/office/powerpoint/2010/main" val="3238281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22133F-1329-2AC7-0ED9-7DE3530492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921428-4F6A-CD29-414E-67419933BE2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8B3D205-6258-C477-ADEC-FF4D65721F8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NHS (2024), symptoms vary depending on the specific type of personality disorder. As mentioned previously personality disorders are categorised into three clusters, each cluster would generally display different symptoms. Cluster A, often described as odd or eccentric, includes symptoms such as disturbed thinking, eccentric behaviour, paranoia, and social or emotional withdrawal. Cluster B, known as dramatic or emotional, is associated with individuals who may be easily frustrated, display erratic behaviour, experience intense emotions, and act impulsively. Cluster C, categorised as anxious or fearful, involves symptoms such as low self-esteem, fear of rejection, and avoidance of social situations to prevent distress. These clusters help clinicians understand patterns of behaviour and guide appropriate interventions, although individual experiences can differ significantly within each category depending on personal and environmental factors.</a:t>
            </a:r>
          </a:p>
          <a:p>
            <a:endParaRPr lang="en-US" dirty="0"/>
          </a:p>
        </p:txBody>
      </p:sp>
      <p:sp>
        <p:nvSpPr>
          <p:cNvPr id="4" name="Slide Number Placeholder 3">
            <a:extLst>
              <a:ext uri="{FF2B5EF4-FFF2-40B4-BE49-F238E27FC236}">
                <a16:creationId xmlns:a16="http://schemas.microsoft.com/office/drawing/2014/main" id="{88A48384-1DE3-B19A-CCF8-277FBCB62B3D}"/>
              </a:ext>
            </a:extLst>
          </p:cNvPr>
          <p:cNvSpPr>
            <a:spLocks noGrp="1"/>
          </p:cNvSpPr>
          <p:nvPr>
            <p:ph type="sldNum" sz="quarter" idx="5"/>
          </p:nvPr>
        </p:nvSpPr>
        <p:spPr/>
        <p:txBody>
          <a:bodyPr/>
          <a:lstStyle/>
          <a:p>
            <a:fld id="{17732C3C-A191-48C2-A7E8-9C96AF841A7A}" type="slidenum">
              <a:rPr lang="en-US" smtClean="0"/>
              <a:t>5</a:t>
            </a:fld>
            <a:endParaRPr lang="en-US" dirty="0"/>
          </a:p>
        </p:txBody>
      </p:sp>
    </p:spTree>
    <p:extLst>
      <p:ext uri="{BB962C8B-B14F-4D97-AF65-F5344CB8AC3E}">
        <p14:creationId xmlns:p14="http://schemas.microsoft.com/office/powerpoint/2010/main" val="781241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Many treatments are available for personality disorders and typically involve a combination of psychological therapies and, in some cases, medication. Cognitive Behavioural Therapy (CBT) is commonly used across all clusters, while Cluster B may also benefit from Dialectical Behaviour Therapy (DBT) and Mentalisation-Based Treatment. Medications such as antidepressants, mood stabilisers, and antipsychotics may be prescribed depending on symptoms. For Cluster C, treatments may include CBT, DBT, and medications like SSRIs and SNRIs. Although these personality disorders are not considered curable, symptoms can be managed effectively with consistent treatment and ongoing support, improving overall functioning and quality of life over time.</a:t>
            </a:r>
          </a:p>
          <a:p>
            <a:endParaRPr lang="en-GB" dirty="0"/>
          </a:p>
        </p:txBody>
      </p:sp>
      <p:sp>
        <p:nvSpPr>
          <p:cNvPr id="4" name="Slide Number Placeholder 3"/>
          <p:cNvSpPr>
            <a:spLocks noGrp="1"/>
          </p:cNvSpPr>
          <p:nvPr>
            <p:ph type="sldNum" sz="quarter" idx="5"/>
          </p:nvPr>
        </p:nvSpPr>
        <p:spPr/>
        <p:txBody>
          <a:bodyPr/>
          <a:lstStyle/>
          <a:p>
            <a:fld id="{17732C3C-A191-48C2-A7E8-9C96AF841A7A}" type="slidenum">
              <a:rPr lang="en-US" smtClean="0"/>
              <a:t>6</a:t>
            </a:fld>
            <a:endParaRPr lang="en-US" dirty="0"/>
          </a:p>
        </p:txBody>
      </p:sp>
    </p:spTree>
    <p:extLst>
      <p:ext uri="{BB962C8B-B14F-4D97-AF65-F5344CB8AC3E}">
        <p14:creationId xmlns:p14="http://schemas.microsoft.com/office/powerpoint/2010/main" val="32439403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E33A47-A4BB-DB12-C3F2-231607C580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A68962-1560-00E0-B86E-03305004D3C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1314404-42F5-098F-EFCA-011401837CEC}"/>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In summary, personality is very complex that has been defined in various ways by different theorists over time. While models such as the Big Five provide useful frameworks for understanding traits, they also present limitations across diverse populations. Personality disorders occur when patterns of thoughts, feelings, and behaviours significantly impact daily functioning. The three clusters including ten personality disorders helps guide diagnosis and intervention. Although personality disorders are long-term conditions, a combination of psychological therapies and medication can effectively manage symptoms, highlighting the importance of early intervention, consistent support, and personalised approaches to improve overall wellbeing.</a:t>
            </a:r>
          </a:p>
          <a:p>
            <a:r>
              <a:rPr lang="en-GB" sz="1200" kern="1200" dirty="0">
                <a:solidFill>
                  <a:schemeClr val="tx1"/>
                </a:solidFill>
                <a:effectLst/>
                <a:latin typeface="+mn-lt"/>
                <a:ea typeface="+mn-ea"/>
                <a:cs typeface="+mn-cs"/>
              </a:rPr>
              <a:t>I will now hand you over to Michaela who will be introducing you to our chosen personality disorder OCPD. </a:t>
            </a:r>
          </a:p>
          <a:p>
            <a:endParaRPr lang="en-US" dirty="0"/>
          </a:p>
        </p:txBody>
      </p:sp>
      <p:sp>
        <p:nvSpPr>
          <p:cNvPr id="4" name="Slide Number Placeholder 3">
            <a:extLst>
              <a:ext uri="{FF2B5EF4-FFF2-40B4-BE49-F238E27FC236}">
                <a16:creationId xmlns:a16="http://schemas.microsoft.com/office/drawing/2014/main" id="{E5142402-A964-5E24-E926-C393F0483E3F}"/>
              </a:ext>
            </a:extLst>
          </p:cNvPr>
          <p:cNvSpPr>
            <a:spLocks noGrp="1"/>
          </p:cNvSpPr>
          <p:nvPr>
            <p:ph type="sldNum" sz="quarter" idx="5"/>
          </p:nvPr>
        </p:nvSpPr>
        <p:spPr/>
        <p:txBody>
          <a:bodyPr/>
          <a:lstStyle/>
          <a:p>
            <a:fld id="{17732C3C-A191-48C2-A7E8-9C96AF841A7A}" type="slidenum">
              <a:rPr lang="en-US" smtClean="0"/>
              <a:t>7</a:t>
            </a:fld>
            <a:endParaRPr lang="en-US" dirty="0"/>
          </a:p>
        </p:txBody>
      </p:sp>
    </p:spTree>
    <p:extLst>
      <p:ext uri="{BB962C8B-B14F-4D97-AF65-F5344CB8AC3E}">
        <p14:creationId xmlns:p14="http://schemas.microsoft.com/office/powerpoint/2010/main" val="27466393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FCADB3-CDDD-564F-6D35-B72D218072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528FF0-777C-9F35-A17D-3756085DEDD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7325358-E591-CFB4-BE7B-4A0CBEEB59D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5D44BEC-AA16-0471-D9C5-FE4D7E6E71FA}"/>
              </a:ext>
            </a:extLst>
          </p:cNvPr>
          <p:cNvSpPr>
            <a:spLocks noGrp="1"/>
          </p:cNvSpPr>
          <p:nvPr>
            <p:ph type="sldNum" sz="quarter" idx="5"/>
          </p:nvPr>
        </p:nvSpPr>
        <p:spPr/>
        <p:txBody>
          <a:bodyPr/>
          <a:lstStyle/>
          <a:p>
            <a:fld id="{17732C3C-A191-48C2-A7E8-9C96AF841A7A}" type="slidenum">
              <a:rPr lang="en-US" smtClean="0"/>
              <a:t>8</a:t>
            </a:fld>
            <a:endParaRPr lang="en-US" dirty="0"/>
          </a:p>
        </p:txBody>
      </p:sp>
    </p:spTree>
    <p:extLst>
      <p:ext uri="{BB962C8B-B14F-4D97-AF65-F5344CB8AC3E}">
        <p14:creationId xmlns:p14="http://schemas.microsoft.com/office/powerpoint/2010/main" val="7917887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845D7B-F9C8-0B33-E62D-CAEE5B21B1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9B536D-B3E5-6B59-CF1E-FE6B22F9F07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27B0C31-CACF-E978-323A-D4AD7DA9ED7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7EE719D-FB4E-98D0-EA26-6F3491CD1DB7}"/>
              </a:ext>
            </a:extLst>
          </p:cNvPr>
          <p:cNvSpPr>
            <a:spLocks noGrp="1"/>
          </p:cNvSpPr>
          <p:nvPr>
            <p:ph type="sldNum" sz="quarter" idx="5"/>
          </p:nvPr>
        </p:nvSpPr>
        <p:spPr/>
        <p:txBody>
          <a:bodyPr/>
          <a:lstStyle/>
          <a:p>
            <a:fld id="{17732C3C-A191-48C2-A7E8-9C96AF841A7A}" type="slidenum">
              <a:rPr lang="en-US" smtClean="0"/>
              <a:t>9</a:t>
            </a:fld>
            <a:endParaRPr lang="en-US" dirty="0"/>
          </a:p>
        </p:txBody>
      </p:sp>
    </p:spTree>
    <p:extLst>
      <p:ext uri="{BB962C8B-B14F-4D97-AF65-F5344CB8AC3E}">
        <p14:creationId xmlns:p14="http://schemas.microsoft.com/office/powerpoint/2010/main" val="8038138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pic>
        <p:nvPicPr>
          <p:cNvPr id="15" name="Graphic 14">
            <a:extLst>
              <a:ext uri="{FF2B5EF4-FFF2-40B4-BE49-F238E27FC236}">
                <a16:creationId xmlns:a16="http://schemas.microsoft.com/office/drawing/2014/main" id="{BECDFC6B-0742-962E-44A1-19C9C173BB2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50848" y="425303"/>
            <a:ext cx="11305217" cy="6007394"/>
          </a:xfrm>
          <a:prstGeom prst="rect">
            <a:avLst/>
          </a:prstGeom>
          <a:effectLst/>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633046"/>
            <a:ext cx="10571998" cy="3366198"/>
          </a:xfrm>
          <a:ln>
            <a:noFill/>
          </a:ln>
          <a:effectLst/>
        </p:spPr>
        <p:txBody>
          <a:bodyPr/>
          <a:lstStyle>
            <a:lvl1pPr algn="ctr">
              <a:defRPr sz="7200" b="1" spc="-300" baseline="0">
                <a:ln>
                  <a:noFill/>
                </a:ln>
                <a:solidFill>
                  <a:schemeClr val="accent4">
                    <a:lumMod val="60000"/>
                    <a:lumOff val="40000"/>
                  </a:schemeClr>
                </a:solidFill>
                <a:effectLst/>
              </a:defRPr>
            </a:lvl1pPr>
          </a:lstStyle>
          <a:p>
            <a:r>
              <a:rPr lang="en-US" dirty="0"/>
              <a:t>Click to add title</a:t>
            </a:r>
          </a:p>
        </p:txBody>
      </p:sp>
    </p:spTree>
    <p:extLst>
      <p:ext uri="{BB962C8B-B14F-4D97-AF65-F5344CB8AC3E}">
        <p14:creationId xmlns:p14="http://schemas.microsoft.com/office/powerpoint/2010/main" val="3236985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ADBC817-DA57-A518-5544-0D3B819C7062}"/>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0" name="Graphic 9">
            <a:extLst>
              <a:ext uri="{FF2B5EF4-FFF2-40B4-BE49-F238E27FC236}">
                <a16:creationId xmlns:a16="http://schemas.microsoft.com/office/drawing/2014/main" id="{4873FFF3-C7B6-C678-1B03-17FBD0D5ACE1}"/>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46174" y="425303"/>
            <a:ext cx="5379242" cy="5983435"/>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944217" y="924167"/>
            <a:ext cx="4383156" cy="5009322"/>
          </a:xfrm>
          <a:solidFill>
            <a:schemeClr val="accent1">
              <a:lumMod val="50000"/>
            </a:schemeClr>
          </a:solidFill>
          <a:effectLst>
            <a:outerShdw blurRad="254000" dist="50800" dir="2700000" algn="ctr" rotWithShape="0">
              <a:prstClr val="black">
                <a:alpha val="25000"/>
              </a:prstClr>
            </a:outerShdw>
          </a:effectLst>
        </p:spPr>
        <p:txBody>
          <a:bodyPr anchor="ctr"/>
          <a:lstStyle>
            <a:lvl1pPr algn="ctr">
              <a:defRPr sz="3600" spc="0" baseline="0">
                <a:solidFill>
                  <a:schemeClr val="tx1"/>
                </a:solidFill>
                <a:effectLst/>
              </a:defRPr>
            </a:lvl1pPr>
          </a:lstStyle>
          <a:p>
            <a:r>
              <a:rPr lang="en-US" dirty="0"/>
              <a:t>Click to add title</a:t>
            </a:r>
          </a:p>
        </p:txBody>
      </p:sp>
      <p:sp>
        <p:nvSpPr>
          <p:cNvPr id="7" name="Text Placeholder 6">
            <a:extLst>
              <a:ext uri="{FF2B5EF4-FFF2-40B4-BE49-F238E27FC236}">
                <a16:creationId xmlns:a16="http://schemas.microsoft.com/office/drawing/2014/main" id="{5D0FE23B-34E3-BAAF-E01D-BE221B4A94EF}"/>
              </a:ext>
            </a:extLst>
          </p:cNvPr>
          <p:cNvSpPr>
            <a:spLocks noGrp="1"/>
          </p:cNvSpPr>
          <p:nvPr>
            <p:ph type="body" sz="quarter" idx="14" hasCustomPrompt="1"/>
          </p:nvPr>
        </p:nvSpPr>
        <p:spPr>
          <a:xfrm>
            <a:off x="6400800" y="924512"/>
            <a:ext cx="4750904" cy="5008977"/>
          </a:xfrm>
        </p:spPr>
        <p:txBody>
          <a:bodyPr/>
          <a:lstStyle>
            <a:lvl1pPr marL="0" indent="0">
              <a:buNone/>
              <a:defRPr/>
            </a:lvl1pPr>
            <a:lvl2pPr marL="742950" indent="-285750">
              <a:buFont typeface="Arial" panose="020B0604020202020204" pitchFamily="34" charset="0"/>
              <a:buChar char="•"/>
              <a:defRPr/>
            </a:lvl2pPr>
            <a:lvl3pPr marL="1200150" indent="-285750">
              <a:buFont typeface="Arial" panose="020B0604020202020204" pitchFamily="34" charset="0"/>
              <a:buChar char="•"/>
              <a:defRPr/>
            </a:lvl3pPr>
            <a:lvl4pPr marL="1543050" indent="-171450">
              <a:buFont typeface="Arial" panose="020B0604020202020204" pitchFamily="34" charset="0"/>
              <a:buChar char="•"/>
              <a:defRPr/>
            </a:lvl4pPr>
            <a:lvl5pPr marL="2000250" indent="-171450">
              <a:buFont typeface="Arial" panose="020B0604020202020204" pitchFamily="34" charset="0"/>
              <a:buChar char="•"/>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779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105E210-05B5-5EA1-C778-30BB3A4942D5}"/>
              </a:ext>
              <a:ext uri="{C183D7F6-B498-43B3-948B-1728B52AA6E4}">
                <adec:decorative xmlns:adec="http://schemas.microsoft.com/office/drawing/2017/decorative" val="1"/>
              </a:ext>
            </a:extLst>
          </p:cNvPr>
          <p:cNvSpPr/>
          <p:nvPr userDrawn="1"/>
        </p:nvSpPr>
        <p:spPr>
          <a:xfrm>
            <a:off x="435935" y="419987"/>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2" name="Picture 1">
            <a:extLst>
              <a:ext uri="{FF2B5EF4-FFF2-40B4-BE49-F238E27FC236}">
                <a16:creationId xmlns:a16="http://schemas.microsoft.com/office/drawing/2014/main" id="{28792193-1165-3487-6FB9-133CB518CE35}"/>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3090924" y="-2235006"/>
            <a:ext cx="6010147" cy="11320132"/>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1741064"/>
            <a:ext cx="10571998" cy="1928264"/>
          </a:xfrm>
          <a:ln>
            <a:noFill/>
          </a:ln>
          <a:effectLst/>
        </p:spPr>
        <p:txBody>
          <a:bodyPr/>
          <a:lstStyle>
            <a:lvl1pPr algn="ctr">
              <a:defRPr sz="3600" spc="0" baseline="0">
                <a:ln>
                  <a:noFill/>
                </a:ln>
                <a:solidFill>
                  <a:schemeClr val="accent4">
                    <a:lumMod val="60000"/>
                    <a:lumOff val="40000"/>
                  </a:schemeClr>
                </a:solidFill>
                <a:effectLst/>
              </a:defRPr>
            </a:lvl1pPr>
          </a:lstStyle>
          <a:p>
            <a:r>
              <a:rPr lang="en-US" dirty="0"/>
              <a:t>Click to add title</a:t>
            </a:r>
          </a:p>
        </p:txBody>
      </p:sp>
      <p:sp>
        <p:nvSpPr>
          <p:cNvPr id="3" name="Subtitle 2"/>
          <p:cNvSpPr>
            <a:spLocks noGrp="1"/>
          </p:cNvSpPr>
          <p:nvPr>
            <p:ph type="subTitle" idx="1" hasCustomPrompt="1"/>
          </p:nvPr>
        </p:nvSpPr>
        <p:spPr>
          <a:xfrm>
            <a:off x="810000" y="3694102"/>
            <a:ext cx="10572000" cy="896468"/>
          </a:xfrm>
          <a:effectLst/>
        </p:spPr>
        <p:txBody>
          <a:bodyPr anchor="ctr">
            <a:normAutofit/>
          </a:bodyPr>
          <a:lstStyle>
            <a:lvl1pPr marL="0" indent="0" algn="ctr">
              <a:buNone/>
              <a:defRPr sz="1800" b="1">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add subtitle</a:t>
            </a:r>
          </a:p>
        </p:txBody>
      </p:sp>
    </p:spTree>
    <p:extLst>
      <p:ext uri="{BB962C8B-B14F-4D97-AF65-F5344CB8AC3E}">
        <p14:creationId xmlns:p14="http://schemas.microsoft.com/office/powerpoint/2010/main" val="3480000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ummary 1">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8905615-9FD2-EBB3-89AB-555B373EBBEB}"/>
              </a:ext>
              <a:ext uri="{C183D7F6-B498-43B3-948B-1728B52AA6E4}">
                <adec:decorative xmlns:adec="http://schemas.microsoft.com/office/drawing/2017/decorative" val="1"/>
              </a:ext>
            </a:extLst>
          </p:cNvPr>
          <p:cNvSpPr/>
          <p:nvPr userDrawn="1"/>
        </p:nvSpPr>
        <p:spPr>
          <a:xfrm>
            <a:off x="4623955" y="414670"/>
            <a:ext cx="7132110" cy="6018027"/>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2" name="Rectangle 11">
            <a:extLst>
              <a:ext uri="{FF2B5EF4-FFF2-40B4-BE49-F238E27FC236}">
                <a16:creationId xmlns:a16="http://schemas.microsoft.com/office/drawing/2014/main" id="{E2B638DB-3E00-7F4B-D4B7-9D7F0905639D}"/>
              </a:ext>
              <a:ext uri="{C183D7F6-B498-43B3-948B-1728B52AA6E4}">
                <adec:decorative xmlns:adec="http://schemas.microsoft.com/office/drawing/2017/decorative" val="1"/>
              </a:ext>
            </a:extLst>
          </p:cNvPr>
          <p:cNvSpPr/>
          <p:nvPr userDrawn="1"/>
        </p:nvSpPr>
        <p:spPr>
          <a:xfrm>
            <a:off x="440459" y="420624"/>
            <a:ext cx="4183496" cy="6016752"/>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310EED07-CDD5-9244-28FA-5195E67951C1}"/>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435934" y="422551"/>
            <a:ext cx="4183495" cy="6010146"/>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50717" y="924339"/>
            <a:ext cx="3990110" cy="5009322"/>
          </a:xfrm>
          <a:noFill/>
          <a:effectLst/>
        </p:spPr>
        <p:txBody>
          <a:bodyPr anchor="ctr"/>
          <a:lstStyle>
            <a:lvl1pPr algn="ctr">
              <a:defRPr sz="3600" spc="0" baseline="0">
                <a:solidFill>
                  <a:schemeClr val="tx1"/>
                </a:solidFill>
                <a:effectLst/>
              </a:defRPr>
            </a:lvl1pPr>
          </a:lstStyle>
          <a:p>
            <a:r>
              <a:rPr lang="en-US" dirty="0"/>
              <a:t>Click to add title</a:t>
            </a:r>
          </a:p>
        </p:txBody>
      </p:sp>
      <p:sp>
        <p:nvSpPr>
          <p:cNvPr id="3" name="Content Placeholder 9">
            <a:extLst>
              <a:ext uri="{FF2B5EF4-FFF2-40B4-BE49-F238E27FC236}">
                <a16:creationId xmlns:a16="http://schemas.microsoft.com/office/drawing/2014/main" id="{B5AB4E8D-8B32-8B00-8152-856C592BAB39}"/>
              </a:ext>
            </a:extLst>
          </p:cNvPr>
          <p:cNvSpPr>
            <a:spLocks noGrp="1"/>
          </p:cNvSpPr>
          <p:nvPr>
            <p:ph sz="quarter" idx="10" hasCustomPrompt="1"/>
          </p:nvPr>
        </p:nvSpPr>
        <p:spPr>
          <a:xfrm>
            <a:off x="5346793" y="924340"/>
            <a:ext cx="5684373" cy="5009322"/>
          </a:xfrm>
          <a:effectLst/>
        </p:spPr>
        <p:txBody>
          <a:bodyPr lIns="0" rIns="0" anchor="ctr"/>
          <a:lstStyle>
            <a:lvl1pPr marL="0" indent="0">
              <a:lnSpc>
                <a:spcPct val="150000"/>
              </a:lnSpc>
              <a:spcBef>
                <a:spcPts val="0"/>
              </a:spcBef>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1pPr>
            <a:lvl2pPr marL="4572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2pPr>
            <a:lvl3pPr marL="9144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3pPr>
            <a:lvl4pPr marL="13716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4pPr>
            <a:lvl5pPr marL="18288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37692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duction 3">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F4A700F-42CA-D7A9-D709-C0017521B294}"/>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rgbClr val="F9E0B9"/>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8" name="Graphic 7">
            <a:extLst>
              <a:ext uri="{FF2B5EF4-FFF2-40B4-BE49-F238E27FC236}">
                <a16:creationId xmlns:a16="http://schemas.microsoft.com/office/drawing/2014/main" id="{961DA139-D8FD-A752-758D-4F836DFB2524}"/>
              </a:ext>
              <a:ext uri="{C183D7F6-B498-43B3-948B-1728B52AA6E4}">
                <adec:decorative xmlns:adec="http://schemas.microsoft.com/office/drawing/2017/decorative" val="1"/>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1353" t="-388" r="-1" b="-254"/>
          <a:stretch/>
        </p:blipFill>
        <p:spPr>
          <a:xfrm rot="16200000" flipH="1">
            <a:off x="210940" y="1589892"/>
            <a:ext cx="5245922" cy="3667583"/>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485516" y="1433219"/>
            <a:ext cx="5695102" cy="2092049"/>
          </a:xfrm>
          <a:noFill/>
          <a:effectLst/>
        </p:spPr>
        <p:txBody>
          <a:bodyPr anchor="b"/>
          <a:lstStyle>
            <a:lvl1pPr algn="ctr">
              <a:defRPr sz="3600" spc="0" baseline="0">
                <a:solidFill>
                  <a:schemeClr val="accent1">
                    <a:lumMod val="50000"/>
                  </a:schemeClr>
                </a:solidFill>
                <a:effectLst/>
              </a:defRPr>
            </a:lvl1pPr>
          </a:lstStyle>
          <a:p>
            <a:r>
              <a:rPr lang="en-US" dirty="0"/>
              <a:t>Click to add title</a:t>
            </a:r>
          </a:p>
        </p:txBody>
      </p:sp>
      <p:sp>
        <p:nvSpPr>
          <p:cNvPr id="7" name="Picture Placeholder 6">
            <a:extLst>
              <a:ext uri="{FF2B5EF4-FFF2-40B4-BE49-F238E27FC236}">
                <a16:creationId xmlns:a16="http://schemas.microsoft.com/office/drawing/2014/main" id="{C96F37D4-7152-EA75-8D7D-D8F7D6DD9C4C}"/>
              </a:ext>
            </a:extLst>
          </p:cNvPr>
          <p:cNvSpPr>
            <a:spLocks noGrp="1"/>
          </p:cNvSpPr>
          <p:nvPr>
            <p:ph type="pic" sz="quarter" idx="11"/>
          </p:nvPr>
        </p:nvSpPr>
        <p:spPr>
          <a:xfrm>
            <a:off x="1350099" y="1974707"/>
            <a:ext cx="2907792" cy="2907792"/>
          </a:xfrm>
          <a:solidFill>
            <a:srgbClr val="F9E0B9"/>
          </a:solidFill>
          <a:effectLst/>
        </p:spPr>
        <p:txBody>
          <a:bodyPr anchor="t"/>
          <a:lstStyle>
            <a:lvl1pPr marL="0" indent="0" algn="ctr">
              <a:buNone/>
              <a:defRPr>
                <a:solidFill>
                  <a:schemeClr val="accent1">
                    <a:lumMod val="50000"/>
                  </a:schemeClr>
                </a:solidFill>
              </a:defRPr>
            </a:lvl1pPr>
          </a:lstStyle>
          <a:p>
            <a:r>
              <a:rPr lang="en-GB"/>
              <a:t>Click icon to add picture</a:t>
            </a:r>
            <a:endParaRPr lang="en-US" dirty="0"/>
          </a:p>
        </p:txBody>
      </p:sp>
      <p:sp>
        <p:nvSpPr>
          <p:cNvPr id="3" name="Content Placeholder 9">
            <a:extLst>
              <a:ext uri="{FF2B5EF4-FFF2-40B4-BE49-F238E27FC236}">
                <a16:creationId xmlns:a16="http://schemas.microsoft.com/office/drawing/2014/main" id="{AFBE5B12-0D10-DA99-093A-2C4FB738B21C}"/>
              </a:ext>
            </a:extLst>
          </p:cNvPr>
          <p:cNvSpPr>
            <a:spLocks noGrp="1"/>
          </p:cNvSpPr>
          <p:nvPr>
            <p:ph sz="quarter" idx="10" hasCustomPrompt="1"/>
          </p:nvPr>
        </p:nvSpPr>
        <p:spPr>
          <a:xfrm>
            <a:off x="5496789" y="3525268"/>
            <a:ext cx="5683829" cy="2595429"/>
          </a:xfrm>
          <a:effectLst/>
        </p:spPr>
        <p:txBody>
          <a:bodyPr anchor="t"/>
          <a:lstStyle>
            <a:lvl1pPr marL="0" indent="0" algn="ctr">
              <a:lnSpc>
                <a:spcPct val="150000"/>
              </a:lnSpc>
              <a:spcBef>
                <a:spcPts val="0"/>
              </a:spcBef>
              <a:buNone/>
              <a:defRPr b="1">
                <a:solidFill>
                  <a:schemeClr val="accent1">
                    <a:lumMod val="50000"/>
                  </a:schemeClr>
                </a:solidFill>
              </a:defRPr>
            </a:lvl1pPr>
            <a:lvl2pPr algn="ctr">
              <a:buClr>
                <a:schemeClr val="accent1">
                  <a:lumMod val="50000"/>
                </a:schemeClr>
              </a:buClr>
              <a:defRPr>
                <a:solidFill>
                  <a:schemeClr val="accent1">
                    <a:lumMod val="50000"/>
                  </a:schemeClr>
                </a:solidFill>
              </a:defRPr>
            </a:lvl2pPr>
            <a:lvl3pPr algn="ctr">
              <a:buClr>
                <a:schemeClr val="accent1">
                  <a:lumMod val="50000"/>
                </a:schemeClr>
              </a:buClr>
              <a:defRPr>
                <a:solidFill>
                  <a:schemeClr val="accent1">
                    <a:lumMod val="50000"/>
                  </a:schemeClr>
                </a:solidFill>
              </a:defRPr>
            </a:lvl3pPr>
            <a:lvl4pPr algn="ctr">
              <a:buClr>
                <a:schemeClr val="accent1">
                  <a:lumMod val="50000"/>
                </a:schemeClr>
              </a:buClr>
              <a:defRPr>
                <a:solidFill>
                  <a:schemeClr val="accent1">
                    <a:lumMod val="50000"/>
                  </a:schemeClr>
                </a:solidFill>
              </a:defRPr>
            </a:lvl4pPr>
            <a:lvl5pPr algn="ctr">
              <a:buClr>
                <a:schemeClr val="accent1">
                  <a:lumMod val="50000"/>
                </a:schemeClr>
              </a:buClr>
              <a:defRPr>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79950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5">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81D7C89-8451-1944-C2B3-53AADAC99A01}"/>
              </a:ext>
              <a:ext uri="{C183D7F6-B498-43B3-948B-1728B52AA6E4}">
                <adec:decorative xmlns:adec="http://schemas.microsoft.com/office/drawing/2017/decorative" val="1"/>
              </a:ext>
            </a:extLst>
          </p:cNvPr>
          <p:cNvSpPr/>
          <p:nvPr userDrawn="1"/>
        </p:nvSpPr>
        <p:spPr>
          <a:xfrm>
            <a:off x="411678" y="422551"/>
            <a:ext cx="4223822"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D26B15EB-5194-C74B-F881-D3DCBE854272}"/>
              </a:ext>
              <a:ext uri="{C183D7F6-B498-43B3-948B-1728B52AA6E4}">
                <adec:decorative xmlns:adec="http://schemas.microsoft.com/office/drawing/2017/decorative" val="1"/>
              </a:ext>
            </a:extLst>
          </p:cNvPr>
          <p:cNvSpPr/>
          <p:nvPr userDrawn="1"/>
        </p:nvSpPr>
        <p:spPr>
          <a:xfrm>
            <a:off x="4635499" y="422551"/>
            <a:ext cx="7144823"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633845"/>
            <a:ext cx="3990110" cy="2192482"/>
          </a:xfrm>
          <a:noFill/>
          <a:effectLst/>
        </p:spPr>
        <p:txBody>
          <a:bodyPr anchor="ctr"/>
          <a:lstStyle>
            <a:lvl1pPr algn="ctr">
              <a:defRPr sz="3600" spc="0" baseline="0">
                <a:solidFill>
                  <a:schemeClr val="accent1">
                    <a:lumMod val="50000"/>
                  </a:schemeClr>
                </a:solidFill>
                <a:effectLst/>
              </a:defRPr>
            </a:lvl1pPr>
          </a:lstStyle>
          <a:p>
            <a:r>
              <a:rPr lang="en-US" dirty="0"/>
              <a:t>Click to add title</a:t>
            </a:r>
          </a:p>
        </p:txBody>
      </p:sp>
      <p:sp>
        <p:nvSpPr>
          <p:cNvPr id="7" name="Content Placeholder 6">
            <a:extLst>
              <a:ext uri="{FF2B5EF4-FFF2-40B4-BE49-F238E27FC236}">
                <a16:creationId xmlns:a16="http://schemas.microsoft.com/office/drawing/2014/main" id="{B15614EF-4CFA-2D69-0F78-9D7409E2337E}"/>
              </a:ext>
            </a:extLst>
          </p:cNvPr>
          <p:cNvSpPr>
            <a:spLocks noGrp="1"/>
          </p:cNvSpPr>
          <p:nvPr>
            <p:ph sz="quarter" idx="11" hasCustomPrompt="1"/>
          </p:nvPr>
        </p:nvSpPr>
        <p:spPr>
          <a:xfrm>
            <a:off x="747423" y="3174531"/>
            <a:ext cx="3772622" cy="3122360"/>
          </a:xfrm>
          <a:effectLst/>
        </p:spPr>
        <p:txBody>
          <a:bodyPr rIns="274320" anchor="t"/>
          <a:lstStyle>
            <a:lvl1pPr marL="283464" indent="-283464">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1pPr>
            <a:lvl2pPr marL="742950" indent="-28575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9">
            <a:extLst>
              <a:ext uri="{FF2B5EF4-FFF2-40B4-BE49-F238E27FC236}">
                <a16:creationId xmlns:a16="http://schemas.microsoft.com/office/drawing/2014/main" id="{77D6637B-A7C5-34FF-5B51-32392DAEABB2}"/>
              </a:ext>
            </a:extLst>
          </p:cNvPr>
          <p:cNvSpPr>
            <a:spLocks noGrp="1"/>
          </p:cNvSpPr>
          <p:nvPr>
            <p:ph sz="quarter" idx="10" hasCustomPrompt="1"/>
          </p:nvPr>
        </p:nvSpPr>
        <p:spPr>
          <a:xfrm>
            <a:off x="5237732" y="946205"/>
            <a:ext cx="5971020" cy="5161655"/>
          </a:xfrm>
        </p:spPr>
        <p:txBody>
          <a:body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31640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3E625C-F0A4-564D-CEE2-6B3595CEB038}"/>
              </a:ext>
              <a:ext uri="{C183D7F6-B498-43B3-948B-1728B52AA6E4}">
                <adec:decorative xmlns:adec="http://schemas.microsoft.com/office/drawing/2017/decorative" val="1"/>
              </a:ext>
            </a:extLst>
          </p:cNvPr>
          <p:cNvSpPr/>
          <p:nvPr userDrawn="1"/>
        </p:nvSpPr>
        <p:spPr>
          <a:xfrm>
            <a:off x="5961889" y="0"/>
            <a:ext cx="6230111"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5997EA3E-49E5-518D-63DB-0BD43D3ACFCD}"/>
              </a:ext>
            </a:extLst>
          </p:cNvPr>
          <p:cNvSpPr>
            <a:spLocks noGrp="1"/>
          </p:cNvSpPr>
          <p:nvPr>
            <p:ph type="title"/>
          </p:nvPr>
        </p:nvSpPr>
        <p:spPr>
          <a:xfrm>
            <a:off x="6577445" y="157637"/>
            <a:ext cx="4851694" cy="2190705"/>
          </a:xfrm>
          <a:noFill/>
          <a:effectLst/>
        </p:spPr>
        <p:txBody>
          <a:bodyPr anchor="b"/>
          <a:lstStyle>
            <a:lvl1pPr algn="l">
              <a:defRPr sz="3600" spc="0" baseline="0">
                <a:solidFill>
                  <a:schemeClr val="accent1">
                    <a:lumMod val="50000"/>
                  </a:schemeClr>
                </a:solidFill>
                <a:effectLst/>
              </a:defRPr>
            </a:lvl1pPr>
          </a:lstStyle>
          <a:p>
            <a:r>
              <a:rPr lang="en-GB"/>
              <a:t>Click to edit Master title style</a:t>
            </a:r>
            <a:endParaRPr lang="en-US" dirty="0"/>
          </a:p>
        </p:txBody>
      </p:sp>
      <p:sp>
        <p:nvSpPr>
          <p:cNvPr id="3" name="Rectangle 2">
            <a:extLst>
              <a:ext uri="{FF2B5EF4-FFF2-40B4-BE49-F238E27FC236}">
                <a16:creationId xmlns:a16="http://schemas.microsoft.com/office/drawing/2014/main" id="{BB4D8C78-00C3-F3D7-17C3-F1667E463E12}"/>
              </a:ext>
              <a:ext uri="{C183D7F6-B498-43B3-948B-1728B52AA6E4}">
                <adec:decorative xmlns:adec="http://schemas.microsoft.com/office/drawing/2017/decorative" val="1"/>
              </a:ext>
            </a:extLst>
          </p:cNvPr>
          <p:cNvSpPr/>
          <p:nvPr userDrawn="1"/>
        </p:nvSpPr>
        <p:spPr>
          <a:xfrm>
            <a:off x="380999" y="422551"/>
            <a:ext cx="5124893"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rPr>
              <a:t>c</a:t>
            </a:r>
          </a:p>
        </p:txBody>
      </p:sp>
      <p:pic>
        <p:nvPicPr>
          <p:cNvPr id="4" name="Graphic 3">
            <a:extLst>
              <a:ext uri="{FF2B5EF4-FFF2-40B4-BE49-F238E27FC236}">
                <a16:creationId xmlns:a16="http://schemas.microsoft.com/office/drawing/2014/main" id="{F13E61FD-F54A-5F86-FCED-3BD4C8AA42E7}"/>
              </a:ext>
              <a:ext uri="{C183D7F6-B498-43B3-948B-1728B52AA6E4}">
                <adec:decorative xmlns:adec="http://schemas.microsoft.com/office/drawing/2017/decorative" val="1"/>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1353" t="-388" r="-1" b="-254"/>
          <a:stretch/>
        </p:blipFill>
        <p:spPr>
          <a:xfrm flipH="1">
            <a:off x="659106" y="3429000"/>
            <a:ext cx="4589830" cy="2780414"/>
          </a:xfrm>
          <a:prstGeom prst="rect">
            <a:avLst/>
          </a:prstGeom>
        </p:spPr>
      </p:pic>
      <p:sp>
        <p:nvSpPr>
          <p:cNvPr id="6" name="Rectangle 5">
            <a:extLst>
              <a:ext uri="{FF2B5EF4-FFF2-40B4-BE49-F238E27FC236}">
                <a16:creationId xmlns:a16="http://schemas.microsoft.com/office/drawing/2014/main" id="{A9F0290F-2D31-F9FB-AD35-B76947AF146F}"/>
              </a:ext>
              <a:ext uri="{C183D7F6-B498-43B3-948B-1728B52AA6E4}">
                <adec:decorative xmlns:adec="http://schemas.microsoft.com/office/drawing/2017/decorative" val="1"/>
              </a:ext>
            </a:extLst>
          </p:cNvPr>
          <p:cNvSpPr/>
          <p:nvPr userDrawn="1"/>
        </p:nvSpPr>
        <p:spPr>
          <a:xfrm>
            <a:off x="1236863" y="776532"/>
            <a:ext cx="3434316" cy="5018212"/>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Picture Placeholder 11">
            <a:extLst>
              <a:ext uri="{FF2B5EF4-FFF2-40B4-BE49-F238E27FC236}">
                <a16:creationId xmlns:a16="http://schemas.microsoft.com/office/drawing/2014/main" id="{7347A5B6-0F99-C044-C209-F3190EEFA371}"/>
              </a:ext>
            </a:extLst>
          </p:cNvPr>
          <p:cNvSpPr>
            <a:spLocks noGrp="1"/>
          </p:cNvSpPr>
          <p:nvPr>
            <p:ph type="pic" sz="quarter" idx="11"/>
          </p:nvPr>
        </p:nvSpPr>
        <p:spPr>
          <a:xfrm>
            <a:off x="1236663" y="776288"/>
            <a:ext cx="3433762" cy="5018087"/>
          </a:xfrm>
        </p:spPr>
        <p:txBody>
          <a:bodyPr anchor="t"/>
          <a:lstStyle>
            <a:lvl1pPr marL="0" indent="0" algn="ctr">
              <a:buNone/>
              <a:defRPr/>
            </a:lvl1pPr>
          </a:lstStyle>
          <a:p>
            <a:r>
              <a:rPr lang="en-GB"/>
              <a:t>Click icon to add picture</a:t>
            </a:r>
            <a:endParaRPr lang="en-US" dirty="0"/>
          </a:p>
        </p:txBody>
      </p:sp>
      <p:sp>
        <p:nvSpPr>
          <p:cNvPr id="5" name="Content Placeholder 9">
            <a:extLst>
              <a:ext uri="{FF2B5EF4-FFF2-40B4-BE49-F238E27FC236}">
                <a16:creationId xmlns:a16="http://schemas.microsoft.com/office/drawing/2014/main" id="{0E96890F-0832-5087-193F-70CF33DEE0AD}"/>
              </a:ext>
            </a:extLst>
          </p:cNvPr>
          <p:cNvSpPr>
            <a:spLocks noGrp="1"/>
          </p:cNvSpPr>
          <p:nvPr>
            <p:ph sz="quarter" idx="10" hasCustomPrompt="1"/>
          </p:nvPr>
        </p:nvSpPr>
        <p:spPr>
          <a:xfrm>
            <a:off x="6592615" y="2505979"/>
            <a:ext cx="4837385" cy="3926717"/>
          </a:xfrm>
          <a:effectLst/>
        </p:spPr>
        <p:txBody>
          <a:bodyPr anchor="t"/>
          <a:lstStyle>
            <a:lvl1pPr marL="0" indent="0">
              <a:lnSpc>
                <a:spcPct val="150000"/>
              </a:lnSpc>
              <a:spcBef>
                <a:spcPts val="0"/>
              </a:spcBef>
              <a:spcAft>
                <a:spcPts val="0"/>
              </a:spcAft>
              <a:buClr>
                <a:schemeClr val="accent1">
                  <a:lumMod val="50000"/>
                </a:schemeClr>
              </a:buClr>
              <a:buFont typeface="Arial" panose="020B0604020202020204" pitchFamily="34" charset="0"/>
              <a:buNone/>
              <a:defRPr>
                <a:solidFill>
                  <a:schemeClr val="accent1">
                    <a:lumMod val="50000"/>
                  </a:schemeClr>
                </a:solidFill>
              </a:defRPr>
            </a:lvl1pPr>
            <a:lvl2pPr marL="742950" indent="-28575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marL="285750" marR="0" lvl="0" indent="-285750" algn="l" defTabSz="457200" rtl="0" eaLnBrk="1" fontAlgn="auto" latinLnBrk="0" hangingPunct="1">
              <a:lnSpc>
                <a:spcPct val="150000"/>
              </a:lnSpc>
              <a:spcBef>
                <a:spcPts val="0"/>
              </a:spcBef>
              <a:spcAft>
                <a:spcPts val="0"/>
              </a:spcAft>
              <a:buClr>
                <a:schemeClr val="accent1">
                  <a:lumMod val="50000"/>
                </a:schemeClr>
              </a:buClr>
              <a:buSzTx/>
              <a:buFont typeface="Arial" panose="020B0604020202020204" pitchFamily="34" charset="0"/>
              <a:buChar char="•"/>
              <a:tabLst/>
              <a:defRPr/>
            </a:pPr>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36681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4">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6DB3CB-355C-968A-7F5F-71E0350408BA}"/>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2" y="0"/>
            <a:ext cx="12192001" cy="6858000"/>
          </a:xfrm>
          <a:prstGeom prst="rect">
            <a:avLst/>
          </a:prstGeom>
        </p:spPr>
      </p:pic>
      <p:sp>
        <p:nvSpPr>
          <p:cNvPr id="2" name="Rectangle 1">
            <a:extLst>
              <a:ext uri="{FF2B5EF4-FFF2-40B4-BE49-F238E27FC236}">
                <a16:creationId xmlns:a16="http://schemas.microsoft.com/office/drawing/2014/main" id="{281D7C89-8451-1944-C2B3-53AADAC99A01}"/>
              </a:ext>
              <a:ext uri="{C183D7F6-B498-43B3-948B-1728B52AA6E4}">
                <adec:decorative xmlns:adec="http://schemas.microsoft.com/office/drawing/2017/decorative" val="1"/>
              </a:ext>
            </a:extLst>
          </p:cNvPr>
          <p:cNvSpPr/>
          <p:nvPr userDrawn="1"/>
        </p:nvSpPr>
        <p:spPr>
          <a:xfrm>
            <a:off x="411678" y="422551"/>
            <a:ext cx="4223822"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D26B15EB-5194-C74B-F881-D3DCBE854272}"/>
              </a:ext>
              <a:ext uri="{C183D7F6-B498-43B3-948B-1728B52AA6E4}">
                <adec:decorative xmlns:adec="http://schemas.microsoft.com/office/drawing/2017/decorative" val="1"/>
              </a:ext>
            </a:extLst>
          </p:cNvPr>
          <p:cNvSpPr/>
          <p:nvPr userDrawn="1"/>
        </p:nvSpPr>
        <p:spPr>
          <a:xfrm>
            <a:off x="4635499" y="422551"/>
            <a:ext cx="7144823"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924339"/>
            <a:ext cx="3990110" cy="5009322"/>
          </a:xfrm>
          <a:noFill/>
          <a:effectLst/>
        </p:spPr>
        <p:txBody>
          <a:bodyPr anchor="ctr"/>
          <a:lstStyle>
            <a:lvl1pPr algn="ctr">
              <a:defRPr sz="3600" spc="0" baseline="0">
                <a:solidFill>
                  <a:schemeClr val="accent1">
                    <a:lumMod val="50000"/>
                  </a:schemeClr>
                </a:solidFill>
                <a:effectLst/>
              </a:defRPr>
            </a:lvl1pPr>
          </a:lstStyle>
          <a:p>
            <a:r>
              <a:rPr lang="en-US" dirty="0"/>
              <a:t>Click to add title</a:t>
            </a:r>
          </a:p>
        </p:txBody>
      </p:sp>
      <p:sp>
        <p:nvSpPr>
          <p:cNvPr id="10" name="Content Placeholder 9">
            <a:extLst>
              <a:ext uri="{FF2B5EF4-FFF2-40B4-BE49-F238E27FC236}">
                <a16:creationId xmlns:a16="http://schemas.microsoft.com/office/drawing/2014/main" id="{77D6637B-A7C5-34FF-5B51-32392DAEABB2}"/>
              </a:ext>
            </a:extLst>
          </p:cNvPr>
          <p:cNvSpPr>
            <a:spLocks noGrp="1"/>
          </p:cNvSpPr>
          <p:nvPr>
            <p:ph sz="quarter" idx="10" hasCustomPrompt="1"/>
          </p:nvPr>
        </p:nvSpPr>
        <p:spPr>
          <a:xfrm>
            <a:off x="5153836" y="1371602"/>
            <a:ext cx="6177309" cy="1953489"/>
          </a:xfrm>
          <a:effectLst/>
        </p:spPr>
        <p:txBody>
          <a:bodyPr anchor="t"/>
          <a:lstStyle>
            <a:lvl1pPr marL="283464" indent="-283464">
              <a:lnSpc>
                <a:spcPct val="120000"/>
              </a:lnSpc>
              <a:spcBef>
                <a:spcPts val="0"/>
              </a:spcBef>
              <a:spcAft>
                <a:spcPts val="0"/>
              </a:spcAft>
              <a:buClr>
                <a:schemeClr val="tx1"/>
              </a:buClr>
              <a:buFont typeface="Arial" panose="020B0604020202020204" pitchFamily="34" charset="0"/>
              <a:buChar char="•"/>
              <a:defRPr/>
            </a:lvl1pPr>
            <a:lvl2pPr marL="742950" indent="-285750">
              <a:lnSpc>
                <a:spcPct val="120000"/>
              </a:lnSpc>
              <a:spcBef>
                <a:spcPts val="0"/>
              </a:spcBef>
              <a:spcAft>
                <a:spcPts val="0"/>
              </a:spcAft>
              <a:buClr>
                <a:schemeClr val="tx1"/>
              </a:buClr>
              <a:buFont typeface="Arial" panose="020B0604020202020204" pitchFamily="34" charset="0"/>
              <a:buChar char="•"/>
              <a:defRPr/>
            </a:lvl2pPr>
            <a:lvl3pPr marL="1143000" indent="-228600">
              <a:lnSpc>
                <a:spcPct val="120000"/>
              </a:lnSpc>
              <a:spcBef>
                <a:spcPts val="0"/>
              </a:spcBef>
              <a:spcAft>
                <a:spcPts val="0"/>
              </a:spcAft>
              <a:buClr>
                <a:schemeClr val="tx1"/>
              </a:buClr>
              <a:buFont typeface="Arial" panose="020B0604020202020204" pitchFamily="34" charset="0"/>
              <a:buChar char="•"/>
              <a:defRPr/>
            </a:lvl3pPr>
            <a:lvl4pPr marL="1600200" indent="-228600">
              <a:lnSpc>
                <a:spcPct val="120000"/>
              </a:lnSpc>
              <a:spcBef>
                <a:spcPts val="0"/>
              </a:spcBef>
              <a:spcAft>
                <a:spcPts val="0"/>
              </a:spcAft>
              <a:buClr>
                <a:schemeClr val="tx1"/>
              </a:buClr>
              <a:buFont typeface="Arial" panose="020B0604020202020204" pitchFamily="34" charset="0"/>
              <a:buChar char="•"/>
              <a:defRPr/>
            </a:lvl4pPr>
            <a:lvl5pPr marL="2057400" indent="-228600">
              <a:lnSpc>
                <a:spcPct val="120000"/>
              </a:lnSpc>
              <a:spcBef>
                <a:spcPts val="0"/>
              </a:spcBef>
              <a:spcAft>
                <a:spcPts val="0"/>
              </a:spcAft>
              <a:buClr>
                <a:schemeClr val="tx1"/>
              </a:buClr>
              <a:buFont typeface="Arial" panose="020B0604020202020204" pitchFamily="34" charset="0"/>
              <a:buChar char="•"/>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5" name="Straight Connector 4">
            <a:extLst>
              <a:ext uri="{FF2B5EF4-FFF2-40B4-BE49-F238E27FC236}">
                <a16:creationId xmlns:a16="http://schemas.microsoft.com/office/drawing/2014/main" id="{A087279F-936E-0F41-B533-7990D668D7CF}"/>
              </a:ext>
              <a:ext uri="{C183D7F6-B498-43B3-948B-1728B52AA6E4}">
                <adec:decorative xmlns:adec="http://schemas.microsoft.com/office/drawing/2017/decorative" val="1"/>
              </a:ext>
            </a:extLst>
          </p:cNvPr>
          <p:cNvCxnSpPr>
            <a:cxnSpLocks/>
          </p:cNvCxnSpPr>
          <p:nvPr userDrawn="1"/>
        </p:nvCxnSpPr>
        <p:spPr>
          <a:xfrm>
            <a:off x="5153836" y="3446156"/>
            <a:ext cx="6177309" cy="0"/>
          </a:xfrm>
          <a:prstGeom prst="line">
            <a:avLst/>
          </a:prstGeom>
          <a:ln w="1905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9">
            <a:extLst>
              <a:ext uri="{FF2B5EF4-FFF2-40B4-BE49-F238E27FC236}">
                <a16:creationId xmlns:a16="http://schemas.microsoft.com/office/drawing/2014/main" id="{CDD03AA1-6D53-FEB1-9B22-57C1066DA336}"/>
              </a:ext>
            </a:extLst>
          </p:cNvPr>
          <p:cNvSpPr>
            <a:spLocks noGrp="1"/>
          </p:cNvSpPr>
          <p:nvPr>
            <p:ph sz="quarter" idx="11" hasCustomPrompt="1"/>
          </p:nvPr>
        </p:nvSpPr>
        <p:spPr>
          <a:xfrm>
            <a:off x="5153836" y="3745924"/>
            <a:ext cx="6177309" cy="2238918"/>
          </a:xfrm>
          <a:effectLst/>
        </p:spPr>
        <p:txBody>
          <a:bodyPr anchor="t"/>
          <a:lstStyle>
            <a:lvl1pPr marL="283464" indent="-283464">
              <a:lnSpc>
                <a:spcPct val="120000"/>
              </a:lnSpc>
              <a:spcBef>
                <a:spcPts val="0"/>
              </a:spcBef>
              <a:spcAft>
                <a:spcPts val="0"/>
              </a:spcAft>
              <a:buClr>
                <a:schemeClr val="tx1"/>
              </a:buClr>
              <a:buFont typeface="Arial" panose="020B0604020202020204" pitchFamily="34" charset="0"/>
              <a:buChar char="•"/>
              <a:defRPr/>
            </a:lvl1pPr>
            <a:lvl2pPr marL="742950" indent="-285750">
              <a:lnSpc>
                <a:spcPct val="120000"/>
              </a:lnSpc>
              <a:spcBef>
                <a:spcPts val="0"/>
              </a:spcBef>
              <a:spcAft>
                <a:spcPts val="0"/>
              </a:spcAft>
              <a:buClr>
                <a:schemeClr val="tx1"/>
              </a:buClr>
              <a:buFont typeface="Arial" panose="020B0604020202020204" pitchFamily="34" charset="0"/>
              <a:buChar char="•"/>
              <a:defRPr/>
            </a:lvl2pPr>
            <a:lvl3pPr marL="1143000" indent="-228600">
              <a:lnSpc>
                <a:spcPct val="120000"/>
              </a:lnSpc>
              <a:spcBef>
                <a:spcPts val="0"/>
              </a:spcBef>
              <a:spcAft>
                <a:spcPts val="0"/>
              </a:spcAft>
              <a:buClr>
                <a:schemeClr val="tx1"/>
              </a:buClr>
              <a:buFont typeface="Arial" panose="020B0604020202020204" pitchFamily="34" charset="0"/>
              <a:buChar char="•"/>
              <a:defRPr/>
            </a:lvl3pPr>
            <a:lvl4pPr marL="1600200" indent="-228600">
              <a:lnSpc>
                <a:spcPct val="120000"/>
              </a:lnSpc>
              <a:spcBef>
                <a:spcPts val="0"/>
              </a:spcBef>
              <a:spcAft>
                <a:spcPts val="0"/>
              </a:spcAft>
              <a:buClr>
                <a:schemeClr val="tx1"/>
              </a:buClr>
              <a:buFont typeface="Arial" panose="020B0604020202020204" pitchFamily="34" charset="0"/>
              <a:buChar char="•"/>
              <a:defRPr/>
            </a:lvl4pPr>
            <a:lvl5pPr marL="2057400" indent="-228600">
              <a:lnSpc>
                <a:spcPct val="120000"/>
              </a:lnSpc>
              <a:spcBef>
                <a:spcPts val="0"/>
              </a:spcBef>
              <a:spcAft>
                <a:spcPts val="0"/>
              </a:spcAft>
              <a:buClr>
                <a:schemeClr val="tx1"/>
              </a:buClr>
              <a:buFont typeface="Arial" panose="020B0604020202020204" pitchFamily="34" charset="0"/>
              <a:buChar char="•"/>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769371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9176A3-24B8-086B-739F-2B3DCE8BE094}"/>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4" name="Rectangle 3">
            <a:extLst>
              <a:ext uri="{FF2B5EF4-FFF2-40B4-BE49-F238E27FC236}">
                <a16:creationId xmlns:a16="http://schemas.microsoft.com/office/drawing/2014/main" id="{BA96EFAA-0851-646A-8758-C20243901E54}"/>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685800"/>
            <a:ext cx="10571998" cy="2983528"/>
          </a:xfrm>
          <a:effectLst/>
        </p:spPr>
        <p:txBody>
          <a:bodyPr/>
          <a:lstStyle>
            <a:lvl1pPr algn="ctr">
              <a:defRPr sz="3600" spc="0" baseline="0">
                <a:solidFill>
                  <a:schemeClr val="accent4">
                    <a:lumMod val="60000"/>
                    <a:lumOff val="40000"/>
                  </a:schemeClr>
                </a:solidFill>
                <a:effectLst/>
              </a:defRPr>
            </a:lvl1pPr>
          </a:lstStyle>
          <a:p>
            <a:r>
              <a:rPr lang="en-US" dirty="0"/>
              <a:t>Click to add title</a:t>
            </a:r>
          </a:p>
        </p:txBody>
      </p:sp>
    </p:spTree>
    <p:extLst>
      <p:ext uri="{BB962C8B-B14F-4D97-AF65-F5344CB8AC3E}">
        <p14:creationId xmlns:p14="http://schemas.microsoft.com/office/powerpoint/2010/main" val="4023403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12B799F-04B8-4A62-EB7D-F17311231B8E}"/>
              </a:ext>
              <a:ext uri="{C183D7F6-B498-43B3-948B-1728B52AA6E4}">
                <adec:decorative xmlns:adec="http://schemas.microsoft.com/office/drawing/2017/decorative" val="1"/>
              </a:ext>
            </a:extLst>
          </p:cNvPr>
          <p:cNvSpPr/>
          <p:nvPr userDrawn="1"/>
        </p:nvSpPr>
        <p:spPr>
          <a:xfrm>
            <a:off x="7556500" y="0"/>
            <a:ext cx="4635500"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7" name="Rectangle 6">
            <a:extLst>
              <a:ext uri="{FF2B5EF4-FFF2-40B4-BE49-F238E27FC236}">
                <a16:creationId xmlns:a16="http://schemas.microsoft.com/office/drawing/2014/main" id="{08F310BE-5861-E73D-5979-D11A971516CF}"/>
              </a:ext>
              <a:ext uri="{C183D7F6-B498-43B3-948B-1728B52AA6E4}">
                <adec:decorative xmlns:adec="http://schemas.microsoft.com/office/drawing/2017/decorative" val="1"/>
              </a:ext>
            </a:extLst>
          </p:cNvPr>
          <p:cNvSpPr/>
          <p:nvPr userDrawn="1"/>
        </p:nvSpPr>
        <p:spPr>
          <a:xfrm>
            <a:off x="500270" y="487680"/>
            <a:ext cx="6482080" cy="5902960"/>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8" name="Picture 7">
            <a:extLst>
              <a:ext uri="{FF2B5EF4-FFF2-40B4-BE49-F238E27FC236}">
                <a16:creationId xmlns:a16="http://schemas.microsoft.com/office/drawing/2014/main" id="{AA12F5E6-EC22-5E10-94FB-5E546A7B9123}"/>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495630" y="477518"/>
            <a:ext cx="6482079" cy="5913121"/>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036952" y="477518"/>
            <a:ext cx="3829465" cy="2693887"/>
          </a:xfrm>
          <a:noFill/>
          <a:effectLst/>
        </p:spPr>
        <p:txBody>
          <a:bodyPr anchor="b"/>
          <a:lstStyle>
            <a:lvl1pPr algn="l">
              <a:defRPr sz="3600" spc="0" baseline="0">
                <a:solidFill>
                  <a:schemeClr val="accent1">
                    <a:lumMod val="50000"/>
                  </a:schemeClr>
                </a:solidFill>
                <a:effectLst/>
              </a:defRPr>
            </a:lvl1pPr>
          </a:lstStyle>
          <a:p>
            <a:r>
              <a:rPr lang="en-US" dirty="0"/>
              <a:t>Click to add title</a:t>
            </a:r>
          </a:p>
        </p:txBody>
      </p:sp>
      <p:sp>
        <p:nvSpPr>
          <p:cNvPr id="13" name="Table Placeholder 12">
            <a:extLst>
              <a:ext uri="{FF2B5EF4-FFF2-40B4-BE49-F238E27FC236}">
                <a16:creationId xmlns:a16="http://schemas.microsoft.com/office/drawing/2014/main" id="{14BBA88A-FAA8-CE13-2A76-BF8B014AE343}"/>
              </a:ext>
            </a:extLst>
          </p:cNvPr>
          <p:cNvSpPr>
            <a:spLocks noGrp="1"/>
          </p:cNvSpPr>
          <p:nvPr>
            <p:ph type="tbl" sz="quarter" idx="11"/>
          </p:nvPr>
        </p:nvSpPr>
        <p:spPr>
          <a:xfrm>
            <a:off x="952500" y="909638"/>
            <a:ext cx="5578475" cy="5038725"/>
          </a:xfrm>
        </p:spPr>
        <p:txBody>
          <a:bodyPr anchor="t"/>
          <a:lstStyle>
            <a:lvl1pPr marL="0" indent="0" algn="ctr">
              <a:buNone/>
              <a:defRPr/>
            </a:lvl1pPr>
          </a:lstStyle>
          <a:p>
            <a:r>
              <a:rPr lang="en-GB"/>
              <a:t>Click icon to add table</a:t>
            </a:r>
            <a:endParaRPr lang="en-US" dirty="0"/>
          </a:p>
        </p:txBody>
      </p:sp>
      <p:sp>
        <p:nvSpPr>
          <p:cNvPr id="5" name="Content Placeholder 9">
            <a:extLst>
              <a:ext uri="{FF2B5EF4-FFF2-40B4-BE49-F238E27FC236}">
                <a16:creationId xmlns:a16="http://schemas.microsoft.com/office/drawing/2014/main" id="{0E96890F-0832-5087-193F-70CF33DEE0AD}"/>
              </a:ext>
            </a:extLst>
          </p:cNvPr>
          <p:cNvSpPr>
            <a:spLocks noGrp="1"/>
          </p:cNvSpPr>
          <p:nvPr>
            <p:ph sz="quarter" idx="10" hasCustomPrompt="1"/>
          </p:nvPr>
        </p:nvSpPr>
        <p:spPr>
          <a:xfrm>
            <a:off x="8036953" y="3449781"/>
            <a:ext cx="3829465" cy="2940860"/>
          </a:xfrm>
          <a:effectLst/>
        </p:spPr>
        <p:txBody>
          <a:bodyPr anchor="t"/>
          <a:lstStyle>
            <a:lvl1pPr marL="285750" indent="-28575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1pPr>
            <a:lvl2pPr marL="742950" indent="-28575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12818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9176A3-24B8-086B-739F-2B3DCE8BE094}"/>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4" name="Rectangle 3">
            <a:extLst>
              <a:ext uri="{FF2B5EF4-FFF2-40B4-BE49-F238E27FC236}">
                <a16:creationId xmlns:a16="http://schemas.microsoft.com/office/drawing/2014/main" id="{BA96EFAA-0851-646A-8758-C20243901E54}"/>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488373" y="571501"/>
            <a:ext cx="11139054" cy="1028699"/>
          </a:xfrm>
          <a:effectLst/>
        </p:spPr>
        <p:txBody>
          <a:bodyPr anchor="ctr"/>
          <a:lstStyle>
            <a:lvl1pPr algn="ctr">
              <a:defRPr sz="3600" spc="0" baseline="0">
                <a:solidFill>
                  <a:schemeClr val="tx1"/>
                </a:solidFill>
                <a:effectLst/>
              </a:defRPr>
            </a:lvl1pPr>
          </a:lstStyle>
          <a:p>
            <a:r>
              <a:rPr lang="en-US" dirty="0"/>
              <a:t>Click to add title</a:t>
            </a:r>
          </a:p>
        </p:txBody>
      </p:sp>
      <p:sp>
        <p:nvSpPr>
          <p:cNvPr id="11" name="Table Placeholder 10">
            <a:extLst>
              <a:ext uri="{FF2B5EF4-FFF2-40B4-BE49-F238E27FC236}">
                <a16:creationId xmlns:a16="http://schemas.microsoft.com/office/drawing/2014/main" id="{E10735F5-6B7D-348D-AC70-8BC10CB5F70A}"/>
              </a:ext>
            </a:extLst>
          </p:cNvPr>
          <p:cNvSpPr>
            <a:spLocks noGrp="1"/>
          </p:cNvSpPr>
          <p:nvPr>
            <p:ph type="tbl" sz="quarter" idx="10"/>
          </p:nvPr>
        </p:nvSpPr>
        <p:spPr>
          <a:xfrm>
            <a:off x="838200" y="1860550"/>
            <a:ext cx="10515600" cy="4198938"/>
          </a:xfrm>
        </p:spPr>
        <p:txBody>
          <a:bodyPr anchor="t"/>
          <a:lstStyle>
            <a:lvl1pPr marL="0" indent="0" algn="ctr">
              <a:buNone/>
              <a:defRPr/>
            </a:lvl1pPr>
          </a:lstStyle>
          <a:p>
            <a:r>
              <a:rPr lang="en-GB"/>
              <a:t>Click icon to add table</a:t>
            </a:r>
            <a:endParaRPr lang="en-US" dirty="0"/>
          </a:p>
        </p:txBody>
      </p:sp>
    </p:spTree>
    <p:extLst>
      <p:ext uri="{BB962C8B-B14F-4D97-AF65-F5344CB8AC3E}">
        <p14:creationId xmlns:p14="http://schemas.microsoft.com/office/powerpoint/2010/main" val="1912634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Title 2">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FDAFCA1-BDD9-1108-8F95-E3FC1A7935C1}"/>
              </a:ext>
              <a:ext uri="{C183D7F6-B498-43B3-948B-1728B52AA6E4}">
                <adec:decorative xmlns:adec="http://schemas.microsoft.com/office/drawing/2017/decorative" val="1"/>
              </a:ext>
            </a:extLst>
          </p:cNvPr>
          <p:cNvGrpSpPr/>
          <p:nvPr userDrawn="1"/>
        </p:nvGrpSpPr>
        <p:grpSpPr>
          <a:xfrm rot="10800000">
            <a:off x="0" y="0"/>
            <a:ext cx="11532896" cy="6858000"/>
            <a:chOff x="659106" y="0"/>
            <a:chExt cx="11532896" cy="6858000"/>
          </a:xfrm>
        </p:grpSpPr>
        <p:sp>
          <p:nvSpPr>
            <p:cNvPr id="3" name="Rectangle 2">
              <a:extLst>
                <a:ext uri="{FF2B5EF4-FFF2-40B4-BE49-F238E27FC236}">
                  <a16:creationId xmlns:a16="http://schemas.microsoft.com/office/drawing/2014/main" id="{E4BFDB24-6BE4-2FC0-F772-DC1DE926E485}"/>
                </a:ext>
              </a:extLst>
            </p:cNvPr>
            <p:cNvSpPr/>
            <p:nvPr/>
          </p:nvSpPr>
          <p:spPr>
            <a:xfrm>
              <a:off x="5995086" y="0"/>
              <a:ext cx="6196916"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4" name="Graphic 3">
              <a:extLst>
                <a:ext uri="{FF2B5EF4-FFF2-40B4-BE49-F238E27FC236}">
                  <a16:creationId xmlns:a16="http://schemas.microsoft.com/office/drawing/2014/main" id="{131EABEA-AB8A-5E4C-A6DD-8F32B70E90A3}"/>
                </a:ext>
              </a:extLst>
            </p:cNvPr>
            <p:cNvPicPr>
              <a:picLocks noChangeAspect="1"/>
            </p:cNvPicPr>
            <p:nvPr/>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1353" t="-388" r="-1" b="-254"/>
            <a:stretch/>
          </p:blipFill>
          <p:spPr>
            <a:xfrm flipH="1">
              <a:off x="659106" y="1956391"/>
              <a:ext cx="4878094" cy="2780414"/>
            </a:xfrm>
            <a:prstGeom prst="rect">
              <a:avLst/>
            </a:prstGeom>
          </p:spPr>
        </p:pic>
        <p:sp>
          <p:nvSpPr>
            <p:cNvPr id="5" name="Rectangle 4">
              <a:extLst>
                <a:ext uri="{FF2B5EF4-FFF2-40B4-BE49-F238E27FC236}">
                  <a16:creationId xmlns:a16="http://schemas.microsoft.com/office/drawing/2014/main" id="{D2279AAC-0D81-D3CD-3F0F-E8CEE0F56D43}"/>
                </a:ext>
              </a:extLst>
            </p:cNvPr>
            <p:cNvSpPr/>
            <p:nvPr/>
          </p:nvSpPr>
          <p:spPr>
            <a:xfrm>
              <a:off x="1328303" y="776532"/>
              <a:ext cx="3434316" cy="5018212"/>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gr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617542" y="132080"/>
            <a:ext cx="4928894" cy="6507711"/>
          </a:xfrm>
          <a:noFill/>
          <a:effectLst/>
        </p:spPr>
        <p:txBody>
          <a:bodyPr anchor="ctr"/>
          <a:lstStyle>
            <a:lvl1pPr algn="ctr">
              <a:defRPr sz="3600" spc="0" baseline="0">
                <a:solidFill>
                  <a:schemeClr val="accent1">
                    <a:lumMod val="50000"/>
                  </a:schemeClr>
                </a:solidFill>
                <a:effectLst/>
              </a:defRPr>
            </a:lvl1pPr>
          </a:lstStyle>
          <a:p>
            <a:r>
              <a:rPr lang="en-US" dirty="0"/>
              <a:t>Click to add title</a:t>
            </a:r>
          </a:p>
        </p:txBody>
      </p:sp>
      <p:sp>
        <p:nvSpPr>
          <p:cNvPr id="11" name="Picture Placeholder 10">
            <a:extLst>
              <a:ext uri="{FF2B5EF4-FFF2-40B4-BE49-F238E27FC236}">
                <a16:creationId xmlns:a16="http://schemas.microsoft.com/office/drawing/2014/main" id="{E0720B2D-C199-57FA-9453-DBFB607BA983}"/>
              </a:ext>
            </a:extLst>
          </p:cNvPr>
          <p:cNvSpPr>
            <a:spLocks noGrp="1"/>
          </p:cNvSpPr>
          <p:nvPr>
            <p:ph type="pic" sz="quarter" idx="10"/>
          </p:nvPr>
        </p:nvSpPr>
        <p:spPr>
          <a:xfrm>
            <a:off x="7429500" y="992188"/>
            <a:ext cx="3425825" cy="5018087"/>
          </a:xfrm>
        </p:spPr>
        <p:txBody>
          <a:bodyPr anchor="t"/>
          <a:lstStyle>
            <a:lvl1pPr marL="0" indent="0" algn="ctr">
              <a:buNone/>
              <a:defRPr/>
            </a:lvl1pPr>
          </a:lstStyle>
          <a:p>
            <a:r>
              <a:rPr lang="en-GB"/>
              <a:t>Click icon to add picture</a:t>
            </a:r>
            <a:endParaRPr lang="en-US" dirty="0"/>
          </a:p>
        </p:txBody>
      </p:sp>
    </p:spTree>
    <p:extLst>
      <p:ext uri="{BB962C8B-B14F-4D97-AF65-F5344CB8AC3E}">
        <p14:creationId xmlns:p14="http://schemas.microsoft.com/office/powerpoint/2010/main" val="31598586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Two Columns">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11222B-29F6-BF2A-09DE-82F659638940}"/>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3" name="Rectangle 2">
            <a:extLst>
              <a:ext uri="{FF2B5EF4-FFF2-40B4-BE49-F238E27FC236}">
                <a16:creationId xmlns:a16="http://schemas.microsoft.com/office/drawing/2014/main" id="{B035F993-EADB-1C5A-7158-41E510B706E0}"/>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4" name="Rectangle 3">
            <a:extLst>
              <a:ext uri="{FF2B5EF4-FFF2-40B4-BE49-F238E27FC236}">
                <a16:creationId xmlns:a16="http://schemas.microsoft.com/office/drawing/2014/main" id="{AB12E34E-DBAF-BA5D-15D9-E69A05535785}"/>
              </a:ext>
              <a:ext uri="{C183D7F6-B498-43B3-948B-1728B52AA6E4}">
                <adec:decorative xmlns:adec="http://schemas.microsoft.com/office/drawing/2017/decorative" val="1"/>
              </a:ext>
            </a:extLst>
          </p:cNvPr>
          <p:cNvSpPr/>
          <p:nvPr userDrawn="1"/>
        </p:nvSpPr>
        <p:spPr>
          <a:xfrm>
            <a:off x="381000" y="1889759"/>
            <a:ext cx="11424920" cy="4542937"/>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571499"/>
            <a:ext cx="11118274" cy="1154114"/>
          </a:xfrm>
          <a:noFill/>
          <a:effectLst/>
        </p:spPr>
        <p:txBody>
          <a:bodyPr anchor="ctr"/>
          <a:lstStyle>
            <a:lvl1pPr algn="ctr">
              <a:defRPr sz="3600" spc="0" baseline="0">
                <a:solidFill>
                  <a:schemeClr val="tx1"/>
                </a:solidFill>
                <a:effectLst/>
              </a:defRPr>
            </a:lvl1pPr>
          </a:lstStyle>
          <a:p>
            <a:r>
              <a:rPr lang="en-US" dirty="0"/>
              <a:t>Click to add title</a:t>
            </a:r>
          </a:p>
        </p:txBody>
      </p:sp>
      <p:sp>
        <p:nvSpPr>
          <p:cNvPr id="5" name="Content Placeholder 9">
            <a:extLst>
              <a:ext uri="{FF2B5EF4-FFF2-40B4-BE49-F238E27FC236}">
                <a16:creationId xmlns:a16="http://schemas.microsoft.com/office/drawing/2014/main" id="{0BF6A552-CE6A-3977-8507-74A1C4C4B5A0}"/>
              </a:ext>
            </a:extLst>
          </p:cNvPr>
          <p:cNvSpPr>
            <a:spLocks noGrp="1"/>
          </p:cNvSpPr>
          <p:nvPr>
            <p:ph sz="quarter" idx="17" hasCustomPrompt="1"/>
          </p:nvPr>
        </p:nvSpPr>
        <p:spPr>
          <a:xfrm>
            <a:off x="841667" y="2461056"/>
            <a:ext cx="3626424" cy="3721535"/>
          </a:xfrm>
          <a:effectLst/>
        </p:spPr>
        <p:txBody>
          <a:bodyPr anchor="t">
            <a:normAutofit/>
          </a:bodyPr>
          <a:lstStyle>
            <a:lvl1pPr marL="285750" indent="-285750">
              <a:lnSpc>
                <a:spcPct val="120000"/>
              </a:lnSpc>
              <a:spcBef>
                <a:spcPts val="600"/>
              </a:spcBef>
              <a:spcAft>
                <a:spcPts val="1200"/>
              </a:spcAft>
              <a:buClr>
                <a:schemeClr val="accent1">
                  <a:lumMod val="50000"/>
                </a:schemeClr>
              </a:buClr>
              <a:buFont typeface="Arial" panose="020B0604020202020204" pitchFamily="34" charset="0"/>
              <a:buChar char="•"/>
              <a:defRPr sz="1800">
                <a:solidFill>
                  <a:schemeClr val="accent1">
                    <a:lumMod val="50000"/>
                  </a:schemeClr>
                </a:solidFill>
              </a:defRPr>
            </a:lvl1pPr>
            <a:lvl2pPr marL="742950" indent="-285750">
              <a:lnSpc>
                <a:spcPct val="120000"/>
              </a:lnSpc>
              <a:spcAft>
                <a:spcPts val="1200"/>
              </a:spcAft>
              <a:buClr>
                <a:schemeClr val="accent1">
                  <a:lumMod val="50000"/>
                </a:schemeClr>
              </a:buClr>
              <a:buFont typeface="Arial" panose="020B0604020202020204" pitchFamily="34" charset="0"/>
              <a:buChar char="•"/>
              <a:defRPr sz="1600">
                <a:solidFill>
                  <a:schemeClr val="accent1">
                    <a:lumMod val="50000"/>
                  </a:schemeClr>
                </a:solidFill>
              </a:defRPr>
            </a:lvl2pPr>
            <a:lvl3pPr marL="1143000" indent="-228600">
              <a:lnSpc>
                <a:spcPct val="120000"/>
              </a:lnSpc>
              <a:spcAft>
                <a:spcPts val="1200"/>
              </a:spcAft>
              <a:buClr>
                <a:schemeClr val="accent1">
                  <a:lumMod val="50000"/>
                </a:schemeClr>
              </a:buClr>
              <a:buFont typeface="Arial" panose="020B0604020202020204" pitchFamily="34" charset="0"/>
              <a:buChar char="•"/>
              <a:defRPr sz="1400">
                <a:solidFill>
                  <a:schemeClr val="accent1">
                    <a:lumMod val="50000"/>
                  </a:schemeClr>
                </a:solidFill>
              </a:defRPr>
            </a:lvl3pPr>
            <a:lvl4pPr marL="1600200" indent="-228600">
              <a:lnSpc>
                <a:spcPct val="120000"/>
              </a:lnSpc>
              <a:spcAft>
                <a:spcPts val="1200"/>
              </a:spcAft>
              <a:buClr>
                <a:schemeClr val="accent1">
                  <a:lumMod val="50000"/>
                </a:schemeClr>
              </a:buClr>
              <a:buFont typeface="Arial" panose="020B0604020202020204" pitchFamily="34" charset="0"/>
              <a:buChar char="•"/>
              <a:defRPr sz="1200">
                <a:solidFill>
                  <a:schemeClr val="accent1">
                    <a:lumMod val="50000"/>
                  </a:schemeClr>
                </a:solidFill>
              </a:defRPr>
            </a:lvl4pPr>
            <a:lvl5pPr marL="2057400" indent="-228600">
              <a:lnSpc>
                <a:spcPct val="120000"/>
              </a:lnSpc>
              <a:spcAft>
                <a:spcPts val="1200"/>
              </a:spcAft>
              <a:buClr>
                <a:schemeClr val="accent1">
                  <a:lumMod val="50000"/>
                </a:schemeClr>
              </a:buClr>
              <a:buFont typeface="Arial" panose="020B0604020202020204" pitchFamily="34" charset="0"/>
              <a:buChar char="•"/>
              <a:defRPr sz="1200">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9">
            <a:extLst>
              <a:ext uri="{FF2B5EF4-FFF2-40B4-BE49-F238E27FC236}">
                <a16:creationId xmlns:a16="http://schemas.microsoft.com/office/drawing/2014/main" id="{4C80689F-A123-F6D7-2AA8-9166317EF424}"/>
              </a:ext>
            </a:extLst>
          </p:cNvPr>
          <p:cNvSpPr>
            <a:spLocks noGrp="1"/>
          </p:cNvSpPr>
          <p:nvPr>
            <p:ph sz="quarter" idx="18" hasCustomPrompt="1"/>
          </p:nvPr>
        </p:nvSpPr>
        <p:spPr>
          <a:xfrm>
            <a:off x="5995282" y="2440275"/>
            <a:ext cx="5164553" cy="3721534"/>
          </a:xfrm>
          <a:effectLst/>
        </p:spPr>
        <p:txBody>
          <a:bodyPr anchor="t">
            <a:normAutofit/>
          </a:bodyPr>
          <a:lstStyle>
            <a:lvl1pPr marL="342900" indent="-342900">
              <a:lnSpc>
                <a:spcPct val="120000"/>
              </a:lnSpc>
              <a:spcBef>
                <a:spcPts val="600"/>
              </a:spcBef>
              <a:spcAft>
                <a:spcPts val="600"/>
              </a:spcAft>
              <a:buClr>
                <a:schemeClr val="accent1">
                  <a:lumMod val="50000"/>
                </a:schemeClr>
              </a:buClr>
              <a:buFont typeface="+mj-lt"/>
              <a:buAutoNum type="arabicPeriod"/>
              <a:defRPr sz="1800" b="1">
                <a:solidFill>
                  <a:schemeClr val="accent1">
                    <a:lumMod val="50000"/>
                  </a:schemeClr>
                </a:solidFill>
              </a:defRPr>
            </a:lvl1pPr>
            <a:lvl2pPr marL="347472" indent="0">
              <a:lnSpc>
                <a:spcPct val="120000"/>
              </a:lnSpc>
              <a:spcBef>
                <a:spcPts val="0"/>
              </a:spcBef>
              <a:spcAft>
                <a:spcPts val="600"/>
              </a:spcAft>
              <a:buClr>
                <a:schemeClr val="accent1">
                  <a:lumMod val="50000"/>
                </a:schemeClr>
              </a:buClr>
              <a:buNone/>
              <a:defRPr sz="1800">
                <a:solidFill>
                  <a:schemeClr val="accent1">
                    <a:lumMod val="50000"/>
                  </a:schemeClr>
                </a:solidFill>
              </a:defRPr>
            </a:lvl2pPr>
            <a:lvl3pPr marL="914400" indent="0">
              <a:lnSpc>
                <a:spcPct val="120000"/>
              </a:lnSpc>
              <a:spcAft>
                <a:spcPts val="600"/>
              </a:spcAft>
              <a:buClr>
                <a:schemeClr val="accent1">
                  <a:lumMod val="50000"/>
                </a:schemeClr>
              </a:buClr>
              <a:buNone/>
              <a:defRPr sz="1800">
                <a:solidFill>
                  <a:schemeClr val="accent1">
                    <a:lumMod val="50000"/>
                  </a:schemeClr>
                </a:solidFill>
              </a:defRPr>
            </a:lvl3pPr>
            <a:lvl4pPr marL="1371600" indent="0">
              <a:lnSpc>
                <a:spcPct val="120000"/>
              </a:lnSpc>
              <a:spcAft>
                <a:spcPts val="600"/>
              </a:spcAft>
              <a:buClr>
                <a:schemeClr val="accent1">
                  <a:lumMod val="50000"/>
                </a:schemeClr>
              </a:buClr>
              <a:buNone/>
              <a:defRPr sz="1800">
                <a:solidFill>
                  <a:schemeClr val="accent1">
                    <a:lumMod val="50000"/>
                  </a:schemeClr>
                </a:solidFill>
              </a:defRPr>
            </a:lvl4pPr>
            <a:lvl5pPr marL="1828800" indent="0">
              <a:lnSpc>
                <a:spcPct val="120000"/>
              </a:lnSpc>
              <a:spcAft>
                <a:spcPts val="600"/>
              </a:spcAft>
              <a:buClr>
                <a:schemeClr val="accent1">
                  <a:lumMod val="50000"/>
                </a:schemeClr>
              </a:buClr>
              <a:buNone/>
              <a:defRPr sz="1800">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18202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losing ">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F4DCF8-BA15-AB79-2D14-040F5A063B79}"/>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6" name="Picture 5">
            <a:extLst>
              <a:ext uri="{FF2B5EF4-FFF2-40B4-BE49-F238E27FC236}">
                <a16:creationId xmlns:a16="http://schemas.microsoft.com/office/drawing/2014/main" id="{5ED22DD7-291D-E347-8A4C-07E31E681333}"/>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3092299" y="-2231063"/>
            <a:ext cx="6007395" cy="11320129"/>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770660" y="1017858"/>
            <a:ext cx="10650681" cy="2719255"/>
          </a:xfrm>
          <a:noFill/>
          <a:effectLst/>
        </p:spPr>
        <p:txBody>
          <a:bodyPr anchor="b"/>
          <a:lstStyle>
            <a:lvl1pPr algn="ctr">
              <a:defRPr sz="7200" spc="-300" baseline="0">
                <a:solidFill>
                  <a:schemeClr val="accent4">
                    <a:lumMod val="60000"/>
                    <a:lumOff val="40000"/>
                  </a:schemeClr>
                </a:solidFill>
                <a:effectLst/>
              </a:defRPr>
            </a:lvl1pPr>
          </a:lstStyle>
          <a:p>
            <a:r>
              <a:rPr lang="en-US" dirty="0"/>
              <a:t>Click to add title</a:t>
            </a:r>
          </a:p>
        </p:txBody>
      </p:sp>
      <p:sp>
        <p:nvSpPr>
          <p:cNvPr id="7" name="Text Placeholder 6">
            <a:extLst>
              <a:ext uri="{FF2B5EF4-FFF2-40B4-BE49-F238E27FC236}">
                <a16:creationId xmlns:a16="http://schemas.microsoft.com/office/drawing/2014/main" id="{5D0FE23B-34E3-BAAF-E01D-BE221B4A94EF}"/>
              </a:ext>
            </a:extLst>
          </p:cNvPr>
          <p:cNvSpPr>
            <a:spLocks noGrp="1"/>
          </p:cNvSpPr>
          <p:nvPr>
            <p:ph type="body" sz="quarter" idx="14" hasCustomPrompt="1"/>
          </p:nvPr>
        </p:nvSpPr>
        <p:spPr>
          <a:xfrm>
            <a:off x="770660" y="4042066"/>
            <a:ext cx="10650681" cy="2296843"/>
          </a:xfrm>
          <a:effectLst/>
        </p:spPr>
        <p:txBody>
          <a:bodyPr anchor="t"/>
          <a:lstStyle>
            <a:lvl1pPr marL="0" indent="0" algn="ctr">
              <a:lnSpc>
                <a:spcPct val="120000"/>
              </a:lnSpc>
              <a:spcBef>
                <a:spcPts val="0"/>
              </a:spcBef>
              <a:spcAft>
                <a:spcPts val="0"/>
              </a:spcAft>
              <a:buNone/>
              <a:defRPr>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add text</a:t>
            </a:r>
          </a:p>
        </p:txBody>
      </p:sp>
    </p:spTree>
    <p:extLst>
      <p:ext uri="{BB962C8B-B14F-4D97-AF65-F5344CB8AC3E}">
        <p14:creationId xmlns:p14="http://schemas.microsoft.com/office/powerpoint/2010/main" val="3272508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86F7BD38-A805-4B2C-9BDF-D56E94387879}" type="datetime1">
              <a:rPr lang="en-US" smtClean="0"/>
              <a:t>4/21/2026</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tx1"/>
                </a:solidFill>
              </a:defRPr>
            </a:lvl1pPr>
          </a:lstStyle>
          <a:p>
            <a:fld id="{D57F1E4F-1CFF-5643-939E-217C01CDF565}"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86" r:id="rId1"/>
    <p:sldLayoutId id="2147483668" r:id="rId2"/>
    <p:sldLayoutId id="2147483669" r:id="rId3"/>
    <p:sldLayoutId id="2147483684" r:id="rId4"/>
    <p:sldLayoutId id="2147483672" r:id="rId5"/>
    <p:sldLayoutId id="2147483687" r:id="rId6"/>
    <p:sldLayoutId id="2147483671" r:id="rId7"/>
    <p:sldLayoutId id="2147483688" r:id="rId8"/>
    <p:sldLayoutId id="2147483689" r:id="rId9"/>
    <p:sldLayoutId id="2147483690" r:id="rId10"/>
    <p:sldLayoutId id="2147483691" r:id="rId11"/>
    <p:sldLayoutId id="2147483692" r:id="rId12"/>
    <p:sldLayoutId id="2147483693" r:id="rId13"/>
    <p:sldLayoutId id="2147483685" r:id="rId14"/>
  </p:sldLayoutIdLst>
  <p:hf sldNum="0" hdr="0" ftr="0" dt="0"/>
  <p:txStyles>
    <p:titleStyle>
      <a:lvl1pPr algn="l" defTabSz="457200" rtl="0" eaLnBrk="1" latinLnBrk="0" hangingPunct="1">
        <a:spcBef>
          <a:spcPct val="0"/>
        </a:spcBef>
        <a:buNone/>
        <a:defRPr sz="4000" b="1" kern="1200" baseline="0">
          <a:ln>
            <a:noFill/>
          </a:ln>
          <a:solidFill>
            <a:srgbClr val="FEFEFE"/>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1"/>
        </a:buClr>
        <a:buFont typeface="Arial" panose="020B0604020202020204" pitchFamily="34" charset="0"/>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1"/>
        </a:buClr>
        <a:buFont typeface="Arial" panose="020B0604020202020204" pitchFamily="34" charset="0"/>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1"/>
        </a:buClr>
        <a:buFont typeface="Arial" panose="020B0604020202020204" pitchFamily="34" charset="0"/>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frontiersin.org/journals/psychiatry/articles/10.3389/fpsyt.2024.1441855/ful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4.xml"/><Relationship Id="rId1" Type="http://schemas.openxmlformats.org/officeDocument/2006/relationships/slideLayout" Target="../slideLayouts/slideLayout11.xml"/><Relationship Id="rId4" Type="http://schemas.openxmlformats.org/officeDocument/2006/relationships/hyperlink" Target="https://pseudosupra.blogspot.com/2011/12/penyakit-mental-kelainan-psikologi.html"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Placeholder 2">
            <a:extLst>
              <a:ext uri="{FF2B5EF4-FFF2-40B4-BE49-F238E27FC236}">
                <a16:creationId xmlns:a16="http://schemas.microsoft.com/office/drawing/2014/main" id="{EA6CFE92-F52C-8B50-99A1-788100860FD1}"/>
              </a:ext>
            </a:extLst>
          </p:cNvPr>
          <p:cNvSpPr>
            <a:spLocks noGrp="1"/>
          </p:cNvSpPr>
          <p:nvPr>
            <p:ph type="tbl" sz="quarter" idx="10"/>
          </p:nvPr>
        </p:nvSpPr>
        <p:spPr>
          <a:xfrm>
            <a:off x="838200" y="762000"/>
            <a:ext cx="10515600" cy="5297488"/>
          </a:xfrm>
        </p:spPr>
        <p:txBody>
          <a:bodyPr/>
          <a:lstStyle/>
          <a:p>
            <a:endParaRPr lang="en-GB"/>
          </a:p>
        </p:txBody>
      </p:sp>
      <p:sp>
        <p:nvSpPr>
          <p:cNvPr id="4" name="TextBox 3">
            <a:extLst>
              <a:ext uri="{FF2B5EF4-FFF2-40B4-BE49-F238E27FC236}">
                <a16:creationId xmlns:a16="http://schemas.microsoft.com/office/drawing/2014/main" id="{3B475F72-FAC7-D4F5-FC50-546096D3F7A8}"/>
              </a:ext>
            </a:extLst>
          </p:cNvPr>
          <p:cNvSpPr txBox="1"/>
          <p:nvPr/>
        </p:nvSpPr>
        <p:spPr>
          <a:xfrm>
            <a:off x="1384300" y="1168400"/>
            <a:ext cx="9017000" cy="2215991"/>
          </a:xfrm>
          <a:prstGeom prst="rect">
            <a:avLst/>
          </a:prstGeom>
          <a:noFill/>
        </p:spPr>
        <p:txBody>
          <a:bodyPr wrap="square" rtlCol="0">
            <a:spAutoFit/>
          </a:bodyPr>
          <a:lstStyle/>
          <a:p>
            <a:pPr indent="457200">
              <a:lnSpc>
                <a:spcPct val="200000"/>
              </a:lnSpc>
            </a:pPr>
            <a:r>
              <a:rPr lang="en-GB" sz="2000" dirty="0">
                <a:latin typeface="Arial" panose="020B0604020202020204" pitchFamily="34" charset="0"/>
                <a:cs typeface="Arial" panose="020B0604020202020204" pitchFamily="34" charset="0"/>
              </a:rPr>
              <a:t>I confirm that I have not presented any AI generated text as my own work. I confirm I have copies of my drafts, notes, and other resources I used before, and after the use of AI tools which I may be asked to provide in evidence.</a:t>
            </a:r>
          </a:p>
          <a:p>
            <a:endParaRPr lang="en-GB" dirty="0"/>
          </a:p>
        </p:txBody>
      </p:sp>
    </p:spTree>
    <p:extLst>
      <p:ext uri="{BB962C8B-B14F-4D97-AF65-F5344CB8AC3E}">
        <p14:creationId xmlns:p14="http://schemas.microsoft.com/office/powerpoint/2010/main" val="13462436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6C5DDC3-5463-F78D-B5FF-F06DA6E32A7B}"/>
              </a:ext>
            </a:extLst>
          </p:cNvPr>
          <p:cNvPicPr>
            <a:picLocks noChangeAspect="1"/>
          </p:cNvPicPr>
          <p:nvPr/>
        </p:nvPicPr>
        <p:blipFill>
          <a:blip r:embed="rId3">
            <a:extLst>
              <a:ext uri="{837473B0-CC2E-450A-ABE3-18F120FF3D39}">
                <a1611:picAttrSrcUrl xmlns:a1611="http://schemas.microsoft.com/office/drawing/2016/11/main" r:id="rId4"/>
              </a:ext>
            </a:extLst>
          </a:blip>
          <a:srcRect l="18085" r="18085"/>
          <a:stretch/>
        </p:blipFill>
        <p:spPr>
          <a:xfrm>
            <a:off x="938423" y="951534"/>
            <a:ext cx="5828138" cy="5136014"/>
          </a:xfrm>
          <a:prstGeom prst="rect">
            <a:avLst/>
          </a:prstGeom>
          <a:noFill/>
          <a:ln>
            <a:solidFill>
              <a:srgbClr val="FFFFFF"/>
            </a:solidFill>
          </a:ln>
          <a:effectLst>
            <a:glow rad="228600">
              <a:schemeClr val="accent1">
                <a:lumMod val="75000"/>
                <a:alpha val="40000"/>
              </a:schemeClr>
            </a:glow>
            <a:outerShdw blurRad="660400" dir="5400000" algn="ctr" rotWithShape="0">
              <a:srgbClr val="000000">
                <a:alpha val="50000"/>
              </a:srgbClr>
            </a:outerShdw>
            <a:softEdge rad="317500"/>
          </a:effectLst>
        </p:spPr>
      </p:pic>
      <p:sp>
        <p:nvSpPr>
          <p:cNvPr id="2" name="Title 1">
            <a:extLst>
              <a:ext uri="{FF2B5EF4-FFF2-40B4-BE49-F238E27FC236}">
                <a16:creationId xmlns:a16="http://schemas.microsoft.com/office/drawing/2014/main" id="{9AA762A4-2E4B-23FB-9F8B-D54C0F90A08A}"/>
              </a:ext>
            </a:extLst>
          </p:cNvPr>
          <p:cNvSpPr>
            <a:spLocks noGrp="1"/>
          </p:cNvSpPr>
          <p:nvPr>
            <p:ph type="title"/>
          </p:nvPr>
        </p:nvSpPr>
        <p:spPr>
          <a:xfrm>
            <a:off x="6995918" y="2452221"/>
            <a:ext cx="4536792" cy="2196781"/>
          </a:xfrm>
        </p:spPr>
        <p:txBody>
          <a:bodyPr anchor="ctr">
            <a:normAutofit/>
          </a:bodyPr>
          <a:lstStyle/>
          <a:p>
            <a:pPr lvl="0"/>
            <a:r>
              <a:rPr lang="en-US" sz="4400" noProof="0" dirty="0">
                <a:solidFill>
                  <a:schemeClr val="tx1"/>
                </a:solidFill>
                <a:latin typeface="Arial" panose="020B0604020202020204" pitchFamily="34" charset="0"/>
                <a:cs typeface="Arial" panose="020B0604020202020204" pitchFamily="34" charset="0"/>
              </a:rPr>
              <a:t>Introduction to Personality Disorders</a:t>
            </a:r>
          </a:p>
        </p:txBody>
      </p:sp>
      <p:sp>
        <p:nvSpPr>
          <p:cNvPr id="6" name="TextBox 5">
            <a:extLst>
              <a:ext uri="{FF2B5EF4-FFF2-40B4-BE49-F238E27FC236}">
                <a16:creationId xmlns:a16="http://schemas.microsoft.com/office/drawing/2014/main" id="{991A9EAA-ACD6-49B2-E149-F571950B3FB5}"/>
              </a:ext>
            </a:extLst>
          </p:cNvPr>
          <p:cNvSpPr txBox="1"/>
          <p:nvPr/>
        </p:nvSpPr>
        <p:spPr>
          <a:xfrm>
            <a:off x="3889464" y="5752577"/>
            <a:ext cx="3106454" cy="307777"/>
          </a:xfrm>
          <a:prstGeom prst="rect">
            <a:avLst/>
          </a:prstGeom>
          <a:noFill/>
        </p:spPr>
        <p:txBody>
          <a:bodyPr wrap="square" rtlCol="0">
            <a:spAutoFit/>
          </a:bodyPr>
          <a:lstStyle/>
          <a:p>
            <a:pPr algn="ctr"/>
            <a:r>
              <a:rPr lang="en-GB" sz="1400" dirty="0">
                <a:solidFill>
                  <a:schemeClr val="bg1"/>
                </a:solidFill>
                <a:latin typeface="Arial" panose="020B0604020202020204" pitchFamily="34" charset="0"/>
                <a:cs typeface="Arial" panose="020B0604020202020204" pitchFamily="34" charset="0"/>
              </a:rPr>
              <a:t>(Labourot et al., 2024)</a:t>
            </a:r>
            <a:endParaRPr lang="en-GB" sz="1400" b="1" dirty="0">
              <a:solidFill>
                <a:schemeClr val="bg1"/>
              </a:solidFill>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5C742CC4-A417-9728-AF3C-994E030C3915}"/>
              </a:ext>
            </a:extLst>
          </p:cNvPr>
          <p:cNvSpPr txBox="1"/>
          <p:nvPr/>
        </p:nvSpPr>
        <p:spPr>
          <a:xfrm>
            <a:off x="7404367" y="4978400"/>
            <a:ext cx="3849210"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Helen O’Connor</a:t>
            </a:r>
          </a:p>
        </p:txBody>
      </p:sp>
    </p:spTree>
    <p:extLst>
      <p:ext uri="{BB962C8B-B14F-4D97-AF65-F5344CB8AC3E}">
        <p14:creationId xmlns:p14="http://schemas.microsoft.com/office/powerpoint/2010/main" val="4318358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B7740-ED88-9F6A-89FF-4B0DFAAC36EA}"/>
              </a:ext>
            </a:extLst>
          </p:cNvPr>
          <p:cNvSpPr>
            <a:spLocks noGrp="1"/>
          </p:cNvSpPr>
          <p:nvPr>
            <p:ph type="title"/>
          </p:nvPr>
        </p:nvSpPr>
        <p:spPr>
          <a:xfrm>
            <a:off x="0" y="395684"/>
            <a:ext cx="5628699" cy="882985"/>
          </a:xfrm>
        </p:spPr>
        <p:txBody>
          <a:bodyPr/>
          <a:lstStyle/>
          <a:p>
            <a:r>
              <a:rPr lang="en-US" dirty="0">
                <a:solidFill>
                  <a:schemeClr val="tx1"/>
                </a:solidFill>
                <a:latin typeface="Arial" panose="020B0604020202020204" pitchFamily="34" charset="0"/>
                <a:cs typeface="Arial" panose="020B0604020202020204" pitchFamily="34" charset="0"/>
              </a:rPr>
              <a:t>What is Personality?</a:t>
            </a:r>
          </a:p>
        </p:txBody>
      </p:sp>
      <p:pic>
        <p:nvPicPr>
          <p:cNvPr id="17" name="Picture 16">
            <a:extLst>
              <a:ext uri="{FF2B5EF4-FFF2-40B4-BE49-F238E27FC236}">
                <a16:creationId xmlns:a16="http://schemas.microsoft.com/office/drawing/2014/main" id="{6F12EB1C-2A5C-2A2B-36A1-85D1B99FF0B5}"/>
              </a:ext>
            </a:extLst>
          </p:cNvPr>
          <p:cNvPicPr>
            <a:picLocks noChangeAspect="1"/>
          </p:cNvPicPr>
          <p:nvPr/>
        </p:nvPicPr>
        <p:blipFill>
          <a:blip r:embed="rId3"/>
          <a:stretch>
            <a:fillRect/>
          </a:stretch>
        </p:blipFill>
        <p:spPr>
          <a:xfrm>
            <a:off x="4435937" y="3814759"/>
            <a:ext cx="2724147" cy="2564278"/>
          </a:xfrm>
          <a:prstGeom prst="rect">
            <a:avLst/>
          </a:prstGeom>
          <a:effectLst>
            <a:glow rad="139700">
              <a:schemeClr val="accent1">
                <a:lumMod val="75000"/>
                <a:alpha val="46000"/>
              </a:schemeClr>
            </a:glow>
            <a:softEdge rad="50800"/>
          </a:effectLst>
        </p:spPr>
      </p:pic>
      <p:sp>
        <p:nvSpPr>
          <p:cNvPr id="18" name="TextBox 17">
            <a:extLst>
              <a:ext uri="{FF2B5EF4-FFF2-40B4-BE49-F238E27FC236}">
                <a16:creationId xmlns:a16="http://schemas.microsoft.com/office/drawing/2014/main" id="{EB5779C5-BA9D-8D35-496E-C1DD6F763A7A}"/>
              </a:ext>
            </a:extLst>
          </p:cNvPr>
          <p:cNvSpPr txBox="1"/>
          <p:nvPr/>
        </p:nvSpPr>
        <p:spPr>
          <a:xfrm>
            <a:off x="4507037" y="6071260"/>
            <a:ext cx="3583498" cy="307777"/>
          </a:xfrm>
          <a:prstGeom prst="rect">
            <a:avLst/>
          </a:prstGeom>
          <a:noFill/>
        </p:spPr>
        <p:txBody>
          <a:bodyPr wrap="square" rtlCol="0">
            <a:spAutoFit/>
          </a:bodyPr>
          <a:lstStyle/>
          <a:p>
            <a:r>
              <a:rPr lang="en-GB" sz="1400" dirty="0">
                <a:solidFill>
                  <a:schemeClr val="tx2">
                    <a:lumMod val="50000"/>
                  </a:schemeClr>
                </a:solidFill>
                <a:latin typeface="Arial" panose="020B0604020202020204" pitchFamily="34" charset="0"/>
                <a:cs typeface="Arial" panose="020B0604020202020204" pitchFamily="34" charset="0"/>
              </a:rPr>
              <a:t>(MessageToEagle.com. 2016)</a:t>
            </a:r>
          </a:p>
        </p:txBody>
      </p:sp>
      <p:graphicFrame>
        <p:nvGraphicFramePr>
          <p:cNvPr id="5" name="Table 4">
            <a:extLst>
              <a:ext uri="{FF2B5EF4-FFF2-40B4-BE49-F238E27FC236}">
                <a16:creationId xmlns:a16="http://schemas.microsoft.com/office/drawing/2014/main" id="{3F035EED-EBD1-CD54-A1BE-6E33F2481664}"/>
              </a:ext>
            </a:extLst>
          </p:cNvPr>
          <p:cNvGraphicFramePr>
            <a:graphicFrameLocks noGrp="1"/>
          </p:cNvGraphicFramePr>
          <p:nvPr>
            <p:extLst>
              <p:ext uri="{D42A27DB-BD31-4B8C-83A1-F6EECF244321}">
                <p14:modId xmlns:p14="http://schemas.microsoft.com/office/powerpoint/2010/main" val="3378499824"/>
              </p:ext>
            </p:extLst>
          </p:nvPr>
        </p:nvGraphicFramePr>
        <p:xfrm>
          <a:off x="649028" y="1586594"/>
          <a:ext cx="10297963" cy="2011680"/>
        </p:xfrm>
        <a:graphic>
          <a:graphicData uri="http://schemas.openxmlformats.org/drawingml/2006/table">
            <a:tbl>
              <a:tblPr firstRow="1" bandRow="1">
                <a:tableStyleId>{1E171933-4619-4E11-9A3F-F7608DF75F80}</a:tableStyleId>
              </a:tblPr>
              <a:tblGrid>
                <a:gridCol w="10297963">
                  <a:extLst>
                    <a:ext uri="{9D8B030D-6E8A-4147-A177-3AD203B41FA5}">
                      <a16:colId xmlns:a16="http://schemas.microsoft.com/office/drawing/2014/main" val="1135380788"/>
                    </a:ext>
                  </a:extLst>
                </a:gridCol>
              </a:tblGrid>
              <a:tr h="622434">
                <a:tc>
                  <a:txBody>
                    <a:bodyPr/>
                    <a:lstStyle/>
                    <a:p>
                      <a:pPr marL="285750" indent="-285750">
                        <a:buFont typeface="Wingdings" panose="05000000000000000000" pitchFamily="2" charset="2"/>
                        <a:buChar char="Ø"/>
                      </a:pPr>
                      <a:r>
                        <a:rPr lang="en-GB" sz="2000" b="0" dirty="0">
                          <a:solidFill>
                            <a:schemeClr val="bg1"/>
                          </a:solidFill>
                          <a:latin typeface="Arial" panose="020B0604020202020204" pitchFamily="34" charset="0"/>
                          <a:cs typeface="Arial" panose="020B0604020202020204" pitchFamily="34" charset="0"/>
                        </a:rPr>
                        <a:t>The definition of personality is not a stand-alone term</a:t>
                      </a:r>
                    </a:p>
                    <a:p>
                      <a:pPr marL="285750" indent="-285750">
                        <a:buFont typeface="Wingdings" panose="05000000000000000000" pitchFamily="2" charset="2"/>
                        <a:buChar char="Ø"/>
                      </a:pPr>
                      <a:endParaRPr lang="en-GB" b="0" dirty="0">
                        <a:solidFill>
                          <a:schemeClr val="bg1"/>
                        </a:solidFill>
                        <a:latin typeface="Arial" panose="020B0604020202020204" pitchFamily="34" charset="0"/>
                        <a:cs typeface="Arial" panose="020B0604020202020204" pitchFamily="34" charset="0"/>
                      </a:endParaRPr>
                    </a:p>
                  </a:txBody>
                  <a:tcPr>
                    <a:solidFill>
                      <a:srgbClr val="00B0F0"/>
                    </a:solidFill>
                  </a:tcPr>
                </a:tc>
                <a:extLst>
                  <a:ext uri="{0D108BD9-81ED-4DB2-BD59-A6C34878D82A}">
                    <a16:rowId xmlns:a16="http://schemas.microsoft.com/office/drawing/2014/main" val="1868000136"/>
                  </a:ext>
                </a:extLst>
              </a:tr>
              <a:tr h="622434">
                <a:tc>
                  <a:txBody>
                    <a:bodyPr/>
                    <a:lstStyle/>
                    <a:p>
                      <a:pPr marL="285750" indent="-285750">
                        <a:buFont typeface="Wingdings" panose="05000000000000000000" pitchFamily="2" charset="2"/>
                        <a:buChar char="Ø"/>
                      </a:pPr>
                      <a:r>
                        <a:rPr lang="en-GB" sz="2000" b="0" dirty="0">
                          <a:solidFill>
                            <a:schemeClr val="bg1"/>
                          </a:solidFill>
                          <a:latin typeface="Arial" panose="020B0604020202020204" pitchFamily="34" charset="0"/>
                          <a:cs typeface="Arial" panose="020B0604020202020204" pitchFamily="34" charset="0"/>
                        </a:rPr>
                        <a:t>Personality theorists’ definitions vary</a:t>
                      </a:r>
                    </a:p>
                    <a:p>
                      <a:pPr marL="285750" indent="-285750">
                        <a:buFont typeface="Wingdings" panose="05000000000000000000" pitchFamily="2" charset="2"/>
                        <a:buChar char="Ø"/>
                      </a:pPr>
                      <a:endParaRPr lang="en-GB" b="0" dirty="0">
                        <a:solidFill>
                          <a:schemeClr val="bg1"/>
                        </a:solidFill>
                        <a:latin typeface="Arial" panose="020B0604020202020204" pitchFamily="34" charset="0"/>
                        <a:cs typeface="Arial" panose="020B0604020202020204" pitchFamily="34" charset="0"/>
                      </a:endParaRPr>
                    </a:p>
                  </a:txBody>
                  <a:tcPr>
                    <a:solidFill>
                      <a:srgbClr val="92D050"/>
                    </a:solidFill>
                  </a:tcPr>
                </a:tc>
                <a:extLst>
                  <a:ext uri="{0D108BD9-81ED-4DB2-BD59-A6C34878D82A}">
                    <a16:rowId xmlns:a16="http://schemas.microsoft.com/office/drawing/2014/main" val="2288165894"/>
                  </a:ext>
                </a:extLst>
              </a:tr>
              <a:tr h="622434">
                <a:tc>
                  <a:txBody>
                    <a:bodyPr/>
                    <a:lstStyle/>
                    <a:p>
                      <a:pPr marL="285750" indent="-285750">
                        <a:buFont typeface="Wingdings" panose="05000000000000000000" pitchFamily="2" charset="2"/>
                        <a:buChar char="Ø"/>
                      </a:pPr>
                      <a:r>
                        <a:rPr lang="en-GB" sz="2000" b="0" dirty="0">
                          <a:solidFill>
                            <a:schemeClr val="bg1"/>
                          </a:solidFill>
                          <a:latin typeface="Arial" panose="020B0604020202020204" pitchFamily="34" charset="0"/>
                          <a:cs typeface="Arial" panose="020B0604020202020204" pitchFamily="34" charset="0"/>
                        </a:rPr>
                        <a:t>Psychologists examine individual traits when defining personality</a:t>
                      </a:r>
                    </a:p>
                    <a:p>
                      <a:pPr marL="285750" indent="-285750">
                        <a:buFont typeface="Wingdings" panose="05000000000000000000" pitchFamily="2" charset="2"/>
                        <a:buChar char="Ø"/>
                      </a:pPr>
                      <a:endParaRPr lang="en-GB" b="0" dirty="0">
                        <a:solidFill>
                          <a:schemeClr val="bg1"/>
                        </a:solidFill>
                        <a:latin typeface="Arial" panose="020B0604020202020204" pitchFamily="34" charset="0"/>
                        <a:cs typeface="Arial" panose="020B0604020202020204" pitchFamily="34" charset="0"/>
                      </a:endParaRPr>
                    </a:p>
                  </a:txBody>
                  <a:tcPr>
                    <a:solidFill>
                      <a:schemeClr val="accent6">
                        <a:lumMod val="60000"/>
                        <a:lumOff val="40000"/>
                      </a:schemeClr>
                    </a:solidFill>
                  </a:tcPr>
                </a:tc>
                <a:extLst>
                  <a:ext uri="{0D108BD9-81ED-4DB2-BD59-A6C34878D82A}">
                    <a16:rowId xmlns:a16="http://schemas.microsoft.com/office/drawing/2014/main" val="1490950242"/>
                  </a:ext>
                </a:extLst>
              </a:tr>
            </a:tbl>
          </a:graphicData>
        </a:graphic>
      </p:graphicFrame>
      <p:sp>
        <p:nvSpPr>
          <p:cNvPr id="8" name="Speech Bubble: Oval 7">
            <a:extLst>
              <a:ext uri="{FF2B5EF4-FFF2-40B4-BE49-F238E27FC236}">
                <a16:creationId xmlns:a16="http://schemas.microsoft.com/office/drawing/2014/main" id="{E8558061-B8EE-8FED-7489-A6560C02FB29}"/>
              </a:ext>
            </a:extLst>
          </p:cNvPr>
          <p:cNvSpPr/>
          <p:nvPr/>
        </p:nvSpPr>
        <p:spPr>
          <a:xfrm>
            <a:off x="8039200" y="3066873"/>
            <a:ext cx="3429029" cy="3312164"/>
          </a:xfrm>
          <a:prstGeom prst="wedgeEllipseCallout">
            <a:avLst>
              <a:gd name="adj1" fmla="val -85842"/>
              <a:gd name="adj2" fmla="val 19001"/>
            </a:avLst>
          </a:prstGeom>
          <a:solidFill>
            <a:schemeClr val="accent6">
              <a:lumMod val="20000"/>
              <a:lumOff val="80000"/>
            </a:schemeClr>
          </a:solidFill>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2"/>
                </a:solidFill>
                <a:latin typeface="Arial" panose="020B0604020202020204" pitchFamily="34" charset="0"/>
                <a:cs typeface="Arial" panose="020B0604020202020204" pitchFamily="34" charset="0"/>
              </a:rPr>
              <a:t>“Stable behaviours, feelings &amp; thoughts create the individual’s traits which shape personality”.</a:t>
            </a:r>
          </a:p>
          <a:p>
            <a:pPr algn="ctr"/>
            <a:endParaRPr lang="en-GB" sz="2000" dirty="0">
              <a:latin typeface="Arial" panose="020B0604020202020204" pitchFamily="34" charset="0"/>
              <a:cs typeface="Arial" panose="020B0604020202020204" pitchFamily="34" charset="0"/>
            </a:endParaRPr>
          </a:p>
          <a:p>
            <a:pPr algn="ctr"/>
            <a:r>
              <a:rPr lang="en-GB" sz="1600" dirty="0">
                <a:solidFill>
                  <a:schemeClr val="tx2">
                    <a:lumMod val="50000"/>
                  </a:schemeClr>
                </a:solidFill>
                <a:latin typeface="Arial" panose="020B0604020202020204" pitchFamily="34" charset="0"/>
                <a:cs typeface="Arial" panose="020B0604020202020204" pitchFamily="34" charset="0"/>
              </a:rPr>
              <a:t>(Allport &amp; Allport, 1921).</a:t>
            </a:r>
          </a:p>
        </p:txBody>
      </p:sp>
      <p:sp>
        <p:nvSpPr>
          <p:cNvPr id="3" name="TextBox 2">
            <a:extLst>
              <a:ext uri="{FF2B5EF4-FFF2-40B4-BE49-F238E27FC236}">
                <a16:creationId xmlns:a16="http://schemas.microsoft.com/office/drawing/2014/main" id="{104D361A-CAB1-8327-4920-967DCB7A5FD7}"/>
              </a:ext>
            </a:extLst>
          </p:cNvPr>
          <p:cNvSpPr txBox="1"/>
          <p:nvPr/>
        </p:nvSpPr>
        <p:spPr>
          <a:xfrm>
            <a:off x="279399" y="3567645"/>
            <a:ext cx="4531301"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(Maltby et al, 2017; Chamorro-</a:t>
            </a:r>
            <a:r>
              <a:rPr lang="en-GB" sz="1600" dirty="0" err="1">
                <a:solidFill>
                  <a:schemeClr val="bg1"/>
                </a:solidFill>
                <a:latin typeface="Arial" panose="020B0604020202020204" pitchFamily="34" charset="0"/>
                <a:cs typeface="Arial" panose="020B0604020202020204" pitchFamily="34" charset="0"/>
              </a:rPr>
              <a:t>Premuzic</a:t>
            </a:r>
            <a:r>
              <a:rPr lang="en-GB" sz="1600" dirty="0">
                <a:solidFill>
                  <a:schemeClr val="bg1"/>
                </a:solidFill>
                <a:latin typeface="Arial" panose="020B0604020202020204" pitchFamily="34" charset="0"/>
                <a:cs typeface="Arial" panose="020B0604020202020204" pitchFamily="34" charset="0"/>
              </a:rPr>
              <a:t>, 2015).</a:t>
            </a:r>
          </a:p>
        </p:txBody>
      </p:sp>
    </p:spTree>
    <p:extLst>
      <p:ext uri="{BB962C8B-B14F-4D97-AF65-F5344CB8AC3E}">
        <p14:creationId xmlns:p14="http://schemas.microsoft.com/office/powerpoint/2010/main" val="909924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93CC1C1-BFD2-1166-5C11-293862E3A317}"/>
              </a:ext>
            </a:extLst>
          </p:cNvPr>
          <p:cNvSpPr>
            <a:spLocks noGrp="1"/>
          </p:cNvSpPr>
          <p:nvPr>
            <p:ph type="title"/>
          </p:nvPr>
        </p:nvSpPr>
        <p:spPr>
          <a:xfrm>
            <a:off x="-2323066" y="394081"/>
            <a:ext cx="11139054" cy="1028699"/>
          </a:xfrm>
        </p:spPr>
        <p:txBody>
          <a:bodyPr/>
          <a:lstStyle/>
          <a:p>
            <a:r>
              <a:rPr lang="en-US" dirty="0">
                <a:latin typeface="Arial" panose="020B0604020202020204" pitchFamily="34" charset="0"/>
                <a:cs typeface="Arial" panose="020B0604020202020204" pitchFamily="34" charset="0"/>
              </a:rPr>
              <a:t>Personality Disorders</a:t>
            </a:r>
          </a:p>
        </p:txBody>
      </p:sp>
      <p:sp>
        <p:nvSpPr>
          <p:cNvPr id="2" name="TextBox 1">
            <a:extLst>
              <a:ext uri="{FF2B5EF4-FFF2-40B4-BE49-F238E27FC236}">
                <a16:creationId xmlns:a16="http://schemas.microsoft.com/office/drawing/2014/main" id="{434FC272-5016-60CC-1E52-7EDBC0717733}"/>
              </a:ext>
            </a:extLst>
          </p:cNvPr>
          <p:cNvSpPr txBox="1"/>
          <p:nvPr/>
        </p:nvSpPr>
        <p:spPr>
          <a:xfrm>
            <a:off x="8915977" y="3801126"/>
            <a:ext cx="2711450" cy="2308324"/>
          </a:xfrm>
          <a:prstGeom prst="rect">
            <a:avLst/>
          </a:prstGeom>
          <a:noFill/>
          <a:ln w="31750" cmpd="sng">
            <a:solidFill>
              <a:schemeClr val="tx1">
                <a:lumMod val="95000"/>
              </a:schemeClr>
            </a:solidFill>
          </a:ln>
          <a:effectLst>
            <a:glow rad="1663700">
              <a:schemeClr val="accent2">
                <a:lumMod val="60000"/>
                <a:lumOff val="40000"/>
                <a:alpha val="40000"/>
              </a:schemeClr>
            </a:glow>
            <a:softEdge rad="0"/>
          </a:effectLst>
        </p:spPr>
        <p:txBody>
          <a:bodyPr wrap="square" rtlCol="0">
            <a:spAutoFit/>
          </a:bodyPr>
          <a:lstStyle/>
          <a:p>
            <a:pPr algn="ctr"/>
            <a:r>
              <a:rPr lang="en-GB" b="1" spc="50" dirty="0">
                <a:ln w="9525" cmpd="sng">
                  <a:solidFill>
                    <a:schemeClr val="accent1"/>
                  </a:solidFill>
                  <a:prstDash val="solid"/>
                </a:ln>
                <a:solidFill>
                  <a:srgbClr val="70AD47">
                    <a:tint val="1000"/>
                  </a:srgbClr>
                </a:solidFill>
                <a:effectLst>
                  <a:glow rad="38100">
                    <a:schemeClr val="accent1">
                      <a:alpha val="40000"/>
                    </a:schemeClr>
                  </a:glow>
                </a:effectLst>
              </a:rPr>
              <a:t>Fact:</a:t>
            </a:r>
          </a:p>
          <a:p>
            <a:pPr algn="ctr"/>
            <a:r>
              <a:rPr lang="en-GB" b="1" dirty="0">
                <a:latin typeface="Arial" panose="020B0604020202020204" pitchFamily="34" charset="0"/>
                <a:cs typeface="Arial" panose="020B0604020202020204" pitchFamily="34" charset="0"/>
              </a:rPr>
              <a:t>According to NHS England, (2025) out of 15,000 people surveyed one in 7 adults reported general personality disorder traits.</a:t>
            </a:r>
          </a:p>
        </p:txBody>
      </p:sp>
      <p:pic>
        <p:nvPicPr>
          <p:cNvPr id="5" name="Table Placeholder 4">
            <a:extLst>
              <a:ext uri="{FF2B5EF4-FFF2-40B4-BE49-F238E27FC236}">
                <a16:creationId xmlns:a16="http://schemas.microsoft.com/office/drawing/2014/main" id="{3B5C1C12-7D1E-3D83-6A9B-8796D3809CA6}"/>
              </a:ext>
            </a:extLst>
          </p:cNvPr>
          <p:cNvPicPr>
            <a:picLocks noGrp="1" noChangeAspect="1"/>
          </p:cNvPicPr>
          <p:nvPr>
            <p:ph type="tbl" sz="quarter" idx="10"/>
          </p:nvPr>
        </p:nvPicPr>
        <p:blipFill>
          <a:blip r:embed="rId3"/>
          <a:srcRect l="2745" t="8317" r="3460" b="5179"/>
          <a:stretch>
            <a:fillRect/>
          </a:stretch>
        </p:blipFill>
        <p:spPr>
          <a:xfrm>
            <a:off x="826965" y="1600200"/>
            <a:ext cx="6308971" cy="4090916"/>
          </a:xfrm>
          <a:prstGeom prst="rect">
            <a:avLst/>
          </a:prstGeom>
        </p:spPr>
      </p:pic>
      <p:sp>
        <p:nvSpPr>
          <p:cNvPr id="6" name="Thought Bubble: Cloud 5">
            <a:extLst>
              <a:ext uri="{FF2B5EF4-FFF2-40B4-BE49-F238E27FC236}">
                <a16:creationId xmlns:a16="http://schemas.microsoft.com/office/drawing/2014/main" id="{89E58BB5-9FA5-6CB3-1953-CF703FF3CCDD}"/>
              </a:ext>
            </a:extLst>
          </p:cNvPr>
          <p:cNvSpPr/>
          <p:nvPr/>
        </p:nvSpPr>
        <p:spPr>
          <a:xfrm>
            <a:off x="7900997" y="583015"/>
            <a:ext cx="3726430" cy="3062643"/>
          </a:xfrm>
          <a:prstGeom prst="cloudCallout">
            <a:avLst>
              <a:gd name="adj1" fmla="val -68690"/>
              <a:gd name="adj2" fmla="val 6575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Courier New" panose="02070309020205020404" pitchFamily="49" charset="0"/>
              <a:buChar char="o"/>
            </a:pPr>
            <a:r>
              <a:rPr lang="en-GB" sz="1600" b="1" spc="50" dirty="0">
                <a:ln w="9525" cmpd="sng">
                  <a:solidFill>
                    <a:schemeClr val="accent1"/>
                  </a:solidFill>
                  <a:prstDash val="solid"/>
                </a:ln>
                <a:solidFill>
                  <a:schemeClr val="bg2"/>
                </a:solidFill>
                <a:effectLst>
                  <a:glow rad="38100">
                    <a:schemeClr val="accent1">
                      <a:alpha val="40000"/>
                    </a:schemeClr>
                  </a:glow>
                </a:effectLst>
                <a:latin typeface="Arial" panose="020B0604020202020204" pitchFamily="34" charset="0"/>
                <a:cs typeface="Arial" panose="020B0604020202020204" pitchFamily="34" charset="0"/>
              </a:rPr>
              <a:t>People with OCD are typically aware the condition affects their behaviour, opposed to people with OCPD who are not</a:t>
            </a:r>
          </a:p>
        </p:txBody>
      </p:sp>
      <p:sp>
        <p:nvSpPr>
          <p:cNvPr id="7" name="TextBox 6">
            <a:extLst>
              <a:ext uri="{FF2B5EF4-FFF2-40B4-BE49-F238E27FC236}">
                <a16:creationId xmlns:a16="http://schemas.microsoft.com/office/drawing/2014/main" id="{EB39DA00-EBE4-826E-88A7-7D0FB2F957C5}"/>
              </a:ext>
            </a:extLst>
          </p:cNvPr>
          <p:cNvSpPr txBox="1"/>
          <p:nvPr/>
        </p:nvSpPr>
        <p:spPr>
          <a:xfrm>
            <a:off x="5494461" y="5714647"/>
            <a:ext cx="3282950" cy="307777"/>
          </a:xfrm>
          <a:prstGeom prst="rect">
            <a:avLst/>
          </a:prstGeom>
          <a:noFill/>
          <a:ln>
            <a:noFill/>
          </a:ln>
        </p:spPr>
        <p:txBody>
          <a:bodyPr wrap="square" rtlCol="0">
            <a:spAutoFit/>
          </a:bodyPr>
          <a:lstStyle/>
          <a:p>
            <a:r>
              <a:rPr lang="en-GB" sz="1400" dirty="0">
                <a:latin typeface="Arial" panose="020B0604020202020204" pitchFamily="34" charset="0"/>
                <a:cs typeface="Arial" panose="020B0604020202020204" pitchFamily="34" charset="0"/>
              </a:rPr>
              <a:t>(Medmindist, 2024)</a:t>
            </a:r>
          </a:p>
        </p:txBody>
      </p:sp>
    </p:spTree>
    <p:extLst>
      <p:ext uri="{BB962C8B-B14F-4D97-AF65-F5344CB8AC3E}">
        <p14:creationId xmlns:p14="http://schemas.microsoft.com/office/powerpoint/2010/main" val="4104434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395175-954B-8483-8481-1E581745CA90}"/>
            </a:ext>
          </a:extLst>
        </p:cNvPr>
        <p:cNvGrpSpPr/>
        <p:nvPr/>
      </p:nvGrpSpPr>
      <p:grpSpPr>
        <a:xfrm>
          <a:off x="0" y="0"/>
          <a:ext cx="0" cy="0"/>
          <a:chOff x="0" y="0"/>
          <a:chExt cx="0" cy="0"/>
        </a:xfrm>
      </p:grpSpPr>
      <p:sp>
        <p:nvSpPr>
          <p:cNvPr id="15" name="Title 1">
            <a:extLst>
              <a:ext uri="{FF2B5EF4-FFF2-40B4-BE49-F238E27FC236}">
                <a16:creationId xmlns:a16="http://schemas.microsoft.com/office/drawing/2014/main" id="{A30DD678-7F6F-5869-B705-8417FC00415A}"/>
              </a:ext>
            </a:extLst>
          </p:cNvPr>
          <p:cNvSpPr>
            <a:spLocks noGrp="1"/>
          </p:cNvSpPr>
          <p:nvPr>
            <p:ph type="title"/>
          </p:nvPr>
        </p:nvSpPr>
        <p:spPr>
          <a:xfrm>
            <a:off x="-45032" y="554532"/>
            <a:ext cx="3839639" cy="1028699"/>
          </a:xfrm>
        </p:spPr>
        <p:txBody>
          <a:bodyPr/>
          <a:lstStyle/>
          <a:p>
            <a:r>
              <a:rPr lang="en-US" dirty="0">
                <a:latin typeface="Arial" panose="020B0604020202020204" pitchFamily="34" charset="0"/>
                <a:cs typeface="Arial" panose="020B0604020202020204" pitchFamily="34" charset="0"/>
              </a:rPr>
              <a:t>Symptoms </a:t>
            </a:r>
          </a:p>
        </p:txBody>
      </p:sp>
      <p:pic>
        <p:nvPicPr>
          <p:cNvPr id="6" name="Picture 5">
            <a:extLst>
              <a:ext uri="{FF2B5EF4-FFF2-40B4-BE49-F238E27FC236}">
                <a16:creationId xmlns:a16="http://schemas.microsoft.com/office/drawing/2014/main" id="{62D7629F-9391-1720-9138-A730EC715C00}"/>
              </a:ext>
            </a:extLst>
          </p:cNvPr>
          <p:cNvPicPr>
            <a:picLocks noChangeAspect="1"/>
          </p:cNvPicPr>
          <p:nvPr/>
        </p:nvPicPr>
        <p:blipFill>
          <a:blip r:embed="rId3">
            <a:extLst>
              <a:ext uri="{837473B0-CC2E-450A-ABE3-18F120FF3D39}">
                <a1611:picAttrSrcUrl xmlns:a1611="http://schemas.microsoft.com/office/drawing/2016/11/main" r:id="rId4"/>
              </a:ext>
            </a:extLst>
          </a:blip>
          <a:srcRect l="51869" t="20687" b="6202"/>
          <a:stretch>
            <a:fillRect/>
          </a:stretch>
        </p:blipFill>
        <p:spPr>
          <a:xfrm rot="580375">
            <a:off x="7336305" y="-47255"/>
            <a:ext cx="4635931" cy="6042581"/>
          </a:xfrm>
          <a:prstGeom prst="ellipse">
            <a:avLst/>
          </a:prstGeom>
          <a:effectLst>
            <a:softEdge rad="1079500"/>
          </a:effectLst>
        </p:spPr>
      </p:pic>
      <p:sp>
        <p:nvSpPr>
          <p:cNvPr id="9" name="TextBox 8">
            <a:extLst>
              <a:ext uri="{FF2B5EF4-FFF2-40B4-BE49-F238E27FC236}">
                <a16:creationId xmlns:a16="http://schemas.microsoft.com/office/drawing/2014/main" id="{28C69E30-3858-B367-6BDD-AA88E4CF531A}"/>
              </a:ext>
            </a:extLst>
          </p:cNvPr>
          <p:cNvSpPr txBox="1"/>
          <p:nvPr/>
        </p:nvSpPr>
        <p:spPr>
          <a:xfrm>
            <a:off x="10187150" y="4903575"/>
            <a:ext cx="2004850" cy="338554"/>
          </a:xfrm>
          <a:prstGeom prst="rect">
            <a:avLst/>
          </a:prstGeom>
          <a:noFill/>
        </p:spPr>
        <p:txBody>
          <a:bodyPr wrap="square" rtlCol="0">
            <a:spAutoFit/>
          </a:bodyPr>
          <a:lstStyle/>
          <a:p>
            <a:r>
              <a:rPr lang="en-GB" sz="1600" dirty="0">
                <a:solidFill>
                  <a:schemeClr val="tx2">
                    <a:lumMod val="50000"/>
                  </a:schemeClr>
                </a:solidFill>
                <a:latin typeface="Arial" panose="020B0604020202020204" pitchFamily="34" charset="0"/>
                <a:cs typeface="Arial" panose="020B0604020202020204" pitchFamily="34" charset="0"/>
              </a:rPr>
              <a:t>[Stock image].</a:t>
            </a:r>
          </a:p>
        </p:txBody>
      </p:sp>
      <p:sp>
        <p:nvSpPr>
          <p:cNvPr id="2" name="TextBox 1">
            <a:extLst>
              <a:ext uri="{FF2B5EF4-FFF2-40B4-BE49-F238E27FC236}">
                <a16:creationId xmlns:a16="http://schemas.microsoft.com/office/drawing/2014/main" id="{D90DEDC5-120F-EE6B-20B1-8F9966E33B6F}"/>
              </a:ext>
            </a:extLst>
          </p:cNvPr>
          <p:cNvSpPr txBox="1"/>
          <p:nvPr/>
        </p:nvSpPr>
        <p:spPr>
          <a:xfrm>
            <a:off x="525648" y="1405431"/>
            <a:ext cx="6564573" cy="707886"/>
          </a:xfrm>
          <a:prstGeom prst="rect">
            <a:avLst/>
          </a:prstGeom>
          <a:noFill/>
          <a:ln>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NHS, (2024) states, “symptoms can vary depending on the type of personality disorder”, but generally… </a:t>
            </a:r>
          </a:p>
        </p:txBody>
      </p:sp>
      <p:sp>
        <p:nvSpPr>
          <p:cNvPr id="3" name="TextBox 2">
            <a:extLst>
              <a:ext uri="{FF2B5EF4-FFF2-40B4-BE49-F238E27FC236}">
                <a16:creationId xmlns:a16="http://schemas.microsoft.com/office/drawing/2014/main" id="{BBC37BA8-1116-0D2B-1E0C-12984966F59C}"/>
              </a:ext>
            </a:extLst>
          </p:cNvPr>
          <p:cNvSpPr txBox="1"/>
          <p:nvPr/>
        </p:nvSpPr>
        <p:spPr>
          <a:xfrm>
            <a:off x="1173708" y="2291117"/>
            <a:ext cx="2893326" cy="3995382"/>
          </a:xfrm>
          <a:prstGeom prst="rect">
            <a:avLst/>
          </a:prstGeom>
          <a:noFill/>
        </p:spPr>
        <p:txBody>
          <a:bodyPr wrap="square" rtlCol="0">
            <a:spAutoFit/>
          </a:bodyPr>
          <a:lstStyle/>
          <a:p>
            <a:endParaRPr lang="en-GB" dirty="0"/>
          </a:p>
        </p:txBody>
      </p:sp>
      <p:graphicFrame>
        <p:nvGraphicFramePr>
          <p:cNvPr id="5" name="Table 4">
            <a:extLst>
              <a:ext uri="{FF2B5EF4-FFF2-40B4-BE49-F238E27FC236}">
                <a16:creationId xmlns:a16="http://schemas.microsoft.com/office/drawing/2014/main" id="{44268148-622C-1EEA-88AF-763D0D8344FF}"/>
              </a:ext>
            </a:extLst>
          </p:cNvPr>
          <p:cNvGraphicFramePr>
            <a:graphicFrameLocks noGrp="1"/>
          </p:cNvGraphicFramePr>
          <p:nvPr>
            <p:extLst>
              <p:ext uri="{D42A27DB-BD31-4B8C-83A1-F6EECF244321}">
                <p14:modId xmlns:p14="http://schemas.microsoft.com/office/powerpoint/2010/main" val="1811873702"/>
              </p:ext>
            </p:extLst>
          </p:nvPr>
        </p:nvGraphicFramePr>
        <p:xfrm>
          <a:off x="525648" y="2366468"/>
          <a:ext cx="8128000" cy="3937000"/>
        </p:xfrm>
        <a:graphic>
          <a:graphicData uri="http://schemas.openxmlformats.org/drawingml/2006/table">
            <a:tbl>
              <a:tblPr firstRow="1" bandRow="1">
                <a:tableStyleId>{1E171933-4619-4E11-9A3F-F7608DF75F80}</a:tableStyleId>
              </a:tblPr>
              <a:tblGrid>
                <a:gridCol w="4064000">
                  <a:extLst>
                    <a:ext uri="{9D8B030D-6E8A-4147-A177-3AD203B41FA5}">
                      <a16:colId xmlns:a16="http://schemas.microsoft.com/office/drawing/2014/main" val="4292154486"/>
                    </a:ext>
                  </a:extLst>
                </a:gridCol>
                <a:gridCol w="4064000">
                  <a:extLst>
                    <a:ext uri="{9D8B030D-6E8A-4147-A177-3AD203B41FA5}">
                      <a16:colId xmlns:a16="http://schemas.microsoft.com/office/drawing/2014/main" val="3304142604"/>
                    </a:ext>
                  </a:extLst>
                </a:gridCol>
              </a:tblGrid>
              <a:tr h="370840">
                <a:tc>
                  <a:txBody>
                    <a:bodyPr/>
                    <a:lstStyle/>
                    <a:p>
                      <a:pPr algn="ctr"/>
                      <a:r>
                        <a:rPr lang="en-GB" dirty="0">
                          <a:solidFill>
                            <a:schemeClr val="bg2"/>
                          </a:solidFill>
                          <a:latin typeface="Arial" panose="020B0604020202020204" pitchFamily="34" charset="0"/>
                          <a:cs typeface="Arial" panose="020B0604020202020204" pitchFamily="34" charset="0"/>
                        </a:rPr>
                        <a:t>Personality Disorder</a:t>
                      </a:r>
                    </a:p>
                  </a:txBody>
                  <a:tcPr>
                    <a:solidFill>
                      <a:schemeClr val="tx1"/>
                    </a:solidFill>
                  </a:tcPr>
                </a:tc>
                <a:tc>
                  <a:txBody>
                    <a:bodyPr/>
                    <a:lstStyle/>
                    <a:p>
                      <a:pPr algn="ctr"/>
                      <a:r>
                        <a:rPr lang="en-GB" dirty="0">
                          <a:solidFill>
                            <a:schemeClr val="bg2"/>
                          </a:solidFill>
                          <a:latin typeface="Arial" panose="020B0604020202020204" pitchFamily="34" charset="0"/>
                          <a:cs typeface="Arial" panose="020B0604020202020204" pitchFamily="34" charset="0"/>
                        </a:rPr>
                        <a:t>Symptoms</a:t>
                      </a:r>
                    </a:p>
                  </a:txBody>
                  <a:tcPr>
                    <a:solidFill>
                      <a:schemeClr val="tx1"/>
                    </a:solidFill>
                  </a:tcPr>
                </a:tc>
                <a:extLst>
                  <a:ext uri="{0D108BD9-81ED-4DB2-BD59-A6C34878D82A}">
                    <a16:rowId xmlns:a16="http://schemas.microsoft.com/office/drawing/2014/main" val="3818645804"/>
                  </a:ext>
                </a:extLst>
              </a:tr>
              <a:tr h="370840">
                <a:tc>
                  <a:txBody>
                    <a:bodyPr/>
                    <a:lstStyle/>
                    <a:p>
                      <a:pPr algn="ctr"/>
                      <a:r>
                        <a:rPr lang="en-GB" b="1" dirty="0">
                          <a:latin typeface="Arial" panose="020B0604020202020204" pitchFamily="34" charset="0"/>
                          <a:cs typeface="Arial" panose="020B0604020202020204" pitchFamily="34" charset="0"/>
                        </a:rPr>
                        <a:t>Cluster A</a:t>
                      </a:r>
                    </a:p>
                    <a:p>
                      <a:pPr algn="ctr"/>
                      <a:r>
                        <a:rPr lang="en-GB" dirty="0">
                          <a:latin typeface="Arial" panose="020B0604020202020204" pitchFamily="34" charset="0"/>
                          <a:cs typeface="Arial" panose="020B0604020202020204" pitchFamily="34" charset="0"/>
                        </a:rPr>
                        <a:t>(odd/ eccentric) </a:t>
                      </a:r>
                    </a:p>
                  </a:txBody>
                  <a:tcPr>
                    <a:solidFill>
                      <a:srgbClr val="00B0F0"/>
                    </a:solidFill>
                  </a:tcPr>
                </a:tc>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Disturbed ways of thinking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Eccentric behaviours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Paranoia</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Social &amp; emotional withdrawn</a:t>
                      </a:r>
                    </a:p>
                  </a:txBody>
                  <a:tcPr>
                    <a:solidFill>
                      <a:schemeClr val="accent1">
                        <a:lumMod val="60000"/>
                        <a:lumOff val="40000"/>
                      </a:schemeClr>
                    </a:solidFill>
                  </a:tcPr>
                </a:tc>
                <a:extLst>
                  <a:ext uri="{0D108BD9-81ED-4DB2-BD59-A6C34878D82A}">
                    <a16:rowId xmlns:a16="http://schemas.microsoft.com/office/drawing/2014/main" val="3261111725"/>
                  </a:ext>
                </a:extLst>
              </a:tr>
              <a:tr h="370840">
                <a:tc>
                  <a:txBody>
                    <a:bodyPr/>
                    <a:lstStyle/>
                    <a:p>
                      <a:pPr algn="ctr"/>
                      <a:r>
                        <a:rPr lang="en-GB" b="1" dirty="0">
                          <a:latin typeface="Arial" panose="020B0604020202020204" pitchFamily="34" charset="0"/>
                          <a:cs typeface="Arial" panose="020B0604020202020204" pitchFamily="34" charset="0"/>
                        </a:rPr>
                        <a:t>Cluster B</a:t>
                      </a:r>
                    </a:p>
                    <a:p>
                      <a:pPr algn="ctr"/>
                      <a:r>
                        <a:rPr lang="en-GB" dirty="0">
                          <a:latin typeface="Arial" panose="020B0604020202020204" pitchFamily="34" charset="0"/>
                          <a:cs typeface="Arial" panose="020B0604020202020204" pitchFamily="34" charset="0"/>
                        </a:rPr>
                        <a:t>(dramatic/ emotional)</a:t>
                      </a:r>
                    </a:p>
                  </a:txBody>
                  <a:tcPr>
                    <a:solidFill>
                      <a:srgbClr val="92D050"/>
                    </a:solidFill>
                  </a:tcPr>
                </a:tc>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Easily frustrated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Erratic behaviour</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Overly emotional</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Impulsive</a:t>
                      </a:r>
                    </a:p>
                  </a:txBody>
                  <a:tcPr>
                    <a:solidFill>
                      <a:schemeClr val="accent3">
                        <a:lumMod val="60000"/>
                        <a:lumOff val="40000"/>
                      </a:schemeClr>
                    </a:solidFill>
                  </a:tcPr>
                </a:tc>
                <a:extLst>
                  <a:ext uri="{0D108BD9-81ED-4DB2-BD59-A6C34878D82A}">
                    <a16:rowId xmlns:a16="http://schemas.microsoft.com/office/drawing/2014/main" val="2166309156"/>
                  </a:ext>
                </a:extLst>
              </a:tr>
              <a:tr h="370840">
                <a:tc>
                  <a:txBody>
                    <a:bodyPr/>
                    <a:lstStyle/>
                    <a:p>
                      <a:pPr algn="ctr"/>
                      <a:r>
                        <a:rPr lang="en-GB" b="1" dirty="0">
                          <a:latin typeface="Arial" panose="020B0604020202020204" pitchFamily="34" charset="0"/>
                          <a:cs typeface="Arial" panose="020B0604020202020204" pitchFamily="34" charset="0"/>
                        </a:rPr>
                        <a:t>Cluster C</a:t>
                      </a:r>
                    </a:p>
                    <a:p>
                      <a:pPr algn="ctr"/>
                      <a:r>
                        <a:rPr lang="en-GB" b="0" dirty="0">
                          <a:latin typeface="Arial" panose="020B0604020202020204" pitchFamily="34" charset="0"/>
                          <a:cs typeface="Arial" panose="020B0604020202020204" pitchFamily="34" charset="0"/>
                        </a:rPr>
                        <a:t>(anxious/ fearful)</a:t>
                      </a:r>
                    </a:p>
                  </a:txBody>
                  <a:tcPr>
                    <a:solidFill>
                      <a:schemeClr val="accent6">
                        <a:lumMod val="60000"/>
                        <a:lumOff val="40000"/>
                      </a:schemeClr>
                    </a:solidFill>
                  </a:tcPr>
                </a:tc>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Poor self esteem</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Fear of rejection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Avoid social situations to prevent these feelings</a:t>
                      </a:r>
                    </a:p>
                  </a:txBody>
                  <a:tcPr>
                    <a:solidFill>
                      <a:schemeClr val="accent6">
                        <a:lumMod val="20000"/>
                        <a:lumOff val="80000"/>
                      </a:schemeClr>
                    </a:solidFill>
                  </a:tcPr>
                </a:tc>
                <a:extLst>
                  <a:ext uri="{0D108BD9-81ED-4DB2-BD59-A6C34878D82A}">
                    <a16:rowId xmlns:a16="http://schemas.microsoft.com/office/drawing/2014/main" val="2707500647"/>
                  </a:ext>
                </a:extLst>
              </a:tr>
            </a:tbl>
          </a:graphicData>
        </a:graphic>
      </p:graphicFrame>
    </p:spTree>
    <p:extLst>
      <p:ext uri="{BB962C8B-B14F-4D97-AF65-F5344CB8AC3E}">
        <p14:creationId xmlns:p14="http://schemas.microsoft.com/office/powerpoint/2010/main" val="36645613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678000A-70A1-9F32-E0D1-F2B784A719EB}"/>
              </a:ext>
            </a:extLst>
          </p:cNvPr>
          <p:cNvSpPr txBox="1"/>
          <p:nvPr/>
        </p:nvSpPr>
        <p:spPr>
          <a:xfrm>
            <a:off x="624231" y="682399"/>
            <a:ext cx="5110480"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Treatments</a:t>
            </a:r>
          </a:p>
        </p:txBody>
      </p:sp>
      <p:sp>
        <p:nvSpPr>
          <p:cNvPr id="9" name="TextBox 8">
            <a:extLst>
              <a:ext uri="{FF2B5EF4-FFF2-40B4-BE49-F238E27FC236}">
                <a16:creationId xmlns:a16="http://schemas.microsoft.com/office/drawing/2014/main" id="{3A2E4D2F-B0B3-3327-DE42-5297043B7DE2}"/>
              </a:ext>
            </a:extLst>
          </p:cNvPr>
          <p:cNvSpPr txBox="1"/>
          <p:nvPr/>
        </p:nvSpPr>
        <p:spPr>
          <a:xfrm>
            <a:off x="624231" y="1262947"/>
            <a:ext cx="6564573" cy="1323439"/>
          </a:xfrm>
          <a:prstGeom prst="rect">
            <a:avLst/>
          </a:prstGeom>
          <a:noFill/>
          <a:ln>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Many treatments are available for personality disorders and generally involve a combination of psychological therapies and occasionally medication (Mind.org, 2024; NHS, 2024). </a:t>
            </a:r>
          </a:p>
        </p:txBody>
      </p:sp>
      <p:graphicFrame>
        <p:nvGraphicFramePr>
          <p:cNvPr id="8" name="Table 7">
            <a:extLst>
              <a:ext uri="{FF2B5EF4-FFF2-40B4-BE49-F238E27FC236}">
                <a16:creationId xmlns:a16="http://schemas.microsoft.com/office/drawing/2014/main" id="{88EDFDCB-84FE-52F5-A11E-C72282E98878}"/>
              </a:ext>
            </a:extLst>
          </p:cNvPr>
          <p:cNvGraphicFramePr>
            <a:graphicFrameLocks noGrp="1"/>
          </p:cNvGraphicFramePr>
          <p:nvPr>
            <p:extLst>
              <p:ext uri="{D42A27DB-BD31-4B8C-83A1-F6EECF244321}">
                <p14:modId xmlns:p14="http://schemas.microsoft.com/office/powerpoint/2010/main" val="2135560462"/>
              </p:ext>
            </p:extLst>
          </p:nvPr>
        </p:nvGraphicFramePr>
        <p:xfrm>
          <a:off x="624231" y="2687740"/>
          <a:ext cx="8128000" cy="3327400"/>
        </p:xfrm>
        <a:graphic>
          <a:graphicData uri="http://schemas.openxmlformats.org/drawingml/2006/table">
            <a:tbl>
              <a:tblPr firstRow="1" bandRow="1">
                <a:tableStyleId>{1E171933-4619-4E11-9A3F-F7608DF75F80}</a:tableStyleId>
              </a:tblPr>
              <a:tblGrid>
                <a:gridCol w="4064000">
                  <a:extLst>
                    <a:ext uri="{9D8B030D-6E8A-4147-A177-3AD203B41FA5}">
                      <a16:colId xmlns:a16="http://schemas.microsoft.com/office/drawing/2014/main" val="4292154486"/>
                    </a:ext>
                  </a:extLst>
                </a:gridCol>
                <a:gridCol w="4064000">
                  <a:extLst>
                    <a:ext uri="{9D8B030D-6E8A-4147-A177-3AD203B41FA5}">
                      <a16:colId xmlns:a16="http://schemas.microsoft.com/office/drawing/2014/main" val="3304142604"/>
                    </a:ext>
                  </a:extLst>
                </a:gridCol>
              </a:tblGrid>
              <a:tr h="370840">
                <a:tc>
                  <a:txBody>
                    <a:bodyPr/>
                    <a:lstStyle/>
                    <a:p>
                      <a:pPr algn="ctr"/>
                      <a:r>
                        <a:rPr lang="en-GB" dirty="0">
                          <a:solidFill>
                            <a:schemeClr val="bg2"/>
                          </a:solidFill>
                          <a:latin typeface="Arial" panose="020B0604020202020204" pitchFamily="34" charset="0"/>
                          <a:cs typeface="Arial" panose="020B0604020202020204" pitchFamily="34" charset="0"/>
                        </a:rPr>
                        <a:t>Personality Disorder</a:t>
                      </a:r>
                    </a:p>
                  </a:txBody>
                  <a:tcPr>
                    <a:solidFill>
                      <a:schemeClr val="tx1"/>
                    </a:solidFill>
                  </a:tcPr>
                </a:tc>
                <a:tc>
                  <a:txBody>
                    <a:bodyPr/>
                    <a:lstStyle/>
                    <a:p>
                      <a:pPr algn="ctr"/>
                      <a:r>
                        <a:rPr lang="en-GB" dirty="0">
                          <a:solidFill>
                            <a:schemeClr val="bg2"/>
                          </a:solidFill>
                          <a:latin typeface="Arial" panose="020B0604020202020204" pitchFamily="34" charset="0"/>
                          <a:cs typeface="Arial" panose="020B0604020202020204" pitchFamily="34" charset="0"/>
                        </a:rPr>
                        <a:t>Treatment</a:t>
                      </a:r>
                    </a:p>
                  </a:txBody>
                  <a:tcPr>
                    <a:solidFill>
                      <a:schemeClr val="tx1"/>
                    </a:solidFill>
                  </a:tcPr>
                </a:tc>
                <a:extLst>
                  <a:ext uri="{0D108BD9-81ED-4DB2-BD59-A6C34878D82A}">
                    <a16:rowId xmlns:a16="http://schemas.microsoft.com/office/drawing/2014/main" val="3818645804"/>
                  </a:ext>
                </a:extLst>
              </a:tr>
              <a:tr h="370840">
                <a:tc>
                  <a:txBody>
                    <a:bodyPr/>
                    <a:lstStyle/>
                    <a:p>
                      <a:pPr algn="ctr"/>
                      <a:r>
                        <a:rPr lang="en-GB" b="1" dirty="0">
                          <a:latin typeface="Arial" panose="020B0604020202020204" pitchFamily="34" charset="0"/>
                          <a:cs typeface="Arial" panose="020B0604020202020204" pitchFamily="34" charset="0"/>
                        </a:rPr>
                        <a:t>Cluster A </a:t>
                      </a:r>
                    </a:p>
                  </a:txBody>
                  <a:tcPr>
                    <a:solidFill>
                      <a:srgbClr val="00B0F0"/>
                    </a:solidFill>
                  </a:tcPr>
                </a:tc>
                <a:tc>
                  <a:txBody>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Cognitive Behavioural Therapy (CBT), Antipsychotics, Anti-anxiety </a:t>
                      </a:r>
                    </a:p>
                  </a:txBody>
                  <a:tcPr>
                    <a:solidFill>
                      <a:schemeClr val="accent1">
                        <a:lumMod val="60000"/>
                        <a:lumOff val="40000"/>
                      </a:schemeClr>
                    </a:solidFill>
                  </a:tcPr>
                </a:tc>
                <a:extLst>
                  <a:ext uri="{0D108BD9-81ED-4DB2-BD59-A6C34878D82A}">
                    <a16:rowId xmlns:a16="http://schemas.microsoft.com/office/drawing/2014/main" val="3261111725"/>
                  </a:ext>
                </a:extLst>
              </a:tr>
              <a:tr h="370840">
                <a:tc>
                  <a:txBody>
                    <a:bodyPr/>
                    <a:lstStyle/>
                    <a:p>
                      <a:pPr algn="ctr"/>
                      <a:r>
                        <a:rPr lang="en-GB" b="1" dirty="0">
                          <a:latin typeface="Arial" panose="020B0604020202020204" pitchFamily="34" charset="0"/>
                          <a:cs typeface="Arial" panose="020B0604020202020204" pitchFamily="34" charset="0"/>
                        </a:rPr>
                        <a:t>Cluster B</a:t>
                      </a:r>
                    </a:p>
                  </a:txBody>
                  <a:tcPr>
                    <a:solidFill>
                      <a:srgbClr val="92D050"/>
                    </a:solidFill>
                  </a:tcPr>
                </a:tc>
                <a:tc>
                  <a:txBody>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CBT, Dialectical Behaviour Therapy (DBT), Mentalisation- Based Treatment, antidepressants, mood stabilisers, antipsychotics (in some cases). </a:t>
                      </a:r>
                    </a:p>
                    <a:p>
                      <a:pPr marL="0" indent="0">
                        <a:buFont typeface="Arial" panose="020B0604020202020204" pitchFamily="34" charset="0"/>
                        <a:buNone/>
                      </a:pPr>
                      <a:endParaRPr lang="en-GB" sz="1600" dirty="0">
                        <a:latin typeface="Arial" panose="020B0604020202020204" pitchFamily="34" charset="0"/>
                        <a:cs typeface="Arial" panose="020B0604020202020204" pitchFamily="34" charset="0"/>
                      </a:endParaRPr>
                    </a:p>
                  </a:txBody>
                  <a:tcPr>
                    <a:solidFill>
                      <a:schemeClr val="accent3">
                        <a:lumMod val="60000"/>
                        <a:lumOff val="40000"/>
                      </a:schemeClr>
                    </a:solidFill>
                  </a:tcPr>
                </a:tc>
                <a:extLst>
                  <a:ext uri="{0D108BD9-81ED-4DB2-BD59-A6C34878D82A}">
                    <a16:rowId xmlns:a16="http://schemas.microsoft.com/office/drawing/2014/main" val="2166309156"/>
                  </a:ext>
                </a:extLst>
              </a:tr>
              <a:tr h="370840">
                <a:tc>
                  <a:txBody>
                    <a:bodyPr/>
                    <a:lstStyle/>
                    <a:p>
                      <a:pPr algn="ctr"/>
                      <a:r>
                        <a:rPr lang="en-GB" b="1" dirty="0">
                          <a:latin typeface="Arial" panose="020B0604020202020204" pitchFamily="34" charset="0"/>
                          <a:cs typeface="Arial" panose="020B0604020202020204" pitchFamily="34" charset="0"/>
                        </a:rPr>
                        <a:t>Cluster C</a:t>
                      </a:r>
                    </a:p>
                  </a:txBody>
                  <a:tcPr>
                    <a:solidFill>
                      <a:schemeClr val="accent6">
                        <a:lumMod val="60000"/>
                        <a:lumOff val="40000"/>
                      </a:schemeClr>
                    </a:solidFill>
                  </a:tcPr>
                </a:tc>
                <a:tc>
                  <a:txBody>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CBT, DBT, selective serotonin reuptake inhibitors (SSRIs), serotonin-norepinephrine reuptake Inhibitor (SNRIs)</a:t>
                      </a:r>
                    </a:p>
                  </a:txBody>
                  <a:tcPr>
                    <a:solidFill>
                      <a:schemeClr val="accent6">
                        <a:lumMod val="20000"/>
                        <a:lumOff val="80000"/>
                      </a:schemeClr>
                    </a:solidFill>
                  </a:tcPr>
                </a:tc>
                <a:extLst>
                  <a:ext uri="{0D108BD9-81ED-4DB2-BD59-A6C34878D82A}">
                    <a16:rowId xmlns:a16="http://schemas.microsoft.com/office/drawing/2014/main" val="2707500647"/>
                  </a:ext>
                </a:extLst>
              </a:tr>
            </a:tbl>
          </a:graphicData>
        </a:graphic>
      </p:graphicFrame>
      <p:sp>
        <p:nvSpPr>
          <p:cNvPr id="12" name="TextBox 11">
            <a:extLst>
              <a:ext uri="{FF2B5EF4-FFF2-40B4-BE49-F238E27FC236}">
                <a16:creationId xmlns:a16="http://schemas.microsoft.com/office/drawing/2014/main" id="{513C2289-304C-FFB0-B4E4-72B29E1472CE}"/>
              </a:ext>
            </a:extLst>
          </p:cNvPr>
          <p:cNvSpPr txBox="1"/>
          <p:nvPr/>
        </p:nvSpPr>
        <p:spPr>
          <a:xfrm>
            <a:off x="5198166" y="6116494"/>
            <a:ext cx="8338930" cy="338554"/>
          </a:xfrm>
          <a:prstGeom prst="rect">
            <a:avLst/>
          </a:prstGeom>
          <a:noFill/>
        </p:spPr>
        <p:txBody>
          <a:bodyPr wrap="square" rtlCol="0">
            <a:spAutoFit/>
          </a:bodyPr>
          <a:lstStyle/>
          <a:p>
            <a:r>
              <a:rPr lang="en-GB" sz="1600" dirty="0"/>
              <a:t>(HelpGuide.org, 2025; HelpGuide.org, 2026; HelpGuide.org, 2026).</a:t>
            </a:r>
          </a:p>
        </p:txBody>
      </p:sp>
      <p:sp>
        <p:nvSpPr>
          <p:cNvPr id="22" name="TextBox 21">
            <a:extLst>
              <a:ext uri="{FF2B5EF4-FFF2-40B4-BE49-F238E27FC236}">
                <a16:creationId xmlns:a16="http://schemas.microsoft.com/office/drawing/2014/main" id="{9D5CE58E-9A72-9474-DA3A-D0D6350015F9}"/>
              </a:ext>
            </a:extLst>
          </p:cNvPr>
          <p:cNvSpPr txBox="1"/>
          <p:nvPr/>
        </p:nvSpPr>
        <p:spPr>
          <a:xfrm>
            <a:off x="9729803" y="2037201"/>
            <a:ext cx="1719470" cy="938719"/>
          </a:xfrm>
          <a:prstGeom prst="rect">
            <a:avLst/>
          </a:prstGeom>
          <a:noFill/>
          <a:ln>
            <a:solidFill>
              <a:srgbClr val="FFFFFF"/>
            </a:solidFill>
          </a:ln>
        </p:spPr>
        <p:txBody>
          <a:bodyPr wrap="square" rtlCol="0">
            <a:spAutoFit/>
          </a:bodyPr>
          <a:lstStyle/>
          <a:p>
            <a:pPr marL="285750" indent="-285750">
              <a:buFont typeface="Wingdings" panose="05000000000000000000" pitchFamily="2" charset="2"/>
              <a:buChar char="v"/>
            </a:pPr>
            <a:r>
              <a:rPr lang="en-GB" sz="1100" dirty="0">
                <a:latin typeface="Arial" panose="020B0604020202020204" pitchFamily="34" charset="0"/>
                <a:cs typeface="Arial" panose="020B0604020202020204" pitchFamily="34" charset="0"/>
              </a:rPr>
              <a:t>Evidence around effective treatment is scarce due to people not seeking help</a:t>
            </a:r>
          </a:p>
        </p:txBody>
      </p:sp>
      <p:sp>
        <p:nvSpPr>
          <p:cNvPr id="30" name="TextBox 29">
            <a:extLst>
              <a:ext uri="{FF2B5EF4-FFF2-40B4-BE49-F238E27FC236}">
                <a16:creationId xmlns:a16="http://schemas.microsoft.com/office/drawing/2014/main" id="{3241BA69-EBE7-A77B-9E92-52988DD4DC46}"/>
              </a:ext>
            </a:extLst>
          </p:cNvPr>
          <p:cNvSpPr txBox="1"/>
          <p:nvPr/>
        </p:nvSpPr>
        <p:spPr>
          <a:xfrm>
            <a:off x="9709789" y="3275363"/>
            <a:ext cx="1719470" cy="769441"/>
          </a:xfrm>
          <a:prstGeom prst="rect">
            <a:avLst/>
          </a:prstGeom>
          <a:noFill/>
          <a:ln>
            <a:solidFill>
              <a:srgbClr val="FFFFFF"/>
            </a:solidFill>
          </a:ln>
        </p:spPr>
        <p:txBody>
          <a:bodyPr wrap="square" rtlCol="0">
            <a:spAutoFit/>
          </a:bodyPr>
          <a:lstStyle/>
          <a:p>
            <a:pPr marL="285750" indent="-285750">
              <a:buFont typeface="Wingdings" panose="05000000000000000000" pitchFamily="2" charset="2"/>
              <a:buChar char="v"/>
            </a:pPr>
            <a:r>
              <a:rPr lang="en-GB" sz="1100" dirty="0">
                <a:latin typeface="Arial" panose="020B0604020202020204" pitchFamily="34" charset="0"/>
                <a:cs typeface="Arial" panose="020B0604020202020204" pitchFamily="34" charset="0"/>
              </a:rPr>
              <a:t>Needs to be consistent treatment and support</a:t>
            </a:r>
          </a:p>
        </p:txBody>
      </p:sp>
      <p:sp>
        <p:nvSpPr>
          <p:cNvPr id="31" name="TextBox 30">
            <a:extLst>
              <a:ext uri="{FF2B5EF4-FFF2-40B4-BE49-F238E27FC236}">
                <a16:creationId xmlns:a16="http://schemas.microsoft.com/office/drawing/2014/main" id="{C6820D2F-B00E-C419-2486-EA80CC3B3011}"/>
              </a:ext>
            </a:extLst>
          </p:cNvPr>
          <p:cNvSpPr txBox="1"/>
          <p:nvPr/>
        </p:nvSpPr>
        <p:spPr>
          <a:xfrm>
            <a:off x="9729803" y="4367195"/>
            <a:ext cx="1719470" cy="938719"/>
          </a:xfrm>
          <a:prstGeom prst="rect">
            <a:avLst/>
          </a:prstGeom>
          <a:noFill/>
          <a:ln>
            <a:solidFill>
              <a:srgbClr val="FFFFFF"/>
            </a:solidFill>
          </a:ln>
        </p:spPr>
        <p:txBody>
          <a:bodyPr wrap="square" rtlCol="0">
            <a:spAutoFit/>
          </a:bodyPr>
          <a:lstStyle/>
          <a:p>
            <a:pPr marL="171450" indent="-171450">
              <a:buFont typeface="Wingdings" panose="05000000000000000000" pitchFamily="2" charset="2"/>
              <a:buChar char="v"/>
            </a:pPr>
            <a:r>
              <a:rPr lang="en-GB" sz="1100" dirty="0">
                <a:latin typeface="Arial" panose="020B0604020202020204" pitchFamily="34" charset="0"/>
                <a:cs typeface="Arial" panose="020B0604020202020204" pitchFamily="34" charset="0"/>
              </a:rPr>
              <a:t>Incurable however, symptoms are manageable</a:t>
            </a:r>
          </a:p>
          <a:p>
            <a:r>
              <a:rPr lang="en-GB" sz="1100" dirty="0">
                <a:latin typeface="Arial" panose="020B0604020202020204" pitchFamily="34" charset="0"/>
                <a:cs typeface="Arial" panose="020B0604020202020204" pitchFamily="34" charset="0"/>
              </a:rPr>
              <a:t>* SSRIs may reduce perfectionism in OCPD</a:t>
            </a:r>
          </a:p>
        </p:txBody>
      </p:sp>
      <p:cxnSp>
        <p:nvCxnSpPr>
          <p:cNvPr id="34" name="Connector: Elbow 33">
            <a:extLst>
              <a:ext uri="{FF2B5EF4-FFF2-40B4-BE49-F238E27FC236}">
                <a16:creationId xmlns:a16="http://schemas.microsoft.com/office/drawing/2014/main" id="{E2FDD3ED-7C99-4DF5-8685-0BF58F3AB349}"/>
              </a:ext>
            </a:extLst>
          </p:cNvPr>
          <p:cNvCxnSpPr>
            <a:endCxn id="30" idx="1"/>
          </p:cNvCxnSpPr>
          <p:nvPr/>
        </p:nvCxnSpPr>
        <p:spPr>
          <a:xfrm flipV="1">
            <a:off x="8752231" y="3660084"/>
            <a:ext cx="957558" cy="384720"/>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Connector: Elbow 46">
            <a:extLst>
              <a:ext uri="{FF2B5EF4-FFF2-40B4-BE49-F238E27FC236}">
                <a16:creationId xmlns:a16="http://schemas.microsoft.com/office/drawing/2014/main" id="{041D31DF-606B-AF30-45BE-0DAD4D706290}"/>
              </a:ext>
            </a:extLst>
          </p:cNvPr>
          <p:cNvCxnSpPr/>
          <p:nvPr/>
        </p:nvCxnSpPr>
        <p:spPr>
          <a:xfrm flipV="1">
            <a:off x="8762239" y="5049332"/>
            <a:ext cx="957558" cy="384720"/>
          </a:xfrm>
          <a:prstGeom prst="bentConnector3">
            <a:avLst>
              <a:gd name="adj1" fmla="val 4095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5" name="Connector: Elbow 54">
            <a:extLst>
              <a:ext uri="{FF2B5EF4-FFF2-40B4-BE49-F238E27FC236}">
                <a16:creationId xmlns:a16="http://schemas.microsoft.com/office/drawing/2014/main" id="{888C72AD-39F2-8492-07C2-972649303D2B}"/>
              </a:ext>
            </a:extLst>
          </p:cNvPr>
          <p:cNvCxnSpPr>
            <a:cxnSpLocks/>
          </p:cNvCxnSpPr>
          <p:nvPr/>
        </p:nvCxnSpPr>
        <p:spPr>
          <a:xfrm flipV="1">
            <a:off x="8762237" y="2464783"/>
            <a:ext cx="957560" cy="810581"/>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5092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456535-BC3B-19F6-8ABB-18BA636C8A59}"/>
            </a:ext>
          </a:extLst>
        </p:cNvPr>
        <p:cNvGrpSpPr/>
        <p:nvPr/>
      </p:nvGrpSpPr>
      <p:grpSpPr>
        <a:xfrm>
          <a:off x="0" y="0"/>
          <a:ext cx="0" cy="0"/>
          <a:chOff x="0" y="0"/>
          <a:chExt cx="0" cy="0"/>
        </a:xfrm>
      </p:grpSpPr>
      <p:sp>
        <p:nvSpPr>
          <p:cNvPr id="15" name="Title 1">
            <a:extLst>
              <a:ext uri="{FF2B5EF4-FFF2-40B4-BE49-F238E27FC236}">
                <a16:creationId xmlns:a16="http://schemas.microsoft.com/office/drawing/2014/main" id="{9972FB8F-1285-D9E8-78B3-2909BBB31EDC}"/>
              </a:ext>
            </a:extLst>
          </p:cNvPr>
          <p:cNvSpPr>
            <a:spLocks noGrp="1"/>
          </p:cNvSpPr>
          <p:nvPr>
            <p:ph type="title"/>
          </p:nvPr>
        </p:nvSpPr>
        <p:spPr>
          <a:xfrm>
            <a:off x="-3554238" y="398246"/>
            <a:ext cx="11139054" cy="1028699"/>
          </a:xfrm>
        </p:spPr>
        <p:txBody>
          <a:bodyPr/>
          <a:lstStyle/>
          <a:p>
            <a:r>
              <a:rPr lang="en-US">
                <a:latin typeface="Arial" panose="020B0604020202020204" pitchFamily="34" charset="0"/>
                <a:cs typeface="Arial" panose="020B0604020202020204" pitchFamily="34" charset="0"/>
              </a:rPr>
              <a:t>In Summary…</a:t>
            </a:r>
            <a:endParaRPr lang="en-US"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EA60A448-4372-3AE3-75B2-A5B68A2E80EF}"/>
              </a:ext>
            </a:extLst>
          </p:cNvPr>
          <p:cNvGraphicFramePr>
            <a:graphicFrameLocks noGrp="1"/>
          </p:cNvGraphicFramePr>
          <p:nvPr>
            <p:extLst>
              <p:ext uri="{D42A27DB-BD31-4B8C-83A1-F6EECF244321}">
                <p14:modId xmlns:p14="http://schemas.microsoft.com/office/powerpoint/2010/main" val="2715898250"/>
              </p:ext>
            </p:extLst>
          </p:nvPr>
        </p:nvGraphicFramePr>
        <p:xfrm>
          <a:off x="540619" y="1426945"/>
          <a:ext cx="5872881" cy="4534301"/>
        </p:xfrm>
        <a:graphic>
          <a:graphicData uri="http://schemas.openxmlformats.org/drawingml/2006/table">
            <a:tbl>
              <a:tblPr firstRow="1" bandRow="1">
                <a:tableStyleId>{1E171933-4619-4E11-9A3F-F7608DF75F80}</a:tableStyleId>
              </a:tblPr>
              <a:tblGrid>
                <a:gridCol w="5872881">
                  <a:extLst>
                    <a:ext uri="{9D8B030D-6E8A-4147-A177-3AD203B41FA5}">
                      <a16:colId xmlns:a16="http://schemas.microsoft.com/office/drawing/2014/main" val="1135380788"/>
                    </a:ext>
                  </a:extLst>
                </a:gridCol>
              </a:tblGrid>
              <a:tr h="962159">
                <a:tc>
                  <a:txBody>
                    <a:bodyPr/>
                    <a:lstStyle/>
                    <a:p>
                      <a:pPr marL="285750" indent="-285750">
                        <a:buFont typeface="Wingdings" panose="05000000000000000000" pitchFamily="2" charset="2"/>
                        <a:buChar char="Ø"/>
                      </a:pPr>
                      <a:r>
                        <a:rPr lang="en-GB" b="0" dirty="0">
                          <a:solidFill>
                            <a:schemeClr val="bg1"/>
                          </a:solidFill>
                          <a:latin typeface="Arial" panose="020B0604020202020204" pitchFamily="34" charset="0"/>
                          <a:cs typeface="Arial" panose="020B0604020202020204" pitchFamily="34" charset="0"/>
                        </a:rPr>
                        <a:t>Personality disorders occur when thoughts, feelings, and behaviours negatively impact daily functioning</a:t>
                      </a:r>
                    </a:p>
                  </a:txBody>
                  <a:tcPr>
                    <a:solidFill>
                      <a:srgbClr val="00B0F0"/>
                    </a:solidFill>
                  </a:tcPr>
                </a:tc>
                <a:extLst>
                  <a:ext uri="{0D108BD9-81ED-4DB2-BD59-A6C34878D82A}">
                    <a16:rowId xmlns:a16="http://schemas.microsoft.com/office/drawing/2014/main" val="1868000136"/>
                  </a:ext>
                </a:extLst>
              </a:tr>
              <a:tr h="962159">
                <a:tc>
                  <a:txBody>
                    <a:bodyPr/>
                    <a:lstStyle/>
                    <a:p>
                      <a:pPr marL="285750" indent="-285750">
                        <a:buFont typeface="Wingdings" panose="05000000000000000000" pitchFamily="2" charset="2"/>
                        <a:buChar char="Ø"/>
                      </a:pPr>
                      <a:r>
                        <a:rPr lang="en-GB" b="0" dirty="0">
                          <a:solidFill>
                            <a:schemeClr val="bg1"/>
                          </a:solidFill>
                          <a:latin typeface="Arial" panose="020B0604020202020204" pitchFamily="34" charset="0"/>
                          <a:cs typeface="Arial" panose="020B0604020202020204" pitchFamily="34" charset="0"/>
                        </a:rPr>
                        <a:t>There are three clusters, including ten personality disorders, which help guide diagnosis and treatment</a:t>
                      </a:r>
                    </a:p>
                  </a:txBody>
                  <a:tcPr>
                    <a:solidFill>
                      <a:srgbClr val="92D050"/>
                    </a:solidFill>
                  </a:tcPr>
                </a:tc>
                <a:extLst>
                  <a:ext uri="{0D108BD9-81ED-4DB2-BD59-A6C34878D82A}">
                    <a16:rowId xmlns:a16="http://schemas.microsoft.com/office/drawing/2014/main" val="2288165894"/>
                  </a:ext>
                </a:extLst>
              </a:tr>
              <a:tr h="823912">
                <a:tc>
                  <a:txBody>
                    <a:bodyPr/>
                    <a:lstStyle/>
                    <a:p>
                      <a:pPr marL="285750" indent="-285750">
                        <a:buFont typeface="Wingdings" panose="05000000000000000000" pitchFamily="2" charset="2"/>
                        <a:buChar char="Ø"/>
                      </a:pPr>
                      <a:r>
                        <a:rPr lang="en-GB" b="0" dirty="0">
                          <a:solidFill>
                            <a:schemeClr val="bg1"/>
                          </a:solidFill>
                          <a:latin typeface="Arial" panose="020B0604020202020204" pitchFamily="34" charset="0"/>
                          <a:cs typeface="Arial" panose="020B0604020202020204" pitchFamily="34" charset="0"/>
                        </a:rPr>
                        <a:t>Personality disorders are long-term conditions but can be managed effectively</a:t>
                      </a:r>
                    </a:p>
                  </a:txBody>
                  <a:tcPr>
                    <a:solidFill>
                      <a:schemeClr val="accent6">
                        <a:lumMod val="60000"/>
                        <a:lumOff val="40000"/>
                      </a:schemeClr>
                    </a:solidFill>
                  </a:tcPr>
                </a:tc>
                <a:extLst>
                  <a:ext uri="{0D108BD9-81ED-4DB2-BD59-A6C34878D82A}">
                    <a16:rowId xmlns:a16="http://schemas.microsoft.com/office/drawing/2014/main" val="1490950242"/>
                  </a:ext>
                </a:extLst>
              </a:tr>
              <a:tr h="823912">
                <a:tc>
                  <a:txBody>
                    <a:bodyPr/>
                    <a:lstStyle/>
                    <a:p>
                      <a:pPr marL="285750" indent="-285750">
                        <a:buFont typeface="Wingdings" panose="05000000000000000000" pitchFamily="2" charset="2"/>
                        <a:buChar char="Ø"/>
                      </a:pPr>
                      <a:r>
                        <a:rPr lang="en-GB" b="0" dirty="0">
                          <a:solidFill>
                            <a:schemeClr val="bg1"/>
                          </a:solidFill>
                          <a:latin typeface="Arial" panose="020B0604020202020204" pitchFamily="34" charset="0"/>
                          <a:cs typeface="Arial" panose="020B0604020202020204" pitchFamily="34" charset="0"/>
                        </a:rPr>
                        <a:t>Treatment often includes a combination of psychological therapies and medication</a:t>
                      </a:r>
                    </a:p>
                  </a:txBody>
                  <a:tcPr>
                    <a:solidFill>
                      <a:srgbClr val="EFF7F7"/>
                    </a:solidFill>
                  </a:tcPr>
                </a:tc>
                <a:extLst>
                  <a:ext uri="{0D108BD9-81ED-4DB2-BD59-A6C34878D82A}">
                    <a16:rowId xmlns:a16="http://schemas.microsoft.com/office/drawing/2014/main" val="2391619161"/>
                  </a:ext>
                </a:extLst>
              </a:tr>
              <a:tr h="962159">
                <a:tc>
                  <a:txBody>
                    <a:bodyPr/>
                    <a:lstStyle/>
                    <a:p>
                      <a:pPr marL="285750" indent="-285750">
                        <a:buFont typeface="Wingdings" panose="05000000000000000000" pitchFamily="2" charset="2"/>
                        <a:buChar char="Ø"/>
                      </a:pPr>
                      <a:r>
                        <a:rPr lang="en-GB" b="0" dirty="0">
                          <a:solidFill>
                            <a:schemeClr val="bg1"/>
                          </a:solidFill>
                          <a:latin typeface="Arial" panose="020B0604020202020204" pitchFamily="34" charset="0"/>
                          <a:cs typeface="Arial" panose="020B0604020202020204" pitchFamily="34" charset="0"/>
                        </a:rPr>
                        <a:t>Early intervention, consistent support, and personalised approaches are important for improving overall wellbeing</a:t>
                      </a:r>
                    </a:p>
                  </a:txBody>
                  <a:tcPr>
                    <a:solidFill>
                      <a:schemeClr val="accent3">
                        <a:lumMod val="40000"/>
                        <a:lumOff val="60000"/>
                      </a:schemeClr>
                    </a:solidFill>
                  </a:tcPr>
                </a:tc>
                <a:extLst>
                  <a:ext uri="{0D108BD9-81ED-4DB2-BD59-A6C34878D82A}">
                    <a16:rowId xmlns:a16="http://schemas.microsoft.com/office/drawing/2014/main" val="2396124782"/>
                  </a:ext>
                </a:extLst>
              </a:tr>
            </a:tbl>
          </a:graphicData>
        </a:graphic>
      </p:graphicFrame>
      <p:pic>
        <p:nvPicPr>
          <p:cNvPr id="6" name="Picture 5">
            <a:extLst>
              <a:ext uri="{FF2B5EF4-FFF2-40B4-BE49-F238E27FC236}">
                <a16:creationId xmlns:a16="http://schemas.microsoft.com/office/drawing/2014/main" id="{A9DF5D5F-2D2A-C600-52FF-F3D02662FEE3}"/>
              </a:ext>
            </a:extLst>
          </p:cNvPr>
          <p:cNvPicPr>
            <a:picLocks noChangeAspect="1"/>
          </p:cNvPicPr>
          <p:nvPr/>
        </p:nvPicPr>
        <p:blipFill>
          <a:blip r:embed="rId3"/>
          <a:stretch>
            <a:fillRect/>
          </a:stretch>
        </p:blipFill>
        <p:spPr>
          <a:xfrm flipH="1">
            <a:off x="5930735" y="763603"/>
            <a:ext cx="6261265" cy="5696151"/>
          </a:xfrm>
          <a:prstGeom prst="rect">
            <a:avLst/>
          </a:prstGeom>
          <a:scene3d>
            <a:camera prst="orthographicFront">
              <a:rot lat="0" lon="300000" rev="0"/>
            </a:camera>
            <a:lightRig rig="threePt" dir="t"/>
          </a:scene3d>
        </p:spPr>
      </p:pic>
      <p:sp>
        <p:nvSpPr>
          <p:cNvPr id="8" name="TextBox 7">
            <a:extLst>
              <a:ext uri="{FF2B5EF4-FFF2-40B4-BE49-F238E27FC236}">
                <a16:creationId xmlns:a16="http://schemas.microsoft.com/office/drawing/2014/main" id="{2BDECCBB-EF61-6008-3B2C-6EFEDCA3891A}"/>
              </a:ext>
            </a:extLst>
          </p:cNvPr>
          <p:cNvSpPr txBox="1"/>
          <p:nvPr/>
        </p:nvSpPr>
        <p:spPr>
          <a:xfrm>
            <a:off x="9061367" y="5591914"/>
            <a:ext cx="2800350" cy="369332"/>
          </a:xfrm>
          <a:prstGeom prst="rect">
            <a:avLst/>
          </a:prstGeom>
          <a:noFill/>
        </p:spPr>
        <p:txBody>
          <a:bodyPr wrap="square">
            <a:spAutoFit/>
          </a:bodyPr>
          <a:lstStyle/>
          <a:p>
            <a:r>
              <a:rPr lang="en-GB" dirty="0"/>
              <a:t>(Labourot et al., 2024)</a:t>
            </a:r>
          </a:p>
        </p:txBody>
      </p:sp>
    </p:spTree>
    <p:extLst>
      <p:ext uri="{BB962C8B-B14F-4D97-AF65-F5344CB8AC3E}">
        <p14:creationId xmlns:p14="http://schemas.microsoft.com/office/powerpoint/2010/main" val="3140558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27C0A3-6E31-8142-6A57-307F4E749850}"/>
            </a:ext>
          </a:extLst>
        </p:cNvPr>
        <p:cNvGrpSpPr/>
        <p:nvPr/>
      </p:nvGrpSpPr>
      <p:grpSpPr>
        <a:xfrm>
          <a:off x="0" y="0"/>
          <a:ext cx="0" cy="0"/>
          <a:chOff x="0" y="0"/>
          <a:chExt cx="0" cy="0"/>
        </a:xfrm>
      </p:grpSpPr>
      <p:sp>
        <p:nvSpPr>
          <p:cNvPr id="15" name="Title 1">
            <a:extLst>
              <a:ext uri="{FF2B5EF4-FFF2-40B4-BE49-F238E27FC236}">
                <a16:creationId xmlns:a16="http://schemas.microsoft.com/office/drawing/2014/main" id="{17F46548-F73A-FC20-9791-04365DCCA41D}"/>
              </a:ext>
            </a:extLst>
          </p:cNvPr>
          <p:cNvSpPr>
            <a:spLocks noGrp="1"/>
          </p:cNvSpPr>
          <p:nvPr>
            <p:ph type="title"/>
          </p:nvPr>
        </p:nvSpPr>
        <p:spPr>
          <a:xfrm>
            <a:off x="488373" y="571501"/>
            <a:ext cx="3474027" cy="850899"/>
          </a:xfrm>
        </p:spPr>
        <p:txBody>
          <a:bodyPr/>
          <a:lstStyle/>
          <a:p>
            <a:r>
              <a:rPr lang="en-US" dirty="0">
                <a:latin typeface="Arial" panose="020B0604020202020204" pitchFamily="34" charset="0"/>
                <a:cs typeface="Arial" panose="020B0604020202020204" pitchFamily="34" charset="0"/>
              </a:rPr>
              <a:t>References</a:t>
            </a:r>
          </a:p>
        </p:txBody>
      </p:sp>
      <p:sp>
        <p:nvSpPr>
          <p:cNvPr id="2" name="TextBox 1">
            <a:extLst>
              <a:ext uri="{FF2B5EF4-FFF2-40B4-BE49-F238E27FC236}">
                <a16:creationId xmlns:a16="http://schemas.microsoft.com/office/drawing/2014/main" id="{D0CE3DBE-DF2F-A63A-7F26-89B88347D690}"/>
              </a:ext>
            </a:extLst>
          </p:cNvPr>
          <p:cNvSpPr txBox="1"/>
          <p:nvPr/>
        </p:nvSpPr>
        <p:spPr>
          <a:xfrm>
            <a:off x="1028700" y="1511300"/>
            <a:ext cx="10452100" cy="3970318"/>
          </a:xfrm>
          <a:prstGeom prst="rect">
            <a:avLst/>
          </a:prstGeom>
          <a:noFill/>
        </p:spPr>
        <p:txBody>
          <a:bodyPr wrap="square" rtlCol="0">
            <a:spAutoFit/>
          </a:bodyPr>
          <a:lstStyle/>
          <a:p>
            <a:r>
              <a:rPr lang="en-GB" sz="1400" dirty="0"/>
              <a:t>American Psychiatric Association. (2024). What are personality disorders? https://www.psychiatry.org/patients-families/personality-disorders/what-are-personality-disorders</a:t>
            </a:r>
          </a:p>
          <a:p>
            <a:r>
              <a:rPr lang="en-GB" sz="1400" dirty="0"/>
              <a:t>Cleveland Clinic. (2022). Personality disorders. https://my.clevelandclinic.org/health/diseases/9636-personality-disorders-overview</a:t>
            </a:r>
          </a:p>
          <a:p>
            <a:r>
              <a:rPr lang="en-GB" sz="1400" dirty="0"/>
              <a:t>Cleveland Clinic. (2023). Avoidant personality disorder. https://my.clevelandclinic.org/health/diseases/9761-avoidant-personality-disorder</a:t>
            </a:r>
          </a:p>
          <a:p>
            <a:r>
              <a:rPr lang="en-GB" sz="1400" dirty="0"/>
              <a:t>Cleveland Clinic. (2025). Cluster B personality disorders. https://my.clevelandclinic.org/health/diseases/cluster-b-personality-disorders</a:t>
            </a:r>
          </a:p>
          <a:p>
            <a:r>
              <a:rPr lang="en-GB" sz="1400" dirty="0" err="1"/>
              <a:t>Daniëls</a:t>
            </a:r>
            <a:r>
              <a:rPr lang="en-GB" sz="1400" dirty="0"/>
              <a:t>, M., Van, H. L., van den Heuvel, B., Dekker, J. J. M., Peen, J., Bosmans, J., Arntz, A., &amp; Huibers, M. J. H. (2023). Individual psychotherapy for cluster-C personality disorders: protocol of a pragmatic RCT comparing short-term psychodynamic supportive psychotherapy, affect phobia therapy and schema therapy. (I-FORCE). Trials, 24(1), 260. https://doi.org/10.1186/s13063-023-07136-z</a:t>
            </a:r>
          </a:p>
          <a:p>
            <a:r>
              <a:rPr lang="en-GB" sz="1400" dirty="0"/>
              <a:t>HelpGuide.org. (2025). Cluster A personality disorders: Symptoms, treatment, and support. https://www.helpguide.org/personality-disorders/cluster-a-personality-disorders</a:t>
            </a:r>
          </a:p>
          <a:p>
            <a:r>
              <a:rPr lang="en-GB" sz="1400" dirty="0"/>
              <a:t>HelpGuide.org. (2026). Cluster B personality disorders: Symptoms, treatment, and support. https://www.helpguide.org/mental-health/personality-disorders/cluster-b-personality-disorders</a:t>
            </a:r>
          </a:p>
          <a:p>
            <a:r>
              <a:rPr lang="en-GB" sz="1400" dirty="0"/>
              <a:t>HelpGuide.org. (2026). Cluster C personality disorders: Symptoms, treatment, and support. https://www.helpguide.org/mental-health/personality-disorders/cluster-c-personality-disorders</a:t>
            </a:r>
          </a:p>
        </p:txBody>
      </p:sp>
    </p:spTree>
    <p:extLst>
      <p:ext uri="{BB962C8B-B14F-4D97-AF65-F5344CB8AC3E}">
        <p14:creationId xmlns:p14="http://schemas.microsoft.com/office/powerpoint/2010/main" val="3966224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54EDAE-0899-8FEF-504A-2750F2182602}"/>
            </a:ext>
          </a:extLst>
        </p:cNvPr>
        <p:cNvGrpSpPr/>
        <p:nvPr/>
      </p:nvGrpSpPr>
      <p:grpSpPr>
        <a:xfrm>
          <a:off x="0" y="0"/>
          <a:ext cx="0" cy="0"/>
          <a:chOff x="0" y="0"/>
          <a:chExt cx="0" cy="0"/>
        </a:xfrm>
      </p:grpSpPr>
      <p:sp>
        <p:nvSpPr>
          <p:cNvPr id="15" name="Title 1">
            <a:extLst>
              <a:ext uri="{FF2B5EF4-FFF2-40B4-BE49-F238E27FC236}">
                <a16:creationId xmlns:a16="http://schemas.microsoft.com/office/drawing/2014/main" id="{8038922D-635B-3414-BEBB-3B5AF82E66AE}"/>
              </a:ext>
            </a:extLst>
          </p:cNvPr>
          <p:cNvSpPr>
            <a:spLocks noGrp="1"/>
          </p:cNvSpPr>
          <p:nvPr>
            <p:ph type="title"/>
          </p:nvPr>
        </p:nvSpPr>
        <p:spPr>
          <a:xfrm>
            <a:off x="488373" y="571501"/>
            <a:ext cx="3474027" cy="850899"/>
          </a:xfrm>
        </p:spPr>
        <p:txBody>
          <a:bodyPr/>
          <a:lstStyle/>
          <a:p>
            <a:r>
              <a:rPr lang="en-US" dirty="0">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741F720C-5AD4-0C6F-A5F0-4AA6E137FD5C}"/>
              </a:ext>
            </a:extLst>
          </p:cNvPr>
          <p:cNvSpPr txBox="1"/>
          <p:nvPr/>
        </p:nvSpPr>
        <p:spPr>
          <a:xfrm>
            <a:off x="971549" y="1422400"/>
            <a:ext cx="10604501" cy="4678204"/>
          </a:xfrm>
          <a:prstGeom prst="rect">
            <a:avLst/>
          </a:prstGeom>
          <a:noFill/>
        </p:spPr>
        <p:txBody>
          <a:bodyPr wrap="square">
            <a:spAutoFit/>
          </a:bodyPr>
          <a:lstStyle/>
          <a:p>
            <a:r>
              <a:rPr lang="en-GB" sz="1400" dirty="0"/>
              <a:t>Labourot, J., Hong, QN., Briand, C., Cameron. C., Durand. M-J., </a:t>
            </a:r>
            <a:r>
              <a:rPr lang="en-GB" sz="1400" dirty="0" err="1"/>
              <a:t>Giguère</a:t>
            </a:r>
            <a:r>
              <a:rPr lang="en-GB" sz="1400" dirty="0"/>
              <a:t> N., Marois É., Menear M., Trottier M., Vasiliadis. H-M., &amp; Vachon, B. (2024). Acceptability and exploratory effects of an occupational therapy intervention to improve recovery and return to work of workers with mental health disorders in primary care: a mixed methods study protocol. Front Psychiatry 15. https://www.frontiersin.org/journals/psychiatry/articles/10.3389/fpsyt.2024.1441855/full</a:t>
            </a:r>
          </a:p>
          <a:p>
            <a:r>
              <a:rPr lang="en-GB" sz="1400" dirty="0"/>
              <a:t>Maltby, J., Day, L., &amp; Macaskill, A. (2017). Personality, individual differences and intelligence (4th ed.). Pearson Education.</a:t>
            </a:r>
          </a:p>
          <a:p>
            <a:r>
              <a:rPr lang="en-GB" sz="1400" dirty="0"/>
              <a:t>Medmindist. (2024). A comparison of the characteristics of different clusters of personality disorders [Photograph]. https://medmindist.com/different-clusters-of-personality-disorders/</a:t>
            </a:r>
          </a:p>
          <a:p>
            <a:r>
              <a:rPr lang="en-GB" sz="1400" dirty="0"/>
              <a:t>MessageToEagle.com. (2016). On this day in history: Gordon Willard Allport American psychologist and developer of personality trait theory was born – On Nov 11, 1897 [Photograph].  https://www.messagetoeagle.com/gordon-willard-allport-american-psychologist-and-developer-of-personality-trait-theory-was-born-on-nov-11-1897/</a:t>
            </a:r>
          </a:p>
          <a:p>
            <a:r>
              <a:rPr lang="en-GB" sz="1400" dirty="0"/>
              <a:t>Mind.org. (2024). Treatment for personality disorder. https://www.mind.org.uk/information-support/types-of-mental-health-problems/personality-disorder/treatment-for-personality-disorder/</a:t>
            </a:r>
          </a:p>
          <a:p>
            <a:r>
              <a:rPr lang="en-GB" sz="1400" dirty="0"/>
              <a:t>NHS England. (2025). Adult psychiatric morbidity survey: Survey of mental health and wellbeing. https://digital.nhs.uk/data-and-information/publications/statistical/adult-psychiatric-morbidity-survey/survey-of-mental-health-and-wellbeing-england-2023-24/personality-disorder#key-findings</a:t>
            </a:r>
          </a:p>
          <a:p>
            <a:r>
              <a:rPr lang="en-GB" sz="1400" dirty="0"/>
              <a:t>NHS. (2024). Personality disorders. https://www.nhs.uk/mental-health/conditions/personality-disorder/</a:t>
            </a:r>
          </a:p>
          <a:p>
            <a:r>
              <a:rPr lang="en-GB" sz="1400" dirty="0"/>
              <a:t>Personality Insight.org. (2025). How to measure the big 5 personality traits: A complete guide. https://personalityinsight.org/how-to-measure-the-big-5-personality-traits-a-complete-guide/</a:t>
            </a:r>
          </a:p>
          <a:p>
            <a:r>
              <a:rPr lang="en-GB" sz="1400" dirty="0"/>
              <a:t>Willmott, D., </a:t>
            </a:r>
            <a:r>
              <a:rPr lang="en-GB" sz="1400" dirty="0" err="1"/>
              <a:t>Mojtahedi</a:t>
            </a:r>
            <a:r>
              <a:rPr lang="en-GB" sz="1400" dirty="0"/>
              <a:t>, D., Ryan, S., Sherretts, N., Simpson, O., &amp; Dlamini, T. (2017). A critical assessment of trait versus </a:t>
            </a:r>
            <a:r>
              <a:rPr lang="en-GB" sz="1400" dirty="0" err="1"/>
              <a:t>situationalist</a:t>
            </a:r>
            <a:r>
              <a:rPr lang="en-GB" sz="1400" dirty="0"/>
              <a:t> positions and the NEO personality inventory (NEO-PI-R). EC Psychology and Psychiatry, 3(1), 13-18.</a:t>
            </a:r>
          </a:p>
          <a:p>
            <a:endParaRPr lang="en-GB" dirty="0"/>
          </a:p>
        </p:txBody>
      </p:sp>
    </p:spTree>
    <p:extLst>
      <p:ext uri="{BB962C8B-B14F-4D97-AF65-F5344CB8AC3E}">
        <p14:creationId xmlns:p14="http://schemas.microsoft.com/office/powerpoint/2010/main" val="16805069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TM11381587_Win32_SL_v6" id="{5005B820-A0B7-49EA-8569-DCF0CD2DBB9D}" vid="{2E48C80D-E25D-44C4-BCFD-F1465E9B61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F29F0C84-2C14-4FB8-88C2-9577181F2CC2}">
  <ds:schemaRefs>
    <ds:schemaRef ds:uri="http://schemas.microsoft.com/sharepoint/v3/contenttype/forms"/>
  </ds:schemaRefs>
</ds:datastoreItem>
</file>

<file path=customXml/itemProps2.xml><?xml version="1.0" encoding="utf-8"?>
<ds:datastoreItem xmlns:ds="http://schemas.openxmlformats.org/officeDocument/2006/customXml" ds:itemID="{272B3831-C4F2-498C-8E5F-F8D6F90548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4ACCF44-01D5-4C40-9EAC-D3C3683409F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{5EE196F0-5B75-4DCF-B753-237733C5F97A}TF4e23ad37-c1a6-42e6-a6ec-6518d97eca9ec3cad5d6_win32-e4fb00466b0d</Template>
  <TotalTime>13309</TotalTime>
  <Words>1870</Words>
  <Application>Microsoft Office PowerPoint</Application>
  <PresentationFormat>Widescreen</PresentationFormat>
  <Paragraphs>98</Paragraphs>
  <Slides>9</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Aptos</vt:lpstr>
      <vt:lpstr>Arial</vt:lpstr>
      <vt:lpstr>Calibri</vt:lpstr>
      <vt:lpstr>Century Gothic</vt:lpstr>
      <vt:lpstr>Courier New</vt:lpstr>
      <vt:lpstr>Wingdings</vt:lpstr>
      <vt:lpstr>Wingdings 2</vt:lpstr>
      <vt:lpstr>Quotable</vt:lpstr>
      <vt:lpstr>PowerPoint Presentation</vt:lpstr>
      <vt:lpstr>Introduction to Personality Disorders</vt:lpstr>
      <vt:lpstr>What is Personality?</vt:lpstr>
      <vt:lpstr>Personality Disorders</vt:lpstr>
      <vt:lpstr>Symptoms </vt:lpstr>
      <vt:lpstr>PowerPoint Presentation</vt:lpstr>
      <vt:lpstr>In Summary…</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Helen O'Connor</dc:creator>
  <cp:lastModifiedBy>Helen O'Connor</cp:lastModifiedBy>
  <cp:revision>4</cp:revision>
  <dcterms:created xsi:type="dcterms:W3CDTF">2026-03-29T19:33:40Z</dcterms:created>
  <dcterms:modified xsi:type="dcterms:W3CDTF">2026-04-23T11:26:35Z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