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150" d="100"/>
          <a:sy n="150" d="100"/>
        </p:scale>
        <p:origin x="-2400" y="-18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8E526-819E-402B-9E50-B61DE2A86A7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2D6B536-7A98-443D-9CCD-3F9DD09A00A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58BA498-147F-43E5-84EF-902DB0323876}"/>
              </a:ext>
            </a:extLst>
          </p:cNvPr>
          <p:cNvSpPr>
            <a:spLocks noGrp="1"/>
          </p:cNvSpPr>
          <p:nvPr>
            <p:ph type="dt" sz="half" idx="10"/>
          </p:nvPr>
        </p:nvSpPr>
        <p:spPr/>
        <p:txBody>
          <a:bodyPr/>
          <a:lstStyle/>
          <a:p>
            <a:fld id="{4BE17CC2-A145-4215-A41A-07CCAB9DD3CA}" type="datetimeFigureOut">
              <a:rPr lang="en-GB" smtClean="0"/>
              <a:t>23/01/2020</a:t>
            </a:fld>
            <a:endParaRPr lang="en-GB"/>
          </a:p>
        </p:txBody>
      </p:sp>
      <p:sp>
        <p:nvSpPr>
          <p:cNvPr id="5" name="Footer Placeholder 4">
            <a:extLst>
              <a:ext uri="{FF2B5EF4-FFF2-40B4-BE49-F238E27FC236}">
                <a16:creationId xmlns:a16="http://schemas.microsoft.com/office/drawing/2014/main" id="{7508EAB6-E08F-4129-83A0-C6C66794A5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434F8E-4B38-46BA-B7F2-A986C786F407}"/>
              </a:ext>
            </a:extLst>
          </p:cNvPr>
          <p:cNvSpPr>
            <a:spLocks noGrp="1"/>
          </p:cNvSpPr>
          <p:nvPr>
            <p:ph type="sldNum" sz="quarter" idx="12"/>
          </p:nvPr>
        </p:nvSpPr>
        <p:spPr/>
        <p:txBody>
          <a:bodyPr/>
          <a:lstStyle/>
          <a:p>
            <a:fld id="{349801F6-5F65-4FF2-AE2C-32D924932824}" type="slidenum">
              <a:rPr lang="en-GB" smtClean="0"/>
              <a:t>‹#›</a:t>
            </a:fld>
            <a:endParaRPr lang="en-GB"/>
          </a:p>
        </p:txBody>
      </p:sp>
    </p:spTree>
    <p:extLst>
      <p:ext uri="{BB962C8B-B14F-4D97-AF65-F5344CB8AC3E}">
        <p14:creationId xmlns:p14="http://schemas.microsoft.com/office/powerpoint/2010/main" val="3006887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3FBBB6-0237-418E-8643-94D7FC812D7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559CED9-1697-4654-879D-C98A89E9899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71014C8-7FCD-4432-AB02-CA64F7EAEB01}"/>
              </a:ext>
            </a:extLst>
          </p:cNvPr>
          <p:cNvSpPr>
            <a:spLocks noGrp="1"/>
          </p:cNvSpPr>
          <p:nvPr>
            <p:ph type="dt" sz="half" idx="10"/>
          </p:nvPr>
        </p:nvSpPr>
        <p:spPr/>
        <p:txBody>
          <a:bodyPr/>
          <a:lstStyle/>
          <a:p>
            <a:fld id="{4BE17CC2-A145-4215-A41A-07CCAB9DD3CA}" type="datetimeFigureOut">
              <a:rPr lang="en-GB" smtClean="0"/>
              <a:t>23/01/2020</a:t>
            </a:fld>
            <a:endParaRPr lang="en-GB"/>
          </a:p>
        </p:txBody>
      </p:sp>
      <p:sp>
        <p:nvSpPr>
          <p:cNvPr id="5" name="Footer Placeholder 4">
            <a:extLst>
              <a:ext uri="{FF2B5EF4-FFF2-40B4-BE49-F238E27FC236}">
                <a16:creationId xmlns:a16="http://schemas.microsoft.com/office/drawing/2014/main" id="{99561EDA-4603-483C-8DCE-83919B618D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DDC6CD-D45E-46FE-AB42-56C5E54C7132}"/>
              </a:ext>
            </a:extLst>
          </p:cNvPr>
          <p:cNvSpPr>
            <a:spLocks noGrp="1"/>
          </p:cNvSpPr>
          <p:nvPr>
            <p:ph type="sldNum" sz="quarter" idx="12"/>
          </p:nvPr>
        </p:nvSpPr>
        <p:spPr/>
        <p:txBody>
          <a:bodyPr/>
          <a:lstStyle/>
          <a:p>
            <a:fld id="{349801F6-5F65-4FF2-AE2C-32D924932824}" type="slidenum">
              <a:rPr lang="en-GB" smtClean="0"/>
              <a:t>‹#›</a:t>
            </a:fld>
            <a:endParaRPr lang="en-GB"/>
          </a:p>
        </p:txBody>
      </p:sp>
    </p:spTree>
    <p:extLst>
      <p:ext uri="{BB962C8B-B14F-4D97-AF65-F5344CB8AC3E}">
        <p14:creationId xmlns:p14="http://schemas.microsoft.com/office/powerpoint/2010/main" val="12580268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7D936-DF86-4A2E-BD0D-D43DDF8B2E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B56BAF6-E943-42D8-ACC3-4A8F8B3300A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22C378C-6F75-4E5F-A427-1256CCF3A4F5}"/>
              </a:ext>
            </a:extLst>
          </p:cNvPr>
          <p:cNvSpPr>
            <a:spLocks noGrp="1"/>
          </p:cNvSpPr>
          <p:nvPr>
            <p:ph type="dt" sz="half" idx="10"/>
          </p:nvPr>
        </p:nvSpPr>
        <p:spPr/>
        <p:txBody>
          <a:bodyPr/>
          <a:lstStyle/>
          <a:p>
            <a:fld id="{4BE17CC2-A145-4215-A41A-07CCAB9DD3CA}" type="datetimeFigureOut">
              <a:rPr lang="en-GB" smtClean="0"/>
              <a:t>23/01/2020</a:t>
            </a:fld>
            <a:endParaRPr lang="en-GB"/>
          </a:p>
        </p:txBody>
      </p:sp>
      <p:sp>
        <p:nvSpPr>
          <p:cNvPr id="5" name="Footer Placeholder 4">
            <a:extLst>
              <a:ext uri="{FF2B5EF4-FFF2-40B4-BE49-F238E27FC236}">
                <a16:creationId xmlns:a16="http://schemas.microsoft.com/office/drawing/2014/main" id="{30823AF3-1CA4-4A4A-80C2-46977D75EC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589443-C4BA-4458-9864-7D17AFA3B4A7}"/>
              </a:ext>
            </a:extLst>
          </p:cNvPr>
          <p:cNvSpPr>
            <a:spLocks noGrp="1"/>
          </p:cNvSpPr>
          <p:nvPr>
            <p:ph type="sldNum" sz="quarter" idx="12"/>
          </p:nvPr>
        </p:nvSpPr>
        <p:spPr/>
        <p:txBody>
          <a:bodyPr/>
          <a:lstStyle/>
          <a:p>
            <a:fld id="{349801F6-5F65-4FF2-AE2C-32D924932824}" type="slidenum">
              <a:rPr lang="en-GB" smtClean="0"/>
              <a:t>‹#›</a:t>
            </a:fld>
            <a:endParaRPr lang="en-GB"/>
          </a:p>
        </p:txBody>
      </p:sp>
    </p:spTree>
    <p:extLst>
      <p:ext uri="{BB962C8B-B14F-4D97-AF65-F5344CB8AC3E}">
        <p14:creationId xmlns:p14="http://schemas.microsoft.com/office/powerpoint/2010/main" val="25210888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C362A-CD4F-407B-9866-EAB451B31CD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F74D149-AEBA-4E11-953B-48532410266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9116610-CC28-4E4C-BE3F-6FB353314A2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FB3C929-D13F-4790-9941-A6FB89F8C522}"/>
              </a:ext>
            </a:extLst>
          </p:cNvPr>
          <p:cNvSpPr>
            <a:spLocks noGrp="1"/>
          </p:cNvSpPr>
          <p:nvPr>
            <p:ph type="dt" sz="half" idx="10"/>
          </p:nvPr>
        </p:nvSpPr>
        <p:spPr/>
        <p:txBody>
          <a:bodyPr/>
          <a:lstStyle/>
          <a:p>
            <a:fld id="{4BE17CC2-A145-4215-A41A-07CCAB9DD3CA}" type="datetimeFigureOut">
              <a:rPr lang="en-GB" smtClean="0"/>
              <a:t>23/01/2020</a:t>
            </a:fld>
            <a:endParaRPr lang="en-GB"/>
          </a:p>
        </p:txBody>
      </p:sp>
      <p:sp>
        <p:nvSpPr>
          <p:cNvPr id="6" name="Footer Placeholder 5">
            <a:extLst>
              <a:ext uri="{FF2B5EF4-FFF2-40B4-BE49-F238E27FC236}">
                <a16:creationId xmlns:a16="http://schemas.microsoft.com/office/drawing/2014/main" id="{7B7936E3-CC1C-44F1-AEF5-D7BCB3B7444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DD9F0EC-8193-4277-8511-1405A162336F}"/>
              </a:ext>
            </a:extLst>
          </p:cNvPr>
          <p:cNvSpPr>
            <a:spLocks noGrp="1"/>
          </p:cNvSpPr>
          <p:nvPr>
            <p:ph type="sldNum" sz="quarter" idx="12"/>
          </p:nvPr>
        </p:nvSpPr>
        <p:spPr/>
        <p:txBody>
          <a:bodyPr/>
          <a:lstStyle/>
          <a:p>
            <a:fld id="{349801F6-5F65-4FF2-AE2C-32D924932824}" type="slidenum">
              <a:rPr lang="en-GB" smtClean="0"/>
              <a:t>‹#›</a:t>
            </a:fld>
            <a:endParaRPr lang="en-GB"/>
          </a:p>
        </p:txBody>
      </p:sp>
    </p:spTree>
    <p:extLst>
      <p:ext uri="{BB962C8B-B14F-4D97-AF65-F5344CB8AC3E}">
        <p14:creationId xmlns:p14="http://schemas.microsoft.com/office/powerpoint/2010/main" val="34289811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677A1-404F-487B-8975-E94AFF866E6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F97FAB3-07FF-4B2C-AA26-3D656EF74F6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DB2A336-1357-4137-ACC6-768AA8AE25F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8EA21CF-8415-45D4-90C1-FDBD88ADF7D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53BF494-54F6-4E0D-9AC9-08FA66986CB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13BEEB5-A066-4D8C-8133-97736FEAB164}"/>
              </a:ext>
            </a:extLst>
          </p:cNvPr>
          <p:cNvSpPr>
            <a:spLocks noGrp="1"/>
          </p:cNvSpPr>
          <p:nvPr>
            <p:ph type="dt" sz="half" idx="10"/>
          </p:nvPr>
        </p:nvSpPr>
        <p:spPr/>
        <p:txBody>
          <a:bodyPr/>
          <a:lstStyle/>
          <a:p>
            <a:fld id="{4BE17CC2-A145-4215-A41A-07CCAB9DD3CA}" type="datetimeFigureOut">
              <a:rPr lang="en-GB" smtClean="0"/>
              <a:t>23/01/2020</a:t>
            </a:fld>
            <a:endParaRPr lang="en-GB"/>
          </a:p>
        </p:txBody>
      </p:sp>
      <p:sp>
        <p:nvSpPr>
          <p:cNvPr id="8" name="Footer Placeholder 7">
            <a:extLst>
              <a:ext uri="{FF2B5EF4-FFF2-40B4-BE49-F238E27FC236}">
                <a16:creationId xmlns:a16="http://schemas.microsoft.com/office/drawing/2014/main" id="{23CBD558-917D-4CBC-ABB0-3F9009B52D2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A3AF6F7-F3FE-4301-BF66-81B70CDEBDB2}"/>
              </a:ext>
            </a:extLst>
          </p:cNvPr>
          <p:cNvSpPr>
            <a:spLocks noGrp="1"/>
          </p:cNvSpPr>
          <p:nvPr>
            <p:ph type="sldNum" sz="quarter" idx="12"/>
          </p:nvPr>
        </p:nvSpPr>
        <p:spPr/>
        <p:txBody>
          <a:bodyPr/>
          <a:lstStyle/>
          <a:p>
            <a:fld id="{349801F6-5F65-4FF2-AE2C-32D924932824}" type="slidenum">
              <a:rPr lang="en-GB" smtClean="0"/>
              <a:t>‹#›</a:t>
            </a:fld>
            <a:endParaRPr lang="en-GB"/>
          </a:p>
        </p:txBody>
      </p:sp>
    </p:spTree>
    <p:extLst>
      <p:ext uri="{BB962C8B-B14F-4D97-AF65-F5344CB8AC3E}">
        <p14:creationId xmlns:p14="http://schemas.microsoft.com/office/powerpoint/2010/main" val="34841671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3BD3A-94EC-4055-BA47-2E9A29AB1F7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F32F3BA-D52B-4855-B7A1-C5CA6DDCB812}"/>
              </a:ext>
            </a:extLst>
          </p:cNvPr>
          <p:cNvSpPr>
            <a:spLocks noGrp="1"/>
          </p:cNvSpPr>
          <p:nvPr>
            <p:ph type="dt" sz="half" idx="10"/>
          </p:nvPr>
        </p:nvSpPr>
        <p:spPr/>
        <p:txBody>
          <a:bodyPr/>
          <a:lstStyle/>
          <a:p>
            <a:fld id="{4BE17CC2-A145-4215-A41A-07CCAB9DD3CA}" type="datetimeFigureOut">
              <a:rPr lang="en-GB" smtClean="0"/>
              <a:t>23/01/2020</a:t>
            </a:fld>
            <a:endParaRPr lang="en-GB"/>
          </a:p>
        </p:txBody>
      </p:sp>
      <p:sp>
        <p:nvSpPr>
          <p:cNvPr id="4" name="Footer Placeholder 3">
            <a:extLst>
              <a:ext uri="{FF2B5EF4-FFF2-40B4-BE49-F238E27FC236}">
                <a16:creationId xmlns:a16="http://schemas.microsoft.com/office/drawing/2014/main" id="{F1922C23-EA57-4392-8AA2-9BB3DEA4B92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318746F-10FB-47BE-9F16-1226E84621AE}"/>
              </a:ext>
            </a:extLst>
          </p:cNvPr>
          <p:cNvSpPr>
            <a:spLocks noGrp="1"/>
          </p:cNvSpPr>
          <p:nvPr>
            <p:ph type="sldNum" sz="quarter" idx="12"/>
          </p:nvPr>
        </p:nvSpPr>
        <p:spPr/>
        <p:txBody>
          <a:bodyPr/>
          <a:lstStyle/>
          <a:p>
            <a:fld id="{349801F6-5F65-4FF2-AE2C-32D924932824}" type="slidenum">
              <a:rPr lang="en-GB" smtClean="0"/>
              <a:t>‹#›</a:t>
            </a:fld>
            <a:endParaRPr lang="en-GB"/>
          </a:p>
        </p:txBody>
      </p:sp>
    </p:spTree>
    <p:extLst>
      <p:ext uri="{BB962C8B-B14F-4D97-AF65-F5344CB8AC3E}">
        <p14:creationId xmlns:p14="http://schemas.microsoft.com/office/powerpoint/2010/main" val="17493295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A4BA2BB-EE15-471E-ADA3-16AD745ABA2F}"/>
              </a:ext>
            </a:extLst>
          </p:cNvPr>
          <p:cNvSpPr>
            <a:spLocks noGrp="1"/>
          </p:cNvSpPr>
          <p:nvPr>
            <p:ph type="dt" sz="half" idx="10"/>
          </p:nvPr>
        </p:nvSpPr>
        <p:spPr/>
        <p:txBody>
          <a:bodyPr/>
          <a:lstStyle/>
          <a:p>
            <a:fld id="{4BE17CC2-A145-4215-A41A-07CCAB9DD3CA}" type="datetimeFigureOut">
              <a:rPr lang="en-GB" smtClean="0"/>
              <a:t>23/01/2020</a:t>
            </a:fld>
            <a:endParaRPr lang="en-GB"/>
          </a:p>
        </p:txBody>
      </p:sp>
      <p:sp>
        <p:nvSpPr>
          <p:cNvPr id="3" name="Footer Placeholder 2">
            <a:extLst>
              <a:ext uri="{FF2B5EF4-FFF2-40B4-BE49-F238E27FC236}">
                <a16:creationId xmlns:a16="http://schemas.microsoft.com/office/drawing/2014/main" id="{9252597E-6ACF-4E3D-9CAD-1CBB86AC8FE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3288434-EF40-451C-856D-D3FA2AC18399}"/>
              </a:ext>
            </a:extLst>
          </p:cNvPr>
          <p:cNvSpPr>
            <a:spLocks noGrp="1"/>
          </p:cNvSpPr>
          <p:nvPr>
            <p:ph type="sldNum" sz="quarter" idx="12"/>
          </p:nvPr>
        </p:nvSpPr>
        <p:spPr/>
        <p:txBody>
          <a:bodyPr/>
          <a:lstStyle/>
          <a:p>
            <a:fld id="{349801F6-5F65-4FF2-AE2C-32D924932824}" type="slidenum">
              <a:rPr lang="en-GB" smtClean="0"/>
              <a:t>‹#›</a:t>
            </a:fld>
            <a:endParaRPr lang="en-GB"/>
          </a:p>
        </p:txBody>
      </p:sp>
    </p:spTree>
    <p:extLst>
      <p:ext uri="{BB962C8B-B14F-4D97-AF65-F5344CB8AC3E}">
        <p14:creationId xmlns:p14="http://schemas.microsoft.com/office/powerpoint/2010/main" val="21277493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26C52-3A0F-45BF-A0A0-06CE1B12021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99F3025-A942-43C3-9767-DC2CF110568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EE25898-3951-4923-91DB-6D0154DF32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BED5C93-F266-4F2E-B350-3F7548BCB51E}"/>
              </a:ext>
            </a:extLst>
          </p:cNvPr>
          <p:cNvSpPr>
            <a:spLocks noGrp="1"/>
          </p:cNvSpPr>
          <p:nvPr>
            <p:ph type="dt" sz="half" idx="10"/>
          </p:nvPr>
        </p:nvSpPr>
        <p:spPr/>
        <p:txBody>
          <a:bodyPr/>
          <a:lstStyle/>
          <a:p>
            <a:fld id="{4BE17CC2-A145-4215-A41A-07CCAB9DD3CA}" type="datetimeFigureOut">
              <a:rPr lang="en-GB" smtClean="0"/>
              <a:t>23/01/2020</a:t>
            </a:fld>
            <a:endParaRPr lang="en-GB"/>
          </a:p>
        </p:txBody>
      </p:sp>
      <p:sp>
        <p:nvSpPr>
          <p:cNvPr id="6" name="Footer Placeholder 5">
            <a:extLst>
              <a:ext uri="{FF2B5EF4-FFF2-40B4-BE49-F238E27FC236}">
                <a16:creationId xmlns:a16="http://schemas.microsoft.com/office/drawing/2014/main" id="{BBAF1BE7-1686-44DA-A5C4-D3B14D090E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B70D6CE-FBAA-40AE-B7D6-98B32743D713}"/>
              </a:ext>
            </a:extLst>
          </p:cNvPr>
          <p:cNvSpPr>
            <a:spLocks noGrp="1"/>
          </p:cNvSpPr>
          <p:nvPr>
            <p:ph type="sldNum" sz="quarter" idx="12"/>
          </p:nvPr>
        </p:nvSpPr>
        <p:spPr/>
        <p:txBody>
          <a:bodyPr/>
          <a:lstStyle/>
          <a:p>
            <a:fld id="{349801F6-5F65-4FF2-AE2C-32D924932824}" type="slidenum">
              <a:rPr lang="en-GB" smtClean="0"/>
              <a:t>‹#›</a:t>
            </a:fld>
            <a:endParaRPr lang="en-GB"/>
          </a:p>
        </p:txBody>
      </p:sp>
    </p:spTree>
    <p:extLst>
      <p:ext uri="{BB962C8B-B14F-4D97-AF65-F5344CB8AC3E}">
        <p14:creationId xmlns:p14="http://schemas.microsoft.com/office/powerpoint/2010/main" val="8391253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3F910-6351-483A-BA19-165A502E699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7E9F8DD-3F10-43D8-A238-D7BCA7CFEC4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77681FA-BCDC-4E1C-BA58-A60DB60BDC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2710457-01C6-448B-A072-5FABFEBCE3CA}"/>
              </a:ext>
            </a:extLst>
          </p:cNvPr>
          <p:cNvSpPr>
            <a:spLocks noGrp="1"/>
          </p:cNvSpPr>
          <p:nvPr>
            <p:ph type="dt" sz="half" idx="10"/>
          </p:nvPr>
        </p:nvSpPr>
        <p:spPr/>
        <p:txBody>
          <a:bodyPr/>
          <a:lstStyle/>
          <a:p>
            <a:fld id="{4BE17CC2-A145-4215-A41A-07CCAB9DD3CA}" type="datetimeFigureOut">
              <a:rPr lang="en-GB" smtClean="0"/>
              <a:t>23/01/2020</a:t>
            </a:fld>
            <a:endParaRPr lang="en-GB"/>
          </a:p>
        </p:txBody>
      </p:sp>
      <p:sp>
        <p:nvSpPr>
          <p:cNvPr id="6" name="Footer Placeholder 5">
            <a:extLst>
              <a:ext uri="{FF2B5EF4-FFF2-40B4-BE49-F238E27FC236}">
                <a16:creationId xmlns:a16="http://schemas.microsoft.com/office/drawing/2014/main" id="{9F2CFC44-C89C-45FD-923F-966095EA32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031C24B-5BA7-4112-800A-03398BFA1562}"/>
              </a:ext>
            </a:extLst>
          </p:cNvPr>
          <p:cNvSpPr>
            <a:spLocks noGrp="1"/>
          </p:cNvSpPr>
          <p:nvPr>
            <p:ph type="sldNum" sz="quarter" idx="12"/>
          </p:nvPr>
        </p:nvSpPr>
        <p:spPr/>
        <p:txBody>
          <a:bodyPr/>
          <a:lstStyle/>
          <a:p>
            <a:fld id="{349801F6-5F65-4FF2-AE2C-32D924932824}" type="slidenum">
              <a:rPr lang="en-GB" smtClean="0"/>
              <a:t>‹#›</a:t>
            </a:fld>
            <a:endParaRPr lang="en-GB"/>
          </a:p>
        </p:txBody>
      </p:sp>
    </p:spTree>
    <p:extLst>
      <p:ext uri="{BB962C8B-B14F-4D97-AF65-F5344CB8AC3E}">
        <p14:creationId xmlns:p14="http://schemas.microsoft.com/office/powerpoint/2010/main" val="34979701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90D18-8F49-489B-9501-5C671502A1F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8339279-5911-4E50-A366-3CD52F2FD11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8D2382-41E8-4F42-A720-90DD9FC224D3}"/>
              </a:ext>
            </a:extLst>
          </p:cNvPr>
          <p:cNvSpPr>
            <a:spLocks noGrp="1"/>
          </p:cNvSpPr>
          <p:nvPr>
            <p:ph type="dt" sz="half" idx="10"/>
          </p:nvPr>
        </p:nvSpPr>
        <p:spPr/>
        <p:txBody>
          <a:bodyPr/>
          <a:lstStyle/>
          <a:p>
            <a:fld id="{4BE17CC2-A145-4215-A41A-07CCAB9DD3CA}" type="datetimeFigureOut">
              <a:rPr lang="en-GB" smtClean="0"/>
              <a:t>23/01/2020</a:t>
            </a:fld>
            <a:endParaRPr lang="en-GB"/>
          </a:p>
        </p:txBody>
      </p:sp>
      <p:sp>
        <p:nvSpPr>
          <p:cNvPr id="5" name="Footer Placeholder 4">
            <a:extLst>
              <a:ext uri="{FF2B5EF4-FFF2-40B4-BE49-F238E27FC236}">
                <a16:creationId xmlns:a16="http://schemas.microsoft.com/office/drawing/2014/main" id="{3488ACEE-8131-438B-B6C2-4A6411603C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826693-D1A2-441D-88F4-388FC902E440}"/>
              </a:ext>
            </a:extLst>
          </p:cNvPr>
          <p:cNvSpPr>
            <a:spLocks noGrp="1"/>
          </p:cNvSpPr>
          <p:nvPr>
            <p:ph type="sldNum" sz="quarter" idx="12"/>
          </p:nvPr>
        </p:nvSpPr>
        <p:spPr/>
        <p:txBody>
          <a:bodyPr/>
          <a:lstStyle/>
          <a:p>
            <a:fld id="{349801F6-5F65-4FF2-AE2C-32D924932824}" type="slidenum">
              <a:rPr lang="en-GB" smtClean="0"/>
              <a:t>‹#›</a:t>
            </a:fld>
            <a:endParaRPr lang="en-GB"/>
          </a:p>
        </p:txBody>
      </p:sp>
    </p:spTree>
    <p:extLst>
      <p:ext uri="{BB962C8B-B14F-4D97-AF65-F5344CB8AC3E}">
        <p14:creationId xmlns:p14="http://schemas.microsoft.com/office/powerpoint/2010/main" val="34916662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E463C3-98B8-4F98-BC82-0EBDA2BDCCE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D7C189E-5712-4892-83EB-2AA179E4C00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659766-C599-4FFC-A65E-E19CC4785BEB}"/>
              </a:ext>
            </a:extLst>
          </p:cNvPr>
          <p:cNvSpPr>
            <a:spLocks noGrp="1"/>
          </p:cNvSpPr>
          <p:nvPr>
            <p:ph type="dt" sz="half" idx="10"/>
          </p:nvPr>
        </p:nvSpPr>
        <p:spPr/>
        <p:txBody>
          <a:bodyPr/>
          <a:lstStyle/>
          <a:p>
            <a:fld id="{4BE17CC2-A145-4215-A41A-07CCAB9DD3CA}" type="datetimeFigureOut">
              <a:rPr lang="en-GB" smtClean="0"/>
              <a:t>23/01/2020</a:t>
            </a:fld>
            <a:endParaRPr lang="en-GB"/>
          </a:p>
        </p:txBody>
      </p:sp>
      <p:sp>
        <p:nvSpPr>
          <p:cNvPr id="5" name="Footer Placeholder 4">
            <a:extLst>
              <a:ext uri="{FF2B5EF4-FFF2-40B4-BE49-F238E27FC236}">
                <a16:creationId xmlns:a16="http://schemas.microsoft.com/office/drawing/2014/main" id="{4C3515CB-722F-417D-93B2-C57CECD804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F66898-AA05-456B-BB0C-3F11D51346BA}"/>
              </a:ext>
            </a:extLst>
          </p:cNvPr>
          <p:cNvSpPr>
            <a:spLocks noGrp="1"/>
          </p:cNvSpPr>
          <p:nvPr>
            <p:ph type="sldNum" sz="quarter" idx="12"/>
          </p:nvPr>
        </p:nvSpPr>
        <p:spPr/>
        <p:txBody>
          <a:bodyPr/>
          <a:lstStyle/>
          <a:p>
            <a:fld id="{349801F6-5F65-4FF2-AE2C-32D924932824}" type="slidenum">
              <a:rPr lang="en-GB" smtClean="0"/>
              <a:t>‹#›</a:t>
            </a:fld>
            <a:endParaRPr lang="en-GB"/>
          </a:p>
        </p:txBody>
      </p:sp>
    </p:spTree>
    <p:extLst>
      <p:ext uri="{BB962C8B-B14F-4D97-AF65-F5344CB8AC3E}">
        <p14:creationId xmlns:p14="http://schemas.microsoft.com/office/powerpoint/2010/main" val="30756360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AF9F02B-8CD1-4491-866D-E664DFE1673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4F371E4-BADA-4985-87E3-DDA332C1598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4B1D9C-822E-4BE2-BE2D-1F57A24B31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E17CC2-A145-4215-A41A-07CCAB9DD3CA}" type="datetimeFigureOut">
              <a:rPr lang="en-GB" smtClean="0"/>
              <a:t>23/01/2020</a:t>
            </a:fld>
            <a:endParaRPr lang="en-GB"/>
          </a:p>
        </p:txBody>
      </p:sp>
      <p:sp>
        <p:nvSpPr>
          <p:cNvPr id="5" name="Footer Placeholder 4">
            <a:extLst>
              <a:ext uri="{FF2B5EF4-FFF2-40B4-BE49-F238E27FC236}">
                <a16:creationId xmlns:a16="http://schemas.microsoft.com/office/drawing/2014/main" id="{284D373D-CC6E-41FB-B69E-C93D7AED40D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F7296A7-B3E1-47BA-8AFD-38FD6C37605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9801F6-5F65-4FF2-AE2C-32D924932824}" type="slidenum">
              <a:rPr lang="en-GB" smtClean="0"/>
              <a:t>‹#›</a:t>
            </a:fld>
            <a:endParaRPr lang="en-GB"/>
          </a:p>
        </p:txBody>
      </p:sp>
    </p:spTree>
    <p:extLst>
      <p:ext uri="{BB962C8B-B14F-4D97-AF65-F5344CB8AC3E}">
        <p14:creationId xmlns:p14="http://schemas.microsoft.com/office/powerpoint/2010/main" val="36835652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hyperlink" Target="https://socialcare.wales/cms_assets/file-uploads/7-All-Wales-Basic-Safeguarding-Awareness-Training-Legislation-and-guidance-summary.pdf" TargetMode="External"/><Relationship Id="rId18" Type="http://schemas.openxmlformats.org/officeDocument/2006/relationships/image" Target="../media/image17.png"/><Relationship Id="rId3" Type="http://schemas.openxmlformats.org/officeDocument/2006/relationships/hyperlink" Target="https://www.southseatennis.co.uk/safeguarding.html" TargetMode="External"/><Relationship Id="rId7" Type="http://schemas.openxmlformats.org/officeDocument/2006/relationships/image" Target="../media/image11.png"/><Relationship Id="rId12" Type="http://schemas.openxmlformats.org/officeDocument/2006/relationships/hyperlink" Target="https://assets.publishing.service.gov.uk/government/uploads/system/uploads/attachment_data/file/779401/Working_Together_to_Safeguard-Children.pdf" TargetMode="External"/><Relationship Id="rId17" Type="http://schemas.openxmlformats.org/officeDocument/2006/relationships/image" Target="../media/image16.png"/><Relationship Id="rId2" Type="http://schemas.openxmlformats.org/officeDocument/2006/relationships/hyperlink" Target="https://cmdeltaconsulting.com/tag/multi-agency-working/" TargetMode="External"/><Relationship Id="rId16"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hyperlink" Target="http://static.ukcgc.uk/docs/HSCIC-guide-to-confidentiality.pdf" TargetMode="External"/><Relationship Id="rId11" Type="http://schemas.openxmlformats.org/officeDocument/2006/relationships/hyperlink" Target="https://assets.publishing.service.gov.uk/government/uploads/system/uploads/attachment_data/file/182527/first_serious_case_review_overview_report_relating_to_peter_connelly_dated_november_2008.pdf" TargetMode="External"/><Relationship Id="rId5" Type="http://schemas.openxmlformats.org/officeDocument/2006/relationships/hyperlink" Target="https://www.merton.gov.uk/assets/Documents/0403%20merton_mash_leaflet__professional.pdf" TargetMode="External"/><Relationship Id="rId15" Type="http://schemas.openxmlformats.org/officeDocument/2006/relationships/image" Target="../media/image14.png"/><Relationship Id="rId10" Type="http://schemas.openxmlformats.org/officeDocument/2006/relationships/hyperlink" Target="https://www.highspeedtraining.co.uk/hub/confidentiality-in-health-and-social-care/" TargetMode="External"/><Relationship Id="rId4" Type="http://schemas.openxmlformats.org/officeDocument/2006/relationships/hyperlink" Target="https://assets.publishing.service.gov.uk/government/uploads/system/uploads/attachment_data/file/721581/Information_sharing_advice_practitioners_safeguarding_services.pdf" TargetMode="External"/><Relationship Id="rId9" Type="http://schemas.openxmlformats.org/officeDocument/2006/relationships/hyperlink" Target="https://www.cqc.org.uk/sites/default/files/20140416_safeguarding_adults_-_roles_and_responsibilities_-_revised_draf....pdf" TargetMode="External"/><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DFF46B1-2132-4634-A77F-AA73E8831087}"/>
              </a:ext>
            </a:extLst>
          </p:cNvPr>
          <p:cNvSpPr/>
          <p:nvPr/>
        </p:nvSpPr>
        <p:spPr>
          <a:xfrm>
            <a:off x="0" y="0"/>
            <a:ext cx="12192000" cy="685800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70EBD089-B2C1-48E0-91BF-9E761914771A}"/>
              </a:ext>
            </a:extLst>
          </p:cNvPr>
          <p:cNvSpPr/>
          <p:nvPr/>
        </p:nvSpPr>
        <p:spPr>
          <a:xfrm>
            <a:off x="3118369" y="1272995"/>
            <a:ext cx="2918911" cy="5473815"/>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accent1"/>
              </a:solidFill>
            </a:endParaRPr>
          </a:p>
        </p:txBody>
      </p:sp>
      <p:sp>
        <p:nvSpPr>
          <p:cNvPr id="18" name="Rectangle 17">
            <a:extLst>
              <a:ext uri="{FF2B5EF4-FFF2-40B4-BE49-F238E27FC236}">
                <a16:creationId xmlns:a16="http://schemas.microsoft.com/office/drawing/2014/main" id="{DA71237D-D862-489C-BFA6-E76BDDC0165F}"/>
              </a:ext>
            </a:extLst>
          </p:cNvPr>
          <p:cNvSpPr/>
          <p:nvPr/>
        </p:nvSpPr>
        <p:spPr>
          <a:xfrm>
            <a:off x="3200183" y="1350411"/>
            <a:ext cx="2768366" cy="369332"/>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A33AE70D-B2D2-4976-96DD-53882C056B29}"/>
              </a:ext>
            </a:extLst>
          </p:cNvPr>
          <p:cNvPicPr>
            <a:picLocks noChangeAspect="1"/>
          </p:cNvPicPr>
          <p:nvPr/>
        </p:nvPicPr>
        <p:blipFill>
          <a:blip r:embed="rId2"/>
          <a:stretch>
            <a:fillRect/>
          </a:stretch>
        </p:blipFill>
        <p:spPr>
          <a:xfrm>
            <a:off x="109057" y="92279"/>
            <a:ext cx="1494131" cy="1098958"/>
          </a:xfrm>
          <a:prstGeom prst="rect">
            <a:avLst/>
          </a:prstGeom>
          <a:ln w="19050">
            <a:solidFill>
              <a:schemeClr val="accent1"/>
            </a:solidFill>
          </a:ln>
        </p:spPr>
      </p:pic>
      <p:sp>
        <p:nvSpPr>
          <p:cNvPr id="7" name="Rectangle 6">
            <a:extLst>
              <a:ext uri="{FF2B5EF4-FFF2-40B4-BE49-F238E27FC236}">
                <a16:creationId xmlns:a16="http://schemas.microsoft.com/office/drawing/2014/main" id="{B89983AB-E0C5-4E52-8E0E-D917D62C2938}"/>
              </a:ext>
            </a:extLst>
          </p:cNvPr>
          <p:cNvSpPr/>
          <p:nvPr/>
        </p:nvSpPr>
        <p:spPr>
          <a:xfrm>
            <a:off x="1712244" y="92280"/>
            <a:ext cx="8748827" cy="1098958"/>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a:extLst>
              <a:ext uri="{FF2B5EF4-FFF2-40B4-BE49-F238E27FC236}">
                <a16:creationId xmlns:a16="http://schemas.microsoft.com/office/drawing/2014/main" id="{8487DE58-528E-48AA-9BCF-B7A79894E65D}"/>
              </a:ext>
            </a:extLst>
          </p:cNvPr>
          <p:cNvPicPr>
            <a:picLocks noChangeAspect="1"/>
          </p:cNvPicPr>
          <p:nvPr/>
        </p:nvPicPr>
        <p:blipFill>
          <a:blip r:embed="rId3"/>
          <a:stretch>
            <a:fillRect/>
          </a:stretch>
        </p:blipFill>
        <p:spPr>
          <a:xfrm>
            <a:off x="6167491" y="1269413"/>
            <a:ext cx="2920237" cy="5486876"/>
          </a:xfrm>
          <a:prstGeom prst="rect">
            <a:avLst/>
          </a:prstGeom>
          <a:solidFill>
            <a:schemeClr val="accent1"/>
          </a:solidFill>
        </p:spPr>
      </p:pic>
      <p:pic>
        <p:nvPicPr>
          <p:cNvPr id="13" name="Picture 12">
            <a:extLst>
              <a:ext uri="{FF2B5EF4-FFF2-40B4-BE49-F238E27FC236}">
                <a16:creationId xmlns:a16="http://schemas.microsoft.com/office/drawing/2014/main" id="{B1E57039-926D-48D1-A1A9-88758E49DD05}"/>
              </a:ext>
            </a:extLst>
          </p:cNvPr>
          <p:cNvPicPr>
            <a:picLocks noChangeAspect="1"/>
          </p:cNvPicPr>
          <p:nvPr/>
        </p:nvPicPr>
        <p:blipFill>
          <a:blip r:embed="rId3"/>
          <a:stretch>
            <a:fillRect/>
          </a:stretch>
        </p:blipFill>
        <p:spPr>
          <a:xfrm>
            <a:off x="9160777" y="1272313"/>
            <a:ext cx="2920237" cy="5486876"/>
          </a:xfrm>
          <a:prstGeom prst="rect">
            <a:avLst/>
          </a:prstGeom>
        </p:spPr>
      </p:pic>
      <p:pic>
        <p:nvPicPr>
          <p:cNvPr id="14" name="Picture 13">
            <a:extLst>
              <a:ext uri="{FF2B5EF4-FFF2-40B4-BE49-F238E27FC236}">
                <a16:creationId xmlns:a16="http://schemas.microsoft.com/office/drawing/2014/main" id="{8AF3F69E-3FBF-4149-BCED-B5B9C694E8F5}"/>
              </a:ext>
            </a:extLst>
          </p:cNvPr>
          <p:cNvPicPr>
            <a:picLocks noChangeAspect="1"/>
          </p:cNvPicPr>
          <p:nvPr/>
        </p:nvPicPr>
        <p:blipFill>
          <a:blip r:embed="rId3"/>
          <a:stretch>
            <a:fillRect/>
          </a:stretch>
        </p:blipFill>
        <p:spPr>
          <a:xfrm>
            <a:off x="109057" y="1269413"/>
            <a:ext cx="2920237" cy="5486876"/>
          </a:xfrm>
          <a:prstGeom prst="rect">
            <a:avLst/>
          </a:prstGeom>
        </p:spPr>
      </p:pic>
      <p:sp>
        <p:nvSpPr>
          <p:cNvPr id="15" name="TextBox 14">
            <a:extLst>
              <a:ext uri="{FF2B5EF4-FFF2-40B4-BE49-F238E27FC236}">
                <a16:creationId xmlns:a16="http://schemas.microsoft.com/office/drawing/2014/main" id="{E95C6D40-4340-4E2A-835A-D2EE49DE2B07}"/>
              </a:ext>
            </a:extLst>
          </p:cNvPr>
          <p:cNvSpPr txBox="1"/>
          <p:nvPr/>
        </p:nvSpPr>
        <p:spPr>
          <a:xfrm>
            <a:off x="1712245" y="93208"/>
            <a:ext cx="8732049" cy="830997"/>
          </a:xfrm>
          <a:prstGeom prst="rect">
            <a:avLst/>
          </a:prstGeom>
          <a:noFill/>
        </p:spPr>
        <p:txBody>
          <a:bodyPr wrap="square" rtlCol="0">
            <a:spAutoFit/>
          </a:bodyPr>
          <a:lstStyle/>
          <a:p>
            <a:pPr algn="ctr"/>
            <a:r>
              <a:rPr lang="en-GB" sz="2400" b="1" dirty="0">
                <a:ln w="10160">
                  <a:solidFill>
                    <a:schemeClr val="accent5"/>
                  </a:solidFill>
                  <a:prstDash val="solid"/>
                </a:ln>
                <a:effectLst>
                  <a:outerShdw blurRad="38100" dist="22860" dir="5400000" algn="tl" rotWithShape="0">
                    <a:srgbClr val="000000">
                      <a:alpha val="30000"/>
                    </a:srgbClr>
                  </a:outerShdw>
                </a:effectLst>
                <a:latin typeface="Arial Rounded MT Bold" panose="020F0704030504030204" pitchFamily="34" charset="0"/>
              </a:rPr>
              <a:t>Balancing Safeguarding Responsibilities with the need for Confidentiality</a:t>
            </a:r>
          </a:p>
        </p:txBody>
      </p:sp>
      <p:sp>
        <p:nvSpPr>
          <p:cNvPr id="16" name="TextBox 15">
            <a:extLst>
              <a:ext uri="{FF2B5EF4-FFF2-40B4-BE49-F238E27FC236}">
                <a16:creationId xmlns:a16="http://schemas.microsoft.com/office/drawing/2014/main" id="{6D829021-9256-4C5C-9E50-0EE61D68C5C9}"/>
              </a:ext>
            </a:extLst>
          </p:cNvPr>
          <p:cNvSpPr txBox="1"/>
          <p:nvPr/>
        </p:nvSpPr>
        <p:spPr>
          <a:xfrm>
            <a:off x="1887968" y="804170"/>
            <a:ext cx="8380602" cy="369332"/>
          </a:xfrm>
          <a:prstGeom prst="rect">
            <a:avLst/>
          </a:prstGeom>
          <a:noFill/>
        </p:spPr>
        <p:txBody>
          <a:bodyPr wrap="square" rtlCol="0">
            <a:spAutoFit/>
          </a:bodyPr>
          <a:lstStyle/>
          <a:p>
            <a:r>
              <a:rPr lang="en-GB" dirty="0">
                <a:solidFill>
                  <a:schemeClr val="accent1">
                    <a:lumMod val="60000"/>
                    <a:lumOff val="40000"/>
                  </a:schemeClr>
                </a:solidFill>
                <a:latin typeface="Arial Rounded MT Bold" panose="020F0704030504030204" pitchFamily="34" charset="0"/>
              </a:rPr>
              <a:t>Claire Thomson						              1603261</a:t>
            </a:r>
          </a:p>
        </p:txBody>
      </p:sp>
      <p:sp>
        <p:nvSpPr>
          <p:cNvPr id="17" name="TextBox 16">
            <a:extLst>
              <a:ext uri="{FF2B5EF4-FFF2-40B4-BE49-F238E27FC236}">
                <a16:creationId xmlns:a16="http://schemas.microsoft.com/office/drawing/2014/main" id="{46108C63-D19A-4F1B-B7B6-97ECF80FA3EE}"/>
              </a:ext>
            </a:extLst>
          </p:cNvPr>
          <p:cNvSpPr txBox="1"/>
          <p:nvPr/>
        </p:nvSpPr>
        <p:spPr>
          <a:xfrm>
            <a:off x="3194272" y="1365227"/>
            <a:ext cx="2908183" cy="307777"/>
          </a:xfrm>
          <a:prstGeom prst="rect">
            <a:avLst/>
          </a:prstGeom>
          <a:noFill/>
        </p:spPr>
        <p:txBody>
          <a:bodyPr wrap="square" rtlCol="0">
            <a:spAutoFit/>
          </a:bodyPr>
          <a:lstStyle/>
          <a:p>
            <a:r>
              <a:rPr lang="en-GB" sz="1400" dirty="0">
                <a:solidFill>
                  <a:schemeClr val="accent1">
                    <a:lumMod val="75000"/>
                  </a:schemeClr>
                </a:solidFill>
                <a:latin typeface="Arial Rounded MT Bold" panose="020F0704030504030204" pitchFamily="34" charset="0"/>
              </a:rPr>
              <a:t>Legislation for safeguarding</a:t>
            </a:r>
          </a:p>
        </p:txBody>
      </p:sp>
      <p:pic>
        <p:nvPicPr>
          <p:cNvPr id="19" name="Picture 18">
            <a:extLst>
              <a:ext uri="{FF2B5EF4-FFF2-40B4-BE49-F238E27FC236}">
                <a16:creationId xmlns:a16="http://schemas.microsoft.com/office/drawing/2014/main" id="{3BF78D2F-303D-4B0C-AF44-F90D1261E1C3}"/>
              </a:ext>
            </a:extLst>
          </p:cNvPr>
          <p:cNvPicPr>
            <a:picLocks noChangeAspect="1"/>
          </p:cNvPicPr>
          <p:nvPr/>
        </p:nvPicPr>
        <p:blipFill>
          <a:blip r:embed="rId4"/>
          <a:stretch>
            <a:fillRect/>
          </a:stretch>
        </p:blipFill>
        <p:spPr>
          <a:xfrm>
            <a:off x="3187817" y="4036962"/>
            <a:ext cx="2780017" cy="377985"/>
          </a:xfrm>
          <a:prstGeom prst="rect">
            <a:avLst/>
          </a:prstGeom>
        </p:spPr>
      </p:pic>
      <p:sp>
        <p:nvSpPr>
          <p:cNvPr id="21" name="TextBox 20">
            <a:extLst>
              <a:ext uri="{FF2B5EF4-FFF2-40B4-BE49-F238E27FC236}">
                <a16:creationId xmlns:a16="http://schemas.microsoft.com/office/drawing/2014/main" id="{2E5A1AAE-9C27-4F0A-9119-25E78F540101}"/>
              </a:ext>
            </a:extLst>
          </p:cNvPr>
          <p:cNvSpPr txBox="1"/>
          <p:nvPr/>
        </p:nvSpPr>
        <p:spPr>
          <a:xfrm>
            <a:off x="3185421" y="4056677"/>
            <a:ext cx="2767651" cy="307777"/>
          </a:xfrm>
          <a:prstGeom prst="rect">
            <a:avLst/>
          </a:prstGeom>
          <a:noFill/>
        </p:spPr>
        <p:txBody>
          <a:bodyPr wrap="square" rtlCol="0">
            <a:spAutoFit/>
          </a:bodyPr>
          <a:lstStyle/>
          <a:p>
            <a:r>
              <a:rPr lang="en-GB" sz="1400" dirty="0">
                <a:solidFill>
                  <a:schemeClr val="accent1">
                    <a:lumMod val="75000"/>
                  </a:schemeClr>
                </a:solidFill>
                <a:latin typeface="Arial Rounded MT Bold" panose="020F0704030504030204" pitchFamily="34" charset="0"/>
              </a:rPr>
              <a:t>Confidentiality Legislation</a:t>
            </a:r>
          </a:p>
        </p:txBody>
      </p:sp>
      <p:pic>
        <p:nvPicPr>
          <p:cNvPr id="22" name="Picture 21">
            <a:extLst>
              <a:ext uri="{FF2B5EF4-FFF2-40B4-BE49-F238E27FC236}">
                <a16:creationId xmlns:a16="http://schemas.microsoft.com/office/drawing/2014/main" id="{A8215F7F-9058-45DB-8952-B9E070C353AE}"/>
              </a:ext>
            </a:extLst>
          </p:cNvPr>
          <p:cNvPicPr>
            <a:picLocks noChangeAspect="1"/>
          </p:cNvPicPr>
          <p:nvPr/>
        </p:nvPicPr>
        <p:blipFill>
          <a:blip r:embed="rId4"/>
          <a:stretch>
            <a:fillRect/>
          </a:stretch>
        </p:blipFill>
        <p:spPr>
          <a:xfrm>
            <a:off x="181095" y="1332617"/>
            <a:ext cx="2780017" cy="377985"/>
          </a:xfrm>
          <a:prstGeom prst="rect">
            <a:avLst/>
          </a:prstGeom>
        </p:spPr>
      </p:pic>
      <p:pic>
        <p:nvPicPr>
          <p:cNvPr id="23" name="Picture 22">
            <a:extLst>
              <a:ext uri="{FF2B5EF4-FFF2-40B4-BE49-F238E27FC236}">
                <a16:creationId xmlns:a16="http://schemas.microsoft.com/office/drawing/2014/main" id="{F29104C5-296B-4899-95D3-35B33FBF4AA5}"/>
              </a:ext>
            </a:extLst>
          </p:cNvPr>
          <p:cNvPicPr>
            <a:picLocks noChangeAspect="1"/>
          </p:cNvPicPr>
          <p:nvPr/>
        </p:nvPicPr>
        <p:blipFill>
          <a:blip r:embed="rId4"/>
          <a:stretch>
            <a:fillRect/>
          </a:stretch>
        </p:blipFill>
        <p:spPr>
          <a:xfrm>
            <a:off x="9238587" y="3480951"/>
            <a:ext cx="2780017" cy="377985"/>
          </a:xfrm>
          <a:prstGeom prst="rect">
            <a:avLst/>
          </a:prstGeom>
        </p:spPr>
      </p:pic>
      <p:pic>
        <p:nvPicPr>
          <p:cNvPr id="26" name="Picture 25">
            <a:extLst>
              <a:ext uri="{FF2B5EF4-FFF2-40B4-BE49-F238E27FC236}">
                <a16:creationId xmlns:a16="http://schemas.microsoft.com/office/drawing/2014/main" id="{E9775352-AC8E-4476-9327-5829D1634DED}"/>
              </a:ext>
            </a:extLst>
          </p:cNvPr>
          <p:cNvPicPr>
            <a:picLocks noChangeAspect="1"/>
          </p:cNvPicPr>
          <p:nvPr/>
        </p:nvPicPr>
        <p:blipFill>
          <a:blip r:embed="rId5"/>
          <a:stretch>
            <a:fillRect/>
          </a:stretch>
        </p:blipFill>
        <p:spPr>
          <a:xfrm>
            <a:off x="10570127" y="98811"/>
            <a:ext cx="1510887" cy="1092426"/>
          </a:xfrm>
          <a:prstGeom prst="rect">
            <a:avLst/>
          </a:prstGeom>
          <a:ln w="19050">
            <a:solidFill>
              <a:schemeClr val="accent1">
                <a:lumMod val="75000"/>
              </a:schemeClr>
            </a:solidFill>
          </a:ln>
        </p:spPr>
      </p:pic>
      <p:sp>
        <p:nvSpPr>
          <p:cNvPr id="30" name="Rectangle 29">
            <a:extLst>
              <a:ext uri="{FF2B5EF4-FFF2-40B4-BE49-F238E27FC236}">
                <a16:creationId xmlns:a16="http://schemas.microsoft.com/office/drawing/2014/main" id="{CB4D471A-5553-49B4-812A-AE11A6FAB878}"/>
              </a:ext>
            </a:extLst>
          </p:cNvPr>
          <p:cNvSpPr/>
          <p:nvPr/>
        </p:nvSpPr>
        <p:spPr>
          <a:xfrm>
            <a:off x="181095" y="3934437"/>
            <a:ext cx="2780017" cy="765079"/>
          </a:xfrm>
          <a:prstGeom prst="rect">
            <a:avLst/>
          </a:prstGeom>
          <a:solidFill>
            <a:schemeClr val="accent1">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AD2BD38F-D10C-41F4-AE56-209B9E4EE64D}"/>
              </a:ext>
            </a:extLst>
          </p:cNvPr>
          <p:cNvSpPr/>
          <p:nvPr/>
        </p:nvSpPr>
        <p:spPr>
          <a:xfrm>
            <a:off x="181095" y="1775639"/>
            <a:ext cx="2779015" cy="2923877"/>
          </a:xfrm>
          <a:prstGeom prst="rect">
            <a:avLst/>
          </a:prstGeom>
        </p:spPr>
        <p:txBody>
          <a:bodyPr wrap="square">
            <a:spAutoFit/>
          </a:bodyPr>
          <a:lstStyle/>
          <a:p>
            <a:r>
              <a:rPr lang="en-GB" sz="1000" dirty="0">
                <a:solidFill>
                  <a:schemeClr val="accent1">
                    <a:lumMod val="75000"/>
                  </a:schemeClr>
                </a:solidFill>
                <a:latin typeface="Arial Rounded MT Bold" panose="020F0704030504030204" pitchFamily="34" charset="0"/>
              </a:rPr>
              <a:t>The failure of agencies to work together effectively to safeguard children and young people has been highlighted in numerous serious case reviews of child protection cases (Laming Enquiry 2003; Gov.uk, 2007). The Laming child protection progress report (2009) &amp; the Munro Review of Child Protection (Parton, 2012) recognised the key role of the Local Safeguarding Children Boards in fostering multi agency working (Crockett et al, 2013).</a:t>
            </a:r>
          </a:p>
          <a:p>
            <a:endParaRPr lang="en-GB" sz="1000" dirty="0">
              <a:solidFill>
                <a:schemeClr val="accent1">
                  <a:lumMod val="75000"/>
                </a:schemeClr>
              </a:solidFill>
              <a:latin typeface="Arial Rounded MT Bold" panose="020F0704030504030204" pitchFamily="34" charset="0"/>
            </a:endParaRPr>
          </a:p>
          <a:p>
            <a:endParaRPr lang="en-GB" sz="1000" dirty="0"/>
          </a:p>
          <a:p>
            <a:r>
              <a:rPr lang="en-GB" sz="1100" dirty="0">
                <a:solidFill>
                  <a:schemeClr val="bg1"/>
                </a:solidFill>
                <a:latin typeface="Arial Rounded MT Bold" panose="020F0704030504030204" pitchFamily="34" charset="0"/>
              </a:rPr>
              <a:t>“Multi-agency working is key to effective safeguarding and child protection”.</a:t>
            </a:r>
          </a:p>
          <a:p>
            <a:r>
              <a:rPr lang="en-GB" sz="1100" dirty="0">
                <a:solidFill>
                  <a:schemeClr val="bg1"/>
                </a:solidFill>
                <a:latin typeface="Arial Rounded MT Bold" panose="020F0704030504030204" pitchFamily="34" charset="0"/>
              </a:rPr>
              <a:t>(</a:t>
            </a:r>
            <a:r>
              <a:rPr lang="en-GB" sz="1100" dirty="0" err="1">
                <a:solidFill>
                  <a:schemeClr val="bg1"/>
                </a:solidFill>
                <a:latin typeface="Arial Rounded MT Bold" panose="020F0704030504030204" pitchFamily="34" charset="0"/>
              </a:rPr>
              <a:t>Sidebotham</a:t>
            </a:r>
            <a:r>
              <a:rPr lang="en-GB" sz="1100" dirty="0">
                <a:solidFill>
                  <a:schemeClr val="bg1"/>
                </a:solidFill>
                <a:latin typeface="Arial Rounded MT Bold" panose="020F0704030504030204" pitchFamily="34" charset="0"/>
              </a:rPr>
              <a:t> et al, 2016)</a:t>
            </a:r>
          </a:p>
        </p:txBody>
      </p:sp>
      <p:sp>
        <p:nvSpPr>
          <p:cNvPr id="29" name="TextBox 28">
            <a:extLst>
              <a:ext uri="{FF2B5EF4-FFF2-40B4-BE49-F238E27FC236}">
                <a16:creationId xmlns:a16="http://schemas.microsoft.com/office/drawing/2014/main" id="{49DC57D9-C325-48CE-9907-B72237423C2A}"/>
              </a:ext>
            </a:extLst>
          </p:cNvPr>
          <p:cNvSpPr txBox="1"/>
          <p:nvPr/>
        </p:nvSpPr>
        <p:spPr>
          <a:xfrm>
            <a:off x="181095" y="1365227"/>
            <a:ext cx="2780017" cy="307777"/>
          </a:xfrm>
          <a:prstGeom prst="rect">
            <a:avLst/>
          </a:prstGeom>
          <a:noFill/>
        </p:spPr>
        <p:txBody>
          <a:bodyPr wrap="square" rtlCol="0">
            <a:spAutoFit/>
          </a:bodyPr>
          <a:lstStyle/>
          <a:p>
            <a:r>
              <a:rPr lang="en-GB" sz="1400" dirty="0">
                <a:solidFill>
                  <a:schemeClr val="accent1">
                    <a:lumMod val="75000"/>
                  </a:schemeClr>
                </a:solidFill>
                <a:latin typeface="Arial Rounded MT Bold" panose="020F0704030504030204" pitchFamily="34" charset="0"/>
              </a:rPr>
              <a:t>Why Multi agency working</a:t>
            </a:r>
            <a:r>
              <a:rPr lang="en-GB" sz="1100" dirty="0">
                <a:solidFill>
                  <a:schemeClr val="accent1">
                    <a:lumMod val="75000"/>
                  </a:schemeClr>
                </a:solidFill>
                <a:latin typeface="Arial Rounded MT Bold" panose="020F0704030504030204" pitchFamily="34" charset="0"/>
              </a:rPr>
              <a:t>?</a:t>
            </a:r>
          </a:p>
        </p:txBody>
      </p:sp>
      <p:sp>
        <p:nvSpPr>
          <p:cNvPr id="31" name="TextBox 30">
            <a:extLst>
              <a:ext uri="{FF2B5EF4-FFF2-40B4-BE49-F238E27FC236}">
                <a16:creationId xmlns:a16="http://schemas.microsoft.com/office/drawing/2014/main" id="{6101EF7C-11F9-4DAB-86A9-D12E3EFE7622}"/>
              </a:ext>
            </a:extLst>
          </p:cNvPr>
          <p:cNvSpPr txBox="1"/>
          <p:nvPr/>
        </p:nvSpPr>
        <p:spPr>
          <a:xfrm>
            <a:off x="3178795" y="4395231"/>
            <a:ext cx="2858485" cy="2739211"/>
          </a:xfrm>
          <a:prstGeom prst="rect">
            <a:avLst/>
          </a:prstGeom>
          <a:noFill/>
        </p:spPr>
        <p:txBody>
          <a:bodyPr wrap="square" rtlCol="0">
            <a:spAutoFit/>
          </a:bodyPr>
          <a:lstStyle/>
          <a:p>
            <a:r>
              <a:rPr lang="en-GB" sz="800" b="1" dirty="0"/>
              <a:t>Human Rights Act 1998 </a:t>
            </a:r>
            <a:r>
              <a:rPr lang="en-GB" sz="800" dirty="0"/>
              <a:t>- personal information held in confidence unless safeguarding concerns.</a:t>
            </a:r>
          </a:p>
          <a:p>
            <a:endParaRPr lang="en-GB" sz="800" dirty="0"/>
          </a:p>
          <a:p>
            <a:r>
              <a:rPr lang="en-GB" sz="800" b="1" dirty="0"/>
              <a:t>The Care Act 2014 </a:t>
            </a:r>
            <a:r>
              <a:rPr lang="en-GB" sz="800" dirty="0"/>
              <a:t>- importance of sharing information at early stage for safeguarding.</a:t>
            </a:r>
          </a:p>
          <a:p>
            <a:endParaRPr lang="en-GB" sz="800" dirty="0"/>
          </a:p>
          <a:p>
            <a:r>
              <a:rPr lang="en-GB" sz="800" b="1" dirty="0"/>
              <a:t>The Health and Social Care (Safety and Quality) Act 2015 –</a:t>
            </a:r>
            <a:r>
              <a:rPr lang="en-GB" sz="800" dirty="0"/>
              <a:t>integration</a:t>
            </a:r>
            <a:r>
              <a:rPr lang="en-GB" sz="800" b="1" dirty="0"/>
              <a:t> </a:t>
            </a:r>
            <a:r>
              <a:rPr lang="en-GB" sz="800" dirty="0"/>
              <a:t>of information sharing.</a:t>
            </a:r>
          </a:p>
          <a:p>
            <a:endParaRPr lang="en-GB" sz="800" dirty="0"/>
          </a:p>
          <a:p>
            <a:r>
              <a:rPr lang="en-GB" sz="800" b="1" dirty="0"/>
              <a:t>The Data Protection Act 2018 and the GDPR</a:t>
            </a:r>
          </a:p>
          <a:p>
            <a:r>
              <a:rPr lang="en-GB" sz="800" b="1" dirty="0"/>
              <a:t>personal information must be:</a:t>
            </a:r>
          </a:p>
          <a:p>
            <a:r>
              <a:rPr lang="en-GB" sz="800" b="1" dirty="0"/>
              <a:t>-</a:t>
            </a:r>
            <a:r>
              <a:rPr lang="en-GB" sz="800" dirty="0"/>
              <a:t>Processed lawfully, fairly, and transparently.</a:t>
            </a:r>
          </a:p>
          <a:p>
            <a:r>
              <a:rPr lang="en-GB" sz="800" dirty="0"/>
              <a:t>-Collected for specified, explicit and legitimate purposes.</a:t>
            </a:r>
          </a:p>
          <a:p>
            <a:r>
              <a:rPr lang="en-GB" sz="800" dirty="0"/>
              <a:t>-Adequate, relevant, and limited to what’s necessary for the purposes of why it was collected.</a:t>
            </a:r>
          </a:p>
          <a:p>
            <a:r>
              <a:rPr lang="en-GB" sz="800" dirty="0"/>
              <a:t>-Accurate and up to date.</a:t>
            </a:r>
          </a:p>
          <a:p>
            <a:r>
              <a:rPr lang="en-GB" sz="800" dirty="0"/>
              <a:t>-Not be kept for longer than is necessary.</a:t>
            </a:r>
          </a:p>
          <a:p>
            <a:r>
              <a:rPr lang="en-GB" sz="800" dirty="0"/>
              <a:t>-Processed in a manner with appropriate security. </a:t>
            </a:r>
          </a:p>
          <a:p>
            <a:r>
              <a:rPr lang="en-GB" sz="800" dirty="0"/>
              <a:t>(Collier, 2019)</a:t>
            </a:r>
          </a:p>
          <a:p>
            <a:endParaRPr lang="en-GB" sz="1000" dirty="0"/>
          </a:p>
          <a:p>
            <a:endParaRPr lang="en-GB" sz="1000" dirty="0"/>
          </a:p>
        </p:txBody>
      </p:sp>
      <p:sp>
        <p:nvSpPr>
          <p:cNvPr id="2" name="TextBox 1">
            <a:extLst>
              <a:ext uri="{FF2B5EF4-FFF2-40B4-BE49-F238E27FC236}">
                <a16:creationId xmlns:a16="http://schemas.microsoft.com/office/drawing/2014/main" id="{1CA0BA53-00D1-45C6-BCD2-03098EE92C52}"/>
              </a:ext>
            </a:extLst>
          </p:cNvPr>
          <p:cNvSpPr txBox="1"/>
          <p:nvPr/>
        </p:nvSpPr>
        <p:spPr>
          <a:xfrm>
            <a:off x="3205642" y="1765236"/>
            <a:ext cx="2780017" cy="2985433"/>
          </a:xfrm>
          <a:prstGeom prst="rect">
            <a:avLst/>
          </a:prstGeom>
          <a:noFill/>
        </p:spPr>
        <p:txBody>
          <a:bodyPr wrap="square" rtlCol="0">
            <a:spAutoFit/>
          </a:bodyPr>
          <a:lstStyle/>
          <a:p>
            <a:r>
              <a:rPr lang="en-GB" sz="1000" dirty="0"/>
              <a:t>The safeguarding vulnerable groups Act 2006</a:t>
            </a:r>
          </a:p>
          <a:p>
            <a:endParaRPr lang="en-GB" sz="1000" dirty="0"/>
          </a:p>
          <a:p>
            <a:r>
              <a:rPr lang="en-GB" sz="1000" dirty="0"/>
              <a:t>Social Services and wellbeing (Wales) Act 2014</a:t>
            </a:r>
          </a:p>
          <a:p>
            <a:endParaRPr lang="en-GB" sz="1000" dirty="0"/>
          </a:p>
          <a:p>
            <a:r>
              <a:rPr lang="en-GB" sz="1000" dirty="0"/>
              <a:t>All-Wales Child Protection Policy and</a:t>
            </a:r>
          </a:p>
          <a:p>
            <a:r>
              <a:rPr lang="en-GB" sz="1000" dirty="0"/>
              <a:t>Procedures 2008</a:t>
            </a:r>
          </a:p>
          <a:p>
            <a:endParaRPr lang="en-GB" sz="1000" dirty="0"/>
          </a:p>
          <a:p>
            <a:r>
              <a:rPr lang="en-GB" sz="1000" dirty="0"/>
              <a:t>The Care Standards Act 2000     </a:t>
            </a:r>
          </a:p>
          <a:p>
            <a:r>
              <a:rPr lang="en-GB" sz="1000" dirty="0"/>
              <a:t>	               (Social Care Wales, n.d.)</a:t>
            </a:r>
          </a:p>
          <a:p>
            <a:r>
              <a:rPr lang="en-GB" sz="1000" b="1" dirty="0">
                <a:solidFill>
                  <a:srgbClr val="FF0000"/>
                </a:solidFill>
              </a:rPr>
              <a:t>Clauses allow for sharing information when there is a requirement to safeguard.</a:t>
            </a:r>
            <a:endParaRPr lang="en-GB" sz="1000" dirty="0"/>
          </a:p>
          <a:p>
            <a:r>
              <a:rPr lang="en-GB" sz="1000" b="1" dirty="0"/>
              <a:t>Working together to Safeguard Children (2018) </a:t>
            </a:r>
            <a:r>
              <a:rPr lang="en-GB" sz="1000" dirty="0"/>
              <a:t>sets out how agencies should co-operate and share information in order to safeguard.</a:t>
            </a:r>
          </a:p>
          <a:p>
            <a:endParaRPr lang="en-GB" sz="1000" dirty="0"/>
          </a:p>
          <a:p>
            <a:endParaRPr lang="en-GB" sz="1000" dirty="0"/>
          </a:p>
          <a:p>
            <a:endParaRPr lang="en-GB" sz="1000" dirty="0"/>
          </a:p>
          <a:p>
            <a:endParaRPr lang="en-GB" sz="1000" dirty="0"/>
          </a:p>
          <a:p>
            <a:endParaRPr lang="en-GB" sz="800" dirty="0"/>
          </a:p>
        </p:txBody>
      </p:sp>
      <p:pic>
        <p:nvPicPr>
          <p:cNvPr id="11" name="Picture 10">
            <a:extLst>
              <a:ext uri="{FF2B5EF4-FFF2-40B4-BE49-F238E27FC236}">
                <a16:creationId xmlns:a16="http://schemas.microsoft.com/office/drawing/2014/main" id="{7C2F9F15-011E-4DA1-945F-1569602EB3D5}"/>
              </a:ext>
            </a:extLst>
          </p:cNvPr>
          <p:cNvPicPr>
            <a:picLocks noChangeAspect="1"/>
          </p:cNvPicPr>
          <p:nvPr/>
        </p:nvPicPr>
        <p:blipFill>
          <a:blip r:embed="rId6"/>
          <a:stretch>
            <a:fillRect/>
          </a:stretch>
        </p:blipFill>
        <p:spPr>
          <a:xfrm>
            <a:off x="9230888" y="3858936"/>
            <a:ext cx="2780016" cy="2865175"/>
          </a:xfrm>
          <a:prstGeom prst="rect">
            <a:avLst/>
          </a:prstGeom>
        </p:spPr>
      </p:pic>
      <p:sp>
        <p:nvSpPr>
          <p:cNvPr id="3" name="TextBox 2">
            <a:extLst>
              <a:ext uri="{FF2B5EF4-FFF2-40B4-BE49-F238E27FC236}">
                <a16:creationId xmlns:a16="http://schemas.microsoft.com/office/drawing/2014/main" id="{1C1F81E5-40E4-42AC-97EE-6DEA68CDC566}"/>
              </a:ext>
            </a:extLst>
          </p:cNvPr>
          <p:cNvSpPr txBox="1"/>
          <p:nvPr/>
        </p:nvSpPr>
        <p:spPr>
          <a:xfrm>
            <a:off x="180794" y="4660366"/>
            <a:ext cx="2739934" cy="246221"/>
          </a:xfrm>
          <a:prstGeom prst="rect">
            <a:avLst/>
          </a:prstGeom>
          <a:noFill/>
        </p:spPr>
        <p:txBody>
          <a:bodyPr wrap="square" rtlCol="0">
            <a:spAutoFit/>
          </a:bodyPr>
          <a:lstStyle/>
          <a:p>
            <a:r>
              <a:rPr lang="en-GB" sz="1000" dirty="0"/>
              <a:t>This means more complexity around individuals.</a:t>
            </a:r>
          </a:p>
        </p:txBody>
      </p:sp>
      <p:pic>
        <p:nvPicPr>
          <p:cNvPr id="5" name="Picture 4">
            <a:extLst>
              <a:ext uri="{FF2B5EF4-FFF2-40B4-BE49-F238E27FC236}">
                <a16:creationId xmlns:a16="http://schemas.microsoft.com/office/drawing/2014/main" id="{DA119795-42FF-42E6-8FCA-A2B6351102AF}"/>
              </a:ext>
            </a:extLst>
          </p:cNvPr>
          <p:cNvPicPr>
            <a:picLocks noChangeAspect="1"/>
          </p:cNvPicPr>
          <p:nvPr/>
        </p:nvPicPr>
        <p:blipFill>
          <a:blip r:embed="rId7"/>
          <a:stretch>
            <a:fillRect/>
          </a:stretch>
        </p:blipFill>
        <p:spPr>
          <a:xfrm>
            <a:off x="178467" y="4849804"/>
            <a:ext cx="2739934" cy="1864851"/>
          </a:xfrm>
          <a:prstGeom prst="rect">
            <a:avLst/>
          </a:prstGeom>
        </p:spPr>
      </p:pic>
      <p:sp>
        <p:nvSpPr>
          <p:cNvPr id="10" name="TextBox 9">
            <a:extLst>
              <a:ext uri="{FF2B5EF4-FFF2-40B4-BE49-F238E27FC236}">
                <a16:creationId xmlns:a16="http://schemas.microsoft.com/office/drawing/2014/main" id="{023B2144-C063-424A-8A05-AAFA77B49EC6}"/>
              </a:ext>
            </a:extLst>
          </p:cNvPr>
          <p:cNvSpPr txBox="1"/>
          <p:nvPr/>
        </p:nvSpPr>
        <p:spPr>
          <a:xfrm>
            <a:off x="6167491" y="1283518"/>
            <a:ext cx="2892300" cy="2431435"/>
          </a:xfrm>
          <a:prstGeom prst="rect">
            <a:avLst/>
          </a:prstGeom>
          <a:noFill/>
        </p:spPr>
        <p:txBody>
          <a:bodyPr wrap="square" rtlCol="0">
            <a:spAutoFit/>
          </a:bodyPr>
          <a:lstStyle/>
          <a:p>
            <a:r>
              <a:rPr lang="en-GB" sz="800" dirty="0"/>
              <a:t>Sharing information is an intrinsic part of any frontline practitioners’ job when working with in social care or with children. The decisions about how much information to share, with whom and when, can have a profound impact on individuals’ lives. Information sharing helps to ensure that an individual receives the right services at the right time and prevents a need from becoming more acute</a:t>
            </a:r>
          </a:p>
          <a:p>
            <a:r>
              <a:rPr lang="en-GB" sz="800" dirty="0"/>
              <a:t>(H.M. Government, 2018)</a:t>
            </a:r>
          </a:p>
          <a:p>
            <a:r>
              <a:rPr lang="en-GB" sz="800" b="1" dirty="0"/>
              <a:t>All organisations should have arrangements in place, which set out clearly the processes and the principles for sharing information (HSCIC, 2013).</a:t>
            </a:r>
          </a:p>
          <a:p>
            <a:endParaRPr lang="en-GB" sz="800" dirty="0"/>
          </a:p>
          <a:p>
            <a:endParaRPr lang="en-GB" sz="800" dirty="0"/>
          </a:p>
          <a:p>
            <a:endParaRPr lang="en-GB" sz="800" dirty="0"/>
          </a:p>
          <a:p>
            <a:endParaRPr lang="en-GB" sz="800" dirty="0"/>
          </a:p>
          <a:p>
            <a:endParaRPr lang="en-GB" sz="800" dirty="0"/>
          </a:p>
          <a:p>
            <a:endParaRPr lang="en-GB" sz="800" dirty="0"/>
          </a:p>
          <a:p>
            <a:endParaRPr lang="en-GB" sz="800" dirty="0"/>
          </a:p>
          <a:p>
            <a:r>
              <a:rPr lang="en-GB" sz="800" dirty="0"/>
              <a:t> </a:t>
            </a:r>
          </a:p>
        </p:txBody>
      </p:sp>
      <p:sp>
        <p:nvSpPr>
          <p:cNvPr id="20" name="TextBox 19">
            <a:extLst>
              <a:ext uri="{FF2B5EF4-FFF2-40B4-BE49-F238E27FC236}">
                <a16:creationId xmlns:a16="http://schemas.microsoft.com/office/drawing/2014/main" id="{3F9C4622-F6EE-47EC-9C0D-A362638F6F63}"/>
              </a:ext>
            </a:extLst>
          </p:cNvPr>
          <p:cNvSpPr txBox="1"/>
          <p:nvPr/>
        </p:nvSpPr>
        <p:spPr>
          <a:xfrm>
            <a:off x="9160777" y="3565276"/>
            <a:ext cx="2904834" cy="276999"/>
          </a:xfrm>
          <a:prstGeom prst="rect">
            <a:avLst/>
          </a:prstGeom>
          <a:noFill/>
        </p:spPr>
        <p:txBody>
          <a:bodyPr wrap="none" rtlCol="0">
            <a:spAutoFit/>
          </a:bodyPr>
          <a:lstStyle/>
          <a:p>
            <a:r>
              <a:rPr lang="en-GB" sz="1200" dirty="0">
                <a:solidFill>
                  <a:schemeClr val="accent1">
                    <a:lumMod val="75000"/>
                  </a:schemeClr>
                </a:solidFill>
                <a:latin typeface="Arial Rounded MT Bold" panose="020F0704030504030204" pitchFamily="34" charset="0"/>
              </a:rPr>
              <a:t>When should information be shared?</a:t>
            </a:r>
          </a:p>
        </p:txBody>
      </p:sp>
      <p:sp>
        <p:nvSpPr>
          <p:cNvPr id="25" name="TextBox 24">
            <a:extLst>
              <a:ext uri="{FF2B5EF4-FFF2-40B4-BE49-F238E27FC236}">
                <a16:creationId xmlns:a16="http://schemas.microsoft.com/office/drawing/2014/main" id="{0A5E2BD3-B718-4F27-A963-45A1FC51026B}"/>
              </a:ext>
            </a:extLst>
          </p:cNvPr>
          <p:cNvSpPr txBox="1"/>
          <p:nvPr/>
        </p:nvSpPr>
        <p:spPr>
          <a:xfrm>
            <a:off x="11383219" y="3304917"/>
            <a:ext cx="1136385" cy="215444"/>
          </a:xfrm>
          <a:prstGeom prst="rect">
            <a:avLst/>
          </a:prstGeom>
          <a:noFill/>
        </p:spPr>
        <p:txBody>
          <a:bodyPr wrap="square" rtlCol="0">
            <a:spAutoFit/>
          </a:bodyPr>
          <a:lstStyle/>
          <a:p>
            <a:r>
              <a:rPr lang="en-GB" sz="800" dirty="0"/>
              <a:t>(HSCIC, 2013)</a:t>
            </a:r>
          </a:p>
        </p:txBody>
      </p:sp>
      <p:sp>
        <p:nvSpPr>
          <p:cNvPr id="32" name="Rectangle 31">
            <a:extLst>
              <a:ext uri="{FF2B5EF4-FFF2-40B4-BE49-F238E27FC236}">
                <a16:creationId xmlns:a16="http://schemas.microsoft.com/office/drawing/2014/main" id="{2E2DAE63-DF6E-4128-8FB2-143E6B474409}"/>
              </a:ext>
            </a:extLst>
          </p:cNvPr>
          <p:cNvSpPr/>
          <p:nvPr/>
        </p:nvSpPr>
        <p:spPr>
          <a:xfrm>
            <a:off x="10863803" y="6584108"/>
            <a:ext cx="1252266" cy="215444"/>
          </a:xfrm>
          <a:prstGeom prst="rect">
            <a:avLst/>
          </a:prstGeom>
        </p:spPr>
        <p:txBody>
          <a:bodyPr wrap="none">
            <a:spAutoFit/>
          </a:bodyPr>
          <a:lstStyle/>
          <a:p>
            <a:r>
              <a:rPr lang="en-GB" sz="800" dirty="0"/>
              <a:t>(H.M. Government, 2018)</a:t>
            </a:r>
          </a:p>
        </p:txBody>
      </p:sp>
      <p:pic>
        <p:nvPicPr>
          <p:cNvPr id="24" name="Picture 23">
            <a:extLst>
              <a:ext uri="{FF2B5EF4-FFF2-40B4-BE49-F238E27FC236}">
                <a16:creationId xmlns:a16="http://schemas.microsoft.com/office/drawing/2014/main" id="{F0F39454-CFB9-4EE2-BDDC-69E074B76C71}"/>
              </a:ext>
            </a:extLst>
          </p:cNvPr>
          <p:cNvPicPr>
            <a:picLocks noChangeAspect="1"/>
          </p:cNvPicPr>
          <p:nvPr/>
        </p:nvPicPr>
        <p:blipFill rotWithShape="1">
          <a:blip r:embed="rId8"/>
          <a:srcRect t="7681" b="1564"/>
          <a:stretch/>
        </p:blipFill>
        <p:spPr>
          <a:xfrm>
            <a:off x="9225952" y="1289817"/>
            <a:ext cx="2235804" cy="2171995"/>
          </a:xfrm>
          <a:prstGeom prst="rect">
            <a:avLst/>
          </a:prstGeom>
        </p:spPr>
      </p:pic>
      <p:pic>
        <p:nvPicPr>
          <p:cNvPr id="27" name="Picture 26">
            <a:extLst>
              <a:ext uri="{FF2B5EF4-FFF2-40B4-BE49-F238E27FC236}">
                <a16:creationId xmlns:a16="http://schemas.microsoft.com/office/drawing/2014/main" id="{D2909B14-2C95-419C-BF1D-D7B571822DF2}"/>
              </a:ext>
            </a:extLst>
          </p:cNvPr>
          <p:cNvPicPr>
            <a:picLocks noChangeAspect="1"/>
          </p:cNvPicPr>
          <p:nvPr/>
        </p:nvPicPr>
        <p:blipFill>
          <a:blip r:embed="rId9"/>
          <a:stretch>
            <a:fillRect/>
          </a:stretch>
        </p:blipFill>
        <p:spPr>
          <a:xfrm>
            <a:off x="6243997" y="3007186"/>
            <a:ext cx="2773223" cy="2811506"/>
          </a:xfrm>
          <a:prstGeom prst="rect">
            <a:avLst/>
          </a:prstGeom>
        </p:spPr>
      </p:pic>
      <p:sp>
        <p:nvSpPr>
          <p:cNvPr id="33" name="Rectangle 32">
            <a:extLst>
              <a:ext uri="{FF2B5EF4-FFF2-40B4-BE49-F238E27FC236}">
                <a16:creationId xmlns:a16="http://schemas.microsoft.com/office/drawing/2014/main" id="{A7ACF317-67C4-4323-B2F3-90AA4B8FAE12}"/>
              </a:ext>
            </a:extLst>
          </p:cNvPr>
          <p:cNvSpPr/>
          <p:nvPr/>
        </p:nvSpPr>
        <p:spPr>
          <a:xfrm>
            <a:off x="6212317" y="3007185"/>
            <a:ext cx="1239991" cy="2862322"/>
          </a:xfrm>
          <a:prstGeom prst="rect">
            <a:avLst/>
          </a:prstGeom>
        </p:spPr>
        <p:txBody>
          <a:bodyPr wrap="square">
            <a:spAutoFit/>
          </a:bodyPr>
          <a:lstStyle/>
          <a:p>
            <a:r>
              <a:rPr lang="en-GB" sz="900" dirty="0">
                <a:solidFill>
                  <a:schemeClr val="bg1"/>
                </a:solidFill>
              </a:rPr>
              <a:t>The Multi-Agency Safeguarding Hub (MASH) is the single</a:t>
            </a:r>
          </a:p>
          <a:p>
            <a:r>
              <a:rPr lang="en-GB" sz="900" dirty="0">
                <a:solidFill>
                  <a:schemeClr val="bg1"/>
                </a:solidFill>
              </a:rPr>
              <a:t>point of contact for all safeguarding concerns regarding</a:t>
            </a:r>
          </a:p>
          <a:p>
            <a:r>
              <a:rPr lang="en-GB" sz="900" dirty="0">
                <a:solidFill>
                  <a:schemeClr val="bg1"/>
                </a:solidFill>
              </a:rPr>
              <a:t>children and young people. It brings together expert professionals, called “navigators”, from services that have contact with children, young people and families, making the best possible use of their combined knowledge to keep children safe from harm.</a:t>
            </a:r>
          </a:p>
        </p:txBody>
      </p:sp>
      <p:pic>
        <p:nvPicPr>
          <p:cNvPr id="34" name="Picture 33">
            <a:extLst>
              <a:ext uri="{FF2B5EF4-FFF2-40B4-BE49-F238E27FC236}">
                <a16:creationId xmlns:a16="http://schemas.microsoft.com/office/drawing/2014/main" id="{5B5C1CCD-D74F-4AA1-90EF-465EBE028C2D}"/>
              </a:ext>
            </a:extLst>
          </p:cNvPr>
          <p:cNvPicPr>
            <a:picLocks noChangeAspect="1"/>
          </p:cNvPicPr>
          <p:nvPr/>
        </p:nvPicPr>
        <p:blipFill>
          <a:blip r:embed="rId10"/>
          <a:stretch>
            <a:fillRect/>
          </a:stretch>
        </p:blipFill>
        <p:spPr>
          <a:xfrm>
            <a:off x="7358689" y="3241129"/>
            <a:ext cx="1583873" cy="2285989"/>
          </a:xfrm>
          <a:prstGeom prst="rect">
            <a:avLst/>
          </a:prstGeom>
        </p:spPr>
      </p:pic>
      <p:sp>
        <p:nvSpPr>
          <p:cNvPr id="35" name="TextBox 34">
            <a:extLst>
              <a:ext uri="{FF2B5EF4-FFF2-40B4-BE49-F238E27FC236}">
                <a16:creationId xmlns:a16="http://schemas.microsoft.com/office/drawing/2014/main" id="{6C71E4D5-A46A-450D-BEDF-AB3480176316}"/>
              </a:ext>
            </a:extLst>
          </p:cNvPr>
          <p:cNvSpPr txBox="1"/>
          <p:nvPr/>
        </p:nvSpPr>
        <p:spPr>
          <a:xfrm>
            <a:off x="7753382" y="5534004"/>
            <a:ext cx="1273043" cy="230832"/>
          </a:xfrm>
          <a:prstGeom prst="rect">
            <a:avLst/>
          </a:prstGeom>
          <a:noFill/>
        </p:spPr>
        <p:txBody>
          <a:bodyPr wrap="square" rtlCol="0">
            <a:spAutoFit/>
          </a:bodyPr>
          <a:lstStyle/>
          <a:p>
            <a:r>
              <a:rPr lang="en-GB" sz="900" dirty="0">
                <a:solidFill>
                  <a:schemeClr val="bg1"/>
                </a:solidFill>
              </a:rPr>
              <a:t>(Merton Council, 2020)</a:t>
            </a:r>
          </a:p>
        </p:txBody>
      </p:sp>
      <p:sp>
        <p:nvSpPr>
          <p:cNvPr id="36" name="Rectangle 35">
            <a:extLst>
              <a:ext uri="{FF2B5EF4-FFF2-40B4-BE49-F238E27FC236}">
                <a16:creationId xmlns:a16="http://schemas.microsoft.com/office/drawing/2014/main" id="{D23C2F3D-FBB0-44E4-8316-4DDB884CDE39}"/>
              </a:ext>
            </a:extLst>
          </p:cNvPr>
          <p:cNvSpPr/>
          <p:nvPr/>
        </p:nvSpPr>
        <p:spPr>
          <a:xfrm>
            <a:off x="6243997" y="2693754"/>
            <a:ext cx="2765521" cy="31343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3D82EEDF-8B7F-42E4-B3AB-F2185B8C7EA3}"/>
              </a:ext>
            </a:extLst>
          </p:cNvPr>
          <p:cNvSpPr txBox="1"/>
          <p:nvPr/>
        </p:nvSpPr>
        <p:spPr>
          <a:xfrm>
            <a:off x="6196206" y="2711989"/>
            <a:ext cx="2819661" cy="276999"/>
          </a:xfrm>
          <a:prstGeom prst="rect">
            <a:avLst/>
          </a:prstGeom>
          <a:noFill/>
        </p:spPr>
        <p:txBody>
          <a:bodyPr wrap="square" rtlCol="0">
            <a:spAutoFit/>
          </a:bodyPr>
          <a:lstStyle/>
          <a:p>
            <a:pPr algn="ctr"/>
            <a:r>
              <a:rPr lang="en-GB" sz="1200" dirty="0">
                <a:solidFill>
                  <a:schemeClr val="accent4">
                    <a:lumMod val="60000"/>
                    <a:lumOff val="40000"/>
                  </a:schemeClr>
                </a:solidFill>
              </a:rPr>
              <a:t>When a safeguarding concern is raised</a:t>
            </a:r>
          </a:p>
        </p:txBody>
      </p:sp>
      <p:pic>
        <p:nvPicPr>
          <p:cNvPr id="38" name="Picture 37">
            <a:extLst>
              <a:ext uri="{FF2B5EF4-FFF2-40B4-BE49-F238E27FC236}">
                <a16:creationId xmlns:a16="http://schemas.microsoft.com/office/drawing/2014/main" id="{D9D1E422-B65B-4CE6-8684-CE02E0ABFEB3}"/>
              </a:ext>
            </a:extLst>
          </p:cNvPr>
          <p:cNvPicPr>
            <a:picLocks noChangeAspect="1"/>
          </p:cNvPicPr>
          <p:nvPr/>
        </p:nvPicPr>
        <p:blipFill>
          <a:blip r:embed="rId11"/>
          <a:stretch>
            <a:fillRect/>
          </a:stretch>
        </p:blipFill>
        <p:spPr>
          <a:xfrm>
            <a:off x="6598992" y="5817832"/>
            <a:ext cx="2014087" cy="921232"/>
          </a:xfrm>
          <a:prstGeom prst="rect">
            <a:avLst/>
          </a:prstGeom>
        </p:spPr>
      </p:pic>
      <p:sp>
        <p:nvSpPr>
          <p:cNvPr id="40" name="TextBox 39">
            <a:extLst>
              <a:ext uri="{FF2B5EF4-FFF2-40B4-BE49-F238E27FC236}">
                <a16:creationId xmlns:a16="http://schemas.microsoft.com/office/drawing/2014/main" id="{776CD3F2-0199-493B-BF2B-1924295B0849}"/>
              </a:ext>
            </a:extLst>
          </p:cNvPr>
          <p:cNvSpPr txBox="1"/>
          <p:nvPr/>
        </p:nvSpPr>
        <p:spPr>
          <a:xfrm>
            <a:off x="2338560" y="6555994"/>
            <a:ext cx="731172" cy="215444"/>
          </a:xfrm>
          <a:prstGeom prst="rect">
            <a:avLst/>
          </a:prstGeom>
          <a:noFill/>
        </p:spPr>
        <p:txBody>
          <a:bodyPr wrap="square" rtlCol="0">
            <a:spAutoFit/>
          </a:bodyPr>
          <a:lstStyle/>
          <a:p>
            <a:r>
              <a:rPr lang="en-GB" sz="800" dirty="0"/>
              <a:t>(Dicks, 2019)</a:t>
            </a:r>
          </a:p>
        </p:txBody>
      </p:sp>
      <p:sp>
        <p:nvSpPr>
          <p:cNvPr id="41" name="Rectangle 40">
            <a:extLst>
              <a:ext uri="{FF2B5EF4-FFF2-40B4-BE49-F238E27FC236}">
                <a16:creationId xmlns:a16="http://schemas.microsoft.com/office/drawing/2014/main" id="{0D5C0891-DF4B-48F9-8445-3216C3BECB81}"/>
              </a:ext>
            </a:extLst>
          </p:cNvPr>
          <p:cNvSpPr/>
          <p:nvPr/>
        </p:nvSpPr>
        <p:spPr>
          <a:xfrm>
            <a:off x="6598992" y="5817832"/>
            <a:ext cx="163758" cy="516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88885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FB64C4-254D-41EF-B897-FEB77C2C7ADA}"/>
              </a:ext>
            </a:extLst>
          </p:cNvPr>
          <p:cNvSpPr>
            <a:spLocks noGrp="1"/>
          </p:cNvSpPr>
          <p:nvPr>
            <p:ph type="title"/>
          </p:nvPr>
        </p:nvSpPr>
        <p:spPr>
          <a:xfrm>
            <a:off x="210917" y="365125"/>
            <a:ext cx="881543" cy="264049"/>
          </a:xfrm>
        </p:spPr>
        <p:txBody>
          <a:bodyPr>
            <a:normAutofit fontScale="90000"/>
          </a:bodyPr>
          <a:lstStyle/>
          <a:p>
            <a:r>
              <a:rPr lang="en-GB" sz="1200" b="1" dirty="0">
                <a:latin typeface="+mn-lt"/>
              </a:rPr>
              <a:t>Picture References</a:t>
            </a:r>
          </a:p>
        </p:txBody>
      </p:sp>
      <p:sp>
        <p:nvSpPr>
          <p:cNvPr id="3" name="Content Placeholder 2">
            <a:extLst>
              <a:ext uri="{FF2B5EF4-FFF2-40B4-BE49-F238E27FC236}">
                <a16:creationId xmlns:a16="http://schemas.microsoft.com/office/drawing/2014/main" id="{959F1011-59F7-4193-944C-5D4F01E7F7F5}"/>
              </a:ext>
            </a:extLst>
          </p:cNvPr>
          <p:cNvSpPr>
            <a:spLocks noGrp="1"/>
          </p:cNvSpPr>
          <p:nvPr>
            <p:ph idx="1"/>
          </p:nvPr>
        </p:nvSpPr>
        <p:spPr>
          <a:xfrm>
            <a:off x="1719744" y="148272"/>
            <a:ext cx="9323664" cy="1089193"/>
          </a:xfrm>
        </p:spPr>
        <p:txBody>
          <a:bodyPr>
            <a:normAutofit fontScale="25000" lnSpcReduction="20000"/>
          </a:bodyPr>
          <a:lstStyle/>
          <a:p>
            <a:pPr marL="0" indent="0">
              <a:buNone/>
            </a:pPr>
            <a:r>
              <a:rPr lang="en-GB" sz="3100" dirty="0"/>
              <a:t>Lewis, J. (2017). </a:t>
            </a:r>
            <a:r>
              <a:rPr lang="en-GB" sz="3100" i="1" dirty="0"/>
              <a:t>How to build a better multi-agency leadership team through group coaching.</a:t>
            </a:r>
            <a:r>
              <a:rPr lang="en-GB" sz="3100" dirty="0"/>
              <a:t> Available: </a:t>
            </a:r>
            <a:r>
              <a:rPr lang="en-GB" sz="3100" dirty="0">
                <a:hlinkClick r:id="rId2"/>
              </a:rPr>
              <a:t>https://cmdeltaconsulting.com/tag/multi-agency-working/</a:t>
            </a:r>
            <a:r>
              <a:rPr lang="en-GB" sz="3100" dirty="0"/>
              <a:t>.Last accessed 10th Jan 2020.</a:t>
            </a:r>
          </a:p>
          <a:p>
            <a:pPr marL="0" indent="0">
              <a:buNone/>
            </a:pPr>
            <a:endParaRPr lang="en-GB" sz="3100" dirty="0"/>
          </a:p>
          <a:p>
            <a:pPr marL="0" indent="0">
              <a:buNone/>
            </a:pPr>
            <a:r>
              <a:rPr lang="en-GB" sz="3100" dirty="0"/>
              <a:t>Southsea Tennis Club. (2020). Safeguarding. Available: </a:t>
            </a:r>
            <a:r>
              <a:rPr lang="en-GB" sz="3100" dirty="0">
                <a:hlinkClick r:id="rId3"/>
              </a:rPr>
              <a:t>https://www.southseatennis.co.uk/safeguarding.html</a:t>
            </a:r>
            <a:r>
              <a:rPr lang="en-GB" sz="3100" dirty="0"/>
              <a:t>. Last accessed 10th Jan 2020.</a:t>
            </a:r>
          </a:p>
          <a:p>
            <a:pPr marL="0" indent="0">
              <a:buNone/>
            </a:pPr>
            <a:endParaRPr lang="en-GB" sz="3100" dirty="0"/>
          </a:p>
          <a:p>
            <a:pPr marL="0" indent="0">
              <a:buNone/>
            </a:pPr>
            <a:r>
              <a:rPr lang="en-GB" sz="3100" dirty="0"/>
              <a:t>H.M. </a:t>
            </a:r>
            <a:r>
              <a:rPr lang="en-GB" sz="3100" dirty="0" err="1"/>
              <a:t>Governmnet</a:t>
            </a:r>
            <a:r>
              <a:rPr lang="en-GB" sz="3100" dirty="0"/>
              <a:t>. (2018). Information sharing Advice for practitioners providing safeguarding services to children, young people, parents and carers. Available: </a:t>
            </a:r>
            <a:r>
              <a:rPr lang="en-GB" sz="3100" dirty="0">
                <a:hlinkClick r:id="rId4"/>
              </a:rPr>
              <a:t>https://assets.publishing.service.gov.uk/government/uploads/system/uploads/attachment_data/file/721581/Information_sharing_advice_practitioners_safeguarding_services.pdf</a:t>
            </a:r>
            <a:r>
              <a:rPr lang="en-GB" sz="3100" dirty="0"/>
              <a:t>. Last accessed 22nd Jan 2020.</a:t>
            </a:r>
          </a:p>
          <a:p>
            <a:pPr marL="0" indent="0">
              <a:buNone/>
            </a:pPr>
            <a:endParaRPr lang="en-GB" sz="3100" dirty="0"/>
          </a:p>
          <a:p>
            <a:pPr marL="0" indent="0">
              <a:buNone/>
            </a:pPr>
            <a:r>
              <a:rPr lang="en-GB" sz="3100" dirty="0"/>
              <a:t>Dicks, K. (2019). Lecture Notes from University of Wales Trinity St David. Advocacy Undergraduate.</a:t>
            </a:r>
          </a:p>
          <a:p>
            <a:pPr marL="0" indent="0">
              <a:buNone/>
            </a:pPr>
            <a:endParaRPr lang="en-GB" sz="3100" dirty="0"/>
          </a:p>
          <a:p>
            <a:pPr marL="0" indent="0">
              <a:buNone/>
            </a:pPr>
            <a:r>
              <a:rPr lang="en-GB" sz="3100" dirty="0"/>
              <a:t>Merton Council . (2020). MASH Multi-Agency Safeguarding Hub Guide for Professionals. Available: </a:t>
            </a:r>
            <a:r>
              <a:rPr lang="en-GB" sz="3100" dirty="0">
                <a:hlinkClick r:id="rId5"/>
              </a:rPr>
              <a:t>https://www.merton.gov.uk/assets/Documents/0403%20merton_mash_leaflet__professional.pdf</a:t>
            </a:r>
            <a:r>
              <a:rPr lang="en-GB" sz="3100" dirty="0"/>
              <a:t>.Last accessed 23rd Jan 2020.</a:t>
            </a:r>
          </a:p>
          <a:p>
            <a:pPr marL="0" indent="0">
              <a:buNone/>
            </a:pPr>
            <a:r>
              <a:rPr lang="en-GB" sz="3100" dirty="0"/>
              <a:t>Merton Council . (2020). MASH Multi-Agency Safeguarding Hub Guide for Professionals. Available: </a:t>
            </a:r>
            <a:r>
              <a:rPr lang="en-GB" sz="3100" dirty="0">
                <a:hlinkClick r:id="rId5"/>
              </a:rPr>
              <a:t>https://www.merton.gov.uk/assets/Documents/0403%20merton_mash_leaflet__professional.pdf</a:t>
            </a:r>
            <a:r>
              <a:rPr lang="en-GB" sz="3100" dirty="0"/>
              <a:t>. Last accessed 23rd Jan 2020.</a:t>
            </a:r>
          </a:p>
          <a:p>
            <a:pPr marL="0" indent="0">
              <a:buNone/>
            </a:pPr>
            <a:r>
              <a:rPr lang="en-GB" sz="3100" dirty="0"/>
              <a:t>HSCIC. (2013). A guide to confidentiality in health and social care. Available: </a:t>
            </a:r>
            <a:r>
              <a:rPr lang="en-GB" sz="3100" dirty="0">
                <a:hlinkClick r:id="rId6"/>
              </a:rPr>
              <a:t>http://static.ukcgc.uk/docs/HSCIC-guide-to-confidentiality.pdf</a:t>
            </a:r>
            <a:r>
              <a:rPr lang="en-GB" sz="3100" dirty="0"/>
              <a:t>. Last accessed 23rd Jan 2020.</a:t>
            </a:r>
          </a:p>
          <a:p>
            <a:pPr marL="0" indent="0">
              <a:buNone/>
            </a:pPr>
            <a:endParaRPr lang="en-GB" sz="3100" dirty="0"/>
          </a:p>
          <a:p>
            <a:pPr marL="0" indent="0">
              <a:buNone/>
            </a:pPr>
            <a:endParaRPr lang="en-GB" sz="3100" dirty="0"/>
          </a:p>
          <a:p>
            <a:pPr marL="0" indent="0">
              <a:buNone/>
            </a:pPr>
            <a:endParaRPr lang="en-GB" sz="1000" dirty="0"/>
          </a:p>
        </p:txBody>
      </p:sp>
      <p:pic>
        <p:nvPicPr>
          <p:cNvPr id="4" name="Picture 3">
            <a:extLst>
              <a:ext uri="{FF2B5EF4-FFF2-40B4-BE49-F238E27FC236}">
                <a16:creationId xmlns:a16="http://schemas.microsoft.com/office/drawing/2014/main" id="{1A8B228D-D2DB-46EE-B29E-F76D0FDB7A85}"/>
              </a:ext>
            </a:extLst>
          </p:cNvPr>
          <p:cNvPicPr>
            <a:picLocks noChangeAspect="1"/>
          </p:cNvPicPr>
          <p:nvPr/>
        </p:nvPicPr>
        <p:blipFill>
          <a:blip r:embed="rId7"/>
          <a:stretch>
            <a:fillRect/>
          </a:stretch>
        </p:blipFill>
        <p:spPr>
          <a:xfrm>
            <a:off x="1239492" y="36164"/>
            <a:ext cx="530212" cy="392906"/>
          </a:xfrm>
          <a:prstGeom prst="rect">
            <a:avLst/>
          </a:prstGeom>
        </p:spPr>
      </p:pic>
      <p:pic>
        <p:nvPicPr>
          <p:cNvPr id="5" name="Picture 4">
            <a:extLst>
              <a:ext uri="{FF2B5EF4-FFF2-40B4-BE49-F238E27FC236}">
                <a16:creationId xmlns:a16="http://schemas.microsoft.com/office/drawing/2014/main" id="{E86EE83D-C9B6-484C-BCF0-CEA6CC45194C}"/>
              </a:ext>
            </a:extLst>
          </p:cNvPr>
          <p:cNvPicPr>
            <a:picLocks noChangeAspect="1"/>
          </p:cNvPicPr>
          <p:nvPr/>
        </p:nvPicPr>
        <p:blipFill>
          <a:blip r:embed="rId8"/>
          <a:stretch>
            <a:fillRect/>
          </a:stretch>
        </p:blipFill>
        <p:spPr>
          <a:xfrm>
            <a:off x="1239893" y="465456"/>
            <a:ext cx="539449" cy="392906"/>
          </a:xfrm>
          <a:prstGeom prst="rect">
            <a:avLst/>
          </a:prstGeom>
        </p:spPr>
      </p:pic>
      <p:sp>
        <p:nvSpPr>
          <p:cNvPr id="6" name="TextBox 5">
            <a:extLst>
              <a:ext uri="{FF2B5EF4-FFF2-40B4-BE49-F238E27FC236}">
                <a16:creationId xmlns:a16="http://schemas.microsoft.com/office/drawing/2014/main" id="{255621F7-C719-470F-8881-B37E998504B0}"/>
              </a:ext>
            </a:extLst>
          </p:cNvPr>
          <p:cNvSpPr txBox="1"/>
          <p:nvPr/>
        </p:nvSpPr>
        <p:spPr>
          <a:xfrm>
            <a:off x="919283" y="2870134"/>
            <a:ext cx="881543" cy="261610"/>
          </a:xfrm>
          <a:prstGeom prst="rect">
            <a:avLst/>
          </a:prstGeom>
          <a:noFill/>
        </p:spPr>
        <p:txBody>
          <a:bodyPr wrap="square" rtlCol="0">
            <a:spAutoFit/>
          </a:bodyPr>
          <a:lstStyle/>
          <a:p>
            <a:r>
              <a:rPr lang="en-GB" sz="1100" b="1" dirty="0"/>
              <a:t>References</a:t>
            </a:r>
          </a:p>
        </p:txBody>
      </p:sp>
      <p:sp>
        <p:nvSpPr>
          <p:cNvPr id="7" name="TextBox 6">
            <a:extLst>
              <a:ext uri="{FF2B5EF4-FFF2-40B4-BE49-F238E27FC236}">
                <a16:creationId xmlns:a16="http://schemas.microsoft.com/office/drawing/2014/main" id="{F6A00B3E-D427-4A43-9C4C-9DAAB8F6B195}"/>
              </a:ext>
            </a:extLst>
          </p:cNvPr>
          <p:cNvSpPr txBox="1"/>
          <p:nvPr/>
        </p:nvSpPr>
        <p:spPr>
          <a:xfrm>
            <a:off x="1769704" y="2850131"/>
            <a:ext cx="9697673" cy="4339650"/>
          </a:xfrm>
          <a:prstGeom prst="rect">
            <a:avLst/>
          </a:prstGeom>
          <a:noFill/>
        </p:spPr>
        <p:txBody>
          <a:bodyPr wrap="square" rtlCol="0">
            <a:spAutoFit/>
          </a:bodyPr>
          <a:lstStyle/>
          <a:p>
            <a:r>
              <a:rPr lang="en-GB" sz="800" dirty="0"/>
              <a:t>Care Quality Commission. (2014). Safeguarding adults Roles and responsibilities in health and care services . Available: </a:t>
            </a:r>
            <a:r>
              <a:rPr lang="en-GB" sz="800" dirty="0">
                <a:hlinkClick r:id="rId9"/>
              </a:rPr>
              <a:t>https://www.cqc.org.uk/sites/default/files/20140416_safeguarding_adults_-_roles_and_responsibilities_-_revised_draf....pdf</a:t>
            </a:r>
            <a:r>
              <a:rPr lang="en-GB" sz="800" dirty="0"/>
              <a:t>. Last accessed 22nd Jan 2020.</a:t>
            </a:r>
          </a:p>
          <a:p>
            <a:endParaRPr lang="en-GB" sz="800" dirty="0"/>
          </a:p>
          <a:p>
            <a:r>
              <a:rPr lang="en-GB" sz="800" dirty="0"/>
              <a:t>Collier, E. (2019). A Guide to Confidentiality in Health and Social Care. Available: </a:t>
            </a:r>
            <a:r>
              <a:rPr lang="en-GB" sz="800" dirty="0">
                <a:hlinkClick r:id="rId10"/>
              </a:rPr>
              <a:t>https://www.highspeedtraining.co.uk/hub/confidentiality-in-health-and-social-care/</a:t>
            </a:r>
            <a:r>
              <a:rPr lang="en-GB" sz="800" dirty="0"/>
              <a:t>. Last accessed 10th Jan 2020.</a:t>
            </a:r>
          </a:p>
          <a:p>
            <a:endParaRPr lang="en-GB" sz="800" dirty="0"/>
          </a:p>
          <a:p>
            <a:r>
              <a:rPr lang="en-GB" sz="800" dirty="0"/>
              <a:t>Crockett, R., Gilchrist, G., Davies, J., Henshall, A., </a:t>
            </a:r>
            <a:r>
              <a:rPr lang="en-GB" sz="800" dirty="0" err="1"/>
              <a:t>Hoggart</a:t>
            </a:r>
            <a:r>
              <a:rPr lang="en-GB" sz="800" dirty="0"/>
              <a:t>, L., Chandler, V., Sims, D. and Webb, J., (2013). Assessing the early impact of multi agency safeguarding hubs (MASH) in London.</a:t>
            </a:r>
          </a:p>
          <a:p>
            <a:endParaRPr lang="en-GB" sz="800" dirty="0"/>
          </a:p>
          <a:p>
            <a:r>
              <a:rPr lang="en-GB" sz="800" dirty="0"/>
              <a:t>DfE. (2010). HARINGEY LOCAL SAFEGUARDING CHILDREN BOARD SERIOUS CASE REVIEW ‘CHILD A’ . Available: </a:t>
            </a:r>
            <a:r>
              <a:rPr lang="en-GB" sz="800" dirty="0">
                <a:hlinkClick r:id="rId11"/>
              </a:rPr>
              <a:t>https://assets.publishing.service.gov.uk/government/uploads/system/uploads/attachment_data/file/182527/first_serious_case_review_overview_report_relating_to_peter_connelly_dated_november_2008.pdf</a:t>
            </a:r>
            <a:r>
              <a:rPr lang="en-GB" sz="800" dirty="0"/>
              <a:t>. Last accessed 10th Jan 2020.</a:t>
            </a:r>
          </a:p>
          <a:p>
            <a:endParaRPr lang="en-GB" sz="800" dirty="0"/>
          </a:p>
          <a:p>
            <a:r>
              <a:rPr lang="en-GB" sz="800" dirty="0"/>
              <a:t>H.M. </a:t>
            </a:r>
            <a:r>
              <a:rPr lang="en-GB" sz="800" dirty="0" err="1"/>
              <a:t>Governmnet</a:t>
            </a:r>
            <a:r>
              <a:rPr lang="en-GB" sz="800" dirty="0"/>
              <a:t>. (2018). Information sharing Advice for practitioners providing safeguarding services to children, young people, parents and carers. Available: </a:t>
            </a:r>
            <a:r>
              <a:rPr lang="en-GB" sz="800" dirty="0">
                <a:hlinkClick r:id="rId4"/>
              </a:rPr>
              <a:t>https://assets.publishing.service.gov.uk/government/uploads/system/uploads/attachment_data/file/721581/Information_sharing_advice_practitioners_safeguarding_services.pdf</a:t>
            </a:r>
            <a:r>
              <a:rPr lang="en-GB" sz="800" dirty="0"/>
              <a:t>. Last accessed 22nd Jan 2020.</a:t>
            </a:r>
          </a:p>
          <a:p>
            <a:endParaRPr lang="en-GB" sz="800" dirty="0"/>
          </a:p>
          <a:p>
            <a:r>
              <a:rPr lang="en-GB" sz="800" dirty="0"/>
              <a:t>H.M. Government. (2018). Working Together to Safeguard Children A guide to inter-agency working to safeguard and promote the welfare of children . Available: </a:t>
            </a:r>
            <a:r>
              <a:rPr lang="en-GB" sz="800" dirty="0">
                <a:hlinkClick r:id="rId12"/>
              </a:rPr>
              <a:t>https://assets.publishing.service.gov.uk/government/uploads/system/uploads/attachment_data/file/779401/Working_Together_to_Safeguard-Children.pdf</a:t>
            </a:r>
            <a:r>
              <a:rPr lang="en-GB" sz="800" dirty="0"/>
              <a:t>. Last accessed 23rd Jan 2020.</a:t>
            </a:r>
          </a:p>
          <a:p>
            <a:endParaRPr lang="en-GB" sz="800" dirty="0"/>
          </a:p>
          <a:p>
            <a:r>
              <a:rPr lang="en-GB" sz="800" dirty="0"/>
              <a:t>HSCIC. (2013). A guide to confidentiality in health and social care. Available: </a:t>
            </a:r>
            <a:r>
              <a:rPr lang="en-GB" sz="800" dirty="0">
                <a:hlinkClick r:id="rId6"/>
              </a:rPr>
              <a:t>http://static.ukcgc.uk/docs/HSCIC-guide-to-confidentiality.pdf</a:t>
            </a:r>
            <a:r>
              <a:rPr lang="en-GB" sz="800" dirty="0"/>
              <a:t>. Last accessed 23rd Jan 2020.</a:t>
            </a:r>
          </a:p>
          <a:p>
            <a:endParaRPr lang="en-GB" sz="800" dirty="0"/>
          </a:p>
          <a:p>
            <a:r>
              <a:rPr lang="en-GB" sz="800" dirty="0"/>
              <a:t>Laming, L. (2003) The Victoria Climbié Inquiry Report. TSO, London.</a:t>
            </a:r>
          </a:p>
          <a:p>
            <a:endParaRPr lang="en-GB" sz="800" dirty="0"/>
          </a:p>
          <a:p>
            <a:r>
              <a:rPr lang="en-GB" sz="800" dirty="0"/>
              <a:t>Laming, H. (2009). The Protection of Children in England: a Progress Report. London, House of Commons.</a:t>
            </a:r>
          </a:p>
          <a:p>
            <a:endParaRPr lang="en-GB" sz="800" dirty="0"/>
          </a:p>
          <a:p>
            <a:r>
              <a:rPr lang="en-GB" sz="800" dirty="0"/>
              <a:t>Merton Council . (2020). MASH Multi-Agency Safeguarding Hub Guide for Professionals. Available: </a:t>
            </a:r>
            <a:r>
              <a:rPr lang="en-GB" sz="800" dirty="0">
                <a:hlinkClick r:id="rId5"/>
              </a:rPr>
              <a:t>https://www.merton.gov.uk/assets/Documents/0403%20merton_mash_leaflet__professional.pdf</a:t>
            </a:r>
            <a:r>
              <a:rPr lang="en-GB" sz="800" dirty="0"/>
              <a:t>. Last accessed 23rd Jan 2020.</a:t>
            </a:r>
          </a:p>
          <a:p>
            <a:endParaRPr lang="en-GB" sz="800" dirty="0"/>
          </a:p>
          <a:p>
            <a:r>
              <a:rPr lang="en-GB" sz="800" dirty="0"/>
              <a:t>Parton, N., 2012. The Munro review of child protection: An appraisal. Children &amp; Society, 26(2), pp.150-162.</a:t>
            </a:r>
          </a:p>
          <a:p>
            <a:endParaRPr lang="en-GB" sz="800" dirty="0"/>
          </a:p>
          <a:p>
            <a:r>
              <a:rPr lang="en-GB" sz="800" dirty="0" err="1"/>
              <a:t>Sidebotham</a:t>
            </a:r>
            <a:r>
              <a:rPr lang="en-GB" sz="800" dirty="0"/>
              <a:t>, P., Brandon, M., Bailey, S., </a:t>
            </a:r>
            <a:r>
              <a:rPr lang="en-GB" sz="800" dirty="0" err="1"/>
              <a:t>Belderson</a:t>
            </a:r>
            <a:r>
              <a:rPr lang="en-GB" sz="800" dirty="0"/>
              <a:t>, P., </a:t>
            </a:r>
            <a:r>
              <a:rPr lang="en-GB" sz="800" dirty="0" err="1"/>
              <a:t>Dodsworth</a:t>
            </a:r>
            <a:r>
              <a:rPr lang="en-GB" sz="800" dirty="0"/>
              <a:t>, J., Garstang, J., Harrison, E., </a:t>
            </a:r>
            <a:r>
              <a:rPr lang="en-GB" sz="800" dirty="0" err="1"/>
              <a:t>Retzer</a:t>
            </a:r>
            <a:r>
              <a:rPr lang="en-GB" sz="800" dirty="0"/>
              <a:t>, A. and Sorensen, P., (2016). Pathways to harm, pathways to protection: a triennial analysis of serious case reviews 2011 to 2014. Department for Education.</a:t>
            </a:r>
          </a:p>
          <a:p>
            <a:endParaRPr lang="en-GB" sz="800" dirty="0"/>
          </a:p>
          <a:p>
            <a:r>
              <a:rPr lang="en-GB" sz="800" dirty="0"/>
              <a:t>Social Care Wales. (n.d.). Hand-outs All Wales Basic Safeguarding Awareness Training Version 2. Available: </a:t>
            </a:r>
            <a:r>
              <a:rPr lang="en-GB" sz="800" dirty="0">
                <a:hlinkClick r:id="rId13"/>
              </a:rPr>
              <a:t>https://socialcare.wales/cms_assets/file-uploads/7-All-Wales-Basic-Safeguarding-Awareness-Training-Legislation-and-guidance-summary.pdf</a:t>
            </a:r>
            <a:r>
              <a:rPr lang="en-GB" sz="800" dirty="0"/>
              <a:t>. Last accessed 23rd Jan 2020</a:t>
            </a:r>
            <a:r>
              <a:rPr lang="en-GB" sz="1000" dirty="0"/>
              <a:t>.</a:t>
            </a:r>
          </a:p>
          <a:p>
            <a:endParaRPr lang="en-GB" sz="1000" dirty="0"/>
          </a:p>
        </p:txBody>
      </p:sp>
      <p:pic>
        <p:nvPicPr>
          <p:cNvPr id="8" name="Picture 7">
            <a:extLst>
              <a:ext uri="{FF2B5EF4-FFF2-40B4-BE49-F238E27FC236}">
                <a16:creationId xmlns:a16="http://schemas.microsoft.com/office/drawing/2014/main" id="{F50C06A0-C945-4F94-9377-477DC0BD0AF1}"/>
              </a:ext>
            </a:extLst>
          </p:cNvPr>
          <p:cNvPicPr>
            <a:picLocks noChangeAspect="1"/>
          </p:cNvPicPr>
          <p:nvPr/>
        </p:nvPicPr>
        <p:blipFill>
          <a:blip r:embed="rId14"/>
          <a:stretch>
            <a:fillRect/>
          </a:stretch>
        </p:blipFill>
        <p:spPr>
          <a:xfrm>
            <a:off x="1421618" y="876329"/>
            <a:ext cx="357724" cy="413301"/>
          </a:xfrm>
          <a:prstGeom prst="rect">
            <a:avLst/>
          </a:prstGeom>
        </p:spPr>
      </p:pic>
      <p:pic>
        <p:nvPicPr>
          <p:cNvPr id="9" name="Picture 8">
            <a:extLst>
              <a:ext uri="{FF2B5EF4-FFF2-40B4-BE49-F238E27FC236}">
                <a16:creationId xmlns:a16="http://schemas.microsoft.com/office/drawing/2014/main" id="{C3DE661B-F531-4A2A-BFAD-1C0E34C4BBB1}"/>
              </a:ext>
            </a:extLst>
          </p:cNvPr>
          <p:cNvPicPr>
            <a:picLocks noChangeAspect="1"/>
          </p:cNvPicPr>
          <p:nvPr/>
        </p:nvPicPr>
        <p:blipFill>
          <a:blip r:embed="rId15"/>
          <a:stretch>
            <a:fillRect/>
          </a:stretch>
        </p:blipFill>
        <p:spPr>
          <a:xfrm>
            <a:off x="1239492" y="1303494"/>
            <a:ext cx="561621" cy="380654"/>
          </a:xfrm>
          <a:prstGeom prst="rect">
            <a:avLst/>
          </a:prstGeom>
        </p:spPr>
      </p:pic>
      <p:pic>
        <p:nvPicPr>
          <p:cNvPr id="11" name="Picture 10">
            <a:extLst>
              <a:ext uri="{FF2B5EF4-FFF2-40B4-BE49-F238E27FC236}">
                <a16:creationId xmlns:a16="http://schemas.microsoft.com/office/drawing/2014/main" id="{BBBF529D-9921-4F19-9732-B6BEDA6ABFF8}"/>
              </a:ext>
            </a:extLst>
          </p:cNvPr>
          <p:cNvPicPr>
            <a:picLocks noChangeAspect="1"/>
          </p:cNvPicPr>
          <p:nvPr/>
        </p:nvPicPr>
        <p:blipFill>
          <a:blip r:embed="rId16"/>
          <a:stretch>
            <a:fillRect/>
          </a:stretch>
        </p:blipFill>
        <p:spPr>
          <a:xfrm>
            <a:off x="1439316" y="1728244"/>
            <a:ext cx="314146" cy="453095"/>
          </a:xfrm>
          <a:prstGeom prst="rect">
            <a:avLst/>
          </a:prstGeom>
        </p:spPr>
      </p:pic>
      <p:pic>
        <p:nvPicPr>
          <p:cNvPr id="12" name="Picture 11">
            <a:extLst>
              <a:ext uri="{FF2B5EF4-FFF2-40B4-BE49-F238E27FC236}">
                <a16:creationId xmlns:a16="http://schemas.microsoft.com/office/drawing/2014/main" id="{06F1088A-FD26-4F1F-A236-21DBC3615BC4}"/>
              </a:ext>
            </a:extLst>
          </p:cNvPr>
          <p:cNvPicPr>
            <a:picLocks noChangeAspect="1"/>
          </p:cNvPicPr>
          <p:nvPr/>
        </p:nvPicPr>
        <p:blipFill>
          <a:blip r:embed="rId17"/>
          <a:stretch>
            <a:fillRect/>
          </a:stretch>
        </p:blipFill>
        <p:spPr>
          <a:xfrm>
            <a:off x="1415026" y="2266547"/>
            <a:ext cx="332170" cy="151993"/>
          </a:xfrm>
          <a:prstGeom prst="rect">
            <a:avLst/>
          </a:prstGeom>
        </p:spPr>
      </p:pic>
      <p:pic>
        <p:nvPicPr>
          <p:cNvPr id="13" name="Picture 12">
            <a:extLst>
              <a:ext uri="{FF2B5EF4-FFF2-40B4-BE49-F238E27FC236}">
                <a16:creationId xmlns:a16="http://schemas.microsoft.com/office/drawing/2014/main" id="{5A08E76B-1BAB-4B73-959A-BCB7C7411F1C}"/>
              </a:ext>
            </a:extLst>
          </p:cNvPr>
          <p:cNvPicPr>
            <a:picLocks noChangeAspect="1"/>
          </p:cNvPicPr>
          <p:nvPr/>
        </p:nvPicPr>
        <p:blipFill>
          <a:blip r:embed="rId18"/>
          <a:stretch>
            <a:fillRect/>
          </a:stretch>
        </p:blipFill>
        <p:spPr>
          <a:xfrm>
            <a:off x="1421618" y="2481256"/>
            <a:ext cx="379208" cy="368875"/>
          </a:xfrm>
          <a:prstGeom prst="rect">
            <a:avLst/>
          </a:prstGeom>
        </p:spPr>
      </p:pic>
    </p:spTree>
    <p:extLst>
      <p:ext uri="{BB962C8B-B14F-4D97-AF65-F5344CB8AC3E}">
        <p14:creationId xmlns:p14="http://schemas.microsoft.com/office/powerpoint/2010/main" val="16444931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351</TotalTime>
  <Words>1019</Words>
  <Application>Microsoft Office PowerPoint</Application>
  <PresentationFormat>Widescreen</PresentationFormat>
  <Paragraphs>99</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Arial Rounded MT Bold</vt:lpstr>
      <vt:lpstr>Calibri</vt:lpstr>
      <vt:lpstr>Calibri Light</vt:lpstr>
      <vt:lpstr>Office Theme</vt:lpstr>
      <vt:lpstr>PowerPoint Presentation</vt:lpstr>
      <vt:lpstr>Picture 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Colyn Pugh</dc:creator>
  <cp:lastModifiedBy>Colyn Pugh</cp:lastModifiedBy>
  <cp:revision>31</cp:revision>
  <dcterms:created xsi:type="dcterms:W3CDTF">2020-01-17T14:41:15Z</dcterms:created>
  <dcterms:modified xsi:type="dcterms:W3CDTF">2020-01-23T11:48:24Z</dcterms:modified>
</cp:coreProperties>
</file>