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302" r:id="rId3"/>
    <p:sldId id="301" r:id="rId4"/>
    <p:sldId id="283" r:id="rId5"/>
    <p:sldId id="303" r:id="rId6"/>
    <p:sldId id="282" r:id="rId7"/>
    <p:sldId id="337" r:id="rId8"/>
    <p:sldId id="338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FCB9B8-99E5-4925-BD53-495FAB4F23EE}" v="21" dt="2024-03-17T22:25:59.46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060" autoAdjust="0"/>
  </p:normalViewPr>
  <p:slideViewPr>
    <p:cSldViewPr snapToGrid="0">
      <p:cViewPr varScale="1">
        <p:scale>
          <a:sx n="96" d="100"/>
          <a:sy n="96" d="100"/>
        </p:scale>
        <p:origin x="308" y="1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6EFCB9B8-99E5-4925-BD53-495FAB4F23EE}"/>
    <pc:docChg chg="undo custSel addSld delSld modSld sldOrd">
      <pc:chgData name="Alisdair Cunningham" userId="67e8d9ba-4582-42f1-b26c-e866daa7f65b" providerId="ADAL" clId="{6EFCB9B8-99E5-4925-BD53-495FAB4F23EE}" dt="2024-03-17T22:26:05.712" v="599" actId="20577"/>
      <pc:docMkLst>
        <pc:docMk/>
      </pc:docMkLst>
      <pc:sldChg chg="modSp mod">
        <pc:chgData name="Alisdair Cunningham" userId="67e8d9ba-4582-42f1-b26c-e866daa7f65b" providerId="ADAL" clId="{6EFCB9B8-99E5-4925-BD53-495FAB4F23EE}" dt="2024-03-17T22:25:26.096" v="594"/>
        <pc:sldMkLst>
          <pc:docMk/>
          <pc:sldMk cId="3701768522" sldId="256"/>
        </pc:sldMkLst>
        <pc:spChg chg="mod">
          <ac:chgData name="Alisdair Cunningham" userId="67e8d9ba-4582-42f1-b26c-e866daa7f65b" providerId="ADAL" clId="{6EFCB9B8-99E5-4925-BD53-495FAB4F23EE}" dt="2024-03-17T22:03:59.800" v="540" actId="20577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3701768522" sldId="256"/>
            <ac:spMk id="37" creationId="{8F4A015C-4060-7569-C996-C0E610DFAC4C}"/>
          </ac:spMkLst>
        </pc:spChg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3701768522" sldId="256"/>
            <ac:spMk id="39" creationId="{28BEEBE5-1649-2D3F-4E37-5E30C4D917BA}"/>
          </ac:spMkLst>
        </pc:spChg>
      </pc:sldChg>
      <pc:sldChg chg="addSp modSp add mod modAnim">
        <pc:chgData name="Alisdair Cunningham" userId="67e8d9ba-4582-42f1-b26c-e866daa7f65b" providerId="ADAL" clId="{6EFCB9B8-99E5-4925-BD53-495FAB4F23EE}" dt="2024-03-17T22:25:41.246" v="595"/>
        <pc:sldMkLst>
          <pc:docMk/>
          <pc:sldMk cId="2118816074" sldId="282"/>
        </pc:sldMkLst>
        <pc:spChg chg="mod">
          <ac:chgData name="Alisdair Cunningham" userId="67e8d9ba-4582-42f1-b26c-e866daa7f65b" providerId="ADAL" clId="{6EFCB9B8-99E5-4925-BD53-495FAB4F23EE}" dt="2024-03-17T22:04:53.232" v="544"/>
          <ac:spMkLst>
            <pc:docMk/>
            <pc:sldMk cId="2118816074" sldId="282"/>
            <ac:spMk id="2" creationId="{752E0601-DD22-998D-06AE-0CBA00C967CA}"/>
          </ac:spMkLst>
        </pc:spChg>
        <pc:spChg chg="mod">
          <ac:chgData name="Alisdair Cunningham" userId="67e8d9ba-4582-42f1-b26c-e866daa7f65b" providerId="ADAL" clId="{6EFCB9B8-99E5-4925-BD53-495FAB4F23EE}" dt="2024-03-17T22:25:41.246" v="595"/>
          <ac:spMkLst>
            <pc:docMk/>
            <pc:sldMk cId="2118816074" sldId="282"/>
            <ac:spMk id="5" creationId="{D2D54484-8CEE-D063-40B3-6FDB609D0D75}"/>
          </ac:spMkLst>
        </pc:spChg>
        <pc:spChg chg="mod">
          <ac:chgData name="Alisdair Cunningham" userId="67e8d9ba-4582-42f1-b26c-e866daa7f65b" providerId="ADAL" clId="{6EFCB9B8-99E5-4925-BD53-495FAB4F23EE}" dt="2024-03-17T21:55:02.602" v="501"/>
          <ac:spMkLst>
            <pc:docMk/>
            <pc:sldMk cId="2118816074" sldId="282"/>
            <ac:spMk id="8" creationId="{C39BE701-A67E-5BFD-B044-ECF13A621788}"/>
          </ac:spMkLst>
        </pc:spChg>
        <pc:spChg chg="add mod">
          <ac:chgData name="Alisdair Cunningham" userId="67e8d9ba-4582-42f1-b26c-e866daa7f65b" providerId="ADAL" clId="{6EFCB9B8-99E5-4925-BD53-495FAB4F23EE}" dt="2024-03-17T21:54:49.728" v="500"/>
          <ac:spMkLst>
            <pc:docMk/>
            <pc:sldMk cId="2118816074" sldId="282"/>
            <ac:spMk id="11" creationId="{CF3DB55D-6454-541D-7A32-3A156BDC5178}"/>
          </ac:spMkLst>
        </pc:spChg>
        <pc:picChg chg="add mod">
          <ac:chgData name="Alisdair Cunningham" userId="67e8d9ba-4582-42f1-b26c-e866daa7f65b" providerId="ADAL" clId="{6EFCB9B8-99E5-4925-BD53-495FAB4F23EE}" dt="2024-03-17T21:46:14.007" v="478"/>
          <ac:picMkLst>
            <pc:docMk/>
            <pc:sldMk cId="2118816074" sldId="282"/>
            <ac:picMk id="6" creationId="{59271722-31EF-3CE9-E2E9-8B53992B7482}"/>
          </ac:picMkLst>
        </pc:picChg>
        <pc:picChg chg="add mod">
          <ac:chgData name="Alisdair Cunningham" userId="67e8d9ba-4582-42f1-b26c-e866daa7f65b" providerId="ADAL" clId="{6EFCB9B8-99E5-4925-BD53-495FAB4F23EE}" dt="2024-03-17T21:46:17.614" v="480"/>
          <ac:picMkLst>
            <pc:docMk/>
            <pc:sldMk cId="2118816074" sldId="282"/>
            <ac:picMk id="9" creationId="{822F4E86-AEAC-ACD0-F957-5D9187EC4CB4}"/>
          </ac:picMkLst>
        </pc:picChg>
        <pc:picChg chg="add mod">
          <ac:chgData name="Alisdair Cunningham" userId="67e8d9ba-4582-42f1-b26c-e866daa7f65b" providerId="ADAL" clId="{6EFCB9B8-99E5-4925-BD53-495FAB4F23EE}" dt="2024-03-17T21:46:25.973" v="482"/>
          <ac:picMkLst>
            <pc:docMk/>
            <pc:sldMk cId="2118816074" sldId="282"/>
            <ac:picMk id="10" creationId="{853E4C94-A105-C3C9-981C-BAF9AD592FE3}"/>
          </ac:picMkLst>
        </pc:picChg>
      </pc:sldChg>
      <pc:sldChg chg="modSp add mod">
        <pc:chgData name="Alisdair Cunningham" userId="67e8d9ba-4582-42f1-b26c-e866daa7f65b" providerId="ADAL" clId="{6EFCB9B8-99E5-4925-BD53-495FAB4F23EE}" dt="2024-03-17T22:25:41.246" v="595"/>
        <pc:sldMkLst>
          <pc:docMk/>
          <pc:sldMk cId="2422032979" sldId="283"/>
        </pc:sldMkLst>
        <pc:spChg chg="mod">
          <ac:chgData name="Alisdair Cunningham" userId="67e8d9ba-4582-42f1-b26c-e866daa7f65b" providerId="ADAL" clId="{6EFCB9B8-99E5-4925-BD53-495FAB4F23EE}" dt="2024-03-17T22:04:46.818" v="542"/>
          <ac:spMkLst>
            <pc:docMk/>
            <pc:sldMk cId="2422032979" sldId="283"/>
            <ac:spMk id="2" creationId="{752E0601-DD22-998D-06AE-0CBA00C967CA}"/>
          </ac:spMkLst>
        </pc:spChg>
        <pc:spChg chg="mod">
          <ac:chgData name="Alisdair Cunningham" userId="67e8d9ba-4582-42f1-b26c-e866daa7f65b" providerId="ADAL" clId="{6EFCB9B8-99E5-4925-BD53-495FAB4F23EE}" dt="2024-03-17T22:25:41.246" v="595"/>
          <ac:spMkLst>
            <pc:docMk/>
            <pc:sldMk cId="2422032979" sldId="283"/>
            <ac:spMk id="5" creationId="{D2D54484-8CEE-D063-40B3-6FDB609D0D75}"/>
          </ac:spMkLst>
        </pc:spChg>
      </pc:sldChg>
      <pc:sldChg chg="modSp add mod">
        <pc:chgData name="Alisdair Cunningham" userId="67e8d9ba-4582-42f1-b26c-e866daa7f65b" providerId="ADAL" clId="{6EFCB9B8-99E5-4925-BD53-495FAB4F23EE}" dt="2024-03-17T22:26:05.712" v="599" actId="20577"/>
        <pc:sldMkLst>
          <pc:docMk/>
          <pc:sldMk cId="903540832" sldId="284"/>
        </pc:sldMkLst>
        <pc:spChg chg="mod">
          <ac:chgData name="Alisdair Cunningham" userId="67e8d9ba-4582-42f1-b26c-e866daa7f65b" providerId="ADAL" clId="{6EFCB9B8-99E5-4925-BD53-495FAB4F23EE}" dt="2024-03-17T22:05:04.268" v="547"/>
          <ac:spMkLst>
            <pc:docMk/>
            <pc:sldMk cId="903540832" sldId="284"/>
            <ac:spMk id="2" creationId="{752E0601-DD22-998D-06AE-0CBA00C967CA}"/>
          </ac:spMkLst>
        </pc:spChg>
        <pc:spChg chg="mod">
          <ac:chgData name="Alisdair Cunningham" userId="67e8d9ba-4582-42f1-b26c-e866daa7f65b" providerId="ADAL" clId="{6EFCB9B8-99E5-4925-BD53-495FAB4F23EE}" dt="2024-03-17T22:26:05.712" v="599" actId="20577"/>
          <ac:spMkLst>
            <pc:docMk/>
            <pc:sldMk cId="903540832" sldId="284"/>
            <ac:spMk id="5" creationId="{D2D54484-8CEE-D063-40B3-6FDB609D0D75}"/>
          </ac:spMkLst>
        </pc:spChg>
        <pc:spChg chg="mod">
          <ac:chgData name="Alisdair Cunningham" userId="67e8d9ba-4582-42f1-b26c-e866daa7f65b" providerId="ADAL" clId="{6EFCB9B8-99E5-4925-BD53-495FAB4F23EE}" dt="2024-03-17T22:01:04.637" v="521" actId="20577"/>
          <ac:spMkLst>
            <pc:docMk/>
            <pc:sldMk cId="903540832" sldId="284"/>
            <ac:spMk id="8" creationId="{C39BE701-A67E-5BFD-B044-ECF13A621788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1816216380" sldId="285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1816216380" sldId="285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1816216380" sldId="285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1816216380" sldId="285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1066210880" sldId="286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1066210880" sldId="286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1066210880" sldId="286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1066210880" sldId="286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3560842016" sldId="287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3560842016" sldId="287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3560842016" sldId="287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3560842016" sldId="287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2384252318" sldId="288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2384252318" sldId="288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2384252318" sldId="288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2384252318" sldId="288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3145386037" sldId="289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3145386037" sldId="289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3145386037" sldId="289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3145386037" sldId="289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1303593727" sldId="290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1303593727" sldId="290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1303593727" sldId="290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1303593727" sldId="290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4121063641" sldId="291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4121063641" sldId="291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4121063641" sldId="291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4121063641" sldId="291"/>
            <ac:spMk id="5" creationId="{D2D54484-8CEE-D063-40B3-6FDB609D0D75}"/>
          </ac:spMkLst>
        </pc:spChg>
      </pc:sldChg>
      <pc:sldChg chg="modSp">
        <pc:chgData name="Alisdair Cunningham" userId="67e8d9ba-4582-42f1-b26c-e866daa7f65b" providerId="ADAL" clId="{6EFCB9B8-99E5-4925-BD53-495FAB4F23EE}" dt="2024-03-17T22:25:26.096" v="594"/>
        <pc:sldMkLst>
          <pc:docMk/>
          <pc:sldMk cId="3876739348" sldId="292"/>
        </pc:sldMkLst>
        <pc:spChg chg="mod">
          <ac:chgData name="Alisdair Cunningham" userId="67e8d9ba-4582-42f1-b26c-e866daa7f65b" providerId="ADAL" clId="{6EFCB9B8-99E5-4925-BD53-495FAB4F23EE}" dt="2024-03-17T21:05:10.845" v="33"/>
          <ac:spMkLst>
            <pc:docMk/>
            <pc:sldMk cId="3876739348" sldId="292"/>
            <ac:spMk id="2" creationId="{DCC55022-FB6B-03B1-63B3-3DF214375334}"/>
          </ac:spMkLst>
        </pc:spChg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3876739348" sldId="292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3876739348" sldId="292"/>
            <ac:spMk id="5" creationId="{D2D54484-8CEE-D063-40B3-6FDB609D0D75}"/>
          </ac:spMkLst>
        </pc:spChg>
      </pc:sldChg>
      <pc:sldChg chg="modSp add del mod">
        <pc:chgData name="Alisdair Cunningham" userId="67e8d9ba-4582-42f1-b26c-e866daa7f65b" providerId="ADAL" clId="{6EFCB9B8-99E5-4925-BD53-495FAB4F23EE}" dt="2024-03-17T21:20:40.539" v="47" actId="47"/>
        <pc:sldMkLst>
          <pc:docMk/>
          <pc:sldMk cId="1586411558" sldId="300"/>
        </pc:sldMkLst>
        <pc:spChg chg="mod">
          <ac:chgData name="Alisdair Cunningham" userId="67e8d9ba-4582-42f1-b26c-e866daa7f65b" providerId="ADAL" clId="{6EFCB9B8-99E5-4925-BD53-495FAB4F23EE}" dt="2024-03-17T21:20:17.069" v="44" actId="20577"/>
          <ac:spMkLst>
            <pc:docMk/>
            <pc:sldMk cId="1586411558" sldId="300"/>
            <ac:spMk id="8" creationId="{C39BE701-A67E-5BFD-B044-ECF13A621788}"/>
          </ac:spMkLst>
        </pc:spChg>
      </pc:sldChg>
      <pc:sldChg chg="modSp add mod">
        <pc:chgData name="Alisdair Cunningham" userId="67e8d9ba-4582-42f1-b26c-e866daa7f65b" providerId="ADAL" clId="{6EFCB9B8-99E5-4925-BD53-495FAB4F23EE}" dt="2024-03-17T22:25:41.246" v="595"/>
        <pc:sldMkLst>
          <pc:docMk/>
          <pc:sldMk cId="1363831220" sldId="301"/>
        </pc:sldMkLst>
        <pc:spChg chg="mod">
          <ac:chgData name="Alisdair Cunningham" userId="67e8d9ba-4582-42f1-b26c-e866daa7f65b" providerId="ADAL" clId="{6EFCB9B8-99E5-4925-BD53-495FAB4F23EE}" dt="2024-03-17T22:05:11.399" v="548"/>
          <ac:spMkLst>
            <pc:docMk/>
            <pc:sldMk cId="1363831220" sldId="301"/>
            <ac:spMk id="2" creationId="{752E0601-DD22-998D-06AE-0CBA00C967CA}"/>
          </ac:spMkLst>
        </pc:spChg>
        <pc:spChg chg="mod">
          <ac:chgData name="Alisdair Cunningham" userId="67e8d9ba-4582-42f1-b26c-e866daa7f65b" providerId="ADAL" clId="{6EFCB9B8-99E5-4925-BD53-495FAB4F23EE}" dt="2024-03-17T22:25:41.246" v="595"/>
          <ac:spMkLst>
            <pc:docMk/>
            <pc:sldMk cId="1363831220" sldId="301"/>
            <ac:spMk id="5" creationId="{D2D54484-8CEE-D063-40B3-6FDB609D0D75}"/>
          </ac:spMkLst>
        </pc:spChg>
        <pc:spChg chg="mod">
          <ac:chgData name="Alisdair Cunningham" userId="67e8d9ba-4582-42f1-b26c-e866daa7f65b" providerId="ADAL" clId="{6EFCB9B8-99E5-4925-BD53-495FAB4F23EE}" dt="2024-03-17T21:36:12.392" v="476" actId="20577"/>
          <ac:spMkLst>
            <pc:docMk/>
            <pc:sldMk cId="1363831220" sldId="301"/>
            <ac:spMk id="8" creationId="{C39BE701-A67E-5BFD-B044-ECF13A621788}"/>
          </ac:spMkLst>
        </pc:spChg>
      </pc:sldChg>
      <pc:sldChg chg="addSp delSp modSp add mod">
        <pc:chgData name="Alisdair Cunningham" userId="67e8d9ba-4582-42f1-b26c-e866daa7f65b" providerId="ADAL" clId="{6EFCB9B8-99E5-4925-BD53-495FAB4F23EE}" dt="2024-03-17T22:25:26.096" v="594"/>
        <pc:sldMkLst>
          <pc:docMk/>
          <pc:sldMk cId="3634283946" sldId="302"/>
        </pc:sldMkLst>
        <pc:spChg chg="mod">
          <ac:chgData name="Alisdair Cunningham" userId="67e8d9ba-4582-42f1-b26c-e866daa7f65b" providerId="ADAL" clId="{6EFCB9B8-99E5-4925-BD53-495FAB4F23EE}" dt="2024-03-17T22:04:35.682" v="541"/>
          <ac:spMkLst>
            <pc:docMk/>
            <pc:sldMk cId="3634283946" sldId="302"/>
            <ac:spMk id="4" creationId="{51E75A89-223B-C391-8173-2DCD1F72BAED}"/>
          </ac:spMkLst>
        </pc:spChg>
        <pc:spChg chg="mod">
          <ac:chgData name="Alisdair Cunningham" userId="67e8d9ba-4582-42f1-b26c-e866daa7f65b" providerId="ADAL" clId="{6EFCB9B8-99E5-4925-BD53-495FAB4F23EE}" dt="2024-03-17T22:25:26.096" v="594"/>
          <ac:spMkLst>
            <pc:docMk/>
            <pc:sldMk cId="3634283946" sldId="302"/>
            <ac:spMk id="5" creationId="{D2D54484-8CEE-D063-40B3-6FDB609D0D75}"/>
          </ac:spMkLst>
        </pc:spChg>
        <pc:spChg chg="mod">
          <ac:chgData name="Alisdair Cunningham" userId="67e8d9ba-4582-42f1-b26c-e866daa7f65b" providerId="ADAL" clId="{6EFCB9B8-99E5-4925-BD53-495FAB4F23EE}" dt="2024-03-17T22:06:45.048" v="590" actId="1076"/>
          <ac:spMkLst>
            <pc:docMk/>
            <pc:sldMk cId="3634283946" sldId="302"/>
            <ac:spMk id="6" creationId="{3F4A501D-876B-CF25-9627-E4B9737CD38D}"/>
          </ac:spMkLst>
        </pc:spChg>
        <pc:spChg chg="mod">
          <ac:chgData name="Alisdair Cunningham" userId="67e8d9ba-4582-42f1-b26c-e866daa7f65b" providerId="ADAL" clId="{6EFCB9B8-99E5-4925-BD53-495FAB4F23EE}" dt="2024-03-17T21:21:16.984" v="64" actId="20577"/>
          <ac:spMkLst>
            <pc:docMk/>
            <pc:sldMk cId="3634283946" sldId="302"/>
            <ac:spMk id="8" creationId="{C39BE701-A67E-5BFD-B044-ECF13A621788}"/>
          </ac:spMkLst>
        </pc:spChg>
        <pc:spChg chg="add del mod">
          <ac:chgData name="Alisdair Cunningham" userId="67e8d9ba-4582-42f1-b26c-e866daa7f65b" providerId="ADAL" clId="{6EFCB9B8-99E5-4925-BD53-495FAB4F23EE}" dt="2024-03-17T21:34:53.640" v="412" actId="478"/>
          <ac:spMkLst>
            <pc:docMk/>
            <pc:sldMk cId="3634283946" sldId="302"/>
            <ac:spMk id="9" creationId="{2222D4CD-35A6-BA04-0EFE-B455F18FDAD3}"/>
          </ac:spMkLst>
        </pc:spChg>
        <pc:spChg chg="add mod">
          <ac:chgData name="Alisdair Cunningham" userId="67e8d9ba-4582-42f1-b26c-e866daa7f65b" providerId="ADAL" clId="{6EFCB9B8-99E5-4925-BD53-495FAB4F23EE}" dt="2024-03-17T22:06:53.972" v="593" actId="1076"/>
          <ac:spMkLst>
            <pc:docMk/>
            <pc:sldMk cId="3634283946" sldId="302"/>
            <ac:spMk id="10" creationId="{7F8B0EEE-9FD4-5F8A-B501-B9753BBC18E0}"/>
          </ac:spMkLst>
        </pc:spChg>
        <pc:picChg chg="add mod">
          <ac:chgData name="Alisdair Cunningham" userId="67e8d9ba-4582-42f1-b26c-e866daa7f65b" providerId="ADAL" clId="{6EFCB9B8-99E5-4925-BD53-495FAB4F23EE}" dt="2024-03-17T22:06:53.972" v="593" actId="1076"/>
          <ac:picMkLst>
            <pc:docMk/>
            <pc:sldMk cId="3634283946" sldId="302"/>
            <ac:picMk id="7" creationId="{A9FE75A0-0076-E106-B4BF-B22F6F962661}"/>
          </ac:picMkLst>
        </pc:picChg>
        <pc:picChg chg="mod modCrop">
          <ac:chgData name="Alisdair Cunningham" userId="67e8d9ba-4582-42f1-b26c-e866daa7f65b" providerId="ADAL" clId="{6EFCB9B8-99E5-4925-BD53-495FAB4F23EE}" dt="2024-03-17T21:25:04.484" v="176" actId="732"/>
          <ac:picMkLst>
            <pc:docMk/>
            <pc:sldMk cId="3634283946" sldId="302"/>
            <ac:picMk id="11" creationId="{CDC57D8D-8F2C-3ECC-54B1-1401800DD892}"/>
          </ac:picMkLst>
        </pc:picChg>
        <pc:cxnChg chg="add mod">
          <ac:chgData name="Alisdair Cunningham" userId="67e8d9ba-4582-42f1-b26c-e866daa7f65b" providerId="ADAL" clId="{6EFCB9B8-99E5-4925-BD53-495FAB4F23EE}" dt="2024-03-17T22:06:53.972" v="593" actId="1076"/>
          <ac:cxnSpMkLst>
            <pc:docMk/>
            <pc:sldMk cId="3634283946" sldId="302"/>
            <ac:cxnSpMk id="13" creationId="{48D57837-8047-CE5B-36F8-81780A2A8253}"/>
          </ac:cxnSpMkLst>
        </pc:cxnChg>
      </pc:sldChg>
      <pc:sldChg chg="addSp modSp add del modAnim">
        <pc:chgData name="Alisdair Cunningham" userId="67e8d9ba-4582-42f1-b26c-e866daa7f65b" providerId="ADAL" clId="{6EFCB9B8-99E5-4925-BD53-495FAB4F23EE}" dt="2024-03-17T21:46:37.177" v="487" actId="2890"/>
        <pc:sldMkLst>
          <pc:docMk/>
          <pc:sldMk cId="786252182" sldId="303"/>
        </pc:sldMkLst>
        <pc:picChg chg="add mod">
          <ac:chgData name="Alisdair Cunningham" userId="67e8d9ba-4582-42f1-b26c-e866daa7f65b" providerId="ADAL" clId="{6EFCB9B8-99E5-4925-BD53-495FAB4F23EE}" dt="2024-03-17T21:46:31.790" v="485"/>
          <ac:picMkLst>
            <pc:docMk/>
            <pc:sldMk cId="786252182" sldId="303"/>
            <ac:picMk id="6" creationId="{ABEA72C8-0197-A72C-9275-56FF7087E156}"/>
          </ac:picMkLst>
        </pc:picChg>
      </pc:sldChg>
      <pc:sldChg chg="modSp add mod ord">
        <pc:chgData name="Alisdair Cunningham" userId="67e8d9ba-4582-42f1-b26c-e866daa7f65b" providerId="ADAL" clId="{6EFCB9B8-99E5-4925-BD53-495FAB4F23EE}" dt="2024-03-17T22:25:50.059" v="596"/>
        <pc:sldMkLst>
          <pc:docMk/>
          <pc:sldMk cId="1948445525" sldId="303"/>
        </pc:sldMkLst>
        <pc:spChg chg="mod">
          <ac:chgData name="Alisdair Cunningham" userId="67e8d9ba-4582-42f1-b26c-e866daa7f65b" providerId="ADAL" clId="{6EFCB9B8-99E5-4925-BD53-495FAB4F23EE}" dt="2024-03-17T22:04:50.372" v="543"/>
          <ac:spMkLst>
            <pc:docMk/>
            <pc:sldMk cId="1948445525" sldId="303"/>
            <ac:spMk id="2" creationId="{752E0601-DD22-998D-06AE-0CBA00C967CA}"/>
          </ac:spMkLst>
        </pc:spChg>
        <pc:spChg chg="mod">
          <ac:chgData name="Alisdair Cunningham" userId="67e8d9ba-4582-42f1-b26c-e866daa7f65b" providerId="ADAL" clId="{6EFCB9B8-99E5-4925-BD53-495FAB4F23EE}" dt="2024-03-17T22:25:50.059" v="596"/>
          <ac:spMkLst>
            <pc:docMk/>
            <pc:sldMk cId="1948445525" sldId="303"/>
            <ac:spMk id="5" creationId="{D2D54484-8CEE-D063-40B3-6FDB609D0D75}"/>
          </ac:spMkLst>
        </pc:spChg>
        <pc:spChg chg="mod">
          <ac:chgData name="Alisdair Cunningham" userId="67e8d9ba-4582-42f1-b26c-e866daa7f65b" providerId="ADAL" clId="{6EFCB9B8-99E5-4925-BD53-495FAB4F23EE}" dt="2024-03-17T21:53:33.898" v="497" actId="6549"/>
          <ac:spMkLst>
            <pc:docMk/>
            <pc:sldMk cId="1948445525" sldId="303"/>
            <ac:spMk id="8" creationId="{C39BE701-A67E-5BFD-B044-ECF13A621788}"/>
          </ac:spMkLst>
        </pc:spChg>
      </pc:sldChg>
      <pc:sldChg chg="modSp add mod">
        <pc:chgData name="Alisdair Cunningham" userId="67e8d9ba-4582-42f1-b26c-e866daa7f65b" providerId="ADAL" clId="{6EFCB9B8-99E5-4925-BD53-495FAB4F23EE}" dt="2024-03-17T22:25:59.461" v="597"/>
        <pc:sldMkLst>
          <pc:docMk/>
          <pc:sldMk cId="2879744760" sldId="337"/>
        </pc:sldMkLst>
        <pc:spChg chg="mod">
          <ac:chgData name="Alisdair Cunningham" userId="67e8d9ba-4582-42f1-b26c-e866daa7f65b" providerId="ADAL" clId="{6EFCB9B8-99E5-4925-BD53-495FAB4F23EE}" dt="2024-03-17T22:04:56.728" v="545"/>
          <ac:spMkLst>
            <pc:docMk/>
            <pc:sldMk cId="2879744760" sldId="337"/>
            <ac:spMk id="2" creationId="{752E0601-DD22-998D-06AE-0CBA00C967CA}"/>
          </ac:spMkLst>
        </pc:spChg>
        <pc:spChg chg="mod">
          <ac:chgData name="Alisdair Cunningham" userId="67e8d9ba-4582-42f1-b26c-e866daa7f65b" providerId="ADAL" clId="{6EFCB9B8-99E5-4925-BD53-495FAB4F23EE}" dt="2024-03-17T22:25:59.461" v="597"/>
          <ac:spMkLst>
            <pc:docMk/>
            <pc:sldMk cId="2879744760" sldId="337"/>
            <ac:spMk id="5" creationId="{D2D54484-8CEE-D063-40B3-6FDB609D0D75}"/>
          </ac:spMkLst>
        </pc:spChg>
      </pc:sldChg>
      <pc:sldChg chg="modSp add mod">
        <pc:chgData name="Alisdair Cunningham" userId="67e8d9ba-4582-42f1-b26c-e866daa7f65b" providerId="ADAL" clId="{6EFCB9B8-99E5-4925-BD53-495FAB4F23EE}" dt="2024-03-17T22:25:59.461" v="597"/>
        <pc:sldMkLst>
          <pc:docMk/>
          <pc:sldMk cId="1070692079" sldId="338"/>
        </pc:sldMkLst>
        <pc:spChg chg="mod">
          <ac:chgData name="Alisdair Cunningham" userId="67e8d9ba-4582-42f1-b26c-e866daa7f65b" providerId="ADAL" clId="{6EFCB9B8-99E5-4925-BD53-495FAB4F23EE}" dt="2024-03-17T22:05:00.214" v="546"/>
          <ac:spMkLst>
            <pc:docMk/>
            <pc:sldMk cId="1070692079" sldId="338"/>
            <ac:spMk id="2" creationId="{752E0601-DD22-998D-06AE-0CBA00C967CA}"/>
          </ac:spMkLst>
        </pc:spChg>
        <pc:spChg chg="mod">
          <ac:chgData name="Alisdair Cunningham" userId="67e8d9ba-4582-42f1-b26c-e866daa7f65b" providerId="ADAL" clId="{6EFCB9B8-99E5-4925-BD53-495FAB4F23EE}" dt="2024-03-17T22:25:59.461" v="597"/>
          <ac:spMkLst>
            <pc:docMk/>
            <pc:sldMk cId="1070692079" sldId="338"/>
            <ac:spMk id="5" creationId="{D2D54484-8CEE-D063-40B3-6FDB609D0D7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23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003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Stahel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W.R., 1982. The product life factor.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 Inquiry into the Nature of Sustainable Societies: The Role of the Private Sector (Series: 1982 Mitchell Prize Papers), NARC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pp.74-96.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985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4542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0921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3197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Barnett, M.J., Hancock, P.I., Klotz, L.E.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Attari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S.Z., 2023. Recycling bias and reduction neglect.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Nature Sustainability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pp.1418-1425.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386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211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696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083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4420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7265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4636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5306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775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223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17/03/2024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s://www.gov.wales/workplace-recyclin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LOaTR4Dy5LE?feature=oembed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.sharepoint.com/:w:/r/teams/ACNA4004_Contemporary_Challenges_2023_24_GRP/Shared%20Documents/General/UWTSD%20Waste/Policy%20Development/1.1%20UWTSD%20waste%20process%20%2024.docx?d=w66567b9d4ba44bc7b89c7e95c225de1b&amp;csf=1&amp;web=1&amp;e=vjgk0I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8620" y="649091"/>
            <a:ext cx="5372071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dirty="0"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ACNA4004: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Lecture 14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000" dirty="0">
                <a:latin typeface="+mj-lt"/>
                <a:ea typeface="+mj-ea"/>
                <a:cs typeface="+mj-cs"/>
              </a:rPr>
              <a:t>Transition to a Circular Economy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73" r="32173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17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236172" y="4654957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2023 / 2024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18/03/2024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Context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9" t="-370" r="3919" b="370"/>
          <a:stretch/>
        </p:blipFill>
        <p:spPr>
          <a:xfrm>
            <a:off x="-5612" y="369332"/>
            <a:ext cx="3921630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3953476" y="382012"/>
            <a:ext cx="8030817" cy="60939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UWTSD’s change in waste policy is driven by changes in national (Welsh Government) policy.</a:t>
            </a:r>
          </a:p>
          <a:p>
            <a:endParaRPr lang="en-GB" sz="2200" dirty="0"/>
          </a:p>
          <a:p>
            <a:r>
              <a:rPr lang="en-GB" sz="2200" dirty="0"/>
              <a:t>So, what is the motivation behind WG’s new policy?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r>
              <a:rPr lang="en-GB" sz="1600" dirty="0"/>
              <a:t>Source: </a:t>
            </a:r>
            <a:r>
              <a:rPr lang="en-GB" sz="1600" dirty="0">
                <a:hlinkClick r:id="rId4"/>
              </a:rPr>
              <a:t>Workplace recycling | GOV.WALES</a:t>
            </a:r>
            <a:r>
              <a:rPr lang="en-GB" sz="1600" dirty="0"/>
              <a:t> - https://www.gov.wales/workplace-recycling</a:t>
            </a:r>
          </a:p>
          <a:p>
            <a:endParaRPr lang="en-GB" sz="2200" dirty="0"/>
          </a:p>
          <a:p>
            <a:r>
              <a:rPr lang="en-GB" sz="2200" dirty="0"/>
              <a:t>The overall aim is: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Reduce the amount of waste going to landfill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Increase the rate of recycling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Support the Circular Economy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FE75A0-0076-E106-B4BF-B22F6F9626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1306" y="1926933"/>
            <a:ext cx="7626626" cy="2366884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F8B0EEE-9FD4-5F8A-B501-B9753BBC18E0}"/>
              </a:ext>
            </a:extLst>
          </p:cNvPr>
          <p:cNvSpPr/>
          <p:nvPr/>
        </p:nvSpPr>
        <p:spPr>
          <a:xfrm>
            <a:off x="4141306" y="3955773"/>
            <a:ext cx="5638798" cy="33804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8D57837-8047-CE5B-36F8-81780A2A8253}"/>
              </a:ext>
            </a:extLst>
          </p:cNvPr>
          <p:cNvCxnSpPr>
            <a:cxnSpLocks/>
          </p:cNvCxnSpPr>
          <p:nvPr/>
        </p:nvCxnSpPr>
        <p:spPr>
          <a:xfrm flipH="1">
            <a:off x="3293165" y="4128052"/>
            <a:ext cx="848141" cy="2187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42839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2023/2024		</a:t>
            </a:r>
            <a:r>
              <a:rPr lang="en-GB" b="1" dirty="0"/>
              <a:t>Transition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14: Transition to a Circular Economy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30/01/2024</a:t>
            </a:r>
          </a:p>
        </p:txBody>
      </p:sp>
      <p:pic>
        <p:nvPicPr>
          <p:cNvPr id="7" name="Picture 6" descr="A diagram of different types of industry&#10;&#10;Description automatically generated">
            <a:extLst>
              <a:ext uri="{FF2B5EF4-FFF2-40B4-BE49-F238E27FC236}">
                <a16:creationId xmlns:a16="http://schemas.microsoft.com/office/drawing/2014/main" id="{ECA518C5-1CB2-7459-2D75-DD06550AF9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31" b="4681"/>
          <a:stretch/>
        </p:blipFill>
        <p:spPr>
          <a:xfrm>
            <a:off x="1971215" y="521109"/>
            <a:ext cx="7748353" cy="52759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DA083DE-877B-F1A6-C373-823DFDF46FB8}"/>
              </a:ext>
            </a:extLst>
          </p:cNvPr>
          <p:cNvSpPr txBox="1"/>
          <p:nvPr/>
        </p:nvSpPr>
        <p:spPr>
          <a:xfrm>
            <a:off x="1651934" y="5797045"/>
            <a:ext cx="83869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Comic Sans MS" panose="030F0702030302020204" pitchFamily="66" charset="0"/>
              </a:rPr>
              <a:t>QUESTION: Where do we stand today? – do all products or services conform to one of these economic process pathways?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1D0E7B-9087-3960-FBF2-8FBF4694691C}"/>
              </a:ext>
            </a:extLst>
          </p:cNvPr>
          <p:cNvSpPr txBox="1"/>
          <p:nvPr/>
        </p:nvSpPr>
        <p:spPr>
          <a:xfrm>
            <a:off x="735457" y="3233057"/>
            <a:ext cx="8475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Comic Sans MS" panose="030F0702030302020204" pitchFamily="66" charset="0"/>
              </a:rPr>
              <a:t>Past?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5B8C8BA-9469-F6A0-4E8E-C182DA9531BA}"/>
              </a:ext>
            </a:extLst>
          </p:cNvPr>
          <p:cNvSpPr txBox="1"/>
          <p:nvPr/>
        </p:nvSpPr>
        <p:spPr>
          <a:xfrm>
            <a:off x="10107789" y="2771392"/>
            <a:ext cx="148455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Comic Sans MS" panose="030F0702030302020204" pitchFamily="66" charset="0"/>
              </a:rPr>
              <a:t>Present?</a:t>
            </a:r>
          </a:p>
          <a:p>
            <a:pPr algn="ctr"/>
            <a:endParaRPr lang="en-GB" b="1" dirty="0">
              <a:latin typeface="Comic Sans MS" panose="030F0702030302020204" pitchFamily="66" charset="0"/>
            </a:endParaRPr>
          </a:p>
          <a:p>
            <a:pPr algn="ctr"/>
            <a:r>
              <a:rPr lang="en-GB" sz="1800" b="1" dirty="0">
                <a:latin typeface="Comic Sans MS" panose="030F0702030302020204" pitchFamily="66" charset="0"/>
              </a:rPr>
              <a:t>Future?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3831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2023/2024		</a:t>
            </a:r>
            <a:r>
              <a:rPr lang="en-GB" b="1" dirty="0"/>
              <a:t>Linear</a:t>
            </a:r>
            <a:r>
              <a:rPr lang="fr-FR" dirty="0"/>
              <a:t> </a:t>
            </a:r>
            <a:r>
              <a:rPr lang="fr-FR" b="1" dirty="0"/>
              <a:t>Economy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14: Transition to a Circular Economy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30/01/2024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A518C5-1CB2-7459-2D75-DD06550AF9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79044" y="572646"/>
            <a:ext cx="7362491" cy="56901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CFA812-0E91-3D6E-3D99-93D6A4DA9F17}"/>
              </a:ext>
            </a:extLst>
          </p:cNvPr>
          <p:cNvSpPr txBox="1"/>
          <p:nvPr/>
        </p:nvSpPr>
        <p:spPr>
          <a:xfrm>
            <a:off x="7849040" y="619259"/>
            <a:ext cx="4283293" cy="163121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Comic Sans MS" panose="030F0702030302020204" pitchFamily="66" charset="0"/>
              </a:rPr>
              <a:t>“today, industrial activity involves a linear production consumption system with inbuilt environmental deterioration at both ends”.</a:t>
            </a:r>
          </a:p>
          <a:p>
            <a:pPr algn="ctr"/>
            <a:r>
              <a:rPr lang="en-GB" sz="2000" dirty="0" err="1">
                <a:latin typeface="Comic Sans MS" panose="030F0702030302020204" pitchFamily="66" charset="0"/>
              </a:rPr>
              <a:t>Stahel</a:t>
            </a:r>
            <a:r>
              <a:rPr lang="en-GB" sz="2000" dirty="0">
                <a:latin typeface="Comic Sans MS" panose="030F0702030302020204" pitchFamily="66" charset="0"/>
              </a:rPr>
              <a:t> (1982, p.73)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3C86676-3121-FBC1-C852-76BC81B860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5" r="74799" b="185"/>
          <a:stretch/>
        </p:blipFill>
        <p:spPr>
          <a:xfrm>
            <a:off x="20" y="369332"/>
            <a:ext cx="2047441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D4E773-5281-F5DD-255A-CB667E9689DD}"/>
              </a:ext>
            </a:extLst>
          </p:cNvPr>
          <p:cNvSpPr txBox="1"/>
          <p:nvPr/>
        </p:nvSpPr>
        <p:spPr>
          <a:xfrm>
            <a:off x="9433815" y="4048522"/>
            <a:ext cx="267867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Linear economy is sometimes referred to as</a:t>
            </a:r>
          </a:p>
          <a:p>
            <a:pPr algn="ctr"/>
            <a:r>
              <a:rPr lang="en-GB" sz="2400" dirty="0"/>
              <a:t>‘Cradle-to-grave’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73A2F3-3567-5C23-352B-7660609168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87837" y="5492623"/>
            <a:ext cx="4030445" cy="87183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A4E3DA6-40D2-C162-DB9A-CADD3CD571C4}"/>
              </a:ext>
            </a:extLst>
          </p:cNvPr>
          <p:cNvSpPr txBox="1"/>
          <p:nvPr/>
        </p:nvSpPr>
        <p:spPr>
          <a:xfrm>
            <a:off x="1886764" y="6262800"/>
            <a:ext cx="413151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100" dirty="0"/>
              <a:t>Source: </a:t>
            </a:r>
            <a:r>
              <a:rPr lang="en-GB" sz="1100" dirty="0" err="1"/>
              <a:t>Stahel</a:t>
            </a:r>
            <a:r>
              <a:rPr lang="en-GB" sz="1100" dirty="0"/>
              <a:t> (1982, p.73)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062006-2FEF-7397-774C-AAC6C2359285}"/>
              </a:ext>
            </a:extLst>
          </p:cNvPr>
          <p:cNvSpPr txBox="1"/>
          <p:nvPr/>
        </p:nvSpPr>
        <p:spPr>
          <a:xfrm>
            <a:off x="8011287" y="2832278"/>
            <a:ext cx="13302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i="1" dirty="0">
                <a:latin typeface="Comic Sans MS" panose="030F0702030302020204" pitchFamily="66" charset="0"/>
              </a:rPr>
              <a:t>Depletion leading to scarcity</a:t>
            </a:r>
            <a:endParaRPr lang="en-GB" b="1" i="1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C2E3CD9-DA52-2ECA-C34B-E2565A32C960}"/>
              </a:ext>
            </a:extLst>
          </p:cNvPr>
          <p:cNvSpPr txBox="1"/>
          <p:nvPr/>
        </p:nvSpPr>
        <p:spPr>
          <a:xfrm>
            <a:off x="2374658" y="619259"/>
            <a:ext cx="17157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i="1" dirty="0">
                <a:latin typeface="Comic Sans MS" panose="030F0702030302020204" pitchFamily="66" charset="0"/>
              </a:rPr>
              <a:t>Waste Accumulation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2422032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2023/2024		</a:t>
            </a:r>
            <a:r>
              <a:rPr lang="en-GB" b="1" dirty="0"/>
              <a:t>Ecological disadvantages of 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14: Transition to a Circular Economy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E3477B-F73A-B5B7-7569-E9B13C1DE1F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5" r="74799" b="185"/>
          <a:stretch/>
        </p:blipFill>
        <p:spPr>
          <a:xfrm>
            <a:off x="20" y="369332"/>
            <a:ext cx="2047441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Online Media 12" title="Ecological Disadvantages of Linear Economy">
            <a:hlinkClick r:id="" action="ppaction://media"/>
            <a:extLst>
              <a:ext uri="{FF2B5EF4-FFF2-40B4-BE49-F238E27FC236}">
                <a16:creationId xmlns:a16="http://schemas.microsoft.com/office/drawing/2014/main" id="{7BF979E6-8C51-0A66-F030-2C489D57A93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917148" y="605183"/>
            <a:ext cx="10160000" cy="574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445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2023/2024		</a:t>
            </a:r>
            <a:r>
              <a:rPr lang="fr-FR" b="1" dirty="0"/>
              <a:t> Modern</a:t>
            </a:r>
            <a:r>
              <a:rPr lang="fr-FR" dirty="0"/>
              <a:t> </a:t>
            </a:r>
            <a:r>
              <a:rPr lang="en-GB" b="1" dirty="0"/>
              <a:t>Recycling rates: Plastics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14: Transition to a Circular Economy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30/01/2024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E3477B-F73A-B5B7-7569-E9B13C1DE1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85" r="74799" b="185"/>
          <a:stretch/>
        </p:blipFill>
        <p:spPr>
          <a:xfrm>
            <a:off x="20" y="369332"/>
            <a:ext cx="2047441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51C9B8-F437-5615-5A2B-7B3AF7C89A0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577" b="6743"/>
          <a:stretch/>
        </p:blipFill>
        <p:spPr>
          <a:xfrm>
            <a:off x="2047461" y="344719"/>
            <a:ext cx="9601200" cy="606646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F3DB55D-6454-541D-7A32-3A156BDC5178}"/>
              </a:ext>
            </a:extLst>
          </p:cNvPr>
          <p:cNvSpPr/>
          <p:nvPr/>
        </p:nvSpPr>
        <p:spPr>
          <a:xfrm>
            <a:off x="2782956" y="762000"/>
            <a:ext cx="4717773" cy="2451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16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C9AD1E1-0839-9A7B-3616-BAE9192CFDA2}"/>
              </a:ext>
            </a:extLst>
          </p:cNvPr>
          <p:cNvCxnSpPr>
            <a:cxnSpLocks/>
          </p:cNvCxnSpPr>
          <p:nvPr/>
        </p:nvCxnSpPr>
        <p:spPr>
          <a:xfrm>
            <a:off x="11390732" y="2657343"/>
            <a:ext cx="0" cy="93900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2023/2024		</a:t>
            </a:r>
            <a:r>
              <a:rPr lang="fr-FR" b="1" dirty="0"/>
              <a:t> </a:t>
            </a:r>
            <a:r>
              <a:rPr lang="en-GB" b="1" dirty="0"/>
              <a:t>Recycling: Pros and Cons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14: Transition to a Circular Economy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6D3804-FADE-7024-F8FA-6753F8380DD8}"/>
              </a:ext>
            </a:extLst>
          </p:cNvPr>
          <p:cNvSpPr txBox="1"/>
          <p:nvPr/>
        </p:nvSpPr>
        <p:spPr>
          <a:xfrm>
            <a:off x="2391676" y="996316"/>
            <a:ext cx="7660101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Recycling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benefits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the global natural environment through:</a:t>
            </a: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Reduction of virgin material extraction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Reduction of deposited toxic waste and associated contamination of land, air, and water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More energy and resource efficient to recycle than make products from raw materials (reduction in extraction)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F3A65FDA-197E-523D-536A-85EACCC68F76}"/>
              </a:ext>
            </a:extLst>
          </p:cNvPr>
          <p:cNvSpPr/>
          <p:nvPr/>
        </p:nvSpPr>
        <p:spPr>
          <a:xfrm>
            <a:off x="890323" y="564197"/>
            <a:ext cx="1008000" cy="100800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Take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171A094-BBF0-B594-17CE-0D06849EEC6F}"/>
              </a:ext>
            </a:extLst>
          </p:cNvPr>
          <p:cNvSpPr/>
          <p:nvPr/>
        </p:nvSpPr>
        <p:spPr>
          <a:xfrm>
            <a:off x="898915" y="1950495"/>
            <a:ext cx="1008000" cy="1008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Make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43D9086-8CA8-55F1-6A36-AFC19840A7FE}"/>
              </a:ext>
            </a:extLst>
          </p:cNvPr>
          <p:cNvSpPr/>
          <p:nvPr/>
        </p:nvSpPr>
        <p:spPr>
          <a:xfrm>
            <a:off x="904676" y="3595676"/>
            <a:ext cx="1008000" cy="1008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Use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8BEC3E1-5D8C-13F9-EBE5-E898DBC5FE76}"/>
              </a:ext>
            </a:extLst>
          </p:cNvPr>
          <p:cNvSpPr/>
          <p:nvPr/>
        </p:nvSpPr>
        <p:spPr>
          <a:xfrm>
            <a:off x="893155" y="5064751"/>
            <a:ext cx="1008000" cy="10080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Waste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D7DBCFC-5F5B-4F51-0F02-4A7380B69583}"/>
              </a:ext>
            </a:extLst>
          </p:cNvPr>
          <p:cNvCxnSpPr>
            <a:cxnSpLocks/>
            <a:stCxn id="6" idx="4"/>
            <a:endCxn id="7" idx="0"/>
          </p:cNvCxnSpPr>
          <p:nvPr/>
        </p:nvCxnSpPr>
        <p:spPr>
          <a:xfrm>
            <a:off x="1394323" y="1572197"/>
            <a:ext cx="8592" cy="378298"/>
          </a:xfrm>
          <a:prstGeom prst="straightConnector1">
            <a:avLst/>
          </a:prstGeom>
          <a:ln w="1270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F9634B9-09BF-BF69-FFB6-46BDFB093F16}"/>
              </a:ext>
            </a:extLst>
          </p:cNvPr>
          <p:cNvCxnSpPr>
            <a:cxnSpLocks/>
            <a:stCxn id="7" idx="4"/>
            <a:endCxn id="9" idx="0"/>
          </p:cNvCxnSpPr>
          <p:nvPr/>
        </p:nvCxnSpPr>
        <p:spPr>
          <a:xfrm>
            <a:off x="1402915" y="2958495"/>
            <a:ext cx="5761" cy="637181"/>
          </a:xfrm>
          <a:prstGeom prst="straightConnector1">
            <a:avLst/>
          </a:prstGeom>
          <a:ln w="1270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0CCDBBB-B7A6-0F7D-F420-3ED496CD902A}"/>
              </a:ext>
            </a:extLst>
          </p:cNvPr>
          <p:cNvCxnSpPr>
            <a:cxnSpLocks/>
            <a:stCxn id="9" idx="4"/>
            <a:endCxn id="10" idx="0"/>
          </p:cNvCxnSpPr>
          <p:nvPr/>
        </p:nvCxnSpPr>
        <p:spPr>
          <a:xfrm flipH="1">
            <a:off x="1397155" y="4603676"/>
            <a:ext cx="11521" cy="461075"/>
          </a:xfrm>
          <a:prstGeom prst="straightConnector1">
            <a:avLst/>
          </a:prstGeom>
          <a:ln w="1270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al 29">
            <a:extLst>
              <a:ext uri="{FF2B5EF4-FFF2-40B4-BE49-F238E27FC236}">
                <a16:creationId xmlns:a16="http://schemas.microsoft.com/office/drawing/2014/main" id="{CF508F60-62BF-383B-1F11-19544D1B3DCC}"/>
              </a:ext>
            </a:extLst>
          </p:cNvPr>
          <p:cNvSpPr/>
          <p:nvPr/>
        </p:nvSpPr>
        <p:spPr>
          <a:xfrm>
            <a:off x="10949020" y="579227"/>
            <a:ext cx="720000" cy="72000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Take</a:t>
            </a:r>
          </a:p>
          <a:p>
            <a:pPr algn="ctr"/>
            <a:r>
              <a:rPr lang="en-GB" sz="1600" b="1" dirty="0"/>
              <a:t>(60)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1C26C0F-D4EF-8E9E-5311-20E4EA317340}"/>
              </a:ext>
            </a:extLst>
          </p:cNvPr>
          <p:cNvSpPr/>
          <p:nvPr/>
        </p:nvSpPr>
        <p:spPr>
          <a:xfrm>
            <a:off x="10805020" y="1842333"/>
            <a:ext cx="1008000" cy="1008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Make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639823B-AEC7-8B7E-1247-2F2F600A2932}"/>
              </a:ext>
            </a:extLst>
          </p:cNvPr>
          <p:cNvSpPr/>
          <p:nvPr/>
        </p:nvSpPr>
        <p:spPr>
          <a:xfrm>
            <a:off x="10752652" y="3574921"/>
            <a:ext cx="1008000" cy="1008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Use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5297F63F-AC2C-146D-30D2-D8A637EDF9B9}"/>
              </a:ext>
            </a:extLst>
          </p:cNvPr>
          <p:cNvSpPr/>
          <p:nvPr/>
        </p:nvSpPr>
        <p:spPr>
          <a:xfrm>
            <a:off x="10899824" y="5053419"/>
            <a:ext cx="720000" cy="7200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400" b="1" dirty="0"/>
              <a:t>Waste</a:t>
            </a:r>
          </a:p>
          <a:p>
            <a:pPr algn="ctr"/>
            <a:r>
              <a:rPr lang="en-GB" sz="1400" b="1" dirty="0"/>
              <a:t>(60)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DC9CDB7E-4713-6883-3076-70554B3204DB}"/>
              </a:ext>
            </a:extLst>
          </p:cNvPr>
          <p:cNvSpPr/>
          <p:nvPr/>
        </p:nvSpPr>
        <p:spPr>
          <a:xfrm>
            <a:off x="10017284" y="2784844"/>
            <a:ext cx="684000" cy="684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/>
          <a:p>
            <a:pPr algn="ctr"/>
            <a:r>
              <a:rPr lang="en-GB" sz="1200" b="1" dirty="0"/>
              <a:t>Recycle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AEF4895-5D3A-D9B7-7064-C3FF38420544}"/>
              </a:ext>
            </a:extLst>
          </p:cNvPr>
          <p:cNvCxnSpPr>
            <a:cxnSpLocks/>
            <a:stCxn id="32" idx="1"/>
            <a:endCxn id="34" idx="5"/>
          </p:cNvCxnSpPr>
          <p:nvPr/>
        </p:nvCxnSpPr>
        <p:spPr>
          <a:xfrm flipH="1" flipV="1">
            <a:off x="10601115" y="3368675"/>
            <a:ext cx="299155" cy="353864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5B0A609-A10F-2C43-B720-134454CC52E6}"/>
              </a:ext>
            </a:extLst>
          </p:cNvPr>
          <p:cNvCxnSpPr>
            <a:cxnSpLocks/>
            <a:stCxn id="34" idx="7"/>
            <a:endCxn id="31" idx="3"/>
          </p:cNvCxnSpPr>
          <p:nvPr/>
        </p:nvCxnSpPr>
        <p:spPr>
          <a:xfrm flipV="1">
            <a:off x="10601115" y="2702715"/>
            <a:ext cx="351523" cy="182298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B43E4F2A-5B0D-5A94-B984-9C5B299F68DE}"/>
              </a:ext>
            </a:extLst>
          </p:cNvPr>
          <p:cNvSpPr txBox="1"/>
          <p:nvPr/>
        </p:nvSpPr>
        <p:spPr>
          <a:xfrm>
            <a:off x="10269547" y="6015414"/>
            <a:ext cx="1678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prstClr val="black"/>
                </a:solidFill>
                <a:latin typeface="Calibri" panose="020F0502020204030204"/>
              </a:rPr>
              <a:t>Recycling effect</a:t>
            </a:r>
            <a:endParaRPr lang="en-GB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689FB6D-4ED0-98E4-0F2C-52B9722045B4}"/>
              </a:ext>
            </a:extLst>
          </p:cNvPr>
          <p:cNvSpPr txBox="1"/>
          <p:nvPr/>
        </p:nvSpPr>
        <p:spPr>
          <a:xfrm>
            <a:off x="460873" y="1498742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srgbClr val="FF0000"/>
                </a:solidFill>
                <a:latin typeface="Calibri" panose="020F0502020204030204"/>
              </a:rPr>
              <a:t>100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88992CD-61E6-286F-7204-AE7D6DF5AE87}"/>
              </a:ext>
            </a:extLst>
          </p:cNvPr>
          <p:cNvSpPr txBox="1"/>
          <p:nvPr/>
        </p:nvSpPr>
        <p:spPr>
          <a:xfrm>
            <a:off x="1443634" y="2943950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Calibri" panose="020F0502020204030204"/>
              </a:rPr>
              <a:t>10</a:t>
            </a:r>
            <a:r>
              <a:rPr lang="en-GB" sz="1800" b="1" dirty="0">
                <a:solidFill>
                  <a:srgbClr val="FF0000"/>
                </a:solidFill>
                <a:latin typeface="Calibri" panose="020F0502020204030204"/>
              </a:rPr>
              <a:t>0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83D621E2-B6D0-B0C4-8AB3-AA5509FA54DC}"/>
              </a:ext>
            </a:extLst>
          </p:cNvPr>
          <p:cNvSpPr txBox="1"/>
          <p:nvPr/>
        </p:nvSpPr>
        <p:spPr>
          <a:xfrm>
            <a:off x="400674" y="4561713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srgbClr val="FF0000"/>
                </a:solidFill>
                <a:latin typeface="Calibri" panose="020F0502020204030204"/>
              </a:rPr>
              <a:t>100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D32FD3-6704-036F-2E37-731EE9291FB3}"/>
              </a:ext>
            </a:extLst>
          </p:cNvPr>
          <p:cNvSpPr txBox="1"/>
          <p:nvPr/>
        </p:nvSpPr>
        <p:spPr>
          <a:xfrm>
            <a:off x="10460558" y="1356392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60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7BC17F-0ACC-9BBD-D987-BB720D60F004}"/>
              </a:ext>
            </a:extLst>
          </p:cNvPr>
          <p:cNvSpPr txBox="1"/>
          <p:nvPr/>
        </p:nvSpPr>
        <p:spPr>
          <a:xfrm>
            <a:off x="11390732" y="2958048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6</a:t>
            </a: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0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CCA5B1-2E39-EC63-806A-A421D2BE87E9}"/>
              </a:ext>
            </a:extLst>
          </p:cNvPr>
          <p:cNvSpPr txBox="1"/>
          <p:nvPr/>
        </p:nvSpPr>
        <p:spPr>
          <a:xfrm>
            <a:off x="10470040" y="4539090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60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F1B40DD-3F21-84E7-8106-7AAE21756508}"/>
              </a:ext>
            </a:extLst>
          </p:cNvPr>
          <p:cNvSpPr txBox="1"/>
          <p:nvPr/>
        </p:nvSpPr>
        <p:spPr>
          <a:xfrm>
            <a:off x="10616938" y="2951499"/>
            <a:ext cx="5547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  <a:latin typeface="Calibri" panose="020F0502020204030204"/>
              </a:rPr>
              <a:t>40</a:t>
            </a:r>
            <a:endParaRPr lang="en-GB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3C1BB901-32D2-16F8-1FE1-F36EA3A41979}"/>
              </a:ext>
            </a:extLst>
          </p:cNvPr>
          <p:cNvCxnSpPr>
            <a:cxnSpLocks/>
            <a:stCxn id="30" idx="4"/>
            <a:endCxn id="31" idx="0"/>
          </p:cNvCxnSpPr>
          <p:nvPr/>
        </p:nvCxnSpPr>
        <p:spPr>
          <a:xfrm>
            <a:off x="11309020" y="1299227"/>
            <a:ext cx="0" cy="543106"/>
          </a:xfrm>
          <a:prstGeom prst="straightConnector1">
            <a:avLst/>
          </a:prstGeom>
          <a:ln w="762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E6C50C2-6E57-AC46-EF05-FA3C0281C3D4}"/>
              </a:ext>
            </a:extLst>
          </p:cNvPr>
          <p:cNvCxnSpPr>
            <a:cxnSpLocks/>
            <a:stCxn id="32" idx="4"/>
            <a:endCxn id="33" idx="0"/>
          </p:cNvCxnSpPr>
          <p:nvPr/>
        </p:nvCxnSpPr>
        <p:spPr>
          <a:xfrm>
            <a:off x="11256652" y="4582921"/>
            <a:ext cx="3172" cy="470498"/>
          </a:xfrm>
          <a:prstGeom prst="straightConnector1">
            <a:avLst/>
          </a:prstGeom>
          <a:ln w="762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39F9E91B-F59D-457E-9D37-67BB4BFFD6A5}"/>
              </a:ext>
            </a:extLst>
          </p:cNvPr>
          <p:cNvCxnSpPr>
            <a:cxnSpLocks/>
          </p:cNvCxnSpPr>
          <p:nvPr/>
        </p:nvCxnSpPr>
        <p:spPr>
          <a:xfrm>
            <a:off x="11182882" y="2839592"/>
            <a:ext cx="4614" cy="709592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9866E857-6627-330F-8C3C-4FD021C27E16}"/>
              </a:ext>
            </a:extLst>
          </p:cNvPr>
          <p:cNvSpPr txBox="1"/>
          <p:nvPr/>
        </p:nvSpPr>
        <p:spPr>
          <a:xfrm>
            <a:off x="554194" y="6020044"/>
            <a:ext cx="1678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prstClr val="black"/>
                </a:solidFill>
                <a:latin typeface="Calibri" panose="020F0502020204030204"/>
              </a:rPr>
              <a:t>Linear Process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79744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39F9E91B-F59D-457E-9D37-67BB4BFFD6A5}"/>
              </a:ext>
            </a:extLst>
          </p:cNvPr>
          <p:cNvCxnSpPr>
            <a:cxnSpLocks/>
          </p:cNvCxnSpPr>
          <p:nvPr/>
        </p:nvCxnSpPr>
        <p:spPr>
          <a:xfrm>
            <a:off x="11149004" y="2711597"/>
            <a:ext cx="0" cy="860638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5C9AD1E1-0839-9A7B-3616-BAE9192CFDA2}"/>
              </a:ext>
            </a:extLst>
          </p:cNvPr>
          <p:cNvCxnSpPr>
            <a:cxnSpLocks/>
          </p:cNvCxnSpPr>
          <p:nvPr/>
        </p:nvCxnSpPr>
        <p:spPr>
          <a:xfrm>
            <a:off x="11378816" y="2636685"/>
            <a:ext cx="0" cy="939003"/>
          </a:xfrm>
          <a:prstGeom prst="straightConnector1">
            <a:avLst/>
          </a:prstGeom>
          <a:ln w="1143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2023/2024		</a:t>
            </a:r>
            <a:r>
              <a:rPr lang="fr-FR" b="1" dirty="0"/>
              <a:t> </a:t>
            </a:r>
            <a:r>
              <a:rPr lang="en-GB" b="1" dirty="0"/>
              <a:t>Recycling: Pros and Cons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14: Transition to a Circular Economy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06/02/2024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6D3804-FADE-7024-F8FA-6753F8380DD8}"/>
              </a:ext>
            </a:extLst>
          </p:cNvPr>
          <p:cNvSpPr txBox="1"/>
          <p:nvPr/>
        </p:nvSpPr>
        <p:spPr>
          <a:xfrm>
            <a:off x="2200813" y="569282"/>
            <a:ext cx="805318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Recycling can have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detrimental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impacts:</a:t>
            </a:r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Increased consumption through the rebound effect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Bias over closed loop systems (reduce and reuse) – which should be prioritised (Barnett et al., 2023)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F508F60-62BF-383B-1F11-19544D1B3DCC}"/>
              </a:ext>
            </a:extLst>
          </p:cNvPr>
          <p:cNvSpPr/>
          <p:nvPr/>
        </p:nvSpPr>
        <p:spPr>
          <a:xfrm>
            <a:off x="10855723" y="566893"/>
            <a:ext cx="792000" cy="79200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Take</a:t>
            </a:r>
          </a:p>
          <a:p>
            <a:pPr algn="ctr"/>
            <a:r>
              <a:rPr lang="en-GB" sz="1600" b="1" dirty="0"/>
              <a:t>(90)</a:t>
            </a:r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61C26C0F-D4EF-8E9E-5311-20E4EA317340}"/>
              </a:ext>
            </a:extLst>
          </p:cNvPr>
          <p:cNvSpPr/>
          <p:nvPr/>
        </p:nvSpPr>
        <p:spPr>
          <a:xfrm>
            <a:off x="10712740" y="1737198"/>
            <a:ext cx="1080000" cy="1080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Make</a:t>
            </a:r>
          </a:p>
          <a:p>
            <a:pPr algn="ctr"/>
            <a:r>
              <a:rPr lang="en-GB" sz="1600" b="1" dirty="0"/>
              <a:t>(130)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639823B-AEC7-8B7E-1247-2F2F600A2932}"/>
              </a:ext>
            </a:extLst>
          </p:cNvPr>
          <p:cNvSpPr/>
          <p:nvPr/>
        </p:nvSpPr>
        <p:spPr>
          <a:xfrm>
            <a:off x="10698432" y="3541855"/>
            <a:ext cx="1080000" cy="1080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Use</a:t>
            </a:r>
          </a:p>
          <a:p>
            <a:pPr algn="ctr"/>
            <a:r>
              <a:rPr lang="en-GB" sz="1600" b="1" dirty="0"/>
              <a:t>(130)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5297F63F-AC2C-146D-30D2-D8A637EDF9B9}"/>
              </a:ext>
            </a:extLst>
          </p:cNvPr>
          <p:cNvSpPr/>
          <p:nvPr/>
        </p:nvSpPr>
        <p:spPr>
          <a:xfrm>
            <a:off x="10852968" y="5053419"/>
            <a:ext cx="792000" cy="7920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400" b="1" dirty="0"/>
              <a:t>Waste</a:t>
            </a:r>
          </a:p>
          <a:p>
            <a:pPr algn="ctr"/>
            <a:r>
              <a:rPr lang="en-GB" sz="1400" b="1" dirty="0"/>
              <a:t>(90)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DC9CDB7E-4713-6883-3076-70554B3204DB}"/>
              </a:ext>
            </a:extLst>
          </p:cNvPr>
          <p:cNvSpPr/>
          <p:nvPr/>
        </p:nvSpPr>
        <p:spPr>
          <a:xfrm>
            <a:off x="9962574" y="2728362"/>
            <a:ext cx="684000" cy="684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/>
          <a:p>
            <a:pPr algn="ctr"/>
            <a:r>
              <a:rPr lang="en-GB" sz="1200" b="1" dirty="0"/>
              <a:t>Recycle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AEF4895-5D3A-D9B7-7064-C3FF38420544}"/>
              </a:ext>
            </a:extLst>
          </p:cNvPr>
          <p:cNvCxnSpPr>
            <a:cxnSpLocks/>
            <a:stCxn id="32" idx="1"/>
            <a:endCxn id="34" idx="5"/>
          </p:cNvCxnSpPr>
          <p:nvPr/>
        </p:nvCxnSpPr>
        <p:spPr>
          <a:xfrm flipH="1" flipV="1">
            <a:off x="10546405" y="3312193"/>
            <a:ext cx="310189" cy="387824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95B0A609-A10F-2C43-B720-134454CC52E6}"/>
              </a:ext>
            </a:extLst>
          </p:cNvPr>
          <p:cNvCxnSpPr>
            <a:cxnSpLocks/>
            <a:stCxn id="34" idx="7"/>
            <a:endCxn id="31" idx="3"/>
          </p:cNvCxnSpPr>
          <p:nvPr/>
        </p:nvCxnSpPr>
        <p:spPr>
          <a:xfrm flipV="1">
            <a:off x="10546405" y="2659036"/>
            <a:ext cx="324497" cy="169495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B43E4F2A-5B0D-5A94-B984-9C5B299F68DE}"/>
              </a:ext>
            </a:extLst>
          </p:cNvPr>
          <p:cNvSpPr txBox="1"/>
          <p:nvPr/>
        </p:nvSpPr>
        <p:spPr>
          <a:xfrm>
            <a:off x="10255526" y="5896943"/>
            <a:ext cx="1678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prstClr val="black"/>
                </a:solidFill>
                <a:latin typeface="Calibri" panose="020F0502020204030204"/>
              </a:rPr>
              <a:t>Rebound effect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D32FD3-6704-036F-2E37-731EE9291FB3}"/>
              </a:ext>
            </a:extLst>
          </p:cNvPr>
          <p:cNvSpPr txBox="1"/>
          <p:nvPr/>
        </p:nvSpPr>
        <p:spPr>
          <a:xfrm>
            <a:off x="10470040" y="1360605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Calibri" panose="020F0502020204030204"/>
              </a:rPr>
              <a:t>90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E7BC17F-0ACC-9BBD-D987-BB720D60F004}"/>
              </a:ext>
            </a:extLst>
          </p:cNvPr>
          <p:cNvSpPr txBox="1"/>
          <p:nvPr/>
        </p:nvSpPr>
        <p:spPr>
          <a:xfrm>
            <a:off x="11331754" y="2885696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Calibri" panose="020F0502020204030204"/>
              </a:rPr>
              <a:t>9</a:t>
            </a:r>
            <a:r>
              <a:rPr lang="en-GB" sz="1800" b="1" dirty="0">
                <a:solidFill>
                  <a:srgbClr val="FF0000"/>
                </a:solidFill>
                <a:latin typeface="Calibri" panose="020F0502020204030204"/>
              </a:rPr>
              <a:t>0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CCA5B1-2E39-EC63-806A-A421D2BE87E9}"/>
              </a:ext>
            </a:extLst>
          </p:cNvPr>
          <p:cNvSpPr txBox="1"/>
          <p:nvPr/>
        </p:nvSpPr>
        <p:spPr>
          <a:xfrm>
            <a:off x="10449978" y="4605773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  <a:latin typeface="Calibri" panose="020F0502020204030204"/>
              </a:rPr>
              <a:t>90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F1B40DD-3F21-84E7-8106-7AAE21756508}"/>
              </a:ext>
            </a:extLst>
          </p:cNvPr>
          <p:cNvSpPr txBox="1"/>
          <p:nvPr/>
        </p:nvSpPr>
        <p:spPr>
          <a:xfrm>
            <a:off x="10553829" y="2906034"/>
            <a:ext cx="5547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  <a:latin typeface="Calibri" panose="020F0502020204030204"/>
              </a:rPr>
              <a:t>40</a:t>
            </a:r>
            <a:endParaRPr lang="en-GB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3C1BB901-32D2-16F8-1FE1-F36EA3A41979}"/>
              </a:ext>
            </a:extLst>
          </p:cNvPr>
          <p:cNvCxnSpPr>
            <a:cxnSpLocks/>
            <a:stCxn id="30" idx="4"/>
            <a:endCxn id="31" idx="0"/>
          </p:cNvCxnSpPr>
          <p:nvPr/>
        </p:nvCxnSpPr>
        <p:spPr>
          <a:xfrm>
            <a:off x="11251723" y="1358893"/>
            <a:ext cx="1017" cy="378305"/>
          </a:xfrm>
          <a:prstGeom prst="straightConnector1">
            <a:avLst/>
          </a:prstGeom>
          <a:ln w="1143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E6C50C2-6E57-AC46-EF05-FA3C0281C3D4}"/>
              </a:ext>
            </a:extLst>
          </p:cNvPr>
          <p:cNvCxnSpPr>
            <a:cxnSpLocks/>
            <a:stCxn id="32" idx="4"/>
            <a:endCxn id="33" idx="0"/>
          </p:cNvCxnSpPr>
          <p:nvPr/>
        </p:nvCxnSpPr>
        <p:spPr>
          <a:xfrm>
            <a:off x="11238432" y="4621855"/>
            <a:ext cx="10536" cy="431564"/>
          </a:xfrm>
          <a:prstGeom prst="straightConnector1">
            <a:avLst/>
          </a:prstGeom>
          <a:ln w="1143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7671AE81-C1A4-4F86-0ADF-BC8AEB37B883}"/>
              </a:ext>
            </a:extLst>
          </p:cNvPr>
          <p:cNvCxnSpPr>
            <a:cxnSpLocks/>
          </p:cNvCxnSpPr>
          <p:nvPr/>
        </p:nvCxnSpPr>
        <p:spPr>
          <a:xfrm>
            <a:off x="1528777" y="2648687"/>
            <a:ext cx="0" cy="93900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Oval 61">
            <a:extLst>
              <a:ext uri="{FF2B5EF4-FFF2-40B4-BE49-F238E27FC236}">
                <a16:creationId xmlns:a16="http://schemas.microsoft.com/office/drawing/2014/main" id="{18FF7207-D19C-4F3D-51EC-6E43E29539D3}"/>
              </a:ext>
            </a:extLst>
          </p:cNvPr>
          <p:cNvSpPr/>
          <p:nvPr/>
        </p:nvSpPr>
        <p:spPr>
          <a:xfrm>
            <a:off x="1087065" y="570571"/>
            <a:ext cx="720000" cy="720000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Take</a:t>
            </a:r>
          </a:p>
          <a:p>
            <a:pPr algn="ctr"/>
            <a:r>
              <a:rPr lang="en-GB" sz="1600" b="1" dirty="0"/>
              <a:t>(60)</a:t>
            </a:r>
          </a:p>
        </p:txBody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690838A9-DB13-293C-DB57-E9DC08753778}"/>
              </a:ext>
            </a:extLst>
          </p:cNvPr>
          <p:cNvSpPr/>
          <p:nvPr/>
        </p:nvSpPr>
        <p:spPr>
          <a:xfrm>
            <a:off x="943065" y="1833677"/>
            <a:ext cx="1008000" cy="1008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Make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D713C018-ED41-86EE-6996-EACECEFC78E8}"/>
              </a:ext>
            </a:extLst>
          </p:cNvPr>
          <p:cNvSpPr/>
          <p:nvPr/>
        </p:nvSpPr>
        <p:spPr>
          <a:xfrm>
            <a:off x="890697" y="3566265"/>
            <a:ext cx="1008000" cy="100800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600" b="1" dirty="0"/>
              <a:t>Use</a:t>
            </a:r>
          </a:p>
          <a:p>
            <a:pPr algn="ctr"/>
            <a:r>
              <a:rPr lang="en-GB" sz="1600" b="1" dirty="0"/>
              <a:t>(100)</a:t>
            </a:r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438EECFB-FAA4-C761-5DA6-5D628EA87A8D}"/>
              </a:ext>
            </a:extLst>
          </p:cNvPr>
          <p:cNvSpPr/>
          <p:nvPr/>
        </p:nvSpPr>
        <p:spPr>
          <a:xfrm>
            <a:off x="1037869" y="5044763"/>
            <a:ext cx="720000" cy="720000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lang="en-GB" sz="1400" b="1" dirty="0"/>
              <a:t>Waste</a:t>
            </a:r>
          </a:p>
          <a:p>
            <a:pPr algn="ctr"/>
            <a:r>
              <a:rPr lang="en-GB" sz="1400" b="1" dirty="0"/>
              <a:t>(60)</a:t>
            </a:r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4A97E0F1-3C65-3513-24A7-A3EABCE31C8C}"/>
              </a:ext>
            </a:extLst>
          </p:cNvPr>
          <p:cNvSpPr/>
          <p:nvPr/>
        </p:nvSpPr>
        <p:spPr>
          <a:xfrm>
            <a:off x="155329" y="2776188"/>
            <a:ext cx="684000" cy="6840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rIns="0" rtlCol="0" anchor="ctr">
            <a:noAutofit/>
          </a:bodyPr>
          <a:lstStyle/>
          <a:p>
            <a:pPr algn="ctr"/>
            <a:r>
              <a:rPr lang="en-GB" sz="1200" b="1" dirty="0"/>
              <a:t>Recycle</a:t>
            </a:r>
          </a:p>
        </p:txBody>
      </p:sp>
      <p:cxnSp>
        <p:nvCxnSpPr>
          <p:cNvPr id="67" name="Straight Arrow Connector 66">
            <a:extLst>
              <a:ext uri="{FF2B5EF4-FFF2-40B4-BE49-F238E27FC236}">
                <a16:creationId xmlns:a16="http://schemas.microsoft.com/office/drawing/2014/main" id="{7FB1CF90-2851-7039-4912-095638436EEE}"/>
              </a:ext>
            </a:extLst>
          </p:cNvPr>
          <p:cNvCxnSpPr>
            <a:cxnSpLocks/>
            <a:stCxn id="64" idx="1"/>
            <a:endCxn id="66" idx="5"/>
          </p:cNvCxnSpPr>
          <p:nvPr/>
        </p:nvCxnSpPr>
        <p:spPr>
          <a:xfrm flipH="1" flipV="1">
            <a:off x="739160" y="3360019"/>
            <a:ext cx="299155" cy="353864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4C8243EA-0A4B-B9A5-F4F2-799912D3D7E2}"/>
              </a:ext>
            </a:extLst>
          </p:cNvPr>
          <p:cNvCxnSpPr>
            <a:cxnSpLocks/>
            <a:stCxn id="66" idx="7"/>
            <a:endCxn id="63" idx="3"/>
          </p:cNvCxnSpPr>
          <p:nvPr/>
        </p:nvCxnSpPr>
        <p:spPr>
          <a:xfrm flipV="1">
            <a:off x="739160" y="2694059"/>
            <a:ext cx="351523" cy="182298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Box 68">
            <a:extLst>
              <a:ext uri="{FF2B5EF4-FFF2-40B4-BE49-F238E27FC236}">
                <a16:creationId xmlns:a16="http://schemas.microsoft.com/office/drawing/2014/main" id="{E771E13F-FAFC-BE7F-4C2E-DEF879420333}"/>
              </a:ext>
            </a:extLst>
          </p:cNvPr>
          <p:cNvSpPr txBox="1"/>
          <p:nvPr/>
        </p:nvSpPr>
        <p:spPr>
          <a:xfrm>
            <a:off x="407592" y="6006758"/>
            <a:ext cx="16780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prstClr val="black"/>
                </a:solidFill>
                <a:latin typeface="Calibri" panose="020F0502020204030204"/>
              </a:rPr>
              <a:t>Recycling effect</a:t>
            </a:r>
            <a:endParaRPr lang="en-GB" b="1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2CD9DE75-9B45-430D-D891-DB778B13B0E3}"/>
              </a:ext>
            </a:extLst>
          </p:cNvPr>
          <p:cNvSpPr txBox="1"/>
          <p:nvPr/>
        </p:nvSpPr>
        <p:spPr>
          <a:xfrm>
            <a:off x="598603" y="1347736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60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6AA42CDA-6564-4B4D-0165-9AECAF3D3A29}"/>
              </a:ext>
            </a:extLst>
          </p:cNvPr>
          <p:cNvSpPr txBox="1"/>
          <p:nvPr/>
        </p:nvSpPr>
        <p:spPr>
          <a:xfrm>
            <a:off x="1528777" y="2949392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6</a:t>
            </a: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0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367BF91C-58EE-B99A-E756-40AD23DD8E16}"/>
              </a:ext>
            </a:extLst>
          </p:cNvPr>
          <p:cNvSpPr txBox="1"/>
          <p:nvPr/>
        </p:nvSpPr>
        <p:spPr>
          <a:xfrm>
            <a:off x="608085" y="4530434"/>
            <a:ext cx="722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accent6">
                    <a:lumMod val="75000"/>
                  </a:schemeClr>
                </a:solidFill>
                <a:latin typeface="Calibri" panose="020F0502020204030204"/>
              </a:rPr>
              <a:t>60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DECED0C5-5E57-AA9B-CB05-C961D4146558}"/>
              </a:ext>
            </a:extLst>
          </p:cNvPr>
          <p:cNvSpPr txBox="1"/>
          <p:nvPr/>
        </p:nvSpPr>
        <p:spPr>
          <a:xfrm>
            <a:off x="754983" y="2942843"/>
            <a:ext cx="5547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prstClr val="black"/>
                </a:solidFill>
                <a:latin typeface="Calibri" panose="020F0502020204030204"/>
              </a:rPr>
              <a:t>40</a:t>
            </a:r>
            <a:endParaRPr lang="en-GB" b="1" dirty="0"/>
          </a:p>
        </p:txBody>
      </p: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A1BB9690-4609-5257-8A2D-3D671C0B92EE}"/>
              </a:ext>
            </a:extLst>
          </p:cNvPr>
          <p:cNvCxnSpPr>
            <a:cxnSpLocks/>
            <a:stCxn id="62" idx="4"/>
            <a:endCxn id="63" idx="0"/>
          </p:cNvCxnSpPr>
          <p:nvPr/>
        </p:nvCxnSpPr>
        <p:spPr>
          <a:xfrm>
            <a:off x="1447065" y="1290571"/>
            <a:ext cx="0" cy="543106"/>
          </a:xfrm>
          <a:prstGeom prst="straightConnector1">
            <a:avLst/>
          </a:prstGeom>
          <a:ln w="762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0C192AE9-A9B2-A3D0-DF6D-442162AC5576}"/>
              </a:ext>
            </a:extLst>
          </p:cNvPr>
          <p:cNvCxnSpPr>
            <a:cxnSpLocks/>
            <a:stCxn id="64" idx="4"/>
            <a:endCxn id="65" idx="0"/>
          </p:cNvCxnSpPr>
          <p:nvPr/>
        </p:nvCxnSpPr>
        <p:spPr>
          <a:xfrm>
            <a:off x="1394697" y="4574265"/>
            <a:ext cx="3172" cy="470498"/>
          </a:xfrm>
          <a:prstGeom prst="straightConnector1">
            <a:avLst/>
          </a:prstGeom>
          <a:ln w="76200">
            <a:headEnd type="none"/>
            <a:tailEnd type="triangle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3B710716-A80A-76EB-7633-D732031D7EED}"/>
              </a:ext>
            </a:extLst>
          </p:cNvPr>
          <p:cNvCxnSpPr>
            <a:cxnSpLocks/>
          </p:cNvCxnSpPr>
          <p:nvPr/>
        </p:nvCxnSpPr>
        <p:spPr>
          <a:xfrm>
            <a:off x="1320927" y="2830936"/>
            <a:ext cx="4614" cy="709592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3" name="Picture 2">
            <a:extLst>
              <a:ext uri="{FF2B5EF4-FFF2-40B4-BE49-F238E27FC236}">
                <a16:creationId xmlns:a16="http://schemas.microsoft.com/office/drawing/2014/main" id="{A11BAFE1-97E6-12F3-7C84-23646897FB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1"/>
          <a:stretch/>
        </p:blipFill>
        <p:spPr bwMode="auto">
          <a:xfrm>
            <a:off x="6374972" y="2894595"/>
            <a:ext cx="3351090" cy="3499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5" name="TextBox 84">
            <a:extLst>
              <a:ext uri="{FF2B5EF4-FFF2-40B4-BE49-F238E27FC236}">
                <a16:creationId xmlns:a16="http://schemas.microsoft.com/office/drawing/2014/main" id="{6C0EAB21-7538-0AAA-DCAE-3471DDBB614F}"/>
              </a:ext>
            </a:extLst>
          </p:cNvPr>
          <p:cNvSpPr txBox="1"/>
          <p:nvPr/>
        </p:nvSpPr>
        <p:spPr>
          <a:xfrm>
            <a:off x="2279003" y="3691937"/>
            <a:ext cx="402850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Priority should be reduction in the early part of the system – reduction in extraction and use (product demand)</a:t>
            </a:r>
          </a:p>
          <a:p>
            <a:pPr algn="ctr"/>
            <a:endParaRPr lang="en-GB" sz="2400" b="1" dirty="0">
              <a:solidFill>
                <a:prstClr val="black"/>
              </a:solidFill>
              <a:latin typeface="Calibri" panose="020F0502020204030204"/>
            </a:endParaRPr>
          </a:p>
          <a:p>
            <a:pPr algn="ctr"/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Early strategies (R0 to R7)</a:t>
            </a:r>
          </a:p>
        </p:txBody>
      </p: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BF2B5CE6-DADE-C6D4-7D08-31DF37DF523A}"/>
              </a:ext>
            </a:extLst>
          </p:cNvPr>
          <p:cNvCxnSpPr>
            <a:cxnSpLocks/>
          </p:cNvCxnSpPr>
          <p:nvPr/>
        </p:nvCxnSpPr>
        <p:spPr>
          <a:xfrm flipV="1">
            <a:off x="6534765" y="3489562"/>
            <a:ext cx="0" cy="2264585"/>
          </a:xfrm>
          <a:prstGeom prst="straightConnector1">
            <a:avLst/>
          </a:prstGeom>
          <a:ln w="50800"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0692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ACNA5002: 2023/2024		</a:t>
            </a:r>
            <a:r>
              <a:rPr lang="en-GB" b="1" dirty="0"/>
              <a:t>Circular Economies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 Lecture 14: Transition to a Circular Economy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F43CE5-EA3D-1DDC-C0DE-7CFCA6ED4E52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12/03/2024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E41512-5271-1A5E-1211-DDE087FF5590}"/>
              </a:ext>
            </a:extLst>
          </p:cNvPr>
          <p:cNvSpPr txBox="1"/>
          <p:nvPr/>
        </p:nvSpPr>
        <p:spPr>
          <a:xfrm>
            <a:off x="582506" y="391886"/>
            <a:ext cx="108847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The circular economy aims to prolong the life of items, keeping them in use, reducing energy consumption and need for raw materials.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457229-20D2-7CCD-2713-C5C82D6378B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2" t="2907" r="3664" b="3044"/>
          <a:stretch/>
        </p:blipFill>
        <p:spPr>
          <a:xfrm>
            <a:off x="4629151" y="1188399"/>
            <a:ext cx="7557237" cy="51155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606FF9-77FD-9F4B-2D2A-11820EE40D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71" t="2182" r="14802" b="2824"/>
          <a:stretch/>
        </p:blipFill>
        <p:spPr bwMode="auto">
          <a:xfrm>
            <a:off x="0" y="1011247"/>
            <a:ext cx="4629151" cy="5454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540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Assignment Brief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C57D8D-8F2C-3ECC-54B1-1401800DD89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22104" y="369332"/>
            <a:ext cx="9024731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As part of the contemporary processes within UWTSD, there is an active </a:t>
            </a:r>
            <a:r>
              <a:rPr lang="en-GB" sz="2200" b="1" dirty="0"/>
              <a:t>Environmental Management System (EMS) </a:t>
            </a:r>
            <a:r>
              <a:rPr lang="en-GB" sz="2200" dirty="0"/>
              <a:t>in place, which is regularly audited to ensure compliance to the standard, and targets set. </a:t>
            </a:r>
          </a:p>
          <a:p>
            <a:endParaRPr lang="en-GB" sz="2200" dirty="0"/>
          </a:p>
          <a:p>
            <a:r>
              <a:rPr lang="en-GB" sz="2200" dirty="0"/>
              <a:t>Within this work, you will actively assist the Sustainability Team to </a:t>
            </a:r>
            <a:r>
              <a:rPr lang="en-GB" sz="2200" b="1" dirty="0"/>
              <a:t>ensure that elements of the EMS are being met and are in line with targets set and wider requirements of the sector</a:t>
            </a:r>
            <a:r>
              <a:rPr lang="en-GB" sz="2200" dirty="0"/>
              <a:t>.  Participating in this assessment will give you </a:t>
            </a:r>
            <a:r>
              <a:rPr lang="en-GB" sz="2200" b="1" dirty="0"/>
              <a:t>practical audit experience</a:t>
            </a:r>
            <a:r>
              <a:rPr lang="en-GB" sz="2200" dirty="0"/>
              <a:t>, as well as a greater understanding of how contemporary issues are managed in the day-to-day running of an organisation.</a:t>
            </a:r>
          </a:p>
          <a:p>
            <a:endParaRPr lang="en-GB" sz="2200" dirty="0"/>
          </a:p>
          <a:p>
            <a:r>
              <a:rPr lang="en-GB" sz="2200" b="1" dirty="0"/>
              <a:t>ACTIONS: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Read up on what an EMS 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Read up on the updated waste policy - </a:t>
            </a:r>
            <a:r>
              <a:rPr lang="en-GB" sz="2200" dirty="0">
                <a:hlinkClick r:id="rId4"/>
              </a:rPr>
              <a:t>1.1 UWTSD waste process 24.docx</a:t>
            </a:r>
            <a:endParaRPr lang="en-GB" sz="2200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816216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Assignment Brief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796208" y="369332"/>
            <a:ext cx="9410058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For this assessment, </a:t>
            </a:r>
            <a:r>
              <a:rPr lang="en-GB" sz="2200" b="1" dirty="0"/>
              <a:t>whilst you will be facilitated to work alongside the Sustainability Team to undertake necessary audits and additional tasks</a:t>
            </a:r>
            <a:r>
              <a:rPr lang="en-GB" sz="2200" dirty="0"/>
              <a:t>, you are </a:t>
            </a:r>
            <a:r>
              <a:rPr lang="en-GB" sz="2200" b="1" dirty="0"/>
              <a:t>required to develop a 2-minute presentation with supporting materials (1,000 words)</a:t>
            </a:r>
            <a:r>
              <a:rPr lang="en-GB" sz="2200" dirty="0"/>
              <a:t> </a:t>
            </a:r>
            <a:r>
              <a:rPr lang="en-GB" sz="2200" b="1" dirty="0"/>
              <a:t>on how organisations can help to manage such contemporary issues</a:t>
            </a:r>
            <a:r>
              <a:rPr lang="en-GB" sz="2200" dirty="0"/>
              <a:t>.  The presentation will run on Monday 20 May; the supporting information will be provided onto Turnitin.  As this is an academic piece of work, you will be required to use literature to validate your recommendations / findings.</a:t>
            </a:r>
          </a:p>
          <a:p>
            <a:endParaRPr lang="en-GB" sz="2200" dirty="0"/>
          </a:p>
          <a:p>
            <a:r>
              <a:rPr lang="en-GB" sz="2200" b="1" dirty="0"/>
              <a:t>ACTIONS: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Prepare a visual bin audit, including: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The bin audit procedure and data capture method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A public perception survey to understand whether the new policy has been understood, and understanding of waste management in UWSTD has changed.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Prepare a group presentation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The presentation material must be created by all members of the group and the contribution stated in the supporting material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E058-9599-9215-F816-F093FA11D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6210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Visual Bin Audit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75112" y="369332"/>
            <a:ext cx="9231153" cy="6186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What is a visual bin audit?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An inspection of the contents in bins to ensure correct segregation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An inspection of the external waste collection bins to ensure continued segregation prior to collection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Ensures compliance with the new legislation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r>
              <a:rPr lang="en-GB" sz="2200" dirty="0"/>
              <a:t>Location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on campus (IQ and Y </a:t>
            </a:r>
            <a:r>
              <a:rPr lang="en-GB" sz="2200" dirty="0" err="1"/>
              <a:t>Fforwm</a:t>
            </a:r>
            <a:r>
              <a:rPr lang="en-GB" sz="2200" dirty="0"/>
              <a:t>), including: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All communal bins – café, ground floor, corridors, common areas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Staff areas (access will be provided)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External collection bins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Skips – each skip is for a specific material type</a:t>
            </a:r>
          </a:p>
          <a:p>
            <a:endParaRPr lang="en-GB" sz="2200" dirty="0"/>
          </a:p>
          <a:p>
            <a:r>
              <a:rPr lang="en-GB" sz="2200" dirty="0"/>
              <a:t>Note: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is a visual inspection, you are not expected to handle waste at any 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is part of your module, so if anyone questions it, explain what you are doing </a:t>
            </a:r>
            <a:r>
              <a:rPr lang="en-GB" sz="2200"/>
              <a:t>any why</a:t>
            </a:r>
            <a:endParaRPr lang="en-GB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E058-9599-9215-F816-F093FA11D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60842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Sampling technique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1548" y="369332"/>
            <a:ext cx="11914718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Given not all bins can be audited, a representative sample will need to be selected. This selection process is called the sampling method. Which sampling method is most appropriate for the bin audit?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pic>
        <p:nvPicPr>
          <p:cNvPr id="1028" name="Picture 4" descr="Sampling Methods | Types, Techniques, &amp; Examples">
            <a:extLst>
              <a:ext uri="{FF2B5EF4-FFF2-40B4-BE49-F238E27FC236}">
                <a16:creationId xmlns:a16="http://schemas.microsoft.com/office/drawing/2014/main" id="{74FD22A1-D561-562A-3C1B-F0EF4014EBC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5" t="4849" r="3824" b="12313"/>
          <a:stretch/>
        </p:blipFill>
        <p:spPr bwMode="auto">
          <a:xfrm>
            <a:off x="233941" y="1088899"/>
            <a:ext cx="6062869" cy="5034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ampling Methods | Types, Techniques, &amp; Examples">
            <a:extLst>
              <a:ext uri="{FF2B5EF4-FFF2-40B4-BE49-F238E27FC236}">
                <a16:creationId xmlns:a16="http://schemas.microsoft.com/office/drawing/2014/main" id="{41AED15D-2FB4-CC58-A5CE-FD5B315E01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2" t="6100" r="6185" b="5414"/>
          <a:stretch/>
        </p:blipFill>
        <p:spPr bwMode="auto">
          <a:xfrm>
            <a:off x="6390082" y="1236377"/>
            <a:ext cx="5722912" cy="520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42523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Public perception survey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75113" y="369332"/>
            <a:ext cx="9037984" cy="58477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/>
              <a:t>Both the Welsh Government Policy on waste management in businesses, and the internal UWTSD EMS, are examples of governance</a:t>
            </a:r>
          </a:p>
          <a:p>
            <a:endParaRPr lang="en-GB" sz="2200" dirty="0"/>
          </a:p>
          <a:p>
            <a:r>
              <a:rPr lang="en-GB" sz="2200" dirty="0"/>
              <a:t>These are instruments designed to influence human behaviour</a:t>
            </a:r>
          </a:p>
          <a:p>
            <a:endParaRPr lang="en-GB" sz="2200" dirty="0"/>
          </a:p>
          <a:p>
            <a:r>
              <a:rPr lang="en-GB" sz="2200" dirty="0"/>
              <a:t>However, while their purpose is to direct change (better waste segregation and recycling capability), the success is driven by the ability to create this change in human behaviour.</a:t>
            </a:r>
          </a:p>
          <a:p>
            <a:endParaRPr lang="en-GB" sz="2200" dirty="0"/>
          </a:p>
          <a:p>
            <a:r>
              <a:rPr lang="en-GB" sz="2200" dirty="0"/>
              <a:t>Successful implementation will be dependent on changes in staff and student behaviour towards better recycling / waste segregation practices</a:t>
            </a:r>
          </a:p>
          <a:p>
            <a:endParaRPr lang="en-GB" sz="2200" dirty="0"/>
          </a:p>
          <a:p>
            <a:r>
              <a:rPr lang="en-GB" sz="2200" dirty="0"/>
              <a:t>A survey can be a useful way of capturing public perception, before and after the change, to see:</a:t>
            </a:r>
          </a:p>
          <a:p>
            <a:pPr marL="457200" indent="-457200">
              <a:buAutoNum type="alphaLcParenR"/>
            </a:pPr>
            <a:r>
              <a:rPr lang="en-GB" sz="2200" dirty="0"/>
              <a:t>What was the understanding before the revised bin policy?</a:t>
            </a:r>
          </a:p>
          <a:p>
            <a:pPr marL="457200" indent="-457200">
              <a:buAutoNum type="alphaLcParenR"/>
            </a:pPr>
            <a:r>
              <a:rPr lang="en-GB" sz="2200" dirty="0"/>
              <a:t>Has the revision changed public perception?</a:t>
            </a:r>
          </a:p>
          <a:p>
            <a:pPr marL="457200" indent="-457200">
              <a:buAutoNum type="alphaLcParenR"/>
            </a:pPr>
            <a:r>
              <a:rPr lang="en-GB" sz="2200" dirty="0"/>
              <a:t>Has this influenced the use of waste segregation – how and why?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E058-9599-9215-F816-F093FA11D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45386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Public perception survey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02834" y="369332"/>
            <a:ext cx="9369287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Useful information to capture (from staff and students):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Understanding of existing / previous waste policy / management system in UWTSD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Awareness of any policy / management system?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Who governs the waste management at UWTSD?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Understanding of waste segregation: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What waste goes where?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Who is responsible for correct disposal?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What happens to the waste?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What happens if waste is not segregated correctly?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Individual behaviour:	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What are the drivers influencing the individual’s actions?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Has the revised policy (WG and UWTSD) influenced this in any way?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E058-9599-9215-F816-F093FA11D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03593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Activity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822713" y="561488"/>
            <a:ext cx="9369287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With these considerations in mind:</a:t>
            </a:r>
          </a:p>
          <a:p>
            <a:endParaRPr lang="en-GB" sz="2400" dirty="0"/>
          </a:p>
          <a:p>
            <a:pPr marL="457200" indent="-457200">
              <a:buAutoNum type="arabicPeriod"/>
            </a:pPr>
            <a:r>
              <a:rPr lang="en-GB" sz="2400" b="1" dirty="0"/>
              <a:t>Design a visual bin audit survey procedure and data capture method</a:t>
            </a:r>
          </a:p>
          <a:p>
            <a:pPr marL="457200" indent="-457200">
              <a:buAutoNum type="arabicPeriod"/>
            </a:pPr>
            <a:endParaRPr lang="en-GB" sz="2400" b="1" dirty="0"/>
          </a:p>
          <a:p>
            <a:pPr marL="457200" indent="-457200">
              <a:buAutoNum type="arabicPeriod"/>
            </a:pPr>
            <a:r>
              <a:rPr lang="en-GB" sz="2400" b="1" dirty="0"/>
              <a:t>Design a survey methodology for public perception</a:t>
            </a:r>
          </a:p>
          <a:p>
            <a:pPr marL="457200" indent="-457200">
              <a:buAutoNum type="arabicPeriod"/>
            </a:pPr>
            <a:endParaRPr lang="en-GB" sz="2400" dirty="0"/>
          </a:p>
          <a:p>
            <a:r>
              <a:rPr lang="en-GB" sz="2400" dirty="0"/>
              <a:t>Both of these need these elements need to be ready for next week (4</a:t>
            </a:r>
            <a:r>
              <a:rPr lang="en-GB" sz="2400" baseline="30000" dirty="0"/>
              <a:t>th</a:t>
            </a:r>
            <a:r>
              <a:rPr lang="en-GB" sz="2400" dirty="0"/>
              <a:t> March) and drafts must be presented before the end of today’s session.</a:t>
            </a:r>
          </a:p>
          <a:p>
            <a:endParaRPr lang="en-GB" sz="2400" dirty="0"/>
          </a:p>
          <a:p>
            <a:r>
              <a:rPr lang="en-GB" sz="2400" dirty="0"/>
              <a:t>Be sure to use the UWTSD material on the revised bin policy to guide your activities, as well as appropriate reading on survey methods / techniques.</a:t>
            </a:r>
          </a:p>
          <a:p>
            <a:endParaRPr lang="en-GB" sz="2400" dirty="0"/>
          </a:p>
          <a:p>
            <a:r>
              <a:rPr lang="en-GB" sz="2400" dirty="0"/>
              <a:t>Be sure to record decisions made, as this will need to be evidenced in your presentation and / or 1000 words supporting material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E058-9599-9215-F816-F093FA11D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10636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E75A89-223B-C391-8173-2DCD1F72BAED}"/>
              </a:ext>
            </a:extLst>
          </p:cNvPr>
          <p:cNvSpPr txBox="1"/>
          <p:nvPr/>
        </p:nvSpPr>
        <p:spPr>
          <a:xfrm>
            <a:off x="-1" y="6466114"/>
            <a:ext cx="12186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14: Transition to a Circular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ACNA4004: 2023/2024		</a:t>
            </a:r>
            <a:r>
              <a:rPr lang="en-GB" b="1" dirty="0"/>
              <a:t>Schedule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C55022-FB6B-03B1-63B3-3DF21437533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18/03/2024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4A501D-876B-CF25-9627-E4B9737CD38D}"/>
              </a:ext>
            </a:extLst>
          </p:cNvPr>
          <p:cNvSpPr txBox="1"/>
          <p:nvPr/>
        </p:nvSpPr>
        <p:spPr>
          <a:xfrm>
            <a:off x="2972512" y="369332"/>
            <a:ext cx="9204649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4</a:t>
            </a:r>
            <a:r>
              <a:rPr lang="en-GB" sz="2400" b="1" baseline="30000" dirty="0"/>
              <a:t>th</a:t>
            </a:r>
            <a:r>
              <a:rPr lang="en-GB" sz="2400" b="1" dirty="0"/>
              <a:t> March:	</a:t>
            </a:r>
            <a:r>
              <a:rPr lang="en-GB" sz="2400" dirty="0"/>
              <a:t>	</a:t>
            </a:r>
            <a:r>
              <a:rPr lang="en-GB" sz="2400" b="1" dirty="0"/>
              <a:t>Audit 1 (Pre-change)</a:t>
            </a:r>
          </a:p>
          <a:p>
            <a:pPr marL="3086100" lvl="6" indent="-342900">
              <a:buFont typeface="Arial" panose="020B0604020202020204" pitchFamily="34" charset="0"/>
              <a:buChar char="•"/>
            </a:pPr>
            <a:r>
              <a:rPr lang="en-GB" sz="2400" dirty="0"/>
              <a:t>Carry out the first bin audit and survey</a:t>
            </a:r>
          </a:p>
          <a:p>
            <a:endParaRPr lang="en-GB" sz="2400" dirty="0"/>
          </a:p>
          <a:p>
            <a:r>
              <a:rPr lang="en-GB" sz="2400" dirty="0"/>
              <a:t>4</a:t>
            </a:r>
            <a:r>
              <a:rPr lang="en-GB" sz="2400" baseline="30000" dirty="0"/>
              <a:t>th</a:t>
            </a:r>
            <a:r>
              <a:rPr lang="en-GB" sz="2400" dirty="0"/>
              <a:t> - 8</a:t>
            </a:r>
            <a:r>
              <a:rPr lang="en-GB" sz="2400" baseline="30000" dirty="0"/>
              <a:t>th</a:t>
            </a:r>
            <a:r>
              <a:rPr lang="en-GB" sz="2400" dirty="0"/>
              <a:t> March:	Policy change introduced (in UWTSD)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11</a:t>
            </a:r>
            <a:r>
              <a:rPr lang="en-GB" sz="2400" b="1" baseline="30000" dirty="0"/>
              <a:t>th</a:t>
            </a:r>
            <a:r>
              <a:rPr lang="en-GB" sz="2400" b="1" dirty="0"/>
              <a:t> March:</a:t>
            </a:r>
            <a:r>
              <a:rPr lang="en-GB" sz="2400" dirty="0"/>
              <a:t>		</a:t>
            </a:r>
            <a:r>
              <a:rPr lang="en-GB" sz="2400" b="1" dirty="0"/>
              <a:t>Audit 2 (Post-change)</a:t>
            </a:r>
          </a:p>
          <a:p>
            <a:pPr marL="3086100" lvl="6" indent="-342900">
              <a:buFont typeface="Arial" panose="020B0604020202020204" pitchFamily="34" charset="0"/>
              <a:buChar char="•"/>
            </a:pPr>
            <a:r>
              <a:rPr lang="en-GB" sz="2400" dirty="0"/>
              <a:t>Carry out the second bin audit and survey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b="1" dirty="0"/>
              <a:t>18</a:t>
            </a:r>
            <a:r>
              <a:rPr lang="en-GB" sz="2400" b="1" baseline="30000" dirty="0"/>
              <a:t>th</a:t>
            </a:r>
            <a:r>
              <a:rPr lang="en-GB" sz="2400" b="1" dirty="0"/>
              <a:t> March:</a:t>
            </a:r>
            <a:r>
              <a:rPr lang="en-GB" sz="2400" dirty="0"/>
              <a:t>		</a:t>
            </a:r>
            <a:r>
              <a:rPr lang="en-GB" sz="2400" b="1" dirty="0"/>
              <a:t>Summary of findings</a:t>
            </a:r>
          </a:p>
          <a:p>
            <a:pPr marL="3086100" lvl="6" indent="-342900">
              <a:buFont typeface="Arial" panose="020B0604020202020204" pitchFamily="34" charset="0"/>
              <a:buChar char="•"/>
            </a:pPr>
            <a:r>
              <a:rPr lang="en-GB" sz="2400" dirty="0"/>
              <a:t>Work together in your groups to summarise and analyse your findings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algn="ctr"/>
            <a:r>
              <a:rPr lang="en-GB" sz="2800" b="1" dirty="0"/>
              <a:t>Meet in IQ105 at the beginning and end of each session</a:t>
            </a:r>
          </a:p>
          <a:p>
            <a:endParaRPr lang="en-GB" sz="24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E1E058-9599-9215-F816-F093FA11DC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/>
          <a:stretch/>
        </p:blipFill>
        <p:spPr>
          <a:xfrm>
            <a:off x="-5613" y="369332"/>
            <a:ext cx="2853243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76739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1803</Words>
  <Application>Microsoft Office PowerPoint</Application>
  <PresentationFormat>Widescreen</PresentationFormat>
  <Paragraphs>279</Paragraphs>
  <Slides>17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9</cp:revision>
  <dcterms:created xsi:type="dcterms:W3CDTF">2023-07-26T10:21:48Z</dcterms:created>
  <dcterms:modified xsi:type="dcterms:W3CDTF">2024-03-17T22:26:11Z</dcterms:modified>
</cp:coreProperties>
</file>