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70" r:id="rId4"/>
    <p:sldId id="258" r:id="rId5"/>
    <p:sldId id="273" r:id="rId6"/>
    <p:sldId id="275" r:id="rId7"/>
    <p:sldId id="274" r:id="rId8"/>
    <p:sldId id="260" r:id="rId9"/>
    <p:sldId id="261" r:id="rId10"/>
    <p:sldId id="262" r:id="rId11"/>
    <p:sldId id="263" r:id="rId12"/>
    <p:sldId id="264" r:id="rId13"/>
    <p:sldId id="265" r:id="rId14"/>
    <p:sldId id="266" r:id="rId15"/>
    <p:sldId id="267" r:id="rId16"/>
    <p:sldId id="268" r:id="rId17"/>
    <p:sldId id="269" r:id="rId18"/>
    <p:sldId id="271" r:id="rId19"/>
    <p:sldId id="272"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734" autoAdjust="0"/>
    <p:restoredTop sz="94658"/>
  </p:normalViewPr>
  <p:slideViewPr>
    <p:cSldViewPr snapToGrid="0">
      <p:cViewPr varScale="1">
        <p:scale>
          <a:sx n="63" d="100"/>
          <a:sy n="63" d="100"/>
        </p:scale>
        <p:origin x="208" y="1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0A1BC2-0AB0-44FD-AE4F-5608381C4EFF}" type="datetimeFigureOut">
              <a:rPr lang="en-GB" smtClean="0"/>
              <a:t>24/04/2026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51A089-A3CC-442C-9500-806DDC231B21}" type="slidenum">
              <a:rPr lang="en-GB" smtClean="0"/>
              <a:t>‹#›</a:t>
            </a:fld>
            <a:endParaRPr lang="en-GB"/>
          </a:p>
        </p:txBody>
      </p:sp>
    </p:spTree>
    <p:extLst>
      <p:ext uri="{BB962C8B-B14F-4D97-AF65-F5344CB8AC3E}">
        <p14:creationId xmlns:p14="http://schemas.microsoft.com/office/powerpoint/2010/main" val="3353529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51A089-A3CC-442C-9500-806DDC231B21}" type="slidenum">
              <a:rPr lang="en-GB" smtClean="0"/>
              <a:t>10</a:t>
            </a:fld>
            <a:endParaRPr lang="en-GB"/>
          </a:p>
        </p:txBody>
      </p:sp>
    </p:spTree>
    <p:extLst>
      <p:ext uri="{BB962C8B-B14F-4D97-AF65-F5344CB8AC3E}">
        <p14:creationId xmlns:p14="http://schemas.microsoft.com/office/powerpoint/2010/main" val="1365549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51A089-A3CC-442C-9500-806DDC231B21}" type="slidenum">
              <a:rPr lang="en-GB" smtClean="0"/>
              <a:t>21</a:t>
            </a:fld>
            <a:endParaRPr lang="en-GB"/>
          </a:p>
        </p:txBody>
      </p:sp>
    </p:spTree>
    <p:extLst>
      <p:ext uri="{BB962C8B-B14F-4D97-AF65-F5344CB8AC3E}">
        <p14:creationId xmlns:p14="http://schemas.microsoft.com/office/powerpoint/2010/main" val="82964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54736-A0C9-7210-7E7F-2B63EDED73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0989B7-8D95-8168-A1D6-CCDBE7E1F7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92DEA9-AD7B-4F8C-9C3A-90E7DD608B24}"/>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5" name="Footer Placeholder 4">
            <a:extLst>
              <a:ext uri="{FF2B5EF4-FFF2-40B4-BE49-F238E27FC236}">
                <a16:creationId xmlns:a16="http://schemas.microsoft.com/office/drawing/2014/main" id="{EA9C97A8-F6E9-727D-AE11-DADA410E2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C5CCB-486D-5345-6974-010888394F3C}"/>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3738267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579C-FCA2-C59E-51DB-4CE6476A73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B042CB-C325-63AB-0917-92EE468C74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02F29-D63B-EEDE-D394-82DD9D177E4E}"/>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5" name="Footer Placeholder 4">
            <a:extLst>
              <a:ext uri="{FF2B5EF4-FFF2-40B4-BE49-F238E27FC236}">
                <a16:creationId xmlns:a16="http://schemas.microsoft.com/office/drawing/2014/main" id="{7EF25A80-D49B-7EC6-0325-2C354CC42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14B08-EEC2-A319-3E05-D31BF2C2D60D}"/>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1683710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04AA-87DF-06F1-2530-861214D276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4813F7-D939-D14A-F6C5-24EEB971CE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6BC105-A169-8150-BF6D-850473092C6C}"/>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5" name="Footer Placeholder 4">
            <a:extLst>
              <a:ext uri="{FF2B5EF4-FFF2-40B4-BE49-F238E27FC236}">
                <a16:creationId xmlns:a16="http://schemas.microsoft.com/office/drawing/2014/main" id="{ADD2C3DB-E8A7-9E77-52C3-186E4D86F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B425C5-8A1E-B530-A0D1-BFD27CE9D407}"/>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3340048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777A0-2480-052C-621C-118FD2D59A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5551B0-30E6-B8B2-C725-6C88388725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70ADE3-81F4-CF6F-965F-2FF815F8D8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B657C8-A357-52C1-F73A-1E9A410AF222}"/>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6" name="Footer Placeholder 5">
            <a:extLst>
              <a:ext uri="{FF2B5EF4-FFF2-40B4-BE49-F238E27FC236}">
                <a16:creationId xmlns:a16="http://schemas.microsoft.com/office/drawing/2014/main" id="{478F48CC-D966-D716-1918-622B3B4221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373747-2910-97C9-923C-41BF7CAFDDE6}"/>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184051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5BFB-F62F-9951-7A7D-425E124E84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B9371C-5B7C-5D4B-F7EB-23A6E6E73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C12187-D09E-0192-B217-676969EC16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EA4E08-80C1-4B03-EA2C-D5857A77A5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5F3749-3FE6-C116-1AB8-AB41B9FB6C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8CBF46-79FA-2332-20F8-B58D694D0269}"/>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8" name="Footer Placeholder 7">
            <a:extLst>
              <a:ext uri="{FF2B5EF4-FFF2-40B4-BE49-F238E27FC236}">
                <a16:creationId xmlns:a16="http://schemas.microsoft.com/office/drawing/2014/main" id="{925B7825-C359-0D46-4212-B16F59A999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2A44E7-491A-49C0-560D-BA690978F1D5}"/>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4232275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BA6F-9D97-1D69-F0F8-ACD4D5AD99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1282D7-EFC0-8EDB-4E23-9DA3921B88BA}"/>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4" name="Footer Placeholder 3">
            <a:extLst>
              <a:ext uri="{FF2B5EF4-FFF2-40B4-BE49-F238E27FC236}">
                <a16:creationId xmlns:a16="http://schemas.microsoft.com/office/drawing/2014/main" id="{8A714E93-1697-2024-DADB-BDFA8D2982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2ADF0D-4866-637E-4E8F-2B6F6114C89B}"/>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2519731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DF7F9-7449-51E3-4E04-D3F65F9E7557}"/>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3" name="Footer Placeholder 2">
            <a:extLst>
              <a:ext uri="{FF2B5EF4-FFF2-40B4-BE49-F238E27FC236}">
                <a16:creationId xmlns:a16="http://schemas.microsoft.com/office/drawing/2014/main" id="{C52CE497-DD9E-3D39-C09A-C6CC0220FB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A42355-D022-5E20-AB7C-C8093C897FD2}"/>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250174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31F39-62CC-7BA0-5B3E-590278B4DF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88FD52-6637-2468-8333-D40FA4DEBF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0048DF-29A4-A6E5-1F77-AC61C2C94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3FE255-3A77-A5DB-11BF-5B977A7C2AC8}"/>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6" name="Footer Placeholder 5">
            <a:extLst>
              <a:ext uri="{FF2B5EF4-FFF2-40B4-BE49-F238E27FC236}">
                <a16:creationId xmlns:a16="http://schemas.microsoft.com/office/drawing/2014/main" id="{9AA1D87E-669B-D6D3-CF5F-08B942C95E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95B065-4826-3F18-E344-2194063F69CC}"/>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1052335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5F496-2B7F-7F40-D718-44528B0AF4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FD7FA5-A060-DEC3-8640-4F817F1F94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3F4E97-7A39-2541-E174-772707E2B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2DC28-3ACC-F08A-89E1-0ED2E7A80465}"/>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6" name="Footer Placeholder 5">
            <a:extLst>
              <a:ext uri="{FF2B5EF4-FFF2-40B4-BE49-F238E27FC236}">
                <a16:creationId xmlns:a16="http://schemas.microsoft.com/office/drawing/2014/main" id="{2468D15F-34E4-25FF-BFCD-5C74407421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DA0F2C-767E-2A5D-2912-379D3EB8AE02}"/>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4291376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692E-CC48-E4EE-9E18-4FE867A994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9742B6-DEE4-2CC6-204F-526CF671F5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DB1BCD-8C78-C663-D780-03D0A0BB261A}"/>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5" name="Footer Placeholder 4">
            <a:extLst>
              <a:ext uri="{FF2B5EF4-FFF2-40B4-BE49-F238E27FC236}">
                <a16:creationId xmlns:a16="http://schemas.microsoft.com/office/drawing/2014/main" id="{66D76482-ACFF-2BE7-E0B5-A238A1D7B9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3C1120-C89F-2055-FC04-A4ED317F9233}"/>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741565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F4FB21-4852-1196-9AC6-23014D3933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79F648-465C-E46E-AFFB-A190337B26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7BA961-11CA-8866-3B52-244C7B4664F0}"/>
              </a:ext>
            </a:extLst>
          </p:cNvPr>
          <p:cNvSpPr>
            <a:spLocks noGrp="1"/>
          </p:cNvSpPr>
          <p:nvPr>
            <p:ph type="dt" sz="half" idx="10"/>
          </p:nvPr>
        </p:nvSpPr>
        <p:spPr/>
        <p:txBody>
          <a:bodyPr/>
          <a:lstStyle/>
          <a:p>
            <a:fld id="{23B27047-398E-4028-9996-D3CB9F187994}" type="datetimeFigureOut">
              <a:rPr lang="en-GB" smtClean="0"/>
              <a:t>24/04/2026</a:t>
            </a:fld>
            <a:endParaRPr lang="en-GB"/>
          </a:p>
        </p:txBody>
      </p:sp>
      <p:sp>
        <p:nvSpPr>
          <p:cNvPr id="5" name="Footer Placeholder 4">
            <a:extLst>
              <a:ext uri="{FF2B5EF4-FFF2-40B4-BE49-F238E27FC236}">
                <a16:creationId xmlns:a16="http://schemas.microsoft.com/office/drawing/2014/main" id="{E58F5E40-75C6-BC8B-B20A-BEA1B6AC0A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2F88D-E45E-3EDE-4844-BC0963EF3BC8}"/>
              </a:ext>
            </a:extLst>
          </p:cNvPr>
          <p:cNvSpPr>
            <a:spLocks noGrp="1"/>
          </p:cNvSpPr>
          <p:nvPr>
            <p:ph type="sldNum" sz="quarter" idx="12"/>
          </p:nvPr>
        </p:nvSpPr>
        <p:spPr/>
        <p:txBody>
          <a:bodyPr/>
          <a:lstStyle/>
          <a:p>
            <a:fld id="{303E56DA-B825-46CD-BBA3-9427E1EF8343}" type="slidenum">
              <a:rPr lang="en-GB" smtClean="0"/>
              <a:t>‹#›</a:t>
            </a:fld>
            <a:endParaRPr lang="en-GB"/>
          </a:p>
        </p:txBody>
      </p:sp>
    </p:spTree>
    <p:extLst>
      <p:ext uri="{BB962C8B-B14F-4D97-AF65-F5344CB8AC3E}">
        <p14:creationId xmlns:p14="http://schemas.microsoft.com/office/powerpoint/2010/main" val="4013791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D426C1-7E1B-7B3F-B058-6AC242716A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31DF3B-B62B-DC73-01F0-844C15984A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235CE1-5213-2FBF-852D-3A259EE0B6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3B27047-398E-4028-9996-D3CB9F187994}" type="datetimeFigureOut">
              <a:rPr lang="en-GB" smtClean="0"/>
              <a:t>24/04/2026</a:t>
            </a:fld>
            <a:endParaRPr lang="en-GB"/>
          </a:p>
        </p:txBody>
      </p:sp>
      <p:sp>
        <p:nvSpPr>
          <p:cNvPr id="5" name="Footer Placeholder 4">
            <a:extLst>
              <a:ext uri="{FF2B5EF4-FFF2-40B4-BE49-F238E27FC236}">
                <a16:creationId xmlns:a16="http://schemas.microsoft.com/office/drawing/2014/main" id="{7DA24E35-25BA-04B5-1288-A75DAA001C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3EA605-23DD-2512-1201-CAC205A57C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3E56DA-B825-46CD-BBA3-9427E1EF8343}" type="slidenum">
              <a:rPr lang="en-GB" smtClean="0"/>
              <a:t>‹#›</a:t>
            </a:fld>
            <a:endParaRPr lang="en-GB"/>
          </a:p>
        </p:txBody>
      </p:sp>
    </p:spTree>
    <p:extLst>
      <p:ext uri="{BB962C8B-B14F-4D97-AF65-F5344CB8AC3E}">
        <p14:creationId xmlns:p14="http://schemas.microsoft.com/office/powerpoint/2010/main" val="35818764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2165/11319420-000000000-00000" TargetMode="External"/><Relationship Id="rId3" Type="http://schemas.openxmlformats.org/officeDocument/2006/relationships/hyperlink" Target="https://pmc.ncbi.nlm.nih.gov/articles/PMC2995501/" TargetMode="External"/><Relationship Id="rId7" Type="http://schemas.openxmlformats.org/officeDocument/2006/relationships/hyperlink" Target="https://doi.org/https:/www.ncbi.nlm.nih.gov/books/NBK499848/" TargetMode="External"/><Relationship Id="rId12" Type="http://schemas.openxmlformats.org/officeDocument/2006/relationships/hyperlink" Target="https://doi.org/10.3389/fphys.2017.00883" TargetMode="External"/><Relationship Id="rId2" Type="http://schemas.openxmlformats.org/officeDocument/2006/relationships/hyperlink" Target="https://doi.org/10.26582/k.56.2.11" TargetMode="External"/><Relationship Id="rId1" Type="http://schemas.openxmlformats.org/officeDocument/2006/relationships/slideLayout" Target="../slideLayouts/slideLayout2.xml"/><Relationship Id="rId6" Type="http://schemas.openxmlformats.org/officeDocument/2006/relationships/hyperlink" Target="https://doi.org/10.1177/23259671211025304" TargetMode="External"/><Relationship Id="rId11" Type="http://schemas.openxmlformats.org/officeDocument/2006/relationships/hyperlink" Target="https://doi.org/10.1007/s11999-012-2440-2" TargetMode="External"/><Relationship Id="rId5" Type="http://schemas.openxmlformats.org/officeDocument/2006/relationships/hyperlink" Target="https://doi.org/10.1002/ksa.70017" TargetMode="External"/><Relationship Id="rId10" Type="http://schemas.openxmlformats.org/officeDocument/2006/relationships/hyperlink" Target="https://doi.org/10.1002/jor.23414" TargetMode="External"/><Relationship Id="rId4" Type="http://schemas.openxmlformats.org/officeDocument/2006/relationships/hyperlink" Target="https://pmc.ncbi.nlm.nih.gov/articles/PMC6670060/" TargetMode="External"/><Relationship Id="rId9" Type="http://schemas.openxmlformats.org/officeDocument/2006/relationships/hyperlink" Target="https://journals.lww.com/jaaos/abstract/2000/05000/noncontact_anterior_cruciate_ligament_injuries_.1.aspx"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2165/11319420-000000000-00000" TargetMode="External"/><Relationship Id="rId13" Type="http://schemas.openxmlformats.org/officeDocument/2006/relationships/hyperlink" Target="https://doi.org/10.2106/jbjs.rvw.23.00207" TargetMode="External"/><Relationship Id="rId18" Type="http://schemas.openxmlformats.org/officeDocument/2006/relationships/hyperlink" Target="https://doi.org/10.1007/s40279-022-01674-3" TargetMode="External"/><Relationship Id="rId3" Type="http://schemas.openxmlformats.org/officeDocument/2006/relationships/hyperlink" Target="https://pmc.ncbi.nlm.nih.gov/articles/PMC2995501/" TargetMode="External"/><Relationship Id="rId7" Type="http://schemas.openxmlformats.org/officeDocument/2006/relationships/hyperlink" Target="https://doi.org/https:/www.ncbi.nlm.nih.gov/books/NBK499848/" TargetMode="External"/><Relationship Id="rId12" Type="http://schemas.openxmlformats.org/officeDocument/2006/relationships/hyperlink" Target="https://doi.org/10.3389/fphys.2017.00883" TargetMode="External"/><Relationship Id="rId17" Type="http://schemas.openxmlformats.org/officeDocument/2006/relationships/hyperlink" Target="https://doi.org/10.1016/j.jbiomech.2020.109906" TargetMode="External"/><Relationship Id="rId2" Type="http://schemas.openxmlformats.org/officeDocument/2006/relationships/hyperlink" Target="https://doi.org/10.26582/k.56.2.11" TargetMode="External"/><Relationship Id="rId16" Type="http://schemas.openxmlformats.org/officeDocument/2006/relationships/hyperlink" Target="https://doi.org/10.1177/1941738117710913" TargetMode="External"/><Relationship Id="rId20" Type="http://schemas.openxmlformats.org/officeDocument/2006/relationships/hyperlink" Target="https://doi.org/10.1177/0363546507302917" TargetMode="External"/><Relationship Id="rId1" Type="http://schemas.openxmlformats.org/officeDocument/2006/relationships/slideLayout" Target="../slideLayouts/slideLayout2.xml"/><Relationship Id="rId6" Type="http://schemas.openxmlformats.org/officeDocument/2006/relationships/hyperlink" Target="https://doi.org/10.1177/23259671211025304" TargetMode="External"/><Relationship Id="rId11" Type="http://schemas.openxmlformats.org/officeDocument/2006/relationships/hyperlink" Target="https://doi.org/10.1007/s11999-012-2440-2" TargetMode="External"/><Relationship Id="rId5" Type="http://schemas.openxmlformats.org/officeDocument/2006/relationships/hyperlink" Target="https://doi.org/10.1002/ksa.70017" TargetMode="External"/><Relationship Id="rId15" Type="http://schemas.openxmlformats.org/officeDocument/2006/relationships/hyperlink" Target="https://doi.org/10.3390/ijerph18073826" TargetMode="External"/><Relationship Id="rId10" Type="http://schemas.openxmlformats.org/officeDocument/2006/relationships/hyperlink" Target="https://doi.org/10.1002/jor.23414" TargetMode="External"/><Relationship Id="rId19" Type="http://schemas.openxmlformats.org/officeDocument/2006/relationships/hyperlink" Target="https://regenexx.com/blog/valgus-knee/" TargetMode="External"/><Relationship Id="rId4" Type="http://schemas.openxmlformats.org/officeDocument/2006/relationships/hyperlink" Target="https://pmc.ncbi.nlm.nih.gov/articles/PMC6670060/" TargetMode="External"/><Relationship Id="rId9" Type="http://schemas.openxmlformats.org/officeDocument/2006/relationships/hyperlink" Target="https://journals.lww.com/jaaos/abstract/2000/05000/noncontact_anterior_cruciate_ligament_injuries_.1.aspx" TargetMode="External"/><Relationship Id="rId14" Type="http://schemas.openxmlformats.org/officeDocument/2006/relationships/hyperlink" Target="https://europepmc.org/articles/PMC155519"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3390/medicina59061111" TargetMode="External"/><Relationship Id="rId3" Type="http://schemas.openxmlformats.org/officeDocument/2006/relationships/hyperlink" Target="https://doi.org/10.1007/s12178-017-9416-5" TargetMode="External"/><Relationship Id="rId7" Type="http://schemas.openxmlformats.org/officeDocument/2006/relationships/hyperlink" Target="https://doi.org/10.1519/SSC.0000000000000221" TargetMode="External"/><Relationship Id="rId12" Type="http://schemas.openxmlformats.org/officeDocument/2006/relationships/hyperlink" Target="https://doi.org/10.3389/fphys.2025.145505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i.org/10.3389/fphys.2019.00910" TargetMode="External"/><Relationship Id="rId11" Type="http://schemas.openxmlformats.org/officeDocument/2006/relationships/hyperlink" Target="https://doi.org/10.1371/journal.pone.0327428" TargetMode="External"/><Relationship Id="rId5" Type="http://schemas.openxmlformats.org/officeDocument/2006/relationships/hyperlink" Target="https://doi.org/10.1016/j.gaitpost.2022.02.011" TargetMode="External"/><Relationship Id="rId10" Type="http://schemas.openxmlformats.org/officeDocument/2006/relationships/hyperlink" Target="https://doi.org/10.1016/j.jor.2025.01.001" TargetMode="External"/><Relationship Id="rId4" Type="http://schemas.openxmlformats.org/officeDocument/2006/relationships/hyperlink" Target="https://doi.org/10.1136/bjsports-2020-103173" TargetMode="External"/><Relationship Id="rId9" Type="http://schemas.openxmlformats.org/officeDocument/2006/relationships/hyperlink" Target="https://doi.org/10.3390/sports110901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alpha val="51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027FCCE-1A0C-B4E0-F68E-9D87BE4E0EF6}"/>
              </a:ext>
            </a:extLst>
          </p:cNvPr>
          <p:cNvSpPr>
            <a:spLocks noGrp="1"/>
          </p:cNvSpPr>
          <p:nvPr>
            <p:ph type="subTitle" idx="1"/>
          </p:nvPr>
        </p:nvSpPr>
        <p:spPr>
          <a:xfrm>
            <a:off x="122903" y="2379676"/>
            <a:ext cx="11946194" cy="2098647"/>
          </a:xfrm>
        </p:spPr>
        <p:txBody>
          <a:bodyPr>
            <a:normAutofit/>
          </a:bodyPr>
          <a:lstStyle/>
          <a:p>
            <a:r>
              <a:rPr lang="en-US" sz="3600" b="1" dirty="0">
                <a:solidFill>
                  <a:srgbClr val="0D3D54"/>
                </a:solidFill>
                <a:latin typeface="Arial" panose="020B0604020202020204" pitchFamily="34" charset="0"/>
                <a:cs typeface="Arial" panose="020B0604020202020204" pitchFamily="34" charset="0"/>
              </a:rPr>
              <a:t>Is Athletic Status More Important Than Biological Sex In Determining ACL-Injury Risk- A Comparative Analysis Of Jump-landing Mechanics And Change-of-direction Kinematics</a:t>
            </a:r>
            <a:r>
              <a:rPr lang="en-US" sz="3600" dirty="0"/>
              <a:t> </a:t>
            </a:r>
          </a:p>
        </p:txBody>
      </p:sp>
      <p:sp>
        <p:nvSpPr>
          <p:cNvPr id="7" name="TextBox 6">
            <a:extLst>
              <a:ext uri="{FF2B5EF4-FFF2-40B4-BE49-F238E27FC236}">
                <a16:creationId xmlns:a16="http://schemas.microsoft.com/office/drawing/2014/main" id="{DD16A6A9-CB7B-D322-8517-E1076FF44D0E}"/>
              </a:ext>
            </a:extLst>
          </p:cNvPr>
          <p:cNvSpPr txBox="1"/>
          <p:nvPr/>
        </p:nvSpPr>
        <p:spPr>
          <a:xfrm>
            <a:off x="0" y="5586781"/>
            <a:ext cx="12192000" cy="707886"/>
          </a:xfrm>
          <a:prstGeom prst="rect">
            <a:avLst/>
          </a:prstGeom>
          <a:solidFill>
            <a:srgbClr val="002060"/>
          </a:solidFill>
        </p:spPr>
        <p:txBody>
          <a:bodyPr wrap="square">
            <a:spAutoFit/>
          </a:bodyPr>
          <a:lstStyle/>
          <a:p>
            <a:pPr algn="ctr"/>
            <a:r>
              <a:rPr lang="en-US" sz="2000" dirty="0">
                <a:solidFill>
                  <a:schemeClr val="bg1"/>
                </a:solidFill>
                <a:latin typeface="Arial" panose="020B0604020202020204" pitchFamily="34" charset="0"/>
                <a:cs typeface="Arial" panose="020B0604020202020204" pitchFamily="34" charset="0"/>
              </a:rPr>
              <a:t>This study examines whether neuromuscular training exposure can attenuate the sex‑based biomechanical risk factors traditionally associated with ACL injury</a:t>
            </a:r>
          </a:p>
        </p:txBody>
      </p:sp>
    </p:spTree>
    <p:extLst>
      <p:ext uri="{BB962C8B-B14F-4D97-AF65-F5344CB8AC3E}">
        <p14:creationId xmlns:p14="http://schemas.microsoft.com/office/powerpoint/2010/main" val="618498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0A602-5E37-BBBA-81E6-780AB8D5108A}"/>
              </a:ext>
            </a:extLst>
          </p:cNvPr>
          <p:cNvSpPr>
            <a:spLocks noGrp="1"/>
          </p:cNvSpPr>
          <p:nvPr>
            <p:ph type="title"/>
          </p:nvPr>
        </p:nvSpPr>
        <p:spPr>
          <a:xfrm>
            <a:off x="838200" y="34600"/>
            <a:ext cx="10515600" cy="1325563"/>
          </a:xfrm>
        </p:spPr>
        <p:txBody>
          <a:bodyPr/>
          <a:lstStyle/>
          <a:p>
            <a:pPr algn="ctr"/>
            <a:r>
              <a:rPr lang="en-GB" b="1" dirty="0"/>
              <a:t>HYPOTHESES</a:t>
            </a:r>
          </a:p>
        </p:txBody>
      </p:sp>
      <p:sp>
        <p:nvSpPr>
          <p:cNvPr id="4" name="Decagon 3">
            <a:extLst>
              <a:ext uri="{FF2B5EF4-FFF2-40B4-BE49-F238E27FC236}">
                <a16:creationId xmlns:a16="http://schemas.microsoft.com/office/drawing/2014/main" id="{5B596A45-8DEA-23A3-67D3-275DDBCB8C16}"/>
              </a:ext>
            </a:extLst>
          </p:cNvPr>
          <p:cNvSpPr/>
          <p:nvPr/>
        </p:nvSpPr>
        <p:spPr>
          <a:xfrm>
            <a:off x="979714" y="1701165"/>
            <a:ext cx="1698172" cy="1325563"/>
          </a:xfrm>
          <a:prstGeom prst="decagon">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H1</a:t>
            </a:r>
          </a:p>
        </p:txBody>
      </p:sp>
      <p:sp>
        <p:nvSpPr>
          <p:cNvPr id="5" name="Decagon 4">
            <a:extLst>
              <a:ext uri="{FF2B5EF4-FFF2-40B4-BE49-F238E27FC236}">
                <a16:creationId xmlns:a16="http://schemas.microsoft.com/office/drawing/2014/main" id="{F73C7C50-94AC-C0B9-E520-33BB8E7E515A}"/>
              </a:ext>
            </a:extLst>
          </p:cNvPr>
          <p:cNvSpPr/>
          <p:nvPr/>
        </p:nvSpPr>
        <p:spPr>
          <a:xfrm>
            <a:off x="979714" y="3474958"/>
            <a:ext cx="1698172" cy="1325563"/>
          </a:xfrm>
          <a:prstGeom prst="decagon">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H2</a:t>
            </a:r>
          </a:p>
        </p:txBody>
      </p:sp>
      <p:sp>
        <p:nvSpPr>
          <p:cNvPr id="6" name="Decagon 5">
            <a:extLst>
              <a:ext uri="{FF2B5EF4-FFF2-40B4-BE49-F238E27FC236}">
                <a16:creationId xmlns:a16="http://schemas.microsoft.com/office/drawing/2014/main" id="{9A6FD7EC-135D-72A8-D7E6-8D9952824AD0}"/>
              </a:ext>
            </a:extLst>
          </p:cNvPr>
          <p:cNvSpPr/>
          <p:nvPr/>
        </p:nvSpPr>
        <p:spPr>
          <a:xfrm>
            <a:off x="979714" y="5248751"/>
            <a:ext cx="1698172" cy="1325563"/>
          </a:xfrm>
          <a:prstGeom prst="decagon">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H3</a:t>
            </a:r>
          </a:p>
        </p:txBody>
      </p:sp>
      <p:sp>
        <p:nvSpPr>
          <p:cNvPr id="7" name="Arrow: Right 6">
            <a:extLst>
              <a:ext uri="{FF2B5EF4-FFF2-40B4-BE49-F238E27FC236}">
                <a16:creationId xmlns:a16="http://schemas.microsoft.com/office/drawing/2014/main" id="{55D5732E-F983-7D78-5669-5C2D649C8DBC}"/>
              </a:ext>
            </a:extLst>
          </p:cNvPr>
          <p:cNvSpPr/>
          <p:nvPr/>
        </p:nvSpPr>
        <p:spPr>
          <a:xfrm>
            <a:off x="2409008" y="1546066"/>
            <a:ext cx="1698172" cy="1635760"/>
          </a:xfrm>
          <a:prstGeom prst="rightArrow">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A1A396A8-B0D2-E646-A5AE-3281E7BA53BB}"/>
              </a:ext>
            </a:extLst>
          </p:cNvPr>
          <p:cNvSpPr/>
          <p:nvPr/>
        </p:nvSpPr>
        <p:spPr>
          <a:xfrm>
            <a:off x="2409008" y="3319859"/>
            <a:ext cx="1698172" cy="1635760"/>
          </a:xfrm>
          <a:prstGeom prst="right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3B9AFDD6-64D9-BCD7-D85E-34EA3FCB3DE8}"/>
              </a:ext>
            </a:extLst>
          </p:cNvPr>
          <p:cNvSpPr/>
          <p:nvPr/>
        </p:nvSpPr>
        <p:spPr>
          <a:xfrm>
            <a:off x="2391467" y="5093652"/>
            <a:ext cx="1698172" cy="1635760"/>
          </a:xfrm>
          <a:prstGeom prst="rightArrow">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263B7CE-09E0-D507-AC7C-FA0EF5F9FCEE}"/>
              </a:ext>
            </a:extLst>
          </p:cNvPr>
          <p:cNvSpPr txBox="1"/>
          <p:nvPr/>
        </p:nvSpPr>
        <p:spPr>
          <a:xfrm>
            <a:off x="5113566" y="1808393"/>
            <a:ext cx="6098720" cy="1255728"/>
          </a:xfrm>
          <a:prstGeom prst="rect">
            <a:avLst/>
          </a:prstGeom>
          <a:noFill/>
        </p:spPr>
        <p:txBody>
          <a:bodyPr wrap="square">
            <a:spAutoFit/>
          </a:bodyPr>
          <a:lstStyle/>
          <a:p>
            <a:pPr algn="just">
              <a:lnSpc>
                <a:spcPct val="90000"/>
              </a:lnSpc>
              <a:spcAft>
                <a:spcPts val="600"/>
              </a:spcAft>
            </a:pPr>
            <a:r>
              <a:rPr lang="en-US" sz="2800" dirty="0">
                <a:latin typeface="Arial" panose="020B0604020202020204" pitchFamily="34" charset="0"/>
                <a:cs typeface="Arial" panose="020B0604020202020204" pitchFamily="34" charset="0"/>
              </a:rPr>
              <a:t>Athletic individuals will demonstrate lower LESS scores than sedentary individuals. </a:t>
            </a:r>
          </a:p>
        </p:txBody>
      </p:sp>
      <p:sp>
        <p:nvSpPr>
          <p:cNvPr id="13" name="TextBox 12">
            <a:extLst>
              <a:ext uri="{FF2B5EF4-FFF2-40B4-BE49-F238E27FC236}">
                <a16:creationId xmlns:a16="http://schemas.microsoft.com/office/drawing/2014/main" id="{386972B8-FEFC-E062-A31A-B557EA7FBDE0}"/>
              </a:ext>
            </a:extLst>
          </p:cNvPr>
          <p:cNvSpPr txBox="1"/>
          <p:nvPr/>
        </p:nvSpPr>
        <p:spPr>
          <a:xfrm>
            <a:off x="5113566" y="3703774"/>
            <a:ext cx="6098720" cy="867930"/>
          </a:xfrm>
          <a:prstGeom prst="rect">
            <a:avLst/>
          </a:prstGeom>
          <a:noFill/>
        </p:spPr>
        <p:txBody>
          <a:bodyPr wrap="square">
            <a:spAutoFit/>
          </a:bodyPr>
          <a:lstStyle/>
          <a:p>
            <a:pPr algn="just">
              <a:lnSpc>
                <a:spcPct val="90000"/>
              </a:lnSpc>
              <a:spcAft>
                <a:spcPts val="600"/>
              </a:spcAft>
            </a:pPr>
            <a:r>
              <a:rPr lang="en-US" sz="2800" dirty="0">
                <a:latin typeface="Arial" panose="020B0604020202020204" pitchFamily="34" charset="0"/>
                <a:cs typeface="Arial" panose="020B0604020202020204" pitchFamily="34" charset="0"/>
              </a:rPr>
              <a:t>Sex differences in knee valgus will be reduced in athletic groups. </a:t>
            </a:r>
          </a:p>
        </p:txBody>
      </p:sp>
      <p:sp>
        <p:nvSpPr>
          <p:cNvPr id="15" name="TextBox 14">
            <a:extLst>
              <a:ext uri="{FF2B5EF4-FFF2-40B4-BE49-F238E27FC236}">
                <a16:creationId xmlns:a16="http://schemas.microsoft.com/office/drawing/2014/main" id="{2CEF8347-A19D-0F68-E75C-BF148EABF4BD}"/>
              </a:ext>
            </a:extLst>
          </p:cNvPr>
          <p:cNvSpPr txBox="1"/>
          <p:nvPr/>
        </p:nvSpPr>
        <p:spPr>
          <a:xfrm>
            <a:off x="5113566" y="5434478"/>
            <a:ext cx="6098720" cy="954107"/>
          </a:xfrm>
          <a:prstGeom prst="rect">
            <a:avLst/>
          </a:prstGeom>
          <a:noFill/>
        </p:spPr>
        <p:txBody>
          <a:bodyPr wrap="square">
            <a:spAutoFit/>
          </a:bodyPr>
          <a:lstStyle/>
          <a:p>
            <a:pPr algn="just"/>
            <a:r>
              <a:rPr lang="en-US" sz="2800" dirty="0">
                <a:latin typeface="Arial" panose="020B0604020202020204" pitchFamily="34" charset="0"/>
                <a:cs typeface="Arial" panose="020B0604020202020204" pitchFamily="34" charset="0"/>
              </a:rPr>
              <a:t>Males will produce higher GRFs due to anthropometric differences.</a:t>
            </a:r>
            <a:endParaRPr lang="en-GB" sz="2800" dirty="0"/>
          </a:p>
        </p:txBody>
      </p:sp>
    </p:spTree>
    <p:extLst>
      <p:ext uri="{BB962C8B-B14F-4D97-AF65-F5344CB8AC3E}">
        <p14:creationId xmlns:p14="http://schemas.microsoft.com/office/powerpoint/2010/main" val="3163295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Arrow: Right 20">
            <a:extLst>
              <a:ext uri="{FF2B5EF4-FFF2-40B4-BE49-F238E27FC236}">
                <a16:creationId xmlns:a16="http://schemas.microsoft.com/office/drawing/2014/main" id="{BE272AAE-D9A1-DE4C-093B-910795350626}"/>
              </a:ext>
            </a:extLst>
          </p:cNvPr>
          <p:cNvSpPr/>
          <p:nvPr/>
        </p:nvSpPr>
        <p:spPr>
          <a:xfrm>
            <a:off x="8251882" y="3965443"/>
            <a:ext cx="692717" cy="52322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CCCC0427-41FA-E359-E501-AFD215A36646}"/>
              </a:ext>
            </a:extLst>
          </p:cNvPr>
          <p:cNvSpPr/>
          <p:nvPr/>
        </p:nvSpPr>
        <p:spPr>
          <a:xfrm>
            <a:off x="8248967" y="1521913"/>
            <a:ext cx="692717" cy="52322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E778CDA-E590-D8F2-50DB-5287DCC55F02}"/>
              </a:ext>
            </a:extLst>
          </p:cNvPr>
          <p:cNvSpPr>
            <a:spLocks noGrp="1"/>
          </p:cNvSpPr>
          <p:nvPr>
            <p:ph type="title"/>
          </p:nvPr>
        </p:nvSpPr>
        <p:spPr>
          <a:xfrm>
            <a:off x="838200" y="18255"/>
            <a:ext cx="10515600" cy="1325563"/>
          </a:xfrm>
        </p:spPr>
        <p:txBody>
          <a:bodyPr/>
          <a:lstStyle/>
          <a:p>
            <a:pPr algn="ctr"/>
            <a:r>
              <a:rPr lang="en-GB" b="1" dirty="0"/>
              <a:t>ACL INJURY CONTEXT</a:t>
            </a:r>
          </a:p>
        </p:txBody>
      </p:sp>
      <p:pic>
        <p:nvPicPr>
          <p:cNvPr id="1030" name="Picture 6" descr="Anterior Cruciate Ligament Acl Injury">
            <a:extLst>
              <a:ext uri="{FF2B5EF4-FFF2-40B4-BE49-F238E27FC236}">
                <a16:creationId xmlns:a16="http://schemas.microsoft.com/office/drawing/2014/main" id="{AF53E267-05C8-53F1-A0E3-863E5461A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0331" y="1343818"/>
            <a:ext cx="4351338" cy="435133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67278BD-F5E4-CC22-05EA-53E84F053054}"/>
              </a:ext>
            </a:extLst>
          </p:cNvPr>
          <p:cNvSpPr txBox="1"/>
          <p:nvPr/>
        </p:nvSpPr>
        <p:spPr>
          <a:xfrm>
            <a:off x="0" y="6106886"/>
            <a:ext cx="12192000" cy="523220"/>
          </a:xfrm>
          <a:prstGeom prst="rect">
            <a:avLst/>
          </a:prstGeom>
          <a:solidFill>
            <a:schemeClr val="accent1">
              <a:lumMod val="40000"/>
              <a:lumOff val="60000"/>
            </a:schemeClr>
          </a:solidFill>
        </p:spPr>
        <p:txBody>
          <a:bodyPr wrap="square" rtlCol="0">
            <a:spAutoFit/>
          </a:bodyPr>
          <a:lstStyle/>
          <a:p>
            <a:pPr algn="ctr"/>
            <a:r>
              <a:rPr lang="en-GB" sz="2800" dirty="0">
                <a:latin typeface="Arial" panose="020B0604020202020204" pitchFamily="34" charset="0"/>
                <a:cs typeface="Arial" panose="020B0604020202020204" pitchFamily="34" charset="0"/>
              </a:rPr>
              <a:t> A MAJOR CONTRIBUTOR IS NEUROMUSCULAR IMBALANCES →</a:t>
            </a:r>
          </a:p>
        </p:txBody>
      </p:sp>
      <p:sp>
        <p:nvSpPr>
          <p:cNvPr id="12" name="TextBox 11">
            <a:extLst>
              <a:ext uri="{FF2B5EF4-FFF2-40B4-BE49-F238E27FC236}">
                <a16:creationId xmlns:a16="http://schemas.microsoft.com/office/drawing/2014/main" id="{545E9E55-A9F2-6F82-9E0D-4993B70011B5}"/>
              </a:ext>
            </a:extLst>
          </p:cNvPr>
          <p:cNvSpPr txBox="1"/>
          <p:nvPr/>
        </p:nvSpPr>
        <p:spPr>
          <a:xfrm>
            <a:off x="8924812" y="3159741"/>
            <a:ext cx="3267188" cy="2127377"/>
          </a:xfrm>
          <a:prstGeom prst="rect">
            <a:avLst/>
          </a:prstGeom>
          <a:noFill/>
        </p:spPr>
        <p:txBody>
          <a:bodyPr wrap="square">
            <a:spAutoFit/>
          </a:bodyPr>
          <a:lstStyle/>
          <a:p>
            <a:pPr algn="ctr">
              <a:lnSpc>
                <a:spcPct val="150000"/>
              </a:lnSpc>
            </a:pPr>
            <a:r>
              <a:rPr lang="en-GB" dirty="0">
                <a:latin typeface="Arial" panose="020B0604020202020204" pitchFamily="34" charset="0"/>
                <a:cs typeface="Arial" panose="020B0604020202020204" pitchFamily="34" charset="0"/>
              </a:rPr>
              <a:t>Females are 3-6x more likely to experience ACL tears than males (</a:t>
            </a:r>
            <a:r>
              <a:rPr lang="en-GB" sz="1800" dirty="0">
                <a:latin typeface="Arial" panose="020B0604020202020204" pitchFamily="34" charset="0"/>
                <a:cs typeface="Arial" panose="020B0604020202020204" pitchFamily="34" charset="0"/>
              </a:rPr>
              <a:t>Evans et al., 2026; Parsons et al., 2021; Hewett et al., 2016). </a:t>
            </a:r>
            <a:endParaRPr lang="en-GB" sz="2000" dirty="0"/>
          </a:p>
        </p:txBody>
      </p:sp>
      <p:pic>
        <p:nvPicPr>
          <p:cNvPr id="14" name="Picture 13">
            <a:extLst>
              <a:ext uri="{FF2B5EF4-FFF2-40B4-BE49-F238E27FC236}">
                <a16:creationId xmlns:a16="http://schemas.microsoft.com/office/drawing/2014/main" id="{564F2076-E2D1-EBC1-D67F-9028099BD230}"/>
              </a:ext>
            </a:extLst>
          </p:cNvPr>
          <p:cNvPicPr>
            <a:picLocks noChangeAspect="1"/>
          </p:cNvPicPr>
          <p:nvPr/>
        </p:nvPicPr>
        <p:blipFill>
          <a:blip r:embed="rId3"/>
          <a:stretch>
            <a:fillRect/>
          </a:stretch>
        </p:blipFill>
        <p:spPr>
          <a:xfrm rot="10800000">
            <a:off x="3223645" y="1465963"/>
            <a:ext cx="719390" cy="579170"/>
          </a:xfrm>
          <a:prstGeom prst="rect">
            <a:avLst/>
          </a:prstGeom>
        </p:spPr>
      </p:pic>
      <p:sp>
        <p:nvSpPr>
          <p:cNvPr id="16" name="TextBox 15">
            <a:extLst>
              <a:ext uri="{FF2B5EF4-FFF2-40B4-BE49-F238E27FC236}">
                <a16:creationId xmlns:a16="http://schemas.microsoft.com/office/drawing/2014/main" id="{9E295973-6087-E1AF-B1C9-91A9662917D5}"/>
              </a:ext>
            </a:extLst>
          </p:cNvPr>
          <p:cNvSpPr txBox="1"/>
          <p:nvPr/>
        </p:nvSpPr>
        <p:spPr>
          <a:xfrm>
            <a:off x="0" y="1155383"/>
            <a:ext cx="3183829" cy="1703030"/>
          </a:xfrm>
          <a:prstGeom prst="rect">
            <a:avLst/>
          </a:prstGeom>
          <a:noFill/>
        </p:spPr>
        <p:txBody>
          <a:bodyPr wrap="square">
            <a:spAutoFit/>
          </a:bodyPr>
          <a:lstStyle/>
          <a:p>
            <a:pPr marL="0" indent="0" algn="ctr">
              <a:lnSpc>
                <a:spcPct val="150000"/>
              </a:lnSpc>
              <a:buNone/>
            </a:pPr>
            <a:r>
              <a:rPr lang="en-GB" sz="1800" dirty="0">
                <a:latin typeface="Arial" panose="020B0604020202020204" pitchFamily="34" charset="0"/>
                <a:cs typeface="Arial" panose="020B0604020202020204" pitchFamily="34" charset="0"/>
              </a:rPr>
              <a:t>The anterior cruciate ligament (ACL) = most commonly injured ligament in the knee joint. </a:t>
            </a:r>
          </a:p>
        </p:txBody>
      </p:sp>
      <p:pic>
        <p:nvPicPr>
          <p:cNvPr id="18" name="Picture 17">
            <a:extLst>
              <a:ext uri="{FF2B5EF4-FFF2-40B4-BE49-F238E27FC236}">
                <a16:creationId xmlns:a16="http://schemas.microsoft.com/office/drawing/2014/main" id="{0505F5D4-0B48-FF51-E453-606D2B543E63}"/>
              </a:ext>
            </a:extLst>
          </p:cNvPr>
          <p:cNvPicPr>
            <a:picLocks noChangeAspect="1"/>
          </p:cNvPicPr>
          <p:nvPr/>
        </p:nvPicPr>
        <p:blipFill>
          <a:blip r:embed="rId4"/>
          <a:stretch>
            <a:fillRect/>
          </a:stretch>
        </p:blipFill>
        <p:spPr>
          <a:xfrm>
            <a:off x="3220714" y="3909493"/>
            <a:ext cx="719390" cy="579170"/>
          </a:xfrm>
          <a:prstGeom prst="rect">
            <a:avLst/>
          </a:prstGeom>
        </p:spPr>
      </p:pic>
      <p:sp>
        <p:nvSpPr>
          <p:cNvPr id="20" name="TextBox 19">
            <a:extLst>
              <a:ext uri="{FF2B5EF4-FFF2-40B4-BE49-F238E27FC236}">
                <a16:creationId xmlns:a16="http://schemas.microsoft.com/office/drawing/2014/main" id="{F299E203-7287-3538-C2D4-167E209BBFBD}"/>
              </a:ext>
            </a:extLst>
          </p:cNvPr>
          <p:cNvSpPr txBox="1"/>
          <p:nvPr/>
        </p:nvSpPr>
        <p:spPr>
          <a:xfrm>
            <a:off x="0" y="3336207"/>
            <a:ext cx="3220714" cy="1703030"/>
          </a:xfrm>
          <a:prstGeom prst="rect">
            <a:avLst/>
          </a:prstGeom>
          <a:noFill/>
        </p:spPr>
        <p:txBody>
          <a:bodyPr wrap="square">
            <a:spAutoFit/>
          </a:bodyPr>
          <a:lstStyle/>
          <a:p>
            <a:pPr marL="0" indent="0" algn="ctr">
              <a:lnSpc>
                <a:spcPct val="150000"/>
              </a:lnSpc>
              <a:buNone/>
            </a:pPr>
            <a:r>
              <a:rPr lang="en-GB" sz="1800" dirty="0">
                <a:latin typeface="Arial" panose="020B0604020202020204" pitchFamily="34" charset="0"/>
                <a:cs typeface="Arial" panose="020B0604020202020204" pitchFamily="34" charset="0"/>
              </a:rPr>
              <a:t>Occur during:</a:t>
            </a:r>
          </a:p>
          <a:p>
            <a:pPr algn="ctr">
              <a:lnSpc>
                <a:spcPct val="150000"/>
              </a:lnSpc>
            </a:pPr>
            <a:r>
              <a:rPr lang="en-GB" sz="1800" dirty="0">
                <a:latin typeface="Arial" panose="020B0604020202020204" pitchFamily="34" charset="0"/>
                <a:cs typeface="Arial" panose="020B0604020202020204" pitchFamily="34" charset="0"/>
              </a:rPr>
              <a:t>Deceleration</a:t>
            </a:r>
          </a:p>
          <a:p>
            <a:pPr algn="ctr">
              <a:lnSpc>
                <a:spcPct val="150000"/>
              </a:lnSpc>
            </a:pPr>
            <a:r>
              <a:rPr lang="en-GB" sz="1800" dirty="0">
                <a:latin typeface="Arial" panose="020B0604020202020204" pitchFamily="34" charset="0"/>
                <a:cs typeface="Arial" panose="020B0604020202020204" pitchFamily="34" charset="0"/>
              </a:rPr>
              <a:t> Changing directions</a:t>
            </a:r>
          </a:p>
          <a:p>
            <a:pPr algn="ctr">
              <a:lnSpc>
                <a:spcPct val="150000"/>
              </a:lnSpc>
            </a:pPr>
            <a:r>
              <a:rPr lang="en-GB" dirty="0">
                <a:latin typeface="Arial" panose="020B0604020202020204" pitchFamily="34" charset="0"/>
                <a:cs typeface="Arial" panose="020B0604020202020204" pitchFamily="34" charset="0"/>
              </a:rPr>
              <a:t>L</a:t>
            </a:r>
            <a:r>
              <a:rPr lang="en-GB" sz="1800" dirty="0">
                <a:latin typeface="Arial" panose="020B0604020202020204" pitchFamily="34" charset="0"/>
                <a:cs typeface="Arial" panose="020B0604020202020204" pitchFamily="34" charset="0"/>
              </a:rPr>
              <a:t>anding tasks</a:t>
            </a:r>
            <a:r>
              <a:rPr lang="en-GB" sz="1800" dirty="0">
                <a:effectLst/>
                <a:latin typeface="Arial" panose="020B0604020202020204" pitchFamily="34" charset="0"/>
                <a:cs typeface="Arial" panose="020B0604020202020204" pitchFamily="34" charset="0"/>
              </a:rPr>
              <a:t> </a:t>
            </a:r>
          </a:p>
        </p:txBody>
      </p:sp>
      <p:sp>
        <p:nvSpPr>
          <p:cNvPr id="23" name="TextBox 22">
            <a:extLst>
              <a:ext uri="{FF2B5EF4-FFF2-40B4-BE49-F238E27FC236}">
                <a16:creationId xmlns:a16="http://schemas.microsoft.com/office/drawing/2014/main" id="{C46CFEF6-A5CB-7D64-3753-197A6F1D73BA}"/>
              </a:ext>
            </a:extLst>
          </p:cNvPr>
          <p:cNvSpPr txBox="1"/>
          <p:nvPr/>
        </p:nvSpPr>
        <p:spPr>
          <a:xfrm>
            <a:off x="9008171" y="1155383"/>
            <a:ext cx="3267188" cy="1287532"/>
          </a:xfrm>
          <a:prstGeom prst="rect">
            <a:avLst/>
          </a:prstGeom>
          <a:noFill/>
        </p:spPr>
        <p:txBody>
          <a:bodyPr wrap="square">
            <a:spAutoFit/>
          </a:bodyPr>
          <a:lstStyle/>
          <a:p>
            <a:pPr marL="0" indent="0" algn="ctr">
              <a:lnSpc>
                <a:spcPct val="150000"/>
              </a:lnSpc>
              <a:buNone/>
            </a:pPr>
            <a:r>
              <a:rPr lang="en-GB" sz="1800" dirty="0">
                <a:latin typeface="Arial" panose="020B0604020202020204" pitchFamily="34" charset="0"/>
                <a:cs typeface="Arial" panose="020B0604020202020204" pitchFamily="34" charset="0"/>
              </a:rPr>
              <a:t>Majority of ACL injuries are Non-contact (Griffin et al. 2000).</a:t>
            </a:r>
          </a:p>
        </p:txBody>
      </p:sp>
    </p:spTree>
    <p:extLst>
      <p:ext uri="{BB962C8B-B14F-4D97-AF65-F5344CB8AC3E}">
        <p14:creationId xmlns:p14="http://schemas.microsoft.com/office/powerpoint/2010/main" val="4139312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01CCB-31CE-D1CB-9442-883F9CE32CBA}"/>
              </a:ext>
            </a:extLst>
          </p:cNvPr>
          <p:cNvSpPr>
            <a:spLocks noGrp="1"/>
          </p:cNvSpPr>
          <p:nvPr>
            <p:ph type="title"/>
          </p:nvPr>
        </p:nvSpPr>
        <p:spPr>
          <a:xfrm>
            <a:off x="838200" y="56048"/>
            <a:ext cx="10515600" cy="1325563"/>
          </a:xfrm>
        </p:spPr>
        <p:txBody>
          <a:bodyPr/>
          <a:lstStyle/>
          <a:p>
            <a:pPr algn="ctr"/>
            <a:r>
              <a:rPr lang="en-GB" b="1" dirty="0"/>
              <a:t>HEWETT ET AL (2005) </a:t>
            </a:r>
            <a:br>
              <a:rPr lang="en-GB" b="1" dirty="0"/>
            </a:br>
            <a:r>
              <a:rPr lang="en-GB" b="1" dirty="0"/>
              <a:t>FOUR IMBALANCES</a:t>
            </a:r>
          </a:p>
        </p:txBody>
      </p:sp>
      <p:sp>
        <p:nvSpPr>
          <p:cNvPr id="6" name="Rectangle: Rounded Corners 5">
            <a:extLst>
              <a:ext uri="{FF2B5EF4-FFF2-40B4-BE49-F238E27FC236}">
                <a16:creationId xmlns:a16="http://schemas.microsoft.com/office/drawing/2014/main" id="{0410F84F-25A1-AEF5-B6C6-01A7DE5353AF}"/>
              </a:ext>
            </a:extLst>
          </p:cNvPr>
          <p:cNvSpPr/>
          <p:nvPr/>
        </p:nvSpPr>
        <p:spPr>
          <a:xfrm>
            <a:off x="718459" y="1368850"/>
            <a:ext cx="5749755" cy="1200883"/>
          </a:xfrm>
          <a:prstGeom prst="round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400" dirty="0">
                <a:latin typeface="Arial" panose="020B0604020202020204" pitchFamily="34" charset="0"/>
                <a:cs typeface="Arial" panose="020B0604020202020204" pitchFamily="34" charset="0"/>
              </a:rPr>
              <a:t>Ligament dominance: reliance on passive structures → valgus collapse</a:t>
            </a:r>
          </a:p>
        </p:txBody>
      </p:sp>
      <p:sp>
        <p:nvSpPr>
          <p:cNvPr id="7" name="Rectangle: Rounded Corners 6">
            <a:extLst>
              <a:ext uri="{FF2B5EF4-FFF2-40B4-BE49-F238E27FC236}">
                <a16:creationId xmlns:a16="http://schemas.microsoft.com/office/drawing/2014/main" id="{56410060-8A76-BE93-3F8B-04495C335D51}"/>
              </a:ext>
            </a:extLst>
          </p:cNvPr>
          <p:cNvSpPr/>
          <p:nvPr/>
        </p:nvSpPr>
        <p:spPr>
          <a:xfrm>
            <a:off x="718459" y="2769785"/>
            <a:ext cx="5749759" cy="12008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400" dirty="0">
                <a:latin typeface="Arial" panose="020B0604020202020204" pitchFamily="34" charset="0"/>
                <a:cs typeface="Arial" panose="020B0604020202020204" pitchFamily="34" charset="0"/>
              </a:rPr>
              <a:t>Quadriceps dominance: reduced hamstring co‑activation, low knee flexion</a:t>
            </a:r>
            <a:endParaRPr lang="en-GB" sz="2000"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A6528B8D-3129-492B-CB18-5DF803C973E7}"/>
              </a:ext>
            </a:extLst>
          </p:cNvPr>
          <p:cNvSpPr/>
          <p:nvPr/>
        </p:nvSpPr>
        <p:spPr>
          <a:xfrm>
            <a:off x="718459" y="4170722"/>
            <a:ext cx="5749759" cy="1201442"/>
          </a:xfrm>
          <a:prstGeom prst="round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400" dirty="0">
                <a:latin typeface="Arial" panose="020B0604020202020204" pitchFamily="34" charset="0"/>
                <a:cs typeface="Arial" panose="020B0604020202020204" pitchFamily="34" charset="0"/>
              </a:rPr>
              <a:t>Leg dominance: asymmetry between limbs</a:t>
            </a:r>
          </a:p>
        </p:txBody>
      </p:sp>
      <p:sp>
        <p:nvSpPr>
          <p:cNvPr id="9" name="Rectangle: Rounded Corners 8">
            <a:extLst>
              <a:ext uri="{FF2B5EF4-FFF2-40B4-BE49-F238E27FC236}">
                <a16:creationId xmlns:a16="http://schemas.microsoft.com/office/drawing/2014/main" id="{816302B5-CC43-5949-3762-E9A48E3BA08F}"/>
              </a:ext>
            </a:extLst>
          </p:cNvPr>
          <p:cNvSpPr/>
          <p:nvPr/>
        </p:nvSpPr>
        <p:spPr>
          <a:xfrm>
            <a:off x="718459" y="5572218"/>
            <a:ext cx="5749749" cy="12014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400" dirty="0">
                <a:latin typeface="Arial" panose="020B0604020202020204" pitchFamily="34" charset="0"/>
                <a:cs typeface="Arial" panose="020B0604020202020204" pitchFamily="34" charset="0"/>
              </a:rPr>
              <a:t>Trunk dominance: poor trunk control → increased knee load</a:t>
            </a:r>
          </a:p>
        </p:txBody>
      </p:sp>
      <p:sp>
        <p:nvSpPr>
          <p:cNvPr id="14" name="Arrow: Down 13">
            <a:extLst>
              <a:ext uri="{FF2B5EF4-FFF2-40B4-BE49-F238E27FC236}">
                <a16:creationId xmlns:a16="http://schemas.microsoft.com/office/drawing/2014/main" id="{C1FD6531-7619-4F75-AF47-AADF45D3A8EB}"/>
              </a:ext>
            </a:extLst>
          </p:cNvPr>
          <p:cNvSpPr/>
          <p:nvPr/>
        </p:nvSpPr>
        <p:spPr>
          <a:xfrm>
            <a:off x="3416352" y="3902283"/>
            <a:ext cx="353961" cy="354729"/>
          </a:xfrm>
          <a:prstGeom prst="down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3F543083-A1BB-8FAA-1F41-1FF4E74039D4}"/>
              </a:ext>
            </a:extLst>
          </p:cNvPr>
          <p:cNvSpPr/>
          <p:nvPr/>
        </p:nvSpPr>
        <p:spPr>
          <a:xfrm>
            <a:off x="3416352" y="2492394"/>
            <a:ext cx="353961" cy="354729"/>
          </a:xfrm>
          <a:prstGeom prst="down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8B06C481-25B0-6B67-429F-655C179C41CC}"/>
              </a:ext>
            </a:extLst>
          </p:cNvPr>
          <p:cNvSpPr/>
          <p:nvPr/>
        </p:nvSpPr>
        <p:spPr>
          <a:xfrm>
            <a:off x="3416351" y="5294827"/>
            <a:ext cx="353961" cy="354729"/>
          </a:xfrm>
          <a:prstGeom prst="down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Connector 17">
            <a:extLst>
              <a:ext uri="{FF2B5EF4-FFF2-40B4-BE49-F238E27FC236}">
                <a16:creationId xmlns:a16="http://schemas.microsoft.com/office/drawing/2014/main" id="{CEF4BF92-434C-56AC-2B01-05FF848A65BD}"/>
              </a:ext>
            </a:extLst>
          </p:cNvPr>
          <p:cNvCxnSpPr>
            <a:cxnSpLocks/>
          </p:cNvCxnSpPr>
          <p:nvPr/>
        </p:nvCxnSpPr>
        <p:spPr>
          <a:xfrm>
            <a:off x="6695768" y="1537234"/>
            <a:ext cx="0" cy="5236425"/>
          </a:xfrm>
          <a:prstGeom prst="line">
            <a:avLst/>
          </a:prstGeom>
          <a:ln w="57150">
            <a:solidFill>
              <a:schemeClr val="accent4">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3AC7505A-5E3D-6AB9-297B-8DD59C9C5F2A}"/>
              </a:ext>
            </a:extLst>
          </p:cNvPr>
          <p:cNvSpPr txBox="1"/>
          <p:nvPr/>
        </p:nvSpPr>
        <p:spPr>
          <a:xfrm>
            <a:off x="6862719" y="1543551"/>
            <a:ext cx="5117732" cy="3266920"/>
          </a:xfrm>
          <a:prstGeom prst="rect">
            <a:avLst/>
          </a:prstGeom>
          <a:noFill/>
        </p:spPr>
        <p:txBody>
          <a:bodyPr wrap="square" rtlCol="0">
            <a:spAutoFit/>
          </a:bodyPr>
          <a:lstStyle/>
          <a:p>
            <a:pPr lvl="0" algn="ctr">
              <a:lnSpc>
                <a:spcPct val="150000"/>
              </a:lnSpc>
            </a:pPr>
            <a:r>
              <a:rPr lang="en-GB" sz="2000" dirty="0">
                <a:latin typeface="Arial" panose="020B0604020202020204" pitchFamily="34" charset="0"/>
                <a:cs typeface="Arial" panose="020B0604020202020204" pitchFamily="34" charset="0"/>
              </a:rPr>
              <a:t>Research into preventative interventions suggests these imbalances may also be closely related to sedentary individuals, or those lacking previous neuromuscular training</a:t>
            </a:r>
          </a:p>
          <a:p>
            <a:pPr lvl="0" algn="ctr">
              <a:lnSpc>
                <a:spcPct val="150000"/>
              </a:lnSpc>
            </a:pPr>
            <a:r>
              <a:rPr lang="en-GB" sz="2000" dirty="0">
                <a:latin typeface="Arial" panose="020B0604020202020204" pitchFamily="34" charset="0"/>
                <a:cs typeface="Arial" panose="020B0604020202020204" pitchFamily="34" charset="0"/>
              </a:rPr>
              <a:t>  (Nessler et al., 2017; Zheng et al., 2025; Hopper et al., 2017; Hewett et al., 2012)</a:t>
            </a:r>
          </a:p>
        </p:txBody>
      </p:sp>
      <p:sp>
        <p:nvSpPr>
          <p:cNvPr id="21" name="TextBox 20">
            <a:extLst>
              <a:ext uri="{FF2B5EF4-FFF2-40B4-BE49-F238E27FC236}">
                <a16:creationId xmlns:a16="http://schemas.microsoft.com/office/drawing/2014/main" id="{8DB2331F-6563-0E7B-A029-BE523C005916}"/>
              </a:ext>
            </a:extLst>
          </p:cNvPr>
          <p:cNvSpPr txBox="1"/>
          <p:nvPr/>
        </p:nvSpPr>
        <p:spPr>
          <a:xfrm>
            <a:off x="6923314" y="5203999"/>
            <a:ext cx="4996542" cy="1569660"/>
          </a:xfrm>
          <a:prstGeom prst="rect">
            <a:avLst/>
          </a:prstGeom>
          <a:solidFill>
            <a:schemeClr val="accent4">
              <a:lumMod val="60000"/>
              <a:lumOff val="40000"/>
            </a:schemeClr>
          </a:solidFill>
        </p:spPr>
        <p:txBody>
          <a:bodyPr wrap="square">
            <a:spAutoFit/>
          </a:bodyPr>
          <a:lstStyle/>
          <a:p>
            <a:pPr lvl="0" algn="ctr"/>
            <a:r>
              <a:rPr lang="en-GB" sz="2400" b="1" dirty="0">
                <a:latin typeface="Arial" panose="020B0604020202020204" pitchFamily="34" charset="0"/>
                <a:cs typeface="Arial" panose="020B0604020202020204" pitchFamily="34" charset="0"/>
              </a:rPr>
              <a:t>AIM: </a:t>
            </a:r>
          </a:p>
          <a:p>
            <a:pPr lvl="0" algn="ctr"/>
            <a:r>
              <a:rPr lang="en-GB" sz="2400" dirty="0">
                <a:latin typeface="Arial" panose="020B0604020202020204" pitchFamily="34" charset="0"/>
                <a:cs typeface="Arial" panose="020B0604020202020204" pitchFamily="34" charset="0"/>
              </a:rPr>
              <a:t>Investigate whether athletic exposure can override these predispositions</a:t>
            </a:r>
          </a:p>
        </p:txBody>
      </p:sp>
      <p:sp>
        <p:nvSpPr>
          <p:cNvPr id="24" name="TextBox 23">
            <a:extLst>
              <a:ext uri="{FF2B5EF4-FFF2-40B4-BE49-F238E27FC236}">
                <a16:creationId xmlns:a16="http://schemas.microsoft.com/office/drawing/2014/main" id="{BE1C08BF-9E82-6838-9800-57C64B6A5CCD}"/>
              </a:ext>
            </a:extLst>
          </p:cNvPr>
          <p:cNvSpPr txBox="1"/>
          <p:nvPr/>
        </p:nvSpPr>
        <p:spPr>
          <a:xfrm>
            <a:off x="0" y="1381611"/>
            <a:ext cx="718447" cy="1323439"/>
          </a:xfrm>
          <a:prstGeom prst="rect">
            <a:avLst/>
          </a:prstGeom>
          <a:noFill/>
        </p:spPr>
        <p:txBody>
          <a:bodyPr wrap="square" rtlCol="0">
            <a:spAutoFit/>
          </a:bodyPr>
          <a:lstStyle/>
          <a:p>
            <a:r>
              <a:rPr lang="en-GB" sz="8000" b="1" dirty="0">
                <a:solidFill>
                  <a:schemeClr val="tx2">
                    <a:lumMod val="90000"/>
                    <a:lumOff val="10000"/>
                  </a:schemeClr>
                </a:solidFill>
              </a:rPr>
              <a:t>1</a:t>
            </a:r>
          </a:p>
        </p:txBody>
      </p:sp>
      <p:sp>
        <p:nvSpPr>
          <p:cNvPr id="25" name="TextBox 24">
            <a:extLst>
              <a:ext uri="{FF2B5EF4-FFF2-40B4-BE49-F238E27FC236}">
                <a16:creationId xmlns:a16="http://schemas.microsoft.com/office/drawing/2014/main" id="{606BC473-EDF5-2643-39F2-C215B2AA375D}"/>
              </a:ext>
            </a:extLst>
          </p:cNvPr>
          <p:cNvSpPr txBox="1"/>
          <p:nvPr/>
        </p:nvSpPr>
        <p:spPr>
          <a:xfrm>
            <a:off x="0" y="2647229"/>
            <a:ext cx="718447" cy="1323439"/>
          </a:xfrm>
          <a:prstGeom prst="rect">
            <a:avLst/>
          </a:prstGeom>
          <a:noFill/>
        </p:spPr>
        <p:txBody>
          <a:bodyPr wrap="square" rtlCol="0">
            <a:spAutoFit/>
          </a:bodyPr>
          <a:lstStyle/>
          <a:p>
            <a:r>
              <a:rPr lang="en-GB" sz="8000" b="1" dirty="0">
                <a:solidFill>
                  <a:schemeClr val="tx2">
                    <a:lumMod val="90000"/>
                    <a:lumOff val="10000"/>
                  </a:schemeClr>
                </a:solidFill>
              </a:rPr>
              <a:t>2</a:t>
            </a:r>
          </a:p>
        </p:txBody>
      </p:sp>
      <p:sp>
        <p:nvSpPr>
          <p:cNvPr id="26" name="TextBox 25">
            <a:extLst>
              <a:ext uri="{FF2B5EF4-FFF2-40B4-BE49-F238E27FC236}">
                <a16:creationId xmlns:a16="http://schemas.microsoft.com/office/drawing/2014/main" id="{6CF3810E-F163-3B7B-FB88-1A5DD0AEE263}"/>
              </a:ext>
            </a:extLst>
          </p:cNvPr>
          <p:cNvSpPr txBox="1"/>
          <p:nvPr/>
        </p:nvSpPr>
        <p:spPr>
          <a:xfrm>
            <a:off x="0" y="4148752"/>
            <a:ext cx="718448" cy="1323439"/>
          </a:xfrm>
          <a:prstGeom prst="rect">
            <a:avLst/>
          </a:prstGeom>
          <a:noFill/>
        </p:spPr>
        <p:txBody>
          <a:bodyPr wrap="square" rtlCol="0">
            <a:spAutoFit/>
          </a:bodyPr>
          <a:lstStyle/>
          <a:p>
            <a:r>
              <a:rPr lang="en-GB" sz="8000" b="1" dirty="0">
                <a:solidFill>
                  <a:schemeClr val="tx2">
                    <a:lumMod val="90000"/>
                    <a:lumOff val="10000"/>
                  </a:schemeClr>
                </a:solidFill>
              </a:rPr>
              <a:t>3</a:t>
            </a:r>
          </a:p>
        </p:txBody>
      </p:sp>
      <p:sp>
        <p:nvSpPr>
          <p:cNvPr id="27" name="TextBox 26">
            <a:extLst>
              <a:ext uri="{FF2B5EF4-FFF2-40B4-BE49-F238E27FC236}">
                <a16:creationId xmlns:a16="http://schemas.microsoft.com/office/drawing/2014/main" id="{D77BC16D-2DA5-B1D8-D958-509E36CA2885}"/>
              </a:ext>
            </a:extLst>
          </p:cNvPr>
          <p:cNvSpPr txBox="1"/>
          <p:nvPr/>
        </p:nvSpPr>
        <p:spPr>
          <a:xfrm>
            <a:off x="0" y="5507479"/>
            <a:ext cx="718447" cy="1323439"/>
          </a:xfrm>
          <a:prstGeom prst="rect">
            <a:avLst/>
          </a:prstGeom>
          <a:noFill/>
        </p:spPr>
        <p:txBody>
          <a:bodyPr wrap="square" rtlCol="0">
            <a:spAutoFit/>
          </a:bodyPr>
          <a:lstStyle/>
          <a:p>
            <a:r>
              <a:rPr lang="en-GB" sz="8000" b="1" dirty="0">
                <a:solidFill>
                  <a:schemeClr val="tx2">
                    <a:lumMod val="90000"/>
                    <a:lumOff val="10000"/>
                  </a:schemeClr>
                </a:solidFill>
              </a:rPr>
              <a:t>4</a:t>
            </a:r>
          </a:p>
        </p:txBody>
      </p:sp>
    </p:spTree>
    <p:extLst>
      <p:ext uri="{BB962C8B-B14F-4D97-AF65-F5344CB8AC3E}">
        <p14:creationId xmlns:p14="http://schemas.microsoft.com/office/powerpoint/2010/main" val="2007157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F1A673-1B65-45F9-8D43-4993893060F6}"/>
              </a:ext>
            </a:extLst>
          </p:cNvPr>
          <p:cNvSpPr txBox="1"/>
          <p:nvPr/>
        </p:nvSpPr>
        <p:spPr>
          <a:xfrm>
            <a:off x="0" y="5333993"/>
            <a:ext cx="12192000" cy="1524007"/>
          </a:xfrm>
          <a:prstGeom prst="rect">
            <a:avLst/>
          </a:prstGeom>
          <a:solidFill>
            <a:schemeClr val="accent1">
              <a:lumMod val="75000"/>
            </a:schemeClr>
          </a:solidFill>
        </p:spPr>
        <p:txBody>
          <a:bodyPr wrap="square">
            <a:spAutoFit/>
          </a:bodyPr>
          <a:lstStyle/>
          <a:p>
            <a:pPr algn="ctr">
              <a:lnSpc>
                <a:spcPct val="150000"/>
              </a:lnSpc>
            </a:pPr>
            <a:r>
              <a:rPr lang="en-GB" sz="1600" b="1" dirty="0">
                <a:solidFill>
                  <a:schemeClr val="bg1"/>
                </a:solidFill>
                <a:latin typeface="Arial" panose="020B0604020202020204" pitchFamily="34" charset="0"/>
                <a:cs typeface="Arial" panose="020B0604020202020204" pitchFamily="34" charset="0"/>
              </a:rPr>
              <a:t>Both trials:</a:t>
            </a:r>
          </a:p>
          <a:p>
            <a:pPr marL="285750" indent="-285750" algn="ctr">
              <a:lnSpc>
                <a:spcPct val="150000"/>
              </a:lnSpc>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3 familiarisation trials &amp; feedback</a:t>
            </a:r>
          </a:p>
          <a:p>
            <a:pPr marL="285750" indent="-285750" algn="ctr">
              <a:lnSpc>
                <a:spcPct val="150000"/>
              </a:lnSpc>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Filmed using iPads &amp; Dartfish frame-by-frame analysis</a:t>
            </a:r>
          </a:p>
          <a:p>
            <a:pPr marL="285750" indent="-285750" algn="ctr">
              <a:lnSpc>
                <a:spcPct val="150000"/>
              </a:lnSpc>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3 successful trials were averaged for result</a:t>
            </a:r>
          </a:p>
        </p:txBody>
      </p:sp>
      <p:sp>
        <p:nvSpPr>
          <p:cNvPr id="5" name="Title 1">
            <a:extLst>
              <a:ext uri="{FF2B5EF4-FFF2-40B4-BE49-F238E27FC236}">
                <a16:creationId xmlns:a16="http://schemas.microsoft.com/office/drawing/2014/main" id="{FD00248F-47C7-C7A2-0D72-576D7D252F15}"/>
              </a:ext>
            </a:extLst>
          </p:cNvPr>
          <p:cNvSpPr>
            <a:spLocks noGrp="1"/>
          </p:cNvSpPr>
          <p:nvPr>
            <p:ph type="title"/>
          </p:nvPr>
        </p:nvSpPr>
        <p:spPr>
          <a:xfrm>
            <a:off x="838200" y="36769"/>
            <a:ext cx="10515600" cy="1325563"/>
          </a:xfrm>
        </p:spPr>
        <p:txBody>
          <a:bodyPr/>
          <a:lstStyle/>
          <a:p>
            <a:pPr algn="ctr"/>
            <a:r>
              <a:rPr lang="en-GB" b="1" dirty="0"/>
              <a:t>METHODOLOGY</a:t>
            </a:r>
          </a:p>
        </p:txBody>
      </p:sp>
      <p:sp>
        <p:nvSpPr>
          <p:cNvPr id="6" name="Content Placeholder 2">
            <a:extLst>
              <a:ext uri="{FF2B5EF4-FFF2-40B4-BE49-F238E27FC236}">
                <a16:creationId xmlns:a16="http://schemas.microsoft.com/office/drawing/2014/main" id="{9DD3BFF9-6B6B-AEAE-EB99-09C143E0ACD5}"/>
              </a:ext>
            </a:extLst>
          </p:cNvPr>
          <p:cNvSpPr>
            <a:spLocks noGrp="1"/>
          </p:cNvSpPr>
          <p:nvPr>
            <p:ph idx="1"/>
          </p:nvPr>
        </p:nvSpPr>
        <p:spPr>
          <a:xfrm>
            <a:off x="0" y="1057561"/>
            <a:ext cx="12192000" cy="1004238"/>
          </a:xfrm>
          <a:solidFill>
            <a:schemeClr val="accent1">
              <a:lumMod val="75000"/>
            </a:schemeClr>
          </a:solidFill>
        </p:spPr>
        <p:txBody>
          <a:bodyPr>
            <a:normAutofit lnSpcReduction="10000"/>
          </a:bodyPr>
          <a:lstStyle/>
          <a:p>
            <a:pPr marL="0" indent="0" algn="ctr">
              <a:buNone/>
            </a:pPr>
            <a:r>
              <a:rPr lang="en-GB" sz="1800" b="1" dirty="0">
                <a:solidFill>
                  <a:schemeClr val="bg1"/>
                </a:solidFill>
                <a:latin typeface="Arial" panose="020B0604020202020204" pitchFamily="34" charset="0"/>
                <a:cs typeface="Arial" panose="020B0604020202020204" pitchFamily="34" charset="0"/>
              </a:rPr>
              <a:t>Participants &amp; Design: </a:t>
            </a:r>
          </a:p>
          <a:p>
            <a:pPr algn="ctr"/>
            <a:r>
              <a:rPr lang="en-GB" sz="1800" i="1" dirty="0">
                <a:solidFill>
                  <a:schemeClr val="bg1"/>
                </a:solidFill>
                <a:latin typeface="Arial" panose="020B0604020202020204" pitchFamily="34" charset="0"/>
                <a:cs typeface="Arial" panose="020B0604020202020204" pitchFamily="34" charset="0"/>
              </a:rPr>
              <a:t>n</a:t>
            </a:r>
            <a:r>
              <a:rPr lang="en-GB" sz="1800" dirty="0">
                <a:solidFill>
                  <a:schemeClr val="bg1"/>
                </a:solidFill>
                <a:latin typeface="Arial" panose="020B0604020202020204" pitchFamily="34" charset="0"/>
                <a:cs typeface="Arial" panose="020B0604020202020204" pitchFamily="34" charset="0"/>
              </a:rPr>
              <a:t> = 20 (10M, 10F): Athletic (</a:t>
            </a:r>
            <a:r>
              <a:rPr lang="en-GB" sz="1800" i="1" dirty="0">
                <a:solidFill>
                  <a:schemeClr val="bg1"/>
                </a:solidFill>
                <a:latin typeface="Arial" panose="020B0604020202020204" pitchFamily="34" charset="0"/>
                <a:cs typeface="Arial" panose="020B0604020202020204" pitchFamily="34" charset="0"/>
              </a:rPr>
              <a:t>n </a:t>
            </a:r>
            <a:r>
              <a:rPr lang="en-GB" sz="1800" dirty="0">
                <a:solidFill>
                  <a:schemeClr val="bg1"/>
                </a:solidFill>
                <a:latin typeface="Arial" panose="020B0604020202020204" pitchFamily="34" charset="0"/>
                <a:cs typeface="Arial" panose="020B0604020202020204" pitchFamily="34" charset="0"/>
              </a:rPr>
              <a:t>= 6), Recreational (</a:t>
            </a:r>
            <a:r>
              <a:rPr lang="en-GB" sz="1800" i="1" dirty="0">
                <a:solidFill>
                  <a:schemeClr val="bg1"/>
                </a:solidFill>
                <a:latin typeface="Arial" panose="020B0604020202020204" pitchFamily="34" charset="0"/>
                <a:cs typeface="Arial" panose="020B0604020202020204" pitchFamily="34" charset="0"/>
              </a:rPr>
              <a:t>n </a:t>
            </a:r>
            <a:r>
              <a:rPr lang="en-GB" sz="1800" dirty="0">
                <a:solidFill>
                  <a:schemeClr val="bg1"/>
                </a:solidFill>
                <a:latin typeface="Arial" panose="020B0604020202020204" pitchFamily="34" charset="0"/>
                <a:cs typeface="Arial" panose="020B0604020202020204" pitchFamily="34" charset="0"/>
              </a:rPr>
              <a:t>= 8), Sedentary (</a:t>
            </a:r>
            <a:r>
              <a:rPr lang="en-GB" sz="1800" i="1" dirty="0">
                <a:solidFill>
                  <a:schemeClr val="bg1"/>
                </a:solidFill>
                <a:latin typeface="Arial" panose="020B0604020202020204" pitchFamily="34" charset="0"/>
                <a:cs typeface="Arial" panose="020B0604020202020204" pitchFamily="34" charset="0"/>
              </a:rPr>
              <a:t>n</a:t>
            </a:r>
            <a:r>
              <a:rPr lang="en-GB" sz="1800" dirty="0">
                <a:solidFill>
                  <a:schemeClr val="bg1"/>
                </a:solidFill>
                <a:latin typeface="Arial" panose="020B0604020202020204" pitchFamily="34" charset="0"/>
                <a:cs typeface="Arial" panose="020B0604020202020204" pitchFamily="34" charset="0"/>
              </a:rPr>
              <a:t> = 6)</a:t>
            </a:r>
          </a:p>
          <a:p>
            <a:pPr algn="ctr"/>
            <a:r>
              <a:rPr lang="en-GB" sz="1800" dirty="0">
                <a:solidFill>
                  <a:schemeClr val="bg1"/>
                </a:solidFill>
                <a:latin typeface="Arial" panose="020B0604020202020204" pitchFamily="34" charset="0"/>
                <a:cs typeface="Arial" panose="020B0604020202020204" pitchFamily="34" charset="0"/>
              </a:rPr>
              <a:t>Tasks: Jump-landing (LESS) &amp; 45˚ Change of direction</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cxnSp>
        <p:nvCxnSpPr>
          <p:cNvPr id="8" name="Straight Connector 7">
            <a:extLst>
              <a:ext uri="{FF2B5EF4-FFF2-40B4-BE49-F238E27FC236}">
                <a16:creationId xmlns:a16="http://schemas.microsoft.com/office/drawing/2014/main" id="{78EA14FE-E19D-A65C-75D6-6AF2D5873E0B}"/>
              </a:ext>
            </a:extLst>
          </p:cNvPr>
          <p:cNvCxnSpPr>
            <a:stCxn id="6" idx="2"/>
            <a:endCxn id="4" idx="0"/>
          </p:cNvCxnSpPr>
          <p:nvPr/>
        </p:nvCxnSpPr>
        <p:spPr>
          <a:xfrm>
            <a:off x="6096000" y="2061799"/>
            <a:ext cx="0" cy="3272194"/>
          </a:xfrm>
          <a:prstGeom prst="line">
            <a:avLst/>
          </a:prstGeom>
          <a:ln w="38100">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pic>
        <p:nvPicPr>
          <p:cNvPr id="9" name="Picture 2" descr="The standardized jump-landing task consists of 2 segments: (1) subject... |  Download Scientific Diagram">
            <a:extLst>
              <a:ext uri="{FF2B5EF4-FFF2-40B4-BE49-F238E27FC236}">
                <a16:creationId xmlns:a16="http://schemas.microsoft.com/office/drawing/2014/main" id="{DD6A369D-897B-5005-5FD9-C6FEC99F6E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102785"/>
            <a:ext cx="4265739" cy="132621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Biomechanically Informed Training Strategies for Injury Risk Mitigation for  Change of Direction - Science of Multi-Directional Speed">
            <a:extLst>
              <a:ext uri="{FF2B5EF4-FFF2-40B4-BE49-F238E27FC236}">
                <a16:creationId xmlns:a16="http://schemas.microsoft.com/office/drawing/2014/main" id="{C944621A-11C5-AADF-3A57-DFB9FF57A6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78" t="51427" r="11156" b="22992"/>
          <a:stretch>
            <a:fillRect/>
          </a:stretch>
        </p:blipFill>
        <p:spPr bwMode="auto">
          <a:xfrm>
            <a:off x="6861048" y="2102785"/>
            <a:ext cx="4565904" cy="132621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AB67B2-FA33-8800-450C-B9CE0176B34C}"/>
              </a:ext>
            </a:extLst>
          </p:cNvPr>
          <p:cNvSpPr txBox="1"/>
          <p:nvPr/>
        </p:nvSpPr>
        <p:spPr>
          <a:xfrm>
            <a:off x="-1" y="3642832"/>
            <a:ext cx="6095999" cy="147732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Jump-Landing (LESS):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Followed protocol from Padua et al. (2015)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30cm box → land → maximal vertical jump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Box placed at ½ body height from landing zone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Scored using LESS </a:t>
            </a:r>
          </a:p>
        </p:txBody>
      </p:sp>
      <p:sp>
        <p:nvSpPr>
          <p:cNvPr id="13" name="TextBox 12">
            <a:extLst>
              <a:ext uri="{FF2B5EF4-FFF2-40B4-BE49-F238E27FC236}">
                <a16:creationId xmlns:a16="http://schemas.microsoft.com/office/drawing/2014/main" id="{EF76587D-7A98-E34B-54B8-9975A5DE2A34}"/>
              </a:ext>
            </a:extLst>
          </p:cNvPr>
          <p:cNvSpPr txBox="1"/>
          <p:nvPr/>
        </p:nvSpPr>
        <p:spPr>
          <a:xfrm>
            <a:off x="6096000" y="3579667"/>
            <a:ext cx="6095999" cy="1754326"/>
          </a:xfrm>
          <a:prstGeom prst="rect">
            <a:avLst/>
          </a:prstGeom>
          <a:noFill/>
        </p:spPr>
        <p:txBody>
          <a:bodyPr wrap="square">
            <a:spAutoFit/>
          </a:bodyPr>
          <a:lstStyle/>
          <a:p>
            <a:pPr algn="ctr"/>
            <a:r>
              <a:rPr lang="en-GB" b="1" dirty="0">
                <a:latin typeface="Arial" panose="020B0604020202020204" pitchFamily="34" charset="0"/>
                <a:cs typeface="Arial" panose="020B0604020202020204" pitchFamily="34" charset="0"/>
              </a:rPr>
              <a:t>45˚ Change of Direction: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5m run-up through timing gates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Required ≥5m/s entry speed for successful trial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45˚ cut marked by target cones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Frontal &amp; sagittal filming (120fps)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Force plates were used for GRF</a:t>
            </a:r>
          </a:p>
        </p:txBody>
      </p:sp>
    </p:spTree>
    <p:extLst>
      <p:ext uri="{BB962C8B-B14F-4D97-AF65-F5344CB8AC3E}">
        <p14:creationId xmlns:p14="http://schemas.microsoft.com/office/powerpoint/2010/main" val="3960110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17D2C-0241-8940-F331-220CC9C765E6}"/>
              </a:ext>
            </a:extLst>
          </p:cNvPr>
          <p:cNvSpPr>
            <a:spLocks noGrp="1"/>
          </p:cNvSpPr>
          <p:nvPr>
            <p:ph type="title"/>
          </p:nvPr>
        </p:nvSpPr>
        <p:spPr>
          <a:xfrm>
            <a:off x="838200" y="0"/>
            <a:ext cx="10515600" cy="1325563"/>
          </a:xfrm>
        </p:spPr>
        <p:txBody>
          <a:bodyPr/>
          <a:lstStyle/>
          <a:p>
            <a:pPr algn="ctr"/>
            <a:r>
              <a:rPr lang="en-GB" b="1" dirty="0"/>
              <a:t>DATA ANALYSIS</a:t>
            </a:r>
          </a:p>
        </p:txBody>
      </p:sp>
      <p:sp>
        <p:nvSpPr>
          <p:cNvPr id="11" name="Rectangle 10">
            <a:extLst>
              <a:ext uri="{FF2B5EF4-FFF2-40B4-BE49-F238E27FC236}">
                <a16:creationId xmlns:a16="http://schemas.microsoft.com/office/drawing/2014/main" id="{3B45A8C8-8A40-303A-1400-A73D3341AE2A}"/>
              </a:ext>
            </a:extLst>
          </p:cNvPr>
          <p:cNvSpPr/>
          <p:nvPr/>
        </p:nvSpPr>
        <p:spPr>
          <a:xfrm>
            <a:off x="0" y="921233"/>
            <a:ext cx="12191999" cy="682851"/>
          </a:xfrm>
          <a:prstGeom prst="rect">
            <a:avLst/>
          </a:prstGeom>
          <a:solidFill>
            <a:schemeClr val="accent1">
              <a:lumMod val="60000"/>
              <a:lumOff val="40000"/>
            </a:schemeClr>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Statistical analysis was performed using IBM SPSS Statistics (v30.0</a:t>
            </a:r>
            <a:r>
              <a:rPr lang="en-GB" sz="2000" dirty="0">
                <a:solidFill>
                  <a:schemeClr val="tx1"/>
                </a:solidFill>
              </a:rPr>
              <a:t>)</a:t>
            </a:r>
          </a:p>
        </p:txBody>
      </p:sp>
      <p:sp>
        <p:nvSpPr>
          <p:cNvPr id="12" name="Rectangle 11">
            <a:extLst>
              <a:ext uri="{FF2B5EF4-FFF2-40B4-BE49-F238E27FC236}">
                <a16:creationId xmlns:a16="http://schemas.microsoft.com/office/drawing/2014/main" id="{FD722539-6E9B-F917-E013-79483D3FEA76}"/>
              </a:ext>
            </a:extLst>
          </p:cNvPr>
          <p:cNvSpPr/>
          <p:nvPr/>
        </p:nvSpPr>
        <p:spPr>
          <a:xfrm>
            <a:off x="0" y="1640366"/>
            <a:ext cx="12191998" cy="682851"/>
          </a:xfrm>
          <a:prstGeom prst="rect">
            <a:avLst/>
          </a:prstGeom>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Significance was set at p &lt; 0.05</a:t>
            </a:r>
          </a:p>
        </p:txBody>
      </p:sp>
      <p:sp>
        <p:nvSpPr>
          <p:cNvPr id="13" name="Rectangle 12">
            <a:extLst>
              <a:ext uri="{FF2B5EF4-FFF2-40B4-BE49-F238E27FC236}">
                <a16:creationId xmlns:a16="http://schemas.microsoft.com/office/drawing/2014/main" id="{CDEE3F2B-A4B8-4401-5F08-706097DFCB44}"/>
              </a:ext>
            </a:extLst>
          </p:cNvPr>
          <p:cNvSpPr/>
          <p:nvPr/>
        </p:nvSpPr>
        <p:spPr>
          <a:xfrm>
            <a:off x="0" y="2354032"/>
            <a:ext cx="12182166" cy="682851"/>
          </a:xfrm>
          <a:prstGeom prst="rect">
            <a:avLst/>
          </a:prstGeom>
          <a:solidFill>
            <a:schemeClr val="accent1">
              <a:lumMod val="60000"/>
              <a:lumOff val="40000"/>
            </a:schemeClr>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Jump-landing mechanics (LESS Scores), Change of direction kinematics (Peak knee valgus) and kinetic analysis (GRF) </a:t>
            </a:r>
          </a:p>
        </p:txBody>
      </p:sp>
      <p:sp>
        <p:nvSpPr>
          <p:cNvPr id="14" name="Rectangle 13">
            <a:extLst>
              <a:ext uri="{FF2B5EF4-FFF2-40B4-BE49-F238E27FC236}">
                <a16:creationId xmlns:a16="http://schemas.microsoft.com/office/drawing/2014/main" id="{9605F4A9-33A0-AEC5-23A5-DD3224A985D6}"/>
              </a:ext>
            </a:extLst>
          </p:cNvPr>
          <p:cNvSpPr/>
          <p:nvPr/>
        </p:nvSpPr>
        <p:spPr>
          <a:xfrm>
            <a:off x="0" y="3067698"/>
            <a:ext cx="12182166" cy="682851"/>
          </a:xfrm>
          <a:prstGeom prst="rect">
            <a:avLst/>
          </a:prstGeom>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Analysed using Two-Way ANOVA</a:t>
            </a:r>
          </a:p>
        </p:txBody>
      </p:sp>
      <p:sp>
        <p:nvSpPr>
          <p:cNvPr id="15" name="Rectangle 14">
            <a:extLst>
              <a:ext uri="{FF2B5EF4-FFF2-40B4-BE49-F238E27FC236}">
                <a16:creationId xmlns:a16="http://schemas.microsoft.com/office/drawing/2014/main" id="{BED6338B-E11B-4A81-6578-270D269ACD9E}"/>
              </a:ext>
            </a:extLst>
          </p:cNvPr>
          <p:cNvSpPr/>
          <p:nvPr/>
        </p:nvSpPr>
        <p:spPr>
          <a:xfrm>
            <a:off x="0" y="4495029"/>
            <a:ext cx="12182166" cy="682851"/>
          </a:xfrm>
          <a:prstGeom prst="rect">
            <a:avLst/>
          </a:prstGeom>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Where significant main effect identified = Tukey’s HSD post hoc test performed to determine specific differences between 3 cohorts</a:t>
            </a:r>
          </a:p>
        </p:txBody>
      </p:sp>
      <p:sp>
        <p:nvSpPr>
          <p:cNvPr id="16" name="Rectangle 15">
            <a:extLst>
              <a:ext uri="{FF2B5EF4-FFF2-40B4-BE49-F238E27FC236}">
                <a16:creationId xmlns:a16="http://schemas.microsoft.com/office/drawing/2014/main" id="{A2D87783-582F-ABB8-AA40-A4E0E44A8C08}"/>
              </a:ext>
            </a:extLst>
          </p:cNvPr>
          <p:cNvSpPr/>
          <p:nvPr/>
        </p:nvSpPr>
        <p:spPr>
          <a:xfrm>
            <a:off x="0" y="3781364"/>
            <a:ext cx="12182166" cy="682850"/>
          </a:xfrm>
          <a:prstGeom prst="rect">
            <a:avLst/>
          </a:prstGeom>
          <a:solidFill>
            <a:schemeClr val="accent1">
              <a:lumMod val="60000"/>
              <a:lumOff val="40000"/>
            </a:schemeClr>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Evaluates effects of biological sex (male vs. female) and activity level (athletic vs. recreational vs. sedentary) as well as interaction effects</a:t>
            </a:r>
          </a:p>
        </p:txBody>
      </p:sp>
      <p:sp>
        <p:nvSpPr>
          <p:cNvPr id="17" name="Rectangle 16">
            <a:extLst>
              <a:ext uri="{FF2B5EF4-FFF2-40B4-BE49-F238E27FC236}">
                <a16:creationId xmlns:a16="http://schemas.microsoft.com/office/drawing/2014/main" id="{0F813B51-D978-E6C0-B30F-3892AE8E7949}"/>
              </a:ext>
            </a:extLst>
          </p:cNvPr>
          <p:cNvSpPr/>
          <p:nvPr/>
        </p:nvSpPr>
        <p:spPr>
          <a:xfrm>
            <a:off x="0" y="5208694"/>
            <a:ext cx="12182166" cy="682851"/>
          </a:xfrm>
          <a:prstGeom prst="rect">
            <a:avLst/>
          </a:prstGeom>
          <a:solidFill>
            <a:schemeClr val="accent1">
              <a:lumMod val="60000"/>
              <a:lumOff val="40000"/>
            </a:schemeClr>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Kinetic data analysed as both raw (absolute N) and normalised (relative N/kg)</a:t>
            </a:r>
          </a:p>
        </p:txBody>
      </p:sp>
      <p:sp>
        <p:nvSpPr>
          <p:cNvPr id="18" name="Rectangle 17">
            <a:extLst>
              <a:ext uri="{FF2B5EF4-FFF2-40B4-BE49-F238E27FC236}">
                <a16:creationId xmlns:a16="http://schemas.microsoft.com/office/drawing/2014/main" id="{BAA3FBC8-79EC-EB90-5667-AEBC40C7147E}"/>
              </a:ext>
            </a:extLst>
          </p:cNvPr>
          <p:cNvSpPr/>
          <p:nvPr/>
        </p:nvSpPr>
        <p:spPr>
          <a:xfrm>
            <a:off x="0" y="5922359"/>
            <a:ext cx="12182166" cy="682851"/>
          </a:xfrm>
          <a:prstGeom prst="rect">
            <a:avLst/>
          </a:prstGeom>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Qualitative kinematic failure patterns were recorded as percentages to provide context to quantitative findings </a:t>
            </a:r>
          </a:p>
        </p:txBody>
      </p:sp>
    </p:spTree>
    <p:extLst>
      <p:ext uri="{BB962C8B-B14F-4D97-AF65-F5344CB8AC3E}">
        <p14:creationId xmlns:p14="http://schemas.microsoft.com/office/powerpoint/2010/main" val="2821701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58DB-4E4E-CD3A-0D6F-A10714D3C354}"/>
              </a:ext>
            </a:extLst>
          </p:cNvPr>
          <p:cNvSpPr>
            <a:spLocks noGrp="1"/>
          </p:cNvSpPr>
          <p:nvPr>
            <p:ph type="title"/>
          </p:nvPr>
        </p:nvSpPr>
        <p:spPr>
          <a:xfrm>
            <a:off x="838200" y="18255"/>
            <a:ext cx="10515600" cy="1325563"/>
          </a:xfrm>
        </p:spPr>
        <p:txBody>
          <a:bodyPr/>
          <a:lstStyle/>
          <a:p>
            <a:pPr algn="ctr"/>
            <a:r>
              <a:rPr lang="en-GB" b="1" dirty="0"/>
              <a:t>RESULTS: DESCRIPTIVE DATA</a:t>
            </a:r>
          </a:p>
        </p:txBody>
      </p:sp>
      <p:graphicFrame>
        <p:nvGraphicFramePr>
          <p:cNvPr id="4" name="Table 3">
            <a:extLst>
              <a:ext uri="{FF2B5EF4-FFF2-40B4-BE49-F238E27FC236}">
                <a16:creationId xmlns:a16="http://schemas.microsoft.com/office/drawing/2014/main" id="{E1293CF2-0FF7-4232-002B-ED6222B49DCB}"/>
              </a:ext>
            </a:extLst>
          </p:cNvPr>
          <p:cNvGraphicFramePr>
            <a:graphicFrameLocks noGrp="1"/>
          </p:cNvGraphicFramePr>
          <p:nvPr>
            <p:extLst>
              <p:ext uri="{D42A27DB-BD31-4B8C-83A1-F6EECF244321}">
                <p14:modId xmlns:p14="http://schemas.microsoft.com/office/powerpoint/2010/main" val="1403062133"/>
              </p:ext>
            </p:extLst>
          </p:nvPr>
        </p:nvGraphicFramePr>
        <p:xfrm>
          <a:off x="383458" y="1170039"/>
          <a:ext cx="11345901" cy="5505624"/>
        </p:xfrm>
        <a:graphic>
          <a:graphicData uri="http://schemas.openxmlformats.org/drawingml/2006/table">
            <a:tbl>
              <a:tblPr firstRow="1" firstCol="1" bandRow="1">
                <a:tableStyleId>{5C22544A-7EE6-4342-B048-85BDC9FD1C3A}</a:tableStyleId>
              </a:tblPr>
              <a:tblGrid>
                <a:gridCol w="1848793">
                  <a:extLst>
                    <a:ext uri="{9D8B030D-6E8A-4147-A177-3AD203B41FA5}">
                      <a16:colId xmlns:a16="http://schemas.microsoft.com/office/drawing/2014/main" val="454883487"/>
                    </a:ext>
                  </a:extLst>
                </a:gridCol>
                <a:gridCol w="1848793">
                  <a:extLst>
                    <a:ext uri="{9D8B030D-6E8A-4147-A177-3AD203B41FA5}">
                      <a16:colId xmlns:a16="http://schemas.microsoft.com/office/drawing/2014/main" val="2423927280"/>
                    </a:ext>
                  </a:extLst>
                </a:gridCol>
                <a:gridCol w="1848793">
                  <a:extLst>
                    <a:ext uri="{9D8B030D-6E8A-4147-A177-3AD203B41FA5}">
                      <a16:colId xmlns:a16="http://schemas.microsoft.com/office/drawing/2014/main" val="939436159"/>
                    </a:ext>
                  </a:extLst>
                </a:gridCol>
                <a:gridCol w="1848793">
                  <a:extLst>
                    <a:ext uri="{9D8B030D-6E8A-4147-A177-3AD203B41FA5}">
                      <a16:colId xmlns:a16="http://schemas.microsoft.com/office/drawing/2014/main" val="3573017780"/>
                    </a:ext>
                  </a:extLst>
                </a:gridCol>
                <a:gridCol w="1848793">
                  <a:extLst>
                    <a:ext uri="{9D8B030D-6E8A-4147-A177-3AD203B41FA5}">
                      <a16:colId xmlns:a16="http://schemas.microsoft.com/office/drawing/2014/main" val="1900324541"/>
                    </a:ext>
                  </a:extLst>
                </a:gridCol>
                <a:gridCol w="2101936">
                  <a:extLst>
                    <a:ext uri="{9D8B030D-6E8A-4147-A177-3AD203B41FA5}">
                      <a16:colId xmlns:a16="http://schemas.microsoft.com/office/drawing/2014/main" val="2411383812"/>
                    </a:ext>
                  </a:extLst>
                </a:gridCol>
              </a:tblGrid>
              <a:tr h="1526002">
                <a:tc>
                  <a:txBody>
                    <a:bodyPr/>
                    <a:lstStyle/>
                    <a:p>
                      <a:pPr algn="ctr">
                        <a:lnSpc>
                          <a:spcPct val="115000"/>
                        </a:lnSpc>
                        <a:spcAft>
                          <a:spcPts val="1000"/>
                        </a:spcAft>
                        <a:buNone/>
                      </a:pPr>
                      <a:r>
                        <a:rPr lang="en-GB" sz="1800" dirty="0">
                          <a:effectLst/>
                        </a:rPr>
                        <a:t>Group</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Gender</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ctr">
                        <a:lnSpc>
                          <a:spcPct val="115000"/>
                        </a:lnSpc>
                        <a:spcAft>
                          <a:spcPts val="1000"/>
                        </a:spcAft>
                        <a:buNone/>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n</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LESS Score (mean ± SD)</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endParaRPr lang="en-GB" sz="1800" dirty="0">
                        <a:effectLst/>
                      </a:endParaRPr>
                    </a:p>
                    <a:p>
                      <a:pPr algn="ctr">
                        <a:lnSpc>
                          <a:spcPct val="115000"/>
                        </a:lnSpc>
                        <a:spcAft>
                          <a:spcPts val="1000"/>
                        </a:spcAft>
                        <a:buNone/>
                      </a:pPr>
                      <a:r>
                        <a:rPr lang="en-GB" sz="1800" dirty="0">
                          <a:effectLst/>
                        </a:rPr>
                        <a:t>Knee Valgus (Mean ± SD)</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Peak GRF (mean ± SD)</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46218519"/>
                  </a:ext>
                </a:extLst>
              </a:tr>
              <a:tr h="714274">
                <a:tc>
                  <a:txBody>
                    <a:bodyPr/>
                    <a:lstStyle/>
                    <a:p>
                      <a:pPr algn="ctr">
                        <a:lnSpc>
                          <a:spcPct val="115000"/>
                        </a:lnSpc>
                        <a:spcAft>
                          <a:spcPts val="1000"/>
                        </a:spcAft>
                        <a:buNone/>
                      </a:pPr>
                      <a:r>
                        <a:rPr lang="en-GB" sz="1800" dirty="0">
                          <a:effectLst/>
                        </a:rPr>
                        <a:t>Athletic</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Male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3</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5±1.73</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9.77±2.03</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2226.67±230.27</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560110024"/>
                  </a:ext>
                </a:extLst>
              </a:tr>
              <a:tr h="662031">
                <a:tc>
                  <a:txBody>
                    <a:bodyPr/>
                    <a:lstStyle/>
                    <a:p>
                      <a:pPr algn="ctr">
                        <a:lnSpc>
                          <a:spcPct val="115000"/>
                        </a:lnSpc>
                        <a:buNone/>
                      </a:pPr>
                      <a:endParaRPr lang="en-GB" sz="1400">
                        <a:effectLst/>
                        <a:latin typeface="Arial" panose="020B0604020202020204" pitchFamily="34"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Female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3</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3±1</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8.70±2.85</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1615.67±172.18</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865858649"/>
                  </a:ext>
                </a:extLst>
              </a:tr>
              <a:tr h="714274">
                <a:tc>
                  <a:txBody>
                    <a:bodyPr/>
                    <a:lstStyle/>
                    <a:p>
                      <a:pPr algn="ctr">
                        <a:lnSpc>
                          <a:spcPct val="115000"/>
                        </a:lnSpc>
                        <a:spcAft>
                          <a:spcPts val="1000"/>
                        </a:spcAft>
                        <a:buNone/>
                      </a:pPr>
                      <a:r>
                        <a:rPr lang="en-GB" sz="1800" dirty="0">
                          <a:effectLst/>
                        </a:rPr>
                        <a:t>Recreational</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Male</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4</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5.5±2.08</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7.30±2.61</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2115.5±291.38</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748281379"/>
                  </a:ext>
                </a:extLst>
              </a:tr>
              <a:tr h="662031">
                <a:tc>
                  <a:txBody>
                    <a:bodyPr/>
                    <a:lstStyle/>
                    <a:p>
                      <a:pPr algn="ctr">
                        <a:lnSpc>
                          <a:spcPct val="115000"/>
                        </a:lnSpc>
                        <a:buNone/>
                      </a:pPr>
                      <a:endParaRPr lang="en-GB" sz="1400">
                        <a:effectLst/>
                        <a:latin typeface="Arial" panose="020B0604020202020204" pitchFamily="34"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Female</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4</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6.5±1.91</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9.43±1.97</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1728.25±287.98</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636198109"/>
                  </a:ext>
                </a:extLst>
              </a:tr>
              <a:tr h="714274">
                <a:tc>
                  <a:txBody>
                    <a:bodyPr/>
                    <a:lstStyle/>
                    <a:p>
                      <a:pPr algn="ctr">
                        <a:lnSpc>
                          <a:spcPct val="115000"/>
                        </a:lnSpc>
                        <a:spcAft>
                          <a:spcPts val="1000"/>
                        </a:spcAft>
                        <a:buNone/>
                      </a:pPr>
                      <a:r>
                        <a:rPr lang="en-GB" sz="1800" dirty="0">
                          <a:effectLst/>
                        </a:rPr>
                        <a:t>Sedentary</a:t>
                      </a:r>
                    </a:p>
                    <a:p>
                      <a:pPr algn="ctr">
                        <a:lnSpc>
                          <a:spcPct val="115000"/>
                        </a:lnSpc>
                        <a:spcAft>
                          <a:spcPts val="1000"/>
                        </a:spcAft>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Male</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3</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9.33±2.08</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7.5±3.93</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2328±310.39</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118425246"/>
                  </a:ext>
                </a:extLst>
              </a:tr>
              <a:tr h="512738">
                <a:tc>
                  <a:txBody>
                    <a:bodyPr/>
                    <a:lstStyle/>
                    <a:p>
                      <a:pPr algn="ctr">
                        <a:lnSpc>
                          <a:spcPct val="115000"/>
                        </a:lnSpc>
                        <a:buNone/>
                      </a:pPr>
                      <a:endParaRPr lang="en-GB" sz="1400">
                        <a:effectLst/>
                        <a:latin typeface="Arial" panose="020B0604020202020204" pitchFamily="34"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Female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3</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10.33±1.15</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a:effectLst/>
                        </a:rPr>
                        <a:t>7.33±3.11</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800" dirty="0">
                          <a:effectLst/>
                        </a:rPr>
                        <a:t>1694±597.36</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814638052"/>
                  </a:ext>
                </a:extLst>
              </a:tr>
            </a:tbl>
          </a:graphicData>
        </a:graphic>
      </p:graphicFrame>
    </p:spTree>
    <p:extLst>
      <p:ext uri="{BB962C8B-B14F-4D97-AF65-F5344CB8AC3E}">
        <p14:creationId xmlns:p14="http://schemas.microsoft.com/office/powerpoint/2010/main" val="1622364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860-53A6-7410-C84F-5A1CDA42A354}"/>
              </a:ext>
            </a:extLst>
          </p:cNvPr>
          <p:cNvSpPr>
            <a:spLocks noGrp="1"/>
          </p:cNvSpPr>
          <p:nvPr>
            <p:ph type="title"/>
          </p:nvPr>
        </p:nvSpPr>
        <p:spPr>
          <a:xfrm>
            <a:off x="838200" y="18255"/>
            <a:ext cx="10515600" cy="1325563"/>
          </a:xfrm>
        </p:spPr>
        <p:txBody>
          <a:bodyPr/>
          <a:lstStyle/>
          <a:p>
            <a:pPr algn="ctr"/>
            <a:r>
              <a:rPr lang="en-GB" b="1" dirty="0"/>
              <a:t>RESULTS: </a:t>
            </a:r>
            <a:br>
              <a:rPr lang="en-GB" b="1" dirty="0"/>
            </a:br>
            <a:r>
              <a:rPr lang="en-GB" b="1" dirty="0"/>
              <a:t>JUMP LANDING MECHANICS (LESS)</a:t>
            </a:r>
          </a:p>
        </p:txBody>
      </p:sp>
      <p:sp>
        <p:nvSpPr>
          <p:cNvPr id="5" name="TextBox 4">
            <a:extLst>
              <a:ext uri="{FF2B5EF4-FFF2-40B4-BE49-F238E27FC236}">
                <a16:creationId xmlns:a16="http://schemas.microsoft.com/office/drawing/2014/main" id="{A2614E46-7C00-6E39-8CF6-145C2D9D1A92}"/>
              </a:ext>
            </a:extLst>
          </p:cNvPr>
          <p:cNvSpPr txBox="1"/>
          <p:nvPr/>
        </p:nvSpPr>
        <p:spPr>
          <a:xfrm>
            <a:off x="571225" y="1447718"/>
            <a:ext cx="6172581" cy="584775"/>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Figure 1: Comparison of Mean LESS Scores Across Activity Levels and Biological Sex</a:t>
            </a:r>
          </a:p>
        </p:txBody>
      </p:sp>
      <p:sp>
        <p:nvSpPr>
          <p:cNvPr id="8" name="TextBox 7">
            <a:extLst>
              <a:ext uri="{FF2B5EF4-FFF2-40B4-BE49-F238E27FC236}">
                <a16:creationId xmlns:a16="http://schemas.microsoft.com/office/drawing/2014/main" id="{2851DA4F-A0B1-6409-D79B-D4F61BF5426C}"/>
              </a:ext>
            </a:extLst>
          </p:cNvPr>
          <p:cNvSpPr txBox="1"/>
          <p:nvPr/>
        </p:nvSpPr>
        <p:spPr>
          <a:xfrm>
            <a:off x="0" y="6027003"/>
            <a:ext cx="7008333" cy="830997"/>
          </a:xfrm>
          <a:prstGeom prst="rect">
            <a:avLst/>
          </a:prstGeom>
          <a:solidFill>
            <a:schemeClr val="accent1">
              <a:lumMod val="20000"/>
              <a:lumOff val="80000"/>
            </a:schemeClr>
          </a:solidFill>
          <a:ln w="38100">
            <a:solidFill>
              <a:srgbClr val="002060"/>
            </a:solidFill>
          </a:ln>
        </p:spPr>
        <p:txBody>
          <a:bodyPr wrap="square">
            <a:spAutoFit/>
          </a:bodyPr>
          <a:lstStyle/>
          <a:p>
            <a:pPr algn="ctr"/>
            <a:r>
              <a:rPr lang="en-GB" sz="1600" b="1" dirty="0">
                <a:latin typeface="Arial" panose="020B0604020202020204" pitchFamily="34" charset="0"/>
                <a:cs typeface="Arial" panose="020B0604020202020204" pitchFamily="34" charset="0"/>
              </a:rPr>
              <a:t>Interpretation:</a:t>
            </a:r>
            <a:r>
              <a:rPr lang="en-GB" sz="1600" dirty="0">
                <a:latin typeface="Arial" panose="020B0604020202020204" pitchFamily="34" charset="0"/>
                <a:cs typeface="Arial" panose="020B0604020202020204" pitchFamily="34" charset="0"/>
              </a:rPr>
              <a:t> on average sedentary females scored 10.3 and sedentary males scored 9.3 (both high-risk). athletic females 3, an improved score over 3.3 seen in athletic males (both low-risk)</a:t>
            </a:r>
          </a:p>
        </p:txBody>
      </p:sp>
      <p:sp>
        <p:nvSpPr>
          <p:cNvPr id="12" name="TextBox 11">
            <a:extLst>
              <a:ext uri="{FF2B5EF4-FFF2-40B4-BE49-F238E27FC236}">
                <a16:creationId xmlns:a16="http://schemas.microsoft.com/office/drawing/2014/main" id="{383541B3-FBF9-2A00-F1C3-AEEA67F2C289}"/>
              </a:ext>
            </a:extLst>
          </p:cNvPr>
          <p:cNvSpPr txBox="1"/>
          <p:nvPr/>
        </p:nvSpPr>
        <p:spPr>
          <a:xfrm>
            <a:off x="7005613" y="1537345"/>
            <a:ext cx="5186387" cy="4899868"/>
          </a:xfrm>
          <a:prstGeom prst="rect">
            <a:avLst/>
          </a:prstGeom>
          <a:noFill/>
        </p:spPr>
        <p:txBody>
          <a:bodyPr wrap="square">
            <a:spAutoFit/>
          </a:bodyPr>
          <a:lstStyle/>
          <a:p>
            <a:pPr marL="0" indent="0">
              <a:lnSpc>
                <a:spcPct val="150000"/>
              </a:lnSpc>
              <a:buNone/>
            </a:pPr>
            <a:r>
              <a:rPr lang="en-GB" sz="1400" b="1" dirty="0">
                <a:latin typeface="Arial" panose="020B0604020202020204" pitchFamily="34" charset="0"/>
                <a:cs typeface="Arial" panose="020B0604020202020204" pitchFamily="34" charset="0"/>
              </a:rPr>
              <a:t>Activity Level:</a:t>
            </a:r>
            <a:r>
              <a:rPr lang="en-GB" sz="1400" dirty="0">
                <a:latin typeface="Arial" panose="020B0604020202020204" pitchFamily="34" charset="0"/>
                <a:cs typeface="Arial" panose="020B0604020202020204" pitchFamily="34" charset="0"/>
              </a:rPr>
              <a:t> strongest predictor of landing quality (F (2,14) = 17.142, p &lt; 0.001,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0.710) very large effect size</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Biological Sex:</a:t>
            </a:r>
            <a:r>
              <a:rPr lang="en-GB" sz="1400" dirty="0">
                <a:latin typeface="Arial" panose="020B0604020202020204" pitchFamily="34" charset="0"/>
                <a:cs typeface="Arial" panose="020B0604020202020204" pitchFamily="34" charset="0"/>
              </a:rPr>
              <a:t> had no effect on LESS score (p=1.000) </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Activity level*Biological Sex: </a:t>
            </a:r>
            <a:r>
              <a:rPr lang="en-GB" sz="1400" dirty="0">
                <a:latin typeface="Arial" panose="020B0604020202020204" pitchFamily="34" charset="0"/>
                <a:cs typeface="Arial" panose="020B0604020202020204" pitchFamily="34" charset="0"/>
              </a:rPr>
              <a:t>non-significant interaction (F (2, 14) = 1.527, p= 0.251,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0.179)</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Post-Hoc insights</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 Athletic vs Sedentary (p&lt; 0.001): athletes land significantly safer</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Recreational protective effect</a:t>
            </a:r>
            <a:r>
              <a:rPr lang="en-GB" sz="1400" dirty="0">
                <a:latin typeface="Arial" panose="020B0604020202020204" pitchFamily="34" charset="0"/>
                <a:cs typeface="Arial" panose="020B0604020202020204" pitchFamily="34" charset="0"/>
              </a:rPr>
              <a:t>: even recreational activity provided a significant benefit over a sedentary lifestyle (p= 0.003)</a:t>
            </a:r>
          </a:p>
        </p:txBody>
      </p:sp>
      <p:sp>
        <p:nvSpPr>
          <p:cNvPr id="13" name="Rectangle 12">
            <a:extLst>
              <a:ext uri="{FF2B5EF4-FFF2-40B4-BE49-F238E27FC236}">
                <a16:creationId xmlns:a16="http://schemas.microsoft.com/office/drawing/2014/main" id="{C5A82F48-3E80-A371-8877-4646C531BB18}"/>
              </a:ext>
            </a:extLst>
          </p:cNvPr>
          <p:cNvSpPr/>
          <p:nvPr/>
        </p:nvSpPr>
        <p:spPr>
          <a:xfrm>
            <a:off x="7008333" y="6437213"/>
            <a:ext cx="5183667" cy="420786"/>
          </a:xfrm>
          <a:prstGeom prst="rect">
            <a:avLst/>
          </a:prstGeom>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Supports H1 – Athletes score lower</a:t>
            </a:r>
          </a:p>
        </p:txBody>
      </p:sp>
      <p:pic>
        <p:nvPicPr>
          <p:cNvPr id="3076" name="Picture 4">
            <a:extLst>
              <a:ext uri="{FF2B5EF4-FFF2-40B4-BE49-F238E27FC236}">
                <a16:creationId xmlns:a16="http://schemas.microsoft.com/office/drawing/2014/main" id="{12609505-4542-AAAE-6DB6-A67876EAC0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225" y="2032493"/>
            <a:ext cx="6030861" cy="3944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008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26FBC-1AD1-232E-9F52-228AA4BFD593}"/>
              </a:ext>
            </a:extLst>
          </p:cNvPr>
          <p:cNvSpPr>
            <a:spLocks noGrp="1"/>
          </p:cNvSpPr>
          <p:nvPr>
            <p:ph type="title"/>
          </p:nvPr>
        </p:nvSpPr>
        <p:spPr/>
        <p:txBody>
          <a:bodyPr/>
          <a:lstStyle/>
          <a:p>
            <a:pPr algn="ctr"/>
            <a:r>
              <a:rPr lang="en-GB" b="1" dirty="0"/>
              <a:t>QUALITATIVE RISK PROFILE FOR LANDING MECHANICS</a:t>
            </a:r>
          </a:p>
        </p:txBody>
      </p:sp>
      <p:graphicFrame>
        <p:nvGraphicFramePr>
          <p:cNvPr id="4" name="Content Placeholder 14">
            <a:extLst>
              <a:ext uri="{FF2B5EF4-FFF2-40B4-BE49-F238E27FC236}">
                <a16:creationId xmlns:a16="http://schemas.microsoft.com/office/drawing/2014/main" id="{1950EF47-1242-6E6F-1610-6025C0CBEB92}"/>
              </a:ext>
            </a:extLst>
          </p:cNvPr>
          <p:cNvGraphicFramePr>
            <a:graphicFrameLocks noGrp="1"/>
          </p:cNvGraphicFramePr>
          <p:nvPr>
            <p:ph idx="1"/>
            <p:extLst>
              <p:ext uri="{D42A27DB-BD31-4B8C-83A1-F6EECF244321}">
                <p14:modId xmlns:p14="http://schemas.microsoft.com/office/powerpoint/2010/main" val="56058838"/>
              </p:ext>
            </p:extLst>
          </p:nvPr>
        </p:nvGraphicFramePr>
        <p:xfrm>
          <a:off x="148426" y="1928280"/>
          <a:ext cx="7201000" cy="4318886"/>
        </p:xfrm>
        <a:graphic>
          <a:graphicData uri="http://schemas.openxmlformats.org/drawingml/2006/table">
            <a:tbl>
              <a:tblPr firstRow="1" bandRow="1">
                <a:tableStyleId>{69012ECD-51FC-41F1-AA8D-1B2483CD663E}</a:tableStyleId>
              </a:tblPr>
              <a:tblGrid>
                <a:gridCol w="1737152">
                  <a:extLst>
                    <a:ext uri="{9D8B030D-6E8A-4147-A177-3AD203B41FA5}">
                      <a16:colId xmlns:a16="http://schemas.microsoft.com/office/drawing/2014/main" val="2650353215"/>
                    </a:ext>
                  </a:extLst>
                </a:gridCol>
                <a:gridCol w="1010686">
                  <a:extLst>
                    <a:ext uri="{9D8B030D-6E8A-4147-A177-3AD203B41FA5}">
                      <a16:colId xmlns:a16="http://schemas.microsoft.com/office/drawing/2014/main" val="983317647"/>
                    </a:ext>
                  </a:extLst>
                </a:gridCol>
                <a:gridCol w="1468705">
                  <a:extLst>
                    <a:ext uri="{9D8B030D-6E8A-4147-A177-3AD203B41FA5}">
                      <a16:colId xmlns:a16="http://schemas.microsoft.com/office/drawing/2014/main" val="2267742220"/>
                    </a:ext>
                  </a:extLst>
                </a:gridCol>
                <a:gridCol w="1211329">
                  <a:extLst>
                    <a:ext uri="{9D8B030D-6E8A-4147-A177-3AD203B41FA5}">
                      <a16:colId xmlns:a16="http://schemas.microsoft.com/office/drawing/2014/main" val="2246532740"/>
                    </a:ext>
                  </a:extLst>
                </a:gridCol>
                <a:gridCol w="1773128">
                  <a:extLst>
                    <a:ext uri="{9D8B030D-6E8A-4147-A177-3AD203B41FA5}">
                      <a16:colId xmlns:a16="http://schemas.microsoft.com/office/drawing/2014/main" val="3914641516"/>
                    </a:ext>
                  </a:extLst>
                </a:gridCol>
              </a:tblGrid>
              <a:tr h="683185">
                <a:tc>
                  <a:txBody>
                    <a:bodyPr/>
                    <a:lstStyle/>
                    <a:p>
                      <a:pPr algn="ctr"/>
                      <a:r>
                        <a:rPr lang="en-GB" sz="1300" dirty="0">
                          <a:latin typeface="Arial" panose="020B0604020202020204" pitchFamily="34" charset="0"/>
                          <a:cs typeface="Arial" panose="020B0604020202020204" pitchFamily="34" charset="0"/>
                        </a:rPr>
                        <a:t>RISK MARKER</a:t>
                      </a:r>
                    </a:p>
                  </a:txBody>
                  <a:tcPr marL="57567" marR="57567" marT="28784" marB="28784">
                    <a:solidFill>
                      <a:schemeClr val="accent1"/>
                    </a:solidFill>
                  </a:tcPr>
                </a:tc>
                <a:tc>
                  <a:txBody>
                    <a:bodyPr/>
                    <a:lstStyle/>
                    <a:p>
                      <a:pPr algn="ctr"/>
                      <a:r>
                        <a:rPr lang="en-GB" sz="1300" dirty="0">
                          <a:latin typeface="Arial" panose="020B0604020202020204" pitchFamily="34" charset="0"/>
                          <a:cs typeface="Arial" panose="020B0604020202020204" pitchFamily="34" charset="0"/>
                        </a:rPr>
                        <a:t>ATHLETIC</a:t>
                      </a:r>
                    </a:p>
                  </a:txBody>
                  <a:tcPr marL="57567" marR="57567" marT="28784" marB="28784">
                    <a:solidFill>
                      <a:schemeClr val="accent1"/>
                    </a:solidFill>
                  </a:tcPr>
                </a:tc>
                <a:tc>
                  <a:txBody>
                    <a:bodyPr/>
                    <a:lstStyle/>
                    <a:p>
                      <a:pPr algn="ctr"/>
                      <a:r>
                        <a:rPr lang="en-GB" sz="1300" dirty="0">
                          <a:latin typeface="Arial" panose="020B0604020202020204" pitchFamily="34" charset="0"/>
                          <a:cs typeface="Arial" panose="020B0604020202020204" pitchFamily="34" charset="0"/>
                        </a:rPr>
                        <a:t>RECREATIONAL</a:t>
                      </a:r>
                    </a:p>
                  </a:txBody>
                  <a:tcPr marL="57567" marR="57567" marT="28784" marB="28784">
                    <a:solidFill>
                      <a:schemeClr val="accent1"/>
                    </a:solidFill>
                  </a:tcPr>
                </a:tc>
                <a:tc>
                  <a:txBody>
                    <a:bodyPr/>
                    <a:lstStyle/>
                    <a:p>
                      <a:pPr algn="ctr"/>
                      <a:r>
                        <a:rPr lang="en-GB" sz="1300" dirty="0">
                          <a:latin typeface="Arial" panose="020B0604020202020204" pitchFamily="34" charset="0"/>
                          <a:cs typeface="Arial" panose="020B0604020202020204" pitchFamily="34" charset="0"/>
                        </a:rPr>
                        <a:t>SEDENTARY</a:t>
                      </a:r>
                    </a:p>
                  </a:txBody>
                  <a:tcPr marL="57567" marR="57567" marT="28784" marB="28784">
                    <a:solidFill>
                      <a:schemeClr val="accent1"/>
                    </a:solidFill>
                  </a:tcPr>
                </a:tc>
                <a:tc>
                  <a:txBody>
                    <a:bodyPr/>
                    <a:lstStyle/>
                    <a:p>
                      <a:pPr algn="ctr"/>
                      <a:r>
                        <a:rPr lang="en-GB" sz="1300" dirty="0">
                          <a:latin typeface="Arial" panose="020B0604020202020204" pitchFamily="34" charset="0"/>
                          <a:cs typeface="Arial" panose="020B0604020202020204" pitchFamily="34" charset="0"/>
                        </a:rPr>
                        <a:t>RELATIONSHIP TO ACL RISK</a:t>
                      </a:r>
                    </a:p>
                  </a:txBody>
                  <a:tcPr marL="57567" marR="57567" marT="28784" marB="28784">
                    <a:solidFill>
                      <a:schemeClr val="accent1"/>
                    </a:solidFill>
                  </a:tcPr>
                </a:tc>
                <a:extLst>
                  <a:ext uri="{0D108BD9-81ED-4DB2-BD59-A6C34878D82A}">
                    <a16:rowId xmlns:a16="http://schemas.microsoft.com/office/drawing/2014/main" val="1494815921"/>
                  </a:ext>
                </a:extLst>
              </a:tr>
              <a:tr h="984172">
                <a:tc>
                  <a:txBody>
                    <a:bodyPr/>
                    <a:lstStyle/>
                    <a:p>
                      <a:pPr algn="ctr"/>
                      <a:r>
                        <a:rPr lang="en-GB" sz="1300" dirty="0">
                          <a:latin typeface="Arial" panose="020B0604020202020204" pitchFamily="34" charset="0"/>
                          <a:cs typeface="Arial" panose="020B0604020202020204" pitchFamily="34" charset="0"/>
                        </a:rPr>
                        <a:t>KNEE VALGUS (MAX FLEXION)</a:t>
                      </a:r>
                    </a:p>
                  </a:txBody>
                  <a:tcPr marL="57567" marR="57567" marT="28784" marB="28784">
                    <a:solidFill>
                      <a:schemeClr val="accent1">
                        <a:lumMod val="20000"/>
                        <a:lumOff val="80000"/>
                      </a:schemeClr>
                    </a:solidFill>
                  </a:tcPr>
                </a:tc>
                <a:tc>
                  <a:txBody>
                    <a:bodyPr/>
                    <a:lstStyle/>
                    <a:p>
                      <a:pPr algn="ctr">
                        <a:lnSpc>
                          <a:spcPct val="115000"/>
                        </a:lnSpc>
                        <a:spcAft>
                          <a:spcPts val="1000"/>
                        </a:spcAft>
                        <a:buNone/>
                      </a:pPr>
                      <a:r>
                        <a:rPr lang="en-GB" sz="1300">
                          <a:solidFill>
                            <a:srgbClr val="1F1F1F"/>
                          </a:solidFill>
                          <a:effectLst/>
                          <a:latin typeface="Arial" panose="020B0604020202020204" pitchFamily="34" charset="0"/>
                          <a:ea typeface="Times New Roman" panose="02020603050405020304" pitchFamily="18" charset="0"/>
                          <a:cs typeface="Arial" panose="020B0604020202020204" pitchFamily="34" charset="0"/>
                        </a:rPr>
                        <a:t>50.0%</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37.5%</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b="1">
                          <a:solidFill>
                            <a:srgbClr val="C00000"/>
                          </a:solidFill>
                          <a:effectLst/>
                          <a:latin typeface="Arial" panose="020B0604020202020204" pitchFamily="34" charset="0"/>
                          <a:ea typeface="Times New Roman" panose="02020603050405020304" pitchFamily="18" charset="0"/>
                          <a:cs typeface="Arial" panose="020B0604020202020204" pitchFamily="34" charset="0"/>
                        </a:rPr>
                        <a:t>83.3%</a:t>
                      </a:r>
                      <a:endParaRPr lang="en-GB" sz="1300">
                        <a:solidFill>
                          <a:srgbClr val="C00000"/>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r>
                        <a:rPr lang="en-GB" sz="1300" kern="1200" dirty="0">
                          <a:solidFill>
                            <a:schemeClr val="tx1"/>
                          </a:solidFill>
                          <a:effectLst/>
                          <a:latin typeface="Arial" panose="020B0604020202020204" pitchFamily="34" charset="0"/>
                          <a:ea typeface="+mn-ea"/>
                          <a:cs typeface="Arial" panose="020B0604020202020204" pitchFamily="34" charset="0"/>
                        </a:rPr>
                        <a:t>Sedentary = Neuromuscular failure under load</a:t>
                      </a:r>
                      <a:endParaRPr lang="en-GB" sz="1300" dirty="0">
                        <a:latin typeface="Arial" panose="020B0604020202020204" pitchFamily="34" charset="0"/>
                        <a:cs typeface="Arial" panose="020B0604020202020204" pitchFamily="34" charset="0"/>
                      </a:endParaRPr>
                    </a:p>
                  </a:txBody>
                  <a:tcPr marL="57567" marR="57567" marT="28784" marB="28784">
                    <a:solidFill>
                      <a:schemeClr val="accent1">
                        <a:lumMod val="20000"/>
                        <a:lumOff val="80000"/>
                      </a:schemeClr>
                    </a:solidFill>
                  </a:tcPr>
                </a:tc>
                <a:extLst>
                  <a:ext uri="{0D108BD9-81ED-4DB2-BD59-A6C34878D82A}">
                    <a16:rowId xmlns:a16="http://schemas.microsoft.com/office/drawing/2014/main" val="3554282323"/>
                  </a:ext>
                </a:extLst>
              </a:tr>
              <a:tr h="984172">
                <a:tc>
                  <a:txBody>
                    <a:bodyPr/>
                    <a:lstStyle/>
                    <a:p>
                      <a:pPr algn="ctr"/>
                      <a:r>
                        <a:rPr lang="en-GB" sz="1300" dirty="0">
                          <a:latin typeface="Arial" panose="020B0604020202020204" pitchFamily="34" charset="0"/>
                          <a:cs typeface="Arial" panose="020B0604020202020204" pitchFamily="34" charset="0"/>
                        </a:rPr>
                        <a:t>KNEE HYPEREXTENSION </a:t>
                      </a:r>
                    </a:p>
                  </a:txBody>
                  <a:tcPr marL="57567" marR="57567" marT="28784" marB="28784">
                    <a:solidFill>
                      <a:schemeClr val="accent1">
                        <a:lumMod val="20000"/>
                        <a:lumOff val="80000"/>
                      </a:schemeClr>
                    </a:solidFill>
                  </a:tcPr>
                </a:tc>
                <a:tc>
                  <a:txBody>
                    <a:bodyPr/>
                    <a:lstStyle/>
                    <a:p>
                      <a:pPr algn="ctr">
                        <a:lnSpc>
                          <a:spcPct val="115000"/>
                        </a:lnSpc>
                        <a:spcAft>
                          <a:spcPts val="1000"/>
                        </a:spcAft>
                        <a:buNone/>
                      </a:pPr>
                      <a:r>
                        <a:rPr lang="en-GB" sz="1300">
                          <a:solidFill>
                            <a:srgbClr val="1F1F1F"/>
                          </a:solidFill>
                          <a:effectLst/>
                          <a:latin typeface="Arial" panose="020B0604020202020204" pitchFamily="34" charset="0"/>
                          <a:ea typeface="Times New Roman" panose="02020603050405020304" pitchFamily="18" charset="0"/>
                          <a:cs typeface="Arial" panose="020B0604020202020204" pitchFamily="34" charset="0"/>
                        </a:rPr>
                        <a:t>33.3%</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25.0%</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b="1" dirty="0">
                          <a:solidFill>
                            <a:srgbClr val="C00000"/>
                          </a:solidFill>
                          <a:effectLst/>
                          <a:latin typeface="Arial" panose="020B0604020202020204" pitchFamily="34" charset="0"/>
                          <a:ea typeface="Times New Roman" panose="02020603050405020304" pitchFamily="18" charset="0"/>
                          <a:cs typeface="Arial" panose="020B0604020202020204" pitchFamily="34" charset="0"/>
                        </a:rPr>
                        <a:t>66.7%</a:t>
                      </a:r>
                      <a:endParaRPr lang="en-GB" sz="1300" dirty="0">
                        <a:solidFill>
                          <a:srgbClr val="C00000"/>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r>
                        <a:rPr lang="en-GB" sz="1300" kern="1200" dirty="0">
                          <a:solidFill>
                            <a:schemeClr val="tx1"/>
                          </a:solidFill>
                          <a:effectLst/>
                          <a:latin typeface="Arial" panose="020B0604020202020204" pitchFamily="34" charset="0"/>
                          <a:ea typeface="+mn-ea"/>
                          <a:cs typeface="Arial" panose="020B0604020202020204" pitchFamily="34" charset="0"/>
                        </a:rPr>
                        <a:t>Increases Anterior Tibial Shear- ACL strain</a:t>
                      </a:r>
                      <a:r>
                        <a:rPr lang="en-GB" sz="1300" dirty="0">
                          <a:effectLst/>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a:txBody>
                  <a:tcPr marL="57567" marR="57567" marT="28784" marB="28784">
                    <a:solidFill>
                      <a:schemeClr val="accent1">
                        <a:lumMod val="20000"/>
                        <a:lumOff val="80000"/>
                      </a:schemeClr>
                    </a:solidFill>
                  </a:tcPr>
                </a:tc>
                <a:extLst>
                  <a:ext uri="{0D108BD9-81ED-4DB2-BD59-A6C34878D82A}">
                    <a16:rowId xmlns:a16="http://schemas.microsoft.com/office/drawing/2014/main" val="3005485286"/>
                  </a:ext>
                </a:extLst>
              </a:tr>
              <a:tr h="984172">
                <a:tc>
                  <a:txBody>
                    <a:bodyPr/>
                    <a:lstStyle/>
                    <a:p>
                      <a:pPr algn="ctr"/>
                      <a:r>
                        <a:rPr lang="en-GB" sz="1300">
                          <a:latin typeface="Arial" panose="020B0604020202020204" pitchFamily="34" charset="0"/>
                          <a:cs typeface="Arial" panose="020B0604020202020204" pitchFamily="34" charset="0"/>
                        </a:rPr>
                        <a:t>STIFF LADNING</a:t>
                      </a:r>
                    </a:p>
                  </a:txBody>
                  <a:tcPr marL="57567" marR="57567" marT="28784" marB="28784">
                    <a:solidFill>
                      <a:schemeClr val="accent1">
                        <a:lumMod val="20000"/>
                        <a:lumOff val="80000"/>
                      </a:schemeClr>
                    </a:solidFill>
                  </a:tcPr>
                </a:tc>
                <a:tc>
                  <a:txBody>
                    <a:bodyPr/>
                    <a:lstStyle/>
                    <a:p>
                      <a:pPr algn="ctr">
                        <a:lnSpc>
                          <a:spcPct val="115000"/>
                        </a:lnSpc>
                        <a:spcAft>
                          <a:spcPts val="1000"/>
                        </a:spcAft>
                        <a:buNone/>
                      </a:pPr>
                      <a:r>
                        <a:rPr lang="en-GB" sz="1300">
                          <a:solidFill>
                            <a:srgbClr val="1F1F1F"/>
                          </a:solidFill>
                          <a:effectLst/>
                          <a:latin typeface="Arial" panose="020B0604020202020204" pitchFamily="34" charset="0"/>
                          <a:ea typeface="Times New Roman" panose="02020603050405020304" pitchFamily="18" charset="0"/>
                          <a:cs typeface="Arial" panose="020B0604020202020204" pitchFamily="34" charset="0"/>
                        </a:rPr>
                        <a:t>50.0%</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a:solidFill>
                            <a:srgbClr val="1F1F1F"/>
                          </a:solidFill>
                          <a:effectLst/>
                          <a:latin typeface="Arial" panose="020B0604020202020204" pitchFamily="34" charset="0"/>
                          <a:ea typeface="Times New Roman" panose="02020603050405020304" pitchFamily="18" charset="0"/>
                          <a:cs typeface="Arial" panose="020B0604020202020204" pitchFamily="34" charset="0"/>
                        </a:rPr>
                        <a:t>75.0%</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b="1">
                          <a:solidFill>
                            <a:srgbClr val="C00000"/>
                          </a:solidFill>
                          <a:effectLst/>
                          <a:latin typeface="Arial" panose="020B0604020202020204" pitchFamily="34" charset="0"/>
                          <a:ea typeface="Times New Roman" panose="02020603050405020304" pitchFamily="18" charset="0"/>
                          <a:cs typeface="Arial" panose="020B0604020202020204" pitchFamily="34" charset="0"/>
                        </a:rPr>
                        <a:t>100.0%</a:t>
                      </a:r>
                      <a:endParaRPr lang="en-GB" sz="1300">
                        <a:solidFill>
                          <a:srgbClr val="C00000"/>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r>
                        <a:rPr lang="en-GB" sz="1300" kern="1200" dirty="0">
                          <a:solidFill>
                            <a:schemeClr val="tx1"/>
                          </a:solidFill>
                          <a:effectLst/>
                          <a:latin typeface="Arial" panose="020B0604020202020204" pitchFamily="34" charset="0"/>
                          <a:ea typeface="+mn-ea"/>
                          <a:cs typeface="Arial" panose="020B0604020202020204" pitchFamily="34" charset="0"/>
                        </a:rPr>
                        <a:t>High RFD = reduced shock absorption</a:t>
                      </a:r>
                      <a:r>
                        <a:rPr lang="en-GB" sz="1300" dirty="0">
                          <a:effectLst/>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a:txBody>
                  <a:tcPr marL="57567" marR="57567" marT="28784" marB="28784">
                    <a:solidFill>
                      <a:schemeClr val="accent1">
                        <a:lumMod val="20000"/>
                        <a:lumOff val="80000"/>
                      </a:schemeClr>
                    </a:solidFill>
                  </a:tcPr>
                </a:tc>
                <a:extLst>
                  <a:ext uri="{0D108BD9-81ED-4DB2-BD59-A6C34878D82A}">
                    <a16:rowId xmlns:a16="http://schemas.microsoft.com/office/drawing/2014/main" val="933799888"/>
                  </a:ext>
                </a:extLst>
              </a:tr>
              <a:tr h="683185">
                <a:tc>
                  <a:txBody>
                    <a:bodyPr/>
                    <a:lstStyle/>
                    <a:p>
                      <a:pPr algn="ctr"/>
                      <a:r>
                        <a:rPr lang="en-GB" sz="1300" dirty="0">
                          <a:latin typeface="Arial" panose="020B0604020202020204" pitchFamily="34" charset="0"/>
                          <a:cs typeface="Arial" panose="020B0604020202020204" pitchFamily="34" charset="0"/>
                        </a:rPr>
                        <a:t>AUDIBLE LADNING </a:t>
                      </a:r>
                    </a:p>
                  </a:txBody>
                  <a:tcPr marL="57567" marR="57567" marT="28784" marB="28784">
                    <a:solidFill>
                      <a:schemeClr val="accent1">
                        <a:lumMod val="20000"/>
                        <a:lumOff val="80000"/>
                      </a:schemeClr>
                    </a:solidFill>
                  </a:tcPr>
                </a:tc>
                <a:tc>
                  <a:txBody>
                    <a:bodyPr/>
                    <a:lstStyle/>
                    <a:p>
                      <a:pPr algn="ctr">
                        <a:lnSpc>
                          <a:spcPct val="115000"/>
                        </a:lnSpc>
                        <a:spcAft>
                          <a:spcPts val="1000"/>
                        </a:spcAft>
                        <a:buNone/>
                      </a:pPr>
                      <a:r>
                        <a:rPr lang="en-GB" sz="13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33.3%</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a:solidFill>
                            <a:srgbClr val="1F1F1F"/>
                          </a:solidFill>
                          <a:effectLst/>
                          <a:latin typeface="Arial" panose="020B0604020202020204" pitchFamily="34" charset="0"/>
                          <a:ea typeface="Times New Roman" panose="02020603050405020304" pitchFamily="18" charset="0"/>
                          <a:cs typeface="Arial" panose="020B0604020202020204" pitchFamily="34" charset="0"/>
                        </a:rPr>
                        <a:t>37.5%</a:t>
                      </a:r>
                      <a:endParaRPr lang="en-GB" sz="1300">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lnSpc>
                          <a:spcPct val="115000"/>
                        </a:lnSpc>
                        <a:spcAft>
                          <a:spcPts val="1000"/>
                        </a:spcAft>
                        <a:buNone/>
                      </a:pPr>
                      <a:r>
                        <a:rPr lang="en-GB" sz="1300" b="1">
                          <a:solidFill>
                            <a:srgbClr val="C00000"/>
                          </a:solidFill>
                          <a:effectLst/>
                          <a:latin typeface="Arial" panose="020B0604020202020204" pitchFamily="34" charset="0"/>
                          <a:ea typeface="Times New Roman" panose="02020603050405020304" pitchFamily="18" charset="0"/>
                          <a:cs typeface="Arial" panose="020B0604020202020204" pitchFamily="34" charset="0"/>
                        </a:rPr>
                        <a:t>83.3%</a:t>
                      </a:r>
                      <a:endParaRPr lang="en-GB" sz="1300">
                        <a:solidFill>
                          <a:srgbClr val="C00000"/>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0" marR="71959" marT="95945" marB="95945" anchor="ctr">
                    <a:solidFill>
                      <a:schemeClr val="accent1">
                        <a:lumMod val="20000"/>
                        <a:lumOff val="80000"/>
                      </a:schemeClr>
                    </a:solidFill>
                  </a:tcPr>
                </a:tc>
                <a:tc>
                  <a:txBody>
                    <a:bodyPr/>
                    <a:lstStyle/>
                    <a:p>
                      <a:pPr algn="ctr"/>
                      <a:r>
                        <a:rPr lang="en-GB" sz="1300" kern="1200" dirty="0">
                          <a:solidFill>
                            <a:schemeClr val="tx1"/>
                          </a:solidFill>
                          <a:effectLst/>
                          <a:latin typeface="Arial" panose="020B0604020202020204" pitchFamily="34" charset="0"/>
                          <a:ea typeface="+mn-ea"/>
                          <a:cs typeface="Arial" panose="020B0604020202020204" pitchFamily="34" charset="0"/>
                        </a:rPr>
                        <a:t>Poor impact attenuation</a:t>
                      </a:r>
                      <a:r>
                        <a:rPr lang="en-GB" sz="1300" dirty="0">
                          <a:effectLst/>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a:txBody>
                  <a:tcPr marL="57567" marR="57567" marT="28784" marB="28784">
                    <a:solidFill>
                      <a:schemeClr val="accent1">
                        <a:lumMod val="20000"/>
                        <a:lumOff val="80000"/>
                      </a:schemeClr>
                    </a:solidFill>
                  </a:tcPr>
                </a:tc>
                <a:extLst>
                  <a:ext uri="{0D108BD9-81ED-4DB2-BD59-A6C34878D82A}">
                    <a16:rowId xmlns:a16="http://schemas.microsoft.com/office/drawing/2014/main" val="2745853035"/>
                  </a:ext>
                </a:extLst>
              </a:tr>
            </a:tbl>
          </a:graphicData>
        </a:graphic>
      </p:graphicFrame>
      <p:sp>
        <p:nvSpPr>
          <p:cNvPr id="5" name="TextBox 4">
            <a:extLst>
              <a:ext uri="{FF2B5EF4-FFF2-40B4-BE49-F238E27FC236}">
                <a16:creationId xmlns:a16="http://schemas.microsoft.com/office/drawing/2014/main" id="{68FF29E4-B0F1-278C-2451-E8DDEDBE8166}"/>
              </a:ext>
            </a:extLst>
          </p:cNvPr>
          <p:cNvSpPr txBox="1"/>
          <p:nvPr/>
        </p:nvSpPr>
        <p:spPr>
          <a:xfrm>
            <a:off x="7646278" y="1928281"/>
            <a:ext cx="4545722" cy="4318886"/>
          </a:xfrm>
          <a:prstGeom prst="rect">
            <a:avLst/>
          </a:prstGeom>
        </p:spPr>
        <p:txBody>
          <a:bodyPr vert="horz" lIns="91440" tIns="45720" rIns="91440" bIns="45720" rtlCol="0" anchor="t">
            <a:normAutofit/>
          </a:bodyPr>
          <a:lstStyle/>
          <a:p>
            <a:pPr marL="57150" indent="-285750">
              <a:lnSpc>
                <a:spcPct val="90000"/>
              </a:lnSpc>
              <a:spcAft>
                <a:spcPts val="600"/>
              </a:spcAft>
              <a:buClr>
                <a:schemeClr val="accent1">
                  <a:lumMod val="50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Sedentary group showed highest prevalence of all risk markers</a:t>
            </a:r>
          </a:p>
          <a:p>
            <a:pPr>
              <a:lnSpc>
                <a:spcPct val="90000"/>
              </a:lnSpc>
              <a:spcAft>
                <a:spcPts val="600"/>
              </a:spcAft>
              <a:buClr>
                <a:schemeClr val="accent1">
                  <a:lumMod val="50000"/>
                </a:schemeClr>
              </a:buClr>
            </a:pPr>
            <a:endParaRPr lang="en-US" sz="2000" dirty="0">
              <a:latin typeface="Arial" panose="020B0604020202020204" pitchFamily="34" charset="0"/>
              <a:cs typeface="Arial" panose="020B0604020202020204" pitchFamily="34" charset="0"/>
            </a:endParaRPr>
          </a:p>
          <a:p>
            <a:pPr marL="57150" indent="-285750">
              <a:lnSpc>
                <a:spcPct val="90000"/>
              </a:lnSpc>
              <a:spcAft>
                <a:spcPts val="600"/>
              </a:spcAft>
              <a:buClr>
                <a:schemeClr val="accent1">
                  <a:lumMod val="50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Athletic exposure reduces valgus, hyperextension and stiff landings</a:t>
            </a:r>
          </a:p>
          <a:p>
            <a:pPr>
              <a:lnSpc>
                <a:spcPct val="90000"/>
              </a:lnSpc>
              <a:spcAft>
                <a:spcPts val="600"/>
              </a:spcAft>
              <a:buClr>
                <a:schemeClr val="accent1">
                  <a:lumMod val="50000"/>
                </a:schemeClr>
              </a:buClr>
            </a:pPr>
            <a:endParaRPr lang="en-US" sz="2000" dirty="0">
              <a:latin typeface="Arial" panose="020B0604020202020204" pitchFamily="34" charset="0"/>
              <a:cs typeface="Arial" panose="020B0604020202020204" pitchFamily="34" charset="0"/>
            </a:endParaRPr>
          </a:p>
          <a:p>
            <a:pPr marL="57150" indent="-285750">
              <a:lnSpc>
                <a:spcPct val="90000"/>
              </a:lnSpc>
              <a:spcAft>
                <a:spcPts val="600"/>
              </a:spcAft>
              <a:buClr>
                <a:schemeClr val="accent1">
                  <a:lumMod val="50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Patterns reflect neuromuscular exposure not sex differences</a:t>
            </a:r>
          </a:p>
          <a:p>
            <a:pPr>
              <a:lnSpc>
                <a:spcPct val="90000"/>
              </a:lnSpc>
              <a:spcAft>
                <a:spcPts val="600"/>
              </a:spcAft>
              <a:buClr>
                <a:schemeClr val="accent1">
                  <a:lumMod val="50000"/>
                </a:schemeClr>
              </a:buClr>
            </a:pPr>
            <a:endParaRPr lang="en-US" sz="2000" dirty="0">
              <a:latin typeface="Arial" panose="020B0604020202020204" pitchFamily="34" charset="0"/>
              <a:cs typeface="Arial" panose="020B0604020202020204" pitchFamily="34" charset="0"/>
            </a:endParaRPr>
          </a:p>
          <a:p>
            <a:pPr marL="57150" indent="-285750">
              <a:lnSpc>
                <a:spcPct val="90000"/>
              </a:lnSpc>
              <a:spcAft>
                <a:spcPts val="600"/>
              </a:spcAft>
              <a:buClr>
                <a:schemeClr val="accent1">
                  <a:lumMod val="50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Sedentary behaviour = high risk profile</a:t>
            </a:r>
          </a:p>
        </p:txBody>
      </p:sp>
      <p:sp>
        <p:nvSpPr>
          <p:cNvPr id="6" name="Rectangle 5">
            <a:extLst>
              <a:ext uri="{FF2B5EF4-FFF2-40B4-BE49-F238E27FC236}">
                <a16:creationId xmlns:a16="http://schemas.microsoft.com/office/drawing/2014/main" id="{81764F4C-DE18-4F16-CB6D-BFEAEBBA4203}"/>
              </a:ext>
            </a:extLst>
          </p:cNvPr>
          <p:cNvSpPr/>
          <p:nvPr/>
        </p:nvSpPr>
        <p:spPr>
          <a:xfrm>
            <a:off x="7427167" y="6247165"/>
            <a:ext cx="4764833" cy="599421"/>
          </a:xfrm>
          <a:prstGeom prst="rect">
            <a:avLst/>
          </a:prstGeom>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Supports H2 – Athletic Females </a:t>
            </a:r>
            <a:r>
              <a:rPr lang="en-US" sz="1600" dirty="0">
                <a:latin typeface="Arial" panose="020B0604020202020204" pitchFamily="34" charset="0"/>
                <a:cs typeface="Arial" panose="020B0604020202020204" pitchFamily="34" charset="0"/>
              </a:rPr>
              <a:t>≈</a:t>
            </a:r>
            <a:r>
              <a:rPr lang="en-GB" sz="1600" dirty="0"/>
              <a:t> Athletic Males Valgus</a:t>
            </a:r>
          </a:p>
        </p:txBody>
      </p:sp>
    </p:spTree>
    <p:extLst>
      <p:ext uri="{BB962C8B-B14F-4D97-AF65-F5344CB8AC3E}">
        <p14:creationId xmlns:p14="http://schemas.microsoft.com/office/powerpoint/2010/main" val="3519853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A6CD4-C47D-4D6C-23C0-05C6DF9E293F}"/>
              </a:ext>
            </a:extLst>
          </p:cNvPr>
          <p:cNvSpPr>
            <a:spLocks noGrp="1"/>
          </p:cNvSpPr>
          <p:nvPr>
            <p:ph type="title"/>
          </p:nvPr>
        </p:nvSpPr>
        <p:spPr>
          <a:xfrm>
            <a:off x="838200" y="18255"/>
            <a:ext cx="10515600" cy="1325563"/>
          </a:xfrm>
        </p:spPr>
        <p:txBody>
          <a:bodyPr/>
          <a:lstStyle/>
          <a:p>
            <a:pPr algn="ctr"/>
            <a:r>
              <a:rPr lang="en-GB" b="1" dirty="0"/>
              <a:t>RESULTS: </a:t>
            </a:r>
            <a:br>
              <a:rPr lang="en-GB" b="1" dirty="0"/>
            </a:br>
            <a:r>
              <a:rPr lang="en-GB" b="1" dirty="0"/>
              <a:t>CHANGE OF DIRECTION KINEMATICS</a:t>
            </a:r>
          </a:p>
        </p:txBody>
      </p:sp>
      <p:sp>
        <p:nvSpPr>
          <p:cNvPr id="5" name="TextBox 4">
            <a:extLst>
              <a:ext uri="{FF2B5EF4-FFF2-40B4-BE49-F238E27FC236}">
                <a16:creationId xmlns:a16="http://schemas.microsoft.com/office/drawing/2014/main" id="{9EC076F2-306C-D1BD-1BA8-563B6355BA86}"/>
              </a:ext>
            </a:extLst>
          </p:cNvPr>
          <p:cNvSpPr txBox="1"/>
          <p:nvPr/>
        </p:nvSpPr>
        <p:spPr>
          <a:xfrm>
            <a:off x="5498592" y="1359253"/>
            <a:ext cx="6693408" cy="584775"/>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Figure 2:  Mean Peak Knee Valgus Angles During a 45-Degree Change of Direction Task</a:t>
            </a:r>
          </a:p>
        </p:txBody>
      </p:sp>
      <p:pic>
        <p:nvPicPr>
          <p:cNvPr id="9" name="Picture 8">
            <a:extLst>
              <a:ext uri="{FF2B5EF4-FFF2-40B4-BE49-F238E27FC236}">
                <a16:creationId xmlns:a16="http://schemas.microsoft.com/office/drawing/2014/main" id="{2D514BEA-AADC-D838-9CFE-F0FE07681D57}"/>
              </a:ext>
            </a:extLst>
          </p:cNvPr>
          <p:cNvPicPr>
            <a:picLocks noChangeAspect="1"/>
          </p:cNvPicPr>
          <p:nvPr/>
        </p:nvPicPr>
        <p:blipFill>
          <a:blip r:embed="rId3"/>
          <a:stretch>
            <a:fillRect/>
          </a:stretch>
        </p:blipFill>
        <p:spPr>
          <a:xfrm>
            <a:off x="5356030" y="1959463"/>
            <a:ext cx="6645469" cy="4352782"/>
          </a:xfrm>
          <a:prstGeom prst="rect">
            <a:avLst/>
          </a:prstGeom>
        </p:spPr>
      </p:pic>
      <p:sp>
        <p:nvSpPr>
          <p:cNvPr id="19" name="TextBox 18">
            <a:extLst>
              <a:ext uri="{FF2B5EF4-FFF2-40B4-BE49-F238E27FC236}">
                <a16:creationId xmlns:a16="http://schemas.microsoft.com/office/drawing/2014/main" id="{8B966727-6C0D-28DA-DD57-36D2479D603F}"/>
              </a:ext>
            </a:extLst>
          </p:cNvPr>
          <p:cNvSpPr txBox="1"/>
          <p:nvPr/>
        </p:nvSpPr>
        <p:spPr>
          <a:xfrm>
            <a:off x="166532" y="1249828"/>
            <a:ext cx="5308091" cy="5546198"/>
          </a:xfrm>
          <a:prstGeom prst="rect">
            <a:avLst/>
          </a:prstGeom>
          <a:noFill/>
        </p:spPr>
        <p:txBody>
          <a:bodyPr wrap="square">
            <a:spAutoFit/>
          </a:bodyPr>
          <a:lstStyle/>
          <a:p>
            <a:pPr marL="0" indent="0">
              <a:lnSpc>
                <a:spcPct val="150000"/>
              </a:lnSpc>
              <a:buNone/>
            </a:pPr>
            <a:r>
              <a:rPr lang="en-GB" sz="1400" dirty="0">
                <a:latin typeface="Arial" panose="020B0604020202020204" pitchFamily="34" charset="0"/>
                <a:cs typeface="Arial" panose="020B0604020202020204" pitchFamily="34" charset="0"/>
              </a:rPr>
              <a:t>No significant effect of </a:t>
            </a:r>
            <a:r>
              <a:rPr lang="en-GB" sz="1400" b="1" dirty="0">
                <a:latin typeface="Arial" panose="020B0604020202020204" pitchFamily="34" charset="0"/>
                <a:cs typeface="Arial" panose="020B0604020202020204" pitchFamily="34" charset="0"/>
              </a:rPr>
              <a:t>biological sex </a:t>
            </a:r>
            <a:r>
              <a:rPr lang="en-GB" sz="1400" dirty="0">
                <a:latin typeface="Arial" panose="020B0604020202020204" pitchFamily="34" charset="0"/>
                <a:cs typeface="Arial" panose="020B0604020202020204" pitchFamily="34" charset="0"/>
              </a:rPr>
              <a:t>(F (1, 14) = 0.06, p=0.815,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0.004)</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No significant effect of </a:t>
            </a:r>
            <a:r>
              <a:rPr lang="en-GB" sz="1400" b="1" dirty="0">
                <a:latin typeface="Arial" panose="020B0604020202020204" pitchFamily="34" charset="0"/>
                <a:cs typeface="Arial" panose="020B0604020202020204" pitchFamily="34" charset="0"/>
              </a:rPr>
              <a:t>activity level </a:t>
            </a:r>
            <a:r>
              <a:rPr lang="en-GB" sz="1400" dirty="0">
                <a:latin typeface="Arial" panose="020B0604020202020204" pitchFamily="34" charset="0"/>
                <a:cs typeface="Arial" panose="020B0604020202020204" pitchFamily="34" charset="0"/>
              </a:rPr>
              <a:t>(F (2, 14) =  0.650, p=0.537,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0.085) </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Activity level*Biological sex: </a:t>
            </a:r>
            <a:r>
              <a:rPr lang="en-GB" sz="1400" dirty="0">
                <a:latin typeface="Arial" panose="020B0604020202020204" pitchFamily="34" charset="0"/>
                <a:cs typeface="Arial" panose="020B0604020202020204" pitchFamily="34" charset="0"/>
              </a:rPr>
              <a:t>non-significant interaction (F (2, 14) = 0.631, p= 0.546,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0.083)</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All groups maintained valgus angles &lt;10˚ (clinically safe range) (Centeno, 2026)</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Minimal differences between athletic, recreational and sedentary groups</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effectLst/>
                <a:latin typeface="Arial" panose="020B0604020202020204" pitchFamily="34" charset="0"/>
                <a:cs typeface="Arial" panose="020B0604020202020204" pitchFamily="34" charset="0"/>
              </a:rPr>
              <a:t>Sedentary group showed slightly more variability, but not statistically meaningful</a:t>
            </a:r>
          </a:p>
        </p:txBody>
      </p:sp>
      <p:sp>
        <p:nvSpPr>
          <p:cNvPr id="20" name="Rectangle 19">
            <a:extLst>
              <a:ext uri="{FF2B5EF4-FFF2-40B4-BE49-F238E27FC236}">
                <a16:creationId xmlns:a16="http://schemas.microsoft.com/office/drawing/2014/main" id="{5DCDB53A-6B60-2BA8-EE1D-B160EA3740F6}"/>
              </a:ext>
            </a:extLst>
          </p:cNvPr>
          <p:cNvSpPr/>
          <p:nvPr/>
        </p:nvSpPr>
        <p:spPr>
          <a:xfrm>
            <a:off x="6086930" y="6422395"/>
            <a:ext cx="5183667" cy="373631"/>
          </a:xfrm>
          <a:prstGeom prst="rect">
            <a:avLst/>
          </a:prstGeom>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H2 NOT supported: No difference between activity levels</a:t>
            </a:r>
          </a:p>
        </p:txBody>
      </p:sp>
    </p:spTree>
    <p:extLst>
      <p:ext uri="{BB962C8B-B14F-4D97-AF65-F5344CB8AC3E}">
        <p14:creationId xmlns:p14="http://schemas.microsoft.com/office/powerpoint/2010/main" val="2732148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C8155-07BB-11E2-0083-0228084F5E24}"/>
              </a:ext>
            </a:extLst>
          </p:cNvPr>
          <p:cNvSpPr>
            <a:spLocks noGrp="1"/>
          </p:cNvSpPr>
          <p:nvPr>
            <p:ph type="title"/>
          </p:nvPr>
        </p:nvSpPr>
        <p:spPr>
          <a:xfrm>
            <a:off x="838200" y="18255"/>
            <a:ext cx="10515600" cy="1325563"/>
          </a:xfrm>
        </p:spPr>
        <p:txBody>
          <a:bodyPr/>
          <a:lstStyle/>
          <a:p>
            <a:pPr algn="ctr"/>
            <a:r>
              <a:rPr lang="en-GB" b="1" dirty="0"/>
              <a:t>RESULTS:</a:t>
            </a:r>
            <a:br>
              <a:rPr lang="en-GB" b="1" dirty="0"/>
            </a:br>
            <a:r>
              <a:rPr lang="en-GB" b="1" dirty="0"/>
              <a:t>GROUND REACTION FORCES</a:t>
            </a:r>
          </a:p>
        </p:txBody>
      </p:sp>
      <p:sp>
        <p:nvSpPr>
          <p:cNvPr id="7" name="TextBox 6">
            <a:extLst>
              <a:ext uri="{FF2B5EF4-FFF2-40B4-BE49-F238E27FC236}">
                <a16:creationId xmlns:a16="http://schemas.microsoft.com/office/drawing/2014/main" id="{C9D7B4EF-0D9D-F899-67A6-F53A71B61CEC}"/>
              </a:ext>
            </a:extLst>
          </p:cNvPr>
          <p:cNvSpPr txBox="1"/>
          <p:nvPr/>
        </p:nvSpPr>
        <p:spPr>
          <a:xfrm>
            <a:off x="5758939" y="1795802"/>
            <a:ext cx="6258055" cy="584775"/>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Figure 3:  Peak Absolute Ground Reaction Forces Across Activity Levels and Biological Sex </a:t>
            </a:r>
          </a:p>
        </p:txBody>
      </p:sp>
      <p:pic>
        <p:nvPicPr>
          <p:cNvPr id="9" name="Picture 8">
            <a:extLst>
              <a:ext uri="{FF2B5EF4-FFF2-40B4-BE49-F238E27FC236}">
                <a16:creationId xmlns:a16="http://schemas.microsoft.com/office/drawing/2014/main" id="{F9C00D86-AE5E-995F-841F-FFCD1CB193F6}"/>
              </a:ext>
            </a:extLst>
          </p:cNvPr>
          <p:cNvPicPr>
            <a:picLocks noChangeAspect="1"/>
          </p:cNvPicPr>
          <p:nvPr/>
        </p:nvPicPr>
        <p:blipFill>
          <a:blip r:embed="rId2"/>
          <a:stretch>
            <a:fillRect/>
          </a:stretch>
        </p:blipFill>
        <p:spPr>
          <a:xfrm>
            <a:off x="5758939" y="2573065"/>
            <a:ext cx="6258056" cy="3928259"/>
          </a:xfrm>
          <a:prstGeom prst="rect">
            <a:avLst/>
          </a:prstGeom>
        </p:spPr>
      </p:pic>
      <p:sp>
        <p:nvSpPr>
          <p:cNvPr id="13" name="TextBox 12">
            <a:extLst>
              <a:ext uri="{FF2B5EF4-FFF2-40B4-BE49-F238E27FC236}">
                <a16:creationId xmlns:a16="http://schemas.microsoft.com/office/drawing/2014/main" id="{1438DD47-4ECD-578C-E37B-C63FC325B053}"/>
              </a:ext>
            </a:extLst>
          </p:cNvPr>
          <p:cNvSpPr txBox="1"/>
          <p:nvPr/>
        </p:nvSpPr>
        <p:spPr>
          <a:xfrm>
            <a:off x="175005" y="1795802"/>
            <a:ext cx="5278737" cy="4253537"/>
          </a:xfrm>
          <a:prstGeom prst="rect">
            <a:avLst/>
          </a:prstGeom>
          <a:noFill/>
        </p:spPr>
        <p:txBody>
          <a:bodyPr wrap="square">
            <a:spAutoFit/>
          </a:bodyPr>
          <a:lstStyle/>
          <a:p>
            <a:pPr marL="0" indent="0">
              <a:lnSpc>
                <a:spcPct val="150000"/>
              </a:lnSpc>
              <a:buNone/>
            </a:pPr>
            <a:r>
              <a:rPr lang="en-GB" sz="1400" b="1" dirty="0">
                <a:latin typeface="Arial" panose="020B0604020202020204" pitchFamily="34" charset="0"/>
                <a:cs typeface="Arial" panose="020B0604020202020204" pitchFamily="34" charset="0"/>
              </a:rPr>
              <a:t>Biological Sex</a:t>
            </a:r>
            <a:r>
              <a:rPr lang="en-GB" sz="1400" dirty="0">
                <a:latin typeface="Arial" panose="020B0604020202020204" pitchFamily="34" charset="0"/>
                <a:cs typeface="Arial" panose="020B0604020202020204" pitchFamily="34" charset="0"/>
              </a:rPr>
              <a:t>: significant effect on absolute GRF (F (1, 14) = 12.916, p=0.003,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a:t>
            </a:r>
            <a:r>
              <a:rPr lang="en-GB" sz="1400" dirty="0">
                <a:latin typeface="Arial" panose="020B0604020202020204" pitchFamily="34" charset="0"/>
                <a:cs typeface="Arial" panose="020B0604020202020204" pitchFamily="34" charset="0"/>
              </a:rPr>
              <a:t>= 0.480) large effect size - Males produced significantly higher absolute forces</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Significance remained when normalised to </a:t>
            </a:r>
            <a:r>
              <a:rPr lang="en-GB" sz="1400" b="1" dirty="0">
                <a:latin typeface="Arial" panose="020B0604020202020204" pitchFamily="34" charset="0"/>
                <a:cs typeface="Arial" panose="020B0604020202020204" pitchFamily="34" charset="0"/>
              </a:rPr>
              <a:t>relative GRF </a:t>
            </a:r>
            <a:r>
              <a:rPr lang="en-GB" sz="1400" dirty="0">
                <a:latin typeface="Arial" panose="020B0604020202020204" pitchFamily="34" charset="0"/>
                <a:cs typeface="Arial" panose="020B0604020202020204" pitchFamily="34" charset="0"/>
              </a:rPr>
              <a:t>(N/kg) (F (1, 14) = 5.740, p= 0.031,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0.291 )</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b="1" dirty="0">
                <a:latin typeface="Arial" panose="020B0604020202020204" pitchFamily="34" charset="0"/>
                <a:cs typeface="Arial" panose="020B0604020202020204" pitchFamily="34" charset="0"/>
              </a:rPr>
              <a:t>Activity Level: </a:t>
            </a:r>
            <a:r>
              <a:rPr lang="en-GB" sz="1400" dirty="0">
                <a:latin typeface="Arial" panose="020B0604020202020204" pitchFamily="34" charset="0"/>
                <a:cs typeface="Arial" panose="020B0604020202020204" pitchFamily="34" charset="0"/>
              </a:rPr>
              <a:t>showed trending effect but was not significant (F (2, 14) = 3.092, p= 0.077,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0.306)- athletes are slightly better at managing load relative to body weight</a:t>
            </a:r>
          </a:p>
          <a:p>
            <a:pPr marL="0" indent="0" algn="just">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Activity level*Biological Sex: </a:t>
            </a:r>
            <a:r>
              <a:rPr lang="en-GB" sz="1400" dirty="0">
                <a:latin typeface="Arial" panose="020B0604020202020204" pitchFamily="34" charset="0"/>
                <a:cs typeface="Arial" panose="020B0604020202020204" pitchFamily="34" charset="0"/>
              </a:rPr>
              <a:t>non-significant interaction (F (2, 14)= 0.582, p= 0.572, η</a:t>
            </a:r>
            <a:r>
              <a:rPr lang="en-GB" sz="1400" baseline="30000" dirty="0">
                <a:latin typeface="Arial" panose="020B0604020202020204" pitchFamily="34" charset="0"/>
                <a:cs typeface="Arial" panose="020B0604020202020204" pitchFamily="34" charset="0"/>
              </a:rPr>
              <a:t>2</a:t>
            </a:r>
            <a:r>
              <a:rPr lang="en-GB" sz="1400" b="1" i="1" baseline="-25000" dirty="0">
                <a:latin typeface="Arial" panose="020B0604020202020204" pitchFamily="34" charset="0"/>
                <a:cs typeface="Arial" panose="020B0604020202020204" pitchFamily="34" charset="0"/>
              </a:rPr>
              <a:t>p </a:t>
            </a:r>
            <a:r>
              <a:rPr lang="en-GB" sz="1400" dirty="0">
                <a:latin typeface="Arial" panose="020B0604020202020204" pitchFamily="34" charset="0"/>
                <a:cs typeface="Arial" panose="020B0604020202020204" pitchFamily="34" charset="0"/>
              </a:rPr>
              <a:t>= 0.77 )</a:t>
            </a:r>
          </a:p>
        </p:txBody>
      </p:sp>
      <p:sp>
        <p:nvSpPr>
          <p:cNvPr id="14" name="Rectangle 13">
            <a:extLst>
              <a:ext uri="{FF2B5EF4-FFF2-40B4-BE49-F238E27FC236}">
                <a16:creationId xmlns:a16="http://schemas.microsoft.com/office/drawing/2014/main" id="{404F82C6-B8E8-335D-8223-37DAAC8516E4}"/>
              </a:ext>
            </a:extLst>
          </p:cNvPr>
          <p:cNvSpPr/>
          <p:nvPr/>
        </p:nvSpPr>
        <p:spPr>
          <a:xfrm>
            <a:off x="-1" y="6501324"/>
            <a:ext cx="5968181" cy="3384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Supports H3- Males = Higher absolute and relate GRF</a:t>
            </a:r>
          </a:p>
        </p:txBody>
      </p:sp>
    </p:spTree>
    <p:extLst>
      <p:ext uri="{BB962C8B-B14F-4D97-AF65-F5344CB8AC3E}">
        <p14:creationId xmlns:p14="http://schemas.microsoft.com/office/powerpoint/2010/main" val="2315836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B85B6-B253-81E5-D216-67D9ADCFB855}"/>
              </a:ext>
            </a:extLst>
          </p:cNvPr>
          <p:cNvSpPr>
            <a:spLocks noGrp="1"/>
          </p:cNvSpPr>
          <p:nvPr>
            <p:ph type="title"/>
          </p:nvPr>
        </p:nvSpPr>
        <p:spPr>
          <a:xfrm>
            <a:off x="838200" y="18255"/>
            <a:ext cx="10515600" cy="1325563"/>
          </a:xfrm>
        </p:spPr>
        <p:txBody>
          <a:bodyPr/>
          <a:lstStyle/>
          <a:p>
            <a:pPr algn="ctr"/>
            <a:r>
              <a:rPr lang="en-GB" b="1" dirty="0"/>
              <a:t>DISCUSSION</a:t>
            </a:r>
          </a:p>
        </p:txBody>
      </p:sp>
      <p:sp>
        <p:nvSpPr>
          <p:cNvPr id="4" name="Rectangle: Rounded Corners 3">
            <a:extLst>
              <a:ext uri="{FF2B5EF4-FFF2-40B4-BE49-F238E27FC236}">
                <a16:creationId xmlns:a16="http://schemas.microsoft.com/office/drawing/2014/main" id="{D1E9CE80-1B8F-2C27-62F2-0677C78DC02A}"/>
              </a:ext>
            </a:extLst>
          </p:cNvPr>
          <p:cNvSpPr/>
          <p:nvPr/>
        </p:nvSpPr>
        <p:spPr>
          <a:xfrm>
            <a:off x="212271" y="1730829"/>
            <a:ext cx="5715000" cy="80263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r>
              <a:rPr lang="en-GB" dirty="0">
                <a:latin typeface="Arial" panose="020B0604020202020204" pitchFamily="34" charset="0"/>
                <a:cs typeface="Arial" panose="020B0604020202020204" pitchFamily="34" charset="0"/>
              </a:rPr>
              <a:t>LESS scores show athletic females ≈ athletic males in landing efficiency (p=1.000)</a:t>
            </a:r>
          </a:p>
        </p:txBody>
      </p:sp>
      <p:sp>
        <p:nvSpPr>
          <p:cNvPr id="5" name="Rectangle: Rounded Corners 4">
            <a:extLst>
              <a:ext uri="{FF2B5EF4-FFF2-40B4-BE49-F238E27FC236}">
                <a16:creationId xmlns:a16="http://schemas.microsoft.com/office/drawing/2014/main" id="{CBFE85E5-7ABF-845F-459F-22AD734195B5}"/>
              </a:ext>
            </a:extLst>
          </p:cNvPr>
          <p:cNvSpPr/>
          <p:nvPr/>
        </p:nvSpPr>
        <p:spPr>
          <a:xfrm>
            <a:off x="6264729" y="1730829"/>
            <a:ext cx="5715000" cy="802639"/>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r>
              <a:rPr lang="en-GB" dirty="0">
                <a:latin typeface="Arial" panose="020B0604020202020204" pitchFamily="34" charset="0"/>
                <a:cs typeface="Arial" panose="020B0604020202020204" pitchFamily="34" charset="0"/>
              </a:rPr>
              <a:t>Biological sex differences disappear when neuromuscular exposure is matched</a:t>
            </a:r>
          </a:p>
        </p:txBody>
      </p:sp>
      <p:sp>
        <p:nvSpPr>
          <p:cNvPr id="6" name="Rectangle: Rounded Corners 5">
            <a:extLst>
              <a:ext uri="{FF2B5EF4-FFF2-40B4-BE49-F238E27FC236}">
                <a16:creationId xmlns:a16="http://schemas.microsoft.com/office/drawing/2014/main" id="{B157B787-2152-FBF8-8EA4-CC67AA8EFED7}"/>
              </a:ext>
            </a:extLst>
          </p:cNvPr>
          <p:cNvSpPr/>
          <p:nvPr/>
        </p:nvSpPr>
        <p:spPr>
          <a:xfrm>
            <a:off x="6264729" y="2602217"/>
            <a:ext cx="5715000" cy="80263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r>
              <a:rPr lang="en-GB" dirty="0">
                <a:latin typeface="Arial" panose="020B0604020202020204" pitchFamily="34" charset="0"/>
                <a:cs typeface="Arial" panose="020B0604020202020204" pitchFamily="34" charset="0"/>
              </a:rPr>
              <a:t>Supports idea that neuromuscular training modifies landing mechanics (Hopper et al., 2017)</a:t>
            </a:r>
          </a:p>
        </p:txBody>
      </p:sp>
      <p:sp>
        <p:nvSpPr>
          <p:cNvPr id="7" name="Rectangle: Rounded Corners 6">
            <a:extLst>
              <a:ext uri="{FF2B5EF4-FFF2-40B4-BE49-F238E27FC236}">
                <a16:creationId xmlns:a16="http://schemas.microsoft.com/office/drawing/2014/main" id="{D46E6A43-E8FF-AA81-CDEF-7EEEA154D38A}"/>
              </a:ext>
            </a:extLst>
          </p:cNvPr>
          <p:cNvSpPr/>
          <p:nvPr/>
        </p:nvSpPr>
        <p:spPr>
          <a:xfrm>
            <a:off x="6264729" y="5037527"/>
            <a:ext cx="5715000" cy="802637"/>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r>
              <a:rPr lang="en-GB" dirty="0">
                <a:latin typeface="Arial" panose="020B0604020202020204" pitchFamily="34" charset="0"/>
                <a:cs typeface="Arial" panose="020B0604020202020204" pitchFamily="34" charset="0"/>
              </a:rPr>
              <a:t>Contradicts Hewett (2005) early assumption that valgus is inherently female</a:t>
            </a:r>
          </a:p>
        </p:txBody>
      </p:sp>
      <p:sp>
        <p:nvSpPr>
          <p:cNvPr id="10" name="Rectangle: Rounded Corners 9">
            <a:extLst>
              <a:ext uri="{FF2B5EF4-FFF2-40B4-BE49-F238E27FC236}">
                <a16:creationId xmlns:a16="http://schemas.microsoft.com/office/drawing/2014/main" id="{AB4716E0-C31C-0D28-51BB-734E0DD9A4E1}"/>
              </a:ext>
            </a:extLst>
          </p:cNvPr>
          <p:cNvSpPr/>
          <p:nvPr/>
        </p:nvSpPr>
        <p:spPr>
          <a:xfrm>
            <a:off x="6264729" y="3458659"/>
            <a:ext cx="5715000" cy="1469570"/>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dirty="0">
                <a:latin typeface="Arial" panose="020B0604020202020204" pitchFamily="34" charset="0"/>
                <a:cs typeface="Arial" panose="020B0604020202020204" pitchFamily="34" charset="0"/>
              </a:rPr>
              <a:t>Aligns with literature suggesting little gender difference in overall ACL injury risk in athletic males and females (Mountcastle et al., 2007) and similar mechanical efficiency in male and female trained athletes (Casamichana et al., 2024)</a:t>
            </a:r>
          </a:p>
        </p:txBody>
      </p:sp>
      <p:sp>
        <p:nvSpPr>
          <p:cNvPr id="11" name="Rectangle: Rounded Corners 10">
            <a:extLst>
              <a:ext uri="{FF2B5EF4-FFF2-40B4-BE49-F238E27FC236}">
                <a16:creationId xmlns:a16="http://schemas.microsoft.com/office/drawing/2014/main" id="{B78E8875-537E-819C-23B2-80F54D212B85}"/>
              </a:ext>
            </a:extLst>
          </p:cNvPr>
          <p:cNvSpPr/>
          <p:nvPr/>
        </p:nvSpPr>
        <p:spPr>
          <a:xfrm>
            <a:off x="6264729" y="5949462"/>
            <a:ext cx="5715000" cy="881742"/>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latin typeface="Arial" panose="020B0604020202020204" pitchFamily="34" charset="0"/>
                <a:cs typeface="Arial" panose="020B0604020202020204" pitchFamily="34" charset="0"/>
              </a:rPr>
              <a:t>Results suggest that training overrides biological predisposition for landing quality- neuromuscular imbalances are modifiable not fixed </a:t>
            </a:r>
          </a:p>
        </p:txBody>
      </p:sp>
      <p:sp>
        <p:nvSpPr>
          <p:cNvPr id="13" name="TextBox 12">
            <a:extLst>
              <a:ext uri="{FF2B5EF4-FFF2-40B4-BE49-F238E27FC236}">
                <a16:creationId xmlns:a16="http://schemas.microsoft.com/office/drawing/2014/main" id="{2C8F5462-685A-D3A4-A835-CF34C0B96371}"/>
              </a:ext>
            </a:extLst>
          </p:cNvPr>
          <p:cNvSpPr txBox="1"/>
          <p:nvPr/>
        </p:nvSpPr>
        <p:spPr>
          <a:xfrm>
            <a:off x="0" y="1045028"/>
            <a:ext cx="12191999" cy="461665"/>
          </a:xfrm>
          <a:prstGeom prst="rect">
            <a:avLst/>
          </a:prstGeom>
          <a:noFill/>
        </p:spPr>
        <p:txBody>
          <a:bodyPr wrap="square">
            <a:spAutoFit/>
          </a:bodyPr>
          <a:lstStyle/>
          <a:p>
            <a:pPr marL="0" indent="0" algn="ctr">
              <a:buNone/>
            </a:pPr>
            <a:r>
              <a:rPr lang="en-GB" sz="2400" b="1" dirty="0">
                <a:latin typeface="Arial" panose="020B0604020202020204" pitchFamily="34" charset="0"/>
                <a:cs typeface="Arial" panose="020B0604020202020204" pitchFamily="34" charset="0"/>
              </a:rPr>
              <a:t>Neuromuscular Plasticity Overrides Sex differences:</a:t>
            </a:r>
          </a:p>
        </p:txBody>
      </p:sp>
      <p:sp>
        <p:nvSpPr>
          <p:cNvPr id="14" name="Rectangle: Rounded Corners 13">
            <a:extLst>
              <a:ext uri="{FF2B5EF4-FFF2-40B4-BE49-F238E27FC236}">
                <a16:creationId xmlns:a16="http://schemas.microsoft.com/office/drawing/2014/main" id="{BD5409FE-CEB0-BBCE-FDCB-50DFFB93518F}"/>
              </a:ext>
            </a:extLst>
          </p:cNvPr>
          <p:cNvSpPr/>
          <p:nvPr/>
        </p:nvSpPr>
        <p:spPr>
          <a:xfrm>
            <a:off x="212271" y="2663322"/>
            <a:ext cx="5715000" cy="1803760"/>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dirty="0">
                <a:latin typeface="Arial" panose="020B0604020202020204" pitchFamily="34" charset="0"/>
                <a:cs typeface="Arial" panose="020B0604020202020204" pitchFamily="34" charset="0"/>
              </a:rPr>
              <a:t>Mechanism:</a:t>
            </a:r>
          </a:p>
          <a:p>
            <a:pPr lvl="0"/>
            <a:r>
              <a:rPr lang="en-GB" dirty="0">
                <a:latin typeface="Arial" panose="020B0604020202020204" pitchFamily="34" charset="0"/>
                <a:cs typeface="Arial" panose="020B0604020202020204" pitchFamily="34" charset="0"/>
              </a:rPr>
              <a:t>Athletes land with greater angular displacement (deeper knee and hip flexion) likely through improved eccentric muscle strength- allowing prolonged deceleration and softer, less high risk </a:t>
            </a:r>
            <a:r>
              <a:rPr lang="en-GB" dirty="0" err="1">
                <a:latin typeface="Arial" panose="020B0604020202020204" pitchFamily="34" charset="0"/>
                <a:cs typeface="Arial" panose="020B0604020202020204" pitchFamily="34" charset="0"/>
              </a:rPr>
              <a:t>ladnings</a:t>
            </a:r>
            <a:r>
              <a:rPr lang="en-GB" dirty="0">
                <a:latin typeface="Arial" panose="020B0604020202020204" pitchFamily="34" charset="0"/>
                <a:cs typeface="Arial" panose="020B0604020202020204" pitchFamily="34" charset="0"/>
              </a:rPr>
              <a:t> (Maniar et al., 2022)</a:t>
            </a:r>
          </a:p>
        </p:txBody>
      </p:sp>
      <p:sp>
        <p:nvSpPr>
          <p:cNvPr id="17" name="Rectangle: Rounded Corners 16">
            <a:extLst>
              <a:ext uri="{FF2B5EF4-FFF2-40B4-BE49-F238E27FC236}">
                <a16:creationId xmlns:a16="http://schemas.microsoft.com/office/drawing/2014/main" id="{B9844B16-EA35-BD57-DD8D-B7D70FEB2765}"/>
              </a:ext>
            </a:extLst>
          </p:cNvPr>
          <p:cNvSpPr/>
          <p:nvPr/>
        </p:nvSpPr>
        <p:spPr>
          <a:xfrm>
            <a:off x="212271" y="4620355"/>
            <a:ext cx="5715000" cy="10140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dirty="0">
                <a:latin typeface="Arial" panose="020B0604020202020204" pitchFamily="34" charset="0"/>
                <a:cs typeface="Arial" panose="020B0604020202020204" pitchFamily="34" charset="0"/>
              </a:rPr>
              <a:t>Training improves gluteal activation = lateral stability to resist femoral internal rotation (</a:t>
            </a:r>
            <a:r>
              <a:rPr lang="en-GB" dirty="0" err="1">
                <a:latin typeface="Arial" panose="020B0604020202020204" pitchFamily="34" charset="0"/>
                <a:cs typeface="Arial" panose="020B0604020202020204" pitchFamily="34" charset="0"/>
              </a:rPr>
              <a:t>Buckthrope</a:t>
            </a:r>
            <a:r>
              <a:rPr lang="en-GB" dirty="0">
                <a:latin typeface="Arial" panose="020B0604020202020204" pitchFamily="34" charset="0"/>
                <a:cs typeface="Arial" panose="020B0604020202020204" pitchFamily="34" charset="0"/>
              </a:rPr>
              <a:t> et al., 2019)</a:t>
            </a:r>
          </a:p>
        </p:txBody>
      </p:sp>
      <p:sp>
        <p:nvSpPr>
          <p:cNvPr id="18" name="Rectangle: Rounded Corners 17">
            <a:extLst>
              <a:ext uri="{FF2B5EF4-FFF2-40B4-BE49-F238E27FC236}">
                <a16:creationId xmlns:a16="http://schemas.microsoft.com/office/drawing/2014/main" id="{F9997BD2-7D3D-7F0F-749D-8E2A6B333666}"/>
              </a:ext>
            </a:extLst>
          </p:cNvPr>
          <p:cNvSpPr/>
          <p:nvPr/>
        </p:nvSpPr>
        <p:spPr>
          <a:xfrm>
            <a:off x="212271" y="5812972"/>
            <a:ext cx="5715000" cy="1014079"/>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dirty="0">
                <a:latin typeface="Arial" panose="020B0604020202020204" pitchFamily="34" charset="0"/>
                <a:cs typeface="Arial" panose="020B0604020202020204" pitchFamily="34" charset="0"/>
              </a:rPr>
              <a:t>Exposure to </a:t>
            </a:r>
            <a:r>
              <a:rPr lang="en-GB">
                <a:latin typeface="Arial" panose="020B0604020202020204" pitchFamily="34" charset="0"/>
                <a:cs typeface="Arial" panose="020B0604020202020204" pitchFamily="34" charset="0"/>
              </a:rPr>
              <a:t>high-load movements </a:t>
            </a:r>
            <a:r>
              <a:rPr lang="en-GB" dirty="0">
                <a:latin typeface="Arial" panose="020B0604020202020204" pitchFamily="34" charset="0"/>
                <a:cs typeface="Arial" panose="020B0604020202020204" pitchFamily="34" charset="0"/>
              </a:rPr>
              <a:t>(landing/cutting) – neuromuscular pre-activation patterns developed (Schaefer and Bittman, 2019)</a:t>
            </a:r>
          </a:p>
        </p:txBody>
      </p:sp>
    </p:spTree>
    <p:extLst>
      <p:ext uri="{BB962C8B-B14F-4D97-AF65-F5344CB8AC3E}">
        <p14:creationId xmlns:p14="http://schemas.microsoft.com/office/powerpoint/2010/main" val="2670643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AF7F6-A689-51D6-5564-8FF3A9539A93}"/>
              </a:ext>
            </a:extLst>
          </p:cNvPr>
          <p:cNvSpPr>
            <a:spLocks noGrp="1"/>
          </p:cNvSpPr>
          <p:nvPr>
            <p:ph type="title"/>
          </p:nvPr>
        </p:nvSpPr>
        <p:spPr>
          <a:xfrm>
            <a:off x="838200" y="18255"/>
            <a:ext cx="10515600" cy="1807370"/>
          </a:xfrm>
        </p:spPr>
        <p:txBody>
          <a:bodyPr>
            <a:normAutofit fontScale="90000"/>
          </a:bodyPr>
          <a:lstStyle/>
          <a:p>
            <a:pPr algn="ctr"/>
            <a:r>
              <a:rPr lang="en-GB" b="1" dirty="0"/>
              <a:t>DISCUSSION:</a:t>
            </a:r>
            <a:br>
              <a:rPr lang="en-GB" b="1" dirty="0"/>
            </a:br>
            <a:r>
              <a:rPr lang="en-GB" b="1" dirty="0"/>
              <a:t>SEDENTARY BEHAVIOUR AS TRUE RISK PROFILE</a:t>
            </a:r>
          </a:p>
        </p:txBody>
      </p:sp>
      <p:sp>
        <p:nvSpPr>
          <p:cNvPr id="9" name="TextBox 8">
            <a:extLst>
              <a:ext uri="{FF2B5EF4-FFF2-40B4-BE49-F238E27FC236}">
                <a16:creationId xmlns:a16="http://schemas.microsoft.com/office/drawing/2014/main" id="{AB030089-D493-C4FE-89FD-4D7462434B7F}"/>
              </a:ext>
            </a:extLst>
          </p:cNvPr>
          <p:cNvSpPr txBox="1"/>
          <p:nvPr/>
        </p:nvSpPr>
        <p:spPr>
          <a:xfrm>
            <a:off x="442452" y="1981628"/>
            <a:ext cx="11533239" cy="4253537"/>
          </a:xfrm>
          <a:prstGeom prst="rect">
            <a:avLst/>
          </a:prstGeom>
          <a:noFill/>
          <a:ln w="38100">
            <a:solidFill>
              <a:schemeClr val="accent1"/>
            </a:solidFill>
          </a:ln>
        </p:spPr>
        <p:txBody>
          <a:bodyPr wrap="square">
            <a:spAutoFit/>
          </a:bodyPr>
          <a:lstStyle/>
          <a:p>
            <a:pPr lvl="0" algn="ctr">
              <a:lnSpc>
                <a:spcPct val="150000"/>
              </a:lnSpc>
            </a:pPr>
            <a:r>
              <a:rPr lang="en-GB" sz="1400" dirty="0">
                <a:latin typeface="Arial" panose="020B0604020202020204" pitchFamily="34" charset="0"/>
                <a:cs typeface="Arial" panose="020B0604020202020204" pitchFamily="34" charset="0"/>
              </a:rPr>
              <a:t>SEDENTARY MALES &amp; FEMALES = HIGH-RISK MECHANICS- (valgus collapse, stiff audible landings, knee hyperextension)</a:t>
            </a:r>
          </a:p>
          <a:p>
            <a:pPr marL="0" lvl="0" indent="0">
              <a:lnSpc>
                <a:spcPct val="150000"/>
              </a:lnSpc>
              <a:buNone/>
            </a:pPr>
            <a:endParaRPr lang="en-GB" sz="1400" dirty="0">
              <a:latin typeface="Arial" panose="020B0604020202020204" pitchFamily="34" charset="0"/>
              <a:cs typeface="Arial" panose="020B0604020202020204" pitchFamily="34" charset="0"/>
            </a:endParaRPr>
          </a:p>
          <a:p>
            <a:pPr marL="0" lvl="0" indent="0" algn="ctr">
              <a:lnSpc>
                <a:spcPct val="150000"/>
              </a:lnSpc>
              <a:buNone/>
            </a:pPr>
            <a:r>
              <a:rPr lang="en-GB" sz="1400" b="1" dirty="0">
                <a:latin typeface="Arial" panose="020B0604020202020204" pitchFamily="34" charset="0"/>
                <a:cs typeface="Arial" panose="020B0604020202020204" pitchFamily="34" charset="0"/>
              </a:rPr>
              <a:t>Failure of energy attenuation</a:t>
            </a:r>
            <a:r>
              <a:rPr lang="en-GB" sz="1400" b="1" dirty="0">
                <a:latin typeface="Arial" panose="020B0604020202020204" pitchFamily="34" charset="0"/>
                <a:cs typeface="Arial" panose="020B0604020202020204" pitchFamily="34" charset="0"/>
                <a:sym typeface="Wingdings" pitchFamily="2" charset="2"/>
              </a:rPr>
              <a:t> (Newtons 2</a:t>
            </a:r>
            <a:r>
              <a:rPr lang="en-GB" sz="1400" b="1" baseline="30000" dirty="0">
                <a:latin typeface="Arial" panose="020B0604020202020204" pitchFamily="34" charset="0"/>
                <a:cs typeface="Arial" panose="020B0604020202020204" pitchFamily="34" charset="0"/>
                <a:sym typeface="Wingdings" pitchFamily="2" charset="2"/>
              </a:rPr>
              <a:t>nd</a:t>
            </a:r>
            <a:r>
              <a:rPr lang="en-GB" sz="1400" b="1" dirty="0">
                <a:latin typeface="Arial" panose="020B0604020202020204" pitchFamily="34" charset="0"/>
                <a:cs typeface="Arial" panose="020B0604020202020204" pitchFamily="34" charset="0"/>
                <a:sym typeface="Wingdings" pitchFamily="2" charset="2"/>
              </a:rPr>
              <a:t> Law):</a:t>
            </a:r>
          </a:p>
          <a:p>
            <a:pPr lvl="0" algn="ctr">
              <a:lnSpc>
                <a:spcPct val="150000"/>
              </a:lnSpc>
            </a:pPr>
            <a:r>
              <a:rPr lang="en-GB" sz="1400" dirty="0">
                <a:latin typeface="Arial" panose="020B0604020202020204" pitchFamily="34" charset="0"/>
                <a:cs typeface="Arial" panose="020B0604020202020204" pitchFamily="34" charset="0"/>
                <a:sym typeface="Wingdings" pitchFamily="2" charset="2"/>
              </a:rPr>
              <a:t>Stiff landing with minimal joint displacement - stopping momentum over shorter distance and time = higher peak ground reaction forces the ACL must absorb (Frost et al., 2010)</a:t>
            </a:r>
          </a:p>
          <a:p>
            <a:pPr lvl="0">
              <a:lnSpc>
                <a:spcPct val="150000"/>
              </a:lnSpc>
            </a:pPr>
            <a:endParaRPr lang="en-GB" sz="1400" dirty="0">
              <a:latin typeface="Arial" panose="020B0604020202020204" pitchFamily="34" charset="0"/>
              <a:cs typeface="Arial" panose="020B0604020202020204" pitchFamily="34" charset="0"/>
              <a:sym typeface="Wingdings" pitchFamily="2" charset="2"/>
            </a:endParaRPr>
          </a:p>
          <a:p>
            <a:pPr lvl="0" algn="ctr">
              <a:lnSpc>
                <a:spcPct val="150000"/>
              </a:lnSpc>
            </a:pPr>
            <a:r>
              <a:rPr lang="en-GB" sz="1400" b="1" dirty="0">
                <a:latin typeface="Arial" panose="020B0604020202020204" pitchFamily="34" charset="0"/>
                <a:cs typeface="Arial" panose="020B0604020202020204" pitchFamily="34" charset="0"/>
                <a:sym typeface="Wingdings" pitchFamily="2" charset="2"/>
              </a:rPr>
              <a:t>Ligament dominance: </a:t>
            </a:r>
          </a:p>
          <a:p>
            <a:pPr lvl="0" algn="ctr">
              <a:lnSpc>
                <a:spcPct val="150000"/>
              </a:lnSpc>
            </a:pPr>
            <a:r>
              <a:rPr lang="en-GB" sz="1400" dirty="0">
                <a:latin typeface="Arial" panose="020B0604020202020204" pitchFamily="34" charset="0"/>
                <a:cs typeface="Arial" panose="020B0604020202020204" pitchFamily="34" charset="0"/>
                <a:sym typeface="Wingdings" pitchFamily="2" charset="2"/>
              </a:rPr>
              <a:t>Lack of athletic conditioning = knee lacks muscular support &amp; relies on ACL and MCL to stop valgus collapse and hyperextension (Paolo et al., 2025)</a:t>
            </a:r>
            <a:br>
              <a:rPr lang="en-GB" sz="1400" dirty="0">
                <a:latin typeface="Arial" panose="020B0604020202020204" pitchFamily="34" charset="0"/>
                <a:cs typeface="Arial" panose="020B0604020202020204" pitchFamily="34" charset="0"/>
                <a:sym typeface="Wingdings" pitchFamily="2" charset="2"/>
              </a:rPr>
            </a:br>
            <a:endParaRPr lang="en-GB" sz="1400" dirty="0">
              <a:latin typeface="Arial" panose="020B0604020202020204" pitchFamily="34" charset="0"/>
              <a:cs typeface="Arial" panose="020B0604020202020204" pitchFamily="34" charset="0"/>
            </a:endParaRPr>
          </a:p>
          <a:p>
            <a:pPr marL="285750" lvl="0" indent="-285750" algn="ctr">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Suggests ‘ligament dominance’ may be a sedentary trait not a biological sex trait (Hewett 2005)</a:t>
            </a:r>
          </a:p>
          <a:p>
            <a:pPr marL="285750" lvl="0" indent="-285750" algn="ctr">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Aligns with literature suggesting both male and female non-athletes present with landing error patterns that increase ACL injury risk- however patterns differed between groups (Beutler et al., 2009)</a:t>
            </a:r>
          </a:p>
        </p:txBody>
      </p:sp>
    </p:spTree>
    <p:extLst>
      <p:ext uri="{BB962C8B-B14F-4D97-AF65-F5344CB8AC3E}">
        <p14:creationId xmlns:p14="http://schemas.microsoft.com/office/powerpoint/2010/main" val="3940208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123DE-33BC-E7C7-C3F4-DDAB4010AFCA}"/>
              </a:ext>
            </a:extLst>
          </p:cNvPr>
          <p:cNvSpPr>
            <a:spLocks noGrp="1"/>
          </p:cNvSpPr>
          <p:nvPr>
            <p:ph type="title"/>
          </p:nvPr>
        </p:nvSpPr>
        <p:spPr/>
        <p:txBody>
          <a:bodyPr/>
          <a:lstStyle/>
          <a:p>
            <a:pPr algn="ctr"/>
            <a:r>
              <a:rPr lang="en-GB" b="1" dirty="0"/>
              <a:t>DISCUSSION:</a:t>
            </a:r>
            <a:br>
              <a:rPr lang="en-GB" b="1" dirty="0"/>
            </a:br>
            <a:r>
              <a:rPr lang="en-GB" b="1" dirty="0"/>
              <a:t>KINETICS VS. KINEMATICS INTERACTION</a:t>
            </a:r>
          </a:p>
        </p:txBody>
      </p:sp>
      <p:pic>
        <p:nvPicPr>
          <p:cNvPr id="5" name="Picture 4">
            <a:extLst>
              <a:ext uri="{FF2B5EF4-FFF2-40B4-BE49-F238E27FC236}">
                <a16:creationId xmlns:a16="http://schemas.microsoft.com/office/drawing/2014/main" id="{06821EEF-58A6-6FB7-8654-D5A57BF6A9CF}"/>
              </a:ext>
            </a:extLst>
          </p:cNvPr>
          <p:cNvPicPr>
            <a:picLocks noChangeAspect="1"/>
          </p:cNvPicPr>
          <p:nvPr/>
        </p:nvPicPr>
        <p:blipFill>
          <a:blip r:embed="rId2"/>
          <a:srcRect l="30551" t="12702" r="30956" b="12702"/>
          <a:stretch>
            <a:fillRect/>
          </a:stretch>
        </p:blipFill>
        <p:spPr>
          <a:xfrm>
            <a:off x="10134601" y="5297252"/>
            <a:ext cx="1219199" cy="1325564"/>
          </a:xfrm>
          <a:prstGeom prst="rect">
            <a:avLst/>
          </a:prstGeom>
        </p:spPr>
      </p:pic>
      <p:pic>
        <p:nvPicPr>
          <p:cNvPr id="23" name="Picture 22">
            <a:extLst>
              <a:ext uri="{FF2B5EF4-FFF2-40B4-BE49-F238E27FC236}">
                <a16:creationId xmlns:a16="http://schemas.microsoft.com/office/drawing/2014/main" id="{A66BC989-3384-074D-96B2-CB19A471FACF}"/>
              </a:ext>
            </a:extLst>
          </p:cNvPr>
          <p:cNvPicPr>
            <a:picLocks noChangeAspect="1"/>
          </p:cNvPicPr>
          <p:nvPr/>
        </p:nvPicPr>
        <p:blipFill>
          <a:blip r:embed="rId3"/>
          <a:stretch>
            <a:fillRect/>
          </a:stretch>
        </p:blipFill>
        <p:spPr>
          <a:xfrm>
            <a:off x="10016297" y="3549683"/>
            <a:ext cx="1219200" cy="1219200"/>
          </a:xfrm>
          <a:prstGeom prst="rect">
            <a:avLst/>
          </a:prstGeom>
        </p:spPr>
      </p:pic>
      <p:pic>
        <p:nvPicPr>
          <p:cNvPr id="24" name="Picture 23">
            <a:extLst>
              <a:ext uri="{FF2B5EF4-FFF2-40B4-BE49-F238E27FC236}">
                <a16:creationId xmlns:a16="http://schemas.microsoft.com/office/drawing/2014/main" id="{C90E2D16-CECF-CD63-54D0-9D5D682766CD}"/>
              </a:ext>
            </a:extLst>
          </p:cNvPr>
          <p:cNvPicPr>
            <a:picLocks noChangeAspect="1"/>
          </p:cNvPicPr>
          <p:nvPr/>
        </p:nvPicPr>
        <p:blipFill>
          <a:blip r:embed="rId4"/>
          <a:srcRect l="7610" t="27128" r="7134" b="23916"/>
          <a:stretch>
            <a:fillRect/>
          </a:stretch>
        </p:blipFill>
        <p:spPr>
          <a:xfrm>
            <a:off x="9708264" y="1925526"/>
            <a:ext cx="1835266" cy="1095788"/>
          </a:xfrm>
          <a:prstGeom prst="rect">
            <a:avLst/>
          </a:prstGeom>
        </p:spPr>
      </p:pic>
      <p:sp>
        <p:nvSpPr>
          <p:cNvPr id="4" name="TextBox 3">
            <a:extLst>
              <a:ext uri="{FF2B5EF4-FFF2-40B4-BE49-F238E27FC236}">
                <a16:creationId xmlns:a16="http://schemas.microsoft.com/office/drawing/2014/main" id="{FB63856E-9A86-DD3D-4556-98F9577ED304}"/>
              </a:ext>
            </a:extLst>
          </p:cNvPr>
          <p:cNvSpPr txBox="1"/>
          <p:nvPr/>
        </p:nvSpPr>
        <p:spPr>
          <a:xfrm>
            <a:off x="404630" y="1690688"/>
            <a:ext cx="8780010" cy="5078313"/>
          </a:xfrm>
          <a:prstGeom prst="rect">
            <a:avLst/>
          </a:prstGeom>
          <a:noFill/>
          <a:ln w="38100">
            <a:solidFill>
              <a:srgbClr val="002060"/>
            </a:solidFill>
          </a:ln>
        </p:spPr>
        <p:txBody>
          <a:bodyPr wrap="square">
            <a:spAutoFit/>
          </a:bodyPr>
          <a:lstStyle/>
          <a:p>
            <a:pPr lvl="0"/>
            <a:r>
              <a:rPr lang="en-GB" dirty="0">
                <a:latin typeface="Arial" panose="020B0604020202020204" pitchFamily="34" charset="0"/>
                <a:cs typeface="Arial" panose="020B0604020202020204" pitchFamily="34" charset="0"/>
              </a:rPr>
              <a:t>Males generated higher GRFs (absolute and relative), contrasting research suggesting higher relative GRF in females (Xie et al., 2025).</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Sedentary individuals showed poorest control (stiff/audible landings and valgus collapse)</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Highest injury risk = high forces + poor neuromuscular control (Saki et al., 2022)</a:t>
            </a:r>
          </a:p>
          <a:p>
            <a:r>
              <a:rPr lang="en-GB" dirty="0">
                <a:latin typeface="Arial" panose="020B0604020202020204" pitchFamily="34" charset="0"/>
                <a:cs typeface="Arial" panose="020B0604020202020204" pitchFamily="34" charset="0"/>
              </a:rPr>
              <a:t>Sedentary males = highest combined risk profile </a:t>
            </a:r>
          </a:p>
          <a:p>
            <a:pPr lvl="0"/>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ACL injury risk is linked to both magnitude of force (kinetics) and the management of that force (Kinematics).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Athlete ‘protection’ via attenuation: high forces but superior eccentric control shields the ACL from peak impact (Stojanović et al., 2023)</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High force is dangerous when paired with poor  control → sedentary males (high-mass kinetics with low-skill kinematics) may represent an overlooked high-risk demographic</a:t>
            </a:r>
          </a:p>
        </p:txBody>
      </p:sp>
    </p:spTree>
    <p:extLst>
      <p:ext uri="{BB962C8B-B14F-4D97-AF65-F5344CB8AC3E}">
        <p14:creationId xmlns:p14="http://schemas.microsoft.com/office/powerpoint/2010/main" val="3333194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8C93C-B6A6-5A3C-DB86-2A165086F50F}"/>
              </a:ext>
            </a:extLst>
          </p:cNvPr>
          <p:cNvSpPr>
            <a:spLocks noGrp="1"/>
          </p:cNvSpPr>
          <p:nvPr>
            <p:ph type="title"/>
          </p:nvPr>
        </p:nvSpPr>
        <p:spPr/>
        <p:txBody>
          <a:bodyPr/>
          <a:lstStyle/>
          <a:p>
            <a:pPr algn="ctr"/>
            <a:r>
              <a:rPr lang="en-GB" b="1" dirty="0"/>
              <a:t>DISCUSSION:</a:t>
            </a:r>
            <a:br>
              <a:rPr lang="en-GB" b="1" dirty="0"/>
            </a:br>
            <a:r>
              <a:rPr lang="en-GB" b="1" dirty="0"/>
              <a:t>COMPARISON TO LITERATURE</a:t>
            </a:r>
          </a:p>
        </p:txBody>
      </p:sp>
      <p:sp>
        <p:nvSpPr>
          <p:cNvPr id="4" name="Rectangle 3">
            <a:extLst>
              <a:ext uri="{FF2B5EF4-FFF2-40B4-BE49-F238E27FC236}">
                <a16:creationId xmlns:a16="http://schemas.microsoft.com/office/drawing/2014/main" id="{15222854-AAFB-DEAC-94BE-6732BE954A2E}"/>
              </a:ext>
            </a:extLst>
          </p:cNvPr>
          <p:cNvSpPr/>
          <p:nvPr/>
        </p:nvSpPr>
        <p:spPr>
          <a:xfrm>
            <a:off x="114294" y="2151971"/>
            <a:ext cx="6106889" cy="45753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dirty="0">
                <a:latin typeface="Arial" panose="020B0604020202020204" pitchFamily="34" charset="0"/>
                <a:cs typeface="Arial" panose="020B0604020202020204" pitchFamily="34" charset="0"/>
              </a:rPr>
              <a:t>Current findings align with Jagadeesh et al. (2021) and </a:t>
            </a:r>
            <a:r>
              <a:rPr lang="en-GB" dirty="0" err="1">
                <a:latin typeface="Arial" panose="020B0604020202020204" pitchFamily="34" charset="0"/>
                <a:cs typeface="Arial" panose="020B0604020202020204" pitchFamily="34" charset="0"/>
              </a:rPr>
              <a:t>Turanet</a:t>
            </a:r>
            <a:r>
              <a:rPr lang="en-GB" dirty="0">
                <a:latin typeface="Arial" panose="020B0604020202020204" pitchFamily="34" charset="0"/>
                <a:cs typeface="Arial" panose="020B0604020202020204" pitchFamily="34" charset="0"/>
              </a:rPr>
              <a:t> al. (2025): Targeted training interventions significantly reduced dynamic valgus &amp; improved landing control regardless of sex</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The Mechanism: </a:t>
            </a:r>
          </a:p>
          <a:p>
            <a:pPr algn="just">
              <a:lnSpc>
                <a:spcPct val="150000"/>
              </a:lnSpc>
            </a:pPr>
            <a:r>
              <a:rPr lang="en-GB" dirty="0">
                <a:latin typeface="Arial" panose="020B0604020202020204" pitchFamily="34" charset="0"/>
                <a:cs typeface="Arial" panose="020B0604020202020204" pitchFamily="34" charset="0"/>
              </a:rPr>
              <a:t>Frequent athletic exposure enhances joint stability and trunk control (Renstrom et al.,  2008; Myer et al., 2013), acts as ‘protective shield’ against high impact forces and reduces ACL injury risk</a:t>
            </a:r>
          </a:p>
        </p:txBody>
      </p:sp>
      <p:sp>
        <p:nvSpPr>
          <p:cNvPr id="9" name="Rectangle 8">
            <a:extLst>
              <a:ext uri="{FF2B5EF4-FFF2-40B4-BE49-F238E27FC236}">
                <a16:creationId xmlns:a16="http://schemas.microsoft.com/office/drawing/2014/main" id="{B263E82C-819F-2F6D-69CD-F867723A813F}"/>
              </a:ext>
            </a:extLst>
          </p:cNvPr>
          <p:cNvSpPr/>
          <p:nvPr/>
        </p:nvSpPr>
        <p:spPr>
          <a:xfrm>
            <a:off x="6711050" y="2151971"/>
            <a:ext cx="5366656" cy="4575399"/>
          </a:xfrm>
          <a:prstGeom prst="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dirty="0"/>
              <a:t>Previous literature by Hewett et al. (2005) Ford et al. (2003) and Krosshaug et al. (2007) argue females = inherently predisposed to ACL risk due to sex-specific valgus patterns </a:t>
            </a:r>
          </a:p>
          <a:p>
            <a:pPr algn="just">
              <a:lnSpc>
                <a:spcPct val="150000"/>
              </a:lnSpc>
            </a:pPr>
            <a:endParaRPr lang="en-GB" dirty="0"/>
          </a:p>
          <a:p>
            <a:pPr algn="just">
              <a:lnSpc>
                <a:spcPct val="150000"/>
              </a:lnSpc>
            </a:pPr>
            <a:r>
              <a:rPr lang="en-GB" dirty="0" err="1"/>
              <a:t>Krosshaug</a:t>
            </a:r>
            <a:r>
              <a:rPr lang="en-GB" dirty="0"/>
              <a:t> (2007): females =5.3x higher relative risk of sustaining valgus collapse than males in this cohort. </a:t>
            </a:r>
          </a:p>
          <a:p>
            <a:pPr algn="just">
              <a:lnSpc>
                <a:spcPct val="150000"/>
              </a:lnSpc>
            </a:pPr>
            <a:endParaRPr lang="en-GB" dirty="0"/>
          </a:p>
          <a:p>
            <a:pPr algn="just">
              <a:lnSpc>
                <a:spcPct val="150000"/>
              </a:lnSpc>
            </a:pPr>
            <a:r>
              <a:rPr lang="en-GB" dirty="0"/>
              <a:t>Current findings contradict this as athletic females move identically to athletic males</a:t>
            </a:r>
          </a:p>
        </p:txBody>
      </p:sp>
      <p:sp>
        <p:nvSpPr>
          <p:cNvPr id="10" name="TextBox 9">
            <a:extLst>
              <a:ext uri="{FF2B5EF4-FFF2-40B4-BE49-F238E27FC236}">
                <a16:creationId xmlns:a16="http://schemas.microsoft.com/office/drawing/2014/main" id="{513F6381-2A78-386D-522C-92DCD4227E7B}"/>
              </a:ext>
            </a:extLst>
          </p:cNvPr>
          <p:cNvSpPr txBox="1"/>
          <p:nvPr/>
        </p:nvSpPr>
        <p:spPr>
          <a:xfrm>
            <a:off x="114294" y="1751861"/>
            <a:ext cx="6106889" cy="369332"/>
          </a:xfrm>
          <a:prstGeom prst="rect">
            <a:avLst/>
          </a:prstGeom>
          <a:noFill/>
        </p:spPr>
        <p:txBody>
          <a:bodyPr wrap="square" rtlCol="0">
            <a:spAutoFit/>
          </a:bodyPr>
          <a:lstStyle/>
          <a:p>
            <a:pPr algn="ctr"/>
            <a:r>
              <a:rPr lang="en-GB" b="1" dirty="0"/>
              <a:t>EVIDENCE FOR NEUROMUSCULAR PLASTICITY:</a:t>
            </a:r>
          </a:p>
        </p:txBody>
      </p:sp>
      <p:sp>
        <p:nvSpPr>
          <p:cNvPr id="11" name="TextBox 10">
            <a:extLst>
              <a:ext uri="{FF2B5EF4-FFF2-40B4-BE49-F238E27FC236}">
                <a16:creationId xmlns:a16="http://schemas.microsoft.com/office/drawing/2014/main" id="{0834D123-B33B-484B-29D5-B0AA3C58025A}"/>
              </a:ext>
            </a:extLst>
          </p:cNvPr>
          <p:cNvSpPr txBox="1"/>
          <p:nvPr/>
        </p:nvSpPr>
        <p:spPr>
          <a:xfrm>
            <a:off x="6466116" y="1736663"/>
            <a:ext cx="5480950" cy="369332"/>
          </a:xfrm>
          <a:prstGeom prst="rect">
            <a:avLst/>
          </a:prstGeom>
          <a:noFill/>
        </p:spPr>
        <p:txBody>
          <a:bodyPr wrap="square" rtlCol="0">
            <a:spAutoFit/>
          </a:bodyPr>
          <a:lstStyle/>
          <a:p>
            <a:pPr algn="ctr"/>
            <a:r>
              <a:rPr lang="en-GB" b="1" dirty="0"/>
              <a:t>CHALLENGING THE FEMALE PREDISPOCITION:</a:t>
            </a:r>
          </a:p>
        </p:txBody>
      </p:sp>
      <p:cxnSp>
        <p:nvCxnSpPr>
          <p:cNvPr id="13" name="Straight Connector 12">
            <a:extLst>
              <a:ext uri="{FF2B5EF4-FFF2-40B4-BE49-F238E27FC236}">
                <a16:creationId xmlns:a16="http://schemas.microsoft.com/office/drawing/2014/main" id="{CD3774EC-C388-2D40-0C9E-9BE53D5538D1}"/>
              </a:ext>
            </a:extLst>
          </p:cNvPr>
          <p:cNvCxnSpPr>
            <a:cxnSpLocks/>
          </p:cNvCxnSpPr>
          <p:nvPr/>
        </p:nvCxnSpPr>
        <p:spPr>
          <a:xfrm>
            <a:off x="6466116" y="2151971"/>
            <a:ext cx="0" cy="4514848"/>
          </a:xfrm>
          <a:prstGeom prst="line">
            <a:avLst/>
          </a:prstGeom>
          <a:ln w="57150">
            <a:solidFill>
              <a:schemeClr val="accent1">
                <a:lumMod val="40000"/>
                <a:lumOff val="6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8150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62D47-C121-A4FA-74B1-9060C3215398}"/>
              </a:ext>
            </a:extLst>
          </p:cNvPr>
          <p:cNvSpPr>
            <a:spLocks noGrp="1"/>
          </p:cNvSpPr>
          <p:nvPr>
            <p:ph type="title"/>
          </p:nvPr>
        </p:nvSpPr>
        <p:spPr>
          <a:xfrm>
            <a:off x="838200" y="0"/>
            <a:ext cx="10515600" cy="1325563"/>
          </a:xfrm>
        </p:spPr>
        <p:txBody>
          <a:bodyPr/>
          <a:lstStyle/>
          <a:p>
            <a:pPr algn="ctr"/>
            <a:r>
              <a:rPr lang="en-GB" b="1" dirty="0"/>
              <a:t>DISCUSSION:</a:t>
            </a:r>
            <a:br>
              <a:rPr lang="en-GB" b="1" dirty="0"/>
            </a:br>
            <a:r>
              <a:rPr lang="en-GB" b="1" dirty="0"/>
              <a:t>LIMITATIONS</a:t>
            </a:r>
          </a:p>
        </p:txBody>
      </p:sp>
      <p:sp>
        <p:nvSpPr>
          <p:cNvPr id="5" name="Rectangle: Rounded Corners 4">
            <a:extLst>
              <a:ext uri="{FF2B5EF4-FFF2-40B4-BE49-F238E27FC236}">
                <a16:creationId xmlns:a16="http://schemas.microsoft.com/office/drawing/2014/main" id="{899BCC0B-DB04-FC53-C961-640EDB083695}"/>
              </a:ext>
            </a:extLst>
          </p:cNvPr>
          <p:cNvSpPr/>
          <p:nvPr/>
        </p:nvSpPr>
        <p:spPr>
          <a:xfrm>
            <a:off x="342900" y="1503022"/>
            <a:ext cx="6482442" cy="8654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Small sample size (n=20) and subgroups (Hewett = 205 ppt.) → limited statistical power </a:t>
            </a:r>
          </a:p>
        </p:txBody>
      </p:sp>
      <p:sp>
        <p:nvSpPr>
          <p:cNvPr id="6" name="Rectangle: Rounded Corners 5">
            <a:extLst>
              <a:ext uri="{FF2B5EF4-FFF2-40B4-BE49-F238E27FC236}">
                <a16:creationId xmlns:a16="http://schemas.microsoft.com/office/drawing/2014/main" id="{662F8272-BE3A-D00D-7684-B6EF8D01C886}"/>
              </a:ext>
            </a:extLst>
          </p:cNvPr>
          <p:cNvSpPr/>
          <p:nvPr/>
        </p:nvSpPr>
        <p:spPr>
          <a:xfrm>
            <a:off x="1311729" y="2584561"/>
            <a:ext cx="6482442" cy="865414"/>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2D video analysis → cannot capture transverse plane mechanics</a:t>
            </a:r>
          </a:p>
        </p:txBody>
      </p:sp>
      <p:sp>
        <p:nvSpPr>
          <p:cNvPr id="7" name="Rectangle: Rounded Corners 6">
            <a:extLst>
              <a:ext uri="{FF2B5EF4-FFF2-40B4-BE49-F238E27FC236}">
                <a16:creationId xmlns:a16="http://schemas.microsoft.com/office/drawing/2014/main" id="{A3D3ABD8-FD2E-8ADD-A5BE-AA7EE838426A}"/>
              </a:ext>
            </a:extLst>
          </p:cNvPr>
          <p:cNvSpPr/>
          <p:nvPr/>
        </p:nvSpPr>
        <p:spPr>
          <a:xfrm>
            <a:off x="2574473" y="3666100"/>
            <a:ext cx="6482442" cy="865414"/>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Controlled lab environment → lacks sport-specific unpredictability</a:t>
            </a:r>
          </a:p>
        </p:txBody>
      </p:sp>
      <p:sp>
        <p:nvSpPr>
          <p:cNvPr id="8" name="Rectangle: Rounded Corners 7">
            <a:extLst>
              <a:ext uri="{FF2B5EF4-FFF2-40B4-BE49-F238E27FC236}">
                <a16:creationId xmlns:a16="http://schemas.microsoft.com/office/drawing/2014/main" id="{D361EF64-EE08-ED74-634B-6358F738CF74}"/>
              </a:ext>
            </a:extLst>
          </p:cNvPr>
          <p:cNvSpPr/>
          <p:nvPr/>
        </p:nvSpPr>
        <p:spPr>
          <a:xfrm>
            <a:off x="3853543" y="4739815"/>
            <a:ext cx="6482442" cy="86541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Only 45˚ cuts tested → lower mechanical demand that may mask deficits </a:t>
            </a:r>
          </a:p>
        </p:txBody>
      </p:sp>
      <p:sp>
        <p:nvSpPr>
          <p:cNvPr id="9" name="Rectangle: Rounded Corners 8">
            <a:extLst>
              <a:ext uri="{FF2B5EF4-FFF2-40B4-BE49-F238E27FC236}">
                <a16:creationId xmlns:a16="http://schemas.microsoft.com/office/drawing/2014/main" id="{670C5430-27CD-7639-8D29-AF97413A0EEA}"/>
              </a:ext>
            </a:extLst>
          </p:cNvPr>
          <p:cNvSpPr/>
          <p:nvPr/>
        </p:nvSpPr>
        <p:spPr>
          <a:xfrm>
            <a:off x="5404758" y="5813530"/>
            <a:ext cx="6482442" cy="865414"/>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Standardised 5 m/s speed → reduces task sensitivity</a:t>
            </a:r>
          </a:p>
        </p:txBody>
      </p:sp>
    </p:spTree>
    <p:extLst>
      <p:ext uri="{BB962C8B-B14F-4D97-AF65-F5344CB8AC3E}">
        <p14:creationId xmlns:p14="http://schemas.microsoft.com/office/powerpoint/2010/main" val="1235492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1FE3C-F768-F16C-2FA5-F66D1D2F51DE}"/>
              </a:ext>
            </a:extLst>
          </p:cNvPr>
          <p:cNvSpPr>
            <a:spLocks noGrp="1"/>
          </p:cNvSpPr>
          <p:nvPr>
            <p:ph type="title"/>
          </p:nvPr>
        </p:nvSpPr>
        <p:spPr>
          <a:xfrm>
            <a:off x="838200" y="18255"/>
            <a:ext cx="10515600" cy="1325563"/>
          </a:xfrm>
        </p:spPr>
        <p:txBody>
          <a:bodyPr/>
          <a:lstStyle/>
          <a:p>
            <a:pPr algn="ctr"/>
            <a:r>
              <a:rPr lang="en-GB" b="1" dirty="0"/>
              <a:t>PRACTICAL RECCOMENDATIONS</a:t>
            </a:r>
          </a:p>
        </p:txBody>
      </p:sp>
      <p:sp>
        <p:nvSpPr>
          <p:cNvPr id="5" name="Star: 8 Points 4">
            <a:extLst>
              <a:ext uri="{FF2B5EF4-FFF2-40B4-BE49-F238E27FC236}">
                <a16:creationId xmlns:a16="http://schemas.microsoft.com/office/drawing/2014/main" id="{384E4772-80CB-DF4A-3AD2-C6B673F41286}"/>
              </a:ext>
            </a:extLst>
          </p:cNvPr>
          <p:cNvSpPr/>
          <p:nvPr/>
        </p:nvSpPr>
        <p:spPr>
          <a:xfrm>
            <a:off x="359229" y="1262460"/>
            <a:ext cx="1730828" cy="1595040"/>
          </a:xfrm>
          <a:prstGeom prst="star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6" name="Star: 8 Points 5">
            <a:extLst>
              <a:ext uri="{FF2B5EF4-FFF2-40B4-BE49-F238E27FC236}">
                <a16:creationId xmlns:a16="http://schemas.microsoft.com/office/drawing/2014/main" id="{51C7D5E7-2AB2-FC7F-6226-0EBAED438C20}"/>
              </a:ext>
            </a:extLst>
          </p:cNvPr>
          <p:cNvSpPr/>
          <p:nvPr/>
        </p:nvSpPr>
        <p:spPr>
          <a:xfrm>
            <a:off x="359229" y="3172902"/>
            <a:ext cx="1730828" cy="1595040"/>
          </a:xfrm>
          <a:prstGeom prst="star8">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7" name="Star: 8 Points 6">
            <a:extLst>
              <a:ext uri="{FF2B5EF4-FFF2-40B4-BE49-F238E27FC236}">
                <a16:creationId xmlns:a16="http://schemas.microsoft.com/office/drawing/2014/main" id="{32CC6218-423B-D1E3-3097-FC1851484C3F}"/>
              </a:ext>
            </a:extLst>
          </p:cNvPr>
          <p:cNvSpPr/>
          <p:nvPr/>
        </p:nvSpPr>
        <p:spPr>
          <a:xfrm>
            <a:off x="359229" y="5083344"/>
            <a:ext cx="1730828" cy="1595040"/>
          </a:xfrm>
          <a:prstGeom prst="star8">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8" name="Rectangle: Rounded Corners 7">
            <a:extLst>
              <a:ext uri="{FF2B5EF4-FFF2-40B4-BE49-F238E27FC236}">
                <a16:creationId xmlns:a16="http://schemas.microsoft.com/office/drawing/2014/main" id="{B1F557D7-A5C6-7ADF-1341-E57A407012D9}"/>
              </a:ext>
            </a:extLst>
          </p:cNvPr>
          <p:cNvSpPr/>
          <p:nvPr/>
        </p:nvSpPr>
        <p:spPr>
          <a:xfrm>
            <a:off x="2612569" y="1153602"/>
            <a:ext cx="9220201" cy="151855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latin typeface="Arial" panose="020B0604020202020204" pitchFamily="34" charset="0"/>
                <a:cs typeface="Arial" panose="020B0604020202020204" pitchFamily="34" charset="0"/>
              </a:rPr>
              <a:t>Baseline Neuromuscular Conditioning (Sedentary Individuals):</a:t>
            </a:r>
          </a:p>
          <a:p>
            <a:pPr algn="ctr"/>
            <a:r>
              <a:rPr lang="en-GB" sz="1600" dirty="0">
                <a:latin typeface="Arial" panose="020B0604020202020204" pitchFamily="34" charset="0"/>
                <a:cs typeface="Arial" panose="020B0604020202020204" pitchFamily="34" charset="0"/>
              </a:rPr>
              <a:t>(Inclan et al., 2024; Lepley et al., 2017; Stastny et al., 2016; Konrad et al., 2001)</a:t>
            </a:r>
          </a:p>
          <a:p>
            <a:pPr algn="ctr"/>
            <a:endParaRPr lang="en-GB" sz="1600" dirty="0">
              <a:latin typeface="Arial" panose="020B0604020202020204" pitchFamily="34" charset="0"/>
              <a:cs typeface="Arial" panose="020B0604020202020204" pitchFamily="34" charset="0"/>
            </a:endParaRPr>
          </a:p>
          <a:p>
            <a:pPr lvl="0" algn="ctr"/>
            <a:r>
              <a:rPr lang="en-GB" sz="1600" dirty="0">
                <a:latin typeface="Arial" panose="020B0604020202020204" pitchFamily="34" charset="0"/>
                <a:cs typeface="Arial" panose="020B0604020202020204" pitchFamily="34" charset="0"/>
              </a:rPr>
              <a:t>Eccentric deceleration training </a:t>
            </a:r>
          </a:p>
          <a:p>
            <a:pPr lvl="0" algn="ctr"/>
            <a:r>
              <a:rPr lang="en-GB" sz="1600" dirty="0">
                <a:latin typeface="Arial" panose="020B0604020202020204" pitchFamily="34" charset="0"/>
                <a:cs typeface="Arial" panose="020B0604020202020204" pitchFamily="34" charset="0"/>
              </a:rPr>
              <a:t>Glute medius activation </a:t>
            </a:r>
          </a:p>
          <a:p>
            <a:pPr lvl="0" algn="ctr"/>
            <a:r>
              <a:rPr lang="en-GB" sz="1600" dirty="0">
                <a:latin typeface="Arial" panose="020B0604020202020204" pitchFamily="34" charset="0"/>
                <a:cs typeface="Arial" panose="020B0604020202020204" pitchFamily="34" charset="0"/>
              </a:rPr>
              <a:t>Trunk control drills </a:t>
            </a:r>
          </a:p>
        </p:txBody>
      </p:sp>
      <p:sp>
        <p:nvSpPr>
          <p:cNvPr id="9" name="Rectangle: Rounded Corners 8">
            <a:extLst>
              <a:ext uri="{FF2B5EF4-FFF2-40B4-BE49-F238E27FC236}">
                <a16:creationId xmlns:a16="http://schemas.microsoft.com/office/drawing/2014/main" id="{3B9DD02B-3DC0-F36A-1210-15177C492442}"/>
              </a:ext>
            </a:extLst>
          </p:cNvPr>
          <p:cNvSpPr/>
          <p:nvPr/>
        </p:nvSpPr>
        <p:spPr>
          <a:xfrm>
            <a:off x="2612571" y="3129075"/>
            <a:ext cx="9220200" cy="1518557"/>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1600" b="1" dirty="0">
                <a:latin typeface="Arial" panose="020B0604020202020204" pitchFamily="34" charset="0"/>
                <a:cs typeface="Arial" panose="020B0604020202020204" pitchFamily="34" charset="0"/>
              </a:rPr>
              <a:t>Soft-Landing Protocols: </a:t>
            </a:r>
            <a:r>
              <a:rPr lang="en-GB" sz="1600" dirty="0">
                <a:latin typeface="Arial" panose="020B0604020202020204" pitchFamily="34" charset="0"/>
                <a:cs typeface="Arial" panose="020B0604020202020204" pitchFamily="34" charset="0"/>
              </a:rPr>
              <a:t>(Li et al., 2020)</a:t>
            </a:r>
          </a:p>
          <a:p>
            <a:pPr lvl="0" algn="ctr"/>
            <a:endParaRPr lang="en-GB" sz="1600" dirty="0">
              <a:latin typeface="Arial" panose="020B0604020202020204" pitchFamily="34" charset="0"/>
              <a:cs typeface="Arial" panose="020B0604020202020204" pitchFamily="34" charset="0"/>
            </a:endParaRPr>
          </a:p>
          <a:p>
            <a:pPr lvl="0" algn="ctr"/>
            <a:r>
              <a:rPr lang="en-GB" sz="1600" dirty="0">
                <a:latin typeface="Arial" panose="020B0604020202020204" pitchFamily="34" charset="0"/>
                <a:cs typeface="Arial" panose="020B0604020202020204" pitchFamily="34" charset="0"/>
              </a:rPr>
              <a:t>Use auditory feedback to reduce impact noise</a:t>
            </a:r>
          </a:p>
          <a:p>
            <a:pPr lvl="0" algn="ctr"/>
            <a:r>
              <a:rPr lang="en-GB" sz="1600" dirty="0">
                <a:latin typeface="Arial" panose="020B0604020202020204" pitchFamily="34" charset="0"/>
                <a:cs typeface="Arial" panose="020B0604020202020204" pitchFamily="34" charset="0"/>
              </a:rPr>
              <a:t>Encourages increased hip/knee flexion</a:t>
            </a:r>
          </a:p>
        </p:txBody>
      </p:sp>
      <p:sp>
        <p:nvSpPr>
          <p:cNvPr id="10" name="Rectangle: Rounded Corners 9">
            <a:extLst>
              <a:ext uri="{FF2B5EF4-FFF2-40B4-BE49-F238E27FC236}">
                <a16:creationId xmlns:a16="http://schemas.microsoft.com/office/drawing/2014/main" id="{6C3B0C8C-7A9C-0A14-C59C-5EBFEAA403ED}"/>
              </a:ext>
            </a:extLst>
          </p:cNvPr>
          <p:cNvSpPr/>
          <p:nvPr/>
        </p:nvSpPr>
        <p:spPr>
          <a:xfrm>
            <a:off x="2612570" y="5121585"/>
            <a:ext cx="9220200" cy="1518557"/>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latin typeface="Arial" panose="020B0604020202020204" pitchFamily="34" charset="0"/>
                <a:cs typeface="Arial" panose="020B0604020202020204" pitchFamily="34" charset="0"/>
              </a:rPr>
              <a:t>Sport-Specific Agility Drills: </a:t>
            </a:r>
            <a:r>
              <a:rPr lang="en-GB" sz="1600" dirty="0">
                <a:latin typeface="Arial" panose="020B0604020202020204" pitchFamily="34" charset="0"/>
                <a:cs typeface="Arial" panose="020B0604020202020204" pitchFamily="34" charset="0"/>
              </a:rPr>
              <a:t>(Thieschäfer et al., 2023; Viswanathan et al., 2025)</a:t>
            </a:r>
          </a:p>
          <a:p>
            <a:pPr algn="ctr"/>
            <a:endParaRPr lang="en-GB" sz="1600" dirty="0">
              <a:latin typeface="Arial" panose="020B0604020202020204" pitchFamily="34" charset="0"/>
              <a:cs typeface="Arial" panose="020B0604020202020204" pitchFamily="34" charset="0"/>
            </a:endParaRPr>
          </a:p>
          <a:p>
            <a:pPr algn="ctr"/>
            <a:r>
              <a:rPr lang="en-GB" sz="1600" dirty="0">
                <a:latin typeface="Arial" panose="020B0604020202020204" pitchFamily="34" charset="0"/>
                <a:cs typeface="Arial" panose="020B0604020202020204" pitchFamily="34" charset="0"/>
              </a:rPr>
              <a:t>Improving power, agility and jumping mechanics </a:t>
            </a:r>
          </a:p>
          <a:p>
            <a:pPr algn="ctr"/>
            <a:r>
              <a:rPr lang="en-GB" sz="1600" dirty="0">
                <a:latin typeface="Arial" panose="020B0604020202020204" pitchFamily="34" charset="0"/>
                <a:cs typeface="Arial" panose="020B0604020202020204" pitchFamily="34" charset="0"/>
              </a:rPr>
              <a:t>Enhances neuromuscular control</a:t>
            </a:r>
          </a:p>
        </p:txBody>
      </p:sp>
    </p:spTree>
    <p:extLst>
      <p:ext uri="{BB962C8B-B14F-4D97-AF65-F5344CB8AC3E}">
        <p14:creationId xmlns:p14="http://schemas.microsoft.com/office/powerpoint/2010/main" val="2138339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D4E23-40F1-6621-7915-15086A3884E7}"/>
              </a:ext>
            </a:extLst>
          </p:cNvPr>
          <p:cNvSpPr>
            <a:spLocks noGrp="1"/>
          </p:cNvSpPr>
          <p:nvPr>
            <p:ph type="title"/>
          </p:nvPr>
        </p:nvSpPr>
        <p:spPr>
          <a:xfrm>
            <a:off x="838200" y="18255"/>
            <a:ext cx="10515600" cy="1325563"/>
          </a:xfrm>
        </p:spPr>
        <p:txBody>
          <a:bodyPr/>
          <a:lstStyle/>
          <a:p>
            <a:pPr algn="ctr"/>
            <a:r>
              <a:rPr lang="en-GB" b="1" dirty="0"/>
              <a:t>CONCLUSION</a:t>
            </a:r>
          </a:p>
        </p:txBody>
      </p:sp>
      <p:sp>
        <p:nvSpPr>
          <p:cNvPr id="4" name="TextBox 3">
            <a:extLst>
              <a:ext uri="{FF2B5EF4-FFF2-40B4-BE49-F238E27FC236}">
                <a16:creationId xmlns:a16="http://schemas.microsoft.com/office/drawing/2014/main" id="{E63B8950-5CE4-271C-9D46-2EA3B7216AEA}"/>
              </a:ext>
            </a:extLst>
          </p:cNvPr>
          <p:cNvSpPr txBox="1"/>
          <p:nvPr/>
        </p:nvSpPr>
        <p:spPr>
          <a:xfrm>
            <a:off x="2456119" y="5464823"/>
            <a:ext cx="7063438" cy="584775"/>
          </a:xfrm>
          <a:prstGeom prst="rect">
            <a:avLst/>
          </a:prstGeom>
          <a:noFill/>
        </p:spPr>
        <p:txBody>
          <a:bodyPr wrap="square" rtlCol="0">
            <a:spAutoFit/>
          </a:bodyPr>
          <a:lstStyle/>
          <a:p>
            <a:r>
              <a:rPr lang="en-GB" sz="3200" dirty="0">
                <a:solidFill>
                  <a:schemeClr val="accent6">
                    <a:lumMod val="75000"/>
                  </a:schemeClr>
                </a:solidFill>
                <a:latin typeface="Arial" panose="020B0604020202020204" pitchFamily="34" charset="0"/>
                <a:cs typeface="Arial" panose="020B0604020202020204" pitchFamily="34" charset="0"/>
              </a:rPr>
              <a:t>Athletic</a:t>
            </a:r>
            <a:r>
              <a:rPr lang="en-GB" sz="3200" dirty="0">
                <a:solidFill>
                  <a:srgbClr val="C00000"/>
                </a:solidFill>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 </a:t>
            </a:r>
            <a:r>
              <a:rPr lang="en-GB" sz="3200" dirty="0">
                <a:solidFill>
                  <a:schemeClr val="accent2"/>
                </a:solidFill>
                <a:latin typeface="Arial" panose="020B0604020202020204" pitchFamily="34" charset="0"/>
                <a:cs typeface="Arial" panose="020B0604020202020204" pitchFamily="34" charset="0"/>
              </a:rPr>
              <a:t>Recreational</a:t>
            </a:r>
            <a:r>
              <a:rPr lang="en-GB" sz="3200" dirty="0">
                <a:latin typeface="Arial" panose="020B0604020202020204" pitchFamily="34" charset="0"/>
                <a:cs typeface="Arial" panose="020B0604020202020204" pitchFamily="34" charset="0"/>
              </a:rPr>
              <a:t> →</a:t>
            </a:r>
            <a:r>
              <a:rPr lang="en-GB" sz="3200" dirty="0">
                <a:solidFill>
                  <a:srgbClr val="C00000"/>
                </a:solidFill>
                <a:latin typeface="Arial" panose="020B0604020202020204" pitchFamily="34" charset="0"/>
                <a:cs typeface="Arial" panose="020B0604020202020204" pitchFamily="34" charset="0"/>
              </a:rPr>
              <a:t> Sedentary</a:t>
            </a:r>
            <a:r>
              <a:rPr lang="en-GB" sz="3200" dirty="0">
                <a:solidFill>
                  <a:schemeClr val="accent6">
                    <a:lumMod val="75000"/>
                  </a:schemeClr>
                </a:solidFill>
                <a:latin typeface="Arial" panose="020B0604020202020204" pitchFamily="34" charset="0"/>
                <a:cs typeface="Arial" panose="020B0604020202020204" pitchFamily="34" charset="0"/>
              </a:rPr>
              <a:t> </a:t>
            </a:r>
          </a:p>
        </p:txBody>
      </p:sp>
      <p:cxnSp>
        <p:nvCxnSpPr>
          <p:cNvPr id="5" name="Straight Arrow Connector 4">
            <a:extLst>
              <a:ext uri="{FF2B5EF4-FFF2-40B4-BE49-F238E27FC236}">
                <a16:creationId xmlns:a16="http://schemas.microsoft.com/office/drawing/2014/main" id="{E715A7DF-A5A9-70A8-B880-A6824BC20AD1}"/>
              </a:ext>
            </a:extLst>
          </p:cNvPr>
          <p:cNvCxnSpPr>
            <a:cxnSpLocks/>
          </p:cNvCxnSpPr>
          <p:nvPr/>
        </p:nvCxnSpPr>
        <p:spPr>
          <a:xfrm>
            <a:off x="2456119" y="6257243"/>
            <a:ext cx="6858002" cy="0"/>
          </a:xfrm>
          <a:prstGeom prst="straightConnector1">
            <a:avLst/>
          </a:prstGeom>
          <a:ln w="149225">
            <a:solidFill>
              <a:schemeClr val="tx2">
                <a:lumMod val="75000"/>
                <a:lumOff val="25000"/>
              </a:schemeClr>
            </a:solidFill>
            <a:tailEnd type="triangle"/>
          </a:ln>
        </p:spPr>
        <p:style>
          <a:lnRef idx="2">
            <a:schemeClr val="dk1"/>
          </a:lnRef>
          <a:fillRef idx="0">
            <a:schemeClr val="dk1"/>
          </a:fillRef>
          <a:effectRef idx="1">
            <a:schemeClr val="dk1"/>
          </a:effectRef>
          <a:fontRef idx="minor">
            <a:schemeClr val="tx1"/>
          </a:fontRef>
        </p:style>
      </p:cxnSp>
      <p:sp>
        <p:nvSpPr>
          <p:cNvPr id="6" name="TextBox 5">
            <a:extLst>
              <a:ext uri="{FF2B5EF4-FFF2-40B4-BE49-F238E27FC236}">
                <a16:creationId xmlns:a16="http://schemas.microsoft.com/office/drawing/2014/main" id="{E171DB43-5CEC-4912-3376-28D450C30F90}"/>
              </a:ext>
            </a:extLst>
          </p:cNvPr>
          <p:cNvSpPr txBox="1"/>
          <p:nvPr/>
        </p:nvSpPr>
        <p:spPr>
          <a:xfrm>
            <a:off x="8027195" y="6257243"/>
            <a:ext cx="3880886" cy="461665"/>
          </a:xfrm>
          <a:prstGeom prst="rect">
            <a:avLst/>
          </a:prstGeom>
          <a:noFill/>
        </p:spPr>
        <p:txBody>
          <a:bodyPr wrap="square" rtlCol="0">
            <a:spAutoFit/>
          </a:bodyPr>
          <a:lstStyle/>
          <a:p>
            <a:r>
              <a:rPr lang="en-GB" sz="2400" b="1" dirty="0">
                <a:solidFill>
                  <a:schemeClr val="tx2">
                    <a:lumMod val="90000"/>
                    <a:lumOff val="10000"/>
                  </a:schemeClr>
                </a:solidFill>
              </a:rPr>
              <a:t>RISK</a:t>
            </a:r>
          </a:p>
        </p:txBody>
      </p:sp>
      <p:sp>
        <p:nvSpPr>
          <p:cNvPr id="8" name="TextBox 7">
            <a:extLst>
              <a:ext uri="{FF2B5EF4-FFF2-40B4-BE49-F238E27FC236}">
                <a16:creationId xmlns:a16="http://schemas.microsoft.com/office/drawing/2014/main" id="{46D73C5E-67C6-0364-0525-BE8309F579AD}"/>
              </a:ext>
            </a:extLst>
          </p:cNvPr>
          <p:cNvSpPr txBox="1"/>
          <p:nvPr/>
        </p:nvSpPr>
        <p:spPr>
          <a:xfrm>
            <a:off x="293914" y="1008987"/>
            <a:ext cx="11614167" cy="4455835"/>
          </a:xfrm>
          <a:prstGeom prst="rect">
            <a:avLst/>
          </a:prstGeom>
          <a:noFill/>
          <a:ln w="38100">
            <a:solidFill>
              <a:schemeClr val="tx2">
                <a:lumMod val="75000"/>
                <a:lumOff val="25000"/>
              </a:schemeClr>
            </a:solidFill>
          </a:ln>
        </p:spPr>
        <p:txBody>
          <a:bodyPr wrap="square">
            <a:spAutoFit/>
          </a:bodyPr>
          <a:lstStyle/>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Activity level was the primary determinant of ACL-risk mechanics in this investigation </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Athletic exposure improved landing control, reduced valgus and enhanced force attenuation </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Sedentary individuals showed the highest-risk kinematic patterns </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High forces + poor control = highest risk</a:t>
            </a: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CoD valgus remained low across groups- future research should use higher-demand tasks</a:t>
            </a:r>
          </a:p>
        </p:txBody>
      </p:sp>
    </p:spTree>
    <p:extLst>
      <p:ext uri="{BB962C8B-B14F-4D97-AF65-F5344CB8AC3E}">
        <p14:creationId xmlns:p14="http://schemas.microsoft.com/office/powerpoint/2010/main" val="2885796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D909D-4C2D-20E1-4A7F-2A3BEF37C0F8}"/>
              </a:ext>
            </a:extLst>
          </p:cNvPr>
          <p:cNvSpPr>
            <a:spLocks noGrp="1"/>
          </p:cNvSpPr>
          <p:nvPr>
            <p:ph type="title"/>
          </p:nvPr>
        </p:nvSpPr>
        <p:spPr>
          <a:xfrm>
            <a:off x="838200" y="18255"/>
            <a:ext cx="10515600" cy="1325563"/>
          </a:xfrm>
        </p:spPr>
        <p:txBody>
          <a:bodyPr/>
          <a:lstStyle/>
          <a:p>
            <a:pPr algn="ctr"/>
            <a:r>
              <a:rPr lang="en-GB" b="1" dirty="0"/>
              <a:t>REFERENCES</a:t>
            </a:r>
          </a:p>
        </p:txBody>
      </p:sp>
      <p:sp>
        <p:nvSpPr>
          <p:cNvPr id="8" name="TextBox 7">
            <a:extLst>
              <a:ext uri="{FF2B5EF4-FFF2-40B4-BE49-F238E27FC236}">
                <a16:creationId xmlns:a16="http://schemas.microsoft.com/office/drawing/2014/main" id="{297B7E4F-6A2A-D471-A899-5035EF030014}"/>
              </a:ext>
            </a:extLst>
          </p:cNvPr>
          <p:cNvSpPr txBox="1"/>
          <p:nvPr/>
        </p:nvSpPr>
        <p:spPr>
          <a:xfrm>
            <a:off x="325120" y="1343818"/>
            <a:ext cx="11541759" cy="4893647"/>
          </a:xfrm>
          <a:prstGeom prst="rect">
            <a:avLst/>
          </a:prstGeom>
          <a:noFill/>
        </p:spPr>
        <p:txBody>
          <a:bodyPr wrap="square" rtlCol="0">
            <a:spAutoFit/>
          </a:bodyPr>
          <a:lstStyle/>
          <a:p>
            <a:r>
              <a:rPr lang="en-GB" sz="1200" dirty="0"/>
              <a:t>Barba, E., </a:t>
            </a:r>
            <a:r>
              <a:rPr lang="en-GB" sz="1200" dirty="0" err="1"/>
              <a:t>Casamichana</a:t>
            </a:r>
            <a:r>
              <a:rPr lang="en-GB" sz="1200" dirty="0"/>
              <a:t>, D., </a:t>
            </a:r>
            <a:r>
              <a:rPr lang="en-GB" sz="1200" dirty="0" err="1"/>
              <a:t>Iztueta</a:t>
            </a:r>
            <a:r>
              <a:rPr lang="en-GB" sz="1200" dirty="0"/>
              <a:t>, A. and Castellano, J. (2024) 'Differences in mechanical efficiency between female and male football players during official matches', </a:t>
            </a:r>
            <a:r>
              <a:rPr lang="en-GB" sz="1200" i="1" dirty="0"/>
              <a:t>Kinesiology,</a:t>
            </a:r>
            <a:r>
              <a:rPr lang="en-GB" sz="1200" dirty="0"/>
              <a:t> 56(2), pp. 283–290. Available at: </a:t>
            </a:r>
            <a:r>
              <a:rPr lang="en-GB" sz="1200" u="sng" dirty="0">
                <a:hlinkClick r:id="rId2"/>
              </a:rPr>
              <a:t>https://doi.org/10.26582/k.56.2.11</a:t>
            </a:r>
            <a:r>
              <a:rPr lang="en-GB" sz="1200" dirty="0"/>
              <a:t>.</a:t>
            </a:r>
          </a:p>
          <a:p>
            <a:r>
              <a:rPr lang="en-GB" sz="1200" dirty="0"/>
              <a:t>Beutler, A.I., de la Motte, S.J., Marshall, S.W., Padua, D.A. and Boden, B.P. (2009) 'Muscle strength and qualitative jump-landing differences in male and female military cadets: The jump-ACL study', </a:t>
            </a:r>
            <a:r>
              <a:rPr lang="en-GB" sz="1200" i="1" dirty="0"/>
              <a:t>Journal of Sports Science &amp; Medicine,</a:t>
            </a:r>
            <a:r>
              <a:rPr lang="en-GB" sz="1200" dirty="0"/>
              <a:t> 8(4), pp. 663–671. Available at: </a:t>
            </a:r>
            <a:r>
              <a:rPr lang="en-GB" sz="1200" u="sng" dirty="0">
                <a:hlinkClick r:id="rId3"/>
              </a:rPr>
              <a:t>https://pmc.ncbi.nlm.nih.gov/articles/PMC2995501/</a:t>
            </a:r>
            <a:r>
              <a:rPr lang="en-GB" sz="1200" dirty="0"/>
              <a:t>.</a:t>
            </a:r>
          </a:p>
          <a:p>
            <a:r>
              <a:rPr lang="en-GB" sz="1200" dirty="0" err="1"/>
              <a:t>Buckthorpe</a:t>
            </a:r>
            <a:r>
              <a:rPr lang="en-GB" sz="1200" dirty="0"/>
              <a:t>, M., Stride, M. and Villa, F.D. (2019) 'Assessing and treating gluteus maximus weakness – a clinical commentary', </a:t>
            </a:r>
            <a:r>
              <a:rPr lang="en-GB" sz="1200" i="1" dirty="0"/>
              <a:t>International Journal of Sports Physical Therapy,</a:t>
            </a:r>
            <a:r>
              <a:rPr lang="en-GB" sz="1200" dirty="0"/>
              <a:t> 14(4), pp. 655–669. Available at: </a:t>
            </a:r>
            <a:r>
              <a:rPr lang="en-GB" sz="1200" u="sng" dirty="0">
                <a:hlinkClick r:id="rId4"/>
              </a:rPr>
              <a:t>https://pmc.ncbi.nlm.nih.gov/articles/PMC6670060/</a:t>
            </a:r>
            <a:r>
              <a:rPr lang="en-GB" sz="1200" dirty="0"/>
              <a:t>.</a:t>
            </a:r>
          </a:p>
          <a:p>
            <a:r>
              <a:rPr lang="en-GB" sz="1200" dirty="0"/>
              <a:t>Di Paolo, S., </a:t>
            </a:r>
            <a:r>
              <a:rPr lang="en-GB" sz="1200" dirty="0" err="1"/>
              <a:t>Buckthorpe</a:t>
            </a:r>
            <a:r>
              <a:rPr lang="en-GB" sz="1200" dirty="0"/>
              <a:t>, M., </a:t>
            </a:r>
            <a:r>
              <a:rPr lang="en-GB" sz="1200" dirty="0" err="1"/>
              <a:t>Pirli</a:t>
            </a:r>
            <a:r>
              <a:rPr lang="en-GB" sz="1200" dirty="0"/>
              <a:t> Capitani, L., </a:t>
            </a:r>
            <a:r>
              <a:rPr lang="en-GB" sz="1200" dirty="0" err="1"/>
              <a:t>Ciampone</a:t>
            </a:r>
            <a:r>
              <a:rPr lang="en-GB" sz="1200" dirty="0"/>
              <a:t>, L., Bravo-</a:t>
            </a:r>
            <a:r>
              <a:rPr lang="en-GB" sz="1200" dirty="0" err="1"/>
              <a:t>Sànchez</a:t>
            </a:r>
            <a:r>
              <a:rPr lang="en-GB" sz="1200" dirty="0"/>
              <a:t>, A., Mendicino, M., </a:t>
            </a:r>
            <a:r>
              <a:rPr lang="en-GB" sz="1200" dirty="0" err="1"/>
              <a:t>Tosarelli</a:t>
            </a:r>
            <a:r>
              <a:rPr lang="en-GB" sz="1200" dirty="0"/>
              <a:t>, F., Grassi, A., </a:t>
            </a:r>
            <a:r>
              <a:rPr lang="en-GB" sz="1200" dirty="0" err="1"/>
              <a:t>Zaffagnini</a:t>
            </a:r>
            <a:r>
              <a:rPr lang="en-GB" sz="1200" dirty="0"/>
              <a:t>, S. and Della Villa, F. (2025) 'Boosting the clinical use of ground reaction forces in anterior cruciate ligament injury prevention: The '</a:t>
            </a:r>
            <a:r>
              <a:rPr lang="en-GB" sz="1200" dirty="0" err="1"/>
              <a:t>CUTtheACL</a:t>
            </a:r>
            <a:r>
              <a:rPr lang="en-GB" sz="1200" dirty="0"/>
              <a:t>' study', </a:t>
            </a:r>
            <a:r>
              <a:rPr lang="en-GB" sz="1200" i="1" dirty="0"/>
              <a:t>Knee Surgery, Sports Traumatology, Arthroscopy: Official Journal of the ESSKA,</a:t>
            </a:r>
            <a:r>
              <a:rPr lang="en-GB" sz="1200" dirty="0"/>
              <a:t> 33(11), pp. 4059–4069. Available at: </a:t>
            </a:r>
            <a:r>
              <a:rPr lang="en-GB" sz="1200" u="sng" dirty="0">
                <a:hlinkClick r:id="rId5"/>
              </a:rPr>
              <a:t>https://doi.org/10.1002/ksa.70017</a:t>
            </a:r>
            <a:r>
              <a:rPr lang="en-GB" sz="1200" dirty="0"/>
              <a:t>.</a:t>
            </a:r>
          </a:p>
          <a:p>
            <a:r>
              <a:rPr lang="en-GB" sz="1200" dirty="0"/>
              <a:t>Ellison, T.M., Flagstaff, I. and Johnson, A.E. (2021) 'Sexual dimorphisms in anterior cruciate ligament injury: A current concepts review', </a:t>
            </a:r>
            <a:r>
              <a:rPr lang="en-GB" sz="1200" i="1" dirty="0"/>
              <a:t>Orthopaedic Journal of Sports Medicine,</a:t>
            </a:r>
            <a:r>
              <a:rPr lang="en-GB" sz="1200" dirty="0"/>
              <a:t> 9(12), pp. 23259671211025304. Available at: </a:t>
            </a:r>
            <a:r>
              <a:rPr lang="en-GB" sz="1200" u="sng" dirty="0">
                <a:hlinkClick r:id="rId6"/>
              </a:rPr>
              <a:t>https://doi.org/10.1177/23259671211025304</a:t>
            </a:r>
            <a:r>
              <a:rPr lang="en-GB" sz="1200" dirty="0"/>
              <a:t>.</a:t>
            </a:r>
          </a:p>
          <a:p>
            <a:r>
              <a:rPr lang="en-GB" sz="1200" dirty="0"/>
              <a:t>Evans, J., Mabrouk, A. and Nielson, </a:t>
            </a:r>
            <a:r>
              <a:rPr lang="en-GB" sz="1200" dirty="0" err="1"/>
              <a:t>J.l.</a:t>
            </a:r>
            <a:r>
              <a:rPr lang="en-GB" sz="1200" dirty="0"/>
              <a:t> (2026) 'Anterior cruciate ligament knee injury', </a:t>
            </a:r>
            <a:r>
              <a:rPr lang="en-GB" sz="1200" i="1" dirty="0" err="1"/>
              <a:t>StatPearls</a:t>
            </a:r>
            <a:r>
              <a:rPr lang="en-GB" sz="1200" i="1" dirty="0"/>
              <a:t>,</a:t>
            </a:r>
            <a:r>
              <a:rPr lang="en-GB" sz="1200" dirty="0"/>
              <a:t> Available at: </a:t>
            </a:r>
            <a:r>
              <a:rPr lang="en-GB" sz="1200" u="sng" dirty="0">
                <a:hlinkClick r:id="rId7"/>
              </a:rPr>
              <a:t>https://doi.org/https://www.ncbi.nlm.nih.gov/books/NBK499848/</a:t>
            </a:r>
            <a:r>
              <a:rPr lang="en-GB" sz="1200" dirty="0"/>
              <a:t>.</a:t>
            </a:r>
          </a:p>
          <a:p>
            <a:r>
              <a:rPr lang="en-GB" sz="1200" dirty="0"/>
              <a:t>Frost, D.M., Cronin, J. and Newton, R.U. (2010) 'A biomechanical evaluation of resistance: Fundamental concepts for training and sports performance', </a:t>
            </a:r>
            <a:r>
              <a:rPr lang="en-GB" sz="1200" i="1" dirty="0"/>
              <a:t>Sports Medicine,</a:t>
            </a:r>
            <a:r>
              <a:rPr lang="en-GB" sz="1200" dirty="0"/>
              <a:t> 40(4), pp. 303–326. Available at: </a:t>
            </a:r>
            <a:r>
              <a:rPr lang="en-GB" sz="1200" u="sng" dirty="0">
                <a:hlinkClick r:id="rId8"/>
              </a:rPr>
              <a:t>https://doi.org/10.2165/11319420-000000000-00000</a:t>
            </a:r>
            <a:r>
              <a:rPr lang="en-GB" sz="1200" dirty="0"/>
              <a:t>.</a:t>
            </a:r>
          </a:p>
          <a:p>
            <a:r>
              <a:rPr lang="en-GB" sz="1200" dirty="0"/>
              <a:t>Griffin, L.Y., Agel, J., </a:t>
            </a:r>
            <a:r>
              <a:rPr lang="en-GB" sz="1200" dirty="0" err="1"/>
              <a:t>Albohm</a:t>
            </a:r>
            <a:r>
              <a:rPr lang="en-GB" sz="1200" dirty="0"/>
              <a:t>, M.J., Arendt, E.A., Dick, R.W., Garrett, W.E., Garrick, J.G., Hewett, T.E., Huston, L., Ireland, M.L., Johnson, R.J., Kibler, W.B., Lephart, S., Lewis, J.L., Lindenfeld, T.N., Mandelbaum, B.R., Marchak, P., Teitz, C.C. and </a:t>
            </a:r>
            <a:r>
              <a:rPr lang="en-GB" sz="1200" dirty="0" err="1"/>
              <a:t>Wojtys</a:t>
            </a:r>
            <a:r>
              <a:rPr lang="en-GB" sz="1200" dirty="0"/>
              <a:t>, E.M. (2000) 'Noncontact anterior cruciate ligament injuries: Risk factors and prevention strategies', </a:t>
            </a:r>
            <a:r>
              <a:rPr lang="en-GB" sz="1200" i="1" dirty="0"/>
              <a:t>JAAOS - Journal of the American Academy of Orthopaedic Surgeons,</a:t>
            </a:r>
            <a:r>
              <a:rPr lang="en-GB" sz="1200" dirty="0"/>
              <a:t> 8(3), pp. 141. Available at: </a:t>
            </a:r>
            <a:r>
              <a:rPr lang="en-GB" sz="1200" u="sng" dirty="0">
                <a:hlinkClick r:id="rId9"/>
              </a:rPr>
              <a:t>https://journals.lww.com/jaaos/abstract/2000/05000/noncontact_anterior_cruciate_ligament_injuries_.1.aspx</a:t>
            </a:r>
            <a:r>
              <a:rPr lang="en-GB" sz="1200" dirty="0"/>
              <a:t>.</a:t>
            </a:r>
          </a:p>
          <a:p>
            <a:r>
              <a:rPr lang="en-GB" sz="1200" dirty="0"/>
              <a:t>Hewett, T.E., Myer, G.D., Ford, K.R., Paterno, M.V. and Quatman, C.E. (2016) 'Mechanisms, prediction, and prevention of ACL injuries: Cut risk with three sharpened and validated tools', </a:t>
            </a:r>
            <a:r>
              <a:rPr lang="en-GB" sz="1200" i="1" dirty="0"/>
              <a:t>Journal of Orthopaedic Research : Official Publication of the Orthopaedic Research Society,</a:t>
            </a:r>
            <a:r>
              <a:rPr lang="en-GB" sz="1200" dirty="0"/>
              <a:t> 34(11), pp. 1843–1855. Available at: </a:t>
            </a:r>
            <a:r>
              <a:rPr lang="en-GB" sz="1200" u="sng" dirty="0">
                <a:hlinkClick r:id="rId10"/>
              </a:rPr>
              <a:t>https://doi.org/10.1002/jor.23414</a:t>
            </a:r>
            <a:r>
              <a:rPr lang="en-GB" sz="1200" dirty="0"/>
              <a:t>.</a:t>
            </a:r>
          </a:p>
          <a:p>
            <a:r>
              <a:rPr lang="en-GB" sz="1200" dirty="0"/>
              <a:t>Hewett, T.E., Myer, G.D., Ford, K.R., Paterno, M.V. and Quatman, C.E. (2012) 'The 2012 ABJS </a:t>
            </a:r>
            <a:r>
              <a:rPr lang="en-GB" sz="1200" dirty="0" err="1"/>
              <a:t>nicolas</a:t>
            </a:r>
            <a:r>
              <a:rPr lang="en-GB" sz="1200" dirty="0"/>
              <a:t> </a:t>
            </a:r>
            <a:r>
              <a:rPr lang="en-GB" sz="1200" dirty="0" err="1"/>
              <a:t>andry</a:t>
            </a:r>
            <a:r>
              <a:rPr lang="en-GB" sz="1200" dirty="0"/>
              <a:t> award: The sequence of prevention: A systematic approach to prevent anterior cruciate ligament injury', </a:t>
            </a:r>
            <a:r>
              <a:rPr lang="en-GB" sz="1200" i="1" dirty="0"/>
              <a:t>Clinical Orthopaedics and Related Research®,</a:t>
            </a:r>
            <a:r>
              <a:rPr lang="en-GB" sz="1200" dirty="0"/>
              <a:t> 470(10), pp. 2930–2940. Available at: </a:t>
            </a:r>
            <a:r>
              <a:rPr lang="en-GB" sz="1200" u="sng" dirty="0">
                <a:hlinkClick r:id="rId11"/>
              </a:rPr>
              <a:t>https://doi.org/10.1007/s11999-012-2440-2</a:t>
            </a:r>
            <a:r>
              <a:rPr lang="en-GB" sz="1200" dirty="0"/>
              <a:t>.</a:t>
            </a:r>
          </a:p>
          <a:p>
            <a:r>
              <a:rPr lang="en-GB" sz="1200" dirty="0"/>
              <a:t>Hopper, A.J., Haff, E.E., Joyce, C., Lloyd, R.S. and Haff, G.G. (2017) 'Neuromuscular training improves lower extremity biomechanics associated with knee injury during landing in 11–13 year old female netball athletes: A randomized control study', </a:t>
            </a:r>
            <a:r>
              <a:rPr lang="en-GB" sz="1200" i="1" dirty="0"/>
              <a:t>Frontiers in Physiology,</a:t>
            </a:r>
            <a:r>
              <a:rPr lang="en-GB" sz="1200" dirty="0"/>
              <a:t> 8 Available at: </a:t>
            </a:r>
            <a:r>
              <a:rPr lang="en-GB" sz="1200" u="sng" dirty="0">
                <a:hlinkClick r:id="rId12"/>
              </a:rPr>
              <a:t>https://doi.org/10.3389/fphys.2017.00883</a:t>
            </a:r>
            <a:r>
              <a:rPr lang="en-GB" sz="1200" dirty="0"/>
              <a:t>.</a:t>
            </a:r>
          </a:p>
        </p:txBody>
      </p:sp>
    </p:spTree>
    <p:extLst>
      <p:ext uri="{BB962C8B-B14F-4D97-AF65-F5344CB8AC3E}">
        <p14:creationId xmlns:p14="http://schemas.microsoft.com/office/powerpoint/2010/main" val="991752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F2B6F72-F757-139C-8E3C-26AB405C1633}"/>
              </a:ext>
            </a:extLst>
          </p:cNvPr>
          <p:cNvSpPr>
            <a:spLocks noGrp="1" noChangeArrowheads="1"/>
          </p:cNvSpPr>
          <p:nvPr>
            <p:ph idx="1"/>
          </p:nvPr>
        </p:nvSpPr>
        <p:spPr bwMode="auto">
          <a:xfrm flipH="1">
            <a:off x="0" y="246221"/>
            <a:ext cx="11948160" cy="6801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Barba, E.,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Casamichana</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Iztueta</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and Castellano, J. (2024) 'Differences in mechanical efficiency between female and male football players during official matches',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Kinesiology,</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56(2), pp. 283–290.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https://doi.org/10.26582/k.56.2.11</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Beutler, A.I., de la Motte, S.J., Marshall, S.W., Padua, D.A. and Boden, B.P. (2009) 'Muscle strength and qualitative jump-landing differences in male and female military cadets: The jump-ACL study',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Sports Science &amp; Medicine,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8(4), pp. 663–671.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https://pmc.ncbi.nlm.nih.gov/articles/PMC2995501/</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Buckthorpe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Stride, M. and Villa, F.D. (2019) 'Assessing and treating gluteus maximus weakness – a clinical commentary',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Sports Physical Therapy,</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14(4), pp. 655–669.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https://pmc.ncbi.nlm.nih.gov/articles/PMC6670060/</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Di Paolo, S.,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Buckthorpe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Pirli</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Capitani, L.,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Ciampone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Bravo-</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Sànchez</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Mendicino, M.,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Tosarelli</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Grassi, A.,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Zaffagnini</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S. and Della Villa, F. (2025) 'Boosting the clinical use of ground reaction forces in anterior cruciate ligament injury prevention: The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CUTtheACL</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study',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Knee Surgery, Sports Traumatology, Arthroscopy: Official Journal of the ESSKA,</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33(11), pp. 4059–4069.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https://doi.org/10.1002/ksa.70017</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Ellison, T.M., Flagstaff, I. and Johnson, A.E. (2021) 'Sexual dimorphisms in anterior cruciate ligament injury: A current concepts review',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Orthopaedic</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Journal of Sports Medicine,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9(12), pp. 23259671211025304.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https://doi.org/10.1177/23259671211025304</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Evans, J., Mabrouk, A. and Nielson,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J.l.</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(2026) 'Anterior cruciate ligament knee injury',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StatPearls</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https://doi.org/https://www.ncbi.nlm.nih.gov/books/NBK499848/</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Frost, D.M., Cronin, J. and Newton, R.U. (2010) 'A biomechanical evaluation of resistance: Fundamental concepts for training and sports performance',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Sports Medicine,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40(4), pp. 303–326.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https://doi.org/10.2165/11319420-000000000-00000</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Griffin, L.Y., Agel, J.,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Albohm</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M.J., Arendt, E.A., Dick, R.W., Garrett, W.E., Garrick, J.G., Hewett, T.E., Huston, L., Ireland, M.L., Johnson, R.J., Kibler, W.B., Lephart, S., Lewis, J.L., Lindenfeld, T.N., Mandelbaum, B.R., Marchak, P., Teitz, C.C. and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Wojtys</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E.M. (2000) 'Noncontact anterior cruciate ligament injuries: Risk factors and prevention strategies',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JAAOS - Journal of the American Academy of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Orthopaedic</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Surgeons,</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8(3), pp. 141.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https://journals.lww.com/jaaos/abstract/2000/05000/noncontact_anterior_cruciate_ligament_injuries_.1.aspx</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Hewett, T.E., Myer, G.D., Ford, K.R., Paterno, M.V. and Quatman, C.E. (2016) 'Mechanisms, prediction, and prevention of ACL injuries: Cut risk with three sharpened and validated tools',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Orthopaedic</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Research : Official Publication of the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Orthopaedic</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Research Society,</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34(11), pp. 1843–1855.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https://doi.org/10.1002/jor.23414</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Hewett, T.E., Myer, G.D., Ford, K.R., Paterno, M.V. and Quatman, C.E. (2012) 'The 2012 ABJS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nicolas</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andry</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award: The sequence of prevention: A systematic approach to prevent anterior cruciate ligament injury',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Clinical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Orthopaedics</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Related Research®,</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470(10), pp. 2930–2940.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https://doi.org/10.1007/s11999-012-2440-2</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Hopper, A.J., Haff, E.E., Joyce, C., Lloyd, R.S. and Haff, G.G. (2017) 'Neuromuscular training improves lower extremity biomechanics associated with knee injury during landing in 11–13 year old female netball athletes: A randomized control study',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Frontiers in Physiology,</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8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2"/>
              </a:rPr>
              <a:t>https://doi.org/10.3389/fphys.2017.00883</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Inclan, P.M., Hicks, J.J.,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Retzky</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J.S., Janosky, J.J. and Pearle, A.D. (2024) 'Team approach: Neuromuscular training for primary and secondary prevention of anterior cruciate ligament injury',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JBJS Reviews,</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12(4), pp. e23.00207.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3"/>
              </a:rPr>
              <a:t>https://doi.org/10.2106/jbjs.rvw.23.00207</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Konrad, P., Schmitz, K. and Denner, A. (2001) 'Neuromuscular evaluation of trunk-training exercises',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Athletic Training,</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36(2), pp. 109–118.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4"/>
              </a:rPr>
              <a:t>https://europepmc.org/articles/PMC155519</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Larwa, J., Stoy, C., Chafetz, R.S., Boniello, M. and Franklin, C. (2021) 'Stiff landings, core stability, and dynamic knee valgus: A systematic review on documented anterior cruciate ligament ruptures in male and female athletes',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18(7), pp. 3826.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5"/>
              </a:rPr>
              <a:t>https://doi.org/10.3390/ijerph18073826</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Lepley, L.K., Lepley, A.S., Onate, J.A. and Grooms, D.R. (2017) 'Eccentric exercise to enhance neuromuscular control',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Sports Health,</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9(4), pp. 333–340.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6"/>
              </a:rPr>
              <a:t>https://doi.org/10.1177/1941738117710913</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Li, L., Baur, M., Baldwin, K., Kuehn, T., Zhu, Q., Herman, D. and Dai, B. (2020) 'Falling as a strategy to decrease knee loading during landings: Implications for ACL injury prevention',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Biomechanics,</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109, pp. 109906.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7"/>
              </a:rPr>
              <a:t>https://doi.org/10.1016/j.jbiomech.2020.109906</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Maniar, N., Cole, M.H., Bryant, A.L. and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Opar</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D.A. (2022) 'Muscle force contributions to anterior cruciate ligament loading',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Sports Medicine (Auckland, N.Z.),</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52(8), pp. 1737–1750.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8"/>
              </a:rPr>
              <a:t>https://doi.org/10.1007/s40279-022-01674-3</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MD, C.C. 'Valgus Knee: Causes, Symptoms, And Treatment Options' </a:t>
            </a:r>
            <a:r>
              <a:rPr kumimoji="0" lang="en-US" altLang="en-US" sz="1100" b="0" i="1"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Regenexx</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9"/>
              </a:rPr>
              <a:t>https://regenexx.com/blog/valgus-knee/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Apr 23, 2026).</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Mountcastle, S.B., Posner, M., Kragh, J.F. and </a:t>
            </a:r>
            <a:r>
              <a:rPr kumimoji="0" lang="en-US" altLang="en-US" sz="110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TaylorJr</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D.C. (2007) 'Gender differences in anterior cruciate ligament injury vary with activity: Epidemiology of anterior cruciate ligament injuries in a young, athletic population', </a:t>
            </a:r>
            <a:r>
              <a:rPr kumimoji="0" lang="en-US" altLang="en-US" sz="11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American Journal of Sports Medicine,</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35(10), pp. 1635–1642. Available at: </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0"/>
              </a:rPr>
              <a:t>https://doi.org/10.1177/0363546507302917</a:t>
            </a:r>
            <a:r>
              <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1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69031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32CEC-429F-6984-11B1-61D6B733F155}"/>
              </a:ext>
            </a:extLst>
          </p:cNvPr>
          <p:cNvSpPr>
            <a:spLocks noGrp="1"/>
          </p:cNvSpPr>
          <p:nvPr>
            <p:ph idx="1"/>
          </p:nvPr>
        </p:nvSpPr>
        <p:spPr>
          <a:xfrm>
            <a:off x="0" y="423545"/>
            <a:ext cx="12192000" cy="4351338"/>
          </a:xfrm>
        </p:spPr>
        <p:txBody>
          <a:bodyPr>
            <a:normAutofit fontScale="92500" lnSpcReduction="10000"/>
          </a:bodyPr>
          <a:lstStyle/>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Nessler, T., Denney, L. and Sampley, J. (2017) 'ACL injury prevention: What does research tell us?',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Current Reviews in Musculoskeletal Medicine,</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10(3), pp. 281–288.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3"/>
              </a:rPr>
              <a:t>https://doi.org/10.1007/s12178-017-9416-5</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Parsons, J.L., Coen, S.E. and Bekker, S. (2021) 'Anterior cruciate ligament injury: Towards a gendered environmental approach',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British Journal of Sports Medicine,</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55(17), pp. 984–990.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4"/>
              </a:rPr>
              <a:t>https://doi.org/10.1136/bjsports-2020-103173</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Saki, F.,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Tahayori</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B. and Bakhtiari Khou, S. (2022) 'Female athletes with ligament dominance exhibiting altered hip and ankle muscle co-contraction patterns compared to healthy individuals during single-leg landing',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Gait &amp; Posture,</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93, pp. 225–229.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5"/>
              </a:rPr>
              <a:t>https://doi.org/10.1016/j.gaitpost.2022.02.011</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Schaefer, L.V. and Bittmann, F.N. (2019) 'Muscular pre-activation can boost the maximal explosive eccentric adaptive force',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Frontiers in Physiology,</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10, pp. 910.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https://doi.org/10.3389/fphys.2019.00910</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Stastny, P., Tufano, J.J.,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Golas</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A. and Petr, M. (2016) 'Strengthening the gluteus medius using various bodyweight and resistance exercises',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Strength and Conditioning Journal,</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38(3), pp. 91–101.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https://doi.org/10.1519/SSC.0000000000000221</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Stojanović, M.D.M., Andrić, N., Mikić, M., Vukosav, N., Vukosav, B.,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Zolog-Șchiopea</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D.,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Tăbăcar</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M. and Melinte, R.M. (2023) 'Effects of eccentric-oriented strength training on return to sport criteria in late-stage anterior cruciate ligament (ACL)-reconstructed professional team sport players',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Medicina,</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59(6), pp. 1111.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8"/>
              </a:rPr>
              <a:t>https://doi.org/10.3390/medicina59061111</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Thieschäfer</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L., Klütz, J., Weig, J.,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Dos’Santos</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T. and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Büsch</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D. (2023) 'Development of a cutting technique modification training program and evaluation of its effects on movement quality and cutting performance in male adolescent </a:t>
            </a:r>
            <a:r>
              <a:rPr lang="en-US" altLang="en-US" sz="14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american</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football players',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Sports,</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11(9), pp. 184.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9"/>
              </a:rPr>
              <a:t>https://doi.org/10.3390/sports11090184</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Viswanathan, V.K., Vaishya, R., Iyengar, K.P., Jain, V.K. and Vaish, A. (2025) 'Strategies for preventing anterior cruciate ligament injuries in athletes: Insights from a scoping review',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Journal of </a:t>
            </a:r>
            <a:r>
              <a:rPr lang="en-US" altLang="en-US" sz="1400" i="1" dirty="0" err="1">
                <a:solidFill>
                  <a:srgbClr val="000000"/>
                </a:solidFill>
                <a:latin typeface="Arial" panose="020B0604020202020204" pitchFamily="34" charset="0"/>
                <a:ea typeface="Times New Roman" panose="02020603050405020304" pitchFamily="18" charset="0"/>
                <a:cs typeface="Arial" panose="020B0604020202020204" pitchFamily="34" charset="0"/>
              </a:rPr>
              <a:t>Orthopaedics</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67, pp. 101–110.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10"/>
              </a:rPr>
              <a:t>https://doi.org/10.1016/j.jor.2025.01.001</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Xie, Z., Pan, J., Liang, H., Wu, Z., Chen, J., Tan, D., Wu, M. and Huang, Z. (2025) 'Impact of gender, lunge direction, and fatigue on the lower limb biomechanics in badminton lunges',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PLOS One,</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20(7), pp. e0327428.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11"/>
              </a:rPr>
              <a:t>https://doi.org/10.1371/journal.pone.0327428</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Zheng, G., Zeng, S., Li, T., Guo, L. and Li, L. (2025) 'The effects of training intervention on the prevention of knee joint injuries: A systematic review and meta-analysis', </a:t>
            </a:r>
            <a:r>
              <a:rPr lang="en-US" altLang="en-US" sz="1400" i="1" dirty="0">
                <a:solidFill>
                  <a:srgbClr val="000000"/>
                </a:solidFill>
                <a:latin typeface="Arial" panose="020B0604020202020204" pitchFamily="34" charset="0"/>
                <a:ea typeface="Times New Roman" panose="02020603050405020304" pitchFamily="18" charset="0"/>
                <a:cs typeface="Arial" panose="020B0604020202020204" pitchFamily="34" charset="0"/>
              </a:rPr>
              <a:t>Frontiers in Physiology,</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16 Available at: </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12"/>
              </a:rPr>
              <a:t>https://doi.org/10.3389/fphys.2025.1455055</a:t>
            </a:r>
            <a:r>
              <a:rPr lang="en-US" altLang="en-US"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US" altLang="en-US" sz="1400" dirty="0">
              <a:ea typeface="Times New Roman" panose="02020603050405020304" pitchFamily="18" charset="0"/>
            </a:endParaRPr>
          </a:p>
          <a:p>
            <a:endParaRPr lang="en-GB" dirty="0"/>
          </a:p>
        </p:txBody>
      </p:sp>
    </p:spTree>
    <p:extLst>
      <p:ext uri="{BB962C8B-B14F-4D97-AF65-F5344CB8AC3E}">
        <p14:creationId xmlns:p14="http://schemas.microsoft.com/office/powerpoint/2010/main" val="3041081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TM10001115[[fn=Parcel]]</Template>
  <TotalTime>921</TotalTime>
  <Words>4968</Words>
  <Application>Microsoft Macintosh PowerPoint</Application>
  <PresentationFormat>Widescreen</PresentationFormat>
  <Paragraphs>299</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Times New Roman</vt:lpstr>
      <vt:lpstr>Office Theme</vt:lpstr>
      <vt:lpstr>PowerPoint Presentation</vt:lpstr>
      <vt:lpstr>HYPOTHESES</vt:lpstr>
      <vt:lpstr>ACL INJURY CONTEXT</vt:lpstr>
      <vt:lpstr>HEWETT ET AL (2005)  FOUR IMBALANCES</vt:lpstr>
      <vt:lpstr>METHODOLOGY</vt:lpstr>
      <vt:lpstr>DATA ANALYSIS</vt:lpstr>
      <vt:lpstr>RESULTS: DESCRIPTIVE DATA</vt:lpstr>
      <vt:lpstr>RESULTS:  JUMP LANDING MECHANICS (LESS)</vt:lpstr>
      <vt:lpstr>QUALITATIVE RISK PROFILE FOR LANDING MECHANICS</vt:lpstr>
      <vt:lpstr>RESULTS:  CHANGE OF DIRECTION KINEMATICS</vt:lpstr>
      <vt:lpstr>RESULTS: GROUND REACTION FORCES</vt:lpstr>
      <vt:lpstr>DISCUSSION</vt:lpstr>
      <vt:lpstr>DISCUSSION: SEDENTARY BEHAVIOUR AS TRUE RISK PROFILE</vt:lpstr>
      <vt:lpstr>DISCUSSION: KINETICS VS. KINEMATICS INTERACTION</vt:lpstr>
      <vt:lpstr>DISCUSSION: COMPARISON TO LITERATURE</vt:lpstr>
      <vt:lpstr>DISCUSSION: LIMITATIONS</vt:lpstr>
      <vt:lpstr>PRACTICAL RECCOMENDATIONS</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JEWELL L. (2540422)</dc:creator>
  <cp:lastModifiedBy>Millie Checkley (2520188)</cp:lastModifiedBy>
  <cp:revision>4</cp:revision>
  <dcterms:created xsi:type="dcterms:W3CDTF">2026-04-23T22:36:19Z</dcterms:created>
  <dcterms:modified xsi:type="dcterms:W3CDTF">2026-04-24T13:59:33Z</dcterms:modified>
</cp:coreProperties>
</file>