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30175200" cy="42062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105" autoAdjust="0"/>
  </p:normalViewPr>
  <p:slideViewPr>
    <p:cSldViewPr snapToGrid="0">
      <p:cViewPr>
        <p:scale>
          <a:sx n="100" d="100"/>
          <a:sy n="100" d="100"/>
        </p:scale>
        <p:origin x="-9437" y="-37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17520" y="11060884"/>
            <a:ext cx="24140160" cy="11193922"/>
          </a:xfrm>
        </p:spPr>
        <p:txBody>
          <a:bodyPr anchor="b">
            <a:normAutofit/>
          </a:bodyPr>
          <a:lstStyle>
            <a:lvl1pPr algn="l">
              <a:defRPr sz="19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17520" y="22277499"/>
            <a:ext cx="24140160" cy="4206240"/>
          </a:xfrm>
        </p:spPr>
        <p:txBody>
          <a:bodyPr>
            <a:normAutofit/>
          </a:bodyPr>
          <a:lstStyle>
            <a:lvl1pPr marL="0" indent="0" algn="l">
              <a:buNone/>
              <a:defRPr sz="6600"/>
            </a:lvl1pPr>
            <a:lvl2pPr marL="1508760" indent="0" algn="ctr">
              <a:buNone/>
              <a:defRPr sz="6600"/>
            </a:lvl2pPr>
            <a:lvl3pPr marL="3017520" indent="0" algn="ctr">
              <a:buNone/>
              <a:defRPr sz="5940"/>
            </a:lvl3pPr>
            <a:lvl4pPr marL="4526280" indent="0" algn="ctr">
              <a:buNone/>
              <a:defRPr sz="5280"/>
            </a:lvl4pPr>
            <a:lvl5pPr marL="6035040" indent="0" algn="ctr">
              <a:buNone/>
              <a:defRPr sz="5280"/>
            </a:lvl5pPr>
            <a:lvl6pPr marL="7543800" indent="0" algn="ctr">
              <a:buNone/>
              <a:defRPr sz="5280"/>
            </a:lvl6pPr>
            <a:lvl7pPr marL="9052560" indent="0" algn="ctr">
              <a:buNone/>
              <a:defRPr sz="5280"/>
            </a:lvl7pPr>
            <a:lvl8pPr marL="10561320" indent="0" algn="ctr">
              <a:buNone/>
              <a:defRPr sz="5280"/>
            </a:lvl8pPr>
            <a:lvl9pPr marL="12070080" indent="0" algn="ctr">
              <a:buNone/>
              <a:defRPr sz="52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9576163" y="26519586"/>
            <a:ext cx="7581516" cy="2239433"/>
          </a:xfrm>
        </p:spPr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17520" y="26519592"/>
            <a:ext cx="16106013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991070" y="8775988"/>
            <a:ext cx="7166610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54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458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388" y="4621678"/>
            <a:ext cx="26252424" cy="17185201"/>
          </a:xfrm>
        </p:spPr>
        <p:txBody>
          <a:bodyPr anchor="b">
            <a:normAutofit/>
          </a:bodyPr>
          <a:lstStyle>
            <a:lvl1pPr algn="r">
              <a:defRPr sz="1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61390" y="22335920"/>
            <a:ext cx="26252427" cy="8305355"/>
          </a:xfrm>
        </p:spPr>
        <p:txBody>
          <a:bodyPr>
            <a:normAutofit/>
          </a:bodyPr>
          <a:lstStyle>
            <a:lvl1pPr marL="0" indent="0" algn="r">
              <a:buNone/>
              <a:defRPr sz="7260">
                <a:solidFill>
                  <a:schemeClr val="tx1">
                    <a:tint val="75000"/>
                  </a:schemeClr>
                </a:solidFill>
              </a:defRPr>
            </a:lvl1pPr>
            <a:lvl2pPr marL="1508760" indent="0">
              <a:buNone/>
              <a:defRPr sz="660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8355181" y="2336809"/>
            <a:ext cx="7204329" cy="2239433"/>
          </a:xfrm>
        </p:spPr>
        <p:txBody>
          <a:bodyPr/>
          <a:lstStyle>
            <a:lvl1pPr algn="r">
              <a:defRPr/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61388" y="2336809"/>
            <a:ext cx="15941165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6012139" y="2336809"/>
            <a:ext cx="2201671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28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61390" y="13459968"/>
            <a:ext cx="12904911" cy="24957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18927" y="13459968"/>
            <a:ext cx="12894882" cy="24957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0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610" y="4673600"/>
            <a:ext cx="21047202" cy="7945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0222" y="13393986"/>
            <a:ext cx="12156075" cy="5053327"/>
          </a:xfrm>
        </p:spPr>
        <p:txBody>
          <a:bodyPr anchor="b">
            <a:normAutofit/>
          </a:bodyPr>
          <a:lstStyle>
            <a:lvl1pPr marL="0" indent="0">
              <a:buNone/>
              <a:defRPr sz="924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61386" y="19213694"/>
            <a:ext cx="12904911" cy="192033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067761" y="13393986"/>
            <a:ext cx="12146049" cy="5053327"/>
          </a:xfrm>
        </p:spPr>
        <p:txBody>
          <a:bodyPr anchor="b">
            <a:normAutofit/>
          </a:bodyPr>
          <a:lstStyle>
            <a:lvl1pPr marL="0" indent="0">
              <a:buNone/>
              <a:defRPr sz="924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18925" y="19213694"/>
            <a:ext cx="12894885" cy="192033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8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81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186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388" y="9347200"/>
            <a:ext cx="10184130" cy="9814560"/>
          </a:xfrm>
        </p:spPr>
        <p:txBody>
          <a:bodyPr anchor="b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24460" y="4580128"/>
            <a:ext cx="15389352" cy="3383686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1388" y="19161760"/>
            <a:ext cx="10184130" cy="19255232"/>
          </a:xfrm>
        </p:spPr>
        <p:txBody>
          <a:bodyPr/>
          <a:lstStyle>
            <a:lvl1pPr marL="0" indent="0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93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388" y="9347200"/>
            <a:ext cx="13449909" cy="9814560"/>
          </a:xfrm>
        </p:spPr>
        <p:txBody>
          <a:bodyPr anchor="b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095829" y="4607618"/>
            <a:ext cx="12124972" cy="33809374"/>
          </a:xfrm>
        </p:spPr>
        <p:txBody>
          <a:bodyPr anchor="t"/>
          <a:lstStyle>
            <a:lvl1pPr marL="0" indent="0">
              <a:buNone/>
              <a:defRPr sz="10560"/>
            </a:lvl1pPr>
            <a:lvl2pPr marL="1508760" indent="0">
              <a:buNone/>
              <a:defRPr sz="9240"/>
            </a:lvl2pPr>
            <a:lvl3pPr marL="3017520" indent="0">
              <a:buNone/>
              <a:defRPr sz="7920"/>
            </a:lvl3pPr>
            <a:lvl4pPr marL="4526280" indent="0">
              <a:buNone/>
              <a:defRPr sz="6600"/>
            </a:lvl4pPr>
            <a:lvl5pPr marL="6035040" indent="0">
              <a:buNone/>
              <a:defRPr sz="6600"/>
            </a:lvl5pPr>
            <a:lvl6pPr marL="7543800" indent="0">
              <a:buNone/>
              <a:defRPr sz="6600"/>
            </a:lvl6pPr>
            <a:lvl7pPr marL="9052560" indent="0">
              <a:buNone/>
              <a:defRPr sz="6600"/>
            </a:lvl7pPr>
            <a:lvl8pPr marL="10561320" indent="0">
              <a:buNone/>
              <a:defRPr sz="6600"/>
            </a:lvl8pPr>
            <a:lvl9pPr marL="12070080" indent="0">
              <a:buNone/>
              <a:defRPr sz="6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1388" y="19161760"/>
            <a:ext cx="13449909" cy="19255232"/>
          </a:xfrm>
        </p:spPr>
        <p:txBody>
          <a:bodyPr/>
          <a:lstStyle>
            <a:lvl1pPr marL="0" indent="0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11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371" y="28810484"/>
            <a:ext cx="26256391" cy="5025377"/>
          </a:xfrm>
        </p:spPr>
        <p:txBody>
          <a:bodyPr anchor="b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61372" y="5992481"/>
            <a:ext cx="26235858" cy="20896095"/>
          </a:xfrm>
        </p:spPr>
        <p:txBody>
          <a:bodyPr anchor="t"/>
          <a:lstStyle>
            <a:lvl1pPr marL="0" indent="0">
              <a:buNone/>
              <a:defRPr sz="10560"/>
            </a:lvl1pPr>
            <a:lvl2pPr marL="1508760" indent="0">
              <a:buNone/>
              <a:defRPr sz="9240"/>
            </a:lvl2pPr>
            <a:lvl3pPr marL="3017520" indent="0">
              <a:buNone/>
              <a:defRPr sz="7920"/>
            </a:lvl3pPr>
            <a:lvl4pPr marL="4526280" indent="0">
              <a:buNone/>
              <a:defRPr sz="6600"/>
            </a:lvl4pPr>
            <a:lvl5pPr marL="6035040" indent="0">
              <a:buNone/>
              <a:defRPr sz="6600"/>
            </a:lvl5pPr>
            <a:lvl6pPr marL="7543800" indent="0">
              <a:buNone/>
              <a:defRPr sz="6600"/>
            </a:lvl6pPr>
            <a:lvl7pPr marL="9052560" indent="0">
              <a:buNone/>
              <a:defRPr sz="6600"/>
            </a:lvl7pPr>
            <a:lvl8pPr marL="10561320" indent="0">
              <a:buNone/>
              <a:defRPr sz="6600"/>
            </a:lvl8pPr>
            <a:lvl9pPr marL="12070080" indent="0">
              <a:buNone/>
              <a:defRPr sz="6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1388" y="33835858"/>
            <a:ext cx="26252424" cy="4581134"/>
          </a:xfrm>
        </p:spPr>
        <p:txBody>
          <a:bodyPr/>
          <a:lstStyle>
            <a:lvl1pPr marL="0" indent="0" algn="l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724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388" y="4621672"/>
            <a:ext cx="26252424" cy="17188464"/>
          </a:xfrm>
        </p:spPr>
        <p:txBody>
          <a:bodyPr anchor="ctr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3140" y="22381355"/>
            <a:ext cx="25648920" cy="8162559"/>
          </a:xfrm>
        </p:spPr>
        <p:txBody>
          <a:bodyPr anchor="ctr"/>
          <a:lstStyle>
            <a:lvl1pPr marL="0" indent="0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355181" y="2336809"/>
            <a:ext cx="7204329" cy="2239433"/>
          </a:xfrm>
        </p:spPr>
        <p:txBody>
          <a:bodyPr/>
          <a:lstStyle>
            <a:lvl1pPr algn="r">
              <a:defRPr/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1388" y="2336809"/>
            <a:ext cx="15941165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12138" y="2336809"/>
            <a:ext cx="2201674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80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5558" y="4621675"/>
            <a:ext cx="25125045" cy="16904902"/>
          </a:xfrm>
        </p:spPr>
        <p:txBody>
          <a:bodyPr anchor="ctr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227067" y="21526580"/>
            <a:ext cx="23742022" cy="2725917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3140" y="25604198"/>
            <a:ext cx="25669882" cy="5037092"/>
          </a:xfrm>
        </p:spPr>
        <p:txBody>
          <a:bodyPr anchor="ctr">
            <a:normAutofit/>
          </a:bodyPr>
          <a:lstStyle>
            <a:lvl1pPr marL="0" indent="0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355181" y="2336809"/>
            <a:ext cx="7204329" cy="2239433"/>
          </a:xfrm>
        </p:spPr>
        <p:txBody>
          <a:bodyPr/>
          <a:lstStyle>
            <a:lvl1pPr algn="r">
              <a:defRPr/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1388" y="2327223"/>
            <a:ext cx="15941165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12138" y="2336809"/>
            <a:ext cx="2201674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763811" y="4954016"/>
            <a:ext cx="1508760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6884219" y="18530824"/>
            <a:ext cx="1508760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26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66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140" y="6898176"/>
            <a:ext cx="25656781" cy="15405921"/>
          </a:xfrm>
        </p:spPr>
        <p:txBody>
          <a:bodyPr anchor="b"/>
          <a:lstStyle>
            <a:lvl1pPr algn="l">
              <a:defRPr sz="10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3114" y="22376341"/>
            <a:ext cx="25652906" cy="6132628"/>
          </a:xfrm>
        </p:spPr>
        <p:txBody>
          <a:bodyPr anchor="t"/>
          <a:lstStyle>
            <a:lvl1pPr marL="0" indent="0">
              <a:buNone/>
              <a:defRPr sz="528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355181" y="2323825"/>
            <a:ext cx="7204329" cy="2239433"/>
          </a:xfrm>
        </p:spPr>
        <p:txBody>
          <a:bodyPr/>
          <a:lstStyle>
            <a:lvl1pPr algn="r">
              <a:defRPr/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1388" y="2323825"/>
            <a:ext cx="15941165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12138" y="2336809"/>
            <a:ext cx="2201674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186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166615" y="4673603"/>
            <a:ext cx="21047199" cy="79970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961391" y="13506091"/>
            <a:ext cx="8449056" cy="3786229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961388" y="17814662"/>
            <a:ext cx="8449056" cy="20602351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97382" y="13501509"/>
            <a:ext cx="8449056" cy="3842742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10892577" y="17811617"/>
            <a:ext cx="8449056" cy="20605375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764753" y="13449578"/>
            <a:ext cx="8449056" cy="3842742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9764756" y="17814662"/>
            <a:ext cx="8449056" cy="20602351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45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166617" y="4673600"/>
            <a:ext cx="21060547" cy="7945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961388" y="25228489"/>
            <a:ext cx="8449056" cy="4187625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961388" y="14301216"/>
            <a:ext cx="8449056" cy="9244773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80"/>
            </a:lvl1pPr>
            <a:lvl2pPr marL="1508760" indent="0">
              <a:buNone/>
              <a:defRPr sz="5280"/>
            </a:lvl2pPr>
            <a:lvl3pPr marL="3017520" indent="0">
              <a:buNone/>
              <a:defRPr sz="5280"/>
            </a:lvl3pPr>
            <a:lvl4pPr marL="4526280" indent="0">
              <a:buNone/>
              <a:defRPr sz="5280"/>
            </a:lvl4pPr>
            <a:lvl5pPr marL="6035040" indent="0">
              <a:buNone/>
              <a:defRPr sz="5280"/>
            </a:lvl5pPr>
            <a:lvl6pPr marL="7543800" indent="0">
              <a:buNone/>
              <a:defRPr sz="5280"/>
            </a:lvl6pPr>
            <a:lvl7pPr marL="9052560" indent="0">
              <a:buNone/>
              <a:defRPr sz="5280"/>
            </a:lvl7pPr>
            <a:lvl8pPr marL="10561320" indent="0">
              <a:buNone/>
              <a:defRPr sz="5280"/>
            </a:lvl8pPr>
            <a:lvl9pPr marL="12070080" indent="0">
              <a:buNone/>
              <a:defRPr sz="52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961388" y="29416101"/>
            <a:ext cx="8449056" cy="9000894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63181" y="25228489"/>
            <a:ext cx="8449056" cy="4187625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10863178" y="14301216"/>
            <a:ext cx="8449056" cy="926048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80"/>
            </a:lvl1pPr>
            <a:lvl2pPr marL="1508760" indent="0">
              <a:buNone/>
              <a:defRPr sz="5280"/>
            </a:lvl2pPr>
            <a:lvl3pPr marL="3017520" indent="0">
              <a:buNone/>
              <a:defRPr sz="5280"/>
            </a:lvl3pPr>
            <a:lvl4pPr marL="4526280" indent="0">
              <a:buNone/>
              <a:defRPr sz="5280"/>
            </a:lvl4pPr>
            <a:lvl5pPr marL="6035040" indent="0">
              <a:buNone/>
              <a:defRPr sz="5280"/>
            </a:lvl5pPr>
            <a:lvl6pPr marL="7543800" indent="0">
              <a:buNone/>
              <a:defRPr sz="5280"/>
            </a:lvl6pPr>
            <a:lvl7pPr marL="9052560" indent="0">
              <a:buNone/>
              <a:defRPr sz="5280"/>
            </a:lvl7pPr>
            <a:lvl8pPr marL="10561320" indent="0">
              <a:buNone/>
              <a:defRPr sz="5280"/>
            </a:lvl8pPr>
            <a:lvl9pPr marL="12070080" indent="0">
              <a:buNone/>
              <a:defRPr sz="52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10859831" y="29416095"/>
            <a:ext cx="8449056" cy="9000894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778105" y="25228489"/>
            <a:ext cx="8449056" cy="4187625"/>
          </a:xfrm>
        </p:spPr>
        <p:txBody>
          <a:bodyPr anchor="b">
            <a:noAutofit/>
          </a:bodyPr>
          <a:lstStyle>
            <a:lvl1pPr marL="0" indent="0">
              <a:buNone/>
              <a:defRPr sz="7920" b="0">
                <a:solidFill>
                  <a:schemeClr val="tx1"/>
                </a:solidFill>
              </a:defRPr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9778101" y="14301225"/>
            <a:ext cx="8449056" cy="9254703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80"/>
            </a:lvl1pPr>
            <a:lvl2pPr marL="1508760" indent="0">
              <a:buNone/>
              <a:defRPr sz="5280"/>
            </a:lvl2pPr>
            <a:lvl3pPr marL="3017520" indent="0">
              <a:buNone/>
              <a:defRPr sz="5280"/>
            </a:lvl3pPr>
            <a:lvl4pPr marL="4526280" indent="0">
              <a:buNone/>
              <a:defRPr sz="5280"/>
            </a:lvl4pPr>
            <a:lvl5pPr marL="6035040" indent="0">
              <a:buNone/>
              <a:defRPr sz="5280"/>
            </a:lvl5pPr>
            <a:lvl6pPr marL="7543800" indent="0">
              <a:buNone/>
              <a:defRPr sz="5280"/>
            </a:lvl6pPr>
            <a:lvl7pPr marL="9052560" indent="0">
              <a:buNone/>
              <a:defRPr sz="5280"/>
            </a:lvl7pPr>
            <a:lvl8pPr marL="10561320" indent="0">
              <a:buNone/>
              <a:defRPr sz="5280"/>
            </a:lvl8pPr>
            <a:lvl9pPr marL="12070080" indent="0">
              <a:buNone/>
              <a:defRPr sz="52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9777798" y="29416083"/>
            <a:ext cx="8449056" cy="9000894"/>
          </a:xfrm>
        </p:spPr>
        <p:txBody>
          <a:bodyPr anchor="t">
            <a:normAutofit/>
          </a:bodyPr>
          <a:lstStyle>
            <a:lvl1pPr marL="0" indent="0">
              <a:buNone/>
              <a:defRPr sz="462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548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61388" y="13459968"/>
            <a:ext cx="26252424" cy="249570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711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41287"/>
            <a:ext cx="30175200" cy="1142111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121747" y="4582725"/>
            <a:ext cx="5092065" cy="26058540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61389" y="4576239"/>
            <a:ext cx="20717516" cy="260650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8355181" y="2336809"/>
            <a:ext cx="7204329" cy="2239433"/>
          </a:xfrm>
        </p:spPr>
        <p:txBody>
          <a:bodyPr/>
          <a:lstStyle>
            <a:lvl1pPr algn="r">
              <a:defRPr/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61388" y="2336809"/>
            <a:ext cx="15941165" cy="223943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6012138" y="2336809"/>
            <a:ext cx="2201674" cy="2239433"/>
          </a:xfrm>
        </p:spPr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20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175200" cy="663067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66610" y="4688154"/>
            <a:ext cx="21047202" cy="79305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61388" y="13459968"/>
            <a:ext cx="26252424" cy="249570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160359" y="38985623"/>
            <a:ext cx="7053453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61388" y="38982525"/>
            <a:ext cx="18746343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4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688425" y="2336809"/>
            <a:ext cx="6525387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123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3017520" rtl="0" eaLnBrk="1" latinLnBrk="0" hangingPunct="1">
        <a:lnSpc>
          <a:spcPct val="90000"/>
        </a:lnSpc>
        <a:spcBef>
          <a:spcPct val="0"/>
        </a:spcBef>
        <a:buNone/>
        <a:defRPr sz="132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4380" indent="-754380" algn="l" defTabSz="3017520" rtl="0" eaLnBrk="1" latinLnBrk="0" hangingPunct="1">
        <a:lnSpc>
          <a:spcPct val="90000"/>
        </a:lnSpc>
        <a:spcBef>
          <a:spcPts val="3300"/>
        </a:spcBef>
        <a:buFont typeface="Arial" panose="020B0604020202020204" pitchFamily="34" charset="0"/>
        <a:buChar char="•"/>
        <a:defRPr sz="7260" kern="1200">
          <a:solidFill>
            <a:schemeClr val="tx1"/>
          </a:solidFill>
          <a:latin typeface="+mn-lt"/>
          <a:ea typeface="+mn-ea"/>
          <a:cs typeface="+mn-cs"/>
        </a:defRPr>
      </a:lvl1pPr>
      <a:lvl2pPr marL="226314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6600" kern="1200">
          <a:solidFill>
            <a:schemeClr val="tx1"/>
          </a:solidFill>
          <a:latin typeface="+mn-lt"/>
          <a:ea typeface="+mn-ea"/>
          <a:cs typeface="+mn-cs"/>
        </a:defRPr>
      </a:lvl2pPr>
      <a:lvl3pPr marL="377190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940" kern="1200">
          <a:solidFill>
            <a:schemeClr val="tx1"/>
          </a:solidFill>
          <a:latin typeface="+mn-lt"/>
          <a:ea typeface="+mn-ea"/>
          <a:cs typeface="+mn-cs"/>
        </a:defRPr>
      </a:lvl3pPr>
      <a:lvl4pPr marL="528066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4pPr>
      <a:lvl5pPr marL="678942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5pPr>
      <a:lvl6pPr marL="829818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6pPr>
      <a:lvl7pPr marL="980694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7pPr>
      <a:lvl8pPr marL="1131570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8pPr>
      <a:lvl9pPr marL="12824460" indent="-754380" algn="l" defTabSz="3017520" rtl="0" eaLnBrk="1" latinLnBrk="0" hangingPunct="1">
        <a:lnSpc>
          <a:spcPct val="90000"/>
        </a:lnSpc>
        <a:spcBef>
          <a:spcPts val="165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1pPr>
      <a:lvl2pPr marL="150876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2pPr>
      <a:lvl3pPr marL="301752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3pPr>
      <a:lvl4pPr marL="452628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4pPr>
      <a:lvl5pPr marL="603504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5pPr>
      <a:lvl6pPr marL="754380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6pPr>
      <a:lvl7pPr marL="905256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7pPr>
      <a:lvl8pPr marL="1056132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8pPr>
      <a:lvl9pPr marL="12070080" algn="l" defTabSz="301752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22">
            <a:extLst>
              <a:ext uri="{FF2B5EF4-FFF2-40B4-BE49-F238E27FC236}">
                <a16:creationId xmlns:a16="http://schemas.microsoft.com/office/drawing/2014/main" id="{2F6CBA30-AECC-2245-F813-582C2937DA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0801" y="84189"/>
            <a:ext cx="21117102" cy="3217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73940" tIns="434850" rIns="173940" bIns="434850" anchor="ctr" anchorCtr="0">
            <a:spAutoFit/>
          </a:bodyPr>
          <a:lstStyle>
            <a:lvl1pPr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7600" b="1" dirty="0">
                <a:latin typeface="+mn-lt"/>
              </a:rPr>
              <a:t>Addressing Employee Burnout in the UK Healthcare Sector</a:t>
            </a:r>
          </a:p>
        </p:txBody>
      </p:sp>
      <p:sp>
        <p:nvSpPr>
          <p:cNvPr id="5" name="Text Box 123">
            <a:extLst>
              <a:ext uri="{FF2B5EF4-FFF2-40B4-BE49-F238E27FC236}">
                <a16:creationId xmlns:a16="http://schemas.microsoft.com/office/drawing/2014/main" id="{9F18F5A9-8EE8-ACB4-C5EC-2ADAD11BC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0801" y="3120414"/>
            <a:ext cx="21117102" cy="2228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73940" tIns="173940" rIns="173940" bIns="173940" anchor="ctr" anchorCtr="0"/>
          <a:lstStyle>
            <a:lvl1pPr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4600" b="1" dirty="0">
                <a:solidFill>
                  <a:schemeClr val="accent3"/>
                </a:solidFill>
                <a:latin typeface="+mn-lt"/>
              </a:rPr>
              <a:t>Andreea Anne Marie Constantin    	2225537</a:t>
            </a:r>
          </a:p>
        </p:txBody>
      </p:sp>
      <p:sp>
        <p:nvSpPr>
          <p:cNvPr id="10" name="Text Box 189">
            <a:extLst>
              <a:ext uri="{FF2B5EF4-FFF2-40B4-BE49-F238E27FC236}">
                <a16:creationId xmlns:a16="http://schemas.microsoft.com/office/drawing/2014/main" id="{530D00B7-9F97-46E7-32DC-9EA8DE144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7132374"/>
            <a:ext cx="8407576" cy="2527442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171450" indent="-17145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Burnout entails a long-term job-related stress reaction towards healthcare workers in the UK.</a:t>
            </a:r>
          </a:p>
          <a:p>
            <a:pPr marL="171450" indent="-17145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NHS pressure after the COVID worsened the emotional exhaustion, staffing shortages, and lower retention.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5572A1-8147-94F5-0316-0690BF67E9FF}"/>
              </a:ext>
            </a:extLst>
          </p:cNvPr>
          <p:cNvSpPr/>
          <p:nvPr/>
        </p:nvSpPr>
        <p:spPr>
          <a:xfrm>
            <a:off x="1681515" y="624082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9BA591-7F40-DBC8-6332-3EBA2162C9C3}"/>
              </a:ext>
            </a:extLst>
          </p:cNvPr>
          <p:cNvSpPr/>
          <p:nvPr/>
        </p:nvSpPr>
        <p:spPr>
          <a:xfrm>
            <a:off x="1682039" y="1377395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  <a:endParaRPr lang="en-GB" sz="32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Box 192">
            <a:extLst>
              <a:ext uri="{FF2B5EF4-FFF2-40B4-BE49-F238E27FC236}">
                <a16:creationId xmlns:a16="http://schemas.microsoft.com/office/drawing/2014/main" id="{5508746C-C003-E400-25D3-DEEDB7B0E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83812" y="14675732"/>
            <a:ext cx="8407576" cy="381845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Burnout is associated with emotional fatigue,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depersonalisation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diminished achievement.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high rates of reported within NHS roles; exacerbated in COVID-19.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Reasons: workload stress, shortage of personnel, emotional loads, weak leadership support.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Effects: demotivation, increased turnover, poor patient safety.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Interventions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support, leadership, wellbeing initiatives, flexible working.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780F18-33D6-AA65-B2F5-7E799058B906}"/>
              </a:ext>
            </a:extLst>
          </p:cNvPr>
          <p:cNvSpPr/>
          <p:nvPr/>
        </p:nvSpPr>
        <p:spPr>
          <a:xfrm>
            <a:off x="10883812" y="13784186"/>
            <a:ext cx="8407576" cy="95628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Literature Review</a:t>
            </a:r>
            <a:endParaRPr lang="en-US" sz="54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Text Box 191">
            <a:extLst>
              <a:ext uri="{FF2B5EF4-FFF2-40B4-BE49-F238E27FC236}">
                <a16:creationId xmlns:a16="http://schemas.microsoft.com/office/drawing/2014/main" id="{F5F63AAE-FC6D-8132-7186-BF988FC52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63415" y="13305920"/>
            <a:ext cx="8407576" cy="2786496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level of burnout is high among nurses, physicians, and ambulance workers.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Factors that initiate it: work load, emotional load, work shortages,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climate.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great influence on retention and job satisfaction.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best strategies are supportive leadership, wellbeing culture, peer support, and flexible working.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DBFE01-F808-65B0-4079-38422C38DB0D}"/>
              </a:ext>
            </a:extLst>
          </p:cNvPr>
          <p:cNvSpPr/>
          <p:nvPr/>
        </p:nvSpPr>
        <p:spPr>
          <a:xfrm>
            <a:off x="20064575" y="12391231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endParaRPr lang="en-GB" sz="32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Box 193">
            <a:extLst>
              <a:ext uri="{FF2B5EF4-FFF2-40B4-BE49-F238E27FC236}">
                <a16:creationId xmlns:a16="http://schemas.microsoft.com/office/drawing/2014/main" id="{2F659DB4-B165-EF37-241F-F4E6DE8DA8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4403" y="35785879"/>
            <a:ext cx="8407576" cy="127460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problem of burnout is a burning issue in the UK healthcare.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Wellbeing of staff and retention must also be addressed at root organisational causes.</a:t>
            </a:r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1C65017-C6C1-0683-3E16-F7FE557FCD0D}"/>
              </a:ext>
            </a:extLst>
          </p:cNvPr>
          <p:cNvSpPr/>
          <p:nvPr/>
        </p:nvSpPr>
        <p:spPr>
          <a:xfrm>
            <a:off x="1700041" y="34881325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Conclusion</a:t>
            </a:r>
          </a:p>
        </p:txBody>
      </p:sp>
      <p:sp>
        <p:nvSpPr>
          <p:cNvPr id="21" name="Text Box 190">
            <a:extLst>
              <a:ext uri="{FF2B5EF4-FFF2-40B4-BE49-F238E27FC236}">
                <a16:creationId xmlns:a16="http://schemas.microsoft.com/office/drawing/2014/main" id="{CB115A2F-240F-1FC6-0941-2BC988B9F3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2039" y="14678508"/>
            <a:ext cx="8407576" cy="381845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I. To identify the influential factors that lead to burnout among healthcare workers.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II. To assess burnout in terms of its impact on workplace motivation and retention.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III. To establish employees’ views on the support they receive from their organisations and policies that protect them.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IV. To identify practical strategies or methods to reduce or prevent burnout in order to ensure that healthcare workers do not leave their jobs.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F757BC-BB80-3EEF-8155-1DAC2D98266F}"/>
              </a:ext>
            </a:extLst>
          </p:cNvPr>
          <p:cNvSpPr/>
          <p:nvPr/>
        </p:nvSpPr>
        <p:spPr>
          <a:xfrm>
            <a:off x="1" y="0"/>
            <a:ext cx="364710" cy="42062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A9A46AE-DEBD-CD2C-17A8-6A294B911087}"/>
              </a:ext>
            </a:extLst>
          </p:cNvPr>
          <p:cNvSpPr/>
          <p:nvPr/>
        </p:nvSpPr>
        <p:spPr>
          <a:xfrm>
            <a:off x="29807481" y="-1"/>
            <a:ext cx="364710" cy="42062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Box 189">
            <a:extLst>
              <a:ext uri="{FF2B5EF4-FFF2-40B4-BE49-F238E27FC236}">
                <a16:creationId xmlns:a16="http://schemas.microsoft.com/office/drawing/2014/main" id="{5E9058D3-7768-04A6-4E5A-150FAF5221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11248415"/>
            <a:ext cx="8407576" cy="177460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To investigate the causes and effects of burnout among healthcare workers in the UK, with the aim of finding effective solutions to prevent and</a:t>
            </a:r>
            <a:endParaRPr lang="en-US" sz="1900" dirty="0">
              <a:latin typeface="Calibri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CD9D0D5-5B82-B6D6-7821-5F3DEFBC312E}"/>
              </a:ext>
            </a:extLst>
          </p:cNvPr>
          <p:cNvSpPr/>
          <p:nvPr/>
        </p:nvSpPr>
        <p:spPr>
          <a:xfrm>
            <a:off x="1681515" y="10356867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60B4DA-ACE7-DBC1-ACDA-3EA531845E81}"/>
              </a:ext>
            </a:extLst>
          </p:cNvPr>
          <p:cNvSpPr/>
          <p:nvPr/>
        </p:nvSpPr>
        <p:spPr>
          <a:xfrm>
            <a:off x="1681515" y="1930038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  <a:endParaRPr lang="en-GB" sz="32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Box 190">
            <a:extLst>
              <a:ext uri="{FF2B5EF4-FFF2-40B4-BE49-F238E27FC236}">
                <a16:creationId xmlns:a16="http://schemas.microsoft.com/office/drawing/2014/main" id="{F6D4E23D-76C0-33F2-1A25-2652D357D4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20184225"/>
            <a:ext cx="8407576" cy="3280779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I. What is burnout? How did it arise?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II. What triggers burnout among healthcare workers in the UK?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III. What has been the situation of burnout among healthcare workers in recent years?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IV. What are the effects of burnout on healthcare workers?</a:t>
            </a:r>
          </a:p>
          <a:p>
            <a:pPr lvl="0" algn="just" defTabSz="914400" eaLnBrk="1" hangingPunct="1">
              <a:lnSpc>
                <a:spcPct val="107000"/>
              </a:lnSpc>
              <a:spcAft>
                <a:spcPts val="40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V. What are the types of useful interventions or preventive actions and measures used to help healthcare workers combat burnout?</a:t>
            </a:r>
          </a:p>
        </p:txBody>
      </p:sp>
      <p:sp>
        <p:nvSpPr>
          <p:cNvPr id="28" name="Text Box 193">
            <a:extLst>
              <a:ext uri="{FF2B5EF4-FFF2-40B4-BE49-F238E27FC236}">
                <a16:creationId xmlns:a16="http://schemas.microsoft.com/office/drawing/2014/main" id="{FE2FD8F2-92EC-26B5-AEF7-A5507F85BB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38285" y="35785879"/>
            <a:ext cx="8407576" cy="127460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comparative studies in UK.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Diversity of burnout measurements.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SLR relies on secondary data.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F676C96-18CB-3584-CE24-9758C34FA3C3}"/>
              </a:ext>
            </a:extLst>
          </p:cNvPr>
          <p:cNvSpPr/>
          <p:nvPr/>
        </p:nvSpPr>
        <p:spPr>
          <a:xfrm>
            <a:off x="10933923" y="34881325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Limitation</a:t>
            </a:r>
          </a:p>
        </p:txBody>
      </p:sp>
      <p:pic>
        <p:nvPicPr>
          <p:cNvPr id="1026" name="Picture 2" descr="Gibbs Reflective Cycle">
            <a:extLst>
              <a:ext uri="{FF2B5EF4-FFF2-40B4-BE49-F238E27FC236}">
                <a16:creationId xmlns:a16="http://schemas.microsoft.com/office/drawing/2014/main" id="{4AA16B12-02C6-01F5-362D-0DB4779A94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7893" y="25075595"/>
            <a:ext cx="8407576" cy="880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 Box 192">
            <a:extLst>
              <a:ext uri="{FF2B5EF4-FFF2-40B4-BE49-F238E27FC236}">
                <a16:creationId xmlns:a16="http://schemas.microsoft.com/office/drawing/2014/main" id="{41262D9D-3F05-0856-B7C0-C3B5F58BD7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72927" y="19955304"/>
            <a:ext cx="8407576" cy="3559973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PRISMA-guided SLR.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Databases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PubMed, CINAHL, Scopus, Web of Science, NHS Evidence, Google Scholar.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burnout, UK healthcare, NHS, stress, wellbeing, retention.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peer-based research (2015 2024), UK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specialisation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workforce.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Exclusion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non-data on the UK, non-health care populations, studies prior to 2015.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50E7C4F-8944-78EB-26C5-6D8D57B7129F}"/>
              </a:ext>
            </a:extLst>
          </p:cNvPr>
          <p:cNvSpPr/>
          <p:nvPr/>
        </p:nvSpPr>
        <p:spPr>
          <a:xfrm>
            <a:off x="10872927" y="19063758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Methodology</a:t>
            </a:r>
            <a:endParaRPr lang="en-US" sz="54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13C74983-EE19-5D06-A45F-1F02DD66F6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403" y="37568970"/>
            <a:ext cx="26767748" cy="4471391"/>
          </a:xfrm>
          <a:prstGeom prst="rect">
            <a:avLst/>
          </a:prstGeom>
        </p:spPr>
      </p:pic>
      <p:sp>
        <p:nvSpPr>
          <p:cNvPr id="43" name="Text Box 191">
            <a:extLst>
              <a:ext uri="{FF2B5EF4-FFF2-40B4-BE49-F238E27FC236}">
                <a16:creationId xmlns:a16="http://schemas.microsoft.com/office/drawing/2014/main" id="{2260B040-A969-3232-3071-4A157BB2DB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9053" y="17912127"/>
            <a:ext cx="8407576" cy="2534119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Burnout is systemic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but not individual.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stress levels are highly affected by leadership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lack of personnel supports the cycle of burnout work + exhaustion + turnover + work.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Strategies that are most effective are not those undertaken solely by an individual but instead those interventions that are system-wide.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54972F1-3ACA-74A4-975C-FA711398C454}"/>
              </a:ext>
            </a:extLst>
          </p:cNvPr>
          <p:cNvSpPr/>
          <p:nvPr/>
        </p:nvSpPr>
        <p:spPr>
          <a:xfrm>
            <a:off x="20060213" y="16997438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45" name="Text Box 191">
            <a:extLst>
              <a:ext uri="{FF2B5EF4-FFF2-40B4-BE49-F238E27FC236}">
                <a16:creationId xmlns:a16="http://schemas.microsoft.com/office/drawing/2014/main" id="{365A2EBB-3E63-4C1C-E92D-8D002373CE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7893" y="22337190"/>
            <a:ext cx="8407576" cy="187547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 the staffing and workload assignment.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Empower caring and visible leadership.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Bring in the wellbeing provisions and anonymity on mental support.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 flexibility of work and independence.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C8424B5-2C83-B425-BD27-D6139024319F}"/>
              </a:ext>
            </a:extLst>
          </p:cNvPr>
          <p:cNvSpPr/>
          <p:nvPr/>
        </p:nvSpPr>
        <p:spPr>
          <a:xfrm>
            <a:off x="20059053" y="21422501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7" name="Text Box 193">
            <a:extLst>
              <a:ext uri="{FF2B5EF4-FFF2-40B4-BE49-F238E27FC236}">
                <a16:creationId xmlns:a16="http://schemas.microsoft.com/office/drawing/2014/main" id="{B8FC8E64-D617-01DF-4C5B-A1133448A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7893" y="35781448"/>
            <a:ext cx="8418620" cy="127460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wrap="square"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Staff wellbeing trend longitudinal studies.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Leadership intervention evaluation.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 of digital health and AI on staff workload and burnout.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49ECDBD-0B19-AA9F-43C0-49170200298A}"/>
              </a:ext>
            </a:extLst>
          </p:cNvPr>
          <p:cNvSpPr/>
          <p:nvPr/>
        </p:nvSpPr>
        <p:spPr>
          <a:xfrm>
            <a:off x="20064575" y="34876894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Future Research</a:t>
            </a:r>
          </a:p>
        </p:txBody>
      </p:sp>
      <p:pic>
        <p:nvPicPr>
          <p:cNvPr id="49" name="Picture 2" descr="Burnout: Symptoms, Risk Factors, Prevention, Treatment">
            <a:extLst>
              <a:ext uri="{FF2B5EF4-FFF2-40B4-BE49-F238E27FC236}">
                <a16:creationId xmlns:a16="http://schemas.microsoft.com/office/drawing/2014/main" id="{D5A43A90-A929-A72D-D3ED-ED1B1E8D6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0804" y="6238277"/>
            <a:ext cx="8428820" cy="678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81143966-AA6B-F434-6B8D-8E15694321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64575" y="6230639"/>
            <a:ext cx="8400894" cy="536341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7EBE29B9-CB29-541D-5E6B-C049B9DE4C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1515" y="24212667"/>
            <a:ext cx="17598988" cy="989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8387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517</TotalTime>
  <Words>582</Words>
  <Application>Microsoft Office PowerPoint</Application>
  <PresentationFormat>Custom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Century Gothic</vt:lpstr>
      <vt:lpstr>Vapor Trail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Irfan</dc:creator>
  <cp:lastModifiedBy>MUHAMMAD IRFAN</cp:lastModifiedBy>
  <cp:revision>9</cp:revision>
  <dcterms:created xsi:type="dcterms:W3CDTF">2025-02-28T00:06:17Z</dcterms:created>
  <dcterms:modified xsi:type="dcterms:W3CDTF">2025-11-20T00:08:05Z</dcterms:modified>
</cp:coreProperties>
</file>