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sldIdLst>
    <p:sldId id="285" r:id="rId2"/>
    <p:sldId id="283" r:id="rId3"/>
    <p:sldId id="274" r:id="rId4"/>
    <p:sldId id="262" r:id="rId5"/>
    <p:sldId id="263" r:id="rId6"/>
    <p:sldId id="264" r:id="rId7"/>
    <p:sldId id="280" r:id="rId8"/>
    <p:sldId id="259" r:id="rId9"/>
    <p:sldId id="281" r:id="rId10"/>
    <p:sldId id="266" r:id="rId11"/>
    <p:sldId id="270" r:id="rId12"/>
    <p:sldId id="282" r:id="rId13"/>
    <p:sldId id="284" r:id="rId14"/>
    <p:sldId id="275" r:id="rId15"/>
    <p:sldId id="276" r:id="rId16"/>
    <p:sldId id="277" r:id="rId17"/>
    <p:sldId id="278" r:id="rId18"/>
    <p:sldId id="279" r:id="rId19"/>
    <p:sldId id="260" r:id="rId20"/>
    <p:sldId id="267" r:id="rId21"/>
    <p:sldId id="268"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602C6A-2CD7-B412-6530-DF550A316F8F}" v="1" dt="2026-06-05T13:48:42.366"/>
    <p1510:client id="{57A86533-835A-F978-46FA-976F5FA1FFDF}" v="283" dt="2026-06-05T22:27:24.704"/>
    <p1510:client id="{5A8F363F-7794-6F51-FE5A-DA92074FFFA8}" v="2" dt="2026-06-07T09:29:44.219"/>
    <p1510:client id="{680B8264-0676-1881-3ED6-9F609D350220}" v="69" dt="2026-06-05T14:33:01.026"/>
    <p1510:client id="{6D63E901-D163-78AA-5374-CE5505E09B96}" v="444" dt="2026-06-07T10:00:17.214"/>
    <p1510:client id="{81443D50-EAE1-6715-46C0-9B5BBB2335E2}" v="162" dt="2026-06-06T10:07:17.056"/>
    <p1510:client id="{839099A1-AFE5-7942-A1C2-E110CFCC744D}" v="6" dt="2026-06-05T14:18:23.376"/>
    <p1510:client id="{8B3C9C74-3B2D-C76E-4E28-238FFC50ECEC}" v="302" dt="2026-06-05T20:53:06.633"/>
    <p1510:client id="{97C96379-0007-AD23-583D-B92779A1B0BB}" v="259" dt="2026-06-07T09:24:03.100"/>
    <p1510:client id="{9E5ED90A-06C2-2493-7D4E-BF84F2775FE3}" v="32" dt="2026-06-07T11:36:02.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08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6903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096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373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93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73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8991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2686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Tree>
    <p:extLst>
      <p:ext uri="{BB962C8B-B14F-4D97-AF65-F5344CB8AC3E}">
        <p14:creationId xmlns:p14="http://schemas.microsoft.com/office/powerpoint/2010/main" val="1496472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27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563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1139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622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966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640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06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9409153"/>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bccampus.ca/accessibilityhandbook/chapter/word-accessibility-quick-guid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hametbenoit.info/sdm_downloads/securite-securiser-les-serveurs-web-iis5-et-iis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mhttps/www.microsoft.com/en-us/legal/intellectualproperty/copyright/permissions" TargetMode="External"/><Relationship Id="rId2" Type="http://schemas.openxmlformats.org/officeDocument/2006/relationships/hyperlink" Target="https://www.microsoft.com/en-gb/microsoft-365"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linkedin.com/learning/word-essential-training-%20%20%20%20%20microsoft-365-17548621/what-you-should-know?u=77966930" TargetMode="External"/><Relationship Id="rId7" Type="http://schemas.openxmlformats.org/officeDocument/2006/relationships/hyperlink" Target="https://www.theknowledgeacademy.com/blog/what-is-microsoft-word/" TargetMode="External"/><Relationship Id="rId2" Type="http://schemas.openxmlformats.org/officeDocument/2006/relationships/hyperlink" Target="https://books.google.co.uk/books?hl=en&amp;lr=&amp;id=8l_wDwAAQBAJ&amp;oi=fnd&amp;pg=PT10&amp;ots=PYAOo1PbAB&amp;sig=GMVDpWOKDnxdbsqs76O397hdRG8#v=onepage&amp;q&amp;f=false"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information-governance/guidance/records-management-code-of-practice" TargetMode="External"/><Relationship Id="rId5" Type="http://schemas.openxmlformats.org/officeDocument/2006/relationships/hyperlink" Target="http://mhttps/www.microsoft.com/en-us/legal/intellectualproperty/copyright/permissions" TargetMode="External"/><Relationship Id="rId4" Type="http://schemas.openxmlformats.org/officeDocument/2006/relationships/hyperlink" Target="https://www.microsoft.com/en-gb/trust-center/privacy"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mhttps/www.microsoft.com/en-us/legal/intellectualproperty/copyright/permiss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2AF9-DF1C-87FE-D4FC-AE1F5D350286}"/>
              </a:ext>
            </a:extLst>
          </p:cNvPr>
          <p:cNvSpPr>
            <a:spLocks noGrp="1"/>
          </p:cNvSpPr>
          <p:nvPr>
            <p:ph type="title"/>
          </p:nvPr>
        </p:nvSpPr>
        <p:spPr>
          <a:xfrm>
            <a:off x="677334" y="609600"/>
            <a:ext cx="8596668" cy="5015978"/>
          </a:xfrm>
        </p:spPr>
        <p:txBody>
          <a:bodyPr>
            <a:normAutofit/>
          </a:bodyPr>
          <a:lstStyle/>
          <a:p>
            <a:pPr algn="ctr">
              <a:spcBef>
                <a:spcPts val="0"/>
              </a:spcBef>
            </a:pPr>
            <a:r>
              <a:rPr lang="en-GB" sz="2800">
                <a:latin typeface="Aptos"/>
              </a:rPr>
              <a:t>Module code LCHS4007 </a:t>
            </a:r>
            <a:r>
              <a:rPr lang="en-US" sz="2800">
                <a:solidFill>
                  <a:srgbClr val="000000"/>
                </a:solidFill>
                <a:latin typeface="Aptos"/>
              </a:rPr>
              <a:t> </a:t>
            </a:r>
          </a:p>
          <a:p>
            <a:pPr algn="ctr">
              <a:spcBef>
                <a:spcPts val="0"/>
              </a:spcBef>
            </a:pPr>
            <a:r>
              <a:rPr lang="en-GB" sz="2800">
                <a:latin typeface="Aptos"/>
              </a:rPr>
              <a:t>'Digital skills and research methods'</a:t>
            </a:r>
            <a:r>
              <a:rPr lang="en-US" sz="2800">
                <a:solidFill>
                  <a:srgbClr val="000000"/>
                </a:solidFill>
                <a:latin typeface="Aptos"/>
              </a:rPr>
              <a:t> </a:t>
            </a:r>
          </a:p>
          <a:p>
            <a:pPr algn="ctr"/>
            <a:r>
              <a:rPr lang="en-US" sz="2800">
                <a:solidFill>
                  <a:srgbClr val="000000"/>
                </a:solidFill>
                <a:latin typeface="Aptos"/>
              </a:rPr>
              <a:t> </a:t>
            </a:r>
            <a:br>
              <a:rPr lang="en-US" sz="2800">
                <a:latin typeface="Aptos"/>
              </a:rPr>
            </a:br>
            <a:br>
              <a:rPr lang="en-US" sz="2800">
                <a:latin typeface="Aptos"/>
              </a:rPr>
            </a:br>
            <a:r>
              <a:rPr lang="en-US" sz="2800">
                <a:latin typeface="Aptos"/>
              </a:rPr>
              <a:t>Rachael Michael 2542002  </a:t>
            </a:r>
            <a:br>
              <a:rPr lang="en-US" sz="2800">
                <a:latin typeface="Aptos"/>
              </a:rPr>
            </a:br>
            <a:r>
              <a:rPr lang="en-US" sz="2800">
                <a:latin typeface="Aptos"/>
              </a:rPr>
              <a:t>Sarah Campbell 2536765 </a:t>
            </a:r>
            <a:br>
              <a:rPr lang="en-US" sz="2800">
                <a:latin typeface="Aptos"/>
              </a:rPr>
            </a:br>
            <a:r>
              <a:rPr lang="en-US" sz="2800">
                <a:latin typeface="Aptos"/>
              </a:rPr>
              <a:t> Karla Menjivar 2535583 </a:t>
            </a:r>
          </a:p>
          <a:p>
            <a:pPr algn="ctr">
              <a:spcBef>
                <a:spcPts val="0"/>
              </a:spcBef>
            </a:pPr>
            <a:r>
              <a:rPr lang="en-US" sz="2800">
                <a:latin typeface="Aptos"/>
              </a:rPr>
              <a:t> </a:t>
            </a:r>
            <a:br>
              <a:rPr lang="en-US" sz="2800">
                <a:latin typeface="Aptos"/>
              </a:rPr>
            </a:br>
            <a:br>
              <a:rPr lang="en-US" sz="2800">
                <a:latin typeface="Aptos"/>
              </a:rPr>
            </a:br>
            <a:r>
              <a:rPr lang="en-US" sz="2800">
                <a:latin typeface="Aptos"/>
              </a:rPr>
              <a:t> Lecture: Bianca Dodgen </a:t>
            </a:r>
            <a:br>
              <a:rPr lang="en-US" sz="2800">
                <a:latin typeface="Aptos"/>
              </a:rPr>
            </a:br>
            <a:endParaRPr lang="en-US" sz="2800">
              <a:latin typeface="Aptos"/>
            </a:endParaRPr>
          </a:p>
        </p:txBody>
      </p:sp>
    </p:spTree>
    <p:extLst>
      <p:ext uri="{BB962C8B-B14F-4D97-AF65-F5344CB8AC3E}">
        <p14:creationId xmlns:p14="http://schemas.microsoft.com/office/powerpoint/2010/main" val="227305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9B24-A362-0F2F-C454-54A2DC2741C4}"/>
              </a:ext>
            </a:extLst>
          </p:cNvPr>
          <p:cNvSpPr>
            <a:spLocks noGrp="1"/>
          </p:cNvSpPr>
          <p:nvPr>
            <p:ph type="title"/>
          </p:nvPr>
        </p:nvSpPr>
        <p:spPr/>
        <p:txBody>
          <a:bodyPr/>
          <a:lstStyle/>
          <a:p>
            <a:r>
              <a:rPr lang="en-GB"/>
              <a:t>Microsoft Teams</a:t>
            </a:r>
          </a:p>
        </p:txBody>
      </p:sp>
      <p:pic>
        <p:nvPicPr>
          <p:cNvPr id="4" name="Content Placeholder 3" descr="A logo of a company&#10;&#10;AI-generated content may be incorrect.">
            <a:extLst>
              <a:ext uri="{FF2B5EF4-FFF2-40B4-BE49-F238E27FC236}">
                <a16:creationId xmlns:a16="http://schemas.microsoft.com/office/drawing/2014/main" id="{34507D52-8EE7-2120-1A00-3B66DB7F8F1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769483" y="1714274"/>
            <a:ext cx="4609016" cy="3881437"/>
          </a:xfrm>
          <a:prstGeom prst="rect">
            <a:avLst/>
          </a:prstGeom>
        </p:spPr>
      </p:pic>
      <p:sp>
        <p:nvSpPr>
          <p:cNvPr id="5" name="TextBox 4">
            <a:extLst>
              <a:ext uri="{FF2B5EF4-FFF2-40B4-BE49-F238E27FC236}">
                <a16:creationId xmlns:a16="http://schemas.microsoft.com/office/drawing/2014/main" id="{68449E42-4C2F-2CA7-669C-C2D2636ABED3}"/>
              </a:ext>
            </a:extLst>
          </p:cNvPr>
          <p:cNvSpPr txBox="1"/>
          <p:nvPr/>
        </p:nvSpPr>
        <p:spPr>
          <a:xfrm>
            <a:off x="2889250" y="6042025"/>
            <a:ext cx="4173538" cy="393700"/>
          </a:xfrm>
          <a:prstGeom prst="rect">
            <a:avLst/>
          </a:prstGeom>
        </p:spPr>
        <p:txBody>
          <a:bodyPr lIns="91440" tIns="45720" rIns="91440" bIns="45720" anchor="t">
            <a:normAutofit fontScale="62500" lnSpcReduction="20000"/>
          </a:bodyPr>
          <a:lstStyle/>
          <a:p>
            <a:r>
              <a:rPr lang="en-US"/>
              <a:t>(The Teams picture by Photo Author is licensed under CCYYSA).</a:t>
            </a:r>
          </a:p>
        </p:txBody>
      </p:sp>
    </p:spTree>
    <p:extLst>
      <p:ext uri="{BB962C8B-B14F-4D97-AF65-F5344CB8AC3E}">
        <p14:creationId xmlns:p14="http://schemas.microsoft.com/office/powerpoint/2010/main" val="3291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E7DAD7-BF69-CA62-75CD-4D62AEFE5CF4}"/>
              </a:ext>
            </a:extLst>
          </p:cNvPr>
          <p:cNvSpPr>
            <a:spLocks noGrp="1"/>
          </p:cNvSpPr>
          <p:nvPr>
            <p:ph type="title"/>
          </p:nvPr>
        </p:nvSpPr>
        <p:spPr>
          <a:xfrm>
            <a:off x="426477" y="323724"/>
            <a:ext cx="8534400" cy="784910"/>
          </a:xfrm>
        </p:spPr>
        <p:txBody>
          <a:bodyPr>
            <a:normAutofit/>
          </a:bodyPr>
          <a:lstStyle/>
          <a:p>
            <a:pPr algn="ctr"/>
            <a:r>
              <a:rPr lang="en-GB" sz="2400">
                <a:solidFill>
                  <a:srgbClr val="404040"/>
                </a:solidFill>
                <a:latin typeface="Calibri"/>
                <a:ea typeface="Calibri"/>
                <a:cs typeface="Calibri"/>
              </a:rPr>
              <a:t>Staff communication:</a:t>
            </a:r>
            <a:endParaRPr lang="en-US" sz="2400">
              <a:latin typeface="Calibri"/>
              <a:ea typeface="Calibri"/>
              <a:cs typeface="Calibri"/>
            </a:endParaRPr>
          </a:p>
        </p:txBody>
      </p:sp>
      <p:sp>
        <p:nvSpPr>
          <p:cNvPr id="6" name="Content Placeholder 5">
            <a:extLst>
              <a:ext uri="{FF2B5EF4-FFF2-40B4-BE49-F238E27FC236}">
                <a16:creationId xmlns:a16="http://schemas.microsoft.com/office/drawing/2014/main" id="{B4E8009A-78AD-96C0-1D49-DA353664ECCF}"/>
              </a:ext>
            </a:extLst>
          </p:cNvPr>
          <p:cNvSpPr>
            <a:spLocks noGrp="1"/>
          </p:cNvSpPr>
          <p:nvPr>
            <p:ph idx="1"/>
          </p:nvPr>
        </p:nvSpPr>
        <p:spPr>
          <a:xfrm>
            <a:off x="684212" y="1290917"/>
            <a:ext cx="8534400" cy="5229743"/>
          </a:xfrm>
        </p:spPr>
        <p:txBody>
          <a:bodyPr vert="horz" lIns="0" tIns="45720" rIns="0" bIns="45720" rtlCol="0" anchor="t">
            <a:normAutofit lnSpcReduction="10000"/>
          </a:bodyPr>
          <a:lstStyle/>
          <a:p>
            <a:pPr>
              <a:buClr>
                <a:srgbClr val="FFFFFF"/>
              </a:buClr>
              <a:buFont typeface="Wingdings 3"/>
              <a:buChar char=""/>
            </a:pPr>
            <a:r>
              <a:rPr lang="en-GB" sz="1100">
                <a:latin typeface="Arial"/>
                <a:cs typeface="Arial"/>
              </a:rPr>
              <a:t>Staff communication:</a:t>
            </a:r>
            <a:endParaRPr lang="en-GB" sz="1100">
              <a:solidFill>
                <a:srgbClr val="FFFFFF"/>
              </a:solidFill>
              <a:latin typeface="Arial"/>
              <a:cs typeface="Arial"/>
            </a:endParaRPr>
          </a:p>
          <a:p>
            <a:pPr>
              <a:buClr>
                <a:srgbClr val="FFFFFF"/>
              </a:buClr>
              <a:buFont typeface="Wingdings 3"/>
              <a:buChar char=""/>
            </a:pPr>
            <a:r>
              <a:rPr lang="en-GB" sz="1100">
                <a:latin typeface="Arial"/>
                <a:cs typeface="Arial"/>
              </a:rPr>
              <a:t>Communication is important between staff working across two building to prevent any gaps, delay or duplication since </a:t>
            </a:r>
            <a:r>
              <a:rPr lang="en-GB" sz="1100" err="1">
                <a:latin typeface="Arial"/>
                <a:cs typeface="Arial"/>
              </a:rPr>
              <a:t>itshappening</a:t>
            </a:r>
            <a:r>
              <a:rPr lang="en-GB" sz="1100">
                <a:latin typeface="Arial"/>
                <a:cs typeface="Arial"/>
              </a:rPr>
              <a:t> on the job  I will be working with ( Microsoft teams 2024 )</a:t>
            </a:r>
            <a:endParaRPr lang="en-US" sz="1100">
              <a:solidFill>
                <a:srgbClr val="FFFFFF"/>
              </a:solidFill>
              <a:latin typeface="Arial"/>
              <a:cs typeface="Arial"/>
            </a:endParaRPr>
          </a:p>
          <a:p>
            <a:pPr>
              <a:buClr>
                <a:srgbClr val="FFFFFF"/>
              </a:buClr>
              <a:buFont typeface="Wingdings 3"/>
              <a:buChar char=""/>
            </a:pPr>
            <a:r>
              <a:rPr lang="en-GB" sz="1100">
                <a:latin typeface="Arial"/>
                <a:cs typeface="Arial"/>
              </a:rPr>
              <a:t>According to ( Rana 2013) Communication is the lifeblood of any organization. When communication breakdown staff </a:t>
            </a:r>
            <a:r>
              <a:rPr lang="en-GB" sz="1100" err="1">
                <a:latin typeface="Arial"/>
                <a:cs typeface="Arial"/>
              </a:rPr>
              <a:t>performancewill</a:t>
            </a:r>
            <a:r>
              <a:rPr lang="en-GB" sz="1100">
                <a:latin typeface="Arial"/>
                <a:cs typeface="Arial"/>
              </a:rPr>
              <a:t> suffer. Poor communication is one of the top reasons why organizations fail, just like Riverdale have break and gaps </a:t>
            </a:r>
            <a:r>
              <a:rPr lang="en-GB" sz="1100" err="1">
                <a:latin typeface="Arial"/>
                <a:cs typeface="Arial"/>
              </a:rPr>
              <a:t>incommunication</a:t>
            </a:r>
            <a:r>
              <a:rPr lang="en-GB" sz="1100">
                <a:latin typeface="Arial"/>
                <a:cs typeface="Arial"/>
              </a:rPr>
              <a:t>.  But with the help of Microsoft teams we will be able to fix that for Riverdale nursing home.  </a:t>
            </a:r>
            <a:endParaRPr lang="en-US" sz="110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a:spcBef>
                <a:spcPts val="20"/>
              </a:spcBef>
              <a:buClr>
                <a:srgbClr val="FFFFFF"/>
              </a:buClr>
              <a:buFont typeface="Wingdings 3"/>
              <a:buChar char=""/>
            </a:pPr>
            <a:r>
              <a:rPr lang="en-GB" sz="1100">
                <a:latin typeface="Arial"/>
                <a:cs typeface="Arial"/>
              </a:rPr>
              <a:t>Good communication practices help staff at all levels in the organization improve their understanding of, and response to, </a:t>
            </a:r>
            <a:r>
              <a:rPr lang="en-GB" sz="1100" err="1">
                <a:latin typeface="Arial"/>
                <a:cs typeface="Arial"/>
              </a:rPr>
              <a:t>theorganizations</a:t>
            </a:r>
            <a:r>
              <a:rPr lang="en-GB" sz="1100">
                <a:latin typeface="Arial"/>
                <a:cs typeface="Arial"/>
              </a:rPr>
              <a:t> and each other's needs. it allows staff  make effective decisions that aligned with the organizations' goals </a:t>
            </a:r>
            <a:r>
              <a:rPr lang="en-GB" sz="1100" err="1">
                <a:latin typeface="Arial"/>
                <a:cs typeface="Arial"/>
              </a:rPr>
              <a:t>andobjectives</a:t>
            </a:r>
            <a:r>
              <a:rPr lang="en-GB" sz="1100">
                <a:latin typeface="Arial"/>
                <a:cs typeface="Arial"/>
              </a:rPr>
              <a:t>  it  motivate performance by connecting individual and team efforts.   When staff are poorly informed or </a:t>
            </a:r>
            <a:r>
              <a:rPr lang="en-GB" sz="1100" err="1">
                <a:latin typeface="Arial"/>
                <a:cs typeface="Arial"/>
              </a:rPr>
              <a:t>communicationis</a:t>
            </a:r>
            <a:r>
              <a:rPr lang="en-GB" sz="1100">
                <a:latin typeface="Arial"/>
                <a:cs typeface="Arial"/>
              </a:rPr>
              <a:t> neglected, staff become doubtful and lose their trust and respect for the organization and its leaders.  (Rana 2013)</a:t>
            </a:r>
            <a:endParaRPr lang="en-GB" sz="1100">
              <a:solidFill>
                <a:srgbClr val="FFFFFF"/>
              </a:solidFill>
              <a:latin typeface="Arial"/>
              <a:cs typeface="Arial"/>
            </a:endParaRPr>
          </a:p>
          <a:p>
            <a:pPr marL="0" indent="0">
              <a:spcBef>
                <a:spcPts val="20"/>
              </a:spcBef>
              <a:buNone/>
            </a:pPr>
            <a:endParaRPr lang="en-GB" sz="1100">
              <a:solidFill>
                <a:srgbClr val="FFFFFF"/>
              </a:solidFill>
              <a:latin typeface="Arial"/>
              <a:cs typeface="Arial"/>
            </a:endParaRPr>
          </a:p>
          <a:p>
            <a:pPr>
              <a:buClr>
                <a:srgbClr val="FFFFFF"/>
              </a:buClr>
              <a:buFont typeface="Wingdings 3"/>
              <a:buChar char=""/>
            </a:pPr>
            <a:r>
              <a:rPr lang="en-GB" sz="1100">
                <a:latin typeface="Arial"/>
                <a:cs typeface="Arial"/>
              </a:rPr>
              <a:t>With Microsoft teams, carers, Nurses and Administrative staff can communicate immediately or at once via Video meetings, </a:t>
            </a:r>
            <a:r>
              <a:rPr lang="en-GB" sz="1100" err="1">
                <a:latin typeface="Arial"/>
                <a:cs typeface="Arial"/>
              </a:rPr>
              <a:t>groupchats</a:t>
            </a:r>
            <a:r>
              <a:rPr lang="en-GB" sz="1100">
                <a:latin typeface="Arial"/>
                <a:cs typeface="Arial"/>
              </a:rPr>
              <a:t> etc. Effectively. </a:t>
            </a:r>
            <a:endParaRPr lang="en-US" sz="1100">
              <a:solidFill>
                <a:srgbClr val="FFFFFF"/>
              </a:solidFill>
              <a:latin typeface="Arial"/>
              <a:cs typeface="Arial"/>
            </a:endParaRPr>
          </a:p>
          <a:p>
            <a:pPr>
              <a:buClr>
                <a:srgbClr val="FFFFFF"/>
              </a:buClr>
              <a:buFont typeface="Wingdings 3"/>
              <a:buChar char=""/>
            </a:pPr>
            <a:r>
              <a:rPr lang="en-GB" sz="1100">
                <a:latin typeface="Arial"/>
                <a:cs typeface="Arial"/>
              </a:rPr>
              <a:t>A study by Wang et al. (2020) found that implementing Microsoft Teams in the workplace can increase employee productivity </a:t>
            </a:r>
            <a:r>
              <a:rPr lang="en-GB" sz="1100" err="1">
                <a:latin typeface="Arial"/>
                <a:cs typeface="Arial"/>
              </a:rPr>
              <a:t>byup</a:t>
            </a:r>
            <a:r>
              <a:rPr lang="en-GB" sz="1100">
                <a:latin typeface="Arial"/>
                <a:cs typeface="Arial"/>
              </a:rPr>
              <a:t> to 20%, attributed to easy information access, reduced time spent on physical meetings, and greater flexibility in </a:t>
            </a:r>
            <a:r>
              <a:rPr lang="en-GB" sz="1100" err="1">
                <a:latin typeface="Arial"/>
                <a:cs typeface="Arial"/>
              </a:rPr>
              <a:t>communicationand</a:t>
            </a:r>
            <a:r>
              <a:rPr lang="en-GB" sz="1100">
                <a:latin typeface="Arial"/>
                <a:cs typeface="Arial"/>
              </a:rPr>
              <a:t> collaboration.</a:t>
            </a:r>
            <a:endParaRPr lang="en-US" sz="1100">
              <a:solidFill>
                <a:srgbClr val="FFFFFF"/>
              </a:solidFill>
              <a:latin typeface="Arial"/>
              <a:cs typeface="Arial"/>
            </a:endParaRPr>
          </a:p>
          <a:p>
            <a:pPr>
              <a:buClr>
                <a:srgbClr val="FFFFFF"/>
              </a:buClr>
              <a:buFont typeface="Wingdings 3"/>
              <a:buChar char=""/>
            </a:pPr>
            <a:r>
              <a:rPr lang="en-GB" sz="1100">
                <a:latin typeface="Arial"/>
                <a:cs typeface="Arial"/>
              </a:rPr>
              <a:t>teams enhances interactions in a workplace, Reduces confusion and helps us make quicker  choices throughout the day to daycare action.   (Microsoft 2024) </a:t>
            </a:r>
            <a:endParaRPr lang="en-GB" sz="1100">
              <a:solidFill>
                <a:srgbClr val="FFFFFF"/>
              </a:solidFill>
              <a:latin typeface="Arial"/>
              <a:cs typeface="Arial"/>
            </a:endParaRPr>
          </a:p>
          <a:p>
            <a:pPr>
              <a:buClr>
                <a:srgbClr val="FFFFFF"/>
              </a:buClr>
              <a:buFont typeface="Wingdings 3"/>
              <a:buChar char=""/>
            </a:pPr>
            <a:r>
              <a:rPr lang="en-GB" sz="1100">
                <a:latin typeface="Arial"/>
                <a:cs typeface="Arial"/>
              </a:rPr>
              <a:t>According to  ( Melati 2025) Microsoft Teams  gives us the opportunity to have  </a:t>
            </a:r>
            <a:r>
              <a:rPr lang="en-GB" sz="1100" err="1">
                <a:latin typeface="Arial"/>
                <a:cs typeface="Arial"/>
              </a:rPr>
              <a:t>chatmessages</a:t>
            </a:r>
            <a:r>
              <a:rPr lang="en-GB" sz="1100">
                <a:latin typeface="Arial"/>
                <a:cs typeface="Arial"/>
              </a:rPr>
              <a:t>,   voice  call,  and  video  conferencing  features that enable effective real-time communication. These features </a:t>
            </a:r>
            <a:r>
              <a:rPr lang="en-GB" sz="1100" err="1">
                <a:latin typeface="Arial"/>
                <a:cs typeface="Arial"/>
              </a:rPr>
              <a:t>facilitateremote</a:t>
            </a:r>
            <a:r>
              <a:rPr lang="en-GB" sz="1100">
                <a:latin typeface="Arial"/>
                <a:cs typeface="Arial"/>
              </a:rPr>
              <a:t> meetings, online  training,  and  cross-departmental  collaboration</a:t>
            </a:r>
            <a:endParaRPr lang="en-US" sz="1100">
              <a:solidFill>
                <a:srgbClr val="FFFFFF"/>
              </a:solidFill>
              <a:latin typeface="Arial"/>
              <a:cs typeface="Arial"/>
            </a:endParaRPr>
          </a:p>
          <a:p>
            <a:pPr>
              <a:buClr>
                <a:srgbClr val="FFFFFF"/>
              </a:buClr>
              <a:buFont typeface="Wingdings 3"/>
              <a:buChar char=""/>
            </a:pPr>
            <a:r>
              <a:rPr lang="en-GB" sz="1100">
                <a:latin typeface="Arial"/>
                <a:cs typeface="Arial"/>
              </a:rPr>
              <a:t>Brown et  al.  (2019) state that Microsoft Teams </a:t>
            </a:r>
            <a:r>
              <a:rPr lang="en-GB" sz="1100" err="1">
                <a:latin typeface="Arial"/>
                <a:cs typeface="Arial"/>
              </a:rPr>
              <a:t>improveemployee</a:t>
            </a:r>
            <a:r>
              <a:rPr lang="en-GB" sz="1100">
                <a:latin typeface="Arial"/>
                <a:cs typeface="Arial"/>
              </a:rPr>
              <a:t>   engagement   by   providing   a   platform   that   fosters   more transparent and  open  communication.  Employees </a:t>
            </a:r>
            <a:r>
              <a:rPr lang="en-GB" sz="1100" err="1">
                <a:latin typeface="Arial"/>
                <a:cs typeface="Arial"/>
              </a:rPr>
              <a:t>canactively</a:t>
            </a:r>
            <a:r>
              <a:rPr lang="en-GB" sz="1100">
                <a:latin typeface="Arial"/>
                <a:cs typeface="Arial"/>
              </a:rPr>
              <a:t> take part in discussions, share ideas, and collaborate on projects more effectively.</a:t>
            </a:r>
            <a:endParaRPr lang="en-US" sz="110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marL="0" indent="0">
              <a:buNone/>
            </a:pPr>
            <a:endParaRPr lang="en-GB"/>
          </a:p>
        </p:txBody>
      </p:sp>
    </p:spTree>
    <p:extLst>
      <p:ext uri="{BB962C8B-B14F-4D97-AF65-F5344CB8AC3E}">
        <p14:creationId xmlns:p14="http://schemas.microsoft.com/office/powerpoint/2010/main" val="269152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86AA-C83E-87FE-BADA-D687A11D45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535705-B73B-1DAE-91AF-94072E565966}"/>
              </a:ext>
            </a:extLst>
          </p:cNvPr>
          <p:cNvSpPr>
            <a:spLocks noGrp="1"/>
          </p:cNvSpPr>
          <p:nvPr>
            <p:ph idx="1"/>
          </p:nvPr>
        </p:nvSpPr>
        <p:spPr/>
        <p:txBody>
          <a:bodyPr/>
          <a:lstStyle/>
          <a:p>
            <a:pPr marL="0" indent="0">
              <a:buNone/>
            </a:pPr>
            <a:r>
              <a:rPr lang="en-GB"/>
              <a:t>Communication is an issue at Riverdale Nursing Home due to Multiple Building and shifts. The use of Microsoft Teams would be right as it combines communications between carers, nurses and manager in one place. </a:t>
            </a:r>
            <a:endParaRPr lang="en-US"/>
          </a:p>
          <a:p>
            <a:pPr marL="0" indent="0">
              <a:buNone/>
            </a:pPr>
            <a:r>
              <a:rPr lang="en-GB"/>
              <a:t>Staff members can easily update news, set up meetings  and discuss efficiently about the care issues which enhances teamwork and minimize injury.  </a:t>
            </a:r>
          </a:p>
        </p:txBody>
      </p:sp>
    </p:spTree>
    <p:extLst>
      <p:ext uri="{BB962C8B-B14F-4D97-AF65-F5344CB8AC3E}">
        <p14:creationId xmlns:p14="http://schemas.microsoft.com/office/powerpoint/2010/main" val="446528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F463-8090-B0F1-B4BE-242B836E6F34}"/>
              </a:ext>
            </a:extLst>
          </p:cNvPr>
          <p:cNvSpPr>
            <a:spLocks noGrp="1"/>
          </p:cNvSpPr>
          <p:nvPr>
            <p:ph type="title"/>
          </p:nvPr>
        </p:nvSpPr>
        <p:spPr>
          <a:xfrm>
            <a:off x="677334" y="609600"/>
            <a:ext cx="8596668" cy="704477"/>
          </a:xfrm>
        </p:spPr>
        <p:txBody>
          <a:bodyPr/>
          <a:lstStyle/>
          <a:p>
            <a:pPr algn="ctr"/>
            <a:r>
              <a:rPr lang="en-GB" sz="2400">
                <a:solidFill>
                  <a:srgbClr val="404040"/>
                </a:solidFill>
                <a:latin typeface="Calibri"/>
                <a:ea typeface="Calibri"/>
                <a:cs typeface="Calibri"/>
              </a:rPr>
              <a:t>Microsoft Teams and why its suitab</a:t>
            </a:r>
            <a:r>
              <a:rPr lang="en-GB" sz="2400">
                <a:solidFill>
                  <a:srgbClr val="0F496F"/>
                </a:solidFill>
                <a:latin typeface="Calibri"/>
                <a:ea typeface="Calibri"/>
                <a:cs typeface="Calibri"/>
              </a:rPr>
              <a:t>le</a:t>
            </a:r>
            <a:r>
              <a:rPr lang="en-GB" sz="2400">
                <a:solidFill>
                  <a:srgbClr val="404040"/>
                </a:solidFill>
                <a:latin typeface="Calibri"/>
                <a:ea typeface="Calibri"/>
                <a:cs typeface="Calibri"/>
              </a:rPr>
              <a:t> for this task.?</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97130CB9-90E4-D2B2-8EE1-37111C4E1ED5}"/>
              </a:ext>
            </a:extLst>
          </p:cNvPr>
          <p:cNvSpPr>
            <a:spLocks noGrp="1"/>
          </p:cNvSpPr>
          <p:nvPr>
            <p:ph idx="1"/>
          </p:nvPr>
        </p:nvSpPr>
        <p:spPr>
          <a:xfrm>
            <a:off x="684212" y="1526241"/>
            <a:ext cx="8590428" cy="4605459"/>
          </a:xfrm>
        </p:spPr>
        <p:txBody>
          <a:bodyPr>
            <a:normAutofit/>
          </a:bodyPr>
          <a:lstStyle/>
          <a:p>
            <a:r>
              <a:rPr lang="en-GB"/>
              <a:t>Microsoft Teams and why its suitab</a:t>
            </a:r>
            <a:r>
              <a:rPr lang="en-GB">
                <a:solidFill>
                  <a:srgbClr val="0F496F"/>
                </a:solidFill>
                <a:latin typeface="Century Gothic"/>
              </a:rPr>
              <a:t>le</a:t>
            </a:r>
            <a:r>
              <a:rPr lang="en-GB"/>
              <a:t> for this task. </a:t>
            </a:r>
          </a:p>
          <a:p>
            <a:pPr>
              <a:buClr>
                <a:srgbClr val="FFFFFF"/>
              </a:buClr>
            </a:pPr>
            <a:r>
              <a:rPr lang="en-GB"/>
              <a:t>Teams enables secure files sharing, time scheduling with meetings and real time updates, which leads to better coordination and continuity of care  ( Microsoft teams 2024)  </a:t>
            </a:r>
          </a:p>
          <a:p>
            <a:pPr>
              <a:buClr>
                <a:srgbClr val="FFFFFF"/>
              </a:buClr>
            </a:pPr>
            <a:endParaRPr lang="en-GB"/>
          </a:p>
          <a:p>
            <a:pPr>
              <a:buClr>
                <a:srgbClr val="FFFFFF"/>
              </a:buClr>
            </a:pPr>
            <a:r>
              <a:rPr lang="en-GB">
                <a:solidFill>
                  <a:srgbClr val="0F496F"/>
                </a:solidFill>
                <a:latin typeface="Century Gothic" panose="020B0502020202020204"/>
                <a:cs typeface="Arial"/>
              </a:rPr>
              <a:t>The use of Microsoft Teams as a corporate communication tool has been proven to enhance employee performance by facilitating remote meetings, online training, and cross-department collaboration. </a:t>
            </a:r>
          </a:p>
          <a:p>
            <a:pPr>
              <a:buClr>
                <a:srgbClr val="FFFFFF"/>
              </a:buClr>
            </a:pPr>
            <a:r>
              <a:rPr lang="en-GB">
                <a:solidFill>
                  <a:srgbClr val="0F496F"/>
                </a:solidFill>
                <a:latin typeface="Century Gothic" panose="020B0502020202020204"/>
                <a:cs typeface="Arial"/>
              </a:rPr>
              <a:t>With Mobile Access, staff can communicate instantly in case of an emergency for enhanced responsiveness and efficiency in the nursing homes operations (</a:t>
            </a:r>
            <a:r>
              <a:rPr lang="en-GB" err="1">
                <a:solidFill>
                  <a:srgbClr val="0F496F"/>
                </a:solidFill>
                <a:latin typeface="Century Gothic" panose="020B0502020202020204"/>
                <a:cs typeface="Arial"/>
              </a:rPr>
              <a:t>microsoft</a:t>
            </a:r>
            <a:r>
              <a:rPr lang="en-GB">
                <a:solidFill>
                  <a:srgbClr val="0F496F"/>
                </a:solidFill>
                <a:latin typeface="Century Gothic" panose="020B0502020202020204"/>
                <a:cs typeface="Arial"/>
              </a:rPr>
              <a:t>, 2024).  </a:t>
            </a:r>
          </a:p>
          <a:p>
            <a:pPr>
              <a:buClr>
                <a:srgbClr val="FFFFFF"/>
              </a:buClr>
            </a:pPr>
            <a:r>
              <a:rPr lang="en-GB"/>
              <a:t>These can include narrowing down internet access, Employee training needs,  </a:t>
            </a:r>
          </a:p>
          <a:p>
            <a:pPr>
              <a:buClr>
                <a:srgbClr val="FFFFFF"/>
              </a:buClr>
            </a:pPr>
            <a:endParaRPr lang="en-GB"/>
          </a:p>
        </p:txBody>
      </p:sp>
    </p:spTree>
    <p:extLst>
      <p:ext uri="{BB962C8B-B14F-4D97-AF65-F5344CB8AC3E}">
        <p14:creationId xmlns:p14="http://schemas.microsoft.com/office/powerpoint/2010/main" val="2968533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F1636-5770-A0A9-4ADB-3851D917A706}"/>
              </a:ext>
            </a:extLst>
          </p:cNvPr>
          <p:cNvSpPr>
            <a:spLocks noGrp="1"/>
          </p:cNvSpPr>
          <p:nvPr>
            <p:ph type="title"/>
          </p:nvPr>
        </p:nvSpPr>
        <p:spPr>
          <a:xfrm>
            <a:off x="469751" y="286603"/>
            <a:ext cx="10685929" cy="1461962"/>
          </a:xfrm>
        </p:spPr>
        <p:txBody>
          <a:bodyPr/>
          <a:lstStyle/>
          <a:p>
            <a:endParaRPr lang="en-GB"/>
          </a:p>
        </p:txBody>
      </p:sp>
      <p:sp>
        <p:nvSpPr>
          <p:cNvPr id="3" name="Content Placeholder 2">
            <a:extLst>
              <a:ext uri="{FF2B5EF4-FFF2-40B4-BE49-F238E27FC236}">
                <a16:creationId xmlns:a16="http://schemas.microsoft.com/office/drawing/2014/main" id="{F7D7A16D-4EDC-2FBE-0664-89219D60AED0}"/>
              </a:ext>
            </a:extLst>
          </p:cNvPr>
          <p:cNvSpPr>
            <a:spLocks noGrp="1"/>
          </p:cNvSpPr>
          <p:nvPr>
            <p:ph idx="1"/>
          </p:nvPr>
        </p:nvSpPr>
        <p:spPr>
          <a:xfrm>
            <a:off x="467735" y="1746284"/>
            <a:ext cx="9781818" cy="2554783"/>
          </a:xfrm>
        </p:spPr>
        <p:txBody>
          <a:bodyPr>
            <a:normAutofit/>
          </a:bodyPr>
          <a:lstStyle/>
          <a:p>
            <a:r>
              <a:rPr lang="en-GB"/>
              <a:t>Riverdale Nursing home can receive help from the use of Microsoft Teams in so many ways, such as improve communicat</a:t>
            </a:r>
            <a:r>
              <a:rPr lang="en-GB">
                <a:solidFill>
                  <a:srgbClr val="0F496F"/>
                </a:solidFill>
                <a:latin typeface="Century Gothic"/>
              </a:rPr>
              <a:t>ion</a:t>
            </a:r>
            <a:r>
              <a:rPr lang="en-GB"/>
              <a:t>, secure information sharing, and collaboration among departments. Teams is available for staff to use on Mobiles during shifts. To increase staff responsiveness. </a:t>
            </a:r>
            <a:endParaRPr lang="en-US"/>
          </a:p>
          <a:p>
            <a:pPr>
              <a:lnSpc>
                <a:spcPct val="90000"/>
              </a:lnSpc>
              <a:spcBef>
                <a:spcPts val="1000"/>
              </a:spcBef>
              <a:spcAft>
                <a:spcPts val="0"/>
              </a:spcAft>
              <a:buClr>
                <a:srgbClr val="FFFFFF"/>
              </a:buClr>
            </a:pPr>
            <a:r>
              <a:rPr lang="en-GB"/>
              <a:t>However, Digital training may need to be provided to some of the employees. However digital training may need to be provided to some of the employees and over-notifying employees may be distracting them from critical care-giving task.  </a:t>
            </a:r>
            <a:endParaRPr lang="en-GB" sz="2400">
              <a:solidFill>
                <a:srgbClr val="000000"/>
              </a:solidFill>
              <a:latin typeface="Arial"/>
              <a:cs typeface="Arial"/>
            </a:endParaRPr>
          </a:p>
          <a:p>
            <a:pPr>
              <a:lnSpc>
                <a:spcPct val="90000"/>
              </a:lnSpc>
              <a:spcBef>
                <a:spcPts val="1000"/>
              </a:spcBef>
              <a:spcAft>
                <a:spcPts val="0"/>
              </a:spcAft>
              <a:buClr>
                <a:srgbClr val="FFFFFF"/>
              </a:buClr>
            </a:pPr>
            <a:endParaRPr lang="en-GB" sz="2800">
              <a:solidFill>
                <a:srgbClr val="000000"/>
              </a:solidFill>
              <a:latin typeface="Aptos"/>
            </a:endParaRPr>
          </a:p>
          <a:p>
            <a:pPr>
              <a:buClr>
                <a:srgbClr val="FFFFFF"/>
              </a:buClr>
            </a:pPr>
            <a:endParaRPr lang="en-GB">
              <a:latin typeface="Century Gothic"/>
              <a:ea typeface="+mn-lt"/>
              <a:cs typeface="+mn-lt"/>
            </a:endParaRPr>
          </a:p>
        </p:txBody>
      </p:sp>
    </p:spTree>
    <p:extLst>
      <p:ext uri="{BB962C8B-B14F-4D97-AF65-F5344CB8AC3E}">
        <p14:creationId xmlns:p14="http://schemas.microsoft.com/office/powerpoint/2010/main" val="343376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9" name="Straight Connector 88">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3BCB0D-B78B-AA25-3A5E-22FF7298A7B6}"/>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r>
              <a:rPr lang="en-US" sz="5400">
                <a:solidFill>
                  <a:srgbClr val="0070C0"/>
                </a:solidFill>
              </a:rPr>
              <a:t>Microsoft Word</a:t>
            </a:r>
          </a:p>
        </p:txBody>
      </p:sp>
      <p:sp>
        <p:nvSpPr>
          <p:cNvPr id="65" name="Content Placeholder 13">
            <a:extLst>
              <a:ext uri="{FF2B5EF4-FFF2-40B4-BE49-F238E27FC236}">
                <a16:creationId xmlns:a16="http://schemas.microsoft.com/office/drawing/2014/main" id="{8B662C17-1A9E-9552-3C3B-AB0E3D0C78EC}"/>
              </a:ext>
            </a:extLst>
          </p:cNvPr>
          <p:cNvSpPr>
            <a:spLocks noGrp="1"/>
          </p:cNvSpPr>
          <p:nvPr>
            <p:ph idx="1"/>
          </p:nvPr>
        </p:nvSpPr>
        <p:spPr>
          <a:xfrm>
            <a:off x="6094375" y="4047760"/>
            <a:ext cx="317962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(The Word picture is by Photo Author is licensed under CCYYSA).</a:t>
            </a:r>
          </a:p>
        </p:txBody>
      </p:sp>
      <p:pic>
        <p:nvPicPr>
          <p:cNvPr id="9" name="Content Placeholder 8" descr="A blue square with white letter on it&#10;&#10;AI-generated content may be incorrect.">
            <a:extLst>
              <a:ext uri="{FF2B5EF4-FFF2-40B4-BE49-F238E27FC236}">
                <a16:creationId xmlns:a16="http://schemas.microsoft.com/office/drawing/2014/main" id="{727B1449-AC8A-1360-2DB3-5DADBED0AAE5}"/>
              </a:ext>
            </a:extLst>
          </p:cNvPr>
          <p:cNvPicPr>
            <a:picLocks noChangeAspect="1"/>
          </p:cNvPicPr>
          <p:nvPr/>
        </p:nvPicPr>
        <p:blipFill>
          <a:blip r:embed="rId2">
            <a:extLst>
              <a:ext uri="{837473B0-CC2E-450A-ABE3-18F120FF3D39}">
                <a1611:picAttrSrcUrl xmlns:a1611="http://schemas.microsoft.com/office/drawing/2016/11/main" r:id="rId3"/>
              </a:ext>
            </a:extLst>
          </a:blip>
          <a:srcRect t="3242" b="3022"/>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321667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88E9-211C-8B71-C7D0-D09A2C7F04A1}"/>
              </a:ext>
            </a:extLst>
          </p:cNvPr>
          <p:cNvSpPr>
            <a:spLocks noGrp="1"/>
          </p:cNvSpPr>
          <p:nvPr>
            <p:ph type="title"/>
          </p:nvPr>
        </p:nvSpPr>
        <p:spPr>
          <a:xfrm>
            <a:off x="693869" y="286603"/>
            <a:ext cx="10461811" cy="1439552"/>
          </a:xfrm>
        </p:spPr>
        <p:txBody>
          <a:bodyPr>
            <a:normAutofit/>
          </a:bodyPr>
          <a:lstStyle/>
          <a:p>
            <a:r>
              <a:rPr lang="en-GB" sz="2400">
                <a:solidFill>
                  <a:srgbClr val="404040"/>
                </a:solidFill>
                <a:latin typeface="Calibri"/>
                <a:ea typeface="Calibri"/>
                <a:cs typeface="Calibri"/>
              </a:rPr>
              <a:t>Writing care-related documents/Care documentation in Riverdale Nursing home.</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A3292EE6-48BD-4E54-C9D1-F31919255E47}"/>
              </a:ext>
            </a:extLst>
          </p:cNvPr>
          <p:cNvSpPr>
            <a:spLocks noGrp="1"/>
          </p:cNvSpPr>
          <p:nvPr>
            <p:ph idx="1"/>
          </p:nvPr>
        </p:nvSpPr>
        <p:spPr>
          <a:xfrm>
            <a:off x="695417" y="1010771"/>
            <a:ext cx="7516965" cy="5050767"/>
          </a:xfrm>
        </p:spPr>
        <p:txBody>
          <a:bodyPr vert="horz" lIns="91440" tIns="45720" rIns="91440" bIns="45720" rtlCol="0" anchor="t">
            <a:normAutofit/>
          </a:bodyPr>
          <a:lstStyle/>
          <a:p>
            <a:pPr marL="0" indent="0">
              <a:buNone/>
            </a:pPr>
            <a:endParaRPr lang="en-GB">
              <a:latin typeface="Arial"/>
              <a:cs typeface="Arial"/>
            </a:endParaRPr>
          </a:p>
          <a:p>
            <a:pPr marL="0" indent="0">
              <a:buNone/>
            </a:pPr>
            <a:endParaRPr lang="en-GB">
              <a:latin typeface="Arial"/>
              <a:cs typeface="Arial"/>
            </a:endParaRPr>
          </a:p>
          <a:p>
            <a:pPr marL="0" indent="0">
              <a:buNone/>
            </a:pPr>
            <a:r>
              <a:rPr lang="en-GB" sz="2000">
                <a:latin typeface="Arial"/>
                <a:cs typeface="Arial"/>
              </a:rPr>
              <a:t>Microsoft Word is the best tool for writing care-related documents/Care documentation for Riverdale Nursing Home. It will create accurate and up to date documents and will ensure vital health care for all patients. Working only in Microsoft word for all patient documentation, all staff will be trained on this system. This will stop confusion, stop any miscommunications and is a more effective way to collect data.</a:t>
            </a:r>
            <a:endParaRPr lang="en-GB" sz="2000">
              <a:latin typeface="Century Gothic" panose="020B0502020202020204"/>
              <a:cs typeface="Arial"/>
            </a:endParaRPr>
          </a:p>
          <a:p>
            <a:pPr marL="0" indent="0">
              <a:buNone/>
            </a:pPr>
            <a:r>
              <a:rPr lang="en-GB" sz="2000">
                <a:solidFill>
                  <a:srgbClr val="404040"/>
                </a:solidFill>
                <a:latin typeface="Arial"/>
                <a:cs typeface="Arial"/>
              </a:rPr>
              <a:t>As Riverdale Nursing Home cares for older patients all their needs may vary. A patients health may deteriorate quickly so using Microsoft Word documents can allow quick and accurate information for quality care.</a:t>
            </a:r>
          </a:p>
          <a:p>
            <a:pPr marL="0" indent="0">
              <a:buNone/>
            </a:pPr>
            <a:endParaRPr lang="en-GB" sz="2000">
              <a:solidFill>
                <a:srgbClr val="404040"/>
              </a:solidFill>
              <a:latin typeface="Arial"/>
              <a:cs typeface="Arial"/>
            </a:endParaRPr>
          </a:p>
          <a:p>
            <a:pPr marL="0" indent="0">
              <a:buNone/>
            </a:pPr>
            <a:endParaRPr lang="en-GB">
              <a:solidFill>
                <a:srgbClr val="404040"/>
              </a:solidFill>
              <a:latin typeface="Century Gothic" panose="020B0502020202020204"/>
              <a:cs typeface="Arial"/>
            </a:endParaRPr>
          </a:p>
          <a:p>
            <a:pPr marL="0" indent="0">
              <a:buNone/>
            </a:pPr>
            <a:endParaRPr lang="en-GB" b="1">
              <a:solidFill>
                <a:srgbClr val="000000"/>
              </a:solidFill>
              <a:latin typeface="Trebuchet MS"/>
              <a:cs typeface="Arial"/>
            </a:endParaRPr>
          </a:p>
          <a:p>
            <a:pPr>
              <a:buClr>
                <a:srgbClr val="5FCBEF"/>
              </a:buClr>
              <a:buNone/>
            </a:pPr>
            <a:endParaRPr lang="en-GB" b="1">
              <a:solidFill>
                <a:srgbClr val="231F20"/>
              </a:solidFill>
              <a:highlight>
                <a:srgbClr val="E8EDEE"/>
              </a:highlight>
              <a:latin typeface="Century Gothic"/>
              <a:cs typeface="Arial"/>
            </a:endParaRPr>
          </a:p>
          <a:p>
            <a:pPr marL="0" indent="0">
              <a:buClr>
                <a:srgbClr val="5FCBEF"/>
              </a:buClr>
              <a:buNone/>
            </a:pPr>
            <a:endParaRPr lang="en-GB" sz="2800">
              <a:latin typeface="Century Gothic"/>
              <a:cs typeface="Arial"/>
            </a:endParaRPr>
          </a:p>
          <a:p>
            <a:pPr marL="0" indent="0">
              <a:buClr>
                <a:srgbClr val="5FCBEF"/>
              </a:buClr>
              <a:buNone/>
            </a:pPr>
            <a:endParaRPr lang="en-GB" sz="1600">
              <a:latin typeface="Arial"/>
              <a:cs typeface="Arial"/>
            </a:endParaRPr>
          </a:p>
          <a:p>
            <a:pPr>
              <a:buClr>
                <a:srgbClr val="5FCBEF"/>
              </a:buClr>
              <a:buNone/>
            </a:pPr>
            <a:endParaRPr lang="en-GB" sz="1600">
              <a:highlight>
                <a:srgbClr val="F4F2EE"/>
              </a:highlight>
              <a:latin typeface="Trebuchet MS" panose="020B0603020202020204"/>
              <a:cs typeface="Arial"/>
            </a:endParaRPr>
          </a:p>
          <a:p>
            <a:pPr>
              <a:buClr>
                <a:prstClr val="white"/>
              </a:buClr>
              <a:buNone/>
            </a:pPr>
            <a:endParaRPr lang="en-GB" sz="1600" b="1">
              <a:highlight>
                <a:srgbClr val="F4F2EE"/>
              </a:highlight>
              <a:latin typeface="Century Gothic" panose="020B0502020202020204"/>
              <a:cs typeface="Arial"/>
            </a:endParaRPr>
          </a:p>
          <a:p>
            <a:pPr>
              <a:buClr>
                <a:prstClr val="white"/>
              </a:buClr>
              <a:buNone/>
            </a:pPr>
            <a:endParaRPr lang="en-GB">
              <a:latin typeface="Century Gothic" panose="020B0502020202020204"/>
              <a:cs typeface="Arial"/>
            </a:endParaRPr>
          </a:p>
          <a:p>
            <a:pPr>
              <a:buClr>
                <a:prstClr val="white"/>
              </a:buClr>
              <a:buNone/>
            </a:pPr>
            <a:endParaRPr lang="en-GB" b="1">
              <a:latin typeface="Century Gothic" panose="020B0502020202020204"/>
              <a:cs typeface="Arial"/>
            </a:endParaRPr>
          </a:p>
          <a:p>
            <a:pPr>
              <a:buClr>
                <a:srgbClr val="FFFFFF"/>
              </a:buClr>
              <a:buFont typeface="Wingdings 3"/>
            </a:pPr>
            <a:endParaRPr lang="en-GB">
              <a:latin typeface="Arial"/>
              <a:cs typeface="Arial"/>
            </a:endParaRPr>
          </a:p>
          <a:p>
            <a:endParaRPr lang="en-GB">
              <a:latin typeface="Arial"/>
              <a:cs typeface="Arial"/>
            </a:endParaRPr>
          </a:p>
          <a:p>
            <a:endParaRPr lang="en-GB">
              <a:latin typeface="Arial"/>
              <a:cs typeface="Arial"/>
            </a:endParaRPr>
          </a:p>
          <a:p>
            <a:endParaRPr lang="en-GB">
              <a:latin typeface="Century Gothic" panose="020B0502020202020204"/>
              <a:cs typeface="Arial"/>
            </a:endParaRPr>
          </a:p>
        </p:txBody>
      </p:sp>
    </p:spTree>
    <p:extLst>
      <p:ext uri="{BB962C8B-B14F-4D97-AF65-F5344CB8AC3E}">
        <p14:creationId xmlns:p14="http://schemas.microsoft.com/office/powerpoint/2010/main" val="383610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4AE4-4918-0822-2CB8-084BE999D2CC}"/>
              </a:ext>
            </a:extLst>
          </p:cNvPr>
          <p:cNvSpPr>
            <a:spLocks noGrp="1"/>
          </p:cNvSpPr>
          <p:nvPr>
            <p:ph type="title"/>
          </p:nvPr>
        </p:nvSpPr>
        <p:spPr/>
        <p:txBody>
          <a:bodyPr/>
          <a:lstStyle/>
          <a:p>
            <a:r>
              <a:rPr lang="en-GB">
                <a:solidFill>
                  <a:srgbClr val="0070C0"/>
                </a:solidFill>
              </a:rPr>
              <a:t>Why Microsoft Word</a:t>
            </a:r>
            <a:endParaRPr lang="en-US">
              <a:solidFill>
                <a:srgbClr val="0070C0"/>
              </a:solidFill>
            </a:endParaRPr>
          </a:p>
        </p:txBody>
      </p:sp>
      <p:sp>
        <p:nvSpPr>
          <p:cNvPr id="3" name="Content Placeholder 2">
            <a:extLst>
              <a:ext uri="{FF2B5EF4-FFF2-40B4-BE49-F238E27FC236}">
                <a16:creationId xmlns:a16="http://schemas.microsoft.com/office/drawing/2014/main" id="{33AE83D4-E233-B59F-0B10-8D04A6E51D35}"/>
              </a:ext>
            </a:extLst>
          </p:cNvPr>
          <p:cNvSpPr>
            <a:spLocks noGrp="1"/>
          </p:cNvSpPr>
          <p:nvPr>
            <p:ph idx="1"/>
          </p:nvPr>
        </p:nvSpPr>
        <p:spPr/>
        <p:txBody>
          <a:bodyPr vert="horz" lIns="91440" tIns="45720" rIns="91440" bIns="45720" rtlCol="0" anchor="t">
            <a:normAutofit/>
          </a:bodyPr>
          <a:lstStyle/>
          <a:p>
            <a:r>
              <a:rPr lang="en-GB" sz="2000">
                <a:latin typeface="Arial"/>
                <a:cs typeface="Arial"/>
              </a:rPr>
              <a:t>Microsoft word offers real time collaboration, clear document formatting, reusable templates and security.</a:t>
            </a:r>
            <a:endParaRPr lang="en-GB" sz="2000">
              <a:solidFill>
                <a:srgbClr val="000000"/>
              </a:solidFill>
              <a:latin typeface="Arial"/>
              <a:cs typeface="Arial"/>
            </a:endParaRPr>
          </a:p>
          <a:p>
            <a:r>
              <a:rPr lang="en-GB" sz="2000">
                <a:latin typeface="Arial"/>
                <a:cs typeface="Arial"/>
              </a:rPr>
              <a:t>Microsoft word offers password protected files as well as having</a:t>
            </a:r>
            <a:r>
              <a:rPr lang="en-GB" sz="2000" b="1">
                <a:latin typeface="Arial"/>
                <a:cs typeface="Arial"/>
              </a:rPr>
              <a:t> </a:t>
            </a:r>
            <a:r>
              <a:rPr lang="en-GB" sz="2000">
                <a:latin typeface="Arial"/>
                <a:cs typeface="Arial"/>
              </a:rPr>
              <a:t>data protection.(Microsoft Trust Centre)</a:t>
            </a:r>
            <a:endParaRPr lang="en-US" sz="2000">
              <a:solidFill>
                <a:srgbClr val="000000"/>
              </a:solidFill>
              <a:latin typeface="Arial"/>
              <a:cs typeface="Arial"/>
            </a:endParaRPr>
          </a:p>
          <a:p>
            <a:r>
              <a:rPr lang="en-GB" sz="2000">
                <a:latin typeface="Arial"/>
                <a:cs typeface="Arial"/>
              </a:rPr>
              <a:t>Keeping accurate Care Records ensures that all patient medical history is kept up to date also medication and treatment history.</a:t>
            </a:r>
            <a:r>
              <a:rPr lang="en-GB" sz="2000">
                <a:solidFill>
                  <a:schemeClr val="tx1"/>
                </a:solidFill>
                <a:latin typeface="Arial"/>
                <a:cs typeface="Arial"/>
              </a:rPr>
              <a:t>(The Records Management Code of Practice National Health Service England) </a:t>
            </a:r>
          </a:p>
          <a:p>
            <a:r>
              <a:rPr lang="en-GB" sz="2000">
                <a:solidFill>
                  <a:schemeClr val="tx1"/>
                </a:solidFill>
                <a:latin typeface="Arial"/>
                <a:cs typeface="Arial"/>
              </a:rPr>
              <a:t>"In Microsoft Word it keeps track of changes and multiple staff members can work on one document at the same time". What is Microsoft word (2026)</a:t>
            </a:r>
          </a:p>
        </p:txBody>
      </p:sp>
    </p:spTree>
    <p:extLst>
      <p:ext uri="{BB962C8B-B14F-4D97-AF65-F5344CB8AC3E}">
        <p14:creationId xmlns:p14="http://schemas.microsoft.com/office/powerpoint/2010/main" val="98524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4B6E9-9777-03B8-BE9B-417EE8A6F528}"/>
              </a:ext>
            </a:extLst>
          </p:cNvPr>
          <p:cNvSpPr>
            <a:spLocks noGrp="1"/>
          </p:cNvSpPr>
          <p:nvPr>
            <p:ph type="title"/>
          </p:nvPr>
        </p:nvSpPr>
        <p:spPr>
          <a:xfrm>
            <a:off x="861957" y="286603"/>
            <a:ext cx="10293723" cy="1146476"/>
          </a:xfrm>
        </p:spPr>
        <p:txBody>
          <a:bodyPr/>
          <a:lstStyle/>
          <a:p>
            <a:endParaRPr lang="en-GB"/>
          </a:p>
        </p:txBody>
      </p:sp>
      <p:sp>
        <p:nvSpPr>
          <p:cNvPr id="3" name="Content Placeholder 2">
            <a:extLst>
              <a:ext uri="{FF2B5EF4-FFF2-40B4-BE49-F238E27FC236}">
                <a16:creationId xmlns:a16="http://schemas.microsoft.com/office/drawing/2014/main" id="{A7049A70-E138-890E-5B75-429DBACCC137}"/>
              </a:ext>
            </a:extLst>
          </p:cNvPr>
          <p:cNvSpPr>
            <a:spLocks noGrp="1"/>
          </p:cNvSpPr>
          <p:nvPr>
            <p:ph idx="1"/>
          </p:nvPr>
        </p:nvSpPr>
        <p:spPr>
          <a:xfrm>
            <a:off x="965565" y="2100051"/>
            <a:ext cx="8414412" cy="4057220"/>
          </a:xfrm>
        </p:spPr>
        <p:txBody>
          <a:bodyPr vert="horz" lIns="91440" tIns="45720" rIns="91440" bIns="45720" rtlCol="0" anchor="ctr">
            <a:noAutofit/>
          </a:bodyPr>
          <a:lstStyle/>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None/>
            </a:pPr>
            <a:endParaRPr lang="en-GB" sz="1600">
              <a:latin typeface="Arial"/>
              <a:cs typeface="Arial"/>
            </a:endParaRPr>
          </a:p>
          <a:p>
            <a:pPr marL="0" indent="0">
              <a:buClr>
                <a:srgbClr val="5FCBEF"/>
              </a:buClr>
              <a:buNone/>
            </a:pPr>
            <a:endParaRPr lang="en-GB" sz="1600">
              <a:latin typeface="Arial"/>
              <a:cs typeface="Arial"/>
            </a:endParaRPr>
          </a:p>
          <a:p>
            <a:pPr>
              <a:buClr>
                <a:srgbClr val="FFFFFF"/>
              </a:buClr>
            </a:pPr>
            <a:r>
              <a:rPr lang="en-GB" sz="2000">
                <a:latin typeface="Arial"/>
                <a:cs typeface="Arial"/>
              </a:rPr>
              <a:t>As Riverdale works within two separate buildings staff may have rotas in each buildings and different patients daily. By Accessing Microsoft Word from computers, laptops or tablets allows quick and easy access to patients care records,  ensuring the patient receives the right care.</a:t>
            </a:r>
          </a:p>
          <a:p>
            <a:pPr>
              <a:buClr>
                <a:srgbClr val="FFFFFF"/>
              </a:buClr>
            </a:pPr>
            <a:r>
              <a:rPr lang="en-GB" sz="2000">
                <a:latin typeface="Arial"/>
                <a:cs typeface="Arial"/>
              </a:rPr>
              <a:t>As there can be different levels of information for the staff to access for example </a:t>
            </a:r>
            <a:r>
              <a:rPr lang="en-GB" sz="2000">
                <a:latin typeface="Arial"/>
                <a:ea typeface="+mn-lt"/>
                <a:cs typeface="Arial"/>
              </a:rPr>
              <a:t>carers can access records for personal care. Senior carers and nurses can access more confidential  information.</a:t>
            </a:r>
            <a:endParaRPr lang="en-GB" sz="2000">
              <a:latin typeface="Arial"/>
              <a:cs typeface="Arial"/>
            </a:endParaRPr>
          </a:p>
          <a:p>
            <a:pPr>
              <a:buClr>
                <a:srgbClr val="FFFFFF"/>
              </a:buClr>
            </a:pPr>
            <a:r>
              <a:rPr lang="en-GB" sz="2000">
                <a:latin typeface="Arial"/>
                <a:cs typeface="Arial"/>
              </a:rPr>
              <a:t>As staff may be at different levels with digital skills training can be easily accessed through</a:t>
            </a:r>
            <a:r>
              <a:rPr lang="en-GB" sz="2000" b="1">
                <a:latin typeface="Arial"/>
                <a:cs typeface="Arial"/>
              </a:rPr>
              <a:t> </a:t>
            </a:r>
            <a:r>
              <a:rPr lang="en-GB" sz="2000">
                <a:latin typeface="Arial"/>
                <a:cs typeface="Arial"/>
              </a:rPr>
              <a:t>Microsoft 365 (2023)</a:t>
            </a:r>
            <a:r>
              <a:rPr lang="en-GB" sz="2000" b="1">
                <a:latin typeface="Arial"/>
                <a:cs typeface="Arial"/>
              </a:rPr>
              <a:t> </a:t>
            </a:r>
            <a:endParaRPr lang="en-GB" sz="2000" b="1">
              <a:solidFill>
                <a:srgbClr val="0F496F"/>
              </a:solidFill>
              <a:latin typeface="Arial"/>
              <a:cs typeface="Arial"/>
            </a:endParaRPr>
          </a:p>
          <a:p>
            <a:pPr>
              <a:buClr>
                <a:srgbClr val="FFFFFF"/>
              </a:buClr>
            </a:pPr>
            <a:r>
              <a:rPr lang="en-GB" sz="2000">
                <a:latin typeface="Arial"/>
                <a:cs typeface="Arial"/>
              </a:rPr>
              <a:t>Communication will be enhanced as staff can add reports and add vital information to each patient file. </a:t>
            </a:r>
          </a:p>
          <a:p>
            <a:pPr>
              <a:buClr>
                <a:srgbClr val="FFFFFF"/>
              </a:buClr>
            </a:pPr>
            <a:endParaRPr lang="en-GB" sz="1600" b="1">
              <a:latin typeface="Arial"/>
              <a:cs typeface="Arial"/>
            </a:endParaRPr>
          </a:p>
          <a:p>
            <a:pPr>
              <a:buClr>
                <a:srgbClr val="FFFFFF"/>
              </a:buClr>
            </a:pPr>
            <a:endParaRPr lang="en-GB" sz="1600">
              <a:latin typeface="Arial"/>
              <a:cs typeface="Arial"/>
            </a:endParaRPr>
          </a:p>
          <a:p>
            <a:pPr>
              <a:buClr>
                <a:srgbClr val="FFFFFF"/>
              </a:buClr>
            </a:pPr>
            <a:endParaRPr lang="en-GB" sz="1100" b="1">
              <a:latin typeface="Arial"/>
              <a:cs typeface="Arial"/>
            </a:endParaRPr>
          </a:p>
          <a:p>
            <a:pPr marL="0" indent="0">
              <a:buClr>
                <a:srgbClr val="FFFFFF"/>
              </a:buClr>
              <a:buNone/>
            </a:pPr>
            <a:endParaRPr lang="en-GB" sz="1100" b="1">
              <a:latin typeface="Arial"/>
              <a:cs typeface="Arial"/>
            </a:endParaRPr>
          </a:p>
          <a:p>
            <a:pPr marL="0" indent="0">
              <a:buClr>
                <a:srgbClr val="FFFFFF"/>
              </a:buClr>
              <a:buNone/>
            </a:pPr>
            <a:endParaRPr lang="en-GB" sz="1100" b="1">
              <a:latin typeface="Arial"/>
              <a:cs typeface="Arial"/>
            </a:endParaRPr>
          </a:p>
          <a:p>
            <a:pPr>
              <a:buClr>
                <a:srgbClr val="FFFFFF"/>
              </a:buClr>
            </a:pPr>
            <a:endParaRPr lang="en-GB" sz="1100" b="1">
              <a:solidFill>
                <a:srgbClr val="0F496F"/>
              </a:solidFill>
              <a:latin typeface="Arial"/>
              <a:cs typeface="Arial"/>
            </a:endParaRPr>
          </a:p>
          <a:p>
            <a:pPr>
              <a:buClr>
                <a:srgbClr val="FFFFFF"/>
              </a:buClr>
              <a:buFont typeface="Wingdings 3,Sans-Serif" panose="05040102010807070707" pitchFamily="18" charset="2"/>
            </a:pPr>
            <a:endParaRPr lang="en-GB" sz="1000">
              <a:latin typeface="Arial"/>
              <a:cs typeface="Arial"/>
            </a:endParaRPr>
          </a:p>
          <a:p>
            <a:pPr>
              <a:buClr>
                <a:srgbClr val="FFFFFF"/>
              </a:buClr>
              <a:buFont typeface="Wingdings 3,Sans-Serif" panose="05040102010807070707" pitchFamily="18" charset="2"/>
            </a:pPr>
            <a:endParaRPr lang="en-GB" sz="1000">
              <a:latin typeface="Arial"/>
              <a:cs typeface="Arial"/>
            </a:endParaRPr>
          </a:p>
          <a:p>
            <a:pPr>
              <a:buClr>
                <a:srgbClr val="FFFFFF"/>
              </a:buClr>
              <a:buFont typeface="Wingdings 3,Sans-Serif" panose="05040102010807070707" pitchFamily="18" charset="2"/>
            </a:pPr>
            <a:endParaRPr lang="en-GB" sz="1000">
              <a:latin typeface="Arial"/>
              <a:cs typeface="Arial"/>
            </a:endParaRPr>
          </a:p>
        </p:txBody>
      </p:sp>
    </p:spTree>
    <p:extLst>
      <p:ext uri="{BB962C8B-B14F-4D97-AF65-F5344CB8AC3E}">
        <p14:creationId xmlns:p14="http://schemas.microsoft.com/office/powerpoint/2010/main" val="10665815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0F64-EE30-A846-4082-3C93514D8C34}"/>
              </a:ext>
            </a:extLst>
          </p:cNvPr>
          <p:cNvSpPr>
            <a:spLocks noGrp="1"/>
          </p:cNvSpPr>
          <p:nvPr>
            <p:ph type="title"/>
          </p:nvPr>
        </p:nvSpPr>
        <p:spPr>
          <a:xfrm>
            <a:off x="677334" y="609600"/>
            <a:ext cx="8596668" cy="558801"/>
          </a:xfrm>
        </p:spPr>
        <p:txBody>
          <a:bodyPr>
            <a:normAutofit fontScale="90000"/>
          </a:bodyPr>
          <a:lstStyle/>
          <a:p>
            <a:r>
              <a:rPr lang="en-GB">
                <a:solidFill>
                  <a:srgbClr val="0070C0"/>
                </a:solidFill>
                <a:latin typeface="Trebuchet MS"/>
                <a:cs typeface="Arial"/>
              </a:rPr>
              <a:t>Advantages</a:t>
            </a:r>
            <a:br>
              <a:rPr lang="en-GB">
                <a:solidFill>
                  <a:srgbClr val="0070C0"/>
                </a:solidFill>
                <a:latin typeface="Trebuchet MS"/>
                <a:cs typeface="Arial"/>
              </a:rPr>
            </a:br>
            <a:r>
              <a:rPr lang="en-GB">
                <a:solidFill>
                  <a:srgbClr val="0070C0"/>
                </a:solidFill>
                <a:latin typeface="Trebuchet MS"/>
                <a:cs typeface="Arial"/>
              </a:rPr>
              <a:t> </a:t>
            </a:r>
            <a:br>
              <a:rPr lang="en-GB">
                <a:solidFill>
                  <a:srgbClr val="0070C0"/>
                </a:solidFill>
                <a:latin typeface="Trebuchet MS"/>
                <a:cs typeface="Arial"/>
              </a:rPr>
            </a:br>
            <a:br>
              <a:rPr lang="en-GB">
                <a:latin typeface="Trebuchet MS"/>
                <a:cs typeface="Arial"/>
              </a:rPr>
            </a:br>
            <a:endParaRPr lang="en-GB">
              <a:solidFill>
                <a:srgbClr val="0070C0"/>
              </a:solidFill>
              <a:latin typeface="Trebuchet MS"/>
              <a:cs typeface="Arial"/>
            </a:endParaRPr>
          </a:p>
        </p:txBody>
      </p:sp>
      <p:sp>
        <p:nvSpPr>
          <p:cNvPr id="3" name="Content Placeholder 2">
            <a:extLst>
              <a:ext uri="{FF2B5EF4-FFF2-40B4-BE49-F238E27FC236}">
                <a16:creationId xmlns:a16="http://schemas.microsoft.com/office/drawing/2014/main" id="{D6168CF7-37E3-85C0-BCA2-16B13E4148F6}"/>
              </a:ext>
            </a:extLst>
          </p:cNvPr>
          <p:cNvSpPr>
            <a:spLocks noGrp="1"/>
          </p:cNvSpPr>
          <p:nvPr>
            <p:ph idx="1"/>
          </p:nvPr>
        </p:nvSpPr>
        <p:spPr>
          <a:xfrm>
            <a:off x="676740" y="3586682"/>
            <a:ext cx="8752230" cy="3936042"/>
          </a:xfrm>
        </p:spPr>
        <p:txBody>
          <a:bodyPr vert="horz" lIns="91440" tIns="45720" rIns="91440" bIns="45720" rtlCol="0" anchor="ctr">
            <a:noAutofit/>
          </a:bodyPr>
          <a:lstStyle/>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Microsoft Word offers an enhanced word document which benefits the management of patients. In their analysis Marshall, Wood and Derry (2021)</a:t>
            </a:r>
            <a:endParaRPr lang="en-GB">
              <a:solidFill>
                <a:schemeClr val="tx1"/>
              </a:solidFill>
            </a:endParaRPr>
          </a:p>
          <a:p>
            <a:pPr marL="0" indent="0">
              <a:buNone/>
            </a:pPr>
            <a:r>
              <a:rPr lang="en-GB" sz="2000">
                <a:solidFill>
                  <a:schemeClr val="tx1"/>
                </a:solidFill>
                <a:latin typeface="Arial"/>
                <a:cs typeface="Arial"/>
              </a:rPr>
              <a:t>Microsoft Word can be accessed offline.</a:t>
            </a:r>
          </a:p>
          <a:p>
            <a:pPr marL="0" indent="0">
              <a:buClr>
                <a:srgbClr val="FFFFFF"/>
              </a:buClr>
              <a:buNone/>
            </a:pPr>
            <a:r>
              <a:rPr lang="en-GB" sz="2000">
                <a:solidFill>
                  <a:schemeClr val="tx1"/>
                </a:solidFill>
                <a:latin typeface="Arial"/>
                <a:cs typeface="Arial"/>
              </a:rPr>
              <a:t>Reusable templates.</a:t>
            </a:r>
          </a:p>
          <a:p>
            <a:pPr marL="0" indent="0">
              <a:buNone/>
            </a:pPr>
            <a:r>
              <a:rPr lang="en-GB" sz="2000">
                <a:solidFill>
                  <a:schemeClr val="tx1"/>
                </a:solidFill>
                <a:latin typeface="Arial"/>
                <a:cs typeface="Arial"/>
              </a:rPr>
              <a:t>Page layout and design.</a:t>
            </a:r>
          </a:p>
          <a:p>
            <a:pPr marL="0" indent="0">
              <a:buNone/>
            </a:pPr>
            <a:r>
              <a:rPr lang="en-GB" sz="2000">
                <a:solidFill>
                  <a:schemeClr val="tx1"/>
                </a:solidFill>
                <a:latin typeface="Arial"/>
                <a:cs typeface="Arial"/>
              </a:rPr>
              <a:t>Review and commenting.</a:t>
            </a:r>
          </a:p>
          <a:p>
            <a:pPr marL="0" indent="0">
              <a:buNone/>
            </a:pPr>
            <a:r>
              <a:rPr lang="en-GB" sz="2000">
                <a:solidFill>
                  <a:schemeClr val="tx1"/>
                </a:solidFill>
                <a:latin typeface="Arial"/>
                <a:cs typeface="Arial"/>
              </a:rPr>
              <a:t>Collabration and sharing.</a:t>
            </a:r>
          </a:p>
          <a:p>
            <a:pPr marL="0" indent="0">
              <a:buClr>
                <a:srgbClr val="5FCBEF"/>
              </a:buClr>
              <a:buNone/>
            </a:pPr>
            <a:r>
              <a:rPr lang="en-GB" sz="2000">
                <a:solidFill>
                  <a:srgbClr val="000000"/>
                </a:solidFill>
                <a:latin typeface="Arial"/>
                <a:cs typeface="Arial"/>
              </a:rPr>
              <a:t>Mail merge.</a:t>
            </a:r>
          </a:p>
          <a:p>
            <a:pPr marL="0" indent="0">
              <a:buNone/>
            </a:pPr>
            <a:r>
              <a:rPr lang="en-GB" sz="2000">
                <a:solidFill>
                  <a:srgbClr val="000000"/>
                </a:solidFill>
                <a:latin typeface="Arial"/>
                <a:cs typeface="Arial"/>
              </a:rPr>
              <a:t>Offers online training.</a:t>
            </a:r>
          </a:p>
          <a:p>
            <a:pPr marL="0" indent="0">
              <a:buClr>
                <a:srgbClr val="5FCBEF"/>
              </a:buClr>
              <a:buNone/>
            </a:pPr>
            <a:endParaRPr lang="en-GB" sz="2000">
              <a:solidFill>
                <a:srgbClr val="000000"/>
              </a:solidFill>
              <a:latin typeface="Arial"/>
              <a:cs typeface="Arial"/>
            </a:endParaRPr>
          </a:p>
          <a:p>
            <a:pPr>
              <a:buClr>
                <a:srgbClr val="FFFFFF"/>
              </a:buClr>
              <a:buFont typeface="Wingdings 3"/>
              <a:buChar char=""/>
            </a:pPr>
            <a:endParaRPr lang="en-GB" sz="2000">
              <a:solidFill>
                <a:srgbClr val="000000"/>
              </a:solidFill>
              <a:latin typeface="Arial"/>
              <a:cs typeface="Arial"/>
            </a:endParaRPr>
          </a:p>
          <a:p>
            <a:pPr marL="0" indent="0">
              <a:buNone/>
            </a:pPr>
            <a:r>
              <a:rPr lang="en-GB" i="1">
                <a:solidFill>
                  <a:schemeClr val="bg1"/>
                </a:solidFill>
                <a:latin typeface="Arial"/>
                <a:cs typeface="Arial"/>
              </a:rPr>
              <a:t>Roig, Ribera and Martin (2021) </a:t>
            </a:r>
            <a:endParaRPr lang="en-GB">
              <a:solidFill>
                <a:schemeClr val="bg1"/>
              </a:solidFill>
              <a:latin typeface="Trebuchet MS" panose="020B0603020202020204"/>
              <a:cs typeface="Arial"/>
            </a:endParaRPr>
          </a:p>
          <a:p>
            <a:pPr marL="0" indent="0">
              <a:buNone/>
            </a:pPr>
            <a:r>
              <a:rPr lang="en-GB">
                <a:solidFill>
                  <a:schemeClr val="bg1"/>
                </a:solidFill>
                <a:latin typeface="Arial"/>
                <a:cs typeface="Arial"/>
              </a:rPr>
              <a:t>Staff forgetting to update files could lead to serious injury to patients. This is why staff will be trained to add information immediately.</a:t>
            </a:r>
          </a:p>
          <a:p>
            <a:pPr>
              <a:buClr>
                <a:srgbClr val="FFFFFF"/>
              </a:buClr>
              <a:buFont typeface="Wingdings 3"/>
              <a:buChar char=""/>
            </a:pPr>
            <a:endParaRPr lang="en-GB">
              <a:latin typeface="Arial"/>
              <a:cs typeface="Arial"/>
            </a:endParaRPr>
          </a:p>
          <a:p>
            <a:pPr>
              <a:buClr>
                <a:srgbClr val="FFFFFF"/>
              </a:buClr>
              <a:buFont typeface="Wingdings 3"/>
              <a:buChar char=""/>
            </a:pPr>
            <a:endParaRPr lang="en-GB">
              <a:solidFill>
                <a:srgbClr val="0F496F"/>
              </a:solidFill>
              <a:latin typeface="Arial"/>
              <a:cs typeface="Arial"/>
            </a:endParaRPr>
          </a:p>
          <a:p>
            <a:pPr>
              <a:buNone/>
            </a:pPr>
            <a:endParaRPr lang="en-GB" sz="1600">
              <a:solidFill>
                <a:srgbClr val="1C1D1E"/>
              </a:solidFill>
              <a:highlight>
                <a:srgbClr val="FFFFFF"/>
              </a:highlight>
              <a:latin typeface="Arial"/>
              <a:cs typeface="Arial"/>
            </a:endParaRPr>
          </a:p>
          <a:p>
            <a:pPr marL="0" indent="0">
              <a:buNone/>
            </a:pPr>
            <a:endParaRPr lang="en-GB" sz="1600" b="1">
              <a:solidFill>
                <a:srgbClr val="0F496F"/>
              </a:solidFill>
              <a:latin typeface="Arial"/>
              <a:cs typeface="Arial"/>
            </a:endParaRPr>
          </a:p>
        </p:txBody>
      </p:sp>
    </p:spTree>
    <p:extLst>
      <p:ext uri="{BB962C8B-B14F-4D97-AF65-F5344CB8AC3E}">
        <p14:creationId xmlns:p14="http://schemas.microsoft.com/office/powerpoint/2010/main" val="2849213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FF31-F1DA-928A-4968-6346106D906B}"/>
              </a:ext>
            </a:extLst>
          </p:cNvPr>
          <p:cNvSpPr>
            <a:spLocks noGrp="1"/>
          </p:cNvSpPr>
          <p:nvPr>
            <p:ph type="title"/>
          </p:nvPr>
        </p:nvSpPr>
        <p:spPr/>
        <p:txBody>
          <a:bodyPr/>
          <a:lstStyle/>
          <a:p>
            <a:r>
              <a:rPr lang="en-GB">
                <a:solidFill>
                  <a:schemeClr val="accent1">
                    <a:lumMod val="49000"/>
                  </a:schemeClr>
                </a:solidFill>
              </a:rPr>
              <a:t>Limitations</a:t>
            </a:r>
          </a:p>
        </p:txBody>
      </p:sp>
      <p:sp>
        <p:nvSpPr>
          <p:cNvPr id="3" name="Content Placeholder 2">
            <a:extLst>
              <a:ext uri="{FF2B5EF4-FFF2-40B4-BE49-F238E27FC236}">
                <a16:creationId xmlns:a16="http://schemas.microsoft.com/office/drawing/2014/main" id="{6AB951B2-4C50-50E7-DCFC-8581C62BDBDF}"/>
              </a:ext>
            </a:extLst>
          </p:cNvPr>
          <p:cNvSpPr>
            <a:spLocks noGrp="1"/>
          </p:cNvSpPr>
          <p:nvPr>
            <p:ph idx="1"/>
          </p:nvPr>
        </p:nvSpPr>
        <p:spPr>
          <a:xfrm>
            <a:off x="677334" y="1456463"/>
            <a:ext cx="8596668" cy="4584899"/>
          </a:xfrm>
        </p:spPr>
        <p:txBody>
          <a:bodyPr vert="horz" lIns="91440" tIns="45720" rIns="91440" bIns="45720" rtlCol="0" anchor="t">
            <a:normAutofit/>
          </a:bodyPr>
          <a:lstStyle/>
          <a:p>
            <a:pPr marL="0" indent="0">
              <a:buNone/>
            </a:pPr>
            <a:r>
              <a:rPr lang="en-GB" sz="2000">
                <a:solidFill>
                  <a:schemeClr val="tx1"/>
                </a:solidFill>
                <a:latin typeface="Arial"/>
                <a:cs typeface="Arial"/>
              </a:rPr>
              <a:t>If staff members are not digital savvy they may struggle to understand the tools or produce accurate documents. In their analysis Roig, Ribera and Martin (2021)</a:t>
            </a:r>
            <a:r>
              <a:rPr lang="en-GB">
                <a:solidFill>
                  <a:schemeClr val="tx1"/>
                </a:solidFill>
                <a:latin typeface="Century Gothic"/>
                <a:cs typeface="Arial"/>
              </a:rPr>
              <a:t> </a:t>
            </a:r>
            <a:endParaRPr lang="en-GB" sz="2000">
              <a:solidFill>
                <a:schemeClr val="tx1"/>
              </a:solidFill>
              <a:latin typeface="Arial"/>
              <a:cs typeface="Arial"/>
            </a:endParaRPr>
          </a:p>
          <a:p>
            <a:r>
              <a:rPr lang="en-GB" sz="2000">
                <a:solidFill>
                  <a:schemeClr val="tx1"/>
                </a:solidFill>
                <a:latin typeface="Arial"/>
                <a:cs typeface="Arial"/>
              </a:rPr>
              <a:t>Human error. In their analysis Jonn, Senders, Neville and Moray (2020)</a:t>
            </a:r>
          </a:p>
          <a:p>
            <a:r>
              <a:rPr lang="en-GB" sz="2000">
                <a:solidFill>
                  <a:schemeClr val="tx1"/>
                </a:solidFill>
                <a:latin typeface="Arial"/>
                <a:cs typeface="Arial"/>
              </a:rPr>
              <a:t>Costly software for advanced features.</a:t>
            </a:r>
          </a:p>
          <a:p>
            <a:endParaRPr lang="en-GB" sz="2000">
              <a:solidFill>
                <a:schemeClr val="tx1"/>
              </a:solidFill>
              <a:latin typeface="Arial"/>
              <a:cs typeface="Arial"/>
            </a:endParaRPr>
          </a:p>
          <a:p>
            <a:pPr marL="0" indent="0">
              <a:buNone/>
            </a:pPr>
            <a:r>
              <a:rPr lang="en-GB" sz="3600">
                <a:solidFill>
                  <a:schemeClr val="accent1">
                    <a:lumMod val="49000"/>
                  </a:schemeClr>
                </a:solidFill>
                <a:latin typeface="Trebuchet MS"/>
                <a:cs typeface="Arial"/>
              </a:rPr>
              <a:t>Conclusion</a:t>
            </a:r>
          </a:p>
          <a:p>
            <a:pPr marL="0" indent="0">
              <a:buNone/>
            </a:pPr>
            <a:r>
              <a:rPr lang="en-GB" sz="2000">
                <a:solidFill>
                  <a:schemeClr val="tx1">
                    <a:lumMod val="95000"/>
                    <a:lumOff val="5000"/>
                  </a:schemeClr>
                </a:solidFill>
                <a:latin typeface="Arial"/>
                <a:cs typeface="Arial"/>
              </a:rPr>
              <a:t>Implementing Microsoft word for </a:t>
            </a:r>
            <a:r>
              <a:rPr lang="en-GB" sz="2000">
                <a:solidFill>
                  <a:schemeClr val="tx1">
                    <a:lumMod val="95000"/>
                    <a:lumOff val="5000"/>
                  </a:schemeClr>
                </a:solidFill>
                <a:latin typeface="Arial"/>
                <a:ea typeface="Calibri"/>
                <a:cs typeface="Arial"/>
              </a:rPr>
              <a:t>Writing care-related documents/Care documentation in Riverdale Nursing home will </a:t>
            </a:r>
            <a:r>
              <a:rPr lang="en-GB" sz="2000" err="1">
                <a:solidFill>
                  <a:schemeClr val="tx1">
                    <a:lumMod val="95000"/>
                    <a:lumOff val="5000"/>
                  </a:schemeClr>
                </a:solidFill>
                <a:latin typeface="Arial"/>
                <a:ea typeface="Calibri"/>
                <a:cs typeface="Arial"/>
              </a:rPr>
              <a:t>ehance</a:t>
            </a:r>
            <a:r>
              <a:rPr lang="en-GB" sz="2000">
                <a:solidFill>
                  <a:schemeClr val="tx1">
                    <a:lumMod val="95000"/>
                    <a:lumOff val="5000"/>
                  </a:schemeClr>
                </a:solidFill>
                <a:latin typeface="Arial"/>
                <a:ea typeface="Calibri"/>
                <a:cs typeface="Arial"/>
              </a:rPr>
              <a:t> efficiency and excellent and accurate documentation.</a:t>
            </a:r>
          </a:p>
        </p:txBody>
      </p:sp>
    </p:spTree>
    <p:extLst>
      <p:ext uri="{BB962C8B-B14F-4D97-AF65-F5344CB8AC3E}">
        <p14:creationId xmlns:p14="http://schemas.microsoft.com/office/powerpoint/2010/main" val="325461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1"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5226F2-3685-25C4-DBE9-8F50966FE344}"/>
              </a:ext>
            </a:extLst>
          </p:cNvPr>
          <p:cNvSpPr>
            <a:spLocks noGrp="1"/>
          </p:cNvSpPr>
          <p:nvPr>
            <p:ph type="title"/>
          </p:nvPr>
        </p:nvSpPr>
        <p:spPr>
          <a:xfrm>
            <a:off x="5638786" y="1275135"/>
            <a:ext cx="3635217" cy="1522240"/>
          </a:xfrm>
        </p:spPr>
        <p:txBody>
          <a:bodyPr vert="horz" lIns="91440" tIns="45720" rIns="91440" bIns="45720" rtlCol="0" anchor="b">
            <a:normAutofit fontScale="90000"/>
          </a:bodyPr>
          <a:lstStyle/>
          <a:p>
            <a:r>
              <a:rPr lang="en-US" sz="4800"/>
              <a:t>Microsoft</a:t>
            </a:r>
            <a:br>
              <a:rPr lang="en-US" sz="4800"/>
            </a:br>
            <a:r>
              <a:rPr lang="en-US" sz="4800"/>
              <a:t>PowerPoint</a:t>
            </a:r>
          </a:p>
        </p:txBody>
      </p:sp>
      <p:sp>
        <p:nvSpPr>
          <p:cNvPr id="82" name="Content Placeholder 16">
            <a:extLst>
              <a:ext uri="{FF2B5EF4-FFF2-40B4-BE49-F238E27FC236}">
                <a16:creationId xmlns:a16="http://schemas.microsoft.com/office/drawing/2014/main" id="{6BFCFF24-6AAD-5F3A-88AA-F0A7E22619DE}"/>
              </a:ext>
            </a:extLst>
          </p:cNvPr>
          <p:cNvSpPr>
            <a:spLocks noGrp="1"/>
          </p:cNvSpPr>
          <p:nvPr>
            <p:ph idx="1"/>
          </p:nvPr>
        </p:nvSpPr>
        <p:spPr>
          <a:xfrm>
            <a:off x="985968" y="4611602"/>
            <a:ext cx="8288035" cy="575397"/>
          </a:xfrm>
        </p:spPr>
        <p:txBody>
          <a:bodyPr vert="horz" lIns="91440" tIns="45720" rIns="91440" bIns="45720" rtlCol="0" anchor="t">
            <a:normAutofit/>
          </a:bodyPr>
          <a:lstStyle/>
          <a:p>
            <a:pPr marL="0" indent="0">
              <a:buNone/>
            </a:pPr>
            <a:r>
              <a:rPr lang="en-US">
                <a:solidFill>
                  <a:schemeClr val="tx1">
                    <a:lumMod val="50000"/>
                    <a:lumOff val="50000"/>
                  </a:schemeClr>
                </a:solidFill>
              </a:rPr>
              <a:t>(The PowerPoint picture Photo Author is licensed under CCYYSA).</a:t>
            </a:r>
          </a:p>
          <a:p>
            <a:pPr marL="0" indent="0">
              <a:buNone/>
            </a:pPr>
            <a:endParaRPr lang="en-US">
              <a:solidFill>
                <a:schemeClr val="tx1">
                  <a:lumMod val="50000"/>
                  <a:lumOff val="50000"/>
                </a:schemeClr>
              </a:solidFill>
            </a:endParaRPr>
          </a:p>
        </p:txBody>
      </p:sp>
      <p:pic>
        <p:nvPicPr>
          <p:cNvPr id="3" name="Picture 2" descr="A logo with a letter p&#10;&#10;AI-generated content may be incorrect.">
            <a:extLst>
              <a:ext uri="{FF2B5EF4-FFF2-40B4-BE49-F238E27FC236}">
                <a16:creationId xmlns:a16="http://schemas.microsoft.com/office/drawing/2014/main" id="{E8145944-F963-95B5-6CCC-B6704140A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837" y="1116466"/>
            <a:ext cx="3264353" cy="3384096"/>
          </a:xfrm>
          <a:prstGeom prst="rect">
            <a:avLst/>
          </a:prstGeom>
        </p:spPr>
      </p:pic>
      <p:sp>
        <p:nvSpPr>
          <p:cNvPr id="4" name="TextBox 3">
            <a:extLst>
              <a:ext uri="{FF2B5EF4-FFF2-40B4-BE49-F238E27FC236}">
                <a16:creationId xmlns:a16="http://schemas.microsoft.com/office/drawing/2014/main" id="{9E411271-1F29-2794-A496-BCD8BB5ECCBB}"/>
              </a:ext>
            </a:extLst>
          </p:cNvPr>
          <p:cNvSpPr txBox="1"/>
          <p:nvPr/>
        </p:nvSpPr>
        <p:spPr>
          <a:xfrm>
            <a:off x="5024438" y="4500563"/>
            <a:ext cx="2143125" cy="317500"/>
          </a:xfrm>
          <a:prstGeom prst="rect">
            <a:avLst/>
          </a:prstGeom>
        </p:spPr>
        <p:txBody>
          <a:bodyPr lIns="91440" tIns="45720" rIns="91440" bIns="45720" anchor="t">
            <a:normAutofit fontScale="92500" lnSpcReduction="20000"/>
          </a:bodyPr>
          <a:lstStyle/>
          <a:p>
            <a:r>
              <a:rPr lang="en-US"/>
              <a:t> </a:t>
            </a:r>
          </a:p>
        </p:txBody>
      </p:sp>
    </p:spTree>
    <p:extLst>
      <p:ext uri="{BB962C8B-B14F-4D97-AF65-F5344CB8AC3E}">
        <p14:creationId xmlns:p14="http://schemas.microsoft.com/office/powerpoint/2010/main" val="395208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502-233E-2961-B2C9-FDE37EFA7EAA}"/>
              </a:ext>
            </a:extLst>
          </p:cNvPr>
          <p:cNvSpPr>
            <a:spLocks noGrp="1"/>
          </p:cNvSpPr>
          <p:nvPr>
            <p:ph type="title"/>
          </p:nvPr>
        </p:nvSpPr>
        <p:spPr>
          <a:xfrm>
            <a:off x="684212" y="1707444"/>
            <a:ext cx="8534400" cy="4286955"/>
          </a:xfrm>
        </p:spPr>
        <p:txBody>
          <a:bodyPr/>
          <a:lstStyle/>
          <a:p>
            <a:pPr algn="ctr">
              <a:lnSpc>
                <a:spcPct val="90000"/>
              </a:lnSpc>
              <a:spcBef>
                <a:spcPts val="1000"/>
              </a:spcBef>
            </a:pPr>
            <a:r>
              <a:rPr lang="en-GB" sz="2000">
                <a:solidFill>
                  <a:srgbClr val="000000"/>
                </a:solidFill>
                <a:latin typeface="Calibri"/>
                <a:ea typeface="Calibri"/>
                <a:cs typeface="Calibri"/>
              </a:rPr>
              <a:t>Riverdale Nursing Home are introducing Microsoft 365 to manage customer's  information within their two buildings. Introducing a new systems is not always an easy duty.</a:t>
            </a:r>
          </a:p>
          <a:p>
            <a:pPr algn="ctr">
              <a:lnSpc>
                <a:spcPct val="90000"/>
              </a:lnSpc>
              <a:spcBef>
                <a:spcPts val="1000"/>
              </a:spcBef>
            </a:pPr>
            <a:endParaRPr lang="en-GB" sz="2000">
              <a:solidFill>
                <a:srgbClr val="000000"/>
              </a:solidFill>
              <a:latin typeface="Calibri"/>
              <a:ea typeface="Calibri"/>
              <a:cs typeface="Calibri"/>
            </a:endParaRPr>
          </a:p>
          <a:p>
            <a:pPr algn="ctr">
              <a:lnSpc>
                <a:spcPct val="90000"/>
              </a:lnSpc>
              <a:spcBef>
                <a:spcPts val="1000"/>
              </a:spcBef>
            </a:pPr>
            <a:r>
              <a:rPr lang="en-GB" sz="2000">
                <a:solidFill>
                  <a:srgbClr val="000000"/>
                </a:solidFill>
                <a:latin typeface="Calibri"/>
                <a:ea typeface="Calibri"/>
                <a:cs typeface="Calibri"/>
              </a:rPr>
              <a:t>During this presentation I will explain how Microsoft 365 With PowerPoint tool can help Riverdale Nursing Home to train their staff in an effective way and being more responsible with the patient's information.</a:t>
            </a:r>
            <a:endParaRPr lang="en-US" sz="2000">
              <a:solidFill>
                <a:srgbClr val="000000"/>
              </a:solidFill>
              <a:latin typeface="Calibri"/>
              <a:ea typeface="Calibri"/>
              <a:cs typeface="Calibri"/>
            </a:endParaRPr>
          </a:p>
          <a:p>
            <a:endParaRPr lang="en-GB" sz="2000">
              <a:latin typeface="Calibri"/>
              <a:ea typeface="Calibri"/>
              <a:cs typeface="Calibri"/>
            </a:endParaRPr>
          </a:p>
        </p:txBody>
      </p:sp>
      <p:sp>
        <p:nvSpPr>
          <p:cNvPr id="3" name="Content Placeholder 2">
            <a:extLst>
              <a:ext uri="{FF2B5EF4-FFF2-40B4-BE49-F238E27FC236}">
                <a16:creationId xmlns:a16="http://schemas.microsoft.com/office/drawing/2014/main" id="{0B76E60B-5AB0-A570-A2A4-3BCF7BF34997}"/>
              </a:ext>
            </a:extLst>
          </p:cNvPr>
          <p:cNvSpPr>
            <a:spLocks noGrp="1"/>
          </p:cNvSpPr>
          <p:nvPr>
            <p:ph idx="1"/>
          </p:nvPr>
        </p:nvSpPr>
        <p:spPr>
          <a:xfrm>
            <a:off x="684212" y="685800"/>
            <a:ext cx="8534400" cy="863601"/>
          </a:xfrm>
        </p:spPr>
        <p:txBody>
          <a:bodyPr>
            <a:normAutofit fontScale="92500" lnSpcReduction="20000"/>
          </a:bodyPr>
          <a:lstStyle/>
          <a:p>
            <a:r>
              <a:rPr lang="en-GB" sz="6000">
                <a:solidFill>
                  <a:srgbClr val="000000"/>
                </a:solidFill>
                <a:latin typeface="Aptos Display"/>
              </a:rPr>
              <a:t>Microsoft 365</a:t>
            </a:r>
          </a:p>
          <a:p>
            <a:pPr>
              <a:buClr>
                <a:srgbClr val="FFFFFF"/>
              </a:buClr>
            </a:pPr>
            <a:endParaRPr lang="en-GB"/>
          </a:p>
        </p:txBody>
      </p:sp>
    </p:spTree>
    <p:extLst>
      <p:ext uri="{BB962C8B-B14F-4D97-AF65-F5344CB8AC3E}">
        <p14:creationId xmlns:p14="http://schemas.microsoft.com/office/powerpoint/2010/main" val="299697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6984F-55E3-5A66-51E9-2F3AF0AE96C0}"/>
              </a:ext>
            </a:extLst>
          </p:cNvPr>
          <p:cNvSpPr>
            <a:spLocks noGrp="1"/>
          </p:cNvSpPr>
          <p:nvPr>
            <p:ph type="title"/>
          </p:nvPr>
        </p:nvSpPr>
        <p:spPr/>
        <p:txBody>
          <a:bodyPr/>
          <a:lstStyle/>
          <a:p>
            <a:r>
              <a:rPr lang="en-GB">
                <a:latin typeface="Aptos Display"/>
                <a:ea typeface="Calibri Light"/>
                <a:cs typeface="Calibri Light"/>
              </a:rPr>
              <a:t>What is POWERPOINT?</a:t>
            </a:r>
          </a:p>
          <a:p>
            <a:endParaRPr lang="en-GB">
              <a:ea typeface="Calibri Light"/>
              <a:cs typeface="Calibri Light"/>
            </a:endParaRPr>
          </a:p>
        </p:txBody>
      </p:sp>
      <p:sp>
        <p:nvSpPr>
          <p:cNvPr id="3" name="Content Placeholder 2">
            <a:extLst>
              <a:ext uri="{FF2B5EF4-FFF2-40B4-BE49-F238E27FC236}">
                <a16:creationId xmlns:a16="http://schemas.microsoft.com/office/drawing/2014/main" id="{DA969EF0-64AB-0170-9274-13DD383D546B}"/>
              </a:ext>
            </a:extLst>
          </p:cNvPr>
          <p:cNvSpPr>
            <a:spLocks noGrp="1"/>
          </p:cNvSpPr>
          <p:nvPr>
            <p:ph idx="1"/>
          </p:nvPr>
        </p:nvSpPr>
        <p:spPr/>
        <p:txBody>
          <a:bodyPr vert="horz" lIns="91440" tIns="45720" rIns="91440" bIns="45720" rtlCol="0" anchor="t">
            <a:normAutofit/>
          </a:bodyPr>
          <a:lstStyle/>
          <a:p>
            <a:pPr>
              <a:lnSpc>
                <a:spcPct val="90000"/>
              </a:lnSpc>
              <a:buFont typeface="Wingdings 3"/>
              <a:buChar char=""/>
            </a:pPr>
            <a:r>
              <a:rPr lang="en-GB" sz="2000">
                <a:solidFill>
                  <a:srgbClr val="000000"/>
                </a:solidFill>
                <a:latin typeface="Calibri"/>
                <a:ea typeface="Calibri"/>
                <a:cs typeface="Calibri"/>
              </a:rPr>
              <a:t>Computer software that let design slides with text, images and animations (Dziak, 2025)</a:t>
            </a:r>
            <a:endParaRPr lang="en-US"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r>
              <a:rPr lang="en-GB" sz="2000">
                <a:solidFill>
                  <a:srgbClr val="000000"/>
                </a:solidFill>
                <a:latin typeface="Calibri"/>
                <a:ea typeface="Calibri"/>
                <a:cs typeface="Calibri"/>
              </a:rPr>
              <a:t>Humans maximise learning when relevant text and visuals such as pictures and videos, are presented together (Mayer &amp; Moreno, 2003).</a:t>
            </a:r>
            <a:endParaRPr lang="en-US"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endParaRPr lang="en-GB" sz="2000">
              <a:solidFill>
                <a:srgbClr val="000000"/>
              </a:solidFill>
              <a:latin typeface="Calibri"/>
              <a:ea typeface="Calibri"/>
              <a:cs typeface="Calibri"/>
            </a:endParaRPr>
          </a:p>
          <a:p>
            <a:pPr>
              <a:lnSpc>
                <a:spcPct val="90000"/>
              </a:lnSpc>
              <a:buFont typeface="Wingdings 3"/>
              <a:buChar char=""/>
            </a:pPr>
            <a:r>
              <a:rPr lang="en-GB" sz="2000">
                <a:solidFill>
                  <a:srgbClr val="000000"/>
                </a:solidFill>
                <a:latin typeface="Calibri"/>
                <a:ea typeface="Calibri"/>
                <a:cs typeface="Calibri"/>
              </a:rPr>
              <a:t> Mayer &amp; Moreno (2003), point out that “concise narrated animation fostered meaningful learning without creating cognitive overload”</a:t>
            </a:r>
            <a:endParaRPr lang="en-US" sz="2000">
              <a:solidFill>
                <a:srgbClr val="000000"/>
              </a:solidFill>
              <a:latin typeface="Calibri"/>
              <a:ea typeface="Calibri"/>
              <a:cs typeface="Calibri"/>
            </a:endParaRPr>
          </a:p>
          <a:p>
            <a:pPr marL="0" indent="0">
              <a:buNone/>
            </a:pPr>
            <a:endParaRPr lang="en-GB">
              <a:ea typeface="Calibri"/>
              <a:cs typeface="Calibri"/>
            </a:endParaRPr>
          </a:p>
        </p:txBody>
      </p:sp>
      <p:sp>
        <p:nvSpPr>
          <p:cNvPr id="18" name="Content Placeholder 2">
            <a:extLst>
              <a:ext uri="{FF2B5EF4-FFF2-40B4-BE49-F238E27FC236}">
                <a16:creationId xmlns:a16="http://schemas.microsoft.com/office/drawing/2014/main" id="{4FFE1A05-CDC5-20A9-A223-621F17242219}"/>
              </a:ext>
            </a:extLst>
          </p:cNvPr>
          <p:cNvSpPr>
            <a:spLocks noGrp="1"/>
          </p:cNvSpPr>
          <p:nvPr/>
        </p:nvSpPr>
        <p:spPr>
          <a:xfrm>
            <a:off x="681318" y="1950578"/>
            <a:ext cx="9058835" cy="42263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47512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92E5-94E4-128E-44BB-ECB05DEE5136}"/>
              </a:ext>
            </a:extLst>
          </p:cNvPr>
          <p:cNvSpPr>
            <a:spLocks noGrp="1"/>
          </p:cNvSpPr>
          <p:nvPr>
            <p:ph type="title"/>
          </p:nvPr>
        </p:nvSpPr>
        <p:spPr/>
        <p:txBody>
          <a:bodyPr/>
          <a:lstStyle/>
          <a:p>
            <a:r>
              <a:rPr lang="en-GB">
                <a:latin typeface="Aptos Display"/>
              </a:rPr>
              <a:t>Why PowerPoint is the most suitable tool?</a:t>
            </a:r>
          </a:p>
          <a:p>
            <a:endParaRPr lang="en-GB">
              <a:ea typeface="Calibri Light"/>
              <a:cs typeface="Calibri Light"/>
            </a:endParaRPr>
          </a:p>
        </p:txBody>
      </p:sp>
      <p:sp>
        <p:nvSpPr>
          <p:cNvPr id="3" name="Content Placeholder 2">
            <a:extLst>
              <a:ext uri="{FF2B5EF4-FFF2-40B4-BE49-F238E27FC236}">
                <a16:creationId xmlns:a16="http://schemas.microsoft.com/office/drawing/2014/main" id="{6DEE6401-2AC9-DA69-31DA-DB94E9ED196B}"/>
              </a:ext>
            </a:extLst>
          </p:cNvPr>
          <p:cNvSpPr>
            <a:spLocks noGrp="1"/>
          </p:cNvSpPr>
          <p:nvPr>
            <p:ph idx="1"/>
          </p:nvPr>
        </p:nvSpPr>
        <p:spPr>
          <a:xfrm>
            <a:off x="677334" y="1930946"/>
            <a:ext cx="8596668" cy="4110416"/>
          </a:xfrm>
        </p:spPr>
        <p:txBody>
          <a:bodyPr vert="horz" lIns="91440" tIns="45720" rIns="91440" bIns="45720" rtlCol="0" anchor="t">
            <a:normAutofit/>
          </a:bodyPr>
          <a:lstStyle/>
          <a:p>
            <a:r>
              <a:rPr lang="en-GB" sz="2000">
                <a:latin typeface="Calibri"/>
                <a:ea typeface="Calibri"/>
                <a:cs typeface="Calibri"/>
              </a:rPr>
              <a:t>Convert information in a dynamic way (Jones,2003).</a:t>
            </a:r>
            <a:endParaRPr lang="en-US" sz="2000">
              <a:latin typeface="Calibri"/>
              <a:ea typeface="Calibri"/>
              <a:cs typeface="Calibri"/>
            </a:endParaRPr>
          </a:p>
          <a:p>
            <a:r>
              <a:rPr lang="en-GB" sz="2000">
                <a:latin typeface="Calibri"/>
                <a:ea typeface="Calibri"/>
                <a:cs typeface="Calibri"/>
              </a:rPr>
              <a:t>Online format, which allows staff makes changes(Jones,2003).</a:t>
            </a:r>
          </a:p>
          <a:p>
            <a:r>
              <a:rPr lang="en-GB" sz="2000">
                <a:latin typeface="Calibri"/>
                <a:ea typeface="Calibri"/>
                <a:cs typeface="Calibri"/>
              </a:rPr>
              <a:t>Mayor engaged (Mayer &amp; Moreno, 2003)</a:t>
            </a:r>
            <a:endParaRPr lang="en-US" sz="2000">
              <a:latin typeface="Calibri"/>
              <a:ea typeface="Calibri"/>
              <a:cs typeface="Calibri"/>
            </a:endParaRPr>
          </a:p>
          <a:p>
            <a:endParaRPr lang="en-GB">
              <a:latin typeface="Aptos"/>
            </a:endParaRPr>
          </a:p>
          <a:p>
            <a:endParaRPr lang="en-GB">
              <a:latin typeface="Aptos"/>
              <a:ea typeface="Calibri"/>
              <a:cs typeface="Calibri"/>
            </a:endParaRPr>
          </a:p>
          <a:p>
            <a:endParaRPr lang="en-GB">
              <a:ea typeface="Calibri"/>
              <a:cs typeface="Calibri"/>
            </a:endParaRPr>
          </a:p>
        </p:txBody>
      </p:sp>
    </p:spTree>
    <p:extLst>
      <p:ext uri="{BB962C8B-B14F-4D97-AF65-F5344CB8AC3E}">
        <p14:creationId xmlns:p14="http://schemas.microsoft.com/office/powerpoint/2010/main" val="14729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271-8B98-884C-44E5-9ED5D0C0AA89}"/>
              </a:ext>
            </a:extLst>
          </p:cNvPr>
          <p:cNvSpPr>
            <a:spLocks noGrp="1"/>
          </p:cNvSpPr>
          <p:nvPr>
            <p:ph type="title"/>
          </p:nvPr>
        </p:nvSpPr>
        <p:spPr/>
        <p:txBody>
          <a:bodyPr/>
          <a:lstStyle/>
          <a:p>
            <a:r>
              <a:rPr lang="en-GB">
                <a:latin typeface="Aptos Display"/>
              </a:rPr>
              <a:t>How PowerPoint improves efficiency or communication?</a:t>
            </a:r>
          </a:p>
          <a:p>
            <a:endParaRPr lang="en-GB">
              <a:ea typeface="Calibri Light"/>
              <a:cs typeface="Calibri Light"/>
            </a:endParaRPr>
          </a:p>
        </p:txBody>
      </p:sp>
      <p:sp>
        <p:nvSpPr>
          <p:cNvPr id="3" name="Content Placeholder 2">
            <a:extLst>
              <a:ext uri="{FF2B5EF4-FFF2-40B4-BE49-F238E27FC236}">
                <a16:creationId xmlns:a16="http://schemas.microsoft.com/office/drawing/2014/main" id="{AB9263A2-73D0-D568-C47C-00E3658F9471}"/>
              </a:ext>
            </a:extLst>
          </p:cNvPr>
          <p:cNvSpPr>
            <a:spLocks noGrp="1"/>
          </p:cNvSpPr>
          <p:nvPr>
            <p:ph idx="1"/>
          </p:nvPr>
        </p:nvSpPr>
        <p:spPr>
          <a:xfrm>
            <a:off x="677334" y="2160589"/>
            <a:ext cx="8596668" cy="4193923"/>
          </a:xfrm>
        </p:spPr>
        <p:txBody>
          <a:bodyPr vert="horz" lIns="91440" tIns="45720" rIns="91440" bIns="45720" rtlCol="0" anchor="t">
            <a:normAutofit/>
          </a:bodyPr>
          <a:lstStyle/>
          <a:p>
            <a:pPr>
              <a:lnSpc>
                <a:spcPct val="90000"/>
              </a:lnSpc>
            </a:pPr>
            <a:r>
              <a:rPr lang="en-GB" sz="2000">
                <a:solidFill>
                  <a:srgbClr val="000000"/>
                </a:solidFill>
                <a:latin typeface="Calibri"/>
                <a:ea typeface="Calibri"/>
                <a:cs typeface="Calibri"/>
              </a:rPr>
              <a:t>Co-authoring: Open and Edit </a:t>
            </a:r>
            <a:r>
              <a:rPr lang="en-GB" sz="2000">
                <a:latin typeface="Calibri"/>
                <a:ea typeface="Calibri"/>
                <a:cs typeface="Calibri"/>
              </a:rPr>
              <a:t>(support.microsoft.com, n.d.)</a:t>
            </a:r>
          </a:p>
          <a:p>
            <a:pPr>
              <a:lnSpc>
                <a:spcPct val="90000"/>
              </a:lnSpc>
            </a:pPr>
            <a:endParaRPr lang="en-GB" sz="2000">
              <a:solidFill>
                <a:srgbClr val="404040"/>
              </a:solidFill>
              <a:latin typeface="Calibri"/>
              <a:ea typeface="Calibri"/>
              <a:cs typeface="Calibri"/>
            </a:endParaRPr>
          </a:p>
          <a:p>
            <a:pPr>
              <a:lnSpc>
                <a:spcPct val="90000"/>
              </a:lnSpc>
            </a:pPr>
            <a:r>
              <a:rPr lang="en-GB" sz="2000">
                <a:solidFill>
                  <a:srgbClr val="404040"/>
                </a:solidFill>
                <a:latin typeface="Calibri"/>
                <a:ea typeface="Calibri"/>
                <a:cs typeface="Calibri"/>
              </a:rPr>
              <a:t>Health Literacy: “the degree to which organizations equitably enable individuals to find, understand, and use information and services to inform health-related decisions and actions for themselves and others” Health Literacy in Healthy People 2030, (2022) cited in Zappin et al. (2026)</a:t>
            </a:r>
          </a:p>
          <a:p>
            <a:pPr>
              <a:lnSpc>
                <a:spcPct val="90000"/>
              </a:lnSpc>
            </a:pPr>
            <a:endParaRPr lang="en-GB" sz="2000">
              <a:solidFill>
                <a:srgbClr val="404040"/>
              </a:solidFill>
              <a:latin typeface="Calibri"/>
              <a:ea typeface="Calibri"/>
              <a:cs typeface="Calibri"/>
            </a:endParaRPr>
          </a:p>
          <a:p>
            <a:pPr>
              <a:lnSpc>
                <a:spcPct val="90000"/>
              </a:lnSpc>
            </a:pPr>
            <a:r>
              <a:rPr lang="en-GB" sz="2000">
                <a:solidFill>
                  <a:srgbClr val="000000"/>
                </a:solidFill>
                <a:latin typeface="Calibri"/>
                <a:ea typeface="Calibri"/>
                <a:cs typeface="Calibri"/>
              </a:rPr>
              <a:t>Know who's in your presentation </a:t>
            </a:r>
            <a:br>
              <a:rPr lang="en-US" sz="2000">
                <a:latin typeface="Calibri"/>
                <a:ea typeface="Calibri"/>
                <a:cs typeface="Calibri"/>
              </a:rPr>
            </a:br>
            <a:r>
              <a:rPr lang="en-GB" sz="2000">
                <a:solidFill>
                  <a:srgbClr val="000000"/>
                </a:solidFill>
                <a:latin typeface="Calibri"/>
                <a:ea typeface="Calibri"/>
                <a:cs typeface="Calibri"/>
              </a:rPr>
              <a:t>(support.microsoft.com, n.d.)</a:t>
            </a:r>
          </a:p>
          <a:p>
            <a:pPr>
              <a:lnSpc>
                <a:spcPct val="90000"/>
              </a:lnSpc>
            </a:pPr>
            <a:endParaRPr lang="en-GB" sz="2000">
              <a:solidFill>
                <a:srgbClr val="000000"/>
              </a:solidFill>
              <a:latin typeface="Calibri"/>
              <a:ea typeface="Calibri"/>
              <a:cs typeface="Calibri"/>
            </a:endParaRPr>
          </a:p>
          <a:p>
            <a:r>
              <a:rPr lang="en-GB" sz="2000">
                <a:solidFill>
                  <a:srgbClr val="000000"/>
                </a:solidFill>
                <a:latin typeface="Calibri"/>
                <a:ea typeface="Calibri"/>
                <a:cs typeface="Calibri"/>
              </a:rPr>
              <a:t>Engagement </a:t>
            </a:r>
            <a:r>
              <a:rPr lang="en-GB" sz="2000">
                <a:solidFill>
                  <a:srgbClr val="404040"/>
                </a:solidFill>
                <a:latin typeface="Calibri"/>
                <a:ea typeface="Calibri"/>
                <a:cs typeface="Calibri"/>
              </a:rPr>
              <a:t>(Mayer &amp; Moreno, 2003)</a:t>
            </a:r>
            <a:endParaRPr lang="en-US" sz="2000">
              <a:solidFill>
                <a:srgbClr val="000000"/>
              </a:solidFill>
              <a:latin typeface="Calibri"/>
              <a:ea typeface="Calibri"/>
              <a:cs typeface="Calibri"/>
            </a:endParaRPr>
          </a:p>
          <a:p>
            <a:endParaRPr lang="en-GB">
              <a:solidFill>
                <a:srgbClr val="000000"/>
              </a:solidFill>
              <a:latin typeface="Aptos"/>
              <a:ea typeface="Calibri"/>
              <a:cs typeface="Calibri"/>
            </a:endParaRPr>
          </a:p>
          <a:p>
            <a:pPr marL="0" indent="0">
              <a:lnSpc>
                <a:spcPct val="90000"/>
              </a:lnSpc>
              <a:buNone/>
            </a:pPr>
            <a:endParaRPr lang="en-GB" sz="2000">
              <a:solidFill>
                <a:srgbClr val="000000"/>
              </a:solidFill>
              <a:latin typeface="Calibri"/>
              <a:ea typeface="Calibri"/>
              <a:cs typeface="Calibri"/>
            </a:endParaRPr>
          </a:p>
        </p:txBody>
      </p:sp>
      <p:sp>
        <p:nvSpPr>
          <p:cNvPr id="5" name="Content Placeholder 2">
            <a:extLst>
              <a:ext uri="{FF2B5EF4-FFF2-40B4-BE49-F238E27FC236}">
                <a16:creationId xmlns:a16="http://schemas.microsoft.com/office/drawing/2014/main" id="{209222D5-5CBE-6FA7-6A4D-B9ABDF5CE9CA}"/>
              </a:ext>
            </a:extLst>
          </p:cNvPr>
          <p:cNvSpPr>
            <a:spLocks noGrp="1"/>
          </p:cNvSpPr>
          <p:nvPr/>
        </p:nvSpPr>
        <p:spPr>
          <a:xfrm>
            <a:off x="681625" y="2158424"/>
            <a:ext cx="7254381" cy="401853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306206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4EEF-4C9B-47C7-54E4-184980E883F8}"/>
              </a:ext>
            </a:extLst>
          </p:cNvPr>
          <p:cNvSpPr>
            <a:spLocks noGrp="1"/>
          </p:cNvSpPr>
          <p:nvPr>
            <p:ph type="title"/>
          </p:nvPr>
        </p:nvSpPr>
        <p:spPr/>
        <p:txBody>
          <a:bodyPr/>
          <a:lstStyle/>
          <a:p>
            <a:r>
              <a:rPr lang="en-GB">
                <a:ea typeface="Calibri Light"/>
                <a:cs typeface="Calibri Light"/>
              </a:rPr>
              <a:t>Advantages and Limitations of PowerPoint</a:t>
            </a:r>
            <a:endParaRPr lang="en-GB"/>
          </a:p>
        </p:txBody>
      </p:sp>
      <p:sp>
        <p:nvSpPr>
          <p:cNvPr id="3" name="Content Placeholder 2">
            <a:extLst>
              <a:ext uri="{FF2B5EF4-FFF2-40B4-BE49-F238E27FC236}">
                <a16:creationId xmlns:a16="http://schemas.microsoft.com/office/drawing/2014/main" id="{62198AB3-2F2E-82F7-46F2-D0EE0F9242DE}"/>
              </a:ext>
            </a:extLst>
          </p:cNvPr>
          <p:cNvSpPr>
            <a:spLocks noGrp="1"/>
          </p:cNvSpPr>
          <p:nvPr>
            <p:ph sz="half" idx="1"/>
          </p:nvPr>
        </p:nvSpPr>
        <p:spPr/>
        <p:txBody>
          <a:bodyPr vert="horz" lIns="91440" tIns="45720" rIns="91440" bIns="45720" rtlCol="0" anchor="t">
            <a:normAutofit/>
          </a:bodyPr>
          <a:lstStyle/>
          <a:p>
            <a:r>
              <a:rPr lang="en-GB" sz="2000">
                <a:latin typeface="Calibri"/>
                <a:ea typeface="Calibri"/>
                <a:cs typeface="Calibri"/>
              </a:rPr>
              <a:t>Dynamic Learning </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Electronic Format </a:t>
            </a:r>
            <a:endParaRPr lang="en-GB" sz="2000">
              <a:solidFill>
                <a:srgbClr val="000000"/>
              </a:solidFill>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Summarize information</a:t>
            </a:r>
          </a:p>
          <a:p>
            <a:endParaRPr lang="en-GB" sz="2000">
              <a:latin typeface="Calibri"/>
              <a:ea typeface="Calibri"/>
              <a:cs typeface="Calibri"/>
            </a:endParaRPr>
          </a:p>
          <a:p>
            <a:r>
              <a:rPr lang="en-GB" sz="2000">
                <a:latin typeface="Calibri"/>
                <a:ea typeface="Calibri"/>
                <a:cs typeface="Calibri"/>
              </a:rPr>
              <a:t>It incentives and help the staff with features to create a professional slide. </a:t>
            </a:r>
          </a:p>
          <a:p>
            <a:endParaRPr lang="en-GB">
              <a:ea typeface="Calibri"/>
              <a:cs typeface="Calibri"/>
            </a:endParaRPr>
          </a:p>
        </p:txBody>
      </p:sp>
      <p:sp>
        <p:nvSpPr>
          <p:cNvPr id="7" name="Content Placeholder 6">
            <a:extLst>
              <a:ext uri="{FF2B5EF4-FFF2-40B4-BE49-F238E27FC236}">
                <a16:creationId xmlns:a16="http://schemas.microsoft.com/office/drawing/2014/main" id="{436EF249-40CF-8658-1018-02726A792D40}"/>
              </a:ext>
            </a:extLst>
          </p:cNvPr>
          <p:cNvSpPr>
            <a:spLocks noGrp="1"/>
          </p:cNvSpPr>
          <p:nvPr>
            <p:ph sz="half" idx="2"/>
          </p:nvPr>
        </p:nvSpPr>
        <p:spPr>
          <a:xfrm>
            <a:off x="5089970" y="2160589"/>
            <a:ext cx="4998225" cy="4329622"/>
          </a:xfrm>
        </p:spPr>
        <p:txBody>
          <a:bodyPr vert="horz" lIns="91440" tIns="45720" rIns="91440" bIns="45720" rtlCol="0" anchor="t">
            <a:normAutofit/>
          </a:bodyPr>
          <a:lstStyle/>
          <a:p>
            <a:r>
              <a:rPr lang="en-GB" sz="2000">
                <a:latin typeface="Calibri"/>
                <a:ea typeface="Calibri"/>
                <a:cs typeface="Calibri"/>
              </a:rPr>
              <a:t>Conver Notes or Writing information</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Take some training</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Technology curve</a:t>
            </a:r>
            <a:endParaRPr lang="en-US" sz="2000">
              <a:latin typeface="Calibri"/>
              <a:ea typeface="Calibri"/>
              <a:cs typeface="Calibri"/>
            </a:endParaRPr>
          </a:p>
          <a:p>
            <a:endParaRPr lang="en-GB" sz="2000">
              <a:latin typeface="Calibri"/>
              <a:ea typeface="Calibri"/>
              <a:cs typeface="Calibri"/>
            </a:endParaRPr>
          </a:p>
          <a:p>
            <a:r>
              <a:rPr lang="en-GB" sz="2000">
                <a:latin typeface="Calibri"/>
                <a:ea typeface="Calibri"/>
                <a:cs typeface="Calibri"/>
              </a:rPr>
              <a:t>Incompatible media  </a:t>
            </a:r>
          </a:p>
          <a:p>
            <a:endParaRPr lang="en-GB" sz="2000">
              <a:latin typeface="Calibri"/>
              <a:ea typeface="Calibri"/>
              <a:cs typeface="Calibri"/>
            </a:endParaRPr>
          </a:p>
          <a:p>
            <a:pPr marL="0" indent="0">
              <a:buNone/>
            </a:pPr>
            <a:r>
              <a:rPr lang="en-GB" sz="2000">
                <a:latin typeface="Calibri"/>
                <a:ea typeface="Calibri"/>
                <a:cs typeface="Calibri"/>
              </a:rPr>
              <a:t>                                                   (Jones,2003).</a:t>
            </a:r>
          </a:p>
          <a:p>
            <a:endParaRPr lang="en-GB">
              <a:ea typeface="Calibri"/>
              <a:cs typeface="Calibri"/>
            </a:endParaRPr>
          </a:p>
        </p:txBody>
      </p:sp>
      <p:sp>
        <p:nvSpPr>
          <p:cNvPr id="6" name="Title 1">
            <a:extLst>
              <a:ext uri="{FF2B5EF4-FFF2-40B4-BE49-F238E27FC236}">
                <a16:creationId xmlns:a16="http://schemas.microsoft.com/office/drawing/2014/main" id="{64289E2E-C7BD-451C-05FF-9BCEEDA516FB}"/>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8" name="Title 1">
            <a:extLst>
              <a:ext uri="{FF2B5EF4-FFF2-40B4-BE49-F238E27FC236}">
                <a16:creationId xmlns:a16="http://schemas.microsoft.com/office/drawing/2014/main" id="{891388A3-21B8-3A1A-070F-63524CB68D8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9" name="Title 1">
            <a:extLst>
              <a:ext uri="{FF2B5EF4-FFF2-40B4-BE49-F238E27FC236}">
                <a16:creationId xmlns:a16="http://schemas.microsoft.com/office/drawing/2014/main" id="{478F72CC-26FA-6356-154F-FEB159DCEA8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Tree>
    <p:extLst>
      <p:ext uri="{BB962C8B-B14F-4D97-AF65-F5344CB8AC3E}">
        <p14:creationId xmlns:p14="http://schemas.microsoft.com/office/powerpoint/2010/main" val="363657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2581-B6C2-61E2-26B8-00E7D61E82AC}"/>
              </a:ext>
            </a:extLst>
          </p:cNvPr>
          <p:cNvSpPr>
            <a:spLocks noGrp="1"/>
          </p:cNvSpPr>
          <p:nvPr>
            <p:ph type="title"/>
          </p:nvPr>
        </p:nvSpPr>
        <p:spPr/>
        <p:txBody>
          <a:bodyPr/>
          <a:lstStyle/>
          <a:p>
            <a:r>
              <a:rPr lang="en-GB" sz="3200">
                <a:solidFill>
                  <a:srgbClr val="0070C0"/>
                </a:solidFill>
              </a:rPr>
              <a:t>Rachael</a:t>
            </a:r>
            <a:r>
              <a:rPr lang="en-GB" sz="3200" dirty="0">
                <a:solidFill>
                  <a:srgbClr val="0070C0"/>
                </a:solidFill>
              </a:rPr>
              <a:t> References</a:t>
            </a:r>
            <a:endParaRPr lang="en-US" dirty="0"/>
          </a:p>
        </p:txBody>
      </p:sp>
      <p:sp>
        <p:nvSpPr>
          <p:cNvPr id="3" name="Content Placeholder 2">
            <a:extLst>
              <a:ext uri="{FF2B5EF4-FFF2-40B4-BE49-F238E27FC236}">
                <a16:creationId xmlns:a16="http://schemas.microsoft.com/office/drawing/2014/main" id="{B739B2F8-595A-BE3A-0555-F4B25147C279}"/>
              </a:ext>
            </a:extLst>
          </p:cNvPr>
          <p:cNvSpPr>
            <a:spLocks noGrp="1"/>
          </p:cNvSpPr>
          <p:nvPr>
            <p:ph idx="1"/>
          </p:nvPr>
        </p:nvSpPr>
        <p:spPr/>
        <p:txBody>
          <a:bodyPr vert="horz" lIns="91440" tIns="45720" rIns="91440" bIns="45720" rtlCol="0" anchor="t">
            <a:noAutofit/>
          </a:bodyPr>
          <a:lstStyle/>
          <a:p>
            <a:r>
              <a:rPr lang="en-GB" dirty="0">
                <a:latin typeface="Trebuchet MS"/>
                <a:cs typeface="Arial"/>
              </a:rPr>
              <a:t> </a:t>
            </a:r>
            <a:endParaRPr lang="en-US">
              <a:latin typeface="Trebuchet MS" panose="020B0603020202020204"/>
              <a:cs typeface="Arial"/>
            </a:endParaRPr>
          </a:p>
          <a:p>
            <a:pPr>
              <a:buClr>
                <a:srgbClr val="FFFFFF"/>
              </a:buClr>
            </a:pPr>
            <a:r>
              <a:rPr lang="en-GB" sz="1200" dirty="0" err="1">
                <a:latin typeface="Arial"/>
                <a:cs typeface="Arial"/>
              </a:rPr>
              <a:t>IIag,B.N</a:t>
            </a:r>
            <a:r>
              <a:rPr lang="en-GB" sz="1200" dirty="0">
                <a:latin typeface="Arial"/>
                <a:cs typeface="Arial"/>
              </a:rPr>
              <a:t>. </a:t>
            </a:r>
            <a:r>
              <a:rPr lang="en-GB" sz="1200" dirty="0" err="1">
                <a:latin typeface="Arial"/>
                <a:cs typeface="Arial"/>
              </a:rPr>
              <a:t>Tripathy,D</a:t>
            </a:r>
            <a:r>
              <a:rPr lang="en-GB" sz="1200" dirty="0">
                <a:latin typeface="Arial"/>
                <a:cs typeface="Arial"/>
              </a:rPr>
              <a:t>, </a:t>
            </a:r>
            <a:r>
              <a:rPr lang="en-GB" sz="1200" dirty="0" err="1">
                <a:latin typeface="Arial"/>
                <a:cs typeface="Arial"/>
              </a:rPr>
              <a:t>Ireddy</a:t>
            </a:r>
            <a:r>
              <a:rPr lang="en-GB" sz="1200" dirty="0">
                <a:latin typeface="Arial"/>
                <a:cs typeface="Arial"/>
              </a:rPr>
              <a:t>, V. (2024) Microsoft Teams </a:t>
            </a:r>
            <a:r>
              <a:rPr lang="en-GB" sz="1200" dirty="0" err="1">
                <a:latin typeface="Arial"/>
                <a:cs typeface="Arial"/>
              </a:rPr>
              <a:t>Admintration</a:t>
            </a:r>
            <a:r>
              <a:rPr lang="en-GB" sz="1200" dirty="0">
                <a:latin typeface="Arial"/>
                <a:cs typeface="Arial"/>
              </a:rPr>
              <a:t>. </a:t>
            </a:r>
            <a:r>
              <a:rPr lang="en-GB" sz="1200" dirty="0" err="1">
                <a:latin typeface="Arial"/>
                <a:cs typeface="Arial"/>
              </a:rPr>
              <a:t>Apress</a:t>
            </a:r>
            <a:r>
              <a:rPr lang="en-GB" sz="1200" dirty="0">
                <a:latin typeface="Arial"/>
                <a:cs typeface="Arial"/>
              </a:rPr>
              <a:t>. Berkeley, CA.  published 19 December 2023.  </a:t>
            </a:r>
            <a:endParaRPr lang="en-US"/>
          </a:p>
          <a:p>
            <a:pPr>
              <a:buClr>
                <a:srgbClr val="FFFFFF"/>
              </a:buClr>
            </a:pPr>
            <a:r>
              <a:rPr lang="en-GB" sz="1200" dirty="0">
                <a:latin typeface="Arial"/>
                <a:cs typeface="Arial"/>
              </a:rPr>
              <a:t>Melati, R. (2025). Analysis of The Advantages of Microsoft Teams as A Corporate Communication Tool in Supporting Employee Performance. </a:t>
            </a:r>
            <a:r>
              <a:rPr lang="en-GB" sz="1200" dirty="0" err="1">
                <a:latin typeface="Arial"/>
                <a:cs typeface="Arial"/>
              </a:rPr>
              <a:t>Eduvest</a:t>
            </a:r>
            <a:r>
              <a:rPr lang="en-GB" sz="1200" dirty="0">
                <a:latin typeface="Arial"/>
                <a:cs typeface="Arial"/>
              </a:rPr>
              <a:t> - Journal of Universal Studies, 5(3), 2893–2899. https://doi.org/10.59188/eduvest.v5i3.50900</a:t>
            </a:r>
          </a:p>
          <a:p>
            <a:pPr>
              <a:buClr>
                <a:srgbClr val="FFFFFF"/>
              </a:buClr>
            </a:pPr>
            <a:r>
              <a:rPr lang="en-GB" sz="1200">
                <a:solidFill>
                  <a:srgbClr val="000000"/>
                </a:solidFill>
                <a:latin typeface="Arial"/>
                <a:cs typeface="Arial"/>
              </a:rPr>
              <a:t>Microsoft (2024) </a:t>
            </a:r>
            <a:r>
              <a:rPr lang="en-GB" sz="1200" i="1">
                <a:solidFill>
                  <a:srgbClr val="000000"/>
                </a:solidFill>
                <a:latin typeface="Arial"/>
                <a:cs typeface="Arial"/>
              </a:rPr>
              <a:t>Microsoft 365 Collaboration Tools</a:t>
            </a:r>
            <a:r>
              <a:rPr lang="en-GB" sz="1200">
                <a:solidFill>
                  <a:srgbClr val="000000"/>
                </a:solidFill>
                <a:latin typeface="Arial"/>
                <a:cs typeface="Arial"/>
              </a:rPr>
              <a:t>. Available at: </a:t>
            </a:r>
            <a:r>
              <a:rPr lang="en-GB" sz="1200" dirty="0">
                <a:solidFill>
                  <a:srgbClr val="467886"/>
                </a:solidFill>
                <a:latin typeface="Arial"/>
                <a:cs typeface="Arial"/>
                <a:hlinkClick r:id="rId2"/>
              </a:rPr>
              <a:t>https://www.microsoft.com/en-gb/microsoft-365</a:t>
            </a:r>
            <a:r>
              <a:rPr lang="en-GB" sz="1200" dirty="0">
                <a:solidFill>
                  <a:srgbClr val="000000"/>
                </a:solidFill>
                <a:latin typeface="Arial"/>
                <a:cs typeface="Arial"/>
              </a:rPr>
              <a:t> </a:t>
            </a:r>
            <a:r>
              <a:rPr lang="en-GB" sz="1200">
                <a:solidFill>
                  <a:srgbClr val="000000"/>
                </a:solidFill>
                <a:latin typeface="Arial"/>
                <a:cs typeface="Arial"/>
              </a:rPr>
              <a:t>(Accessed: 23 May 2026). </a:t>
            </a:r>
          </a:p>
          <a:p>
            <a:pPr>
              <a:buClr>
                <a:srgbClr val="FFFFFF"/>
              </a:buClr>
            </a:pPr>
            <a:r>
              <a:rPr lang="en-GB" sz="1200">
                <a:solidFill>
                  <a:srgbClr val="404040"/>
                </a:solidFill>
                <a:latin typeface="Arial"/>
                <a:ea typeface="Calibri"/>
                <a:cs typeface="Arial"/>
              </a:rPr>
              <a:t>Microsoft Teams picture(2025) </a:t>
            </a:r>
            <a:r>
              <a:rPr lang="en-GB" sz="1200" i="1">
                <a:solidFill>
                  <a:srgbClr val="404040"/>
                </a:solidFill>
                <a:latin typeface="Arial"/>
                <a:ea typeface="Calibri"/>
                <a:cs typeface="Arial"/>
              </a:rPr>
              <a:t>Microsoft 365. </a:t>
            </a:r>
            <a:r>
              <a:rPr lang="en-GB" sz="1200">
                <a:solidFill>
                  <a:srgbClr val="404040"/>
                </a:solidFill>
                <a:latin typeface="Arial"/>
                <a:ea typeface="Calibri"/>
                <a:cs typeface="Arial"/>
              </a:rPr>
              <a:t>Available at</a:t>
            </a:r>
            <a:r>
              <a:rPr lang="en-GB" sz="1200" i="1">
                <a:solidFill>
                  <a:srgbClr val="404040"/>
                </a:solidFill>
                <a:latin typeface="Arial"/>
                <a:ea typeface="Calibri"/>
                <a:cs typeface="Arial"/>
              </a:rPr>
              <a:t>: </a:t>
            </a:r>
            <a:r>
              <a:rPr lang="en-GB" sz="1200" dirty="0">
                <a:solidFill>
                  <a:srgbClr val="000000"/>
                </a:solidFill>
                <a:latin typeface="Arial"/>
                <a:ea typeface="Calibri"/>
                <a:cs typeface="Arial"/>
                <a:hlinkClick r:id="rId3"/>
              </a:rPr>
              <a:t>https://www.microsoft.com/en-us/legal/intellectualproperty/copyright/permissions</a:t>
            </a:r>
            <a:r>
              <a:rPr lang="en-GB" sz="1200">
                <a:solidFill>
                  <a:srgbClr val="404040"/>
                </a:solidFill>
                <a:latin typeface="Arial"/>
                <a:ea typeface="Calibri"/>
                <a:cs typeface="Arial"/>
              </a:rPr>
              <a:t> (Accessed 5 June 2026)</a:t>
            </a:r>
            <a:endParaRPr lang="en-GB" sz="1200">
              <a:solidFill>
                <a:srgbClr val="000000"/>
              </a:solidFill>
              <a:latin typeface="Arial"/>
              <a:ea typeface="Calibri"/>
              <a:cs typeface="Arial"/>
            </a:endParaRPr>
          </a:p>
          <a:p>
            <a:pPr>
              <a:buClr>
                <a:srgbClr val="FFFFFF"/>
              </a:buClr>
            </a:pPr>
            <a:r>
              <a:rPr lang="en-GB" sz="1200" dirty="0">
                <a:solidFill>
                  <a:srgbClr val="0F496F"/>
                </a:solidFill>
                <a:latin typeface="Arial"/>
                <a:ea typeface="Calibri"/>
                <a:cs typeface="Arial"/>
              </a:rPr>
              <a:t>Ria Melati(2025). Analysis of The Advantages of Microsoft Teams as A Corporate Communication Tool in Supporting Employee Performance. Journal </a:t>
            </a:r>
            <a:r>
              <a:rPr lang="en-GB" sz="1200" dirty="0" err="1">
                <a:solidFill>
                  <a:srgbClr val="0F496F"/>
                </a:solidFill>
                <a:latin typeface="Arial"/>
                <a:ea typeface="Calibri"/>
                <a:cs typeface="Arial"/>
              </a:rPr>
              <a:t>Eduvest</a:t>
            </a:r>
            <a:r>
              <a:rPr lang="en-GB" sz="1200" dirty="0">
                <a:solidFill>
                  <a:srgbClr val="0F496F"/>
                </a:solidFill>
                <a:latin typeface="Arial"/>
                <a:ea typeface="Calibri"/>
                <a:cs typeface="Arial"/>
              </a:rPr>
              <a:t>. 5(3): 2893-2899E-ISSN:2775-3727</a:t>
            </a:r>
            <a:endParaRPr lang="en-GB" sz="1200" dirty="0">
              <a:solidFill>
                <a:srgbClr val="000000"/>
              </a:solidFill>
              <a:latin typeface="Arial"/>
              <a:ea typeface="Calibri"/>
              <a:cs typeface="Arial"/>
            </a:endParaRPr>
          </a:p>
          <a:p>
            <a:pPr>
              <a:buClr>
                <a:srgbClr val="FFFFFF"/>
              </a:buClr>
            </a:pPr>
            <a:r>
              <a:rPr lang="en-GB" sz="1200" dirty="0">
                <a:solidFill>
                  <a:srgbClr val="0F496F"/>
                </a:solidFill>
                <a:latin typeface="Arial"/>
                <a:ea typeface="Calibri"/>
                <a:cs typeface="Arial"/>
              </a:rPr>
              <a:t>Rana, Ritu. </a:t>
            </a:r>
            <a:r>
              <a:rPr lang="en-GB" sz="1200" i="1" dirty="0">
                <a:solidFill>
                  <a:srgbClr val="0F496F"/>
                </a:solidFill>
                <a:latin typeface="Arial"/>
                <a:ea typeface="Calibri"/>
                <a:cs typeface="Arial"/>
              </a:rPr>
              <a:t>Effective </a:t>
            </a:r>
            <a:r>
              <a:rPr lang="en-GB" sz="1200" i="1" dirty="0" err="1">
                <a:solidFill>
                  <a:srgbClr val="0F496F"/>
                </a:solidFill>
                <a:latin typeface="Arial"/>
                <a:ea typeface="Calibri"/>
                <a:cs typeface="Arial"/>
              </a:rPr>
              <a:t>communicatio</a:t>
            </a:r>
            <a:r>
              <a:rPr lang="en-GB" sz="1200" i="1" dirty="0">
                <a:solidFill>
                  <a:srgbClr val="0F496F"/>
                </a:solidFill>
                <a:latin typeface="Arial"/>
                <a:ea typeface="Calibri"/>
                <a:cs typeface="Arial"/>
              </a:rPr>
              <a:t> in Diverse workplace</a:t>
            </a:r>
            <a:r>
              <a:rPr lang="en-GB" sz="1200" dirty="0">
                <a:solidFill>
                  <a:srgbClr val="0F496F"/>
                </a:solidFill>
                <a:latin typeface="Arial"/>
                <a:ea typeface="Calibri"/>
                <a:cs typeface="Arial"/>
              </a:rPr>
              <a:t> (February 27 2013). International Journal of Enhance Research in Management and computer Application Vol.2 ( February 2013).  Available at SSRN: https://ssrn.com/abstract=2225761</a:t>
            </a:r>
          </a:p>
          <a:p>
            <a:pPr>
              <a:buClr>
                <a:srgbClr val="FFFFFF"/>
              </a:buClr>
            </a:pPr>
            <a:endParaRPr lang="en-GB" sz="1200">
              <a:solidFill>
                <a:srgbClr val="505050"/>
              </a:solidFill>
              <a:highlight>
                <a:srgbClr val="FFFFFF"/>
              </a:highlight>
              <a:latin typeface="Century Gothic"/>
              <a:ea typeface="Calibri"/>
              <a:cs typeface="Arial"/>
            </a:endParaRPr>
          </a:p>
          <a:p>
            <a:pPr>
              <a:buClr>
                <a:srgbClr val="FFFFFF"/>
              </a:buClr>
            </a:pPr>
            <a:endParaRPr lang="en-GB" sz="1100" i="1">
              <a:solidFill>
                <a:srgbClr val="0F496F"/>
              </a:solidFill>
              <a:highlight>
                <a:srgbClr val="F5F5F5"/>
              </a:highlight>
              <a:latin typeface="Arial"/>
              <a:ea typeface="Calibri"/>
              <a:cs typeface="Arial"/>
            </a:endParaRPr>
          </a:p>
          <a:p>
            <a:pPr>
              <a:buClr>
                <a:srgbClr val="FFFFFF"/>
              </a:buClr>
            </a:pPr>
            <a:endParaRPr lang="en-GB">
              <a:solidFill>
                <a:srgbClr val="0F496F"/>
              </a:solidFill>
            </a:endParaRPr>
          </a:p>
          <a:p>
            <a:pPr>
              <a:spcBef>
                <a:spcPts val="20"/>
              </a:spcBef>
              <a:buClr>
                <a:srgbClr val="FFFFFF"/>
              </a:buClr>
            </a:pPr>
            <a:endParaRPr lang="en-GB" sz="1100">
              <a:highlight>
                <a:srgbClr val="FFFFFF"/>
              </a:highlight>
              <a:latin typeface="Arial"/>
              <a:cs typeface="Arial"/>
            </a:endParaRPr>
          </a:p>
          <a:p>
            <a:pPr>
              <a:spcBef>
                <a:spcPts val="20"/>
              </a:spcBef>
              <a:buClr>
                <a:srgbClr val="FFFFFF"/>
              </a:buClr>
            </a:pPr>
            <a:endParaRPr lang="en-GB">
              <a:solidFill>
                <a:srgbClr val="0F496F"/>
              </a:solidFill>
              <a:latin typeface="Century Gothic" panose="020B0502020202020204"/>
              <a:cs typeface="Arial"/>
            </a:endParaRPr>
          </a:p>
          <a:p>
            <a:pPr>
              <a:buClr>
                <a:srgbClr val="FFFFFF"/>
              </a:buClr>
            </a:pPr>
            <a:endParaRPr lang="en-GB" sz="1100">
              <a:highlight>
                <a:srgbClr val="FFFFFF"/>
              </a:highlight>
              <a:latin typeface="Arial"/>
              <a:cs typeface="Arial"/>
            </a:endParaRPr>
          </a:p>
          <a:p>
            <a:pPr>
              <a:buClr>
                <a:srgbClr val="FFFFFF"/>
              </a:buClr>
            </a:pPr>
            <a:endParaRPr lang="en-GB" sz="1200">
              <a:solidFill>
                <a:srgbClr val="0F496F"/>
              </a:solidFill>
              <a:latin typeface="Century Gothic" panose="020B0502020202020204"/>
              <a:cs typeface="Arial"/>
            </a:endParaRPr>
          </a:p>
          <a:p>
            <a:pPr marL="0" indent="0">
              <a:buClr>
                <a:srgbClr val="FFFFFF"/>
              </a:buClr>
              <a:buNone/>
            </a:pPr>
            <a:endParaRPr lang="en-GB" sz="1200"/>
          </a:p>
          <a:p>
            <a:pPr marL="0" indent="0">
              <a:buClr>
                <a:prstClr val="white"/>
              </a:buClr>
              <a:buNone/>
            </a:pPr>
            <a:endParaRPr lang="en-GB" sz="1200"/>
          </a:p>
          <a:p>
            <a:pPr marL="0" indent="0">
              <a:buNone/>
            </a:pPr>
            <a:endParaRPr lang="en-GB" sz="1400" i="1"/>
          </a:p>
          <a:p>
            <a:pPr marL="0" indent="0">
              <a:buNone/>
            </a:pPr>
            <a:endParaRPr lang="en-GB" i="1"/>
          </a:p>
          <a:p>
            <a:pPr marL="0" indent="0">
              <a:buNone/>
            </a:pPr>
            <a:endParaRPr lang="en-GB" i="1"/>
          </a:p>
        </p:txBody>
      </p:sp>
    </p:spTree>
    <p:extLst>
      <p:ext uri="{BB962C8B-B14F-4D97-AF65-F5344CB8AC3E}">
        <p14:creationId xmlns:p14="http://schemas.microsoft.com/office/powerpoint/2010/main" val="185928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3128-72A1-B7B1-7CD4-BEC047BCECDF}"/>
              </a:ext>
            </a:extLst>
          </p:cNvPr>
          <p:cNvSpPr>
            <a:spLocks noGrp="1"/>
          </p:cNvSpPr>
          <p:nvPr>
            <p:ph type="title"/>
          </p:nvPr>
        </p:nvSpPr>
        <p:spPr>
          <a:xfrm>
            <a:off x="677334" y="609600"/>
            <a:ext cx="8596668" cy="435232"/>
          </a:xfrm>
        </p:spPr>
        <p:txBody>
          <a:bodyPr>
            <a:normAutofit fontScale="90000"/>
          </a:bodyPr>
          <a:lstStyle/>
          <a:p>
            <a:r>
              <a:rPr lang="en-GB">
                <a:solidFill>
                  <a:srgbClr val="0070C0"/>
                </a:solidFill>
              </a:rPr>
              <a:t>Sarah References</a:t>
            </a:r>
          </a:p>
        </p:txBody>
      </p:sp>
      <p:sp>
        <p:nvSpPr>
          <p:cNvPr id="3" name="Content Placeholder 2">
            <a:extLst>
              <a:ext uri="{FF2B5EF4-FFF2-40B4-BE49-F238E27FC236}">
                <a16:creationId xmlns:a16="http://schemas.microsoft.com/office/drawing/2014/main" id="{59224E02-3156-337E-5F13-1A563A555211}"/>
              </a:ext>
            </a:extLst>
          </p:cNvPr>
          <p:cNvSpPr>
            <a:spLocks noGrp="1"/>
          </p:cNvSpPr>
          <p:nvPr>
            <p:ph idx="1"/>
          </p:nvPr>
        </p:nvSpPr>
        <p:spPr>
          <a:xfrm>
            <a:off x="676941" y="1702326"/>
            <a:ext cx="7573482" cy="4524092"/>
          </a:xfrm>
        </p:spPr>
        <p:txBody>
          <a:bodyPr vert="horz" lIns="91440" tIns="45720" rIns="91440" bIns="45720" rtlCol="0" anchor="t">
            <a:noAutofit/>
          </a:bodyPr>
          <a:lstStyle/>
          <a:p>
            <a:pPr marL="0" indent="0">
              <a:buNone/>
            </a:pPr>
            <a:r>
              <a:rPr lang="en-GB" sz="1200">
                <a:solidFill>
                  <a:schemeClr val="tx1">
                    <a:lumMod val="95000"/>
                    <a:lumOff val="5000"/>
                  </a:schemeClr>
                </a:solidFill>
                <a:highlight>
                  <a:srgbClr val="FBFBFB"/>
                </a:highlight>
                <a:latin typeface="Arial"/>
                <a:ea typeface="+mn-lt"/>
                <a:cs typeface="Arial"/>
              </a:rPr>
              <a:t>John, W. Senders, PH.D. Neville, P  and Moray, </a:t>
            </a:r>
            <a:r>
              <a:rPr lang="en-GB" sz="1200" err="1">
                <a:solidFill>
                  <a:schemeClr val="tx1">
                    <a:lumMod val="95000"/>
                    <a:lumOff val="5000"/>
                  </a:schemeClr>
                </a:solidFill>
                <a:highlight>
                  <a:srgbClr val="FBFBFB"/>
                </a:highlight>
                <a:latin typeface="Arial"/>
                <a:ea typeface="+mn-lt"/>
                <a:cs typeface="Arial"/>
              </a:rPr>
              <a:t>D.Phil</a:t>
            </a:r>
            <a:r>
              <a:rPr lang="en-GB" sz="1200">
                <a:solidFill>
                  <a:schemeClr val="tx1">
                    <a:lumMod val="95000"/>
                    <a:lumOff val="5000"/>
                  </a:schemeClr>
                </a:solidFill>
                <a:highlight>
                  <a:srgbClr val="FBFBFB"/>
                </a:highlight>
                <a:latin typeface="Arial"/>
                <a:ea typeface="+mn-lt"/>
                <a:cs typeface="Arial"/>
              </a:rPr>
              <a:t> (2020) </a:t>
            </a:r>
            <a:r>
              <a:rPr lang="en-GB" sz="1200" i="1">
                <a:solidFill>
                  <a:schemeClr val="tx1">
                    <a:lumMod val="95000"/>
                    <a:lumOff val="5000"/>
                  </a:schemeClr>
                </a:solidFill>
                <a:highlight>
                  <a:srgbClr val="FBFBFB"/>
                </a:highlight>
                <a:latin typeface="Arial"/>
                <a:ea typeface="+mn-lt"/>
                <a:cs typeface="Arial"/>
              </a:rPr>
              <a:t>Human Error</a:t>
            </a:r>
            <a:r>
              <a:rPr lang="en-GB" sz="1200">
                <a:solidFill>
                  <a:schemeClr val="tx1">
                    <a:lumMod val="95000"/>
                    <a:lumOff val="5000"/>
                  </a:schemeClr>
                </a:solidFill>
                <a:highlight>
                  <a:srgbClr val="FBFBFB"/>
                </a:highlight>
                <a:latin typeface="Arial"/>
                <a:ea typeface="+mn-lt"/>
                <a:cs typeface="Arial"/>
              </a:rPr>
              <a:t>. Lawrence </a:t>
            </a:r>
            <a:r>
              <a:rPr lang="en-GB" sz="1200" err="1">
                <a:solidFill>
                  <a:schemeClr val="tx1">
                    <a:lumMod val="95000"/>
                    <a:lumOff val="5000"/>
                  </a:schemeClr>
                </a:solidFill>
                <a:highlight>
                  <a:srgbClr val="FBFBFB"/>
                </a:highlight>
                <a:latin typeface="Arial"/>
                <a:ea typeface="+mn-lt"/>
                <a:cs typeface="Arial"/>
              </a:rPr>
              <a:t>Eribaum</a:t>
            </a:r>
            <a:r>
              <a:rPr lang="en-GB" sz="1200">
                <a:solidFill>
                  <a:schemeClr val="tx1">
                    <a:lumMod val="95000"/>
                    <a:lumOff val="5000"/>
                  </a:schemeClr>
                </a:solidFill>
                <a:highlight>
                  <a:srgbClr val="FBFBFB"/>
                </a:highlight>
                <a:latin typeface="Arial"/>
                <a:ea typeface="+mn-lt"/>
                <a:cs typeface="Arial"/>
              </a:rPr>
              <a:t> Associates Inc. Available at: </a:t>
            </a:r>
            <a:r>
              <a:rPr lang="en-GB" sz="1200">
                <a:solidFill>
                  <a:schemeClr val="tx1">
                    <a:lumMod val="95000"/>
                    <a:lumOff val="5000"/>
                  </a:schemeClr>
                </a:solidFill>
                <a:highlight>
                  <a:srgbClr val="FBFBFB"/>
                </a:highlight>
                <a:latin typeface="Arial"/>
                <a:ea typeface="+mn-lt"/>
                <a:cs typeface="Arial"/>
                <a:hlinkClick r:id="rId2">
                  <a:extLst>
                    <a:ext uri="{A12FA001-AC4F-418D-AE19-62706E023703}">
                      <ahyp:hlinkClr xmlns:ahyp="http://schemas.microsoft.com/office/drawing/2018/hyperlinkcolor" val="tx"/>
                    </a:ext>
                  </a:extLst>
                </a:hlinkClick>
              </a:rPr>
              <a:t>https://books.google.co.uk/books?hl=en&amp;lr=&amp;id=8l_wDwAAQBAJ&amp;oi=fnd&amp;pg=PT10&amp;ots=PYAOo1PbAB&amp;sig=GMVDpWOKDnxdbsqs76O397hdRG8#v=onepage&amp;q&amp;f=false</a:t>
            </a:r>
            <a:r>
              <a:rPr lang="en-GB" sz="1200">
                <a:solidFill>
                  <a:schemeClr val="tx1">
                    <a:lumMod val="95000"/>
                    <a:lumOff val="5000"/>
                  </a:schemeClr>
                </a:solidFill>
                <a:highlight>
                  <a:srgbClr val="FBFBFB"/>
                </a:highlight>
                <a:latin typeface="Arial"/>
                <a:ea typeface="+mn-lt"/>
                <a:cs typeface="Arial"/>
              </a:rPr>
              <a:t> (</a:t>
            </a:r>
            <a:r>
              <a:rPr lang="en-GB" sz="1200">
                <a:solidFill>
                  <a:srgbClr val="333333"/>
                </a:solidFill>
                <a:highlight>
                  <a:srgbClr val="FBFBFB"/>
                </a:highlight>
                <a:latin typeface="Arial"/>
                <a:ea typeface="+mn-lt"/>
                <a:cs typeface="Arial"/>
              </a:rPr>
              <a:t>Accessed 6 June 2026) </a:t>
            </a:r>
            <a:endParaRPr lang="en-US" sz="1200">
              <a:latin typeface="Arial"/>
              <a:cs typeface="Arial"/>
            </a:endParaRPr>
          </a:p>
          <a:p>
            <a:pPr marL="0" indent="0">
              <a:buNone/>
            </a:pPr>
            <a:r>
              <a:rPr lang="en-GB" sz="1200">
                <a:solidFill>
                  <a:schemeClr val="tx1"/>
                </a:solidFill>
                <a:latin typeface="Arial"/>
                <a:ea typeface="Calibri"/>
                <a:cs typeface="Arial"/>
              </a:rPr>
              <a:t>Marshall, N.R, Wood, F and Derry, D (2021) </a:t>
            </a:r>
            <a:r>
              <a:rPr lang="en-GB" sz="1200" i="1">
                <a:solidFill>
                  <a:srgbClr val="333333"/>
                </a:solidFill>
                <a:highlight>
                  <a:srgbClr val="FFFFFF"/>
                </a:highlight>
                <a:latin typeface="Arial"/>
                <a:ea typeface="Calibri"/>
                <a:cs typeface="Arial"/>
              </a:rPr>
              <a:t>P257 Use of visual basic in Microsoft Word to facilitate data collection for COVID-19 studies. </a:t>
            </a:r>
            <a:r>
              <a:rPr lang="en-GB" sz="1200">
                <a:solidFill>
                  <a:schemeClr val="tx1"/>
                </a:solidFill>
                <a:latin typeface="Arial"/>
                <a:ea typeface="Calibri"/>
                <a:cs typeface="Arial"/>
              </a:rPr>
              <a:t>BMJ Journals Volume 76, issue </a:t>
            </a:r>
            <a:r>
              <a:rPr lang="en-GB" sz="1200" err="1">
                <a:solidFill>
                  <a:schemeClr val="tx1"/>
                </a:solidFill>
                <a:latin typeface="Arial"/>
                <a:ea typeface="Calibri"/>
                <a:cs typeface="Arial"/>
              </a:rPr>
              <a:t>suppl</a:t>
            </a:r>
            <a:r>
              <a:rPr lang="en-GB" sz="1200">
                <a:solidFill>
                  <a:schemeClr val="tx1"/>
                </a:solidFill>
                <a:latin typeface="Arial"/>
                <a:ea typeface="Calibri"/>
                <a:cs typeface="Arial"/>
              </a:rPr>
              <a:t> 31</a:t>
            </a:r>
            <a:endParaRPr lang="en-GB" sz="1200">
              <a:solidFill>
                <a:schemeClr val="tx1"/>
              </a:solidFill>
              <a:latin typeface="Arial"/>
              <a:cs typeface="Arial"/>
            </a:endParaRPr>
          </a:p>
          <a:p>
            <a:pPr>
              <a:buNone/>
            </a:pPr>
            <a:r>
              <a:rPr lang="en-GB" sz="1200">
                <a:solidFill>
                  <a:schemeClr val="tx1"/>
                </a:solidFill>
                <a:latin typeface="Arial"/>
                <a:ea typeface="Calibri"/>
                <a:cs typeface="Arial"/>
              </a:rPr>
              <a:t>Microsoft 365 (2023) </a:t>
            </a:r>
            <a:r>
              <a:rPr lang="en-GB" sz="1200" i="1">
                <a:solidFill>
                  <a:schemeClr val="tx1"/>
                </a:solidFill>
                <a:latin typeface="Arial"/>
                <a:ea typeface="Calibri"/>
                <a:cs typeface="Arial"/>
              </a:rPr>
              <a:t>Word essential training</a:t>
            </a:r>
            <a:r>
              <a:rPr lang="en-GB" sz="1200">
                <a:solidFill>
                  <a:schemeClr val="tx1"/>
                </a:solidFill>
                <a:latin typeface="Arial"/>
                <a:ea typeface="Calibri"/>
                <a:cs typeface="Arial"/>
              </a:rPr>
              <a:t> Available at:  </a:t>
            </a:r>
            <a:r>
              <a:rPr lang="en-GB" sz="1200">
                <a:solidFill>
                  <a:schemeClr val="tx1"/>
                </a:solidFill>
                <a:latin typeface="Arial"/>
                <a:ea typeface="Calibri"/>
                <a:cs typeface="Arial"/>
                <a:hlinkClick r:id="rId3">
                  <a:extLst>
                    <a:ext uri="{A12FA001-AC4F-418D-AE19-62706E023703}">
                      <ahyp:hlinkClr xmlns:ahyp="http://schemas.microsoft.com/office/drawing/2018/hyperlinkcolor" val="tx"/>
                    </a:ext>
                  </a:extLst>
                </a:hlinkClick>
              </a:rPr>
              <a:t>https://www.linkedin.com/learning/word-essential-training- microsoft-365-17548621/what-you-should-know?u=77966930</a:t>
            </a:r>
            <a:r>
              <a:rPr lang="en-GB" sz="1200">
                <a:solidFill>
                  <a:schemeClr val="tx1"/>
                </a:solidFill>
                <a:latin typeface="Arial"/>
                <a:ea typeface="Calibri"/>
                <a:cs typeface="Arial"/>
              </a:rPr>
              <a:t> (Accessed 30 May 2026)</a:t>
            </a:r>
          </a:p>
          <a:p>
            <a:pPr>
              <a:buNone/>
            </a:pPr>
            <a:r>
              <a:rPr lang="en-GB" sz="1200">
                <a:solidFill>
                  <a:schemeClr val="tx1"/>
                </a:solidFill>
                <a:latin typeface="Arial"/>
                <a:ea typeface="Calibri"/>
                <a:cs typeface="Arial"/>
              </a:rPr>
              <a:t>Microsoft Trust Centre (No date) </a:t>
            </a:r>
            <a:r>
              <a:rPr lang="en-GB" sz="1200" i="1">
                <a:solidFill>
                  <a:schemeClr val="tx1"/>
                </a:solidFill>
                <a:latin typeface="Arial"/>
                <a:ea typeface="Calibri"/>
                <a:cs typeface="Arial"/>
              </a:rPr>
              <a:t>Data Protection Available at:  </a:t>
            </a:r>
            <a:r>
              <a:rPr lang="en-GB" sz="1200">
                <a:solidFill>
                  <a:schemeClr val="tx1"/>
                </a:solidFill>
                <a:latin typeface="Arial"/>
                <a:ea typeface="Calibri"/>
                <a:cs typeface="Arial"/>
                <a:hlinkClick r:id="rId4">
                  <a:extLst>
                    <a:ext uri="{A12FA001-AC4F-418D-AE19-62706E023703}">
                      <ahyp:hlinkClr xmlns:ahyp="http://schemas.microsoft.com/office/drawing/2018/hyperlinkcolor" val="tx"/>
                    </a:ext>
                  </a:extLst>
                </a:hlinkClick>
              </a:rPr>
              <a:t>https://www.microsoft.com/en-gb/trust-center/privacy</a:t>
            </a:r>
            <a:r>
              <a:rPr lang="en-GB" sz="1200">
                <a:solidFill>
                  <a:schemeClr val="tx1"/>
                </a:solidFill>
                <a:latin typeface="Arial"/>
                <a:ea typeface="Calibri"/>
                <a:cs typeface="Arial"/>
              </a:rPr>
              <a:t> (Accessed 30 May 2026)</a:t>
            </a:r>
          </a:p>
          <a:p>
            <a:pPr>
              <a:buNone/>
            </a:pPr>
            <a:r>
              <a:rPr lang="en-GB" sz="1200">
                <a:solidFill>
                  <a:schemeClr val="tx1">
                    <a:lumMod val="95000"/>
                    <a:lumOff val="5000"/>
                  </a:schemeClr>
                </a:solidFill>
                <a:latin typeface="Arial"/>
                <a:ea typeface="Calibri"/>
                <a:cs typeface="Arial"/>
              </a:rPr>
              <a:t>Microsoft Word picture(2025) </a:t>
            </a:r>
            <a:r>
              <a:rPr lang="en-GB" sz="1200" i="1">
                <a:solidFill>
                  <a:schemeClr val="tx1">
                    <a:lumMod val="95000"/>
                    <a:lumOff val="5000"/>
                  </a:schemeClr>
                </a:solidFill>
                <a:latin typeface="Arial"/>
                <a:ea typeface="Calibri"/>
                <a:cs typeface="Arial"/>
              </a:rPr>
              <a:t>Microsoft 365. </a:t>
            </a:r>
            <a:r>
              <a:rPr lang="en-GB" sz="1200">
                <a:solidFill>
                  <a:schemeClr val="tx1">
                    <a:lumMod val="95000"/>
                    <a:lumOff val="5000"/>
                  </a:schemeClr>
                </a:solidFill>
                <a:latin typeface="Arial"/>
                <a:ea typeface="Calibri"/>
                <a:cs typeface="Arial"/>
              </a:rPr>
              <a:t>Available at</a:t>
            </a:r>
            <a:r>
              <a:rPr lang="en-GB" sz="1200" i="1">
                <a:solidFill>
                  <a:schemeClr val="tx1">
                    <a:lumMod val="95000"/>
                    <a:lumOff val="5000"/>
                  </a:schemeClr>
                </a:solidFill>
                <a:latin typeface="Arial"/>
                <a:ea typeface="Calibri"/>
                <a:cs typeface="Arial"/>
              </a:rPr>
              <a:t>: </a:t>
            </a:r>
            <a:r>
              <a:rPr lang="en-GB" sz="1200">
                <a:solidFill>
                  <a:srgbClr val="0D0D0D"/>
                </a:solidFill>
                <a:latin typeface="Arial"/>
                <a:ea typeface="Calibri"/>
                <a:cs typeface="Arial"/>
                <a:hlinkClick r:id="rId5">
                  <a:extLst>
                    <a:ext uri="{A12FA001-AC4F-418D-AE19-62706E023703}">
                      <ahyp:hlinkClr xmlns:ahyp="http://schemas.microsoft.com/office/drawing/2018/hyperlinkcolor" val="tx"/>
                    </a:ext>
                  </a:extLst>
                </a:hlinkClick>
              </a:rPr>
              <a:t>https://www.microsoft.com/en-us/legal/intellectualproperty/copyright/permissions</a:t>
            </a:r>
            <a:r>
              <a:rPr lang="en-GB" sz="1200">
                <a:solidFill>
                  <a:schemeClr val="tx1">
                    <a:lumMod val="95000"/>
                    <a:lumOff val="5000"/>
                  </a:schemeClr>
                </a:solidFill>
                <a:latin typeface="Arial"/>
                <a:ea typeface="Calibri"/>
                <a:cs typeface="Arial"/>
              </a:rPr>
              <a:t> (Accessed 5 June 2026)</a:t>
            </a:r>
            <a:endParaRPr lang="en-GB" sz="1200">
              <a:solidFill>
                <a:schemeClr val="tx1">
                  <a:lumMod val="95000"/>
                  <a:lumOff val="5000"/>
                </a:schemeClr>
              </a:solidFill>
              <a:latin typeface="Arial"/>
              <a:cs typeface="Arial"/>
            </a:endParaRPr>
          </a:p>
          <a:p>
            <a:pPr>
              <a:buNone/>
            </a:pPr>
            <a:r>
              <a:rPr lang="en-GB" sz="1200">
                <a:solidFill>
                  <a:schemeClr val="tx1"/>
                </a:solidFill>
                <a:latin typeface="Arial"/>
                <a:ea typeface="Calibri"/>
                <a:cs typeface="Arial"/>
              </a:rPr>
              <a:t>NHS ENGLAND (No date) </a:t>
            </a:r>
            <a:r>
              <a:rPr lang="en-GB" sz="1200" i="1">
                <a:solidFill>
                  <a:schemeClr val="tx1"/>
                </a:solidFill>
                <a:latin typeface="Arial"/>
                <a:ea typeface="Calibri"/>
                <a:cs typeface="Arial"/>
              </a:rPr>
              <a:t>The Records Management Code of Practice</a:t>
            </a:r>
            <a:r>
              <a:rPr lang="en-GB" sz="1200">
                <a:solidFill>
                  <a:schemeClr val="tx1"/>
                </a:solidFill>
                <a:latin typeface="Arial"/>
                <a:ea typeface="Calibri"/>
                <a:cs typeface="Arial"/>
              </a:rPr>
              <a:t> Available at:  </a:t>
            </a:r>
            <a:r>
              <a:rPr lang="en-GB" sz="1200">
                <a:solidFill>
                  <a:schemeClr val="tx1"/>
                </a:solidFill>
                <a:latin typeface="Arial"/>
                <a:ea typeface="Calibri"/>
                <a:cs typeface="Arial"/>
                <a:hlinkClick r:id="rId6">
                  <a:extLst>
                    <a:ext uri="{A12FA001-AC4F-418D-AE19-62706E023703}">
                      <ahyp:hlinkClr xmlns:ahyp="http://schemas.microsoft.com/office/drawing/2018/hyperlinkcolor" val="tx"/>
                    </a:ext>
                  </a:extLst>
                </a:hlinkClick>
              </a:rPr>
              <a:t>https://digital.nhs.uk/data-and-information/information-governance/guidance/records-management-code-of-practice</a:t>
            </a:r>
            <a:r>
              <a:rPr lang="en-GB" sz="1200">
                <a:solidFill>
                  <a:schemeClr val="tx1"/>
                </a:solidFill>
                <a:latin typeface="Arial"/>
                <a:ea typeface="Calibri"/>
                <a:cs typeface="Arial"/>
              </a:rPr>
              <a:t> (Accessed 30 May 2026)</a:t>
            </a:r>
          </a:p>
          <a:p>
            <a:pPr>
              <a:buNone/>
            </a:pPr>
            <a:r>
              <a:rPr lang="en-GB" sz="1200">
                <a:solidFill>
                  <a:schemeClr val="tx1"/>
                </a:solidFill>
                <a:latin typeface="Arial"/>
                <a:ea typeface="Calibri"/>
                <a:cs typeface="Arial"/>
              </a:rPr>
              <a:t>Roig, J,  </a:t>
            </a:r>
            <a:r>
              <a:rPr lang="en-GB" sz="1200" err="1">
                <a:solidFill>
                  <a:schemeClr val="tx1"/>
                </a:solidFill>
                <a:latin typeface="Arial"/>
                <a:ea typeface="Calibri"/>
                <a:cs typeface="Arial"/>
              </a:rPr>
              <a:t>Ribera.M</a:t>
            </a:r>
            <a:r>
              <a:rPr lang="en-GB" sz="1200">
                <a:solidFill>
                  <a:schemeClr val="tx1"/>
                </a:solidFill>
                <a:latin typeface="Arial"/>
                <a:ea typeface="Calibri"/>
                <a:cs typeface="Arial"/>
              </a:rPr>
              <a:t>. and  </a:t>
            </a:r>
            <a:r>
              <a:rPr lang="en-GB" sz="1200" err="1">
                <a:solidFill>
                  <a:schemeClr val="tx1"/>
                </a:solidFill>
                <a:latin typeface="Arial"/>
                <a:ea typeface="Calibri"/>
                <a:cs typeface="Arial"/>
              </a:rPr>
              <a:t>Martin,D</a:t>
            </a:r>
            <a:r>
              <a:rPr lang="en-GB" sz="1200">
                <a:solidFill>
                  <a:schemeClr val="tx1"/>
                </a:solidFill>
                <a:latin typeface="Arial"/>
                <a:ea typeface="Calibri"/>
                <a:cs typeface="Arial"/>
              </a:rPr>
              <a:t> </a:t>
            </a:r>
            <a:r>
              <a:rPr lang="en-GB" sz="1200" i="1">
                <a:solidFill>
                  <a:schemeClr val="tx1"/>
                </a:solidFill>
                <a:latin typeface="Arial"/>
                <a:ea typeface="Calibri"/>
                <a:cs typeface="Arial"/>
              </a:rPr>
              <a:t> (2021) Analysis on the creation of accessible documents with Microsoft Word online in the field of education</a:t>
            </a:r>
            <a:r>
              <a:rPr lang="en-GB" sz="1200">
                <a:solidFill>
                  <a:schemeClr val="tx1"/>
                </a:solidFill>
                <a:latin typeface="Arial"/>
                <a:ea typeface="Calibri"/>
                <a:cs typeface="Arial"/>
              </a:rPr>
              <a:t> </a:t>
            </a:r>
            <a:r>
              <a:rPr lang="en-GB" sz="1200" i="1">
                <a:solidFill>
                  <a:schemeClr val="tx1"/>
                </a:solidFill>
                <a:latin typeface="Arial"/>
                <a:ea typeface="Calibri"/>
                <a:cs typeface="Arial"/>
              </a:rPr>
              <a:t>(</a:t>
            </a:r>
            <a:r>
              <a:rPr lang="en-GB" sz="1200">
                <a:solidFill>
                  <a:schemeClr val="tx1"/>
                </a:solidFill>
                <a:latin typeface="Arial"/>
                <a:ea typeface="Calibri"/>
                <a:cs typeface="Arial"/>
              </a:rPr>
              <a:t>ACM Digital Library) pp, 1-4 (Accessed 3 June 2026)</a:t>
            </a:r>
          </a:p>
          <a:p>
            <a:pPr>
              <a:buNone/>
            </a:pPr>
            <a:r>
              <a:rPr lang="en-GB" sz="1200">
                <a:solidFill>
                  <a:schemeClr val="tx1"/>
                </a:solidFill>
                <a:latin typeface="Arial"/>
                <a:ea typeface="Calibri"/>
                <a:cs typeface="Arial"/>
              </a:rPr>
              <a:t> The Knowledge Academy (2026) </a:t>
            </a:r>
            <a:r>
              <a:rPr lang="en-GB" sz="1200" i="1">
                <a:solidFill>
                  <a:schemeClr val="tx1"/>
                </a:solidFill>
                <a:latin typeface="Arial"/>
                <a:ea typeface="Calibri"/>
                <a:cs typeface="Arial"/>
              </a:rPr>
              <a:t>What is Microsoft word. </a:t>
            </a:r>
            <a:r>
              <a:rPr lang="en-GB" sz="1200">
                <a:solidFill>
                  <a:schemeClr val="tx1"/>
                </a:solidFill>
                <a:latin typeface="Arial"/>
                <a:ea typeface="Calibri"/>
                <a:cs typeface="Arial"/>
              </a:rPr>
              <a:t>Available</a:t>
            </a:r>
            <a:r>
              <a:rPr lang="en-GB" sz="1200" i="1">
                <a:solidFill>
                  <a:schemeClr val="tx1"/>
                </a:solidFill>
                <a:latin typeface="Arial"/>
                <a:ea typeface="Calibri"/>
                <a:cs typeface="Arial"/>
              </a:rPr>
              <a:t> </a:t>
            </a:r>
            <a:r>
              <a:rPr lang="en-GB" sz="1200">
                <a:solidFill>
                  <a:schemeClr val="tx1"/>
                </a:solidFill>
                <a:latin typeface="Arial"/>
                <a:ea typeface="Calibri"/>
                <a:cs typeface="Arial"/>
              </a:rPr>
              <a:t>at:</a:t>
            </a:r>
            <a:r>
              <a:rPr lang="en-GB" sz="1200" i="1">
                <a:solidFill>
                  <a:schemeClr val="tx1"/>
                </a:solidFill>
                <a:latin typeface="Arial"/>
                <a:ea typeface="Calibri"/>
                <a:cs typeface="Arial"/>
              </a:rPr>
              <a:t> </a:t>
            </a:r>
            <a:r>
              <a:rPr lang="en-GB" sz="1200">
                <a:solidFill>
                  <a:schemeClr val="tx1"/>
                </a:solidFill>
                <a:latin typeface="Arial"/>
                <a:ea typeface="Calibri"/>
                <a:cs typeface="Arial"/>
                <a:hlinkClick r:id="rId7">
                  <a:extLst>
                    <a:ext uri="{A12FA001-AC4F-418D-AE19-62706E023703}">
                      <ahyp:hlinkClr xmlns:ahyp="http://schemas.microsoft.com/office/drawing/2018/hyperlinkcolor" val="tx"/>
                    </a:ext>
                  </a:extLst>
                </a:hlinkClick>
              </a:rPr>
              <a:t>https://www.theknowledgeacademy.com/blog/what-is-microsoft-word/</a:t>
            </a:r>
            <a:r>
              <a:rPr lang="en-GB" sz="1200">
                <a:solidFill>
                  <a:schemeClr val="tx1"/>
                </a:solidFill>
                <a:latin typeface="Arial"/>
                <a:ea typeface="Calibri"/>
                <a:cs typeface="Arial"/>
              </a:rPr>
              <a:t> (Accessed 5 June 2026)</a:t>
            </a:r>
            <a:endParaRPr lang="en-GB" sz="1200" i="1">
              <a:solidFill>
                <a:schemeClr val="tx1"/>
              </a:solidFill>
              <a:latin typeface="Arial"/>
              <a:ea typeface="Calibri"/>
              <a:cs typeface="Arial"/>
            </a:endParaRPr>
          </a:p>
          <a:p>
            <a:pPr marL="0" indent="0">
              <a:buNone/>
            </a:pPr>
            <a:endParaRPr lang="en-GB" sz="1400">
              <a:solidFill>
                <a:srgbClr val="000000"/>
              </a:solidFill>
              <a:latin typeface="Century Gothic"/>
            </a:endParaRPr>
          </a:p>
          <a:p>
            <a:pPr>
              <a:buClr>
                <a:srgbClr val="FFFFFF"/>
              </a:buClr>
            </a:pPr>
            <a:endParaRPr lang="en-GB" sz="1200">
              <a:solidFill>
                <a:srgbClr val="0F496F"/>
              </a:solidFill>
            </a:endParaRPr>
          </a:p>
        </p:txBody>
      </p:sp>
    </p:spTree>
    <p:extLst>
      <p:ext uri="{BB962C8B-B14F-4D97-AF65-F5344CB8AC3E}">
        <p14:creationId xmlns:p14="http://schemas.microsoft.com/office/powerpoint/2010/main" val="3612273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D8F8A-5B44-E4B4-57DC-669895A4A455}"/>
              </a:ext>
            </a:extLst>
          </p:cNvPr>
          <p:cNvSpPr>
            <a:spLocks noGrp="1"/>
          </p:cNvSpPr>
          <p:nvPr>
            <p:ph type="title"/>
          </p:nvPr>
        </p:nvSpPr>
        <p:spPr/>
        <p:txBody>
          <a:bodyPr/>
          <a:lstStyle/>
          <a:p>
            <a:r>
              <a:rPr lang="en-GB" sz="3200">
                <a:solidFill>
                  <a:srgbClr val="0070C0"/>
                </a:solidFill>
              </a:rPr>
              <a:t>Karla References</a:t>
            </a:r>
            <a:endParaRPr lang="en-US"/>
          </a:p>
        </p:txBody>
      </p:sp>
      <p:sp>
        <p:nvSpPr>
          <p:cNvPr id="3" name="Content Placeholder 2">
            <a:extLst>
              <a:ext uri="{FF2B5EF4-FFF2-40B4-BE49-F238E27FC236}">
                <a16:creationId xmlns:a16="http://schemas.microsoft.com/office/drawing/2014/main" id="{99C01C0E-558D-467B-772B-B357D72F0A0D}"/>
              </a:ext>
            </a:extLst>
          </p:cNvPr>
          <p:cNvSpPr>
            <a:spLocks noGrp="1"/>
          </p:cNvSpPr>
          <p:nvPr>
            <p:ph idx="1"/>
          </p:nvPr>
        </p:nvSpPr>
        <p:spPr>
          <a:xfrm>
            <a:off x="673774" y="1716741"/>
            <a:ext cx="8868427" cy="4840094"/>
          </a:xfrm>
        </p:spPr>
        <p:txBody>
          <a:bodyPr vert="horz" lIns="91440" tIns="45720" rIns="91440" bIns="45720" rtlCol="0" anchor="t">
            <a:normAutofit fontScale="85000" lnSpcReduction="10000"/>
          </a:bodyPr>
          <a:lstStyle/>
          <a:p>
            <a:endParaRPr lang="en-GB" i="1" dirty="0">
              <a:latin typeface="Calibri"/>
              <a:ea typeface="Calibri"/>
              <a:cs typeface="Calibri"/>
            </a:endParaRPr>
          </a:p>
          <a:p>
            <a:pPr marL="0" indent="0">
              <a:buClr>
                <a:srgbClr val="FFFFFF"/>
              </a:buClr>
              <a:buNone/>
            </a:pPr>
            <a:endParaRPr lang="en-GB" i="1">
              <a:latin typeface="Calibri"/>
              <a:ea typeface="Calibri"/>
              <a:cs typeface="Calibri"/>
            </a:endParaRPr>
          </a:p>
          <a:p>
            <a:pPr>
              <a:spcBef>
                <a:spcPts val="20"/>
              </a:spcBef>
              <a:buClr>
                <a:srgbClr val="FFFFFF"/>
              </a:buClr>
            </a:pPr>
            <a:r>
              <a:rPr lang="en-GB" i="1" dirty="0">
                <a:latin typeface="Calibri"/>
                <a:ea typeface="Calibri"/>
                <a:cs typeface="Calibri"/>
              </a:rPr>
              <a:t>Dziak, Mark. “Microsoft PowerPoint.” Ebsco.com, 2026, research.ebsco.com/c/</a:t>
            </a:r>
            <a:r>
              <a:rPr lang="en-GB" i="1" dirty="0" err="1">
                <a:latin typeface="Calibri"/>
                <a:ea typeface="Calibri"/>
                <a:cs typeface="Calibri"/>
              </a:rPr>
              <a:t>cxwaxr</a:t>
            </a:r>
            <a:r>
              <a:rPr lang="en-GB" i="1" dirty="0">
                <a:latin typeface="Calibri"/>
                <a:ea typeface="Calibri"/>
                <a:cs typeface="Calibri"/>
              </a:rPr>
              <a:t>/viewer/html/xzzpivsx4j?auth-callid=2e191034-910b-44e8-b999-fcecfc50ce3a. Accessed 3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solidFill>
                  <a:srgbClr val="404040"/>
                </a:solidFill>
                <a:latin typeface="Calibri"/>
                <a:ea typeface="Calibri"/>
                <a:cs typeface="Calibri"/>
              </a:rPr>
              <a:t>Jones, Allan M. “The Use and Abuse of PowerPoint in Teaching and Learning in the Life Sciences: A Personal Overview.” Bioscience Education, vol. 2, no. 1, Nov. 2003, pp. 1–13, www.tandfonline.com/doi/full/10.3108/beej.2003.02000004, </a:t>
            </a:r>
            <a:r>
              <a:rPr lang="en-GB" i="1" dirty="0">
                <a:solidFill>
                  <a:srgbClr val="404040"/>
                </a:solidFill>
                <a:latin typeface="Calibri"/>
                <a:ea typeface="Calibri"/>
                <a:cs typeface="Calibri"/>
              </a:rPr>
              <a:t>https://doi.org/10.3108/beej.2003.02000004.</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latin typeface="Calibri"/>
                <a:ea typeface="Calibri"/>
                <a:cs typeface="Calibri"/>
              </a:rPr>
              <a:t>Mayer, Richard E., and Roxana Moreno. “Nine Ways to Reduce Cognitive Load in Multimedia Learning.” Educational Psychologist, vol. 38, no. 1, 1 Jan. 2003, pp. 43–52, https://doi.org/10.1207/s15326985ep3801_6. Accessed 2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a:solidFill>
                  <a:schemeClr val="tx1">
                    <a:lumMod val="95000"/>
                    <a:lumOff val="5000"/>
                  </a:schemeClr>
                </a:solidFill>
                <a:latin typeface="Calibri"/>
                <a:ea typeface="Calibri"/>
                <a:cs typeface="Calibri"/>
              </a:rPr>
              <a:t>Microsoft PowerPoint picture(2025) Microsoft 365. Available at: </a:t>
            </a:r>
            <a:r>
              <a:rPr lang="en-GB" i="1" dirty="0">
                <a:solidFill>
                  <a:schemeClr val="tx1">
                    <a:lumMod val="95000"/>
                    <a:lumOff val="5000"/>
                  </a:schemeClr>
                </a:solidFill>
                <a:latin typeface="Calibri"/>
                <a:ea typeface="Calibri"/>
                <a:cs typeface="Calibri"/>
                <a:hlinkClick r:id="rId2">
                  <a:extLst>
                    <a:ext uri="{A12FA001-AC4F-418D-AE19-62706E023703}">
                      <ahyp:hlinkClr xmlns:ahyp="http://schemas.microsoft.com/office/drawing/2018/hyperlinkcolor" val="tx"/>
                    </a:ext>
                  </a:extLst>
                </a:hlinkClick>
              </a:rPr>
              <a:t>https://www.microsoft.com/en-us/legal/intellectualproperty/copyright/permissions</a:t>
            </a:r>
            <a:r>
              <a:rPr lang="en-GB" i="1">
                <a:solidFill>
                  <a:schemeClr val="tx1">
                    <a:lumMod val="95000"/>
                    <a:lumOff val="5000"/>
                  </a:schemeClr>
                </a:solidFill>
                <a:latin typeface="Calibri"/>
                <a:ea typeface="Calibri"/>
                <a:cs typeface="Calibri"/>
              </a:rPr>
              <a:t> (Accessed 5 June 2026)</a:t>
            </a:r>
          </a:p>
          <a:p>
            <a:pPr>
              <a:spcBef>
                <a:spcPts val="20"/>
              </a:spcBef>
              <a:buClr>
                <a:srgbClr val="FFFFFF"/>
              </a:buClr>
            </a:pPr>
            <a:endParaRPr lang="en-GB" i="1">
              <a:latin typeface="Calibri"/>
              <a:ea typeface="Calibri"/>
              <a:cs typeface="Calibri"/>
            </a:endParaRPr>
          </a:p>
          <a:p>
            <a:pPr>
              <a:spcBef>
                <a:spcPts val="20"/>
              </a:spcBef>
              <a:buClr>
                <a:srgbClr val="FFFFFF"/>
              </a:buClr>
            </a:pPr>
            <a:r>
              <a:rPr lang="en-GB" i="1" dirty="0">
                <a:latin typeface="Calibri"/>
                <a:ea typeface="Calibri"/>
                <a:cs typeface="Calibri"/>
              </a:rPr>
              <a:t>Zappin, R., Sun, S.Y., </a:t>
            </a:r>
            <a:r>
              <a:rPr lang="en-GB" i="1" dirty="0" err="1">
                <a:latin typeface="Calibri"/>
                <a:ea typeface="Calibri"/>
                <a:cs typeface="Calibri"/>
              </a:rPr>
              <a:t>Briedwell</a:t>
            </a:r>
            <a:r>
              <a:rPr lang="en-GB" i="1" dirty="0">
                <a:latin typeface="Calibri"/>
                <a:ea typeface="Calibri"/>
                <a:cs typeface="Calibri"/>
              </a:rPr>
              <a:t>, T., Martin, D. and Stephens, K. (2026). Development and initial psychometric evaluation of the Health Literacy knowledge and Experience survey for physical therapists (HLKES-2 PT). Health Literacy and Communication Open, 4(1). </a:t>
            </a:r>
            <a:r>
              <a:rPr lang="en-GB" i="1" dirty="0" err="1">
                <a:latin typeface="Calibri"/>
                <a:ea typeface="Calibri"/>
                <a:cs typeface="Calibri"/>
              </a:rPr>
              <a:t>doi:https</a:t>
            </a:r>
            <a:r>
              <a:rPr lang="en-GB" i="1" dirty="0">
                <a:latin typeface="Calibri"/>
                <a:ea typeface="Calibri"/>
                <a:cs typeface="Calibri"/>
              </a:rPr>
              <a:t>://doi.org/10.1080/28355245.2026.2645771.</a:t>
            </a:r>
          </a:p>
          <a:p>
            <a:pPr>
              <a:spcBef>
                <a:spcPts val="20"/>
              </a:spcBef>
              <a:buClr>
                <a:srgbClr val="FFFFFF"/>
              </a:buClr>
            </a:pPr>
            <a:endParaRPr lang="en-GB" i="1">
              <a:latin typeface="Calibri"/>
              <a:ea typeface="Calibri"/>
              <a:cs typeface="Calibri"/>
            </a:endParaRPr>
          </a:p>
          <a:p>
            <a:pPr>
              <a:buClr>
                <a:srgbClr val="FFFFFF"/>
              </a:buClr>
            </a:pPr>
            <a:endParaRPr lang="en-GB" i="1">
              <a:latin typeface="Calibri"/>
              <a:ea typeface="Calibri"/>
              <a:cs typeface="Calibri"/>
            </a:endParaRPr>
          </a:p>
        </p:txBody>
      </p:sp>
    </p:spTree>
    <p:extLst>
      <p:ext uri="{BB962C8B-B14F-4D97-AF65-F5344CB8AC3E}">
        <p14:creationId xmlns:p14="http://schemas.microsoft.com/office/powerpoint/2010/main" val="8491007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code LCHS4007   'Digital skills and research methods'     Rachael Michael 2542002   Sarah Campbell 2536765   Karla Menjivar 2535583      Lecture: Bianca Dodgen  </vt:lpstr>
      <vt:lpstr>Microsoft Teams</vt:lpstr>
      <vt:lpstr>Staff communication:</vt:lpstr>
      <vt:lpstr>PowerPoint Presentation</vt:lpstr>
      <vt:lpstr>Microsoft Teams and why its suitable for this task.?</vt:lpstr>
      <vt:lpstr>PowerPoint Presentation</vt:lpstr>
      <vt:lpstr>Microsoft Word</vt:lpstr>
      <vt:lpstr>Writing care-related documents/Care documentation in Riverdale Nursing home.</vt:lpstr>
      <vt:lpstr>Why Microsoft Word</vt:lpstr>
      <vt:lpstr>PowerPoint Presentation</vt:lpstr>
      <vt:lpstr>Advantages    </vt:lpstr>
      <vt:lpstr>Limitations</vt:lpstr>
      <vt:lpstr>Microsoft PowerPoint</vt:lpstr>
      <vt:lpstr>Riverdale Nursing Home are introducing Microsoft 365 to manage customer's  information within their two buildings. Introducing a new systems is not always an easy duty.  During this presentation I will explain how Microsoft 365 With PowerPoint tool can help Riverdale Nursing Home to train their staff in an effective way and being more responsible with the patient's information. </vt:lpstr>
      <vt:lpstr>What is POWERPOINT? </vt:lpstr>
      <vt:lpstr>Why PowerPoint is the most suitable tool? </vt:lpstr>
      <vt:lpstr>How PowerPoint improves efficiency or communication? </vt:lpstr>
      <vt:lpstr>Advantages and Limitations of PowerPoint</vt:lpstr>
      <vt:lpstr>Rachael References</vt:lpstr>
      <vt:lpstr>Sarah References</vt:lpstr>
      <vt:lpstr>Karla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cp:revision>
  <dcterms:created xsi:type="dcterms:W3CDTF">2026-05-20T16:08:26Z</dcterms:created>
  <dcterms:modified xsi:type="dcterms:W3CDTF">2026-06-07T11:36:14Z</dcterms:modified>
</cp:coreProperties>
</file>