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9" r:id="rId3"/>
    <p:sldId id="262" r:id="rId4"/>
    <p:sldId id="269" r:id="rId5"/>
    <p:sldId id="260" r:id="rId6"/>
    <p:sldId id="263" r:id="rId7"/>
    <p:sldId id="265" r:id="rId8"/>
    <p:sldId id="264" r:id="rId9"/>
    <p:sldId id="261" r:id="rId10"/>
    <p:sldId id="266" r:id="rId11"/>
    <p:sldId id="267" r:id="rId12"/>
    <p:sldId id="258" r:id="rId13"/>
    <p:sldId id="268" r:id="rId14"/>
    <p:sldId id="270" r:id="rId1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94" d="100"/>
          <a:sy n="94" d="100"/>
        </p:scale>
        <p:origin x="-798" y="-72"/>
      </p:cViewPr>
      <p:guideLst>
        <p:guide orient="horz" pos="2160"/>
        <p:guide pos="2880"/>
      </p:guideLst>
    </p:cSldViewPr>
  </p:slideViewPr>
  <p:notesTextViewPr>
    <p:cViewPr>
      <p:scale>
        <a:sx n="100" d="100"/>
        <a:sy n="100" d="100"/>
      </p:scale>
      <p:origin x="0" y="0"/>
    </p:cViewPr>
  </p:notesTextViewPr>
  <p:sorterViewPr>
    <p:cViewPr>
      <p:scale>
        <a:sx n="89" d="100"/>
        <a:sy n="89"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sv-SE"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sv-SE"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6ADF29DC-E0FC-3C4A-A6FB-69A5A37CF4E3}" type="datetimeFigureOut">
              <a:rPr lang="en-US" smtClean="0"/>
              <a:pPr/>
              <a:t>3/7/2013</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2782ADB0-2A36-1F4F-81EB-7DCC32658CA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sv-SE" smtClean="0"/>
              <a:t>Click to edit Master title style</a:t>
            </a:r>
            <a:endParaRPr kumimoji="0" lang="en-US"/>
          </a:p>
        </p:txBody>
      </p:sp>
      <p:sp>
        <p:nvSpPr>
          <p:cNvPr id="4" name="Date Placeholder 3"/>
          <p:cNvSpPr>
            <a:spLocks noGrp="1"/>
          </p:cNvSpPr>
          <p:nvPr>
            <p:ph type="dt" sz="half" idx="10"/>
          </p:nvPr>
        </p:nvSpPr>
        <p:spPr/>
        <p:txBody>
          <a:bodyPr/>
          <a:lstStyle/>
          <a:p>
            <a:fld id="{6ADF29DC-E0FC-3C4A-A6FB-69A5A37CF4E3}" type="datetimeFigureOut">
              <a:rPr lang="en-US" smtClean="0"/>
              <a:pPr/>
              <a:t>3/7/2013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2782ADB0-2A36-1F4F-81EB-7DCC32658CA9}"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sv-SE" smtClean="0"/>
              <a:t>Click to edit Master text styles</a:t>
            </a:r>
          </a:p>
          <a:p>
            <a:pPr lvl="1" eaLnBrk="1" latinLnBrk="0" hangingPunct="1"/>
            <a:r>
              <a:rPr lang="sv-SE" smtClean="0"/>
              <a:t>Second level</a:t>
            </a:r>
          </a:p>
          <a:p>
            <a:pPr lvl="2" eaLnBrk="1" latinLnBrk="0" hangingPunct="1"/>
            <a:r>
              <a:rPr lang="sv-SE" smtClean="0"/>
              <a:t>Third level</a:t>
            </a:r>
          </a:p>
          <a:p>
            <a:pPr lvl="3" eaLnBrk="1" latinLnBrk="0" hangingPunct="1"/>
            <a:r>
              <a:rPr lang="sv-SE" smtClean="0"/>
              <a:t>Fourth level</a:t>
            </a:r>
          </a:p>
          <a:p>
            <a:pPr lvl="4" eaLnBrk="1" latinLnBrk="0" hangingPunct="1"/>
            <a:r>
              <a:rPr lang="sv-SE"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sv-SE"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sv-SE" smtClean="0"/>
              <a:t>Click to edit Master title style</a:t>
            </a:r>
            <a:endParaRPr kumimoji="0" lang="en-US"/>
          </a:p>
        </p:txBody>
      </p:sp>
      <p:sp>
        <p:nvSpPr>
          <p:cNvPr id="12" name="Date Placeholder 11"/>
          <p:cNvSpPr>
            <a:spLocks noGrp="1"/>
          </p:cNvSpPr>
          <p:nvPr>
            <p:ph type="dt" sz="half" idx="10"/>
          </p:nvPr>
        </p:nvSpPr>
        <p:spPr/>
        <p:txBody>
          <a:bodyPr/>
          <a:lstStyle/>
          <a:p>
            <a:fld id="{6ADF29DC-E0FC-3C4A-A6FB-69A5A37CF4E3}" type="datetimeFigureOut">
              <a:rPr lang="en-US" smtClean="0"/>
              <a:pPr/>
              <a:t>3/7/2013</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2782ADB0-2A36-1F4F-81EB-7DCC32658CA9}"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sv-SE"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sv-SE" smtClean="0"/>
              <a:t>Click to edit Master text styles</a:t>
            </a:r>
          </a:p>
          <a:p>
            <a:pPr lvl="1" eaLnBrk="1" latinLnBrk="0" hangingPunct="1"/>
            <a:r>
              <a:rPr lang="sv-SE" smtClean="0"/>
              <a:t>Second level</a:t>
            </a:r>
          </a:p>
          <a:p>
            <a:pPr lvl="2" eaLnBrk="1" latinLnBrk="0" hangingPunct="1"/>
            <a:r>
              <a:rPr lang="sv-SE" smtClean="0"/>
              <a:t>Third level</a:t>
            </a:r>
          </a:p>
          <a:p>
            <a:pPr lvl="3" eaLnBrk="1" latinLnBrk="0" hangingPunct="1"/>
            <a:r>
              <a:rPr lang="sv-SE" smtClean="0"/>
              <a:t>Fourth level</a:t>
            </a:r>
          </a:p>
          <a:p>
            <a:pPr lvl="4" eaLnBrk="1" latinLnBrk="0" hangingPunct="1"/>
            <a:r>
              <a:rPr lang="sv-SE"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sv-SE" smtClean="0"/>
              <a:t>Click to edit Master text styles</a:t>
            </a:r>
          </a:p>
          <a:p>
            <a:pPr lvl="1" eaLnBrk="1" latinLnBrk="0" hangingPunct="1"/>
            <a:r>
              <a:rPr lang="sv-SE" smtClean="0"/>
              <a:t>Second level</a:t>
            </a:r>
          </a:p>
          <a:p>
            <a:pPr lvl="2" eaLnBrk="1" latinLnBrk="0" hangingPunct="1"/>
            <a:r>
              <a:rPr lang="sv-SE" smtClean="0"/>
              <a:t>Third level</a:t>
            </a:r>
          </a:p>
          <a:p>
            <a:pPr lvl="3" eaLnBrk="1" latinLnBrk="0" hangingPunct="1"/>
            <a:r>
              <a:rPr lang="sv-SE" smtClean="0"/>
              <a:t>Fourth level</a:t>
            </a:r>
          </a:p>
          <a:p>
            <a:pPr lvl="4" eaLnBrk="1" latinLnBrk="0" hangingPunct="1"/>
            <a:r>
              <a:rPr lang="sv-SE" smtClean="0"/>
              <a:t>Fifth level</a:t>
            </a:r>
            <a:endParaRPr kumimoji="0" lang="en-US"/>
          </a:p>
        </p:txBody>
      </p:sp>
      <p:sp>
        <p:nvSpPr>
          <p:cNvPr id="8" name="Date Placeholder 7"/>
          <p:cNvSpPr>
            <a:spLocks noGrp="1"/>
          </p:cNvSpPr>
          <p:nvPr>
            <p:ph type="dt" sz="half" idx="15"/>
          </p:nvPr>
        </p:nvSpPr>
        <p:spPr/>
        <p:txBody>
          <a:bodyPr rtlCol="0"/>
          <a:lstStyle/>
          <a:p>
            <a:fld id="{6ADF29DC-E0FC-3C4A-A6FB-69A5A37CF4E3}" type="datetimeFigureOut">
              <a:rPr lang="en-US" smtClean="0"/>
              <a:pPr/>
              <a:t>3/7/2013</a:t>
            </a:fld>
            <a:endParaRPr lang="en-GB"/>
          </a:p>
        </p:txBody>
      </p:sp>
      <p:sp>
        <p:nvSpPr>
          <p:cNvPr id="10" name="Slide Number Placeholder 9"/>
          <p:cNvSpPr>
            <a:spLocks noGrp="1"/>
          </p:cNvSpPr>
          <p:nvPr>
            <p:ph type="sldNum" sz="quarter" idx="16"/>
          </p:nvPr>
        </p:nvSpPr>
        <p:spPr/>
        <p:txBody>
          <a:bodyPr rtlCol="0"/>
          <a:lstStyle/>
          <a:p>
            <a:fld id="{2782ADB0-2A36-1F4F-81EB-7DCC32658CA9}"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sv-SE"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sv-SE" smtClean="0"/>
              <a:t>Click to edit Master text styles</a:t>
            </a:r>
          </a:p>
          <a:p>
            <a:pPr lvl="1" eaLnBrk="1" latinLnBrk="0" hangingPunct="1"/>
            <a:r>
              <a:rPr lang="sv-SE" smtClean="0"/>
              <a:t>Second level</a:t>
            </a:r>
          </a:p>
          <a:p>
            <a:pPr lvl="2" eaLnBrk="1" latinLnBrk="0" hangingPunct="1"/>
            <a:r>
              <a:rPr lang="sv-SE" smtClean="0"/>
              <a:t>Third level</a:t>
            </a:r>
          </a:p>
          <a:p>
            <a:pPr lvl="3" eaLnBrk="1" latinLnBrk="0" hangingPunct="1"/>
            <a:r>
              <a:rPr lang="sv-SE" smtClean="0"/>
              <a:t>Fourth level</a:t>
            </a:r>
          </a:p>
          <a:p>
            <a:pPr lvl="4" eaLnBrk="1" latinLnBrk="0" hangingPunct="1"/>
            <a:r>
              <a:rPr lang="sv-SE"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sv-SE" smtClean="0"/>
              <a:t>Click to edit Master text styles</a:t>
            </a:r>
          </a:p>
          <a:p>
            <a:pPr lvl="1" eaLnBrk="1" latinLnBrk="0" hangingPunct="1"/>
            <a:r>
              <a:rPr lang="sv-SE" smtClean="0"/>
              <a:t>Second level</a:t>
            </a:r>
          </a:p>
          <a:p>
            <a:pPr lvl="2" eaLnBrk="1" latinLnBrk="0" hangingPunct="1"/>
            <a:r>
              <a:rPr lang="sv-SE" smtClean="0"/>
              <a:t>Third level</a:t>
            </a:r>
          </a:p>
          <a:p>
            <a:pPr lvl="3" eaLnBrk="1" latinLnBrk="0" hangingPunct="1"/>
            <a:r>
              <a:rPr lang="sv-SE" smtClean="0"/>
              <a:t>Fourth level</a:t>
            </a:r>
          </a:p>
          <a:p>
            <a:pPr lvl="4" eaLnBrk="1" latinLnBrk="0" hangingPunct="1"/>
            <a:r>
              <a:rPr lang="sv-SE" smtClean="0"/>
              <a:t>Fifth level</a:t>
            </a:r>
            <a:endParaRPr kumimoji="0" lang="en-US"/>
          </a:p>
        </p:txBody>
      </p:sp>
      <p:sp>
        <p:nvSpPr>
          <p:cNvPr id="10" name="Date Placeholder 9"/>
          <p:cNvSpPr>
            <a:spLocks noGrp="1"/>
          </p:cNvSpPr>
          <p:nvPr>
            <p:ph type="dt" sz="half" idx="15"/>
          </p:nvPr>
        </p:nvSpPr>
        <p:spPr/>
        <p:txBody>
          <a:bodyPr rtlCol="0"/>
          <a:lstStyle/>
          <a:p>
            <a:fld id="{6ADF29DC-E0FC-3C4A-A6FB-69A5A37CF4E3}" type="datetimeFigureOut">
              <a:rPr lang="en-US" smtClean="0"/>
              <a:pPr/>
              <a:t>3/7/2013</a:t>
            </a:fld>
            <a:endParaRPr lang="en-GB"/>
          </a:p>
        </p:txBody>
      </p:sp>
      <p:sp>
        <p:nvSpPr>
          <p:cNvPr id="12" name="Slide Number Placeholder 11"/>
          <p:cNvSpPr>
            <a:spLocks noGrp="1"/>
          </p:cNvSpPr>
          <p:nvPr>
            <p:ph type="sldNum" sz="quarter" idx="16"/>
          </p:nvPr>
        </p:nvSpPr>
        <p:spPr/>
        <p:txBody>
          <a:bodyPr rtlCol="0"/>
          <a:lstStyle/>
          <a:p>
            <a:fld id="{2782ADB0-2A36-1F4F-81EB-7DCC32658CA9}"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sv-SE"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sv-SE"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sv-SE" smtClean="0"/>
              <a:t>Click to edit Master title style</a:t>
            </a:r>
            <a:endParaRPr kumimoji="0" lang="en-US"/>
          </a:p>
        </p:txBody>
      </p:sp>
      <p:sp>
        <p:nvSpPr>
          <p:cNvPr id="3" name="Date Placeholder 2"/>
          <p:cNvSpPr>
            <a:spLocks noGrp="1"/>
          </p:cNvSpPr>
          <p:nvPr>
            <p:ph type="dt" sz="half" idx="10"/>
          </p:nvPr>
        </p:nvSpPr>
        <p:spPr/>
        <p:txBody>
          <a:bodyPr/>
          <a:lstStyle/>
          <a:p>
            <a:fld id="{6ADF29DC-E0FC-3C4A-A6FB-69A5A37CF4E3}" type="datetimeFigureOut">
              <a:rPr lang="en-US" smtClean="0"/>
              <a:pPr/>
              <a:t>3/7/2013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2782ADB0-2A36-1F4F-81EB-7DCC32658CA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ADF29DC-E0FC-3C4A-A6FB-69A5A37CF4E3}" type="datetimeFigureOut">
              <a:rPr lang="en-US" smtClean="0"/>
              <a:pPr/>
              <a:t>3/7/2013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2782ADB0-2A36-1F4F-81EB-7DCC32658CA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sv-SE" smtClean="0"/>
              <a:t>Click to edit Master title style</a:t>
            </a:r>
            <a:endParaRPr kumimoji="0" lang="en-US"/>
          </a:p>
        </p:txBody>
      </p:sp>
      <p:sp>
        <p:nvSpPr>
          <p:cNvPr id="5" name="Date Placeholder 4"/>
          <p:cNvSpPr>
            <a:spLocks noGrp="1"/>
          </p:cNvSpPr>
          <p:nvPr>
            <p:ph type="dt" sz="half" idx="10"/>
          </p:nvPr>
        </p:nvSpPr>
        <p:spPr/>
        <p:txBody>
          <a:bodyPr/>
          <a:lstStyle/>
          <a:p>
            <a:fld id="{6ADF29DC-E0FC-3C4A-A6FB-69A5A37CF4E3}" type="datetimeFigureOut">
              <a:rPr lang="en-US" smtClean="0"/>
              <a:pPr/>
              <a:t>3/7/2013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2782ADB0-2A36-1F4F-81EB-7DCC32658CA9}"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sv-SE"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sv-SE" smtClean="0"/>
              <a:t>Click to edit Master text styles</a:t>
            </a:r>
          </a:p>
          <a:p>
            <a:pPr lvl="1" eaLnBrk="1" latinLnBrk="0" hangingPunct="1"/>
            <a:r>
              <a:rPr lang="sv-SE" smtClean="0"/>
              <a:t>Second level</a:t>
            </a:r>
          </a:p>
          <a:p>
            <a:pPr lvl="2" eaLnBrk="1" latinLnBrk="0" hangingPunct="1"/>
            <a:r>
              <a:rPr lang="sv-SE" smtClean="0"/>
              <a:t>Third level</a:t>
            </a:r>
          </a:p>
          <a:p>
            <a:pPr lvl="3" eaLnBrk="1" latinLnBrk="0" hangingPunct="1"/>
            <a:r>
              <a:rPr lang="sv-SE" smtClean="0"/>
              <a:t>Fourth level</a:t>
            </a:r>
          </a:p>
          <a:p>
            <a:pPr lvl="4" eaLnBrk="1" latinLnBrk="0" hangingPunct="1"/>
            <a:r>
              <a:rPr lang="sv-SE"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sv-SE"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sv-SE"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6ADF29DC-E0FC-3C4A-A6FB-69A5A37CF4E3}" type="datetimeFigureOut">
              <a:rPr lang="en-US" smtClean="0"/>
              <a:pPr/>
              <a:t>3/7/2013</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2782ADB0-2A36-1F4F-81EB-7DCC32658CA9}"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sv-SE"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sv-SE"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sv-SE" smtClean="0"/>
              <a:t>Click to edit Master text styles</a:t>
            </a:r>
          </a:p>
          <a:p>
            <a:pPr lvl="1" eaLnBrk="1" latinLnBrk="0" hangingPunct="1"/>
            <a:r>
              <a:rPr lang="sv-SE" smtClean="0"/>
              <a:t>Second level</a:t>
            </a:r>
          </a:p>
          <a:p>
            <a:pPr lvl="2" eaLnBrk="1" latinLnBrk="0" hangingPunct="1"/>
            <a:r>
              <a:rPr lang="sv-SE" smtClean="0"/>
              <a:t>Third level</a:t>
            </a:r>
          </a:p>
          <a:p>
            <a:pPr lvl="3" eaLnBrk="1" latinLnBrk="0" hangingPunct="1"/>
            <a:r>
              <a:rPr lang="sv-SE" smtClean="0"/>
              <a:t>Fourth level</a:t>
            </a:r>
          </a:p>
          <a:p>
            <a:pPr lvl="4" eaLnBrk="1" latinLnBrk="0" hangingPunct="1"/>
            <a:r>
              <a:rPr lang="sv-SE" smtClean="0"/>
              <a:t>Fifth level</a:t>
            </a:r>
            <a:endParaRPr kumimoji="0" lang="en-US"/>
          </a:p>
        </p:txBody>
      </p:sp>
      <p:sp>
        <p:nvSpPr>
          <p:cNvPr id="4" name="Date Placeholder 3"/>
          <p:cNvSpPr>
            <a:spLocks noGrp="1"/>
          </p:cNvSpPr>
          <p:nvPr>
            <p:ph type="dt" sz="half" idx="10"/>
          </p:nvPr>
        </p:nvSpPr>
        <p:spPr/>
        <p:txBody>
          <a:bodyPr/>
          <a:lstStyle/>
          <a:p>
            <a:fld id="{6ADF29DC-E0FC-3C4A-A6FB-69A5A37CF4E3}" type="datetimeFigureOut">
              <a:rPr lang="en-US" smtClean="0"/>
              <a:pPr/>
              <a:t>3/7/2013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82ADB0-2A36-1F4F-81EB-7DCC32658CA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sv-SE"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sv-SE" smtClean="0"/>
              <a:t>Click to edit Master text styles</a:t>
            </a:r>
          </a:p>
          <a:p>
            <a:pPr lvl="1" eaLnBrk="1" latinLnBrk="0" hangingPunct="1"/>
            <a:r>
              <a:rPr lang="sv-SE" smtClean="0"/>
              <a:t>Second level</a:t>
            </a:r>
          </a:p>
          <a:p>
            <a:pPr lvl="2" eaLnBrk="1" latinLnBrk="0" hangingPunct="1"/>
            <a:r>
              <a:rPr lang="sv-SE" smtClean="0"/>
              <a:t>Third level</a:t>
            </a:r>
          </a:p>
          <a:p>
            <a:pPr lvl="3" eaLnBrk="1" latinLnBrk="0" hangingPunct="1"/>
            <a:r>
              <a:rPr lang="sv-SE" smtClean="0"/>
              <a:t>Fourth level</a:t>
            </a:r>
          </a:p>
          <a:p>
            <a:pPr lvl="4" eaLnBrk="1" latinLnBrk="0" hangingPunct="1"/>
            <a:r>
              <a:rPr lang="sv-SE"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6ADF29DC-E0FC-3C4A-A6FB-69A5A37CF4E3}" type="datetimeFigureOut">
              <a:rPr lang="en-US" smtClean="0"/>
              <a:pPr/>
              <a:t>3/7/2013</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2782ADB0-2A36-1F4F-81EB-7DCC32658CA9}"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sv-SE"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sv-SE" smtClean="0"/>
              <a:t>Click to edit Master text styles</a:t>
            </a:r>
          </a:p>
          <a:p>
            <a:pPr lvl="1" eaLnBrk="1" latinLnBrk="0" hangingPunct="1"/>
            <a:r>
              <a:rPr kumimoji="0" lang="sv-SE" smtClean="0"/>
              <a:t>Second level</a:t>
            </a:r>
          </a:p>
          <a:p>
            <a:pPr lvl="2" eaLnBrk="1" latinLnBrk="0" hangingPunct="1"/>
            <a:r>
              <a:rPr kumimoji="0" lang="sv-SE" smtClean="0"/>
              <a:t>Third level</a:t>
            </a:r>
          </a:p>
          <a:p>
            <a:pPr lvl="3" eaLnBrk="1" latinLnBrk="0" hangingPunct="1"/>
            <a:r>
              <a:rPr kumimoji="0" lang="sv-SE" smtClean="0"/>
              <a:t>Fourth level</a:t>
            </a:r>
          </a:p>
          <a:p>
            <a:pPr lvl="4" eaLnBrk="1" latinLnBrk="0" hangingPunct="1"/>
            <a:r>
              <a:rPr kumimoji="0" lang="sv-SE"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6ADF29DC-E0FC-3C4A-A6FB-69A5A37CF4E3}" type="datetimeFigureOut">
              <a:rPr lang="en-US" smtClean="0"/>
              <a:pPr/>
              <a:t>3/7/2013</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2782ADB0-2A36-1F4F-81EB-7DCC32658CA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Augustan </a:t>
            </a:r>
            <a:r>
              <a:rPr lang="en-GB" smtClean="0"/>
              <a:t>Lovers 8.3.12</a:t>
            </a:r>
            <a:endParaRPr lang="en-GB" dirty="0"/>
          </a:p>
        </p:txBody>
      </p:sp>
      <p:sp>
        <p:nvSpPr>
          <p:cNvPr id="3" name="Subtitle 2"/>
          <p:cNvSpPr>
            <a:spLocks noGrp="1"/>
          </p:cNvSpPr>
          <p:nvPr>
            <p:ph type="subTitle" idx="1"/>
          </p:nvPr>
        </p:nvSpPr>
        <p:spPr/>
        <p:txBody>
          <a:bodyPr/>
          <a:lstStyle/>
          <a:p>
            <a:r>
              <a:rPr lang="en-GB" dirty="0" smtClean="0"/>
              <a:t>Bawds, </a:t>
            </a:r>
            <a:r>
              <a:rPr lang="en-GB" dirty="0" err="1" smtClean="0"/>
              <a:t>procuresses</a:t>
            </a:r>
            <a:r>
              <a:rPr lang="en-GB" dirty="0" smtClean="0"/>
              <a:t> and slaves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Binging bawds</a:t>
            </a:r>
            <a:endParaRPr lang="en-GB" dirty="0"/>
          </a:p>
        </p:txBody>
      </p:sp>
      <p:sp>
        <p:nvSpPr>
          <p:cNvPr id="5" name="Content Placeholder 4"/>
          <p:cNvSpPr>
            <a:spLocks noGrp="1"/>
          </p:cNvSpPr>
          <p:nvPr>
            <p:ph sz="quarter" idx="1"/>
          </p:nvPr>
        </p:nvSpPr>
        <p:spPr>
          <a:xfrm>
            <a:off x="272143" y="1589566"/>
            <a:ext cx="4572758" cy="4941863"/>
          </a:xfrm>
        </p:spPr>
        <p:txBody>
          <a:bodyPr>
            <a:normAutofit fontScale="85000" lnSpcReduction="20000"/>
          </a:bodyPr>
          <a:lstStyle/>
          <a:p>
            <a:r>
              <a:rPr lang="en-GB" dirty="0" smtClean="0"/>
              <a:t>Prop. 4.5 and </a:t>
            </a:r>
            <a:r>
              <a:rPr lang="en-GB" dirty="0" err="1" smtClean="0"/>
              <a:t>Ov</a:t>
            </a:r>
            <a:r>
              <a:rPr lang="en-GB" dirty="0" smtClean="0"/>
              <a:t>. </a:t>
            </a:r>
            <a:r>
              <a:rPr lang="en-GB" i="1" dirty="0" smtClean="0"/>
              <a:t>Am</a:t>
            </a:r>
            <a:r>
              <a:rPr lang="en-GB" dirty="0" smtClean="0"/>
              <a:t>. 1.8 feature </a:t>
            </a:r>
            <a:r>
              <a:rPr lang="en-GB" i="1" dirty="0" err="1" smtClean="0"/>
              <a:t>lenae</a:t>
            </a:r>
            <a:r>
              <a:rPr lang="en-GB" dirty="0" smtClean="0"/>
              <a:t>, acting as pimps for the </a:t>
            </a:r>
            <a:r>
              <a:rPr lang="en-GB" i="1" dirty="0" err="1" smtClean="0"/>
              <a:t>puellae</a:t>
            </a:r>
            <a:endParaRPr lang="en-GB" i="1" dirty="0" smtClean="0"/>
          </a:p>
          <a:p>
            <a:pPr lvl="1"/>
            <a:r>
              <a:rPr lang="en-GB" dirty="0" smtClean="0"/>
              <a:t>The poems are closely related on a number of points, and we shall see again how Ovid plays with Propertius</a:t>
            </a:r>
          </a:p>
          <a:p>
            <a:r>
              <a:rPr lang="en-GB" dirty="0" smtClean="0"/>
              <a:t>The bawds </a:t>
            </a:r>
            <a:r>
              <a:rPr lang="en-GB" dirty="0" smtClean="0"/>
              <a:t>are described in a stereotypical way, old and liable to drink:</a:t>
            </a:r>
          </a:p>
          <a:p>
            <a:r>
              <a:rPr lang="en-GB" dirty="0" smtClean="0"/>
              <a:t>Rotten teeth, scrawny neck, foul breath in Prop. 4.5, ‘old hag’, white-headed, and ‘wine-bleary eyes’ in </a:t>
            </a:r>
            <a:r>
              <a:rPr lang="en-GB" dirty="0" err="1" smtClean="0"/>
              <a:t>Ov</a:t>
            </a:r>
            <a:r>
              <a:rPr lang="en-GB" dirty="0" smtClean="0"/>
              <a:t>. </a:t>
            </a:r>
            <a:r>
              <a:rPr lang="en-GB" i="1" dirty="0" smtClean="0"/>
              <a:t>Am</a:t>
            </a:r>
            <a:r>
              <a:rPr lang="en-GB" dirty="0" smtClean="0"/>
              <a:t>. 1.8</a:t>
            </a:r>
          </a:p>
          <a:p>
            <a:endParaRPr lang="en-GB" i="1" dirty="0"/>
          </a:p>
        </p:txBody>
      </p:sp>
      <p:pic>
        <p:nvPicPr>
          <p:cNvPr id="7" name="Content Placeholder 6" descr="image015.jpg"/>
          <p:cNvPicPr>
            <a:picLocks noGrp="1" noChangeAspect="1"/>
          </p:cNvPicPr>
          <p:nvPr>
            <p:ph sz="quarter" idx="2"/>
          </p:nvPr>
        </p:nvPicPr>
        <p:blipFill>
          <a:blip r:embed="rId2"/>
          <a:srcRect l="-12919" r="-12919"/>
          <a:stretch>
            <a:fillRect/>
          </a:stretch>
        </p:blip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impossibility of ageing</a:t>
            </a:r>
            <a:endParaRPr lang="en-GB" dirty="0"/>
          </a:p>
        </p:txBody>
      </p:sp>
      <p:sp>
        <p:nvSpPr>
          <p:cNvPr id="3" name="Content Placeholder 2"/>
          <p:cNvSpPr>
            <a:spLocks noGrp="1"/>
          </p:cNvSpPr>
          <p:nvPr>
            <p:ph sz="quarter" idx="1"/>
          </p:nvPr>
        </p:nvSpPr>
        <p:spPr>
          <a:xfrm>
            <a:off x="612648" y="1600199"/>
            <a:ext cx="8153400" cy="4970229"/>
          </a:xfrm>
        </p:spPr>
        <p:txBody>
          <a:bodyPr>
            <a:normAutofit fontScale="92500" lnSpcReduction="10000"/>
          </a:bodyPr>
          <a:lstStyle/>
          <a:p>
            <a:r>
              <a:rPr lang="en-GB" dirty="0" smtClean="0"/>
              <a:t>The bawds have been read as horror visions of what the </a:t>
            </a:r>
            <a:r>
              <a:rPr lang="en-GB" i="1" dirty="0" err="1" smtClean="0"/>
              <a:t>puella</a:t>
            </a:r>
            <a:r>
              <a:rPr lang="en-GB" i="1" dirty="0" smtClean="0"/>
              <a:t> </a:t>
            </a:r>
            <a:r>
              <a:rPr lang="en-GB" dirty="0" smtClean="0"/>
              <a:t>may become</a:t>
            </a:r>
          </a:p>
          <a:p>
            <a:pPr lvl="1"/>
            <a:r>
              <a:rPr lang="en-GB" dirty="0" smtClean="0"/>
              <a:t>‘Whatever the poet’s professions of loyalty […] it is her beauty which holds the elegiac lover enthralled’, Myers, 1989, 7.</a:t>
            </a:r>
          </a:p>
          <a:p>
            <a:r>
              <a:rPr lang="en-GB" dirty="0" smtClean="0"/>
              <a:t>…or for what she already is? In satire and invective, gastric hunger is often connected to sexual hunger, as is excessive drinking</a:t>
            </a:r>
          </a:p>
          <a:p>
            <a:pPr lvl="1"/>
            <a:r>
              <a:rPr lang="en-GB" dirty="0" smtClean="0"/>
              <a:t>This would imply that the </a:t>
            </a:r>
            <a:r>
              <a:rPr lang="en-GB" i="1" dirty="0" err="1" smtClean="0"/>
              <a:t>puella</a:t>
            </a:r>
            <a:r>
              <a:rPr lang="en-GB" i="1" dirty="0" smtClean="0"/>
              <a:t> </a:t>
            </a:r>
            <a:r>
              <a:rPr lang="en-GB" dirty="0" smtClean="0"/>
              <a:t>is less than faithful and make the </a:t>
            </a:r>
            <a:r>
              <a:rPr lang="en-GB" i="1" dirty="0" err="1" smtClean="0"/>
              <a:t>lena</a:t>
            </a:r>
            <a:r>
              <a:rPr lang="en-GB" i="1" dirty="0" smtClean="0"/>
              <a:t> </a:t>
            </a:r>
            <a:r>
              <a:rPr lang="en-GB" dirty="0" smtClean="0"/>
              <a:t>a stand-in for the narrator’s worries about the </a:t>
            </a:r>
            <a:r>
              <a:rPr lang="en-GB" i="1" dirty="0" err="1" smtClean="0"/>
              <a:t>puella</a:t>
            </a:r>
            <a:endParaRPr lang="en-GB" i="1" dirty="0" smtClean="0"/>
          </a:p>
          <a:p>
            <a:pPr lvl="1"/>
            <a:r>
              <a:rPr lang="en-GB" dirty="0" smtClean="0"/>
              <a:t>Cf. </a:t>
            </a:r>
            <a:r>
              <a:rPr lang="en-GB" dirty="0" err="1" smtClean="0"/>
              <a:t>Richlin</a:t>
            </a:r>
            <a:r>
              <a:rPr lang="en-GB" dirty="0" smtClean="0"/>
              <a:t>, 1992, 148-152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Aged </a:t>
            </a:r>
            <a:r>
              <a:rPr lang="en-GB" i="1" dirty="0" err="1" smtClean="0"/>
              <a:t>puellae</a:t>
            </a:r>
            <a:r>
              <a:rPr lang="en-GB" dirty="0" smtClean="0"/>
              <a:t>?</a:t>
            </a:r>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t>Furthermore – the </a:t>
            </a:r>
            <a:r>
              <a:rPr lang="en-GB" i="1" dirty="0" err="1" smtClean="0"/>
              <a:t>lenae</a:t>
            </a:r>
            <a:r>
              <a:rPr lang="en-GB" dirty="0" smtClean="0"/>
              <a:t> are old prostitutes</a:t>
            </a:r>
          </a:p>
          <a:p>
            <a:pPr lvl="1"/>
            <a:r>
              <a:rPr lang="en-GB" dirty="0" smtClean="0"/>
              <a:t>Cf. </a:t>
            </a:r>
            <a:r>
              <a:rPr lang="en-GB" dirty="0" err="1" smtClean="0"/>
              <a:t>Dipsas</a:t>
            </a:r>
            <a:r>
              <a:rPr lang="en-GB" dirty="0" smtClean="0"/>
              <a:t> in </a:t>
            </a:r>
            <a:r>
              <a:rPr lang="en-GB" dirty="0" err="1" smtClean="0"/>
              <a:t>Ov</a:t>
            </a:r>
            <a:r>
              <a:rPr lang="en-GB" dirty="0" smtClean="0"/>
              <a:t>. </a:t>
            </a:r>
            <a:r>
              <a:rPr lang="en-GB" i="1" dirty="0" smtClean="0"/>
              <a:t>Am</a:t>
            </a:r>
            <a:r>
              <a:rPr lang="en-GB" dirty="0" smtClean="0"/>
              <a:t>. 1.8 reminding the </a:t>
            </a:r>
            <a:r>
              <a:rPr lang="en-GB" dirty="0" err="1" smtClean="0"/>
              <a:t>puella</a:t>
            </a:r>
            <a:r>
              <a:rPr lang="en-GB" dirty="0" smtClean="0"/>
              <a:t> of how her youth will disappear and she needs to support herself</a:t>
            </a:r>
          </a:p>
          <a:p>
            <a:r>
              <a:rPr lang="en-GB" dirty="0" smtClean="0"/>
              <a:t>This ties in with James’ theories on the </a:t>
            </a:r>
            <a:r>
              <a:rPr lang="en-GB" i="1" dirty="0" err="1" smtClean="0"/>
              <a:t>puella</a:t>
            </a:r>
            <a:r>
              <a:rPr lang="en-GB" dirty="0" err="1" smtClean="0"/>
              <a:t>’s</a:t>
            </a:r>
            <a:r>
              <a:rPr lang="en-GB" dirty="0" smtClean="0"/>
              <a:t> lifestyle reflecting </a:t>
            </a:r>
            <a:r>
              <a:rPr lang="en-GB" dirty="0" smtClean="0"/>
              <a:t>some level of real </a:t>
            </a:r>
            <a:r>
              <a:rPr lang="en-GB" dirty="0" smtClean="0"/>
              <a:t>prostitution</a:t>
            </a:r>
          </a:p>
          <a:p>
            <a:r>
              <a:rPr lang="en-GB" dirty="0"/>
              <a:t>The opposition between idealistic love and prostitution</a:t>
            </a:r>
          </a:p>
          <a:p>
            <a:r>
              <a:rPr lang="en-GB" dirty="0" smtClean="0"/>
              <a:t>Consequently, the narrators resent not only the bawds themselves but what they represent: a window on the </a:t>
            </a:r>
            <a:r>
              <a:rPr lang="en-GB" i="1" dirty="0" err="1" smtClean="0"/>
              <a:t>puella</a:t>
            </a:r>
            <a:r>
              <a:rPr lang="en-GB" dirty="0" err="1" smtClean="0"/>
              <a:t>’s</a:t>
            </a:r>
            <a:r>
              <a:rPr lang="en-GB" dirty="0" smtClean="0"/>
              <a:t> future should she turn down the type of relationship they offer</a:t>
            </a:r>
          </a:p>
          <a:p>
            <a:pPr lvl="1"/>
            <a:r>
              <a:rPr lang="en-GB" dirty="0" smtClean="0"/>
              <a:t>Cf. counter-bids</a:t>
            </a:r>
          </a:p>
          <a:p>
            <a:pPr lvl="2"/>
            <a:r>
              <a:rPr lang="en-GB" dirty="0" smtClean="0"/>
              <a:t>in Tibullus’ dreams of spending old age together</a:t>
            </a:r>
          </a:p>
          <a:p>
            <a:pPr lvl="2"/>
            <a:r>
              <a:rPr lang="en-GB" dirty="0"/>
              <a:t>i</a:t>
            </a:r>
            <a:r>
              <a:rPr lang="en-GB" dirty="0" smtClean="0"/>
              <a:t>n Prop. 18B: Aurora and </a:t>
            </a:r>
            <a:r>
              <a:rPr lang="en-GB" dirty="0" err="1" smtClean="0"/>
              <a:t>Tithonus</a:t>
            </a:r>
            <a:endParaRPr lang="en-GB" dirty="0" smtClean="0"/>
          </a:p>
        </p:txBody>
      </p:sp>
    </p:spTree>
    <p:extLst>
      <p:ext uri="{BB962C8B-B14F-4D97-AF65-F5344CB8AC3E}">
        <p14:creationId xmlns:p14="http://schemas.microsoft.com/office/powerpoint/2010/main" val="1232776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Old women are witches?</a:t>
            </a:r>
            <a:endParaRPr lang="en-GB" dirty="0"/>
          </a:p>
        </p:txBody>
      </p:sp>
      <p:sp>
        <p:nvSpPr>
          <p:cNvPr id="6" name="Content Placeholder 5"/>
          <p:cNvSpPr>
            <a:spLocks noGrp="1"/>
          </p:cNvSpPr>
          <p:nvPr>
            <p:ph sz="quarter" idx="1"/>
          </p:nvPr>
        </p:nvSpPr>
        <p:spPr>
          <a:xfrm>
            <a:off x="254000" y="1822051"/>
            <a:ext cx="3850906" cy="4435499"/>
          </a:xfrm>
        </p:spPr>
        <p:txBody>
          <a:bodyPr>
            <a:normAutofit fontScale="85000" lnSpcReduction="20000"/>
          </a:bodyPr>
          <a:lstStyle/>
          <a:p>
            <a:r>
              <a:rPr lang="en-GB" dirty="0" smtClean="0"/>
              <a:t>Both Propertius and Ovid describe their bawds as witches, working love magic: </a:t>
            </a:r>
            <a:r>
              <a:rPr lang="en-GB" dirty="0" err="1" smtClean="0"/>
              <a:t>Ov</a:t>
            </a:r>
            <a:r>
              <a:rPr lang="en-GB" dirty="0" smtClean="0"/>
              <a:t>. </a:t>
            </a:r>
            <a:r>
              <a:rPr lang="en-GB" i="1" dirty="0" smtClean="0"/>
              <a:t>Am</a:t>
            </a:r>
            <a:r>
              <a:rPr lang="en-GB" dirty="0" smtClean="0"/>
              <a:t>. 1.8.5-18; Prop. 4.5.8-18</a:t>
            </a:r>
          </a:p>
          <a:p>
            <a:r>
              <a:rPr lang="en-GB" dirty="0" smtClean="0"/>
              <a:t>Depictions are stereo-typical and denote a literary </a:t>
            </a:r>
            <a:r>
              <a:rPr lang="en-GB" i="1" dirty="0" err="1" smtClean="0"/>
              <a:t>topos</a:t>
            </a:r>
            <a:r>
              <a:rPr lang="en-GB" dirty="0" smtClean="0"/>
              <a:t> appearing in other genres as well (e.g., satire: Horace)</a:t>
            </a:r>
          </a:p>
          <a:p>
            <a:endParaRPr lang="en-GB" dirty="0" smtClean="0"/>
          </a:p>
          <a:p>
            <a:pPr lvl="1"/>
            <a:endParaRPr lang="en-GB" dirty="0" smtClean="0">
              <a:solidFill>
                <a:srgbClr val="FF0000"/>
              </a:solidFill>
            </a:endParaRPr>
          </a:p>
          <a:p>
            <a:endParaRPr lang="en-GB" dirty="0">
              <a:solidFill>
                <a:srgbClr val="FF0000"/>
              </a:solidFill>
            </a:endParaRPr>
          </a:p>
        </p:txBody>
      </p:sp>
      <p:sp>
        <p:nvSpPr>
          <p:cNvPr id="7" name="Content Placeholder 6"/>
          <p:cNvSpPr>
            <a:spLocks noGrp="1"/>
          </p:cNvSpPr>
          <p:nvPr>
            <p:ph sz="quarter" idx="2"/>
          </p:nvPr>
        </p:nvSpPr>
        <p:spPr>
          <a:xfrm>
            <a:off x="4495800" y="1589566"/>
            <a:ext cx="4648200" cy="5014433"/>
          </a:xfrm>
        </p:spPr>
        <p:txBody>
          <a:bodyPr>
            <a:normAutofit fontScale="85000" lnSpcReduction="20000"/>
          </a:bodyPr>
          <a:lstStyle/>
          <a:p>
            <a:pPr marL="0" indent="0">
              <a:buNone/>
            </a:pPr>
            <a:r>
              <a:rPr lang="en-GB" dirty="0" smtClean="0"/>
              <a:t>In any case your husband won’t believe him, Delia; for so an honest witch assured me by her magic. I have seen her drawing down the stars from heaven. Her chanting can reverse the river’s flow. Her spells can split the ground, lure ghosts from graves and pluck the bones from smouldering pyres. Now with magic wailing she holds the infernal troop: now with sprinkled milk orders their return. […] Only she, I’m told, knows all </a:t>
            </a:r>
            <a:r>
              <a:rPr lang="en-GB" dirty="0" err="1" smtClean="0"/>
              <a:t>Medea’s</a:t>
            </a:r>
            <a:r>
              <a:rPr lang="en-GB" dirty="0" smtClean="0"/>
              <a:t> evil herbs; only she can tame Hecate’s fierce hounds.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Magic matters</a:t>
            </a:r>
            <a:endParaRPr lang="en-GB" dirty="0"/>
          </a:p>
        </p:txBody>
      </p:sp>
      <p:sp>
        <p:nvSpPr>
          <p:cNvPr id="3" name="Content Placeholder 2"/>
          <p:cNvSpPr>
            <a:spLocks noGrp="1"/>
          </p:cNvSpPr>
          <p:nvPr>
            <p:ph sz="quarter" idx="1"/>
          </p:nvPr>
        </p:nvSpPr>
        <p:spPr>
          <a:xfrm>
            <a:off x="609600" y="1589566"/>
            <a:ext cx="3886200" cy="4962457"/>
          </a:xfrm>
        </p:spPr>
        <p:txBody>
          <a:bodyPr>
            <a:normAutofit fontScale="85000" lnSpcReduction="20000"/>
          </a:bodyPr>
          <a:lstStyle/>
          <a:p>
            <a:r>
              <a:rPr lang="en-GB" dirty="0" smtClean="0"/>
              <a:t>Love magic appears occasionally in elegy, cf. Prop. 2.28B and most notably </a:t>
            </a:r>
            <a:r>
              <a:rPr lang="en-GB" dirty="0" err="1" smtClean="0"/>
              <a:t>Tib</a:t>
            </a:r>
            <a:r>
              <a:rPr lang="en-GB" dirty="0" smtClean="0"/>
              <a:t>. 1.2.43-58 where it is used to deceive a husband, but it is rejected by the narrators</a:t>
            </a:r>
          </a:p>
          <a:p>
            <a:r>
              <a:rPr lang="en-GB" dirty="0" smtClean="0"/>
              <a:t>This rejection means that they claim their own power outdoes that of magic (cf. on </a:t>
            </a:r>
            <a:r>
              <a:rPr lang="en-GB" dirty="0" err="1" smtClean="0"/>
              <a:t>Ov</a:t>
            </a:r>
            <a:r>
              <a:rPr lang="en-GB" dirty="0" smtClean="0"/>
              <a:t>. </a:t>
            </a:r>
            <a:r>
              <a:rPr lang="en-GB" i="1" dirty="0" smtClean="0"/>
              <a:t>Am</a:t>
            </a:r>
            <a:r>
              <a:rPr lang="en-GB" dirty="0" smtClean="0"/>
              <a:t>. 1.6)</a:t>
            </a:r>
          </a:p>
          <a:p>
            <a:r>
              <a:rPr lang="en-GB" dirty="0" smtClean="0"/>
              <a:t>=&gt; Is the </a:t>
            </a:r>
            <a:r>
              <a:rPr lang="en-GB" i="1" dirty="0" err="1" smtClean="0"/>
              <a:t>lenae</a:t>
            </a:r>
            <a:r>
              <a:rPr lang="en-GB" i="1" dirty="0" smtClean="0"/>
              <a:t> </a:t>
            </a:r>
            <a:r>
              <a:rPr lang="en-GB" dirty="0" smtClean="0"/>
              <a:t>a facet of the lovers’/narrators’ personalities?</a:t>
            </a:r>
          </a:p>
          <a:p>
            <a:endParaRPr lang="en-GB" dirty="0"/>
          </a:p>
        </p:txBody>
      </p:sp>
      <p:sp>
        <p:nvSpPr>
          <p:cNvPr id="4" name="Content Placeholder 3"/>
          <p:cNvSpPr>
            <a:spLocks noGrp="1"/>
          </p:cNvSpPr>
          <p:nvPr>
            <p:ph sz="quarter" idx="2"/>
          </p:nvPr>
        </p:nvSpPr>
        <p:spPr>
          <a:xfrm>
            <a:off x="4844901" y="1589566"/>
            <a:ext cx="3886200" cy="5268433"/>
          </a:xfrm>
        </p:spPr>
        <p:txBody>
          <a:bodyPr>
            <a:normAutofit fontScale="85000" lnSpcReduction="20000"/>
          </a:bodyPr>
          <a:lstStyle/>
          <a:p>
            <a:pPr marL="0" indent="0">
              <a:buNone/>
            </a:pPr>
            <a:r>
              <a:rPr lang="en-GB" dirty="0" smtClean="0"/>
              <a:t>She could have forced Penelope to discount rumours about her husband and marry lewd </a:t>
            </a:r>
            <a:r>
              <a:rPr lang="en-GB" dirty="0" err="1" smtClean="0"/>
              <a:t>Antinoos</a:t>
            </a:r>
            <a:r>
              <a:rPr lang="en-GB" dirty="0" smtClean="0"/>
              <a:t>. Magnets at her behest lose power to attract iron and birds become stepmothers to their chicks. Indeed by using </a:t>
            </a:r>
            <a:r>
              <a:rPr lang="en-GB" dirty="0" err="1" smtClean="0"/>
              <a:t>Colline</a:t>
            </a:r>
            <a:r>
              <a:rPr lang="en-GB" dirty="0" smtClean="0"/>
              <a:t> herbs at her magic trench she’d wash a standing crop away by flood. Bold to impose conditions of the moon bewitched and disguise herself as a nocturnal wolf […] Prop. 4.5</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Poetry and power</a:t>
            </a:r>
            <a:endParaRPr lang="en-GB" dirty="0"/>
          </a:p>
        </p:txBody>
      </p:sp>
      <p:sp>
        <p:nvSpPr>
          <p:cNvPr id="3" name="Content Placeholder 2"/>
          <p:cNvSpPr>
            <a:spLocks noGrp="1"/>
          </p:cNvSpPr>
          <p:nvPr>
            <p:ph sz="quarter" idx="1"/>
          </p:nvPr>
        </p:nvSpPr>
        <p:spPr>
          <a:xfrm>
            <a:off x="609600" y="1589566"/>
            <a:ext cx="3886200" cy="5268433"/>
          </a:xfrm>
        </p:spPr>
        <p:txBody>
          <a:bodyPr>
            <a:normAutofit fontScale="92500" lnSpcReduction="20000"/>
          </a:bodyPr>
          <a:lstStyle/>
          <a:p>
            <a:r>
              <a:rPr lang="en-GB" dirty="0" smtClean="0"/>
              <a:t>A threat to the narrator/poet? In Prop. 4.5 and </a:t>
            </a:r>
            <a:r>
              <a:rPr lang="en-GB" dirty="0" err="1" smtClean="0"/>
              <a:t>Ov</a:t>
            </a:r>
            <a:r>
              <a:rPr lang="en-GB" dirty="0" smtClean="0"/>
              <a:t>. </a:t>
            </a:r>
            <a:r>
              <a:rPr lang="en-GB" i="1" dirty="0" smtClean="0"/>
              <a:t>Am</a:t>
            </a:r>
            <a:r>
              <a:rPr lang="en-GB" dirty="0" smtClean="0"/>
              <a:t>. 1.8 she has appropriated their voices</a:t>
            </a:r>
          </a:p>
          <a:p>
            <a:r>
              <a:rPr lang="en-GB" dirty="0" smtClean="0"/>
              <a:t>If the </a:t>
            </a:r>
            <a:r>
              <a:rPr lang="en-GB" i="1" dirty="0" err="1" smtClean="0"/>
              <a:t>puella</a:t>
            </a:r>
            <a:r>
              <a:rPr lang="en-GB" i="1" dirty="0" smtClean="0"/>
              <a:t> </a:t>
            </a:r>
            <a:r>
              <a:rPr lang="en-GB" dirty="0" smtClean="0"/>
              <a:t>follows the advice of the </a:t>
            </a:r>
            <a:r>
              <a:rPr lang="en-GB" i="1" dirty="0" err="1" smtClean="0"/>
              <a:t>lena</a:t>
            </a:r>
            <a:r>
              <a:rPr lang="en-GB" dirty="0" smtClean="0"/>
              <a:t>, the subject matter of elegy will disappear </a:t>
            </a:r>
          </a:p>
          <a:p>
            <a:pPr lvl="1"/>
            <a:r>
              <a:rPr lang="en-GB" dirty="0" smtClean="0"/>
              <a:t>No need to woo a woman with words if she can be easily bought</a:t>
            </a:r>
          </a:p>
          <a:p>
            <a:endParaRPr lang="en-GB" dirty="0"/>
          </a:p>
        </p:txBody>
      </p:sp>
      <p:sp>
        <p:nvSpPr>
          <p:cNvPr id="4" name="Content Placeholder 3"/>
          <p:cNvSpPr>
            <a:spLocks noGrp="1"/>
          </p:cNvSpPr>
          <p:nvPr>
            <p:ph sz="quarter" idx="2"/>
          </p:nvPr>
        </p:nvSpPr>
        <p:spPr/>
        <p:txBody>
          <a:bodyPr>
            <a:normAutofit fontScale="92500" lnSpcReduction="20000"/>
          </a:bodyPr>
          <a:lstStyle/>
          <a:p>
            <a:r>
              <a:rPr lang="en-GB" dirty="0" err="1" smtClean="0"/>
              <a:t>Dipsas</a:t>
            </a:r>
            <a:r>
              <a:rPr lang="en-GB" dirty="0" smtClean="0"/>
              <a:t> on poets:</a:t>
            </a:r>
          </a:p>
          <a:p>
            <a:pPr marL="0" indent="0">
              <a:buNone/>
            </a:pPr>
            <a:r>
              <a:rPr lang="en-GB" dirty="0" smtClean="0"/>
              <a:t>Look, what except new verses does that poet give you? You’ll get a lover’s thousand things. The poet’s god himself in golden mantle on gilded lyre plucks his melodious strings. Value a giver higher than great Homer. Believe me, giving too is a subtle art. (</a:t>
            </a:r>
            <a:r>
              <a:rPr lang="en-GB" dirty="0" err="1" smtClean="0"/>
              <a:t>Ov</a:t>
            </a:r>
            <a:r>
              <a:rPr lang="en-GB" dirty="0" smtClean="0"/>
              <a:t>. </a:t>
            </a:r>
            <a:r>
              <a:rPr lang="en-GB" i="1" dirty="0" smtClean="0"/>
              <a:t>Am</a:t>
            </a:r>
            <a:r>
              <a:rPr lang="en-GB" dirty="0" smtClean="0"/>
              <a:t>. 1.8.57-62)</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Poetry and power</a:t>
            </a:r>
            <a:endParaRPr lang="en-GB" dirty="0"/>
          </a:p>
        </p:txBody>
      </p:sp>
      <p:sp>
        <p:nvSpPr>
          <p:cNvPr id="5" name="Content Placeholder 4"/>
          <p:cNvSpPr>
            <a:spLocks noGrp="1"/>
          </p:cNvSpPr>
          <p:nvPr>
            <p:ph sz="quarter" idx="1"/>
          </p:nvPr>
        </p:nvSpPr>
        <p:spPr>
          <a:xfrm>
            <a:off x="609600" y="1589567"/>
            <a:ext cx="3886200" cy="4949778"/>
          </a:xfrm>
        </p:spPr>
        <p:txBody>
          <a:bodyPr>
            <a:noAutofit/>
          </a:bodyPr>
          <a:lstStyle/>
          <a:p>
            <a:r>
              <a:rPr lang="en-GB" sz="2600" dirty="0" smtClean="0"/>
              <a:t>The elegiac pose of emasculation: </a:t>
            </a:r>
            <a:r>
              <a:rPr lang="en-GB" sz="2600" i="1" dirty="0" err="1" smtClean="0"/>
              <a:t>servitium</a:t>
            </a:r>
            <a:r>
              <a:rPr lang="en-GB" sz="2600" i="1" dirty="0" smtClean="0"/>
              <a:t> </a:t>
            </a:r>
            <a:r>
              <a:rPr lang="en-GB" sz="2600" i="1" dirty="0" err="1" smtClean="0"/>
              <a:t>amoris</a:t>
            </a:r>
            <a:r>
              <a:rPr lang="en-GB" sz="2600" i="1" dirty="0" smtClean="0"/>
              <a:t>, militia </a:t>
            </a:r>
            <a:r>
              <a:rPr lang="en-GB" sz="2600" i="1" dirty="0" err="1" smtClean="0"/>
              <a:t>amoris</a:t>
            </a:r>
            <a:r>
              <a:rPr lang="en-GB" sz="2600" dirty="0" smtClean="0"/>
              <a:t>, etc.</a:t>
            </a:r>
          </a:p>
          <a:p>
            <a:r>
              <a:rPr lang="en-GB" sz="2600" dirty="0" smtClean="0"/>
              <a:t>Contrast: the narrator’s power over their discourse, and in turn over the </a:t>
            </a:r>
            <a:r>
              <a:rPr lang="en-GB" sz="2600" i="1" dirty="0" err="1" smtClean="0"/>
              <a:t>puella</a:t>
            </a:r>
            <a:endParaRPr lang="en-GB" sz="2600" i="1" dirty="0" smtClean="0"/>
          </a:p>
          <a:p>
            <a:r>
              <a:rPr lang="en-GB" sz="2600" dirty="0" smtClean="0"/>
              <a:t>Invectives against </a:t>
            </a:r>
            <a:r>
              <a:rPr lang="en-GB" sz="2600" i="1" dirty="0" err="1" smtClean="0"/>
              <a:t>lenae</a:t>
            </a:r>
            <a:r>
              <a:rPr lang="en-GB" sz="2600" i="1" dirty="0" smtClean="0"/>
              <a:t> </a:t>
            </a:r>
            <a:r>
              <a:rPr lang="en-GB" sz="2600" dirty="0" smtClean="0"/>
              <a:t>(who pose a threat to their sexual potency) is a way of affirming masculinity</a:t>
            </a:r>
            <a:endParaRPr lang="en-GB" sz="2600" dirty="0"/>
          </a:p>
        </p:txBody>
      </p:sp>
      <p:sp>
        <p:nvSpPr>
          <p:cNvPr id="6" name="Content Placeholder 5"/>
          <p:cNvSpPr>
            <a:spLocks noGrp="1"/>
          </p:cNvSpPr>
          <p:nvPr>
            <p:ph sz="quarter" idx="2"/>
          </p:nvPr>
        </p:nvSpPr>
        <p:spPr>
          <a:xfrm>
            <a:off x="4844901" y="1589566"/>
            <a:ext cx="3886200" cy="5268433"/>
          </a:xfrm>
        </p:spPr>
        <p:txBody>
          <a:bodyPr>
            <a:normAutofit fontScale="77500" lnSpcReduction="20000"/>
          </a:bodyPr>
          <a:lstStyle/>
          <a:p>
            <a:r>
              <a:rPr lang="en-GB" dirty="0" err="1" smtClean="0"/>
              <a:t>Ov</a:t>
            </a:r>
            <a:r>
              <a:rPr lang="en-GB" dirty="0" smtClean="0"/>
              <a:t>. </a:t>
            </a:r>
            <a:r>
              <a:rPr lang="en-GB" i="1" dirty="0" smtClean="0"/>
              <a:t>Am</a:t>
            </a:r>
            <a:r>
              <a:rPr lang="en-GB" dirty="0" smtClean="0"/>
              <a:t>. 1.8.111-114:</a:t>
            </a:r>
          </a:p>
          <a:p>
            <a:pPr marL="0" indent="0">
              <a:buNone/>
            </a:pPr>
            <a:r>
              <a:rPr lang="en-GB" dirty="0" smtClean="0"/>
              <a:t>I could hardly keep my hands from her white head, that wispy straggling hair, those cheeks all wrinkled, those red wine-bleary eyes. May you be cursed with want in your old age and long hard winters, no roof above your head and endless thirst.</a:t>
            </a:r>
          </a:p>
          <a:p>
            <a:pPr marL="0" indent="0"/>
            <a:endParaRPr lang="en-GB" dirty="0" smtClean="0"/>
          </a:p>
          <a:p>
            <a:pPr marL="0" indent="0"/>
            <a:r>
              <a:rPr lang="en-GB" dirty="0" smtClean="0"/>
              <a:t> Cf. Prop. 2.9.47f:</a:t>
            </a:r>
          </a:p>
          <a:p>
            <a:pPr marL="0" indent="0">
              <a:buNone/>
            </a:pPr>
            <a:r>
              <a:rPr lang="en-GB" dirty="0" smtClean="0"/>
              <a:t>But how I wish, if I have faithfully lived out my years, that man could turn to stone while making love.</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Comedy &amp; real life?</a:t>
            </a:r>
            <a:endParaRPr lang="en-GB" dirty="0"/>
          </a:p>
        </p:txBody>
      </p:sp>
      <p:sp>
        <p:nvSpPr>
          <p:cNvPr id="3" name="Content Placeholder 2"/>
          <p:cNvSpPr>
            <a:spLocks noGrp="1"/>
          </p:cNvSpPr>
          <p:nvPr>
            <p:ph sz="quarter" idx="1"/>
          </p:nvPr>
        </p:nvSpPr>
        <p:spPr/>
        <p:txBody>
          <a:bodyPr>
            <a:normAutofit fontScale="70000" lnSpcReduction="20000"/>
          </a:bodyPr>
          <a:lstStyle/>
          <a:p>
            <a:r>
              <a:rPr lang="en-GB" dirty="0" smtClean="0"/>
              <a:t>The ‘staging’ of Ovid’s </a:t>
            </a:r>
            <a:r>
              <a:rPr lang="en-GB" dirty="0" err="1" smtClean="0"/>
              <a:t>lena</a:t>
            </a:r>
            <a:r>
              <a:rPr lang="en-GB" dirty="0" smtClean="0"/>
              <a:t> poem underlines </a:t>
            </a:r>
            <a:r>
              <a:rPr lang="en-GB" dirty="0" err="1" smtClean="0"/>
              <a:t>Dipsas</a:t>
            </a:r>
            <a:r>
              <a:rPr lang="en-GB" dirty="0" smtClean="0"/>
              <a:t>’ background in Comedy</a:t>
            </a:r>
          </a:p>
          <a:p>
            <a:pPr lvl="1"/>
            <a:r>
              <a:rPr lang="en-GB" dirty="0" smtClean="0"/>
              <a:t>Cf. the name </a:t>
            </a:r>
            <a:r>
              <a:rPr lang="en-GB" dirty="0" err="1" smtClean="0"/>
              <a:t>Dipsas</a:t>
            </a:r>
            <a:r>
              <a:rPr lang="en-GB" dirty="0" smtClean="0"/>
              <a:t> from </a:t>
            </a:r>
            <a:r>
              <a:rPr lang="el-GR" dirty="0" smtClean="0"/>
              <a:t>διψάω</a:t>
            </a:r>
            <a:endParaRPr lang="en-GB" dirty="0" smtClean="0"/>
          </a:p>
          <a:p>
            <a:r>
              <a:rPr lang="en-GB" dirty="0" smtClean="0"/>
              <a:t>Cf. prologues in Roman Comedy – and their propensity for swing-door comedy situations!</a:t>
            </a:r>
          </a:p>
          <a:p>
            <a:r>
              <a:rPr lang="en-GB" dirty="0" smtClean="0"/>
              <a:t>One difference: the pimp proper in Roman Comedy is usually male, a </a:t>
            </a:r>
            <a:r>
              <a:rPr lang="en-GB" i="1" dirty="0" smtClean="0"/>
              <a:t>leno</a:t>
            </a:r>
            <a:r>
              <a:rPr lang="en-GB" dirty="0" smtClean="0"/>
              <a:t>. Cf. Plautus e.g. </a:t>
            </a:r>
            <a:r>
              <a:rPr lang="en-GB" i="1" dirty="0" err="1" smtClean="0"/>
              <a:t>Pseudolus</a:t>
            </a:r>
            <a:r>
              <a:rPr lang="en-GB" i="1" dirty="0" smtClean="0"/>
              <a:t>. </a:t>
            </a:r>
            <a:r>
              <a:rPr lang="en-GB" dirty="0" smtClean="0"/>
              <a:t>Female characters with pimp traits in Comedy do however offer teachings and advice, like the </a:t>
            </a:r>
            <a:r>
              <a:rPr lang="en-GB" i="1" dirty="0" err="1" smtClean="0"/>
              <a:t>lenae</a:t>
            </a:r>
            <a:r>
              <a:rPr lang="en-GB" dirty="0" smtClean="0"/>
              <a:t> in elegy – and like the narrators!</a:t>
            </a:r>
          </a:p>
          <a:p>
            <a:pPr lvl="1"/>
            <a:r>
              <a:rPr lang="en-GB" i="1" dirty="0" smtClean="0"/>
              <a:t>Think of why it is attractive to the elegists to make their </a:t>
            </a:r>
            <a:r>
              <a:rPr lang="en-GB" i="1" dirty="0" err="1" smtClean="0"/>
              <a:t>lenae</a:t>
            </a:r>
            <a:r>
              <a:rPr lang="en-GB" i="1" dirty="0" smtClean="0"/>
              <a:t> female</a:t>
            </a:r>
          </a:p>
          <a:p>
            <a:endParaRPr lang="en-GB" dirty="0" smtClean="0"/>
          </a:p>
        </p:txBody>
      </p:sp>
      <p:sp>
        <p:nvSpPr>
          <p:cNvPr id="4" name="Content Placeholder 3"/>
          <p:cNvSpPr>
            <a:spLocks noGrp="1"/>
          </p:cNvSpPr>
          <p:nvPr>
            <p:ph sz="quarter" idx="2"/>
          </p:nvPr>
        </p:nvSpPr>
        <p:spPr/>
        <p:txBody>
          <a:bodyPr>
            <a:noAutofit/>
          </a:bodyPr>
          <a:lstStyle/>
          <a:p>
            <a:r>
              <a:rPr lang="en-GB" sz="2400" dirty="0" smtClean="0"/>
              <a:t>There is an old hag, an old hag, name of </a:t>
            </a:r>
            <a:r>
              <a:rPr lang="en-GB" sz="2400" dirty="0" err="1" smtClean="0"/>
              <a:t>Dipsas</a:t>
            </a:r>
            <a:r>
              <a:rPr lang="en-GB" sz="2400" dirty="0" smtClean="0"/>
              <a:t>, a bawd, so listen if you’d like to know</a:t>
            </a:r>
          </a:p>
          <a:p>
            <a:r>
              <a:rPr lang="en-GB" sz="2400" dirty="0" smtClean="0"/>
              <a:t>Chance let me overhear her long instructions (I was concealed behind the double door).</a:t>
            </a:r>
          </a:p>
          <a:p>
            <a:r>
              <a:rPr lang="en-GB" sz="2400" dirty="0" smtClean="0"/>
              <a:t>Her words flowed on, when my shadow betrayed me; I could hardly keep my hands from her white head</a:t>
            </a:r>
            <a:endParaRPr lang="en-GB"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Erotodidactic</a:t>
            </a:r>
            <a:r>
              <a:rPr lang="en-GB" dirty="0" smtClean="0"/>
              <a:t> elegy?</a:t>
            </a:r>
            <a:endParaRPr lang="en-GB" dirty="0"/>
          </a:p>
        </p:txBody>
      </p:sp>
      <p:sp>
        <p:nvSpPr>
          <p:cNvPr id="3" name="Content Placeholder 2"/>
          <p:cNvSpPr>
            <a:spLocks noGrp="1"/>
          </p:cNvSpPr>
          <p:nvPr>
            <p:ph sz="quarter" idx="1"/>
          </p:nvPr>
        </p:nvSpPr>
        <p:spPr/>
        <p:txBody>
          <a:bodyPr>
            <a:normAutofit/>
          </a:bodyPr>
          <a:lstStyle/>
          <a:p>
            <a:r>
              <a:rPr lang="en-GB" dirty="0" smtClean="0"/>
              <a:t>Full-blown </a:t>
            </a:r>
            <a:r>
              <a:rPr lang="en-GB" dirty="0" err="1" smtClean="0"/>
              <a:t>erotodidaxis</a:t>
            </a:r>
            <a:r>
              <a:rPr lang="en-GB" dirty="0" smtClean="0"/>
              <a:t> in Ovid’s </a:t>
            </a:r>
            <a:r>
              <a:rPr lang="en-GB" i="1" dirty="0" err="1" smtClean="0"/>
              <a:t>Ars</a:t>
            </a:r>
            <a:r>
              <a:rPr lang="en-GB" i="1" dirty="0" smtClean="0"/>
              <a:t> </a:t>
            </a:r>
            <a:r>
              <a:rPr lang="en-GB" i="1" dirty="0" err="1" smtClean="0"/>
              <a:t>amatoria</a:t>
            </a:r>
            <a:endParaRPr lang="en-GB" i="1" dirty="0" smtClean="0"/>
          </a:p>
          <a:p>
            <a:pPr lvl="1"/>
            <a:r>
              <a:rPr lang="en-GB" dirty="0" smtClean="0"/>
              <a:t>Here, Ovid will often let his narrator draw on his experience as set out in the </a:t>
            </a:r>
            <a:r>
              <a:rPr lang="en-GB" i="1" dirty="0" err="1" smtClean="0"/>
              <a:t>Amores</a:t>
            </a:r>
            <a:r>
              <a:rPr lang="en-GB" i="1" dirty="0" smtClean="0"/>
              <a:t> – </a:t>
            </a:r>
            <a:r>
              <a:rPr lang="en-GB" dirty="0" smtClean="0"/>
              <a:t>that is what makes him qualified to offer advice to other lovers</a:t>
            </a:r>
            <a:endParaRPr lang="en-GB" i="1" dirty="0" smtClean="0"/>
          </a:p>
          <a:p>
            <a:r>
              <a:rPr lang="en-GB" dirty="0" smtClean="0"/>
              <a:t>Elegies with high </a:t>
            </a:r>
            <a:r>
              <a:rPr lang="en-GB" dirty="0" err="1" smtClean="0"/>
              <a:t>erotodidactic</a:t>
            </a:r>
            <a:r>
              <a:rPr lang="en-GB" dirty="0" smtClean="0"/>
              <a:t> content via other speakers: </a:t>
            </a:r>
            <a:r>
              <a:rPr lang="en-GB" dirty="0" err="1" smtClean="0"/>
              <a:t>Tib</a:t>
            </a:r>
            <a:r>
              <a:rPr lang="en-GB" dirty="0" smtClean="0"/>
              <a:t>. 1.4 (</a:t>
            </a:r>
            <a:r>
              <a:rPr lang="en-GB" dirty="0" err="1" smtClean="0"/>
              <a:t>Priapus</a:t>
            </a:r>
            <a:r>
              <a:rPr lang="en-GB" dirty="0" smtClean="0"/>
              <a:t>), Prop. 4.5 and </a:t>
            </a:r>
            <a:r>
              <a:rPr lang="en-GB" dirty="0" err="1" smtClean="0"/>
              <a:t>Ov</a:t>
            </a:r>
            <a:r>
              <a:rPr lang="en-GB" dirty="0" smtClean="0"/>
              <a:t>. </a:t>
            </a:r>
            <a:r>
              <a:rPr lang="en-GB" i="1" dirty="0" smtClean="0"/>
              <a:t>Am</a:t>
            </a:r>
            <a:r>
              <a:rPr lang="en-GB" dirty="0" smtClean="0"/>
              <a:t>. 1.8 (both </a:t>
            </a:r>
            <a:r>
              <a:rPr lang="en-GB" i="1" dirty="0" err="1" smtClean="0"/>
              <a:t>lenae</a:t>
            </a:r>
            <a:r>
              <a:rPr lang="en-GB" dirty="0" smtClean="0"/>
              <a:t>)</a:t>
            </a:r>
          </a:p>
          <a:p>
            <a:r>
              <a:rPr lang="en-GB" dirty="0" smtClean="0"/>
              <a:t>Elegies with </a:t>
            </a:r>
            <a:r>
              <a:rPr lang="en-GB" dirty="0" err="1" smtClean="0"/>
              <a:t>erotodidatic</a:t>
            </a:r>
            <a:r>
              <a:rPr lang="en-GB" dirty="0" smtClean="0"/>
              <a:t> elements: e.g. Prop. 1.9; 20; </a:t>
            </a:r>
            <a:r>
              <a:rPr lang="en-GB" dirty="0" err="1" smtClean="0"/>
              <a:t>Ov</a:t>
            </a:r>
            <a:r>
              <a:rPr lang="en-GB" dirty="0" smtClean="0"/>
              <a:t>. </a:t>
            </a:r>
            <a:r>
              <a:rPr lang="en-GB" i="1" dirty="0" smtClean="0"/>
              <a:t>Am</a:t>
            </a:r>
            <a:r>
              <a:rPr lang="en-GB" dirty="0" smtClean="0"/>
              <a:t>. 1.4; 2.19, and 3.4</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t>Dipsas</a:t>
            </a:r>
            <a:r>
              <a:rPr lang="en-GB" dirty="0" smtClean="0"/>
              <a:t> and the Narrator’s Discourse</a:t>
            </a:r>
            <a:endParaRPr lang="en-GB" dirty="0"/>
          </a:p>
        </p:txBody>
      </p:sp>
      <p:sp>
        <p:nvSpPr>
          <p:cNvPr id="3" name="Content Placeholder 2"/>
          <p:cNvSpPr>
            <a:spLocks noGrp="1"/>
          </p:cNvSpPr>
          <p:nvPr>
            <p:ph sz="quarter" idx="1"/>
          </p:nvPr>
        </p:nvSpPr>
        <p:spPr>
          <a:xfrm>
            <a:off x="1" y="1589566"/>
            <a:ext cx="4668981" cy="5268434"/>
          </a:xfrm>
        </p:spPr>
        <p:txBody>
          <a:bodyPr>
            <a:noAutofit/>
          </a:bodyPr>
          <a:lstStyle/>
          <a:p>
            <a:r>
              <a:rPr lang="en-GB" sz="2000" dirty="0" err="1" smtClean="0"/>
              <a:t>Dipsas</a:t>
            </a:r>
            <a:r>
              <a:rPr lang="en-GB" sz="2000" dirty="0" smtClean="0"/>
              <a:t>’ chief criterion for selecting lovers is  practical use and gain</a:t>
            </a:r>
          </a:p>
          <a:p>
            <a:pPr lvl="1"/>
            <a:r>
              <a:rPr lang="en-GB" sz="1800" dirty="0" smtClean="0"/>
              <a:t>On the surface, elegy rejects (with its rejection of financial gain and civic honours) measurable results</a:t>
            </a:r>
          </a:p>
          <a:p>
            <a:pPr lvl="1"/>
            <a:r>
              <a:rPr lang="en-GB" sz="1800" dirty="0" smtClean="0"/>
              <a:t>On the other hand, the elegiac narrators too demonstrate a penchant for practicality: their poems are used to woo women e.g. by bestowing fame on them </a:t>
            </a:r>
          </a:p>
          <a:p>
            <a:pPr lvl="1"/>
            <a:r>
              <a:rPr lang="en-GB" sz="1800" dirty="0" smtClean="0"/>
              <a:t>Ovid will take this further in the </a:t>
            </a:r>
            <a:r>
              <a:rPr lang="en-GB" sz="1800" dirty="0" err="1" smtClean="0"/>
              <a:t>Ars</a:t>
            </a:r>
            <a:r>
              <a:rPr lang="en-GB" sz="1800" dirty="0" smtClean="0"/>
              <a:t>, wholly governed by ‘utile’</a:t>
            </a:r>
          </a:p>
          <a:p>
            <a:r>
              <a:rPr lang="en-GB" sz="2000" dirty="0" smtClean="0"/>
              <a:t>Nicolas Gross on how </a:t>
            </a:r>
            <a:r>
              <a:rPr lang="en-GB" sz="2000" dirty="0" err="1" smtClean="0"/>
              <a:t>Dipsas</a:t>
            </a:r>
            <a:r>
              <a:rPr lang="en-GB" sz="2000" dirty="0" smtClean="0"/>
              <a:t> takes over and twists arguments made by the </a:t>
            </a:r>
            <a:r>
              <a:rPr lang="en-GB" sz="2000" dirty="0" err="1" smtClean="0"/>
              <a:t>Ovidian</a:t>
            </a:r>
            <a:r>
              <a:rPr lang="en-GB" sz="2000" dirty="0" smtClean="0"/>
              <a:t> narrator – and how the narrator in 1.8 tries to misrepresent her speech</a:t>
            </a:r>
            <a:endParaRPr lang="en-GB" sz="2000" dirty="0"/>
          </a:p>
        </p:txBody>
      </p:sp>
      <p:sp>
        <p:nvSpPr>
          <p:cNvPr id="4" name="Content Placeholder 3"/>
          <p:cNvSpPr>
            <a:spLocks noGrp="1"/>
          </p:cNvSpPr>
          <p:nvPr>
            <p:ph sz="quarter" idx="2"/>
          </p:nvPr>
        </p:nvSpPr>
        <p:spPr/>
        <p:txBody>
          <a:bodyPr>
            <a:normAutofit fontScale="62500" lnSpcReduction="20000"/>
          </a:bodyPr>
          <a:lstStyle/>
          <a:p>
            <a:r>
              <a:rPr lang="en-GB" dirty="0" smtClean="0"/>
              <a:t>Prop. 2.11:</a:t>
            </a:r>
          </a:p>
          <a:p>
            <a:pPr marL="0" indent="0">
              <a:buNone/>
            </a:pPr>
            <a:r>
              <a:rPr lang="en-GB" dirty="0" smtClean="0"/>
              <a:t>Others can write about you, Cynthia, or you can stay unknown: To praise you is to sow barren ground. You and all those gifts, believe me, one couch, shall carry off at last on death’s black day, and passers-by will disregard your bones, not saying, ‘These ashes once were a clever girl’ (</a:t>
            </a:r>
            <a:r>
              <a:rPr lang="en-GB" i="1" dirty="0" err="1" smtClean="0"/>
              <a:t>docta</a:t>
            </a:r>
            <a:r>
              <a:rPr lang="en-GB" i="1" dirty="0" smtClean="0"/>
              <a:t> </a:t>
            </a:r>
            <a:r>
              <a:rPr lang="en-GB" i="1" dirty="0" err="1" smtClean="0"/>
              <a:t>puella</a:t>
            </a:r>
            <a:r>
              <a:rPr lang="en-GB" dirty="0" smtClean="0"/>
              <a:t>). </a:t>
            </a:r>
          </a:p>
          <a:p>
            <a:pPr marL="0" indent="0">
              <a:buNone/>
            </a:pPr>
            <a:endParaRPr lang="en-GB" dirty="0" smtClean="0"/>
          </a:p>
          <a:p>
            <a:pPr marL="0" indent="0"/>
            <a:r>
              <a:rPr lang="en-GB" dirty="0" smtClean="0"/>
              <a:t> </a:t>
            </a:r>
            <a:r>
              <a:rPr lang="en-GB" dirty="0" err="1" smtClean="0"/>
              <a:t>Ov</a:t>
            </a:r>
            <a:r>
              <a:rPr lang="en-GB" dirty="0" smtClean="0"/>
              <a:t>. Am. 1.8.109:</a:t>
            </a:r>
          </a:p>
          <a:p>
            <a:pPr marL="0" indent="0">
              <a:buNone/>
            </a:pPr>
            <a:r>
              <a:rPr lang="en-GB" dirty="0" smtClean="0"/>
              <a:t>Her words flowed on’</a:t>
            </a:r>
          </a:p>
          <a:p>
            <a:pPr marL="0" indent="0">
              <a:buNone/>
            </a:pPr>
            <a:r>
              <a:rPr lang="en-GB" dirty="0" smtClean="0"/>
              <a:t>-- but as Gross shows, the cut-off point is actually at a carefully considered ending point of </a:t>
            </a:r>
            <a:r>
              <a:rPr lang="en-GB" dirty="0" err="1" smtClean="0"/>
              <a:t>Dipsas</a:t>
            </a:r>
            <a:r>
              <a:rPr lang="en-GB" dirty="0" smtClean="0"/>
              <a:t>’ speech</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Whose Side Are You On Really?</a:t>
            </a:r>
            <a:endParaRPr lang="en-GB" dirty="0"/>
          </a:p>
        </p:txBody>
      </p:sp>
      <p:sp>
        <p:nvSpPr>
          <p:cNvPr id="3" name="Content Placeholder 2"/>
          <p:cNvSpPr>
            <a:spLocks noGrp="1"/>
          </p:cNvSpPr>
          <p:nvPr>
            <p:ph sz="quarter" idx="1"/>
          </p:nvPr>
        </p:nvSpPr>
        <p:spPr>
          <a:xfrm>
            <a:off x="609600" y="1589566"/>
            <a:ext cx="3886200" cy="5060615"/>
          </a:xfrm>
        </p:spPr>
        <p:txBody>
          <a:bodyPr>
            <a:normAutofit fontScale="77500" lnSpcReduction="20000"/>
          </a:bodyPr>
          <a:lstStyle/>
          <a:p>
            <a:r>
              <a:rPr lang="en-GB" dirty="0" smtClean="0"/>
              <a:t>Vis-à-vis the </a:t>
            </a:r>
            <a:r>
              <a:rPr lang="en-GB" i="1" dirty="0" err="1" smtClean="0"/>
              <a:t>lenae</a:t>
            </a:r>
            <a:r>
              <a:rPr lang="en-GB" dirty="0" smtClean="0"/>
              <a:t>, all elegiac narrators claim the moral high ground, as can be seen by Propertius claim that </a:t>
            </a:r>
            <a:r>
              <a:rPr lang="en-GB" dirty="0" err="1" smtClean="0"/>
              <a:t>Achanthis</a:t>
            </a:r>
            <a:r>
              <a:rPr lang="en-GB" dirty="0" smtClean="0"/>
              <a:t> could corrupt even Penelope</a:t>
            </a:r>
          </a:p>
          <a:p>
            <a:r>
              <a:rPr lang="en-GB" dirty="0" smtClean="0"/>
              <a:t>This stands in comical contrast with the narrators’ earlier advice for deception and deceit</a:t>
            </a:r>
            <a:r>
              <a:rPr lang="en-GB" dirty="0" smtClean="0"/>
              <a:t>.</a:t>
            </a:r>
          </a:p>
          <a:p>
            <a:pPr lvl="1"/>
            <a:r>
              <a:rPr lang="en-GB" dirty="0" smtClean="0"/>
              <a:t>Cf. Augustan moralistic discourse in elegy</a:t>
            </a:r>
            <a:endParaRPr lang="en-GB" dirty="0" smtClean="0"/>
          </a:p>
          <a:p>
            <a:r>
              <a:rPr lang="en-GB" dirty="0" err="1" smtClean="0"/>
              <a:t>Dipsas</a:t>
            </a:r>
            <a:r>
              <a:rPr lang="en-GB" dirty="0" smtClean="0"/>
              <a:t>’ statement that morality at Rome is failing actually reveals the foundations for elegy </a:t>
            </a:r>
          </a:p>
          <a:p>
            <a:endParaRPr lang="en-GB" dirty="0" smtClean="0"/>
          </a:p>
          <a:p>
            <a:endParaRPr lang="en-GB" dirty="0"/>
          </a:p>
        </p:txBody>
      </p:sp>
      <p:sp>
        <p:nvSpPr>
          <p:cNvPr id="4" name="Content Placeholder 3"/>
          <p:cNvSpPr>
            <a:spLocks noGrp="1"/>
          </p:cNvSpPr>
          <p:nvPr>
            <p:ph sz="quarter" idx="2"/>
          </p:nvPr>
        </p:nvSpPr>
        <p:spPr>
          <a:xfrm>
            <a:off x="4844901" y="1589566"/>
            <a:ext cx="4132844" cy="5060615"/>
          </a:xfrm>
        </p:spPr>
        <p:txBody>
          <a:bodyPr>
            <a:noAutofit/>
          </a:bodyPr>
          <a:lstStyle/>
          <a:p>
            <a:pPr marL="0" indent="0">
              <a:buNone/>
            </a:pPr>
            <a:r>
              <a:rPr lang="en-GB" sz="2400" dirty="0" smtClean="0"/>
              <a:t>Today in foreign wars Mars shows his mettle; in her son’s city now it’s Venus’ reign. Pretty girls play. She’s chaste? Well, no one asked her. She asks herself, unless she’s too </a:t>
            </a:r>
            <a:r>
              <a:rPr lang="en-GB" sz="2400" dirty="0" err="1" smtClean="0"/>
              <a:t>illbred</a:t>
            </a:r>
            <a:r>
              <a:rPr lang="en-GB" sz="2400" dirty="0" smtClean="0"/>
              <a:t>. A matron too whose brows are wrinkled – shake them, from the wrinkles many a mischief may be shed. Penelope used a bow to test her suitors, to prove their prowess that great horny bow. (</a:t>
            </a:r>
            <a:r>
              <a:rPr lang="en-GB" sz="2400" dirty="0" err="1" smtClean="0"/>
              <a:t>Ov</a:t>
            </a:r>
            <a:r>
              <a:rPr lang="en-GB" sz="2400" dirty="0" smtClean="0"/>
              <a:t>. </a:t>
            </a:r>
            <a:r>
              <a:rPr lang="en-GB" sz="2400" i="1" dirty="0" smtClean="0"/>
              <a:t>Am</a:t>
            </a:r>
            <a:r>
              <a:rPr lang="en-GB" sz="2400" dirty="0" smtClean="0"/>
              <a:t>. 1.8.41-48)</a:t>
            </a:r>
            <a:endParaRPr lang="en-GB" sz="2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Programmatic Poems</a:t>
            </a:r>
            <a:endParaRPr lang="en-GB" dirty="0"/>
          </a:p>
        </p:txBody>
      </p:sp>
      <p:sp>
        <p:nvSpPr>
          <p:cNvPr id="5" name="Content Placeholder 4"/>
          <p:cNvSpPr>
            <a:spLocks noGrp="1"/>
          </p:cNvSpPr>
          <p:nvPr>
            <p:ph sz="quarter" idx="1"/>
          </p:nvPr>
        </p:nvSpPr>
        <p:spPr>
          <a:xfrm>
            <a:off x="612648" y="1600200"/>
            <a:ext cx="8153400" cy="4953000"/>
          </a:xfrm>
        </p:spPr>
        <p:txBody>
          <a:bodyPr>
            <a:normAutofit fontScale="85000" lnSpcReduction="20000"/>
          </a:bodyPr>
          <a:lstStyle/>
          <a:p>
            <a:r>
              <a:rPr lang="en-GB" dirty="0" smtClean="0"/>
              <a:t>While the narrators always claim to value fidelity, elegy as a genre is founded on infidelity</a:t>
            </a:r>
          </a:p>
          <a:p>
            <a:r>
              <a:rPr lang="en-GB" dirty="0" smtClean="0"/>
              <a:t>Thus, the </a:t>
            </a:r>
            <a:r>
              <a:rPr lang="en-GB" i="1" dirty="0" err="1" smtClean="0"/>
              <a:t>lenae</a:t>
            </a:r>
            <a:r>
              <a:rPr lang="en-GB" dirty="0" smtClean="0"/>
              <a:t> poems comment not only on the literariness of the genre…</a:t>
            </a:r>
          </a:p>
          <a:p>
            <a:pPr lvl="2"/>
            <a:r>
              <a:rPr lang="en-GB" dirty="0" smtClean="0"/>
              <a:t>Antecedents from Roman Comedy</a:t>
            </a:r>
          </a:p>
          <a:p>
            <a:r>
              <a:rPr lang="en-GB" dirty="0" smtClean="0"/>
              <a:t>…but on what is at its very heart too</a:t>
            </a:r>
          </a:p>
          <a:p>
            <a:r>
              <a:rPr lang="en-GB" dirty="0" smtClean="0"/>
              <a:t>The programmatic placement of these poems highlight this aspect:</a:t>
            </a:r>
          </a:p>
          <a:p>
            <a:pPr lvl="1"/>
            <a:r>
              <a:rPr lang="en-GB" dirty="0" smtClean="0"/>
              <a:t>Prop. 4.5 in the fourth book which throughout and often explicitly reflects on genre</a:t>
            </a:r>
          </a:p>
          <a:p>
            <a:pPr lvl="1"/>
            <a:r>
              <a:rPr lang="en-GB" dirty="0" err="1" smtClean="0"/>
              <a:t>Ov</a:t>
            </a:r>
            <a:r>
              <a:rPr lang="en-GB" dirty="0" smtClean="0"/>
              <a:t>. </a:t>
            </a:r>
            <a:r>
              <a:rPr lang="en-GB" i="1" dirty="0" smtClean="0"/>
              <a:t>Am</a:t>
            </a:r>
            <a:r>
              <a:rPr lang="en-GB" dirty="0" smtClean="0"/>
              <a:t>. 1.8 placed in the key first 10 poems of Book 1, showcasing elegiac </a:t>
            </a:r>
            <a:r>
              <a:rPr lang="en-GB" dirty="0" err="1" smtClean="0"/>
              <a:t>topoi</a:t>
            </a:r>
            <a:endParaRPr lang="en-GB" dirty="0" smtClean="0"/>
          </a:p>
          <a:p>
            <a:pPr lvl="1"/>
            <a:r>
              <a:rPr lang="en-GB" dirty="0" smtClean="0"/>
              <a:t>…and it stands out by being twice as long as any other elegy in Book 1!</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Don’t miss!</a:t>
            </a:r>
            <a:endParaRPr lang="en-GB" dirty="0"/>
          </a:p>
        </p:txBody>
      </p:sp>
      <p:sp>
        <p:nvSpPr>
          <p:cNvPr id="3" name="Content Placeholder 2"/>
          <p:cNvSpPr>
            <a:spLocks noGrp="1"/>
          </p:cNvSpPr>
          <p:nvPr>
            <p:ph sz="quarter" idx="1"/>
          </p:nvPr>
        </p:nvSpPr>
        <p:spPr/>
        <p:txBody>
          <a:bodyPr/>
          <a:lstStyle/>
          <a:p>
            <a:r>
              <a:rPr lang="en-GB" dirty="0" smtClean="0"/>
              <a:t>Classics Research Seminar today at 6.15 (Founders’ library)</a:t>
            </a:r>
          </a:p>
          <a:p>
            <a:endParaRPr lang="en-GB" dirty="0"/>
          </a:p>
          <a:p>
            <a:r>
              <a:rPr lang="en-GB" dirty="0" err="1" smtClean="0"/>
              <a:t>Prof.</a:t>
            </a:r>
            <a:r>
              <a:rPr lang="en-GB" dirty="0" smtClean="0"/>
              <a:t> </a:t>
            </a:r>
            <a:r>
              <a:rPr lang="en-GB" dirty="0"/>
              <a:t>Monica </a:t>
            </a:r>
            <a:r>
              <a:rPr lang="en-GB" dirty="0" smtClean="0"/>
              <a:t>Gale on ‘</a:t>
            </a:r>
            <a:r>
              <a:rPr lang="en-GB" dirty="0"/>
              <a:t>Property, Status and Social Relations in the Poetry of Catullus’</a:t>
            </a:r>
          </a:p>
        </p:txBody>
      </p:sp>
    </p:spTree>
    <p:extLst>
      <p:ext uri="{BB962C8B-B14F-4D97-AF65-F5344CB8AC3E}">
        <p14:creationId xmlns:p14="http://schemas.microsoft.com/office/powerpoint/2010/main" val="147330824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ＭＳ Ｐゴシック"/>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ＭＳ Ｐゴシック"/>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Median.thmx</Template>
  <TotalTime>522</TotalTime>
  <Words>1617</Words>
  <Application>Microsoft Office PowerPoint</Application>
  <PresentationFormat>On-screen Show (4:3)</PresentationFormat>
  <Paragraphs>92</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Median</vt:lpstr>
      <vt:lpstr>Augustan Lovers 8.3.12</vt:lpstr>
      <vt:lpstr>Binging bawds</vt:lpstr>
      <vt:lpstr>The impossibility of ageing</vt:lpstr>
      <vt:lpstr>Aged puellae?</vt:lpstr>
      <vt:lpstr>Old women are witches?</vt:lpstr>
      <vt:lpstr>Magic matters</vt:lpstr>
      <vt:lpstr>Poetry and power</vt:lpstr>
      <vt:lpstr>Poetry and power</vt:lpstr>
      <vt:lpstr>Comedy &amp; real life?</vt:lpstr>
      <vt:lpstr>Erotodidactic elegy?</vt:lpstr>
      <vt:lpstr>Dipsas and the Narrator’s Discourse</vt:lpstr>
      <vt:lpstr>Whose Side Are You On Really?</vt:lpstr>
      <vt:lpstr>Programmatic Poems</vt:lpstr>
      <vt:lpstr>Don’t miss!</vt:lpstr>
    </vt:vector>
  </TitlesOfParts>
  <Company>UWL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 10</dc:title>
  <dc:creator>Magdalena Ohrman</dc:creator>
  <cp:lastModifiedBy>Magdalena Ohrman</cp:lastModifiedBy>
  <cp:revision>33</cp:revision>
  <dcterms:created xsi:type="dcterms:W3CDTF">2010-02-21T16:53:44Z</dcterms:created>
  <dcterms:modified xsi:type="dcterms:W3CDTF">2013-03-07T09:33:59Z</dcterms:modified>
</cp:coreProperties>
</file>