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6"/>
  </p:notesMasterIdLst>
  <p:sldIdLst>
    <p:sldId id="257" r:id="rId5"/>
    <p:sldId id="278" r:id="rId6"/>
    <p:sldId id="263" r:id="rId7"/>
    <p:sldId id="264" r:id="rId8"/>
    <p:sldId id="265" r:id="rId9"/>
    <p:sldId id="273" r:id="rId10"/>
    <p:sldId id="276" r:id="rId11"/>
    <p:sldId id="274" r:id="rId12"/>
    <p:sldId id="258" r:id="rId13"/>
    <p:sldId id="281" r:id="rId14"/>
    <p:sldId id="259" r:id="rId15"/>
    <p:sldId id="260" r:id="rId16"/>
    <p:sldId id="261" r:id="rId17"/>
    <p:sldId id="266" r:id="rId18"/>
    <p:sldId id="280" r:id="rId19"/>
    <p:sldId id="267" r:id="rId20"/>
    <p:sldId id="268" r:id="rId21"/>
    <p:sldId id="269" r:id="rId22"/>
    <p:sldId id="279" r:id="rId23"/>
    <p:sldId id="270" r:id="rId24"/>
    <p:sldId id="27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722"/>
    <a:srgbClr val="344529"/>
    <a:srgbClr val="2B39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249" autoAdjust="0"/>
  </p:normalViewPr>
  <p:slideViewPr>
    <p:cSldViewPr snapToGrid="0">
      <p:cViewPr varScale="1">
        <p:scale>
          <a:sx n="120" d="100"/>
          <a:sy n="120" d="100"/>
        </p:scale>
        <p:origin x="22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50C88-B380-4071-96F7-F4C250FC1FFF}" type="datetimeFigureOut">
              <a:rPr lang="en-GB" smtClean="0"/>
              <a:t>23/12/2022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A4745-C434-46A5-B54B-CCF7CC49DD63}" type="slidenum">
              <a:rPr lang="en-GB" smtClean="0"/>
              <a:t>‹#›</a:t>
            </a:fld>
            <a:endParaRPr lang="en-GB"/>
          </a:p>
        </p:txBody>
      </p:sp>
    </p:spTree>
    <p:extLst>
      <p:ext uri="{BB962C8B-B14F-4D97-AF65-F5344CB8AC3E}">
        <p14:creationId xmlns:p14="http://schemas.microsoft.com/office/powerpoint/2010/main" val="3606392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12/23/2022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12/23/2022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12/23/2022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12/23/2022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12/23/2022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youtube.com/watch?v=gBaTbiWKB0w"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png"/><Relationship Id="rId17" Type="http://schemas.openxmlformats.org/officeDocument/2006/relationships/image" Target="../media/image24.svg"/><Relationship Id="rId2" Type="http://schemas.openxmlformats.org/officeDocument/2006/relationships/image" Target="../media/image9.png"/><Relationship Id="rId16"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5" Type="http://schemas.openxmlformats.org/officeDocument/2006/relationships/image" Target="../media/image2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 Id="rId1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bbc.co.uk/sounds/play/b00yw6k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9.xml"/><Relationship Id="rId1" Type="http://schemas.openxmlformats.org/officeDocument/2006/relationships/video" Target="https://www.youtube.com/embed/PcEPFMEtLIo?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hyperlink" Target="https://www.youtube.com/watch?v=WaZCHpqEei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bbcprisonstudy.org/bbc-prison-study.php"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PcEPFMEtLIo" TargetMode="External"/><Relationship Id="rId2" Type="http://schemas.openxmlformats.org/officeDocument/2006/relationships/hyperlink" Target="http://www.bbcprisonstudy.org/bbc-prison-study.php" TargetMode="External"/><Relationship Id="rId1" Type="http://schemas.openxmlformats.org/officeDocument/2006/relationships/slideLayout" Target="../slideLayouts/slideLayout2.xml"/><Relationship Id="rId5" Type="http://schemas.openxmlformats.org/officeDocument/2006/relationships/hyperlink" Target="https://www.youtube.com/watch?v=WaZCHpqEei0" TargetMode="External"/><Relationship Id="rId4" Type="http://schemas.openxmlformats.org/officeDocument/2006/relationships/hyperlink" Target="https://www.youtube.com/watch?v=m4UGDaCgo_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Social Identity and social influence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Week 7 – Part 2.</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CBD41-13E8-4B27-8E7B-BE3D667A2FCC}"/>
              </a:ext>
            </a:extLst>
          </p:cNvPr>
          <p:cNvSpPr>
            <a:spLocks noGrp="1"/>
          </p:cNvSpPr>
          <p:nvPr>
            <p:ph type="title"/>
          </p:nvPr>
        </p:nvSpPr>
        <p:spPr>
          <a:xfrm>
            <a:off x="500743" y="642594"/>
            <a:ext cx="11255828" cy="1371600"/>
          </a:xfrm>
        </p:spPr>
        <p:txBody>
          <a:bodyPr>
            <a:normAutofit/>
          </a:bodyPr>
          <a:lstStyle/>
          <a:p>
            <a:r>
              <a:rPr lang="en-GB" sz="3600" dirty="0">
                <a:latin typeface="Arial" panose="020B0604020202020204" pitchFamily="34" charset="0"/>
                <a:cs typeface="Arial" panose="020B0604020202020204" pitchFamily="34" charset="0"/>
              </a:rPr>
              <a:t>How do we feel </a:t>
            </a:r>
            <a:r>
              <a:rPr lang="en-GB" sz="3600" i="1" dirty="0">
                <a:latin typeface="Arial" panose="020B0604020202020204" pitchFamily="34" charset="0"/>
                <a:cs typeface="Arial" panose="020B0604020202020204" pitchFamily="34" charset="0"/>
              </a:rPr>
              <a:t>within</a:t>
            </a:r>
            <a:r>
              <a:rPr lang="en-GB" sz="3600" dirty="0">
                <a:latin typeface="Arial" panose="020B0604020202020204" pitchFamily="34" charset="0"/>
                <a:cs typeface="Arial" panose="020B0604020202020204" pitchFamily="34" charset="0"/>
              </a:rPr>
              <a:t> ourselves and </a:t>
            </a:r>
            <a:r>
              <a:rPr lang="en-GB" sz="3600" i="1" dirty="0">
                <a:latin typeface="Arial" panose="020B0604020202020204" pitchFamily="34" charset="0"/>
                <a:cs typeface="Arial" panose="020B0604020202020204" pitchFamily="34" charset="0"/>
              </a:rPr>
              <a:t>about</a:t>
            </a:r>
            <a:r>
              <a:rPr lang="en-GB" sz="3600" dirty="0">
                <a:latin typeface="Arial" panose="020B0604020202020204" pitchFamily="34" charset="0"/>
                <a:cs typeface="Arial" panose="020B0604020202020204" pitchFamily="34" charset="0"/>
              </a:rPr>
              <a:t> ourselves?</a:t>
            </a:r>
          </a:p>
        </p:txBody>
      </p:sp>
      <p:sp>
        <p:nvSpPr>
          <p:cNvPr id="3" name="Content Placeholder 2">
            <a:extLst>
              <a:ext uri="{FF2B5EF4-FFF2-40B4-BE49-F238E27FC236}">
                <a16:creationId xmlns:a16="http://schemas.microsoft.com/office/drawing/2014/main" id="{69134645-ACCF-4505-9703-D0929E2FDA61}"/>
              </a:ext>
            </a:extLst>
          </p:cNvPr>
          <p:cNvSpPr>
            <a:spLocks noGrp="1"/>
          </p:cNvSpPr>
          <p:nvPr>
            <p:ph idx="1"/>
          </p:nvPr>
        </p:nvSpPr>
        <p:spPr>
          <a:xfrm>
            <a:off x="947057" y="2014194"/>
            <a:ext cx="10363200" cy="3849624"/>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Before we consider how we identify ourselves, it is important to consider how we feel within ourselves and how we regulate our responses and behaviours.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We will consider: </a:t>
            </a:r>
          </a:p>
          <a:p>
            <a:pPr>
              <a:buFontTx/>
              <a:buChar char="-"/>
            </a:pPr>
            <a:r>
              <a:rPr lang="en-GB" sz="2000" dirty="0">
                <a:latin typeface="Arial" panose="020B0604020202020204" pitchFamily="34" charset="0"/>
                <a:cs typeface="Arial" panose="020B0604020202020204" pitchFamily="34" charset="0"/>
              </a:rPr>
              <a:t>Our view of our health through our life span. </a:t>
            </a:r>
          </a:p>
          <a:p>
            <a:pPr>
              <a:buFontTx/>
              <a:buChar char="-"/>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Before moving on to discuss:</a:t>
            </a:r>
          </a:p>
          <a:p>
            <a:pPr>
              <a:buFontTx/>
              <a:buChar char="-"/>
            </a:pPr>
            <a:r>
              <a:rPr lang="en-GB" sz="2000" dirty="0">
                <a:latin typeface="Arial" panose="020B0604020202020204" pitchFamily="34" charset="0"/>
                <a:cs typeface="Arial" panose="020B0604020202020204" pitchFamily="34" charset="0"/>
              </a:rPr>
              <a:t>Self concept and,</a:t>
            </a:r>
          </a:p>
          <a:p>
            <a:pPr>
              <a:buFontTx/>
              <a:buChar char="-"/>
            </a:pPr>
            <a:r>
              <a:rPr lang="en-GB" sz="2000" dirty="0">
                <a:latin typeface="Arial" panose="020B0604020202020204" pitchFamily="34" charset="0"/>
                <a:cs typeface="Arial" panose="020B0604020202020204" pitchFamily="34" charset="0"/>
              </a:rPr>
              <a:t>Social Influence. </a:t>
            </a:r>
          </a:p>
        </p:txBody>
      </p:sp>
      <p:pic>
        <p:nvPicPr>
          <p:cNvPr id="5" name="Picture 4" descr="Young female doctor">
            <a:extLst>
              <a:ext uri="{FF2B5EF4-FFF2-40B4-BE49-F238E27FC236}">
                <a16:creationId xmlns:a16="http://schemas.microsoft.com/office/drawing/2014/main" id="{162DBCD6-372B-4842-BF32-0D1A6F026418}"/>
              </a:ext>
            </a:extLst>
          </p:cNvPr>
          <p:cNvPicPr>
            <a:picLocks noChangeAspect="1"/>
          </p:cNvPicPr>
          <p:nvPr/>
        </p:nvPicPr>
        <p:blipFill>
          <a:blip r:embed="rId2"/>
          <a:stretch>
            <a:fillRect/>
          </a:stretch>
        </p:blipFill>
        <p:spPr>
          <a:xfrm>
            <a:off x="10814607" y="2401515"/>
            <a:ext cx="860671" cy="2965782"/>
          </a:xfrm>
          <a:prstGeom prst="rect">
            <a:avLst/>
          </a:prstGeom>
        </p:spPr>
      </p:pic>
      <p:pic>
        <p:nvPicPr>
          <p:cNvPr id="7" name="Picture 6" descr="Athletic woman thumbs up in excitement">
            <a:extLst>
              <a:ext uri="{FF2B5EF4-FFF2-40B4-BE49-F238E27FC236}">
                <a16:creationId xmlns:a16="http://schemas.microsoft.com/office/drawing/2014/main" id="{E4FAA60F-5DFA-4EF5-9D0F-5E7D280472CE}"/>
              </a:ext>
            </a:extLst>
          </p:cNvPr>
          <p:cNvPicPr>
            <a:picLocks noChangeAspect="1"/>
          </p:cNvPicPr>
          <p:nvPr/>
        </p:nvPicPr>
        <p:blipFill>
          <a:blip r:embed="rId3"/>
          <a:stretch>
            <a:fillRect/>
          </a:stretch>
        </p:blipFill>
        <p:spPr>
          <a:xfrm>
            <a:off x="8258804" y="4447423"/>
            <a:ext cx="706602" cy="1913486"/>
          </a:xfrm>
          <a:prstGeom prst="rect">
            <a:avLst/>
          </a:prstGeom>
        </p:spPr>
      </p:pic>
      <p:pic>
        <p:nvPicPr>
          <p:cNvPr id="9" name="Picture 8" descr="Customer service man depressed">
            <a:extLst>
              <a:ext uri="{FF2B5EF4-FFF2-40B4-BE49-F238E27FC236}">
                <a16:creationId xmlns:a16="http://schemas.microsoft.com/office/drawing/2014/main" id="{6A1FE989-8617-41F2-8095-79726B014FE9}"/>
              </a:ext>
            </a:extLst>
          </p:cNvPr>
          <p:cNvPicPr>
            <a:picLocks noChangeAspect="1"/>
          </p:cNvPicPr>
          <p:nvPr/>
        </p:nvPicPr>
        <p:blipFill>
          <a:blip r:embed="rId4"/>
          <a:stretch>
            <a:fillRect/>
          </a:stretch>
        </p:blipFill>
        <p:spPr>
          <a:xfrm>
            <a:off x="8258804" y="2515782"/>
            <a:ext cx="1848840" cy="1838036"/>
          </a:xfrm>
          <a:prstGeom prst="rect">
            <a:avLst/>
          </a:prstGeom>
        </p:spPr>
      </p:pic>
      <p:pic>
        <p:nvPicPr>
          <p:cNvPr id="11" name="Picture 10" descr="Young Chinese boy">
            <a:extLst>
              <a:ext uri="{FF2B5EF4-FFF2-40B4-BE49-F238E27FC236}">
                <a16:creationId xmlns:a16="http://schemas.microsoft.com/office/drawing/2014/main" id="{E2B873C6-2321-42A9-A96D-D03B8999CD24}"/>
              </a:ext>
            </a:extLst>
          </p:cNvPr>
          <p:cNvPicPr>
            <a:picLocks noChangeAspect="1"/>
          </p:cNvPicPr>
          <p:nvPr/>
        </p:nvPicPr>
        <p:blipFill>
          <a:blip r:embed="rId5"/>
          <a:stretch>
            <a:fillRect/>
          </a:stretch>
        </p:blipFill>
        <p:spPr>
          <a:xfrm>
            <a:off x="6991393" y="3884406"/>
            <a:ext cx="563293" cy="1610885"/>
          </a:xfrm>
          <a:prstGeom prst="rect">
            <a:avLst/>
          </a:prstGeom>
        </p:spPr>
      </p:pic>
      <p:pic>
        <p:nvPicPr>
          <p:cNvPr id="13" name="Picture 12" descr="Casual woman">
            <a:extLst>
              <a:ext uri="{FF2B5EF4-FFF2-40B4-BE49-F238E27FC236}">
                <a16:creationId xmlns:a16="http://schemas.microsoft.com/office/drawing/2014/main" id="{8B7809FE-BDAD-4AAD-8FD5-8D16061310B9}"/>
              </a:ext>
            </a:extLst>
          </p:cNvPr>
          <p:cNvPicPr>
            <a:picLocks noChangeAspect="1"/>
          </p:cNvPicPr>
          <p:nvPr/>
        </p:nvPicPr>
        <p:blipFill>
          <a:blip r:embed="rId6"/>
          <a:stretch>
            <a:fillRect/>
          </a:stretch>
        </p:blipFill>
        <p:spPr>
          <a:xfrm>
            <a:off x="9999617" y="4342218"/>
            <a:ext cx="1126568" cy="1873188"/>
          </a:xfrm>
          <a:prstGeom prst="rect">
            <a:avLst/>
          </a:prstGeom>
        </p:spPr>
      </p:pic>
    </p:spTree>
    <p:extLst>
      <p:ext uri="{BB962C8B-B14F-4D97-AF65-F5344CB8AC3E}">
        <p14:creationId xmlns:p14="http://schemas.microsoft.com/office/powerpoint/2010/main" val="95388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5BAA6-EAEF-41DA-9D72-1D9ECB86815A}"/>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How do view our health? </a:t>
            </a:r>
          </a:p>
        </p:txBody>
      </p:sp>
      <p:sp>
        <p:nvSpPr>
          <p:cNvPr id="6" name="Freeform: Shape 5">
            <a:extLst>
              <a:ext uri="{FF2B5EF4-FFF2-40B4-BE49-F238E27FC236}">
                <a16:creationId xmlns:a16="http://schemas.microsoft.com/office/drawing/2014/main" id="{E19E577A-4975-49BE-8E96-25F291285241}"/>
              </a:ext>
            </a:extLst>
          </p:cNvPr>
          <p:cNvSpPr/>
          <p:nvPr/>
        </p:nvSpPr>
        <p:spPr>
          <a:xfrm rot="16200000">
            <a:off x="90052" y="2242132"/>
            <a:ext cx="4416024"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794885" tIns="144020" rIns="186690" bIns="2944014"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0 – 7years</a:t>
            </a:r>
          </a:p>
        </p:txBody>
      </p:sp>
      <p:sp>
        <p:nvSpPr>
          <p:cNvPr id="7" name="Freeform: Shape 6">
            <a:extLst>
              <a:ext uri="{FF2B5EF4-FFF2-40B4-BE49-F238E27FC236}">
                <a16:creationId xmlns:a16="http://schemas.microsoft.com/office/drawing/2014/main" id="{8585E627-2E24-490B-A418-5C076B5EC543}"/>
              </a:ext>
            </a:extLst>
          </p:cNvPr>
          <p:cNvSpPr/>
          <p:nvPr/>
        </p:nvSpPr>
        <p:spPr>
          <a:xfrm>
            <a:off x="1194059"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Young children tend to consider health and illness in black and white contrast. They tend to lack sympathy for ill family members as they lack the understanding of illness, possibly viewing as something magical that comes and goes. </a:t>
            </a:r>
          </a:p>
        </p:txBody>
      </p:sp>
      <p:sp>
        <p:nvSpPr>
          <p:cNvPr id="8" name="Freeform: Shape 7">
            <a:extLst>
              <a:ext uri="{FF2B5EF4-FFF2-40B4-BE49-F238E27FC236}">
                <a16:creationId xmlns:a16="http://schemas.microsoft.com/office/drawing/2014/main" id="{F974325B-3CCD-4D52-81D7-6F547DE14BEC}"/>
              </a:ext>
            </a:extLst>
          </p:cNvPr>
          <p:cNvSpPr/>
          <p:nvPr/>
        </p:nvSpPr>
        <p:spPr>
          <a:xfrm rot="16200000">
            <a:off x="3898873" y="2242132"/>
            <a:ext cx="4416023"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794884" tIns="144018" rIns="186690" bIns="2944016"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7 – 11 years</a:t>
            </a:r>
          </a:p>
        </p:txBody>
      </p:sp>
      <p:sp>
        <p:nvSpPr>
          <p:cNvPr id="9" name="Flowchart: Extract 8">
            <a:extLst>
              <a:ext uri="{FF2B5EF4-FFF2-40B4-BE49-F238E27FC236}">
                <a16:creationId xmlns:a16="http://schemas.microsoft.com/office/drawing/2014/main" id="{B8962CB1-67A7-418E-BAEE-CE8E1B443D72}"/>
              </a:ext>
            </a:extLst>
          </p:cNvPr>
          <p:cNvSpPr/>
          <p:nvPr/>
        </p:nvSpPr>
        <p:spPr>
          <a:xfrm rot="5400000">
            <a:off x="3960882" y="5382713"/>
            <a:ext cx="648785" cy="552002"/>
          </a:xfrm>
          <a:prstGeom prst="flowChartExtra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918DD16-3A2B-4FFB-A528-D3726C68FFBD}"/>
              </a:ext>
            </a:extLst>
          </p:cNvPr>
          <p:cNvSpPr/>
          <p:nvPr/>
        </p:nvSpPr>
        <p:spPr>
          <a:xfrm>
            <a:off x="5002879"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Above the age of 7, children understand that different illnesses have different symptoms. They tend to comprehend cause and effect. Often children within this age group will be encouraged to take an active part in advocating for themselves which needs to be balanced with parents views. </a:t>
            </a:r>
          </a:p>
        </p:txBody>
      </p:sp>
      <p:sp>
        <p:nvSpPr>
          <p:cNvPr id="11" name="Freeform: Shape 10">
            <a:extLst>
              <a:ext uri="{FF2B5EF4-FFF2-40B4-BE49-F238E27FC236}">
                <a16:creationId xmlns:a16="http://schemas.microsoft.com/office/drawing/2014/main" id="{41C53018-E902-4EBF-B836-365D1DD5BD1F}"/>
              </a:ext>
            </a:extLst>
          </p:cNvPr>
          <p:cNvSpPr/>
          <p:nvPr/>
        </p:nvSpPr>
        <p:spPr>
          <a:xfrm rot="16200000">
            <a:off x="7707694" y="2242132"/>
            <a:ext cx="4416023"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794884" tIns="144019" rIns="186690" bIns="2944016"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11-16years</a:t>
            </a:r>
          </a:p>
        </p:txBody>
      </p:sp>
      <p:sp>
        <p:nvSpPr>
          <p:cNvPr id="12" name="Flowchart: Extract 11">
            <a:extLst>
              <a:ext uri="{FF2B5EF4-FFF2-40B4-BE49-F238E27FC236}">
                <a16:creationId xmlns:a16="http://schemas.microsoft.com/office/drawing/2014/main" id="{08BBEA0D-C437-4351-BADD-E2081470A8FE}"/>
              </a:ext>
            </a:extLst>
          </p:cNvPr>
          <p:cNvSpPr/>
          <p:nvPr/>
        </p:nvSpPr>
        <p:spPr>
          <a:xfrm rot="5400000">
            <a:off x="7769703" y="5382713"/>
            <a:ext cx="648785" cy="552002"/>
          </a:xfrm>
          <a:prstGeom prst="flowChartExtract">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EDD3634-8EDC-466B-98B3-7CA52E1E508F}"/>
              </a:ext>
            </a:extLst>
          </p:cNvPr>
          <p:cNvSpPr/>
          <p:nvPr/>
        </p:nvSpPr>
        <p:spPr>
          <a:xfrm>
            <a:off x="8811700"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4">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Children rapidly develop an understanding of the complexity of illness during puberty. They tend to understand that illness can effect specific functions and organs within their bodies. From age 14 onwards, children being to grasp that their mind and body interact. Within this age range some health damaging behaviour may begin. Often adolescents feel more in control of their own health. </a:t>
            </a:r>
          </a:p>
        </p:txBody>
      </p:sp>
      <p:sp>
        <p:nvSpPr>
          <p:cNvPr id="5" name="TextBox 4">
            <a:extLst>
              <a:ext uri="{FF2B5EF4-FFF2-40B4-BE49-F238E27FC236}">
                <a16:creationId xmlns:a16="http://schemas.microsoft.com/office/drawing/2014/main" id="{82FCDEF8-B27B-4578-AC1E-39D9CB72FDA5}"/>
              </a:ext>
            </a:extLst>
          </p:cNvPr>
          <p:cNvSpPr txBox="1"/>
          <p:nvPr/>
        </p:nvSpPr>
        <p:spPr>
          <a:xfrm>
            <a:off x="7336971" y="6487886"/>
            <a:ext cx="4397829" cy="369332"/>
          </a:xfrm>
          <a:prstGeom prst="rect">
            <a:avLst/>
          </a:prstGeom>
          <a:noFill/>
        </p:spPr>
        <p:txBody>
          <a:bodyPr wrap="square" rtlCol="0">
            <a:spAutoFit/>
          </a:bodyPr>
          <a:lstStyle/>
          <a:p>
            <a:r>
              <a:rPr lang="en-GB" dirty="0"/>
              <a:t>(Morrison &amp; Bennett, 2016,  p18 – p19)</a:t>
            </a:r>
          </a:p>
        </p:txBody>
      </p:sp>
    </p:spTree>
    <p:extLst>
      <p:ext uri="{BB962C8B-B14F-4D97-AF65-F5344CB8AC3E}">
        <p14:creationId xmlns:p14="http://schemas.microsoft.com/office/powerpoint/2010/main" val="33159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10" grpId="0"/>
      <p:bldP spid="11" grpId="0" animBg="1"/>
      <p:bldP spid="1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5E442-C92A-44A2-8FD0-873C1458FA2A}"/>
              </a:ext>
            </a:extLst>
          </p:cNvPr>
          <p:cNvSpPr>
            <a:spLocks noGrp="1"/>
          </p:cNvSpPr>
          <p:nvPr>
            <p:ph type="title"/>
          </p:nvPr>
        </p:nvSpPr>
        <p:spPr/>
        <p:txBody>
          <a:bodyPr/>
          <a:lstStyle/>
          <a:p>
            <a:r>
              <a:rPr lang="en-GB" sz="4000" dirty="0">
                <a:latin typeface="Arial" panose="020B0604020202020204" pitchFamily="34" charset="0"/>
                <a:cs typeface="Arial" panose="020B0604020202020204" pitchFamily="34" charset="0"/>
              </a:rPr>
              <a:t>How do view our health? </a:t>
            </a:r>
            <a:endParaRPr lang="en-GB" dirty="0"/>
          </a:p>
        </p:txBody>
      </p:sp>
      <p:sp>
        <p:nvSpPr>
          <p:cNvPr id="5" name="Freeform: Shape 4">
            <a:extLst>
              <a:ext uri="{FF2B5EF4-FFF2-40B4-BE49-F238E27FC236}">
                <a16:creationId xmlns:a16="http://schemas.microsoft.com/office/drawing/2014/main" id="{559FCDD5-1D51-45C6-B363-E17A7481036B}"/>
              </a:ext>
            </a:extLst>
          </p:cNvPr>
          <p:cNvSpPr/>
          <p:nvPr/>
        </p:nvSpPr>
        <p:spPr>
          <a:xfrm rot="16200000">
            <a:off x="210227" y="2255313"/>
            <a:ext cx="4279885"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770377" tIns="116588" rIns="151132" bIns="2853254" numCol="1" spcCol="1270" anchor="t" anchorCtr="0">
            <a:noAutofit/>
          </a:bodyPr>
          <a:lstStyle/>
          <a:p>
            <a:pPr marL="0" lvl="0" indent="0" algn="r" defTabSz="1511300">
              <a:lnSpc>
                <a:spcPct val="90000"/>
              </a:lnSpc>
              <a:spcBef>
                <a:spcPct val="0"/>
              </a:spcBef>
              <a:spcAft>
                <a:spcPct val="35000"/>
              </a:spcAft>
              <a:buNone/>
            </a:pPr>
            <a:r>
              <a:rPr lang="en-GB" sz="3400" kern="1200" dirty="0"/>
              <a:t>Early Adulthood</a:t>
            </a:r>
          </a:p>
        </p:txBody>
      </p:sp>
      <p:sp>
        <p:nvSpPr>
          <p:cNvPr id="7" name="Freeform: Shape 6">
            <a:extLst>
              <a:ext uri="{FF2B5EF4-FFF2-40B4-BE49-F238E27FC236}">
                <a16:creationId xmlns:a16="http://schemas.microsoft.com/office/drawing/2014/main" id="{59A0C26F-8683-41EA-B2E4-ADEC12583E1B}"/>
              </a:ext>
            </a:extLst>
          </p:cNvPr>
          <p:cNvSpPr/>
          <p:nvPr/>
        </p:nvSpPr>
        <p:spPr>
          <a:xfrm>
            <a:off x="1280199"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endParaRPr lang="en-GB" sz="2000" kern="1200" dirty="0">
              <a:solidFill>
                <a:schemeClr val="tx1"/>
              </a:solidFill>
            </a:endParaRPr>
          </a:p>
          <a:p>
            <a:pPr marL="0" lvl="0" indent="0" algn="l" defTabSz="889000">
              <a:lnSpc>
                <a:spcPct val="90000"/>
              </a:lnSpc>
              <a:spcBef>
                <a:spcPct val="0"/>
              </a:spcBef>
              <a:spcAft>
                <a:spcPct val="35000"/>
              </a:spcAft>
              <a:buNone/>
            </a:pPr>
            <a:r>
              <a:rPr lang="en-GB" sz="2000" kern="1200" dirty="0">
                <a:solidFill>
                  <a:schemeClr val="tx1"/>
                </a:solidFill>
              </a:rPr>
              <a:t>During this stage individuals are less likely than adolescents to adopt new health-risk behaviour (e.g. smoking) and are more likely to participate in protective behaviour (e.g. exercise). </a:t>
            </a:r>
          </a:p>
        </p:txBody>
      </p:sp>
      <p:sp>
        <p:nvSpPr>
          <p:cNvPr id="8" name="Freeform: Shape 7">
            <a:extLst>
              <a:ext uri="{FF2B5EF4-FFF2-40B4-BE49-F238E27FC236}">
                <a16:creationId xmlns:a16="http://schemas.microsoft.com/office/drawing/2014/main" id="{49FABA4C-3E77-43DE-9E86-267F40F606E1}"/>
              </a:ext>
            </a:extLst>
          </p:cNvPr>
          <p:cNvSpPr/>
          <p:nvPr/>
        </p:nvSpPr>
        <p:spPr>
          <a:xfrm rot="16200000">
            <a:off x="3901629" y="2255313"/>
            <a:ext cx="4279884"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770377" tIns="116585" rIns="151131" bIns="2853257" numCol="1" spcCol="1270" anchor="t" anchorCtr="0">
            <a:noAutofit/>
          </a:bodyPr>
          <a:lstStyle/>
          <a:p>
            <a:pPr marL="0" lvl="0" indent="0" algn="r" defTabSz="1511300">
              <a:lnSpc>
                <a:spcPct val="90000"/>
              </a:lnSpc>
              <a:spcBef>
                <a:spcPct val="0"/>
              </a:spcBef>
              <a:spcAft>
                <a:spcPct val="35000"/>
              </a:spcAft>
              <a:buNone/>
            </a:pPr>
            <a:r>
              <a:rPr lang="en-GB" sz="3400" kern="1200" dirty="0"/>
              <a:t>Middle Age</a:t>
            </a:r>
          </a:p>
        </p:txBody>
      </p:sp>
      <p:sp>
        <p:nvSpPr>
          <p:cNvPr id="9" name="Flowchart: Extract 8">
            <a:extLst>
              <a:ext uri="{FF2B5EF4-FFF2-40B4-BE49-F238E27FC236}">
                <a16:creationId xmlns:a16="http://schemas.microsoft.com/office/drawing/2014/main" id="{75B37E7E-0FF2-439A-91AE-08B9ABBEFA8B}"/>
              </a:ext>
            </a:extLst>
          </p:cNvPr>
          <p:cNvSpPr/>
          <p:nvPr/>
        </p:nvSpPr>
        <p:spPr>
          <a:xfrm rot="5400000">
            <a:off x="3961718" y="5299167"/>
            <a:ext cx="628800" cy="534985"/>
          </a:xfrm>
          <a:prstGeom prst="flowChartExtract">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D9338DB-5BDB-4315-8A8D-F798AE2E6428}"/>
              </a:ext>
            </a:extLst>
          </p:cNvPr>
          <p:cNvSpPr/>
          <p:nvPr/>
        </p:nvSpPr>
        <p:spPr>
          <a:xfrm>
            <a:off x="4971600"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4340306"/>
              <a:satOff val="21273"/>
              <a:lumOff val="8138"/>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This is often viewed as a time of self doubt and anxiety with many individuals experiencing greying hair, weight gain and stiff joints. Most individuals are likely to participate in recommended health screening but typically do not expect to be diagnosed with any condition. </a:t>
            </a:r>
          </a:p>
        </p:txBody>
      </p:sp>
      <p:sp>
        <p:nvSpPr>
          <p:cNvPr id="11" name="Freeform: Shape 10">
            <a:extLst>
              <a:ext uri="{FF2B5EF4-FFF2-40B4-BE49-F238E27FC236}">
                <a16:creationId xmlns:a16="http://schemas.microsoft.com/office/drawing/2014/main" id="{817B0BA3-5F8D-442D-8D3D-B4A6730B3099}"/>
              </a:ext>
            </a:extLst>
          </p:cNvPr>
          <p:cNvSpPr/>
          <p:nvPr/>
        </p:nvSpPr>
        <p:spPr>
          <a:xfrm rot="16200000">
            <a:off x="7593029" y="2255313"/>
            <a:ext cx="4279884"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770377" tIns="116586" rIns="151131" bIns="2853256" numCol="1" spcCol="1270" anchor="t" anchorCtr="0">
            <a:noAutofit/>
          </a:bodyPr>
          <a:lstStyle/>
          <a:p>
            <a:pPr marL="0" lvl="0" indent="0" algn="r" defTabSz="1511300">
              <a:lnSpc>
                <a:spcPct val="90000"/>
              </a:lnSpc>
              <a:spcBef>
                <a:spcPct val="0"/>
              </a:spcBef>
              <a:spcAft>
                <a:spcPct val="35000"/>
              </a:spcAft>
              <a:buNone/>
            </a:pPr>
            <a:r>
              <a:rPr lang="en-GB" sz="3400" kern="1200" dirty="0"/>
              <a:t>Elderly</a:t>
            </a:r>
          </a:p>
        </p:txBody>
      </p:sp>
      <p:sp>
        <p:nvSpPr>
          <p:cNvPr id="12" name="Flowchart: Extract 11">
            <a:extLst>
              <a:ext uri="{FF2B5EF4-FFF2-40B4-BE49-F238E27FC236}">
                <a16:creationId xmlns:a16="http://schemas.microsoft.com/office/drawing/2014/main" id="{3E531819-36FA-468B-9103-7BB333171504}"/>
              </a:ext>
            </a:extLst>
          </p:cNvPr>
          <p:cNvSpPr/>
          <p:nvPr/>
        </p:nvSpPr>
        <p:spPr>
          <a:xfrm rot="5400000">
            <a:off x="7653119" y="5299167"/>
            <a:ext cx="628800" cy="534985"/>
          </a:xfrm>
          <a:prstGeom prst="flowChartExtract">
            <a:avLst/>
          </a:prstGeom>
        </p:spPr>
        <p:style>
          <a:lnRef idx="2">
            <a:schemeClr val="accent3">
              <a:hueOff val="-8680613"/>
              <a:satOff val="42546"/>
              <a:lumOff val="16275"/>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9393A3D-F96D-48D8-9497-2F4AA2CB3C08}"/>
              </a:ext>
            </a:extLst>
          </p:cNvPr>
          <p:cNvSpPr/>
          <p:nvPr/>
        </p:nvSpPr>
        <p:spPr>
          <a:xfrm>
            <a:off x="8663000"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8680613"/>
              <a:satOff val="42546"/>
              <a:lumOff val="16275"/>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Individuals aged between 65 – 80 years tend to link their enjoyment of life and activity levels with their wellness – the notion that busier you are the fitter your feel. However, those over 80 years are highly likely to  experience memory loss, depression, immobility and personal care needs. </a:t>
            </a:r>
          </a:p>
        </p:txBody>
      </p:sp>
      <p:sp>
        <p:nvSpPr>
          <p:cNvPr id="6" name="TextBox 5">
            <a:extLst>
              <a:ext uri="{FF2B5EF4-FFF2-40B4-BE49-F238E27FC236}">
                <a16:creationId xmlns:a16="http://schemas.microsoft.com/office/drawing/2014/main" id="{EB0C46B9-8583-4175-83C9-99457D82FE32}"/>
              </a:ext>
            </a:extLst>
          </p:cNvPr>
          <p:cNvSpPr txBox="1"/>
          <p:nvPr/>
        </p:nvSpPr>
        <p:spPr>
          <a:xfrm>
            <a:off x="7336971" y="6487886"/>
            <a:ext cx="4397829" cy="369332"/>
          </a:xfrm>
          <a:prstGeom prst="rect">
            <a:avLst/>
          </a:prstGeom>
          <a:noFill/>
        </p:spPr>
        <p:txBody>
          <a:bodyPr wrap="square" rtlCol="0">
            <a:spAutoFit/>
          </a:bodyPr>
          <a:lstStyle/>
          <a:p>
            <a:r>
              <a:rPr lang="en-GB" dirty="0"/>
              <a:t>(Morrison &amp; Bennett, 2016,  p20 – p21)</a:t>
            </a:r>
          </a:p>
        </p:txBody>
      </p:sp>
    </p:spTree>
    <p:extLst>
      <p:ext uri="{BB962C8B-B14F-4D97-AF65-F5344CB8AC3E}">
        <p14:creationId xmlns:p14="http://schemas.microsoft.com/office/powerpoint/2010/main" val="320211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animBg="1"/>
      <p:bldP spid="10" grpId="0"/>
      <p:bldP spid="11" grpId="0" animBg="1"/>
      <p:bldP spid="1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8FB3D4-DD6A-4294-94BB-9592E9103561}"/>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Despite the biological changes that we go through as individuals, it is understood that our </a:t>
            </a:r>
            <a:r>
              <a:rPr lang="en-GB" sz="2400" b="1" i="1" dirty="0">
                <a:latin typeface="Arial" panose="020B0604020202020204" pitchFamily="34" charset="0"/>
                <a:cs typeface="Arial" panose="020B0604020202020204" pitchFamily="34" charset="0"/>
              </a:rPr>
              <a:t>self-concept</a:t>
            </a:r>
            <a:r>
              <a:rPr lang="en-GB" sz="2400" dirty="0">
                <a:latin typeface="Arial" panose="020B0604020202020204" pitchFamily="34" charset="0"/>
                <a:cs typeface="Arial" panose="020B0604020202020204" pitchFamily="34" charset="0"/>
              </a:rPr>
              <a:t> remains stable throughout our lives. (</a:t>
            </a:r>
            <a:r>
              <a:rPr lang="en-GB" sz="2400" dirty="0" err="1">
                <a:latin typeface="Arial" panose="020B0604020202020204" pitchFamily="34" charset="0"/>
                <a:cs typeface="Arial" panose="020B0604020202020204" pitchFamily="34" charset="0"/>
              </a:rPr>
              <a:t>Baltes</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Baltes</a:t>
            </a:r>
            <a:r>
              <a:rPr lang="en-GB" sz="2400" dirty="0">
                <a:latin typeface="Arial" panose="020B0604020202020204" pitchFamily="34" charset="0"/>
                <a:cs typeface="Arial" panose="020B0604020202020204" pitchFamily="34" charset="0"/>
              </a:rPr>
              <a:t>, 1990: Coleman, 1999)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What is our self concept? </a:t>
            </a:r>
          </a:p>
        </p:txBody>
      </p:sp>
    </p:spTree>
    <p:extLst>
      <p:ext uri="{BB962C8B-B14F-4D97-AF65-F5344CB8AC3E}">
        <p14:creationId xmlns:p14="http://schemas.microsoft.com/office/powerpoint/2010/main" val="81763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E8E7F-839B-446F-8C64-8E873138FC28}"/>
              </a:ext>
            </a:extLst>
          </p:cNvPr>
          <p:cNvSpPr>
            <a:spLocks noGrp="1"/>
          </p:cNvSpPr>
          <p:nvPr>
            <p:ph type="title"/>
          </p:nvPr>
        </p:nvSpPr>
        <p:spPr>
          <a:xfrm>
            <a:off x="8458200" y="607392"/>
            <a:ext cx="3161963" cy="740395"/>
          </a:xfrm>
        </p:spPr>
        <p:txBody>
          <a:bodyPr anchor="b">
            <a:normAutofit/>
          </a:bodyPr>
          <a:lstStyle/>
          <a:p>
            <a:r>
              <a:rPr lang="en-GB" dirty="0"/>
              <a:t>Self Concept</a:t>
            </a:r>
          </a:p>
        </p:txBody>
      </p:sp>
      <p:sp>
        <p:nvSpPr>
          <p:cNvPr id="3" name="Content Placeholder 2">
            <a:extLst>
              <a:ext uri="{FF2B5EF4-FFF2-40B4-BE49-F238E27FC236}">
                <a16:creationId xmlns:a16="http://schemas.microsoft.com/office/drawing/2014/main" id="{85782E1C-47CC-4B74-8176-3FDEAC2F835F}"/>
              </a:ext>
            </a:extLst>
          </p:cNvPr>
          <p:cNvSpPr>
            <a:spLocks noGrp="1"/>
          </p:cNvSpPr>
          <p:nvPr>
            <p:ph type="body" sz="half" idx="2"/>
          </p:nvPr>
        </p:nvSpPr>
        <p:spPr>
          <a:xfrm>
            <a:off x="8458200" y="1347787"/>
            <a:ext cx="3161963" cy="5205413"/>
          </a:xfrm>
        </p:spPr>
        <p:txBody>
          <a:bodyPr>
            <a:noAutofit/>
          </a:bodyPr>
          <a:lstStyle/>
          <a:p>
            <a:pPr marL="0" indent="0">
              <a:lnSpc>
                <a:spcPct val="100000"/>
              </a:lnSpc>
              <a:buNone/>
            </a:pPr>
            <a:r>
              <a:rPr lang="en-GB" sz="1400" dirty="0"/>
              <a:t>Baumeister (1998, p1) describes self as, “What you mean, when you say</a:t>
            </a:r>
            <a:r>
              <a:rPr lang="en-GB" sz="1400" b="1" dirty="0"/>
              <a:t>, I</a:t>
            </a:r>
            <a:r>
              <a:rPr lang="en-GB" sz="1400" dirty="0"/>
              <a:t>” </a:t>
            </a:r>
          </a:p>
          <a:p>
            <a:pPr marL="0" indent="0">
              <a:lnSpc>
                <a:spcPct val="100000"/>
              </a:lnSpc>
              <a:buNone/>
            </a:pPr>
            <a:r>
              <a:rPr lang="en-GB" sz="1400" dirty="0"/>
              <a:t>This extremely brief description may feel easy to relate to, but it does not fully explain the notion of self – there is much more to consider. </a:t>
            </a:r>
          </a:p>
          <a:p>
            <a:pPr marL="0" indent="0">
              <a:lnSpc>
                <a:spcPct val="100000"/>
              </a:lnSpc>
              <a:buNone/>
            </a:pPr>
            <a:r>
              <a:rPr lang="en-GB" sz="1400" dirty="0"/>
              <a:t>The self concept is viewed as a cognitive representation of the self which seeks to provide coherence and meaning to our experience, we will explore how this ‘self concept’ is maintained and consider what impact it can have on our behaviour. </a:t>
            </a:r>
          </a:p>
          <a:p>
            <a:pPr marL="0" indent="0">
              <a:lnSpc>
                <a:spcPct val="100000"/>
              </a:lnSpc>
              <a:buNone/>
            </a:pPr>
            <a:endParaRPr lang="en-GB" sz="1400" dirty="0"/>
          </a:p>
          <a:p>
            <a:pPr marL="0" indent="0">
              <a:lnSpc>
                <a:spcPct val="100000"/>
              </a:lnSpc>
              <a:buNone/>
            </a:pPr>
            <a:r>
              <a:rPr lang="en-GB" sz="1400" dirty="0"/>
              <a:t>Let’s watch this video together to understand more - </a:t>
            </a:r>
          </a:p>
        </p:txBody>
      </p:sp>
      <p:pic>
        <p:nvPicPr>
          <p:cNvPr id="5" name="Picture 4" descr="A picture containing person, person, front, standing&#10;&#10;Description automatically generated">
            <a:hlinkClick r:id="rId2"/>
            <a:extLst>
              <a:ext uri="{FF2B5EF4-FFF2-40B4-BE49-F238E27FC236}">
                <a16:creationId xmlns:a16="http://schemas.microsoft.com/office/drawing/2014/main" id="{3BCD9094-EFEF-43D6-9AB1-B6A1F539C510}"/>
              </a:ext>
            </a:extLst>
          </p:cNvPr>
          <p:cNvPicPr>
            <a:picLocks noChangeAspect="1"/>
          </p:cNvPicPr>
          <p:nvPr/>
        </p:nvPicPr>
        <p:blipFill>
          <a:blip r:embed="rId3"/>
          <a:stretch>
            <a:fillRect/>
          </a:stretch>
        </p:blipFill>
        <p:spPr>
          <a:xfrm>
            <a:off x="800401" y="1554679"/>
            <a:ext cx="6640086" cy="3748642"/>
          </a:xfrm>
          <a:prstGeom prst="rect">
            <a:avLst/>
          </a:prstGeom>
        </p:spPr>
      </p:pic>
    </p:spTree>
    <p:extLst>
      <p:ext uri="{BB962C8B-B14F-4D97-AF65-F5344CB8AC3E}">
        <p14:creationId xmlns:p14="http://schemas.microsoft.com/office/powerpoint/2010/main" val="4083796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6E20F-1429-41C2-8A72-9D580F299E0B}"/>
              </a:ext>
            </a:extLst>
          </p:cNvPr>
          <p:cNvSpPr>
            <a:spLocks noGrp="1"/>
          </p:cNvSpPr>
          <p:nvPr>
            <p:ph type="title"/>
          </p:nvPr>
        </p:nvSpPr>
        <p:spPr/>
        <p:txBody>
          <a:bodyPr/>
          <a:lstStyle/>
          <a:p>
            <a:r>
              <a:rPr lang="en-GB" dirty="0"/>
              <a:t>Activity – 20 mins</a:t>
            </a:r>
          </a:p>
        </p:txBody>
      </p:sp>
      <p:sp>
        <p:nvSpPr>
          <p:cNvPr id="3" name="Content Placeholder 2">
            <a:extLst>
              <a:ext uri="{FF2B5EF4-FFF2-40B4-BE49-F238E27FC236}">
                <a16:creationId xmlns:a16="http://schemas.microsoft.com/office/drawing/2014/main" id="{001CB7CC-09BF-44D4-B6FF-026C2300E0C2}"/>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Complete the self concept activity available on Moodle.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What did the individuals have in common? </a:t>
            </a:r>
          </a:p>
          <a:p>
            <a:r>
              <a:rPr lang="en-GB" sz="2800" dirty="0">
                <a:latin typeface="Arial" panose="020B0604020202020204" pitchFamily="34" charset="0"/>
                <a:cs typeface="Arial" panose="020B0604020202020204" pitchFamily="34" charset="0"/>
              </a:rPr>
              <a:t>In what context might these individuals clash? </a:t>
            </a:r>
          </a:p>
        </p:txBody>
      </p:sp>
    </p:spTree>
    <p:extLst>
      <p:ext uri="{BB962C8B-B14F-4D97-AF65-F5344CB8AC3E}">
        <p14:creationId xmlns:p14="http://schemas.microsoft.com/office/powerpoint/2010/main" val="2878107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5D1D5-0A35-49FC-BEB2-7B5C0173791E}"/>
              </a:ext>
            </a:extLst>
          </p:cNvPr>
          <p:cNvSpPr>
            <a:spLocks noGrp="1"/>
          </p:cNvSpPr>
          <p:nvPr>
            <p:ph type="title"/>
          </p:nvPr>
        </p:nvSpPr>
        <p:spPr/>
        <p:txBody>
          <a:bodyPr/>
          <a:lstStyle/>
          <a:p>
            <a:r>
              <a:rPr lang="en-GB" dirty="0"/>
              <a:t>The importance of comparison</a:t>
            </a:r>
          </a:p>
        </p:txBody>
      </p:sp>
      <p:sp>
        <p:nvSpPr>
          <p:cNvPr id="3" name="Content Placeholder 2">
            <a:extLst>
              <a:ext uri="{FF2B5EF4-FFF2-40B4-BE49-F238E27FC236}">
                <a16:creationId xmlns:a16="http://schemas.microsoft.com/office/drawing/2014/main" id="{41145352-D688-4D17-9A01-C16B945993C7}"/>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Social psychologists suggest that a process of comparison is essential for understanding how the self is formed and maintained. </a:t>
            </a:r>
          </a:p>
          <a:p>
            <a:endParaRPr lang="en-GB" dirty="0"/>
          </a:p>
        </p:txBody>
      </p:sp>
      <p:pic>
        <p:nvPicPr>
          <p:cNvPr id="5" name="Graphic 4" descr="User">
            <a:extLst>
              <a:ext uri="{FF2B5EF4-FFF2-40B4-BE49-F238E27FC236}">
                <a16:creationId xmlns:a16="http://schemas.microsoft.com/office/drawing/2014/main" id="{D8EAC055-A342-4D97-A410-72AD643E4A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85319" y="3429000"/>
            <a:ext cx="1959646" cy="1959646"/>
          </a:xfrm>
          <a:prstGeom prst="rect">
            <a:avLst/>
          </a:prstGeom>
        </p:spPr>
      </p:pic>
      <p:sp>
        <p:nvSpPr>
          <p:cNvPr id="26" name="TextBox 25">
            <a:extLst>
              <a:ext uri="{FF2B5EF4-FFF2-40B4-BE49-F238E27FC236}">
                <a16:creationId xmlns:a16="http://schemas.microsoft.com/office/drawing/2014/main" id="{4D510A8D-0BC2-46CE-82AF-DCD711B5CF0B}"/>
              </a:ext>
            </a:extLst>
          </p:cNvPr>
          <p:cNvSpPr txBox="1"/>
          <p:nvPr/>
        </p:nvSpPr>
        <p:spPr>
          <a:xfrm>
            <a:off x="4716341" y="5198618"/>
            <a:ext cx="220617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Who do we make comparisons with? </a:t>
            </a:r>
          </a:p>
          <a:p>
            <a:endParaRPr lang="en-GB" dirty="0"/>
          </a:p>
        </p:txBody>
      </p:sp>
      <p:grpSp>
        <p:nvGrpSpPr>
          <p:cNvPr id="30" name="Group 29">
            <a:extLst>
              <a:ext uri="{FF2B5EF4-FFF2-40B4-BE49-F238E27FC236}">
                <a16:creationId xmlns:a16="http://schemas.microsoft.com/office/drawing/2014/main" id="{B5C7A06C-BA5D-4C7A-A946-84306DBFDA7F}"/>
              </a:ext>
            </a:extLst>
          </p:cNvPr>
          <p:cNvGrpSpPr/>
          <p:nvPr/>
        </p:nvGrpSpPr>
        <p:grpSpPr>
          <a:xfrm>
            <a:off x="7584335" y="2713783"/>
            <a:ext cx="3136909" cy="2816703"/>
            <a:chOff x="7584335" y="2713783"/>
            <a:chExt cx="3136909" cy="2816703"/>
          </a:xfrm>
        </p:grpSpPr>
        <p:grpSp>
          <p:nvGrpSpPr>
            <p:cNvPr id="25" name="Group 24">
              <a:extLst>
                <a:ext uri="{FF2B5EF4-FFF2-40B4-BE49-F238E27FC236}">
                  <a16:creationId xmlns:a16="http://schemas.microsoft.com/office/drawing/2014/main" id="{90726D29-63BC-441F-9F8D-90C35CDCB2D3}"/>
                </a:ext>
              </a:extLst>
            </p:cNvPr>
            <p:cNvGrpSpPr/>
            <p:nvPr/>
          </p:nvGrpSpPr>
          <p:grpSpPr>
            <a:xfrm>
              <a:off x="7584335" y="2713783"/>
              <a:ext cx="3118383" cy="2816703"/>
              <a:chOff x="7584335" y="2713783"/>
              <a:chExt cx="3118383" cy="2816703"/>
            </a:xfrm>
          </p:grpSpPr>
          <p:pic>
            <p:nvPicPr>
              <p:cNvPr id="7" name="Graphic 6" descr="Woman with baby">
                <a:extLst>
                  <a:ext uri="{FF2B5EF4-FFF2-40B4-BE49-F238E27FC236}">
                    <a16:creationId xmlns:a16="http://schemas.microsoft.com/office/drawing/2014/main" id="{A0622385-918A-4520-879B-03D3E6023E7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17565" y="2713783"/>
                <a:ext cx="914400" cy="914400"/>
              </a:xfrm>
              <a:prstGeom prst="rect">
                <a:avLst/>
              </a:prstGeom>
            </p:spPr>
          </p:pic>
          <p:pic>
            <p:nvPicPr>
              <p:cNvPr id="9" name="Graphic 8" descr="Hero Male">
                <a:extLst>
                  <a:ext uri="{FF2B5EF4-FFF2-40B4-BE49-F238E27FC236}">
                    <a16:creationId xmlns:a16="http://schemas.microsoft.com/office/drawing/2014/main" id="{1A7A2679-6134-46BF-99AB-18DEE9CBA57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88318" y="4616086"/>
                <a:ext cx="914400" cy="914400"/>
              </a:xfrm>
              <a:prstGeom prst="rect">
                <a:avLst/>
              </a:prstGeom>
            </p:spPr>
          </p:pic>
          <p:pic>
            <p:nvPicPr>
              <p:cNvPr id="11" name="Graphic 10" descr="Woman with cane">
                <a:extLst>
                  <a:ext uri="{FF2B5EF4-FFF2-40B4-BE49-F238E27FC236}">
                    <a16:creationId xmlns:a16="http://schemas.microsoft.com/office/drawing/2014/main" id="{C0B0DCA2-E390-482C-9044-4E6E30E3D60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584335" y="3570732"/>
                <a:ext cx="914400" cy="914400"/>
              </a:xfrm>
              <a:prstGeom prst="rect">
                <a:avLst/>
              </a:prstGeom>
            </p:spPr>
          </p:pic>
        </p:grpSp>
        <p:sp>
          <p:nvSpPr>
            <p:cNvPr id="27" name="TextBox 26">
              <a:extLst>
                <a:ext uri="{FF2B5EF4-FFF2-40B4-BE49-F238E27FC236}">
                  <a16:creationId xmlns:a16="http://schemas.microsoft.com/office/drawing/2014/main" id="{0769D4B1-0F8C-4CB9-9D54-BADEFC6B724D}"/>
                </a:ext>
              </a:extLst>
            </p:cNvPr>
            <p:cNvSpPr txBox="1"/>
            <p:nvPr/>
          </p:nvSpPr>
          <p:spPr>
            <a:xfrm>
              <a:off x="8515073" y="4009162"/>
              <a:ext cx="220617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Other individuals</a:t>
              </a:r>
            </a:p>
          </p:txBody>
        </p:sp>
      </p:grpSp>
      <p:grpSp>
        <p:nvGrpSpPr>
          <p:cNvPr id="31" name="Group 30">
            <a:extLst>
              <a:ext uri="{FF2B5EF4-FFF2-40B4-BE49-F238E27FC236}">
                <a16:creationId xmlns:a16="http://schemas.microsoft.com/office/drawing/2014/main" id="{B6AB2732-8A0E-4739-B879-1E2D8B3DCE24}"/>
              </a:ext>
            </a:extLst>
          </p:cNvPr>
          <p:cNvGrpSpPr/>
          <p:nvPr/>
        </p:nvGrpSpPr>
        <p:grpSpPr>
          <a:xfrm>
            <a:off x="1005113" y="3160703"/>
            <a:ext cx="3303413" cy="2638080"/>
            <a:chOff x="1005113" y="3160703"/>
            <a:chExt cx="3303413" cy="2638080"/>
          </a:xfrm>
        </p:grpSpPr>
        <p:grpSp>
          <p:nvGrpSpPr>
            <p:cNvPr id="24" name="Group 23">
              <a:extLst>
                <a:ext uri="{FF2B5EF4-FFF2-40B4-BE49-F238E27FC236}">
                  <a16:creationId xmlns:a16="http://schemas.microsoft.com/office/drawing/2014/main" id="{22C95899-361B-460E-A928-B5FA3338EBA4}"/>
                </a:ext>
              </a:extLst>
            </p:cNvPr>
            <p:cNvGrpSpPr/>
            <p:nvPr/>
          </p:nvGrpSpPr>
          <p:grpSpPr>
            <a:xfrm>
              <a:off x="1005113" y="3160703"/>
              <a:ext cx="2802881" cy="2638080"/>
              <a:chOff x="1005113" y="3160703"/>
              <a:chExt cx="2802881" cy="2638080"/>
            </a:xfrm>
          </p:grpSpPr>
          <p:pic>
            <p:nvPicPr>
              <p:cNvPr id="13" name="Graphic 12" descr="Group brainstorm">
                <a:extLst>
                  <a:ext uri="{FF2B5EF4-FFF2-40B4-BE49-F238E27FC236}">
                    <a16:creationId xmlns:a16="http://schemas.microsoft.com/office/drawing/2014/main" id="{9F2FF6AD-A556-4F9D-8A0C-E2875E29BB9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81314" y="3160703"/>
                <a:ext cx="914400" cy="914400"/>
              </a:xfrm>
              <a:prstGeom prst="rect">
                <a:avLst/>
              </a:prstGeom>
            </p:spPr>
          </p:pic>
          <p:grpSp>
            <p:nvGrpSpPr>
              <p:cNvPr id="23" name="Group 22">
                <a:extLst>
                  <a:ext uri="{FF2B5EF4-FFF2-40B4-BE49-F238E27FC236}">
                    <a16:creationId xmlns:a16="http://schemas.microsoft.com/office/drawing/2014/main" id="{6B6BB7F8-C127-429C-8187-24B71AADDE77}"/>
                  </a:ext>
                </a:extLst>
              </p:cNvPr>
              <p:cNvGrpSpPr/>
              <p:nvPr/>
            </p:nvGrpSpPr>
            <p:grpSpPr>
              <a:xfrm>
                <a:off x="1005113" y="4427183"/>
                <a:ext cx="1139372" cy="1371600"/>
                <a:chOff x="1066800" y="5038344"/>
                <a:chExt cx="1139372" cy="1371600"/>
              </a:xfrm>
            </p:grpSpPr>
            <p:pic>
              <p:nvPicPr>
                <p:cNvPr id="15" name="Graphic 14" descr="Dance">
                  <a:extLst>
                    <a:ext uri="{FF2B5EF4-FFF2-40B4-BE49-F238E27FC236}">
                      <a16:creationId xmlns:a16="http://schemas.microsoft.com/office/drawing/2014/main" id="{C7FB5524-0C87-454C-9310-22A15FC3537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66800" y="5038344"/>
                  <a:ext cx="914400" cy="914400"/>
                </a:xfrm>
                <a:prstGeom prst="rect">
                  <a:avLst/>
                </a:prstGeom>
              </p:spPr>
            </p:pic>
            <p:pic>
              <p:nvPicPr>
                <p:cNvPr id="17" name="Graphic 16" descr="Dance">
                  <a:extLst>
                    <a:ext uri="{FF2B5EF4-FFF2-40B4-BE49-F238E27FC236}">
                      <a16:creationId xmlns:a16="http://schemas.microsoft.com/office/drawing/2014/main" id="{9C4E91C8-CBF3-4228-BA7C-3F8B96B52178}"/>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291772" y="5495544"/>
                  <a:ext cx="914400" cy="914400"/>
                </a:xfrm>
                <a:prstGeom prst="rect">
                  <a:avLst/>
                </a:prstGeom>
              </p:spPr>
            </p:pic>
          </p:grpSp>
          <p:grpSp>
            <p:nvGrpSpPr>
              <p:cNvPr id="22" name="Group 21">
                <a:extLst>
                  <a:ext uri="{FF2B5EF4-FFF2-40B4-BE49-F238E27FC236}">
                    <a16:creationId xmlns:a16="http://schemas.microsoft.com/office/drawing/2014/main" id="{31507387-8E0E-494C-B48B-A2AFBE9DE230}"/>
                  </a:ext>
                </a:extLst>
              </p:cNvPr>
              <p:cNvGrpSpPr/>
              <p:nvPr/>
            </p:nvGrpSpPr>
            <p:grpSpPr>
              <a:xfrm>
                <a:off x="2403682" y="3837323"/>
                <a:ext cx="1404312" cy="1143000"/>
                <a:chOff x="2608779" y="3214525"/>
                <a:chExt cx="1404312" cy="1143000"/>
              </a:xfrm>
            </p:grpSpPr>
            <p:pic>
              <p:nvPicPr>
                <p:cNvPr id="19" name="Graphic 18" descr="Man With Pram">
                  <a:extLst>
                    <a:ext uri="{FF2B5EF4-FFF2-40B4-BE49-F238E27FC236}">
                      <a16:creationId xmlns:a16="http://schemas.microsoft.com/office/drawing/2014/main" id="{43EE1B78-A46F-4CFD-A7FD-3D67096B74E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098691" y="3214525"/>
                  <a:ext cx="914400" cy="914400"/>
                </a:xfrm>
                <a:prstGeom prst="rect">
                  <a:avLst/>
                </a:prstGeom>
              </p:spPr>
            </p:pic>
            <p:pic>
              <p:nvPicPr>
                <p:cNvPr id="21" name="Graphic 20" descr="Pregnant lady">
                  <a:extLst>
                    <a:ext uri="{FF2B5EF4-FFF2-40B4-BE49-F238E27FC236}">
                      <a16:creationId xmlns:a16="http://schemas.microsoft.com/office/drawing/2014/main" id="{18510F1D-3E46-4B39-A3A3-C6F0EBB87FE2}"/>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2608779" y="3443125"/>
                  <a:ext cx="914400" cy="914400"/>
                </a:xfrm>
                <a:prstGeom prst="rect">
                  <a:avLst/>
                </a:prstGeom>
              </p:spPr>
            </p:pic>
          </p:grpSp>
        </p:grpSp>
        <p:sp>
          <p:nvSpPr>
            <p:cNvPr id="29" name="TextBox 28">
              <a:extLst>
                <a:ext uri="{FF2B5EF4-FFF2-40B4-BE49-F238E27FC236}">
                  <a16:creationId xmlns:a16="http://schemas.microsoft.com/office/drawing/2014/main" id="{99BDD913-E77B-4415-814F-217744A32D3A}"/>
                </a:ext>
              </a:extLst>
            </p:cNvPr>
            <p:cNvSpPr txBox="1"/>
            <p:nvPr/>
          </p:nvSpPr>
          <p:spPr>
            <a:xfrm>
              <a:off x="2102355" y="4989503"/>
              <a:ext cx="220617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Other groups</a:t>
              </a:r>
            </a:p>
          </p:txBody>
        </p:sp>
      </p:grpSp>
    </p:spTree>
    <p:extLst>
      <p:ext uri="{BB962C8B-B14F-4D97-AF65-F5344CB8AC3E}">
        <p14:creationId xmlns:p14="http://schemas.microsoft.com/office/powerpoint/2010/main" val="2902860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65999C40-436E-417A-8A9B-59A9B53F9979}"/>
              </a:ext>
            </a:extLst>
          </p:cNvPr>
          <p:cNvSpPr/>
          <p:nvPr/>
        </p:nvSpPr>
        <p:spPr>
          <a:xfrm>
            <a:off x="1066800" y="642594"/>
            <a:ext cx="10058400" cy="1371600"/>
          </a:xfrm>
          <a:custGeom>
            <a:avLst/>
            <a:gdLst>
              <a:gd name="connsiteX0" fmla="*/ 0 w 5980157"/>
              <a:gd name="connsiteY0" fmla="*/ 0 h 378835"/>
              <a:gd name="connsiteX1" fmla="*/ 5980157 w 5980157"/>
              <a:gd name="connsiteY1" fmla="*/ 0 h 378835"/>
              <a:gd name="connsiteX2" fmla="*/ 5980157 w 5980157"/>
              <a:gd name="connsiteY2" fmla="*/ 378835 h 378835"/>
              <a:gd name="connsiteX3" fmla="*/ 0 w 5980157"/>
              <a:gd name="connsiteY3" fmla="*/ 378835 h 378835"/>
              <a:gd name="connsiteX4" fmla="*/ 0 w 5980157"/>
              <a:gd name="connsiteY4" fmla="*/ 0 h 378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0157" h="378835">
                <a:moveTo>
                  <a:pt x="0" y="0"/>
                </a:moveTo>
                <a:lnTo>
                  <a:pt x="5980157" y="0"/>
                </a:lnTo>
                <a:lnTo>
                  <a:pt x="5980157" y="378835"/>
                </a:lnTo>
                <a:lnTo>
                  <a:pt x="0" y="378835"/>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0701" tIns="48260" rIns="48260" bIns="48260" numCol="1" spcCol="1270" anchor="ctr" anchorCtr="0">
            <a:noAutofit/>
          </a:bodyPr>
          <a:lstStyle/>
          <a:p>
            <a:pPr marL="0" lvl="0" indent="0" algn="l" defTabSz="84455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Social Identity Theory </a:t>
            </a:r>
          </a:p>
        </p:txBody>
      </p:sp>
      <p:sp>
        <p:nvSpPr>
          <p:cNvPr id="8" name="Rectangle: Rounded Corners 7">
            <a:extLst>
              <a:ext uri="{FF2B5EF4-FFF2-40B4-BE49-F238E27FC236}">
                <a16:creationId xmlns:a16="http://schemas.microsoft.com/office/drawing/2014/main" id="{A35FFA6E-CDA1-487D-B85F-7FD25B9B667B}"/>
              </a:ext>
            </a:extLst>
          </p:cNvPr>
          <p:cNvSpPr/>
          <p:nvPr/>
        </p:nvSpPr>
        <p:spPr>
          <a:xfrm>
            <a:off x="1066800" y="2014194"/>
            <a:ext cx="10058399" cy="1890545"/>
          </a:xfrm>
          <a:prstGeom prst="roundRect">
            <a:avLst>
              <a:gd name="adj" fmla="val 1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9" name="Rectangle: Rounded Corners 8">
            <a:extLst>
              <a:ext uri="{FF2B5EF4-FFF2-40B4-BE49-F238E27FC236}">
                <a16:creationId xmlns:a16="http://schemas.microsoft.com/office/drawing/2014/main" id="{DFD18C3D-5578-4B89-9F20-3BBBECC53232}"/>
              </a:ext>
            </a:extLst>
          </p:cNvPr>
          <p:cNvSpPr/>
          <p:nvPr/>
        </p:nvSpPr>
        <p:spPr>
          <a:xfrm>
            <a:off x="1368552" y="2266266"/>
            <a:ext cx="2954654" cy="1386399"/>
          </a:xfrm>
          <a:prstGeom prst="roundRect">
            <a:avLst>
              <a:gd name="adj" fmla="val 10000"/>
            </a:avLst>
          </a:prstGeom>
          <a:blipFill rotWithShape="1">
            <a:blip r:embed="rId2"/>
            <a:srcRect/>
            <a:stretch>
              <a:fillRect t="-9000" b="-9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01A236FA-5A74-453F-B96F-4690C27DC78E}"/>
              </a:ext>
            </a:extLst>
          </p:cNvPr>
          <p:cNvSpPr/>
          <p:nvPr/>
        </p:nvSpPr>
        <p:spPr>
          <a:xfrm>
            <a:off x="1368551" y="3904739"/>
            <a:ext cx="2954655" cy="2310666"/>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8" tIns="128016"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How is it that two people can view themselves simply as human beings, individuals, unique in one moment and in the next as intergroup members of rival groups? </a:t>
            </a:r>
            <a:endParaRPr lang="en-GB" sz="1800" kern="1200" dirty="0"/>
          </a:p>
        </p:txBody>
      </p:sp>
      <p:sp>
        <p:nvSpPr>
          <p:cNvPr id="11" name="Rectangle: Rounded Corners 10">
            <a:extLst>
              <a:ext uri="{FF2B5EF4-FFF2-40B4-BE49-F238E27FC236}">
                <a16:creationId xmlns:a16="http://schemas.microsoft.com/office/drawing/2014/main" id="{98032A75-87FA-4D49-ADE5-C21D013A3EB5}"/>
              </a:ext>
            </a:extLst>
          </p:cNvPr>
          <p:cNvSpPr/>
          <p:nvPr/>
        </p:nvSpPr>
        <p:spPr>
          <a:xfrm>
            <a:off x="4618672" y="2266266"/>
            <a:ext cx="2954654" cy="1386399"/>
          </a:xfrm>
          <a:prstGeom prst="roundRect">
            <a:avLst>
              <a:gd name="adj" fmla="val 10000"/>
            </a:avLst>
          </a:prstGeom>
          <a:blipFill rotWithShape="1">
            <a:blip r:embed="rId3"/>
            <a:srcRect/>
            <a:stretch>
              <a:fillRect l="-8000" r="-8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2" name="Freeform: Shape 11">
            <a:extLst>
              <a:ext uri="{FF2B5EF4-FFF2-40B4-BE49-F238E27FC236}">
                <a16:creationId xmlns:a16="http://schemas.microsoft.com/office/drawing/2014/main" id="{78C22BDD-FA7C-4366-96EE-B1303846078A}"/>
              </a:ext>
            </a:extLst>
          </p:cNvPr>
          <p:cNvSpPr/>
          <p:nvPr/>
        </p:nvSpPr>
        <p:spPr>
          <a:xfrm>
            <a:off x="4618672" y="3904738"/>
            <a:ext cx="2954654" cy="2310667"/>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7" tIns="128017"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Can two friends see themselves as unique beings and then go to a football match and see themselves as rivals? </a:t>
            </a:r>
            <a:endParaRPr lang="en-GB" sz="1800" kern="1200" dirty="0"/>
          </a:p>
        </p:txBody>
      </p:sp>
      <p:sp>
        <p:nvSpPr>
          <p:cNvPr id="13" name="Rectangle: Rounded Corners 12">
            <a:extLst>
              <a:ext uri="{FF2B5EF4-FFF2-40B4-BE49-F238E27FC236}">
                <a16:creationId xmlns:a16="http://schemas.microsoft.com/office/drawing/2014/main" id="{3D7DFE87-E39E-4315-8032-7FC8A23FCC74}"/>
              </a:ext>
            </a:extLst>
          </p:cNvPr>
          <p:cNvSpPr/>
          <p:nvPr/>
        </p:nvSpPr>
        <p:spPr>
          <a:xfrm>
            <a:off x="7868793" y="2266266"/>
            <a:ext cx="2954654" cy="1386399"/>
          </a:xfrm>
          <a:prstGeom prst="roundRect">
            <a:avLst>
              <a:gd name="adj" fmla="val 10000"/>
            </a:avLst>
          </a:prstGeom>
          <a:blipFill rotWithShape="1">
            <a:blip r:embed="rId4"/>
            <a:srcRect/>
            <a:stretch>
              <a:fillRect t="-5000" b="-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Shape 13">
            <a:extLst>
              <a:ext uri="{FF2B5EF4-FFF2-40B4-BE49-F238E27FC236}">
                <a16:creationId xmlns:a16="http://schemas.microsoft.com/office/drawing/2014/main" id="{C1CF304B-512C-42D1-8DB9-8C09FC4A586C}"/>
              </a:ext>
            </a:extLst>
          </p:cNvPr>
          <p:cNvSpPr/>
          <p:nvPr/>
        </p:nvSpPr>
        <p:spPr>
          <a:xfrm>
            <a:off x="7868793" y="3904739"/>
            <a:ext cx="2954654" cy="2310666"/>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7" tIns="128016"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Can people therefore easily 'switch' between such processes? </a:t>
            </a:r>
            <a:endParaRPr lang="en-GB" sz="1800" kern="1200" dirty="0"/>
          </a:p>
        </p:txBody>
      </p:sp>
    </p:spTree>
    <p:extLst>
      <p:ext uri="{BB962C8B-B14F-4D97-AF65-F5344CB8AC3E}">
        <p14:creationId xmlns:p14="http://schemas.microsoft.com/office/powerpoint/2010/main" val="63540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F9A8526-D726-42DD-A486-139A30215F16}"/>
              </a:ext>
            </a:extLst>
          </p:cNvPr>
          <p:cNvSpPr/>
          <p:nvPr/>
        </p:nvSpPr>
        <p:spPr>
          <a:xfrm>
            <a:off x="4755474" y="1869889"/>
            <a:ext cx="3082759" cy="3118219"/>
          </a:xfrm>
          <a:custGeom>
            <a:avLst/>
            <a:gdLst>
              <a:gd name="connsiteX0" fmla="*/ 0 w 2022636"/>
              <a:gd name="connsiteY0" fmla="*/ 1029531 h 2059062"/>
              <a:gd name="connsiteX1" fmla="*/ 1011318 w 2022636"/>
              <a:gd name="connsiteY1" fmla="*/ 0 h 2059062"/>
              <a:gd name="connsiteX2" fmla="*/ 2022636 w 2022636"/>
              <a:gd name="connsiteY2" fmla="*/ 1029531 h 2059062"/>
              <a:gd name="connsiteX3" fmla="*/ 1011318 w 2022636"/>
              <a:gd name="connsiteY3" fmla="*/ 2059062 h 2059062"/>
              <a:gd name="connsiteX4" fmla="*/ 0 w 2022636"/>
              <a:gd name="connsiteY4" fmla="*/ 1029531 h 2059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2636" h="2059062">
                <a:moveTo>
                  <a:pt x="0" y="1029531"/>
                </a:moveTo>
                <a:cubicBezTo>
                  <a:pt x="0" y="460937"/>
                  <a:pt x="452782" y="0"/>
                  <a:pt x="1011318" y="0"/>
                </a:cubicBezTo>
                <a:cubicBezTo>
                  <a:pt x="1569854" y="0"/>
                  <a:pt x="2022636" y="460937"/>
                  <a:pt x="2022636" y="1029531"/>
                </a:cubicBezTo>
                <a:cubicBezTo>
                  <a:pt x="2022636" y="1598125"/>
                  <a:pt x="1569854" y="2059062"/>
                  <a:pt x="1011318" y="2059062"/>
                </a:cubicBezTo>
                <a:cubicBezTo>
                  <a:pt x="452782" y="2059062"/>
                  <a:pt x="0" y="1598125"/>
                  <a:pt x="0" y="1029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2718" tIns="318053" rIns="312718" bIns="318053" numCol="1" spcCol="1270" anchor="ctr" anchorCtr="0">
            <a:noAutofit/>
          </a:bodyPr>
          <a:lstStyle/>
          <a:p>
            <a:pPr marL="0" lvl="0" indent="0" algn="ctr" defTabSz="57785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Personal identity</a:t>
            </a:r>
            <a:r>
              <a:rPr lang="en-GB" kern="1200" dirty="0">
                <a:latin typeface="Arial" panose="020B0604020202020204" pitchFamily="34" charset="0"/>
                <a:cs typeface="Arial" panose="020B0604020202020204" pitchFamily="34" charset="0"/>
              </a:rPr>
              <a:t>: </a:t>
            </a:r>
          </a:p>
          <a:p>
            <a:pPr marL="0" lvl="0" indent="0" algn="ctr"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self-descriptions in terms of personalistic or idiosyncratic characteristics –</a:t>
            </a:r>
          </a:p>
          <a:p>
            <a:pPr marL="0" lvl="0" indent="0" algn="ctr"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 "</a:t>
            </a:r>
            <a:r>
              <a:rPr lang="en-GB" i="1" kern="1200" dirty="0">
                <a:latin typeface="Arial" panose="020B0604020202020204" pitchFamily="34" charset="0"/>
                <a:cs typeface="Arial" panose="020B0604020202020204" pitchFamily="34" charset="0"/>
              </a:rPr>
              <a:t>I am brave” or</a:t>
            </a:r>
          </a:p>
          <a:p>
            <a:pPr marL="0" lvl="0" indent="0" algn="ctr" defTabSz="577850">
              <a:lnSpc>
                <a:spcPct val="90000"/>
              </a:lnSpc>
              <a:spcBef>
                <a:spcPct val="0"/>
              </a:spcBef>
              <a:spcAft>
                <a:spcPct val="35000"/>
              </a:spcAft>
              <a:buNone/>
            </a:pPr>
            <a:r>
              <a:rPr lang="en-GB" i="1" kern="1200" dirty="0">
                <a:latin typeface="Arial" panose="020B0604020202020204" pitchFamily="34" charset="0"/>
                <a:cs typeface="Arial" panose="020B0604020202020204" pitchFamily="34" charset="0"/>
              </a:rPr>
              <a:t> “I am funny</a:t>
            </a:r>
            <a:r>
              <a:rPr lang="en-GB" kern="1200" dirty="0">
                <a:latin typeface="Arial" panose="020B0604020202020204" pitchFamily="34" charset="0"/>
                <a:cs typeface="Arial" panose="020B0604020202020204" pitchFamily="34" charset="0"/>
              </a:rPr>
              <a:t>” </a:t>
            </a:r>
            <a:endParaRPr lang="en-GB" kern="1200" dirty="0"/>
          </a:p>
        </p:txBody>
      </p:sp>
      <p:sp>
        <p:nvSpPr>
          <p:cNvPr id="8" name="Freeform: Shape 7">
            <a:extLst>
              <a:ext uri="{FF2B5EF4-FFF2-40B4-BE49-F238E27FC236}">
                <a16:creationId xmlns:a16="http://schemas.microsoft.com/office/drawing/2014/main" id="{7B934F32-A40C-4D17-8C96-5FDCD0D3030D}"/>
              </a:ext>
            </a:extLst>
          </p:cNvPr>
          <p:cNvSpPr/>
          <p:nvPr/>
        </p:nvSpPr>
        <p:spPr>
          <a:xfrm>
            <a:off x="7768377" y="3118678"/>
            <a:ext cx="959881" cy="959881"/>
          </a:xfrm>
          <a:custGeom>
            <a:avLst/>
            <a:gdLst>
              <a:gd name="connsiteX0" fmla="*/ 127232 w 959881"/>
              <a:gd name="connsiteY0" fmla="*/ 367058 h 959881"/>
              <a:gd name="connsiteX1" fmla="*/ 367058 w 959881"/>
              <a:gd name="connsiteY1" fmla="*/ 367058 h 959881"/>
              <a:gd name="connsiteX2" fmla="*/ 367058 w 959881"/>
              <a:gd name="connsiteY2" fmla="*/ 127232 h 959881"/>
              <a:gd name="connsiteX3" fmla="*/ 592823 w 959881"/>
              <a:gd name="connsiteY3" fmla="*/ 127232 h 959881"/>
              <a:gd name="connsiteX4" fmla="*/ 592823 w 959881"/>
              <a:gd name="connsiteY4" fmla="*/ 367058 h 959881"/>
              <a:gd name="connsiteX5" fmla="*/ 832649 w 959881"/>
              <a:gd name="connsiteY5" fmla="*/ 367058 h 959881"/>
              <a:gd name="connsiteX6" fmla="*/ 832649 w 959881"/>
              <a:gd name="connsiteY6" fmla="*/ 592823 h 959881"/>
              <a:gd name="connsiteX7" fmla="*/ 592823 w 959881"/>
              <a:gd name="connsiteY7" fmla="*/ 592823 h 959881"/>
              <a:gd name="connsiteX8" fmla="*/ 592823 w 959881"/>
              <a:gd name="connsiteY8" fmla="*/ 832649 h 959881"/>
              <a:gd name="connsiteX9" fmla="*/ 367058 w 959881"/>
              <a:gd name="connsiteY9" fmla="*/ 832649 h 959881"/>
              <a:gd name="connsiteX10" fmla="*/ 367058 w 959881"/>
              <a:gd name="connsiteY10" fmla="*/ 592823 h 959881"/>
              <a:gd name="connsiteX11" fmla="*/ 127232 w 959881"/>
              <a:gd name="connsiteY11" fmla="*/ 592823 h 959881"/>
              <a:gd name="connsiteX12" fmla="*/ 127232 w 959881"/>
              <a:gd name="connsiteY12" fmla="*/ 367058 h 959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9881" h="959881">
                <a:moveTo>
                  <a:pt x="127232" y="367058"/>
                </a:moveTo>
                <a:lnTo>
                  <a:pt x="367058" y="367058"/>
                </a:lnTo>
                <a:lnTo>
                  <a:pt x="367058" y="127232"/>
                </a:lnTo>
                <a:lnTo>
                  <a:pt x="592823" y="127232"/>
                </a:lnTo>
                <a:lnTo>
                  <a:pt x="592823" y="367058"/>
                </a:lnTo>
                <a:lnTo>
                  <a:pt x="832649" y="367058"/>
                </a:lnTo>
                <a:lnTo>
                  <a:pt x="832649" y="592823"/>
                </a:lnTo>
                <a:lnTo>
                  <a:pt x="592823" y="592823"/>
                </a:lnTo>
                <a:lnTo>
                  <a:pt x="592823" y="832649"/>
                </a:lnTo>
                <a:lnTo>
                  <a:pt x="367058" y="832649"/>
                </a:lnTo>
                <a:lnTo>
                  <a:pt x="367058" y="592823"/>
                </a:lnTo>
                <a:lnTo>
                  <a:pt x="127232" y="592823"/>
                </a:lnTo>
                <a:lnTo>
                  <a:pt x="127232" y="367058"/>
                </a:lnTo>
                <a:close/>
              </a:path>
            </a:pathLst>
          </a:custGeom>
          <a:solidFill>
            <a:schemeClr val="accent3">
              <a:lumMod val="75000"/>
            </a:schemeClr>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7232" tIns="367058" rIns="127232" bIns="367058"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9" name="Freeform: Shape 8">
            <a:extLst>
              <a:ext uri="{FF2B5EF4-FFF2-40B4-BE49-F238E27FC236}">
                <a16:creationId xmlns:a16="http://schemas.microsoft.com/office/drawing/2014/main" id="{93F2F88D-7311-4E0C-BA28-5ABB0D2F8C8E}"/>
              </a:ext>
            </a:extLst>
          </p:cNvPr>
          <p:cNvSpPr/>
          <p:nvPr/>
        </p:nvSpPr>
        <p:spPr>
          <a:xfrm>
            <a:off x="8658403" y="1869889"/>
            <a:ext cx="3082758" cy="3089759"/>
          </a:xfrm>
          <a:custGeom>
            <a:avLst/>
            <a:gdLst>
              <a:gd name="connsiteX0" fmla="*/ 0 w 2076787"/>
              <a:gd name="connsiteY0" fmla="*/ 1064939 h 2129878"/>
              <a:gd name="connsiteX1" fmla="*/ 1038394 w 2076787"/>
              <a:gd name="connsiteY1" fmla="*/ 0 h 2129878"/>
              <a:gd name="connsiteX2" fmla="*/ 2076788 w 2076787"/>
              <a:gd name="connsiteY2" fmla="*/ 1064939 h 2129878"/>
              <a:gd name="connsiteX3" fmla="*/ 1038394 w 2076787"/>
              <a:gd name="connsiteY3" fmla="*/ 2129878 h 2129878"/>
              <a:gd name="connsiteX4" fmla="*/ 0 w 2076787"/>
              <a:gd name="connsiteY4" fmla="*/ 1064939 h 2129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6787" h="2129878">
                <a:moveTo>
                  <a:pt x="0" y="1064939"/>
                </a:moveTo>
                <a:cubicBezTo>
                  <a:pt x="0" y="476789"/>
                  <a:pt x="464905" y="0"/>
                  <a:pt x="1038394" y="0"/>
                </a:cubicBezTo>
                <a:cubicBezTo>
                  <a:pt x="1611883" y="0"/>
                  <a:pt x="2076788" y="476789"/>
                  <a:pt x="2076788" y="1064939"/>
                </a:cubicBezTo>
                <a:cubicBezTo>
                  <a:pt x="2076788" y="1653089"/>
                  <a:pt x="1611883" y="2129878"/>
                  <a:pt x="1038394" y="2129878"/>
                </a:cubicBezTo>
                <a:cubicBezTo>
                  <a:pt x="464905" y="2129878"/>
                  <a:pt x="0" y="1653089"/>
                  <a:pt x="0" y="106493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0648" tIns="328423" rIns="320648" bIns="328423"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2000" b="1" kern="1200" dirty="0">
                <a:latin typeface="Arial" panose="020B0604020202020204" pitchFamily="34" charset="0"/>
                <a:cs typeface="Arial" panose="020B0604020202020204" pitchFamily="34" charset="0"/>
              </a:rPr>
              <a:t>Social identity:</a:t>
            </a:r>
          </a:p>
          <a:p>
            <a:pPr marL="0" lvl="0" indent="0" algn="ctr" defTabSz="577850">
              <a:lnSpc>
                <a:spcPct val="90000"/>
              </a:lnSpc>
              <a:spcBef>
                <a:spcPct val="0"/>
              </a:spcBef>
              <a:spcAft>
                <a:spcPct val="35000"/>
              </a:spcAft>
              <a:buFont typeface="Arial" panose="020B0604020202020204" pitchFamily="34" charset="0"/>
              <a:buNone/>
            </a:pPr>
            <a:r>
              <a:rPr lang="en-GB" kern="1200" dirty="0">
                <a:latin typeface="Arial" panose="020B0604020202020204" pitchFamily="34" charset="0"/>
                <a:cs typeface="Arial" panose="020B0604020202020204" pitchFamily="34" charset="0"/>
              </a:rPr>
              <a:t> definitions in terms of category memberships - "</a:t>
            </a:r>
            <a:r>
              <a:rPr lang="en-GB" i="1" kern="1200" dirty="0">
                <a:latin typeface="Arial" panose="020B0604020202020204" pitchFamily="34" charset="0"/>
                <a:cs typeface="Arial" panose="020B0604020202020204" pitchFamily="34" charset="0"/>
              </a:rPr>
              <a:t>I am a woman” or</a:t>
            </a:r>
          </a:p>
          <a:p>
            <a:pPr marL="0" lvl="0" indent="0" algn="ctr" defTabSz="577850">
              <a:lnSpc>
                <a:spcPct val="90000"/>
              </a:lnSpc>
              <a:spcBef>
                <a:spcPct val="0"/>
              </a:spcBef>
              <a:spcAft>
                <a:spcPct val="35000"/>
              </a:spcAft>
              <a:buFont typeface="Arial" panose="020B0604020202020204" pitchFamily="34" charset="0"/>
              <a:buNone/>
            </a:pPr>
            <a:r>
              <a:rPr lang="en-GB" i="1" kern="1200" dirty="0">
                <a:latin typeface="Arial" panose="020B0604020202020204" pitchFamily="34" charset="0"/>
                <a:cs typeface="Arial" panose="020B0604020202020204" pitchFamily="34" charset="0"/>
              </a:rPr>
              <a:t> "I am British</a:t>
            </a:r>
            <a:r>
              <a:rPr lang="en-GB" kern="1200" dirty="0">
                <a:latin typeface="Arial" panose="020B0604020202020204" pitchFamily="34" charset="0"/>
                <a:cs typeface="Arial" panose="020B0604020202020204" pitchFamily="34" charset="0"/>
              </a:rPr>
              <a:t>." </a:t>
            </a:r>
            <a:endParaRPr lang="en-GB" kern="1200" dirty="0"/>
          </a:p>
        </p:txBody>
      </p:sp>
      <p:sp>
        <p:nvSpPr>
          <p:cNvPr id="10" name="Freeform: Shape 9">
            <a:extLst>
              <a:ext uri="{FF2B5EF4-FFF2-40B4-BE49-F238E27FC236}">
                <a16:creationId xmlns:a16="http://schemas.microsoft.com/office/drawing/2014/main" id="{80220DB1-FA5A-4C7E-810E-463DC8D47B70}"/>
              </a:ext>
            </a:extLst>
          </p:cNvPr>
          <p:cNvSpPr/>
          <p:nvPr/>
        </p:nvSpPr>
        <p:spPr>
          <a:xfrm>
            <a:off x="4012394" y="3214518"/>
            <a:ext cx="526280" cy="615648"/>
          </a:xfrm>
          <a:custGeom>
            <a:avLst/>
            <a:gdLst>
              <a:gd name="connsiteX0" fmla="*/ 0 w 526280"/>
              <a:gd name="connsiteY0" fmla="*/ 123130 h 615648"/>
              <a:gd name="connsiteX1" fmla="*/ 263140 w 526280"/>
              <a:gd name="connsiteY1" fmla="*/ 123130 h 615648"/>
              <a:gd name="connsiteX2" fmla="*/ 263140 w 526280"/>
              <a:gd name="connsiteY2" fmla="*/ 0 h 615648"/>
              <a:gd name="connsiteX3" fmla="*/ 526280 w 526280"/>
              <a:gd name="connsiteY3" fmla="*/ 307824 h 615648"/>
              <a:gd name="connsiteX4" fmla="*/ 263140 w 526280"/>
              <a:gd name="connsiteY4" fmla="*/ 615648 h 615648"/>
              <a:gd name="connsiteX5" fmla="*/ 263140 w 526280"/>
              <a:gd name="connsiteY5" fmla="*/ 492518 h 615648"/>
              <a:gd name="connsiteX6" fmla="*/ 0 w 526280"/>
              <a:gd name="connsiteY6" fmla="*/ 492518 h 615648"/>
              <a:gd name="connsiteX7" fmla="*/ 0 w 526280"/>
              <a:gd name="connsiteY7" fmla="*/ 123130 h 615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280" h="615648">
                <a:moveTo>
                  <a:pt x="0" y="123130"/>
                </a:moveTo>
                <a:lnTo>
                  <a:pt x="263140" y="123130"/>
                </a:lnTo>
                <a:lnTo>
                  <a:pt x="263140" y="0"/>
                </a:lnTo>
                <a:lnTo>
                  <a:pt x="526280" y="307824"/>
                </a:lnTo>
                <a:lnTo>
                  <a:pt x="263140" y="615648"/>
                </a:lnTo>
                <a:lnTo>
                  <a:pt x="263140" y="492518"/>
                </a:lnTo>
                <a:lnTo>
                  <a:pt x="0" y="492518"/>
                </a:lnTo>
                <a:lnTo>
                  <a:pt x="0" y="123130"/>
                </a:lnTo>
                <a:close/>
              </a:path>
            </a:pathLst>
          </a:custGeom>
          <a:solidFill>
            <a:schemeClr val="accent3">
              <a:lumMod val="75000"/>
            </a:schemeClr>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3130" rIns="157884" bIns="123130"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11" name="Freeform: Shape 10">
            <a:extLst>
              <a:ext uri="{FF2B5EF4-FFF2-40B4-BE49-F238E27FC236}">
                <a16:creationId xmlns:a16="http://schemas.microsoft.com/office/drawing/2014/main" id="{AC75D6A8-B430-4CD7-B557-B93D4BB900D5}"/>
              </a:ext>
            </a:extLst>
          </p:cNvPr>
          <p:cNvSpPr/>
          <p:nvPr/>
        </p:nvSpPr>
        <p:spPr>
          <a:xfrm>
            <a:off x="531229" y="1483808"/>
            <a:ext cx="3334220" cy="3504300"/>
          </a:xfrm>
          <a:custGeom>
            <a:avLst/>
            <a:gdLst>
              <a:gd name="connsiteX0" fmla="*/ 0 w 2647949"/>
              <a:gd name="connsiteY0" fmla="*/ 1353433 h 2706866"/>
              <a:gd name="connsiteX1" fmla="*/ 1323975 w 2647949"/>
              <a:gd name="connsiteY1" fmla="*/ 0 h 2706866"/>
              <a:gd name="connsiteX2" fmla="*/ 2647950 w 2647949"/>
              <a:gd name="connsiteY2" fmla="*/ 1353433 h 2706866"/>
              <a:gd name="connsiteX3" fmla="*/ 1323975 w 2647949"/>
              <a:gd name="connsiteY3" fmla="*/ 2706866 h 2706866"/>
              <a:gd name="connsiteX4" fmla="*/ 0 w 2647949"/>
              <a:gd name="connsiteY4" fmla="*/ 1353433 h 2706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7949" h="2706866">
                <a:moveTo>
                  <a:pt x="0" y="1353433"/>
                </a:moveTo>
                <a:cubicBezTo>
                  <a:pt x="0" y="605953"/>
                  <a:pt x="592764" y="0"/>
                  <a:pt x="1323975" y="0"/>
                </a:cubicBezTo>
                <a:cubicBezTo>
                  <a:pt x="2055186" y="0"/>
                  <a:pt x="2647950" y="605953"/>
                  <a:pt x="2647950" y="1353433"/>
                </a:cubicBezTo>
                <a:cubicBezTo>
                  <a:pt x="2647950" y="2100913"/>
                  <a:pt x="2055186" y="2706866"/>
                  <a:pt x="1323975" y="2706866"/>
                </a:cubicBezTo>
                <a:cubicBezTo>
                  <a:pt x="592764" y="2706866"/>
                  <a:pt x="0" y="2100913"/>
                  <a:pt x="0" y="135343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373" tIns="418001" rIns="409373" bIns="418001" numCol="1" spcCol="1270" anchor="ctr" anchorCtr="0">
            <a:noAutofit/>
          </a:bodyPr>
          <a:lstStyle/>
          <a:p>
            <a:pPr marL="0" lvl="0" indent="0" algn="ctr" defTabSz="7556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Turner (1982) suggests that this is so and that it is due to changes in the self-concept, that is, changes in the way people see themselves.</a:t>
            </a:r>
            <a:endParaRPr lang="en-GB" sz="2000" kern="1200" dirty="0"/>
          </a:p>
        </p:txBody>
      </p:sp>
    </p:spTree>
    <p:extLst>
      <p:ext uri="{BB962C8B-B14F-4D97-AF65-F5344CB8AC3E}">
        <p14:creationId xmlns:p14="http://schemas.microsoft.com/office/powerpoint/2010/main" val="152420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E769A4-D4B9-4E21-A312-ECFC3624283C}"/>
              </a:ext>
            </a:extLst>
          </p:cNvPr>
          <p:cNvSpPr>
            <a:spLocks noGrp="1"/>
          </p:cNvSpPr>
          <p:nvPr>
            <p:ph idx="1"/>
          </p:nvPr>
        </p:nvSpPr>
        <p:spPr>
          <a:xfrm>
            <a:off x="728869" y="768626"/>
            <a:ext cx="10906539" cy="5184118"/>
          </a:xfrm>
        </p:spPr>
        <p:txBody>
          <a:bodyPr>
            <a:normAutofit/>
          </a:bodyPr>
          <a:lstStyle/>
          <a:p>
            <a:pPr marL="0" indent="0">
              <a:buNone/>
            </a:pPr>
            <a:r>
              <a:rPr lang="en-GB" sz="2000" dirty="0">
                <a:latin typeface="Arial" panose="020B0604020202020204" pitchFamily="34" charset="0"/>
                <a:cs typeface="Arial" panose="020B0604020202020204" pitchFamily="34" charset="0"/>
              </a:rPr>
              <a:t>This idea that belonging to a group forms part of people's identity is a central aspect of the study of group processes. It helps us make sense of people's behaviours towards other groups, for instance why prejudice occurs. </a:t>
            </a:r>
          </a:p>
          <a:p>
            <a:pPr marL="0" indent="0">
              <a:buNone/>
            </a:pPr>
            <a:r>
              <a:rPr lang="en-GB" sz="2000" dirty="0">
                <a:latin typeface="Arial" panose="020B0604020202020204" pitchFamily="34" charset="0"/>
                <a:cs typeface="Arial" panose="020B0604020202020204" pitchFamily="34" charset="0"/>
              </a:rPr>
              <a:t>It also helps us to understand why it is that group members show such uniformity in their attitudes and behaviours, for example why they hold stereotypes. </a:t>
            </a:r>
          </a:p>
          <a:p>
            <a:pPr marL="0" indent="0">
              <a:buNone/>
            </a:pPr>
            <a:r>
              <a:rPr lang="en-GB" sz="2000" dirty="0">
                <a:latin typeface="Arial" panose="020B0604020202020204" pitchFamily="34" charset="0"/>
                <a:cs typeface="Arial" panose="020B0604020202020204" pitchFamily="34" charset="0"/>
              </a:rPr>
              <a:t>Not only do individuals see members of other groups in stereotypical ways, they also see themselves as being relatively interchangeable with others in their own group because they share common attributes and norms.</a:t>
            </a:r>
          </a:p>
          <a:p>
            <a:endParaRPr lang="en-GB" dirty="0"/>
          </a:p>
          <a:p>
            <a:pPr marL="0" indent="0">
              <a:buNone/>
            </a:pPr>
            <a:endParaRPr lang="en-GB" dirty="0"/>
          </a:p>
        </p:txBody>
      </p:sp>
      <p:pic>
        <p:nvPicPr>
          <p:cNvPr id="6" name="Picture 5" descr="Young chinese casual woman">
            <a:extLst>
              <a:ext uri="{FF2B5EF4-FFF2-40B4-BE49-F238E27FC236}">
                <a16:creationId xmlns:a16="http://schemas.microsoft.com/office/drawing/2014/main" id="{E0278E88-9318-40CB-A31D-836E891A13CD}"/>
              </a:ext>
            </a:extLst>
          </p:cNvPr>
          <p:cNvPicPr>
            <a:picLocks noChangeAspect="1"/>
          </p:cNvPicPr>
          <p:nvPr/>
        </p:nvPicPr>
        <p:blipFill>
          <a:blip r:embed="rId2"/>
          <a:stretch>
            <a:fillRect/>
          </a:stretch>
        </p:blipFill>
        <p:spPr>
          <a:xfrm>
            <a:off x="3062503" y="4223655"/>
            <a:ext cx="687191" cy="2257029"/>
          </a:xfrm>
          <a:prstGeom prst="rect">
            <a:avLst/>
          </a:prstGeom>
        </p:spPr>
      </p:pic>
      <p:pic>
        <p:nvPicPr>
          <p:cNvPr id="11" name="Picture 10" descr="Young female doctor">
            <a:extLst>
              <a:ext uri="{FF2B5EF4-FFF2-40B4-BE49-F238E27FC236}">
                <a16:creationId xmlns:a16="http://schemas.microsoft.com/office/drawing/2014/main" id="{9801C2ED-3B2D-4159-928A-91F62A031FA4}"/>
              </a:ext>
            </a:extLst>
          </p:cNvPr>
          <p:cNvPicPr>
            <a:picLocks noChangeAspect="1"/>
          </p:cNvPicPr>
          <p:nvPr/>
        </p:nvPicPr>
        <p:blipFill>
          <a:blip r:embed="rId3"/>
          <a:stretch>
            <a:fillRect/>
          </a:stretch>
        </p:blipFill>
        <p:spPr>
          <a:xfrm flipH="1">
            <a:off x="8486512" y="4223656"/>
            <a:ext cx="799508" cy="2257029"/>
          </a:xfrm>
          <a:prstGeom prst="rect">
            <a:avLst/>
          </a:prstGeom>
        </p:spPr>
      </p:pic>
      <p:pic>
        <p:nvPicPr>
          <p:cNvPr id="15" name="Picture 14" descr="Business woman arms folded">
            <a:extLst>
              <a:ext uri="{FF2B5EF4-FFF2-40B4-BE49-F238E27FC236}">
                <a16:creationId xmlns:a16="http://schemas.microsoft.com/office/drawing/2014/main" id="{A884CF6B-1F61-47FE-9CF3-E8463AF690E7}"/>
              </a:ext>
            </a:extLst>
          </p:cNvPr>
          <p:cNvPicPr>
            <a:picLocks noChangeAspect="1"/>
          </p:cNvPicPr>
          <p:nvPr/>
        </p:nvPicPr>
        <p:blipFill>
          <a:blip r:embed="rId4"/>
          <a:stretch>
            <a:fillRect/>
          </a:stretch>
        </p:blipFill>
        <p:spPr>
          <a:xfrm>
            <a:off x="1525321" y="4571999"/>
            <a:ext cx="1078661" cy="1908686"/>
          </a:xfrm>
          <a:prstGeom prst="rect">
            <a:avLst/>
          </a:prstGeom>
        </p:spPr>
      </p:pic>
      <p:pic>
        <p:nvPicPr>
          <p:cNvPr id="17" name="Picture 16" descr="Business woman">
            <a:extLst>
              <a:ext uri="{FF2B5EF4-FFF2-40B4-BE49-F238E27FC236}">
                <a16:creationId xmlns:a16="http://schemas.microsoft.com/office/drawing/2014/main" id="{39754AD4-0814-4DFE-87C8-6CE0D939BA08}"/>
              </a:ext>
            </a:extLst>
          </p:cNvPr>
          <p:cNvPicPr>
            <a:picLocks noChangeAspect="1"/>
          </p:cNvPicPr>
          <p:nvPr/>
        </p:nvPicPr>
        <p:blipFill>
          <a:blip r:embed="rId5"/>
          <a:stretch>
            <a:fillRect/>
          </a:stretch>
        </p:blipFill>
        <p:spPr>
          <a:xfrm>
            <a:off x="9489587" y="4223656"/>
            <a:ext cx="632538" cy="2257029"/>
          </a:xfrm>
          <a:prstGeom prst="rect">
            <a:avLst/>
          </a:prstGeom>
        </p:spPr>
      </p:pic>
    </p:spTree>
    <p:extLst>
      <p:ext uri="{BB962C8B-B14F-4D97-AF65-F5344CB8AC3E}">
        <p14:creationId xmlns:p14="http://schemas.microsoft.com/office/powerpoint/2010/main" val="1918079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1435-2079-4B75-B880-41783A41E458}"/>
              </a:ext>
            </a:extLst>
          </p:cNvPr>
          <p:cNvSpPr>
            <a:spLocks noGrp="1"/>
          </p:cNvSpPr>
          <p:nvPr>
            <p:ph type="title"/>
          </p:nvPr>
        </p:nvSpPr>
        <p:spPr>
          <a:xfrm>
            <a:off x="742122" y="459714"/>
            <a:ext cx="10058400" cy="1371600"/>
          </a:xfrm>
        </p:spPr>
        <p:txBody>
          <a:bodyPr/>
          <a:lstStyle/>
          <a:p>
            <a:r>
              <a:rPr lang="en-GB" dirty="0">
                <a:latin typeface="Arial" panose="020B0604020202020204" pitchFamily="34" charset="0"/>
                <a:cs typeface="Arial" panose="020B0604020202020204" pitchFamily="34" charset="0"/>
              </a:rPr>
              <a:t>Henri Tajfel </a:t>
            </a:r>
          </a:p>
        </p:txBody>
      </p:sp>
      <p:sp>
        <p:nvSpPr>
          <p:cNvPr id="3" name="Content Placeholder 2">
            <a:extLst>
              <a:ext uri="{FF2B5EF4-FFF2-40B4-BE49-F238E27FC236}">
                <a16:creationId xmlns:a16="http://schemas.microsoft.com/office/drawing/2014/main" id="{F962D935-7BAC-4F6E-B73F-FE4ED1E61E93}"/>
              </a:ext>
            </a:extLst>
          </p:cNvPr>
          <p:cNvSpPr>
            <a:spLocks noGrp="1"/>
          </p:cNvSpPr>
          <p:nvPr>
            <p:ph idx="1"/>
          </p:nvPr>
        </p:nvSpPr>
        <p:spPr>
          <a:xfrm>
            <a:off x="742122" y="1722783"/>
            <a:ext cx="7853238" cy="4229961"/>
          </a:xfrm>
        </p:spPr>
        <p:txBody>
          <a:bodyPr>
            <a:normAutofit/>
          </a:bodyPr>
          <a:lstStyle/>
          <a:p>
            <a:pPr marL="0" indent="0">
              <a:buNone/>
            </a:pPr>
            <a:r>
              <a:rPr lang="en-GB" sz="1600" dirty="0">
                <a:latin typeface="Arial" panose="020B0604020202020204" pitchFamily="34" charset="0"/>
                <a:cs typeface="Arial" panose="020B0604020202020204" pitchFamily="34" charset="0"/>
              </a:rPr>
              <a:t>Social Identity Theory (SIT) originates from the work of Henri Tajfel on social categorisation, intergroup relations, social comparison, prejudice and stereotyping. </a:t>
            </a:r>
          </a:p>
          <a:p>
            <a:r>
              <a:rPr lang="en-GB" sz="1600" dirty="0">
                <a:latin typeface="Arial" panose="020B0604020202020204" pitchFamily="34" charset="0"/>
                <a:cs typeface="Arial" panose="020B0604020202020204" pitchFamily="34" charset="0"/>
              </a:rPr>
              <a:t>Tajfel (1972, p. 31) described social identity as "the individual's knowledge that he/she belongs to certain social groups together with some emotional and value significance to him/her of the group membership" and the "self-conception as a group member" (p. 2). </a:t>
            </a:r>
          </a:p>
          <a:p>
            <a:r>
              <a:rPr lang="en-GB" sz="1600" dirty="0">
                <a:latin typeface="Arial" panose="020B0604020202020204" pitchFamily="34" charset="0"/>
                <a:cs typeface="Arial" panose="020B0604020202020204" pitchFamily="34" charset="0"/>
              </a:rPr>
              <a:t>Furthermore, it was argued that social identity is based on esteem needs, that we join social groups to form a positive self-concept based on the characteristics and status of the group. Social identity also reduces uncertainty and helps us define our roles and behaviour. Since its conception, SIT has evolved and developed, and is now often seen as a 'grand theory' or a meta-theory.</a:t>
            </a:r>
          </a:p>
          <a:p>
            <a:r>
              <a:rPr lang="en-GB" sz="1600" dirty="0">
                <a:latin typeface="Arial" panose="020B0604020202020204" pitchFamily="34" charset="0"/>
                <a:cs typeface="Arial" panose="020B0604020202020204" pitchFamily="34" charset="0"/>
              </a:rPr>
              <a:t>You may find this radio podcast interesting if you would like to understand more - </a:t>
            </a:r>
            <a:r>
              <a:rPr lang="en-GB" sz="1600" dirty="0">
                <a:latin typeface="Arial" panose="020B0604020202020204" pitchFamily="34" charset="0"/>
                <a:cs typeface="Arial" panose="020B0604020202020204" pitchFamily="34" charset="0"/>
                <a:hlinkClick r:id="rId2"/>
              </a:rPr>
              <a:t>https://www.bbc.co.uk/sounds/play/b00yw6km</a:t>
            </a:r>
            <a:r>
              <a:rPr lang="en-GB" sz="1600" dirty="0">
                <a:latin typeface="Arial" panose="020B0604020202020204" pitchFamily="34" charset="0"/>
                <a:cs typeface="Arial" panose="020B0604020202020204" pitchFamily="34" charset="0"/>
              </a:rPr>
              <a:t> - Radio 4 programme on Henri Tajfel's Minimal Groups</a:t>
            </a:r>
          </a:p>
        </p:txBody>
      </p:sp>
      <p:pic>
        <p:nvPicPr>
          <p:cNvPr id="5" name="Picture 4">
            <a:extLst>
              <a:ext uri="{FF2B5EF4-FFF2-40B4-BE49-F238E27FC236}">
                <a16:creationId xmlns:a16="http://schemas.microsoft.com/office/drawing/2014/main" id="{64F54AAC-FE7A-41DA-8E29-33FB66F37044}"/>
              </a:ext>
            </a:extLst>
          </p:cNvPr>
          <p:cNvPicPr>
            <a:picLocks noChangeAspect="1"/>
          </p:cNvPicPr>
          <p:nvPr/>
        </p:nvPicPr>
        <p:blipFill>
          <a:blip r:embed="rId3"/>
          <a:stretch>
            <a:fillRect/>
          </a:stretch>
        </p:blipFill>
        <p:spPr>
          <a:xfrm>
            <a:off x="8743524" y="1577263"/>
            <a:ext cx="2972214" cy="3703473"/>
          </a:xfrm>
          <a:prstGeom prst="rect">
            <a:avLst/>
          </a:prstGeom>
        </p:spPr>
      </p:pic>
    </p:spTree>
    <p:extLst>
      <p:ext uri="{BB962C8B-B14F-4D97-AF65-F5344CB8AC3E}">
        <p14:creationId xmlns:p14="http://schemas.microsoft.com/office/powerpoint/2010/main" val="163691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668282-16C9-4EB2-B2D3-80370EDE8903}"/>
              </a:ext>
            </a:extLst>
          </p:cNvPr>
          <p:cNvSpPr>
            <a:spLocks noGrp="1"/>
          </p:cNvSpPr>
          <p:nvPr>
            <p:ph idx="1"/>
          </p:nvPr>
        </p:nvSpPr>
        <p:spPr>
          <a:xfrm>
            <a:off x="9953130" y="3515920"/>
            <a:ext cx="1834243" cy="3849624"/>
          </a:xfrm>
        </p:spPr>
        <p:txBody>
          <a:bodyPr>
            <a:normAutofit/>
          </a:bodyPr>
          <a:lstStyle/>
          <a:p>
            <a:pPr marL="0" indent="0">
              <a:buNone/>
            </a:pPr>
            <a:r>
              <a:rPr lang="en-GB" sz="1800" dirty="0">
                <a:latin typeface="Arial" panose="020B0604020202020204" pitchFamily="34" charset="0"/>
                <a:cs typeface="Arial" panose="020B0604020202020204" pitchFamily="34" charset="0"/>
              </a:rPr>
              <a:t>There are </a:t>
            </a:r>
            <a:r>
              <a:rPr lang="en-GB" sz="1800" b="1" dirty="0">
                <a:latin typeface="Arial" panose="020B0604020202020204" pitchFamily="34" charset="0"/>
                <a:cs typeface="Arial" panose="020B0604020202020204" pitchFamily="34" charset="0"/>
              </a:rPr>
              <a:t>three</a:t>
            </a:r>
            <a:r>
              <a:rPr lang="en-GB" sz="1800" dirty="0">
                <a:latin typeface="Arial" panose="020B0604020202020204" pitchFamily="34" charset="0"/>
                <a:cs typeface="Arial" panose="020B0604020202020204" pitchFamily="34" charset="0"/>
              </a:rPr>
              <a:t> main processes to social identity theory:</a:t>
            </a:r>
          </a:p>
        </p:txBody>
      </p:sp>
      <p:sp>
        <p:nvSpPr>
          <p:cNvPr id="6" name="Freeform: Shape 5">
            <a:extLst>
              <a:ext uri="{FF2B5EF4-FFF2-40B4-BE49-F238E27FC236}">
                <a16:creationId xmlns:a16="http://schemas.microsoft.com/office/drawing/2014/main" id="{E23CD922-8A2B-4D56-AF2F-4A82787661FB}"/>
              </a:ext>
            </a:extLst>
          </p:cNvPr>
          <p:cNvSpPr/>
          <p:nvPr/>
        </p:nvSpPr>
        <p:spPr>
          <a:xfrm>
            <a:off x="3908213" y="749914"/>
            <a:ext cx="6044917" cy="1846096"/>
          </a:xfrm>
          <a:custGeom>
            <a:avLst/>
            <a:gdLst>
              <a:gd name="connsiteX0" fmla="*/ 0 w 6044917"/>
              <a:gd name="connsiteY0" fmla="*/ 230762 h 1846096"/>
              <a:gd name="connsiteX1" fmla="*/ 5121869 w 6044917"/>
              <a:gd name="connsiteY1" fmla="*/ 230762 h 1846096"/>
              <a:gd name="connsiteX2" fmla="*/ 5121869 w 6044917"/>
              <a:gd name="connsiteY2" fmla="*/ 0 h 1846096"/>
              <a:gd name="connsiteX3" fmla="*/ 6044917 w 6044917"/>
              <a:gd name="connsiteY3" fmla="*/ 923048 h 1846096"/>
              <a:gd name="connsiteX4" fmla="*/ 5121869 w 6044917"/>
              <a:gd name="connsiteY4" fmla="*/ 1846096 h 1846096"/>
              <a:gd name="connsiteX5" fmla="*/ 5121869 w 6044917"/>
              <a:gd name="connsiteY5" fmla="*/ 1615334 h 1846096"/>
              <a:gd name="connsiteX6" fmla="*/ 0 w 6044917"/>
              <a:gd name="connsiteY6" fmla="*/ 1615334 h 1846096"/>
              <a:gd name="connsiteX7" fmla="*/ 0 w 6044917"/>
              <a:gd name="connsiteY7" fmla="*/ 230762 h 184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4917" h="1846096">
                <a:moveTo>
                  <a:pt x="0" y="230762"/>
                </a:moveTo>
                <a:lnTo>
                  <a:pt x="5121869" y="230762"/>
                </a:lnTo>
                <a:lnTo>
                  <a:pt x="5121869" y="0"/>
                </a:lnTo>
                <a:lnTo>
                  <a:pt x="6044917" y="923048"/>
                </a:lnTo>
                <a:lnTo>
                  <a:pt x="5121869" y="1846096"/>
                </a:lnTo>
                <a:lnTo>
                  <a:pt x="5121869" y="1615334"/>
                </a:lnTo>
                <a:lnTo>
                  <a:pt x="0" y="1615334"/>
                </a:lnTo>
                <a:lnTo>
                  <a:pt x="0" y="230762"/>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42192" rIns="703716" bIns="242192"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assign people to categories that give us information about them and helps us deal with complex social situations.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also neglect the uniqueness of individuals, defining them by group characteristics</a:t>
            </a:r>
          </a:p>
        </p:txBody>
      </p:sp>
      <p:sp>
        <p:nvSpPr>
          <p:cNvPr id="7" name="Freeform: Shape 6">
            <a:extLst>
              <a:ext uri="{FF2B5EF4-FFF2-40B4-BE49-F238E27FC236}">
                <a16:creationId xmlns:a16="http://schemas.microsoft.com/office/drawing/2014/main" id="{0C27E8A9-D0FF-402E-A72D-36812B49EEFB}"/>
              </a:ext>
            </a:extLst>
          </p:cNvPr>
          <p:cNvSpPr/>
          <p:nvPr/>
        </p:nvSpPr>
        <p:spPr>
          <a:xfrm>
            <a:off x="439961" y="1053086"/>
            <a:ext cx="3411969" cy="1085766"/>
          </a:xfrm>
          <a:custGeom>
            <a:avLst/>
            <a:gdLst>
              <a:gd name="connsiteX0" fmla="*/ 0 w 3411969"/>
              <a:gd name="connsiteY0" fmla="*/ 180965 h 1085766"/>
              <a:gd name="connsiteX1" fmla="*/ 180965 w 3411969"/>
              <a:gd name="connsiteY1" fmla="*/ 0 h 1085766"/>
              <a:gd name="connsiteX2" fmla="*/ 3231004 w 3411969"/>
              <a:gd name="connsiteY2" fmla="*/ 0 h 1085766"/>
              <a:gd name="connsiteX3" fmla="*/ 3411969 w 3411969"/>
              <a:gd name="connsiteY3" fmla="*/ 180965 h 1085766"/>
              <a:gd name="connsiteX4" fmla="*/ 3411969 w 3411969"/>
              <a:gd name="connsiteY4" fmla="*/ 904801 h 1085766"/>
              <a:gd name="connsiteX5" fmla="*/ 3231004 w 3411969"/>
              <a:gd name="connsiteY5" fmla="*/ 1085766 h 1085766"/>
              <a:gd name="connsiteX6" fmla="*/ 180965 w 3411969"/>
              <a:gd name="connsiteY6" fmla="*/ 1085766 h 1085766"/>
              <a:gd name="connsiteX7" fmla="*/ 0 w 3411969"/>
              <a:gd name="connsiteY7" fmla="*/ 904801 h 1085766"/>
              <a:gd name="connsiteX8" fmla="*/ 0 w 341196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1969" h="1085766">
                <a:moveTo>
                  <a:pt x="0" y="180965"/>
                </a:moveTo>
                <a:cubicBezTo>
                  <a:pt x="0" y="81021"/>
                  <a:pt x="81021" y="0"/>
                  <a:pt x="180965" y="0"/>
                </a:cubicBezTo>
                <a:lnTo>
                  <a:pt x="3231004" y="0"/>
                </a:lnTo>
                <a:cubicBezTo>
                  <a:pt x="3330948" y="0"/>
                  <a:pt x="3411969" y="81021"/>
                  <a:pt x="3411969" y="180965"/>
                </a:cubicBezTo>
                <a:lnTo>
                  <a:pt x="3411969" y="904801"/>
                </a:lnTo>
                <a:cubicBezTo>
                  <a:pt x="3411969" y="1004745"/>
                  <a:pt x="3330948" y="1085766"/>
                  <a:pt x="323100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Categorisation</a:t>
            </a:r>
          </a:p>
        </p:txBody>
      </p:sp>
      <p:sp>
        <p:nvSpPr>
          <p:cNvPr id="8" name="Freeform: Shape 7">
            <a:extLst>
              <a:ext uri="{FF2B5EF4-FFF2-40B4-BE49-F238E27FC236}">
                <a16:creationId xmlns:a16="http://schemas.microsoft.com/office/drawing/2014/main" id="{5C1D5FDC-F234-47D2-82D9-CE4C89F6497D}"/>
              </a:ext>
            </a:extLst>
          </p:cNvPr>
          <p:cNvSpPr/>
          <p:nvPr/>
        </p:nvSpPr>
        <p:spPr>
          <a:xfrm>
            <a:off x="3910886" y="2336800"/>
            <a:ext cx="6042244" cy="2394858"/>
          </a:xfrm>
          <a:custGeom>
            <a:avLst/>
            <a:gdLst>
              <a:gd name="connsiteX0" fmla="*/ 0 w 6042244"/>
              <a:gd name="connsiteY0" fmla="*/ 221637 h 1773099"/>
              <a:gd name="connsiteX1" fmla="*/ 5155695 w 6042244"/>
              <a:gd name="connsiteY1" fmla="*/ 221637 h 1773099"/>
              <a:gd name="connsiteX2" fmla="*/ 5155695 w 6042244"/>
              <a:gd name="connsiteY2" fmla="*/ 0 h 1773099"/>
              <a:gd name="connsiteX3" fmla="*/ 6042244 w 6042244"/>
              <a:gd name="connsiteY3" fmla="*/ 886550 h 1773099"/>
              <a:gd name="connsiteX4" fmla="*/ 5155695 w 6042244"/>
              <a:gd name="connsiteY4" fmla="*/ 1773099 h 1773099"/>
              <a:gd name="connsiteX5" fmla="*/ 5155695 w 6042244"/>
              <a:gd name="connsiteY5" fmla="*/ 1551462 h 1773099"/>
              <a:gd name="connsiteX6" fmla="*/ 0 w 6042244"/>
              <a:gd name="connsiteY6" fmla="*/ 1551462 h 1773099"/>
              <a:gd name="connsiteX7" fmla="*/ 0 w 6042244"/>
              <a:gd name="connsiteY7" fmla="*/ 221637 h 1773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2244" h="1773099">
                <a:moveTo>
                  <a:pt x="0" y="221637"/>
                </a:moveTo>
                <a:lnTo>
                  <a:pt x="5155695" y="221637"/>
                </a:lnTo>
                <a:lnTo>
                  <a:pt x="5155695" y="0"/>
                </a:lnTo>
                <a:lnTo>
                  <a:pt x="6042244" y="886550"/>
                </a:lnTo>
                <a:lnTo>
                  <a:pt x="5155695" y="1773099"/>
                </a:lnTo>
                <a:lnTo>
                  <a:pt x="5155695" y="1551462"/>
                </a:lnTo>
                <a:lnTo>
                  <a:pt x="0" y="1551462"/>
                </a:lnTo>
                <a:lnTo>
                  <a:pt x="0" y="221637"/>
                </a:lnTo>
                <a:close/>
              </a:path>
            </a:pathLst>
          </a:custGeom>
          <a:solidFill>
            <a:srgbClr val="00B0F0">
              <a:alpha val="90000"/>
            </a:srgbClr>
          </a:solidFill>
        </p:spPr>
        <p:style>
          <a:lnRef idx="2">
            <a:schemeClr val="accent3">
              <a:tint val="40000"/>
              <a:alpha val="90000"/>
              <a:hueOff val="0"/>
              <a:satOff val="0"/>
              <a:lumOff val="0"/>
              <a:alphaOff val="0"/>
            </a:schemeClr>
          </a:lnRef>
          <a:fillRef idx="1">
            <a:scrgbClr r="0" g="0" b="0"/>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33067" rIns="676342" bIns="233067"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We adopt the identity of the group we have categorised ourselves as belonging to and our self-esteem becomes dependent on group membership.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There is also the emotional significance of group membership for the individual. </a:t>
            </a:r>
          </a:p>
        </p:txBody>
      </p:sp>
      <p:sp>
        <p:nvSpPr>
          <p:cNvPr id="9" name="Freeform: Shape 8">
            <a:extLst>
              <a:ext uri="{FF2B5EF4-FFF2-40B4-BE49-F238E27FC236}">
                <a16:creationId xmlns:a16="http://schemas.microsoft.com/office/drawing/2014/main" id="{AE810501-821D-48FC-A587-1D75C9241183}"/>
              </a:ext>
            </a:extLst>
          </p:cNvPr>
          <p:cNvSpPr/>
          <p:nvPr/>
        </p:nvSpPr>
        <p:spPr>
          <a:xfrm>
            <a:off x="436265" y="2942166"/>
            <a:ext cx="3415665" cy="1085766"/>
          </a:xfrm>
          <a:custGeom>
            <a:avLst/>
            <a:gdLst>
              <a:gd name="connsiteX0" fmla="*/ 0 w 3415665"/>
              <a:gd name="connsiteY0" fmla="*/ 180965 h 1085766"/>
              <a:gd name="connsiteX1" fmla="*/ 180965 w 3415665"/>
              <a:gd name="connsiteY1" fmla="*/ 0 h 1085766"/>
              <a:gd name="connsiteX2" fmla="*/ 3234700 w 3415665"/>
              <a:gd name="connsiteY2" fmla="*/ 0 h 1085766"/>
              <a:gd name="connsiteX3" fmla="*/ 3415665 w 3415665"/>
              <a:gd name="connsiteY3" fmla="*/ 180965 h 1085766"/>
              <a:gd name="connsiteX4" fmla="*/ 3415665 w 3415665"/>
              <a:gd name="connsiteY4" fmla="*/ 904801 h 1085766"/>
              <a:gd name="connsiteX5" fmla="*/ 3234700 w 3415665"/>
              <a:gd name="connsiteY5" fmla="*/ 1085766 h 1085766"/>
              <a:gd name="connsiteX6" fmla="*/ 180965 w 3415665"/>
              <a:gd name="connsiteY6" fmla="*/ 1085766 h 1085766"/>
              <a:gd name="connsiteX7" fmla="*/ 0 w 3415665"/>
              <a:gd name="connsiteY7" fmla="*/ 904801 h 1085766"/>
              <a:gd name="connsiteX8" fmla="*/ 0 w 3415665"/>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5665" h="1085766">
                <a:moveTo>
                  <a:pt x="0" y="180965"/>
                </a:moveTo>
                <a:cubicBezTo>
                  <a:pt x="0" y="81021"/>
                  <a:pt x="81021" y="0"/>
                  <a:pt x="180965" y="0"/>
                </a:cubicBezTo>
                <a:lnTo>
                  <a:pt x="3234700" y="0"/>
                </a:lnTo>
                <a:cubicBezTo>
                  <a:pt x="3334644" y="0"/>
                  <a:pt x="3415665" y="81021"/>
                  <a:pt x="3415665" y="180965"/>
                </a:cubicBezTo>
                <a:lnTo>
                  <a:pt x="3415665" y="904801"/>
                </a:lnTo>
                <a:cubicBezTo>
                  <a:pt x="3415665" y="1004745"/>
                  <a:pt x="3334644" y="1085766"/>
                  <a:pt x="3234700"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Identification</a:t>
            </a:r>
          </a:p>
        </p:txBody>
      </p:sp>
      <p:sp>
        <p:nvSpPr>
          <p:cNvPr id="10" name="Freeform: Shape 9">
            <a:extLst>
              <a:ext uri="{FF2B5EF4-FFF2-40B4-BE49-F238E27FC236}">
                <a16:creationId xmlns:a16="http://schemas.microsoft.com/office/drawing/2014/main" id="{EF7F9EA8-493E-433F-826D-D6FD459532D7}"/>
              </a:ext>
            </a:extLst>
          </p:cNvPr>
          <p:cNvSpPr/>
          <p:nvPr/>
        </p:nvSpPr>
        <p:spPr>
          <a:xfrm>
            <a:off x="4531011" y="4731658"/>
            <a:ext cx="5672444" cy="1480796"/>
          </a:xfrm>
          <a:custGeom>
            <a:avLst/>
            <a:gdLst>
              <a:gd name="connsiteX0" fmla="*/ 0 w 5672444"/>
              <a:gd name="connsiteY0" fmla="*/ 165377 h 1323017"/>
              <a:gd name="connsiteX1" fmla="*/ 5010936 w 5672444"/>
              <a:gd name="connsiteY1" fmla="*/ 165377 h 1323017"/>
              <a:gd name="connsiteX2" fmla="*/ 5010936 w 5672444"/>
              <a:gd name="connsiteY2" fmla="*/ 0 h 1323017"/>
              <a:gd name="connsiteX3" fmla="*/ 5672444 w 5672444"/>
              <a:gd name="connsiteY3" fmla="*/ 661509 h 1323017"/>
              <a:gd name="connsiteX4" fmla="*/ 5010936 w 5672444"/>
              <a:gd name="connsiteY4" fmla="*/ 1323017 h 1323017"/>
              <a:gd name="connsiteX5" fmla="*/ 5010936 w 5672444"/>
              <a:gd name="connsiteY5" fmla="*/ 1157640 h 1323017"/>
              <a:gd name="connsiteX6" fmla="*/ 0 w 5672444"/>
              <a:gd name="connsiteY6" fmla="*/ 1157640 h 1323017"/>
              <a:gd name="connsiteX7" fmla="*/ 0 w 5672444"/>
              <a:gd name="connsiteY7" fmla="*/ 165377 h 1323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444" h="1323017">
                <a:moveTo>
                  <a:pt x="0" y="165377"/>
                </a:moveTo>
                <a:lnTo>
                  <a:pt x="5010936" y="165377"/>
                </a:lnTo>
                <a:lnTo>
                  <a:pt x="5010936" y="0"/>
                </a:lnTo>
                <a:lnTo>
                  <a:pt x="5672444" y="661509"/>
                </a:lnTo>
                <a:lnTo>
                  <a:pt x="5010936" y="1323017"/>
                </a:lnTo>
                <a:lnTo>
                  <a:pt x="5010936" y="1157640"/>
                </a:lnTo>
                <a:lnTo>
                  <a:pt x="0" y="1157640"/>
                </a:lnTo>
                <a:lnTo>
                  <a:pt x="0" y="165377"/>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176807" rIns="507561" bIns="176807" numCol="1" spcCol="1270" anchor="t" anchorCtr="0">
            <a:noAutofit/>
          </a:bodyPr>
          <a:lstStyle/>
          <a:p>
            <a:pPr marL="0" lvl="1" algn="l" defTabSz="800100">
              <a:lnSpc>
                <a:spcPct val="90000"/>
              </a:lnSpc>
              <a:spcBef>
                <a:spcPct val="0"/>
              </a:spcBef>
              <a:spcAft>
                <a:spcPct val="15000"/>
              </a:spcAft>
            </a:pPr>
            <a:r>
              <a:rPr lang="en-GB" sz="1800" kern="1200" dirty="0">
                <a:latin typeface="Arial" panose="020B0604020202020204" pitchFamily="34" charset="0"/>
                <a:cs typeface="Arial" panose="020B0604020202020204" pitchFamily="34" charset="0"/>
              </a:rPr>
              <a:t>- These comparisons tend to be between our own group and other groups.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'Ingroup' (our own group) versus 'outgroup' (the groups we compare our own group to).</a:t>
            </a:r>
          </a:p>
        </p:txBody>
      </p:sp>
      <p:sp>
        <p:nvSpPr>
          <p:cNvPr id="11" name="Freeform: Shape 10">
            <a:extLst>
              <a:ext uri="{FF2B5EF4-FFF2-40B4-BE49-F238E27FC236}">
                <a16:creationId xmlns:a16="http://schemas.microsoft.com/office/drawing/2014/main" id="{A2BD3C3E-ED2E-4DD8-8F41-6D5111A09639}"/>
              </a:ext>
            </a:extLst>
          </p:cNvPr>
          <p:cNvSpPr/>
          <p:nvPr/>
        </p:nvSpPr>
        <p:spPr>
          <a:xfrm>
            <a:off x="436265" y="5008061"/>
            <a:ext cx="3781629" cy="1085766"/>
          </a:xfrm>
          <a:custGeom>
            <a:avLst/>
            <a:gdLst>
              <a:gd name="connsiteX0" fmla="*/ 0 w 3781629"/>
              <a:gd name="connsiteY0" fmla="*/ 180965 h 1085766"/>
              <a:gd name="connsiteX1" fmla="*/ 180965 w 3781629"/>
              <a:gd name="connsiteY1" fmla="*/ 0 h 1085766"/>
              <a:gd name="connsiteX2" fmla="*/ 3600664 w 3781629"/>
              <a:gd name="connsiteY2" fmla="*/ 0 h 1085766"/>
              <a:gd name="connsiteX3" fmla="*/ 3781629 w 3781629"/>
              <a:gd name="connsiteY3" fmla="*/ 180965 h 1085766"/>
              <a:gd name="connsiteX4" fmla="*/ 3781629 w 3781629"/>
              <a:gd name="connsiteY4" fmla="*/ 904801 h 1085766"/>
              <a:gd name="connsiteX5" fmla="*/ 3600664 w 3781629"/>
              <a:gd name="connsiteY5" fmla="*/ 1085766 h 1085766"/>
              <a:gd name="connsiteX6" fmla="*/ 180965 w 3781629"/>
              <a:gd name="connsiteY6" fmla="*/ 1085766 h 1085766"/>
              <a:gd name="connsiteX7" fmla="*/ 0 w 3781629"/>
              <a:gd name="connsiteY7" fmla="*/ 904801 h 1085766"/>
              <a:gd name="connsiteX8" fmla="*/ 0 w 378162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1629" h="1085766">
                <a:moveTo>
                  <a:pt x="0" y="180965"/>
                </a:moveTo>
                <a:cubicBezTo>
                  <a:pt x="0" y="81021"/>
                  <a:pt x="81021" y="0"/>
                  <a:pt x="180965" y="0"/>
                </a:cubicBezTo>
                <a:lnTo>
                  <a:pt x="3600664" y="0"/>
                </a:lnTo>
                <a:cubicBezTo>
                  <a:pt x="3700608" y="0"/>
                  <a:pt x="3781629" y="81021"/>
                  <a:pt x="3781629" y="180965"/>
                </a:cubicBezTo>
                <a:lnTo>
                  <a:pt x="3781629" y="904801"/>
                </a:lnTo>
                <a:cubicBezTo>
                  <a:pt x="3781629" y="1004745"/>
                  <a:pt x="3700608" y="1085766"/>
                  <a:pt x="360066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rgbClr val="2E3722"/>
                </a:solidFill>
              </a:rPr>
              <a:t>Social Comparison</a:t>
            </a:r>
          </a:p>
        </p:txBody>
      </p:sp>
    </p:spTree>
    <p:extLst>
      <p:ext uri="{BB962C8B-B14F-4D97-AF65-F5344CB8AC3E}">
        <p14:creationId xmlns:p14="http://schemas.microsoft.com/office/powerpoint/2010/main" val="735783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B543614-96CB-4BD5-B47E-44A10B3D8847}"/>
              </a:ext>
            </a:extLst>
          </p:cNvPr>
          <p:cNvSpPr/>
          <p:nvPr/>
        </p:nvSpPr>
        <p:spPr>
          <a:xfrm>
            <a:off x="662609" y="4936302"/>
            <a:ext cx="10933043" cy="1383994"/>
          </a:xfrm>
          <a:custGeom>
            <a:avLst/>
            <a:gdLst>
              <a:gd name="connsiteX0" fmla="*/ 0 w 10933043"/>
              <a:gd name="connsiteY0" fmla="*/ 0 h 1383994"/>
              <a:gd name="connsiteX1" fmla="*/ 10933043 w 10933043"/>
              <a:gd name="connsiteY1" fmla="*/ 0 h 1383994"/>
              <a:gd name="connsiteX2" fmla="*/ 10933043 w 10933043"/>
              <a:gd name="connsiteY2" fmla="*/ 1383994 h 1383994"/>
              <a:gd name="connsiteX3" fmla="*/ 0 w 10933043"/>
              <a:gd name="connsiteY3" fmla="*/ 1383994 h 1383994"/>
              <a:gd name="connsiteX4" fmla="*/ 0 w 10933043"/>
              <a:gd name="connsiteY4" fmla="*/ 0 h 1383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3043" h="1383994">
                <a:moveTo>
                  <a:pt x="0" y="0"/>
                </a:moveTo>
                <a:lnTo>
                  <a:pt x="10933043" y="0"/>
                </a:lnTo>
                <a:lnTo>
                  <a:pt x="10933043" y="1383994"/>
                </a:lnTo>
                <a:lnTo>
                  <a:pt x="0" y="1383994"/>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Email your lecture a copy of your chosen article, </a:t>
            </a:r>
            <a:r>
              <a:rPr lang="en-GB" sz="2700" b="1" u="sng" kern="1200" dirty="0">
                <a:solidFill>
                  <a:schemeClr val="tx1"/>
                </a:solidFill>
              </a:rPr>
              <a:t>or</a:t>
            </a:r>
            <a:r>
              <a:rPr lang="en-GB" sz="2700" kern="1200" dirty="0">
                <a:solidFill>
                  <a:schemeClr val="tx1"/>
                </a:solidFill>
              </a:rPr>
              <a:t> screenshot of book found and </a:t>
            </a:r>
            <a:r>
              <a:rPr lang="en-GB" sz="2700" i="1" kern="1200" dirty="0">
                <a:solidFill>
                  <a:schemeClr val="tx1"/>
                </a:solidFill>
              </a:rPr>
              <a:t>describe</a:t>
            </a:r>
            <a:r>
              <a:rPr lang="en-GB" sz="2700" kern="1200" dirty="0">
                <a:solidFill>
                  <a:schemeClr val="tx1"/>
                </a:solidFill>
              </a:rPr>
              <a:t> </a:t>
            </a:r>
            <a:r>
              <a:rPr lang="en-GB" sz="2700" i="1" kern="1200" dirty="0">
                <a:solidFill>
                  <a:schemeClr val="tx1"/>
                </a:solidFill>
              </a:rPr>
              <a:t>why</a:t>
            </a:r>
            <a:r>
              <a:rPr lang="en-GB" sz="2700" kern="1200" dirty="0">
                <a:solidFill>
                  <a:schemeClr val="tx1"/>
                </a:solidFill>
              </a:rPr>
              <a:t> you have chosen it. </a:t>
            </a:r>
            <a:endParaRPr lang="en-GB" sz="2700" b="1" kern="1200" dirty="0">
              <a:solidFill>
                <a:schemeClr val="tx1"/>
              </a:solidFill>
            </a:endParaRPr>
          </a:p>
        </p:txBody>
      </p:sp>
      <p:sp>
        <p:nvSpPr>
          <p:cNvPr id="7" name="Freeform: Shape 6">
            <a:extLst>
              <a:ext uri="{FF2B5EF4-FFF2-40B4-BE49-F238E27FC236}">
                <a16:creationId xmlns:a16="http://schemas.microsoft.com/office/drawing/2014/main" id="{939B5627-CBB3-449F-A80F-CC7CEEA83B06}"/>
              </a:ext>
            </a:extLst>
          </p:cNvPr>
          <p:cNvSpPr/>
          <p:nvPr/>
        </p:nvSpPr>
        <p:spPr>
          <a:xfrm>
            <a:off x="662609" y="2828478"/>
            <a:ext cx="10933043" cy="2128584"/>
          </a:xfrm>
          <a:custGeom>
            <a:avLst/>
            <a:gdLst>
              <a:gd name="connsiteX0" fmla="*/ 0 w 10933043"/>
              <a:gd name="connsiteY0" fmla="*/ 745494 h 2128583"/>
              <a:gd name="connsiteX1" fmla="*/ 5200449 w 10933043"/>
              <a:gd name="connsiteY1" fmla="*/ 745494 h 2128583"/>
              <a:gd name="connsiteX2" fmla="*/ 5200449 w 10933043"/>
              <a:gd name="connsiteY2" fmla="*/ 532146 h 2128583"/>
              <a:gd name="connsiteX3" fmla="*/ 4934376 w 10933043"/>
              <a:gd name="connsiteY3" fmla="*/ 532146 h 2128583"/>
              <a:gd name="connsiteX4" fmla="*/ 5466522 w 10933043"/>
              <a:gd name="connsiteY4" fmla="*/ 0 h 2128583"/>
              <a:gd name="connsiteX5" fmla="*/ 5998667 w 10933043"/>
              <a:gd name="connsiteY5" fmla="*/ 532146 h 2128583"/>
              <a:gd name="connsiteX6" fmla="*/ 5732594 w 10933043"/>
              <a:gd name="connsiteY6" fmla="*/ 532146 h 2128583"/>
              <a:gd name="connsiteX7" fmla="*/ 5732594 w 10933043"/>
              <a:gd name="connsiteY7" fmla="*/ 745494 h 2128583"/>
              <a:gd name="connsiteX8" fmla="*/ 10933043 w 10933043"/>
              <a:gd name="connsiteY8" fmla="*/ 745494 h 2128583"/>
              <a:gd name="connsiteX9" fmla="*/ 10933043 w 10933043"/>
              <a:gd name="connsiteY9" fmla="*/ 2128583 h 2128583"/>
              <a:gd name="connsiteX10" fmla="*/ 0 w 10933043"/>
              <a:gd name="connsiteY10" fmla="*/ 2128583 h 2128583"/>
              <a:gd name="connsiteX11" fmla="*/ 0 w 10933043"/>
              <a:gd name="connsiteY11" fmla="*/ 745494 h 2128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043" h="2128583">
                <a:moveTo>
                  <a:pt x="10933043" y="1383089"/>
                </a:moveTo>
                <a:lnTo>
                  <a:pt x="5732594" y="1383089"/>
                </a:lnTo>
                <a:lnTo>
                  <a:pt x="5732594" y="1596437"/>
                </a:lnTo>
                <a:lnTo>
                  <a:pt x="5998667" y="1596437"/>
                </a:lnTo>
                <a:lnTo>
                  <a:pt x="5466521" y="2128582"/>
                </a:lnTo>
                <a:lnTo>
                  <a:pt x="4934376" y="1596437"/>
                </a:lnTo>
                <a:lnTo>
                  <a:pt x="5200449" y="1596437"/>
                </a:lnTo>
                <a:lnTo>
                  <a:pt x="5200449" y="1383089"/>
                </a:lnTo>
                <a:lnTo>
                  <a:pt x="0" y="1383089"/>
                </a:lnTo>
                <a:lnTo>
                  <a:pt x="0" y="1"/>
                </a:lnTo>
                <a:lnTo>
                  <a:pt x="10933043" y="1"/>
                </a:lnTo>
                <a:lnTo>
                  <a:pt x="10933043" y="1383089"/>
                </a:lnTo>
                <a:close/>
              </a:path>
            </a:pathLst>
          </a:custGeom>
        </p:spPr>
        <p:style>
          <a:lnRef idx="2">
            <a:schemeClr val="lt1">
              <a:hueOff val="0"/>
              <a:satOff val="0"/>
              <a:lumOff val="0"/>
              <a:alphaOff val="0"/>
            </a:schemeClr>
          </a:lnRef>
          <a:fillRef idx="1">
            <a:schemeClr val="accent4">
              <a:hueOff val="4176368"/>
              <a:satOff val="-16842"/>
              <a:lumOff val="1078"/>
              <a:alphaOff val="0"/>
            </a:schemeClr>
          </a:fillRef>
          <a:effectRef idx="0">
            <a:schemeClr val="accent4">
              <a:hueOff val="4176368"/>
              <a:satOff val="-16842"/>
              <a:lumOff val="1078"/>
              <a:alphaOff val="0"/>
            </a:schemeClr>
          </a:effectRef>
          <a:fontRef idx="minor">
            <a:schemeClr val="lt1"/>
          </a:fontRef>
        </p:style>
        <p:txBody>
          <a:bodyPr spcFirstLastPara="0" vert="horz" wrap="square" lIns="192023" tIns="192025" rIns="192024" bIns="937518"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Try to find a relevant, credible and current source of information on Social Identity theory. </a:t>
            </a:r>
          </a:p>
        </p:txBody>
      </p:sp>
      <p:sp>
        <p:nvSpPr>
          <p:cNvPr id="8" name="Freeform: Shape 7">
            <a:extLst>
              <a:ext uri="{FF2B5EF4-FFF2-40B4-BE49-F238E27FC236}">
                <a16:creationId xmlns:a16="http://schemas.microsoft.com/office/drawing/2014/main" id="{FC56D5FA-3EDA-4C87-929B-C96B8FA97CAA}"/>
              </a:ext>
            </a:extLst>
          </p:cNvPr>
          <p:cNvSpPr/>
          <p:nvPr/>
        </p:nvSpPr>
        <p:spPr>
          <a:xfrm>
            <a:off x="662609" y="748049"/>
            <a:ext cx="10933043" cy="2128585"/>
          </a:xfrm>
          <a:custGeom>
            <a:avLst/>
            <a:gdLst>
              <a:gd name="connsiteX0" fmla="*/ 0 w 10933043"/>
              <a:gd name="connsiteY0" fmla="*/ 745494 h 2128583"/>
              <a:gd name="connsiteX1" fmla="*/ 5200449 w 10933043"/>
              <a:gd name="connsiteY1" fmla="*/ 745494 h 2128583"/>
              <a:gd name="connsiteX2" fmla="*/ 5200449 w 10933043"/>
              <a:gd name="connsiteY2" fmla="*/ 532146 h 2128583"/>
              <a:gd name="connsiteX3" fmla="*/ 4934376 w 10933043"/>
              <a:gd name="connsiteY3" fmla="*/ 532146 h 2128583"/>
              <a:gd name="connsiteX4" fmla="*/ 5466522 w 10933043"/>
              <a:gd name="connsiteY4" fmla="*/ 0 h 2128583"/>
              <a:gd name="connsiteX5" fmla="*/ 5998667 w 10933043"/>
              <a:gd name="connsiteY5" fmla="*/ 532146 h 2128583"/>
              <a:gd name="connsiteX6" fmla="*/ 5732594 w 10933043"/>
              <a:gd name="connsiteY6" fmla="*/ 532146 h 2128583"/>
              <a:gd name="connsiteX7" fmla="*/ 5732594 w 10933043"/>
              <a:gd name="connsiteY7" fmla="*/ 745494 h 2128583"/>
              <a:gd name="connsiteX8" fmla="*/ 10933043 w 10933043"/>
              <a:gd name="connsiteY8" fmla="*/ 745494 h 2128583"/>
              <a:gd name="connsiteX9" fmla="*/ 10933043 w 10933043"/>
              <a:gd name="connsiteY9" fmla="*/ 2128583 h 2128583"/>
              <a:gd name="connsiteX10" fmla="*/ 0 w 10933043"/>
              <a:gd name="connsiteY10" fmla="*/ 2128583 h 2128583"/>
              <a:gd name="connsiteX11" fmla="*/ 0 w 10933043"/>
              <a:gd name="connsiteY11" fmla="*/ 745494 h 2128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043" h="2128583">
                <a:moveTo>
                  <a:pt x="10933043" y="1383089"/>
                </a:moveTo>
                <a:lnTo>
                  <a:pt x="5732594" y="1383089"/>
                </a:lnTo>
                <a:lnTo>
                  <a:pt x="5732594" y="1596437"/>
                </a:lnTo>
                <a:lnTo>
                  <a:pt x="5998667" y="1596437"/>
                </a:lnTo>
                <a:lnTo>
                  <a:pt x="5466521" y="2128582"/>
                </a:lnTo>
                <a:lnTo>
                  <a:pt x="4934376" y="1596437"/>
                </a:lnTo>
                <a:lnTo>
                  <a:pt x="5200449" y="1596437"/>
                </a:lnTo>
                <a:lnTo>
                  <a:pt x="5200449" y="1383089"/>
                </a:lnTo>
                <a:lnTo>
                  <a:pt x="0" y="1383089"/>
                </a:lnTo>
                <a:lnTo>
                  <a:pt x="0" y="1"/>
                </a:lnTo>
                <a:lnTo>
                  <a:pt x="10933043" y="1"/>
                </a:lnTo>
                <a:lnTo>
                  <a:pt x="10933043" y="1383089"/>
                </a:lnTo>
                <a:close/>
              </a:path>
            </a:pathLst>
          </a:cu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txBody>
          <a:bodyPr spcFirstLastPara="0" vert="horz" wrap="square" lIns="227584" tIns="227585" rIns="227584" bIns="1609036"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Activity – Search for a source 20mins</a:t>
            </a:r>
          </a:p>
        </p:txBody>
      </p:sp>
      <p:sp>
        <p:nvSpPr>
          <p:cNvPr id="9" name="Freeform: Shape 8">
            <a:extLst>
              <a:ext uri="{FF2B5EF4-FFF2-40B4-BE49-F238E27FC236}">
                <a16:creationId xmlns:a16="http://schemas.microsoft.com/office/drawing/2014/main" id="{B3A0AF8C-69E4-4A49-9206-AE21EA1B64B4}"/>
              </a:ext>
            </a:extLst>
          </p:cNvPr>
          <p:cNvSpPr/>
          <p:nvPr/>
        </p:nvSpPr>
        <p:spPr>
          <a:xfrm>
            <a:off x="662609" y="1467788"/>
            <a:ext cx="10933043" cy="636446"/>
          </a:xfrm>
          <a:custGeom>
            <a:avLst/>
            <a:gdLst>
              <a:gd name="connsiteX0" fmla="*/ 0 w 10933043"/>
              <a:gd name="connsiteY0" fmla="*/ 0 h 636446"/>
              <a:gd name="connsiteX1" fmla="*/ 10933043 w 10933043"/>
              <a:gd name="connsiteY1" fmla="*/ 0 h 636446"/>
              <a:gd name="connsiteX2" fmla="*/ 10933043 w 10933043"/>
              <a:gd name="connsiteY2" fmla="*/ 636446 h 636446"/>
              <a:gd name="connsiteX3" fmla="*/ 0 w 10933043"/>
              <a:gd name="connsiteY3" fmla="*/ 636446 h 636446"/>
              <a:gd name="connsiteX4" fmla="*/ 0 w 10933043"/>
              <a:gd name="connsiteY4" fmla="*/ 0 h 63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3043" h="636446">
                <a:moveTo>
                  <a:pt x="0" y="0"/>
                </a:moveTo>
                <a:lnTo>
                  <a:pt x="10933043" y="0"/>
                </a:lnTo>
                <a:lnTo>
                  <a:pt x="10933043" y="636446"/>
                </a:lnTo>
                <a:lnTo>
                  <a:pt x="0" y="636446"/>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Use the UWTSD library or Google Scholar to find an article or book chapter which discusses Social Identity. </a:t>
            </a:r>
          </a:p>
        </p:txBody>
      </p:sp>
    </p:spTree>
    <p:extLst>
      <p:ext uri="{BB962C8B-B14F-4D97-AF65-F5344CB8AC3E}">
        <p14:creationId xmlns:p14="http://schemas.microsoft.com/office/powerpoint/2010/main" val="200365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87074-3290-41A7-8740-BD4094F24D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Share what you found. </a:t>
            </a:r>
          </a:p>
        </p:txBody>
      </p:sp>
      <p:sp>
        <p:nvSpPr>
          <p:cNvPr id="3" name="Content Placeholder 2">
            <a:extLst>
              <a:ext uri="{FF2B5EF4-FFF2-40B4-BE49-F238E27FC236}">
                <a16:creationId xmlns:a16="http://schemas.microsoft.com/office/drawing/2014/main" id="{90CA3F49-7D32-4BAC-AAEE-532AC933472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Which sources did we find? </a:t>
            </a:r>
          </a:p>
        </p:txBody>
      </p:sp>
    </p:spTree>
    <p:extLst>
      <p:ext uri="{BB962C8B-B14F-4D97-AF65-F5344CB8AC3E}">
        <p14:creationId xmlns:p14="http://schemas.microsoft.com/office/powerpoint/2010/main" val="3222522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11333-D0BE-47A9-B367-C06E4110715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Social influence. </a:t>
            </a:r>
          </a:p>
        </p:txBody>
      </p:sp>
      <p:sp>
        <p:nvSpPr>
          <p:cNvPr id="3" name="Content Placeholder 2">
            <a:extLst>
              <a:ext uri="{FF2B5EF4-FFF2-40B4-BE49-F238E27FC236}">
                <a16:creationId xmlns:a16="http://schemas.microsoft.com/office/drawing/2014/main" id="{45152104-72DB-4DF1-99D9-118C7939C5AE}"/>
              </a:ext>
            </a:extLst>
          </p:cNvPr>
          <p:cNvSpPr>
            <a:spLocks noGrp="1"/>
          </p:cNvSpPr>
          <p:nvPr>
            <p:ph idx="1"/>
          </p:nvPr>
        </p:nvSpPr>
        <p:spPr>
          <a:xfrm>
            <a:off x="733287" y="1745312"/>
            <a:ext cx="10058400" cy="3849624"/>
          </a:xfrm>
        </p:spPr>
        <p:txBody>
          <a:bodyPr>
            <a:normAutofit/>
          </a:bodyPr>
          <a:lstStyle/>
          <a:p>
            <a:r>
              <a:rPr lang="en-GB" sz="2000" dirty="0">
                <a:latin typeface="Arial" panose="020B0604020202020204" pitchFamily="34" charset="0"/>
                <a:cs typeface="Arial" panose="020B0604020202020204" pitchFamily="34" charset="0"/>
              </a:rPr>
              <a:t>The principle of social influence suggests that:</a:t>
            </a:r>
          </a:p>
        </p:txBody>
      </p:sp>
      <p:sp>
        <p:nvSpPr>
          <p:cNvPr id="6" name="Freeform: Shape 5">
            <a:extLst>
              <a:ext uri="{FF2B5EF4-FFF2-40B4-BE49-F238E27FC236}">
                <a16:creationId xmlns:a16="http://schemas.microsoft.com/office/drawing/2014/main" id="{32B30EDE-7939-406B-AE8C-6640D6791CCA}"/>
              </a:ext>
            </a:extLst>
          </p:cNvPr>
          <p:cNvSpPr/>
          <p:nvPr/>
        </p:nvSpPr>
        <p:spPr>
          <a:xfrm>
            <a:off x="834888" y="2465302"/>
            <a:ext cx="10290312" cy="1303220"/>
          </a:xfrm>
          <a:custGeom>
            <a:avLst/>
            <a:gdLst>
              <a:gd name="connsiteX0" fmla="*/ 0 w 8317948"/>
              <a:gd name="connsiteY0" fmla="*/ 217208 h 1303220"/>
              <a:gd name="connsiteX1" fmla="*/ 217208 w 8317948"/>
              <a:gd name="connsiteY1" fmla="*/ 0 h 1303220"/>
              <a:gd name="connsiteX2" fmla="*/ 8100740 w 8317948"/>
              <a:gd name="connsiteY2" fmla="*/ 0 h 1303220"/>
              <a:gd name="connsiteX3" fmla="*/ 8317948 w 8317948"/>
              <a:gd name="connsiteY3" fmla="*/ 217208 h 1303220"/>
              <a:gd name="connsiteX4" fmla="*/ 8317948 w 8317948"/>
              <a:gd name="connsiteY4" fmla="*/ 1086012 h 1303220"/>
              <a:gd name="connsiteX5" fmla="*/ 8100740 w 8317948"/>
              <a:gd name="connsiteY5" fmla="*/ 1303220 h 1303220"/>
              <a:gd name="connsiteX6" fmla="*/ 217208 w 8317948"/>
              <a:gd name="connsiteY6" fmla="*/ 1303220 h 1303220"/>
              <a:gd name="connsiteX7" fmla="*/ 0 w 8317948"/>
              <a:gd name="connsiteY7" fmla="*/ 1086012 h 1303220"/>
              <a:gd name="connsiteX8" fmla="*/ 0 w 8317948"/>
              <a:gd name="connsiteY8" fmla="*/ 217208 h 130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7948" h="1303220">
                <a:moveTo>
                  <a:pt x="0" y="217208"/>
                </a:moveTo>
                <a:cubicBezTo>
                  <a:pt x="0" y="97247"/>
                  <a:pt x="97247" y="0"/>
                  <a:pt x="217208" y="0"/>
                </a:cubicBezTo>
                <a:lnTo>
                  <a:pt x="8100740" y="0"/>
                </a:lnTo>
                <a:cubicBezTo>
                  <a:pt x="8220701" y="0"/>
                  <a:pt x="8317948" y="97247"/>
                  <a:pt x="8317948" y="217208"/>
                </a:cubicBezTo>
                <a:lnTo>
                  <a:pt x="8317948" y="1086012"/>
                </a:lnTo>
                <a:cubicBezTo>
                  <a:pt x="8317948" y="1205973"/>
                  <a:pt x="8220701" y="1303220"/>
                  <a:pt x="8100740" y="1303220"/>
                </a:cubicBezTo>
                <a:lnTo>
                  <a:pt x="217208" y="1303220"/>
                </a:lnTo>
                <a:cubicBezTo>
                  <a:pt x="97247" y="1303220"/>
                  <a:pt x="0" y="1205973"/>
                  <a:pt x="0" y="1086012"/>
                </a:cubicBezTo>
                <a:lnTo>
                  <a:pt x="0" y="217208"/>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93158" tIns="193158" rIns="193158" bIns="193158" numCol="1" spcCol="1270" anchor="ctr" anchorCtr="0">
            <a:noAutofit/>
          </a:bodyPr>
          <a:lstStyle/>
          <a:p>
            <a:pPr marL="0" lvl="0" indent="0" algn="l" defTabSz="1511300">
              <a:lnSpc>
                <a:spcPct val="90000"/>
              </a:lnSpc>
              <a:spcBef>
                <a:spcPct val="0"/>
              </a:spcBef>
              <a:spcAft>
                <a:spcPct val="35000"/>
              </a:spcAft>
              <a:buNone/>
            </a:pPr>
            <a:r>
              <a:rPr lang="en-GB" sz="2800" dirty="0">
                <a:solidFill>
                  <a:schemeClr val="tx1"/>
                </a:solidFill>
                <a:latin typeface="Arial" panose="020B0604020202020204" pitchFamily="34" charset="0"/>
                <a:cs typeface="Arial" panose="020B0604020202020204" pitchFamily="34" charset="0"/>
              </a:rPr>
              <a:t>I</a:t>
            </a:r>
            <a:r>
              <a:rPr lang="en-GB" sz="2800" kern="1200" dirty="0">
                <a:solidFill>
                  <a:schemeClr val="tx1"/>
                </a:solidFill>
                <a:latin typeface="Arial" panose="020B0604020202020204" pitchFamily="34" charset="0"/>
                <a:cs typeface="Arial" panose="020B0604020202020204" pitchFamily="34" charset="0"/>
              </a:rPr>
              <a:t>ndividuals see other people as a source of information to guide their behaviour. </a:t>
            </a:r>
          </a:p>
        </p:txBody>
      </p:sp>
      <p:sp>
        <p:nvSpPr>
          <p:cNvPr id="7" name="Freeform: Shape 6">
            <a:extLst>
              <a:ext uri="{FF2B5EF4-FFF2-40B4-BE49-F238E27FC236}">
                <a16:creationId xmlns:a16="http://schemas.microsoft.com/office/drawing/2014/main" id="{C83A3FD8-0070-4C73-8E9C-42A4ED50140D}"/>
              </a:ext>
            </a:extLst>
          </p:cNvPr>
          <p:cNvSpPr/>
          <p:nvPr/>
        </p:nvSpPr>
        <p:spPr>
          <a:xfrm>
            <a:off x="834888" y="4106265"/>
            <a:ext cx="10290312" cy="1303221"/>
          </a:xfrm>
          <a:custGeom>
            <a:avLst/>
            <a:gdLst>
              <a:gd name="connsiteX0" fmla="*/ 0 w 8317948"/>
              <a:gd name="connsiteY0" fmla="*/ 424499 h 2546943"/>
              <a:gd name="connsiteX1" fmla="*/ 424499 w 8317948"/>
              <a:gd name="connsiteY1" fmla="*/ 0 h 2546943"/>
              <a:gd name="connsiteX2" fmla="*/ 7893449 w 8317948"/>
              <a:gd name="connsiteY2" fmla="*/ 0 h 2546943"/>
              <a:gd name="connsiteX3" fmla="*/ 8317948 w 8317948"/>
              <a:gd name="connsiteY3" fmla="*/ 424499 h 2546943"/>
              <a:gd name="connsiteX4" fmla="*/ 8317948 w 8317948"/>
              <a:gd name="connsiteY4" fmla="*/ 2122444 h 2546943"/>
              <a:gd name="connsiteX5" fmla="*/ 7893449 w 8317948"/>
              <a:gd name="connsiteY5" fmla="*/ 2546943 h 2546943"/>
              <a:gd name="connsiteX6" fmla="*/ 424499 w 8317948"/>
              <a:gd name="connsiteY6" fmla="*/ 2546943 h 2546943"/>
              <a:gd name="connsiteX7" fmla="*/ 0 w 8317948"/>
              <a:gd name="connsiteY7" fmla="*/ 2122444 h 2546943"/>
              <a:gd name="connsiteX8" fmla="*/ 0 w 8317948"/>
              <a:gd name="connsiteY8" fmla="*/ 424499 h 254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7948" h="2546943">
                <a:moveTo>
                  <a:pt x="0" y="424499"/>
                </a:moveTo>
                <a:cubicBezTo>
                  <a:pt x="0" y="190055"/>
                  <a:pt x="190055" y="0"/>
                  <a:pt x="424499" y="0"/>
                </a:cubicBezTo>
                <a:lnTo>
                  <a:pt x="7893449" y="0"/>
                </a:lnTo>
                <a:cubicBezTo>
                  <a:pt x="8127893" y="0"/>
                  <a:pt x="8317948" y="190055"/>
                  <a:pt x="8317948" y="424499"/>
                </a:cubicBezTo>
                <a:lnTo>
                  <a:pt x="8317948" y="2122444"/>
                </a:lnTo>
                <a:cubicBezTo>
                  <a:pt x="8317948" y="2356888"/>
                  <a:pt x="8127893" y="2546943"/>
                  <a:pt x="7893449" y="2546943"/>
                </a:cubicBezTo>
                <a:lnTo>
                  <a:pt x="424499" y="2546943"/>
                </a:lnTo>
                <a:cubicBezTo>
                  <a:pt x="190055" y="2546943"/>
                  <a:pt x="0" y="2356888"/>
                  <a:pt x="0" y="2122444"/>
                </a:cubicBezTo>
                <a:lnTo>
                  <a:pt x="0" y="424499"/>
                </a:lnTo>
                <a:close/>
              </a:path>
            </a:pathLst>
          </a:cu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txBody>
          <a:bodyPr spcFirstLastPara="0" vert="horz" wrap="square" lIns="253872" tIns="253872" rIns="253872" bIns="253872" numCol="1" spcCol="1270" anchor="ctr" anchorCtr="0">
            <a:noAutofit/>
          </a:bodyPr>
          <a:lstStyle/>
          <a:p>
            <a:pPr marL="0" lvl="0" indent="0" algn="l" defTabSz="15113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Attitudes and behaviour are guided by the need to be liked or accepted by other people or to avoid looking foolish. </a:t>
            </a:r>
          </a:p>
        </p:txBody>
      </p:sp>
    </p:spTree>
    <p:extLst>
      <p:ext uri="{BB962C8B-B14F-4D97-AF65-F5344CB8AC3E}">
        <p14:creationId xmlns:p14="http://schemas.microsoft.com/office/powerpoint/2010/main" val="176351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anford Prison Experiment">
            <a:hlinkClick r:id="" action="ppaction://media"/>
            <a:extLst>
              <a:ext uri="{FF2B5EF4-FFF2-40B4-BE49-F238E27FC236}">
                <a16:creationId xmlns:a16="http://schemas.microsoft.com/office/drawing/2014/main" id="{0485B23B-DA2A-4B74-A16B-E7CAC0338053}"/>
              </a:ext>
            </a:extLst>
          </p:cNvPr>
          <p:cNvPicPr>
            <a:picLocks noGrp="1" noRot="1" noChangeAspect="1"/>
          </p:cNvPicPr>
          <p:nvPr>
            <p:ph type="pic" idx="1"/>
            <a:videoFile r:link="rId1"/>
          </p:nvPr>
        </p:nvPicPr>
        <p:blipFill>
          <a:blip r:embed="rId3"/>
          <a:stretch>
            <a:fillRect/>
          </a:stretch>
        </p:blipFill>
        <p:spPr>
          <a:xfrm>
            <a:off x="228599" y="1264443"/>
            <a:ext cx="7696201" cy="4329113"/>
          </a:xfrm>
          <a:prstGeom prst="rect">
            <a:avLst/>
          </a:prstGeom>
          <a:noFill/>
        </p:spPr>
      </p:pic>
      <p:sp>
        <p:nvSpPr>
          <p:cNvPr id="9" name="Title 2">
            <a:extLst>
              <a:ext uri="{FF2B5EF4-FFF2-40B4-BE49-F238E27FC236}">
                <a16:creationId xmlns:a16="http://schemas.microsoft.com/office/drawing/2014/main" id="{43A50AFD-C456-4BB1-8D91-7BBC837405A7}"/>
              </a:ext>
            </a:extLst>
          </p:cNvPr>
          <p:cNvSpPr>
            <a:spLocks noGrp="1"/>
          </p:cNvSpPr>
          <p:nvPr>
            <p:ph type="title"/>
          </p:nvPr>
        </p:nvSpPr>
        <p:spPr>
          <a:xfrm>
            <a:off x="8477250" y="603504"/>
            <a:ext cx="3144774" cy="1645920"/>
          </a:xfrm>
        </p:spPr>
        <p:txBody>
          <a:bodyPr/>
          <a:lstStyle/>
          <a:p>
            <a:r>
              <a:rPr lang="en-US" dirty="0"/>
              <a:t>The Stanford Prison Experiment</a:t>
            </a:r>
          </a:p>
        </p:txBody>
      </p:sp>
      <p:sp>
        <p:nvSpPr>
          <p:cNvPr id="11" name="Text Placeholder 3">
            <a:extLst>
              <a:ext uri="{FF2B5EF4-FFF2-40B4-BE49-F238E27FC236}">
                <a16:creationId xmlns:a16="http://schemas.microsoft.com/office/drawing/2014/main" id="{E240C10F-D797-4A8D-B9BD-4B8EB9E341CD}"/>
              </a:ext>
            </a:extLst>
          </p:cNvPr>
          <p:cNvSpPr>
            <a:spLocks noGrp="1"/>
          </p:cNvSpPr>
          <p:nvPr>
            <p:ph type="body" sz="half" idx="2"/>
          </p:nvPr>
        </p:nvSpPr>
        <p:spPr>
          <a:xfrm>
            <a:off x="8477250" y="2386584"/>
            <a:ext cx="3144774" cy="3511296"/>
          </a:xfrm>
        </p:spPr>
        <p:txBody>
          <a:bodyPr/>
          <a:lstStyle/>
          <a:p>
            <a:r>
              <a:rPr lang="en-US" dirty="0">
                <a:latin typeface="Arial" panose="020B0604020202020204" pitchFamily="34" charset="0"/>
                <a:cs typeface="Arial" panose="020B0604020202020204" pitchFamily="34" charset="0"/>
              </a:rPr>
              <a:t>Does the role you have or the uniform you wear effect your identity or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Watch this brief description of one of social psychology’s most famous experiments. </a:t>
            </a:r>
          </a:p>
        </p:txBody>
      </p:sp>
    </p:spTree>
    <p:extLst>
      <p:ext uri="{BB962C8B-B14F-4D97-AF65-F5344CB8AC3E}">
        <p14:creationId xmlns:p14="http://schemas.microsoft.com/office/powerpoint/2010/main" val="2453986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640C-AC01-4B95-87D9-2847EB8D00FD}"/>
              </a:ext>
            </a:extLst>
          </p:cNvPr>
          <p:cNvSpPr>
            <a:spLocks noGrp="1"/>
          </p:cNvSpPr>
          <p:nvPr>
            <p:ph type="title"/>
          </p:nvPr>
        </p:nvSpPr>
        <p:spPr>
          <a:xfrm>
            <a:off x="461890" y="478300"/>
            <a:ext cx="5840436" cy="1118381"/>
          </a:xfrm>
        </p:spPr>
        <p:txBody>
          <a:bodyPr>
            <a:normAutofit fontScale="90000"/>
          </a:bodyPr>
          <a:lstStyle/>
          <a:p>
            <a:r>
              <a:rPr lang="en-GB" dirty="0">
                <a:latin typeface="Arial" panose="020B0604020202020204" pitchFamily="34" charset="0"/>
                <a:cs typeface="Arial" panose="020B0604020202020204" pitchFamily="34" charset="0"/>
              </a:rPr>
              <a:t>Can good people do bad things? </a:t>
            </a:r>
          </a:p>
        </p:txBody>
      </p:sp>
      <p:sp>
        <p:nvSpPr>
          <p:cNvPr id="3" name="Content Placeholder 2">
            <a:extLst>
              <a:ext uri="{FF2B5EF4-FFF2-40B4-BE49-F238E27FC236}">
                <a16:creationId xmlns:a16="http://schemas.microsoft.com/office/drawing/2014/main" id="{B38283BE-9DFD-49A3-91DC-A687C640F0D6}"/>
              </a:ext>
            </a:extLst>
          </p:cNvPr>
          <p:cNvSpPr>
            <a:spLocks noGrp="1"/>
          </p:cNvSpPr>
          <p:nvPr>
            <p:ph idx="1"/>
          </p:nvPr>
        </p:nvSpPr>
        <p:spPr>
          <a:xfrm>
            <a:off x="7019778" y="576776"/>
            <a:ext cx="4881489" cy="6006904"/>
          </a:xfrm>
        </p:spPr>
        <p:txBody>
          <a:bodyPr>
            <a:normAutofit fontScale="92500" lnSpcReduction="20000"/>
          </a:bodyPr>
          <a:lstStyle/>
          <a:p>
            <a:pPr marL="0" indent="0">
              <a:buNone/>
            </a:pPr>
            <a:r>
              <a:rPr lang="en-GB" sz="1800" dirty="0">
                <a:latin typeface="Arial" panose="020B0604020202020204" pitchFamily="34" charset="0"/>
                <a:cs typeface="Arial" panose="020B0604020202020204" pitchFamily="34" charset="0"/>
              </a:rPr>
              <a:t>The Zimbardo (1971) Prison experiment blamed a conformity to roles for the behaviour of the guards, but this is widely criticised as Zimbardo himself played a leading role and not every guard became abusive.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Reicher et al (2008) instead focused on understanding the participants relationship with the ‘in’ group rather than focusing on the ‘out’ group. So, rather than hating the opposition, they suggested it was about participants trying to be liked by their own group. Therefore, acceptance of roles is likely to depend on whether or not individuals internalise group membership as part of their self concept – do they include being a member of this group if they were describing themselves to a stranger?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The BBC recreated the Prison Experiment under the supervision of a different Social Psychologist, watch his video introducing and describing this investigation before completing an activity exploring this in more detail. </a:t>
            </a:r>
          </a:p>
        </p:txBody>
      </p:sp>
      <p:pic>
        <p:nvPicPr>
          <p:cNvPr id="5" name="Picture 4" descr="A picture containing indoor, person, person, person&#10;&#10;Description automatically generated">
            <a:hlinkClick r:id="rId2"/>
            <a:extLst>
              <a:ext uri="{FF2B5EF4-FFF2-40B4-BE49-F238E27FC236}">
                <a16:creationId xmlns:a16="http://schemas.microsoft.com/office/drawing/2014/main" id="{0B5D874F-1E5E-455B-B651-B89AF3181A83}"/>
              </a:ext>
            </a:extLst>
          </p:cNvPr>
          <p:cNvPicPr>
            <a:picLocks noChangeAspect="1"/>
          </p:cNvPicPr>
          <p:nvPr/>
        </p:nvPicPr>
        <p:blipFill>
          <a:blip r:embed="rId3"/>
          <a:stretch>
            <a:fillRect/>
          </a:stretch>
        </p:blipFill>
        <p:spPr>
          <a:xfrm>
            <a:off x="543951" y="2039810"/>
            <a:ext cx="6360941" cy="3406137"/>
          </a:xfrm>
          <a:prstGeom prst="rect">
            <a:avLst/>
          </a:prstGeom>
        </p:spPr>
      </p:pic>
    </p:spTree>
    <p:extLst>
      <p:ext uri="{BB962C8B-B14F-4D97-AF65-F5344CB8AC3E}">
        <p14:creationId xmlns:p14="http://schemas.microsoft.com/office/powerpoint/2010/main" val="142637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B5F6-3410-47FC-972E-73107D9C52B0}"/>
              </a:ext>
            </a:extLst>
          </p:cNvPr>
          <p:cNvSpPr>
            <a:spLocks noGrp="1"/>
          </p:cNvSpPr>
          <p:nvPr>
            <p:ph type="title"/>
          </p:nvPr>
        </p:nvSpPr>
        <p:spPr>
          <a:xfrm>
            <a:off x="8471424" y="1110883"/>
            <a:ext cx="3053039" cy="535038"/>
          </a:xfrm>
        </p:spPr>
        <p:txBody>
          <a:bodyPr anchor="b">
            <a:normAutofit/>
          </a:bodyPr>
          <a:lstStyle/>
          <a:p>
            <a:r>
              <a:rPr lang="en-GB" sz="2800" dirty="0"/>
              <a:t>BBC Prison Study</a:t>
            </a:r>
          </a:p>
        </p:txBody>
      </p:sp>
      <p:pic>
        <p:nvPicPr>
          <p:cNvPr id="5" name="Picture 4" descr="A screenshot of text&#10;&#10;Description automatically generated">
            <a:extLst>
              <a:ext uri="{FF2B5EF4-FFF2-40B4-BE49-F238E27FC236}">
                <a16:creationId xmlns:a16="http://schemas.microsoft.com/office/drawing/2014/main" id="{843A8D84-9505-4277-96FE-2C1825F6E071}"/>
              </a:ext>
            </a:extLst>
          </p:cNvPr>
          <p:cNvPicPr>
            <a:picLocks noChangeAspect="1"/>
          </p:cNvPicPr>
          <p:nvPr/>
        </p:nvPicPr>
        <p:blipFill>
          <a:blip r:embed="rId2"/>
          <a:stretch>
            <a:fillRect/>
          </a:stretch>
        </p:blipFill>
        <p:spPr>
          <a:xfrm>
            <a:off x="634275" y="953489"/>
            <a:ext cx="6900380" cy="4951022"/>
          </a:xfrm>
          <a:prstGeom prst="rect">
            <a:avLst/>
          </a:prstGeom>
        </p:spPr>
      </p:pic>
      <p:sp>
        <p:nvSpPr>
          <p:cNvPr id="3" name="Content Placeholder 2">
            <a:extLst>
              <a:ext uri="{FF2B5EF4-FFF2-40B4-BE49-F238E27FC236}">
                <a16:creationId xmlns:a16="http://schemas.microsoft.com/office/drawing/2014/main" id="{DBB4E664-5D5E-45D6-AAFD-206F53B6D702}"/>
              </a:ext>
            </a:extLst>
          </p:cNvPr>
          <p:cNvSpPr>
            <a:spLocks noGrp="1"/>
          </p:cNvSpPr>
          <p:nvPr>
            <p:ph idx="1"/>
          </p:nvPr>
        </p:nvSpPr>
        <p:spPr>
          <a:xfrm>
            <a:off x="7948247" y="1815197"/>
            <a:ext cx="3576216" cy="3931920"/>
          </a:xfrm>
        </p:spPr>
        <p:txBody>
          <a:bodyPr>
            <a:normAutofit/>
          </a:bodyPr>
          <a:lstStyle/>
          <a:p>
            <a:pPr marL="0" indent="0">
              <a:buNone/>
            </a:pPr>
            <a:r>
              <a:rPr lang="en-GB" sz="1800" dirty="0">
                <a:latin typeface="Arial" panose="020B0604020202020204" pitchFamily="34" charset="0"/>
                <a:cs typeface="Arial" panose="020B0604020202020204" pitchFamily="34" charset="0"/>
              </a:rPr>
              <a:t>Reicher and Haslam (2006) replicated Zimbardo's research in the BBC's prison study. You can find out more information about the study on this interactive website: The BBC Prison Study</a:t>
            </a:r>
            <a:r>
              <a:rPr lang="en-GB" dirty="0"/>
              <a:t> </a:t>
            </a:r>
            <a:r>
              <a:rPr lang="en-GB" dirty="0">
                <a:hlinkClick r:id="rId3"/>
              </a:rPr>
              <a:t>http://www.bbcprisonstudy.org/bbc-prison-study.php</a:t>
            </a:r>
            <a:r>
              <a:rPr lang="en-GB" dirty="0"/>
              <a:t> </a:t>
            </a:r>
          </a:p>
        </p:txBody>
      </p:sp>
      <p:sp>
        <p:nvSpPr>
          <p:cNvPr id="6" name="TextBox 5">
            <a:extLst>
              <a:ext uri="{FF2B5EF4-FFF2-40B4-BE49-F238E27FC236}">
                <a16:creationId xmlns:a16="http://schemas.microsoft.com/office/drawing/2014/main" id="{AE00BE61-17CA-4682-A4A8-0080A5345A83}"/>
              </a:ext>
            </a:extLst>
          </p:cNvPr>
          <p:cNvSpPr txBox="1"/>
          <p:nvPr/>
        </p:nvSpPr>
        <p:spPr>
          <a:xfrm>
            <a:off x="7812505" y="5325978"/>
            <a:ext cx="4074695" cy="1015663"/>
          </a:xfrm>
          <a:prstGeom prst="rect">
            <a:avLst/>
          </a:prstGeom>
          <a:noFill/>
        </p:spPr>
        <p:txBody>
          <a:bodyPr wrap="square" rtlCol="0">
            <a:spAutoFit/>
          </a:bodyPr>
          <a:lstStyle/>
          <a:p>
            <a:r>
              <a:rPr lang="en-GB" sz="2000" b="1" dirty="0"/>
              <a:t>Visit the site and explore the background of the study, activities and resources</a:t>
            </a:r>
            <a:r>
              <a:rPr lang="en-GB" b="1" dirty="0"/>
              <a:t>. </a:t>
            </a:r>
          </a:p>
        </p:txBody>
      </p:sp>
    </p:spTree>
    <p:extLst>
      <p:ext uri="{BB962C8B-B14F-4D97-AF65-F5344CB8AC3E}">
        <p14:creationId xmlns:p14="http://schemas.microsoft.com/office/powerpoint/2010/main" val="1202952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348B4-7C3E-4787-A326-8AD2C245DCB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C6F0439-8221-4624-8507-BEAE091B01CB}"/>
              </a:ext>
            </a:extLst>
          </p:cNvPr>
          <p:cNvSpPr>
            <a:spLocks noGrp="1"/>
          </p:cNvSpPr>
          <p:nvPr>
            <p:ph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Today we have:</a:t>
            </a:r>
          </a:p>
          <a:p>
            <a:pPr lvl="1"/>
            <a:r>
              <a:rPr lang="en-GB" sz="2800" dirty="0">
                <a:latin typeface="Arial" panose="020B0604020202020204" pitchFamily="34" charset="0"/>
                <a:cs typeface="Arial" panose="020B0604020202020204" pitchFamily="34" charset="0"/>
              </a:rPr>
              <a:t>Introduced Social Psychology as a field of study</a:t>
            </a:r>
          </a:p>
          <a:p>
            <a:pPr lvl="1"/>
            <a:r>
              <a:rPr lang="en-GB" sz="2800" dirty="0">
                <a:latin typeface="Arial" panose="020B0604020202020204" pitchFamily="34" charset="0"/>
                <a:cs typeface="Arial" panose="020B0604020202020204" pitchFamily="34" charset="0"/>
              </a:rPr>
              <a:t>Discussed how individuals perceive their own health throughout the lifespan. </a:t>
            </a:r>
          </a:p>
          <a:p>
            <a:pPr lvl="1"/>
            <a:r>
              <a:rPr lang="en-GB" sz="2800" dirty="0">
                <a:latin typeface="Arial" panose="020B0604020202020204" pitchFamily="34" charset="0"/>
                <a:cs typeface="Arial" panose="020B0604020202020204" pitchFamily="34" charset="0"/>
              </a:rPr>
              <a:t>Introduced the self concept and social identity.  </a:t>
            </a:r>
          </a:p>
          <a:p>
            <a:pPr lvl="1"/>
            <a:r>
              <a:rPr lang="en-GB" sz="2800" dirty="0">
                <a:latin typeface="Arial" panose="020B0604020202020204" pitchFamily="34" charset="0"/>
                <a:cs typeface="Arial" panose="020B0604020202020204" pitchFamily="34" charset="0"/>
              </a:rPr>
              <a:t>Discussed social influence and its affect on behaviours of groups. </a:t>
            </a:r>
          </a:p>
        </p:txBody>
      </p:sp>
    </p:spTree>
    <p:extLst>
      <p:ext uri="{BB962C8B-B14F-4D97-AF65-F5344CB8AC3E}">
        <p14:creationId xmlns:p14="http://schemas.microsoft.com/office/powerpoint/2010/main" val="148352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BF4CF-3FC4-4687-989F-F571D68A460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85717CC-88CF-4AFF-9396-0A336EE18A48}"/>
              </a:ext>
            </a:extLst>
          </p:cNvPr>
          <p:cNvSpPr>
            <a:spLocks noGrp="1"/>
          </p:cNvSpPr>
          <p:nvPr>
            <p:ph idx="1"/>
          </p:nvPr>
        </p:nvSpPr>
        <p:spPr>
          <a:xfrm>
            <a:off x="1066799" y="2103120"/>
            <a:ext cx="10568609" cy="3849624"/>
          </a:xfrm>
        </p:spPr>
        <p:txBody>
          <a:bodyPr>
            <a:normAutofit fontScale="92500" lnSpcReduction="20000"/>
          </a:bodyPr>
          <a:lstStyle/>
          <a:p>
            <a:r>
              <a:rPr lang="en-GB" dirty="0"/>
              <a:t>BBC Prison Study (2008). </a:t>
            </a:r>
            <a:r>
              <a:rPr lang="en-GB" i="1" dirty="0"/>
              <a:t>The BBC Prison Study.</a:t>
            </a:r>
            <a:r>
              <a:rPr lang="en-GB" dirty="0"/>
              <a:t> Retrieved from: </a:t>
            </a:r>
            <a:r>
              <a:rPr lang="en-GB" dirty="0">
                <a:hlinkClick r:id="rId2"/>
              </a:rPr>
              <a:t>http://www.bbcprisonstudy.org/bbc-prison-study.php</a:t>
            </a:r>
            <a:r>
              <a:rPr lang="en-GB" dirty="0"/>
              <a:t> [Accessed 04/09/2020]</a:t>
            </a:r>
          </a:p>
          <a:p>
            <a:r>
              <a:rPr lang="en-GB" dirty="0"/>
              <a:t>Baumeister, R. F. (1998). The Self. In D.T. Gilbert, S. T. Fiske, &amp; G. Lindsey (Eds), The handbook of social psychology (Vols. 1 &amp; 2, 4</a:t>
            </a:r>
            <a:r>
              <a:rPr lang="en-GB" baseline="30000" dirty="0"/>
              <a:t>th</a:t>
            </a:r>
            <a:r>
              <a:rPr lang="en-GB" dirty="0"/>
              <a:t> ed., pp680-740), New York: McGraw-Hill. </a:t>
            </a:r>
          </a:p>
          <a:p>
            <a:r>
              <a:rPr lang="en-GB" dirty="0">
                <a:effectLst/>
              </a:rPr>
              <a:t>Bo Bennett, (2013), Stanford Prison Experiment, [video] available - </a:t>
            </a:r>
            <a:r>
              <a:rPr lang="en-GB" dirty="0">
                <a:effectLst/>
                <a:hlinkClick r:id="rId3"/>
              </a:rPr>
              <a:t>https://www.youtube.com/watch?v=PcEPFMEtLIo</a:t>
            </a:r>
            <a:r>
              <a:rPr lang="en-GB" dirty="0">
                <a:effectLst/>
              </a:rPr>
              <a:t> [Accessed 12/10/2020]</a:t>
            </a:r>
            <a:endParaRPr lang="en-GB" dirty="0"/>
          </a:p>
          <a:p>
            <a:r>
              <a:rPr lang="en-GB" dirty="0">
                <a:effectLst/>
              </a:rPr>
              <a:t>Committee for Children, (2016), Self-Regulation Skills: Why They Are Fundamental, [Video] Available </a:t>
            </a:r>
            <a:r>
              <a:rPr lang="en-GB" dirty="0">
                <a:effectLst/>
                <a:hlinkClick r:id="rId4"/>
              </a:rPr>
              <a:t>https://www.youtube.com/watch?v=m4UGDaCgo_s</a:t>
            </a:r>
            <a:r>
              <a:rPr lang="en-GB" dirty="0">
                <a:effectLst/>
              </a:rPr>
              <a:t> [Accessed 12/09/2020]</a:t>
            </a:r>
          </a:p>
          <a:p>
            <a:r>
              <a:rPr lang="en-GB" dirty="0">
                <a:effectLst/>
              </a:rPr>
              <a:t>Morrison, V., and Bennett, P., (2016), Introduction to Health Psychology, 4</a:t>
            </a:r>
            <a:r>
              <a:rPr lang="en-GB" baseline="30000" dirty="0">
                <a:effectLst/>
              </a:rPr>
              <a:t>th</a:t>
            </a:r>
            <a:r>
              <a:rPr lang="en-GB" dirty="0">
                <a:effectLst/>
              </a:rPr>
              <a:t> Ed, Harlow: Pearson. </a:t>
            </a:r>
          </a:p>
          <a:p>
            <a:r>
              <a:rPr lang="en-GB" dirty="0" err="1">
                <a:effectLst/>
              </a:rPr>
              <a:t>OpenLearn</a:t>
            </a:r>
            <a:r>
              <a:rPr lang="en-GB" dirty="0">
                <a:effectLst/>
              </a:rPr>
              <a:t> from The Open University, (2011), The Experiment - Critical Social Psychology (3/30) [video] Available - </a:t>
            </a:r>
            <a:r>
              <a:rPr lang="en-GB" dirty="0">
                <a:effectLst/>
                <a:hlinkClick r:id="rId5"/>
              </a:rPr>
              <a:t>https://www.youtube.com/watch?v=WaZCHpqEei0</a:t>
            </a:r>
            <a:r>
              <a:rPr lang="en-GB" dirty="0">
                <a:effectLst/>
              </a:rPr>
              <a:t> [Accessed 01/10/2020]</a:t>
            </a:r>
            <a:endParaRPr lang="en-GB" dirty="0"/>
          </a:p>
          <a:p>
            <a:r>
              <a:rPr lang="en-GB" dirty="0"/>
              <a:t>Reicher, S., &amp; Haslam, S.A. (2006). Rethinking the psychology of tyranny: The BBC prison study. </a:t>
            </a:r>
            <a:r>
              <a:rPr lang="en-GB" i="1" dirty="0"/>
              <a:t>British Journal of Social Psychology, 45</a:t>
            </a:r>
            <a:r>
              <a:rPr lang="en-GB" dirty="0"/>
              <a:t>(1), 1 </a:t>
            </a:r>
          </a:p>
          <a:p>
            <a:r>
              <a:rPr lang="en-GB" dirty="0"/>
              <a:t>Turner, J. C. (1982). Towards a cognitive redefinition of the social group. In H. Tajfel (E d.), </a:t>
            </a:r>
            <a:r>
              <a:rPr lang="en-GB" i="1" dirty="0"/>
              <a:t>Social identity and intergroup relations.</a:t>
            </a:r>
            <a:r>
              <a:rPr lang="en-GB" dirty="0"/>
              <a:t> Cambridge: Cambridge University Press.</a:t>
            </a:r>
          </a:p>
        </p:txBody>
      </p:sp>
    </p:spTree>
    <p:extLst>
      <p:ext uri="{BB962C8B-B14F-4D97-AF65-F5344CB8AC3E}">
        <p14:creationId xmlns:p14="http://schemas.microsoft.com/office/powerpoint/2010/main" val="21031878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2" ma:contentTypeDescription="Create a new document." ma:contentTypeScope="" ma:versionID="9c52eea977db69b0fc035a8b53cee190">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c05d46262523b037fa1f8cf5b691601a"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purl.org/dc/terms/"/>
    <ds:schemaRef ds:uri="ebe861c4-9752-476b-95bf-faec8d80e167"/>
    <ds:schemaRef ds:uri="http://schemas.microsoft.com/office/2006/documentManagement/types"/>
    <ds:schemaRef ds:uri="f9cd839b-d2f7-4d79-867e-33235b171cd7"/>
    <ds:schemaRef ds:uri="http://www.w3.org/XML/1998/namespace"/>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8EAFECC8-C6FB-4EDA-97AB-860F6C402F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166</TotalTime>
  <Words>1916</Words>
  <Application>Microsoft Office PowerPoint</Application>
  <PresentationFormat>Widescreen</PresentationFormat>
  <Paragraphs>119</Paragraphs>
  <Slides>21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Garamond</vt:lpstr>
      <vt:lpstr>SavonVTI</vt:lpstr>
      <vt:lpstr>Social Identity and social influence</vt:lpstr>
      <vt:lpstr>How do we feel within ourselves and about ourselves?</vt:lpstr>
      <vt:lpstr>How do view our health? </vt:lpstr>
      <vt:lpstr>How do view our health? </vt:lpstr>
      <vt:lpstr>PowerPoint Presentation</vt:lpstr>
      <vt:lpstr>Self Concept</vt:lpstr>
      <vt:lpstr>Activity – 20 mins</vt:lpstr>
      <vt:lpstr>The importance of comparison</vt:lpstr>
      <vt:lpstr>PowerPoint Presentation</vt:lpstr>
      <vt:lpstr>PowerPoint Presentation</vt:lpstr>
      <vt:lpstr>PowerPoint Presentation</vt:lpstr>
      <vt:lpstr>Henri Tajfel </vt:lpstr>
      <vt:lpstr>PowerPoint Presentation</vt:lpstr>
      <vt:lpstr>PowerPoint Presentation</vt:lpstr>
      <vt:lpstr>Share what you found. </vt:lpstr>
      <vt:lpstr>Social influence. </vt:lpstr>
      <vt:lpstr>The Stanford Prison Experiment</vt:lpstr>
      <vt:lpstr>Can good people do bad things? </vt:lpstr>
      <vt:lpstr>BBC Prison Study</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Identity and social influence</dc:title>
  <dc:creator>Rebecca Kavanagh</dc:creator>
  <cp:lastModifiedBy>Rebecca Stewart</cp:lastModifiedBy>
  <cp:revision>9</cp:revision>
  <dcterms:created xsi:type="dcterms:W3CDTF">2020-10-12T18:54:02Z</dcterms:created>
  <dcterms:modified xsi:type="dcterms:W3CDTF">2022-12-23T12:10:53Z</dcterms:modified>
</cp:coreProperties>
</file>