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0" r:id="rId3"/>
    <p:sldId id="263" r:id="rId4"/>
    <p:sldId id="265" r:id="rId5"/>
    <p:sldId id="258" r:id="rId6"/>
    <p:sldId id="267" r:id="rId7"/>
    <p:sldId id="275" r:id="rId8"/>
    <p:sldId id="274" r:id="rId9"/>
    <p:sldId id="276" r:id="rId10"/>
    <p:sldId id="278" r:id="rId11"/>
    <p:sldId id="272" r:id="rId12"/>
    <p:sldId id="273" r:id="rId13"/>
    <p:sldId id="266" r:id="rId14"/>
    <p:sldId id="261" r:id="rId15"/>
    <p:sldId id="262" r:id="rId16"/>
    <p:sldId id="264" r:id="rId17"/>
    <p:sldId id="259"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0C3B2210-B2BB-47FA-BC1C-F193E8B634F4}">
          <p14:sldIdLst>
            <p14:sldId id="256"/>
            <p14:sldId id="260"/>
            <p14:sldId id="263"/>
            <p14:sldId id="265"/>
            <p14:sldId id="258"/>
            <p14:sldId id="267"/>
            <p14:sldId id="275"/>
            <p14:sldId id="274"/>
            <p14:sldId id="276"/>
            <p14:sldId id="278"/>
            <p14:sldId id="272"/>
            <p14:sldId id="273"/>
            <p14:sldId id="266"/>
            <p14:sldId id="261"/>
            <p14:sldId id="262"/>
            <p14:sldId id="264"/>
            <p14:sldId id="259"/>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7" d="100"/>
          <a:sy n="67" d="100"/>
        </p:scale>
        <p:origin x="64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9DC714-6C86-4CC2-AD8F-94EA4DCB016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72F8669-8C7F-47D0-80D9-9811B9C25B5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B65C90B-61C4-412B-806A-F82AA4B7EB40}"/>
              </a:ext>
            </a:extLst>
          </p:cNvPr>
          <p:cNvSpPr>
            <a:spLocks noGrp="1"/>
          </p:cNvSpPr>
          <p:nvPr>
            <p:ph type="dt" sz="half" idx="10"/>
          </p:nvPr>
        </p:nvSpPr>
        <p:spPr/>
        <p:txBody>
          <a:bodyPr/>
          <a:lstStyle/>
          <a:p>
            <a:fld id="{0E9BE9D0-106C-486F-A408-EB895DD17D95}" type="datetimeFigureOut">
              <a:rPr lang="en-GB" smtClean="0"/>
              <a:t>29/09/2019</a:t>
            </a:fld>
            <a:endParaRPr lang="en-GB" dirty="0"/>
          </a:p>
        </p:txBody>
      </p:sp>
      <p:sp>
        <p:nvSpPr>
          <p:cNvPr id="5" name="Footer Placeholder 4">
            <a:extLst>
              <a:ext uri="{FF2B5EF4-FFF2-40B4-BE49-F238E27FC236}">
                <a16:creationId xmlns:a16="http://schemas.microsoft.com/office/drawing/2014/main" id="{F774332F-9233-493C-8197-A9DA4E4D0BC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F24FE94-6AAD-45DC-BB3C-EA5E81F6F5D4}"/>
              </a:ext>
            </a:extLst>
          </p:cNvPr>
          <p:cNvSpPr>
            <a:spLocks noGrp="1"/>
          </p:cNvSpPr>
          <p:nvPr>
            <p:ph type="sldNum" sz="quarter" idx="12"/>
          </p:nvPr>
        </p:nvSpPr>
        <p:spPr/>
        <p:txBody>
          <a:bodyPr/>
          <a:lstStyle/>
          <a:p>
            <a:fld id="{0F6566B3-8597-4468-8F24-3109703AD2A2}" type="slidenum">
              <a:rPr lang="en-GB" smtClean="0"/>
              <a:t>‹#›</a:t>
            </a:fld>
            <a:endParaRPr lang="en-GB" dirty="0"/>
          </a:p>
        </p:txBody>
      </p:sp>
    </p:spTree>
    <p:extLst>
      <p:ext uri="{BB962C8B-B14F-4D97-AF65-F5344CB8AC3E}">
        <p14:creationId xmlns:p14="http://schemas.microsoft.com/office/powerpoint/2010/main" val="39017043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85E7A8-463B-4616-9EDA-6B39B1217C1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488F530-86F4-4972-B32C-7B1F3FD1F3A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E987D9-FEA1-4AE3-ADE7-5C3DB0766EB2}"/>
              </a:ext>
            </a:extLst>
          </p:cNvPr>
          <p:cNvSpPr>
            <a:spLocks noGrp="1"/>
          </p:cNvSpPr>
          <p:nvPr>
            <p:ph type="dt" sz="half" idx="10"/>
          </p:nvPr>
        </p:nvSpPr>
        <p:spPr/>
        <p:txBody>
          <a:bodyPr/>
          <a:lstStyle/>
          <a:p>
            <a:fld id="{0E9BE9D0-106C-486F-A408-EB895DD17D95}" type="datetimeFigureOut">
              <a:rPr lang="en-GB" smtClean="0"/>
              <a:t>29/09/2019</a:t>
            </a:fld>
            <a:endParaRPr lang="en-GB" dirty="0"/>
          </a:p>
        </p:txBody>
      </p:sp>
      <p:sp>
        <p:nvSpPr>
          <p:cNvPr id="5" name="Footer Placeholder 4">
            <a:extLst>
              <a:ext uri="{FF2B5EF4-FFF2-40B4-BE49-F238E27FC236}">
                <a16:creationId xmlns:a16="http://schemas.microsoft.com/office/drawing/2014/main" id="{0099FB67-D0B6-4D1D-B887-B4203E5374B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E8BE5BD-D2E1-43EA-94A2-3CD9D41BC741}"/>
              </a:ext>
            </a:extLst>
          </p:cNvPr>
          <p:cNvSpPr>
            <a:spLocks noGrp="1"/>
          </p:cNvSpPr>
          <p:nvPr>
            <p:ph type="sldNum" sz="quarter" idx="12"/>
          </p:nvPr>
        </p:nvSpPr>
        <p:spPr/>
        <p:txBody>
          <a:bodyPr/>
          <a:lstStyle/>
          <a:p>
            <a:fld id="{0F6566B3-8597-4468-8F24-3109703AD2A2}" type="slidenum">
              <a:rPr lang="en-GB" smtClean="0"/>
              <a:t>‹#›</a:t>
            </a:fld>
            <a:endParaRPr lang="en-GB" dirty="0"/>
          </a:p>
        </p:txBody>
      </p:sp>
    </p:spTree>
    <p:extLst>
      <p:ext uri="{BB962C8B-B14F-4D97-AF65-F5344CB8AC3E}">
        <p14:creationId xmlns:p14="http://schemas.microsoft.com/office/powerpoint/2010/main" val="41186183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DA58D-52A4-4C04-A8A6-E2D470793F2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B43F031-DF0A-4932-B5D2-985BE6B67AB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000DE67-4FA1-4F73-8251-29F659985B7C}"/>
              </a:ext>
            </a:extLst>
          </p:cNvPr>
          <p:cNvSpPr>
            <a:spLocks noGrp="1"/>
          </p:cNvSpPr>
          <p:nvPr>
            <p:ph type="dt" sz="half" idx="10"/>
          </p:nvPr>
        </p:nvSpPr>
        <p:spPr/>
        <p:txBody>
          <a:bodyPr/>
          <a:lstStyle/>
          <a:p>
            <a:fld id="{0E9BE9D0-106C-486F-A408-EB895DD17D95}" type="datetimeFigureOut">
              <a:rPr lang="en-GB" smtClean="0"/>
              <a:t>29/09/2019</a:t>
            </a:fld>
            <a:endParaRPr lang="en-GB" dirty="0"/>
          </a:p>
        </p:txBody>
      </p:sp>
      <p:sp>
        <p:nvSpPr>
          <p:cNvPr id="5" name="Footer Placeholder 4">
            <a:extLst>
              <a:ext uri="{FF2B5EF4-FFF2-40B4-BE49-F238E27FC236}">
                <a16:creationId xmlns:a16="http://schemas.microsoft.com/office/drawing/2014/main" id="{8B20B2DC-B98B-4CD4-8B7F-620BBD1C363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61151CC-4F4C-426F-ABAB-EDB272FEEC73}"/>
              </a:ext>
            </a:extLst>
          </p:cNvPr>
          <p:cNvSpPr>
            <a:spLocks noGrp="1"/>
          </p:cNvSpPr>
          <p:nvPr>
            <p:ph type="sldNum" sz="quarter" idx="12"/>
          </p:nvPr>
        </p:nvSpPr>
        <p:spPr/>
        <p:txBody>
          <a:bodyPr/>
          <a:lstStyle/>
          <a:p>
            <a:fld id="{0F6566B3-8597-4468-8F24-3109703AD2A2}" type="slidenum">
              <a:rPr lang="en-GB" smtClean="0"/>
              <a:t>‹#›</a:t>
            </a:fld>
            <a:endParaRPr lang="en-GB" dirty="0"/>
          </a:p>
        </p:txBody>
      </p:sp>
    </p:spTree>
    <p:extLst>
      <p:ext uri="{BB962C8B-B14F-4D97-AF65-F5344CB8AC3E}">
        <p14:creationId xmlns:p14="http://schemas.microsoft.com/office/powerpoint/2010/main" val="41673966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6A839-A7D7-4CC0-9614-01C8AE734D2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B20AB72-E3A7-4479-BCF3-C7E36D6AC60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0A98571-B02F-4390-B44D-5889A1CA9E0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66F9A15-B408-4201-8FB9-E28923F65622}"/>
              </a:ext>
            </a:extLst>
          </p:cNvPr>
          <p:cNvSpPr>
            <a:spLocks noGrp="1"/>
          </p:cNvSpPr>
          <p:nvPr>
            <p:ph type="dt" sz="half" idx="10"/>
          </p:nvPr>
        </p:nvSpPr>
        <p:spPr/>
        <p:txBody>
          <a:bodyPr/>
          <a:lstStyle/>
          <a:p>
            <a:fld id="{0E9BE9D0-106C-486F-A408-EB895DD17D95}" type="datetimeFigureOut">
              <a:rPr lang="en-GB" smtClean="0"/>
              <a:t>29/09/2019</a:t>
            </a:fld>
            <a:endParaRPr lang="en-GB" dirty="0"/>
          </a:p>
        </p:txBody>
      </p:sp>
      <p:sp>
        <p:nvSpPr>
          <p:cNvPr id="6" name="Footer Placeholder 5">
            <a:extLst>
              <a:ext uri="{FF2B5EF4-FFF2-40B4-BE49-F238E27FC236}">
                <a16:creationId xmlns:a16="http://schemas.microsoft.com/office/drawing/2014/main" id="{C33D96E0-DC05-4C56-9D4B-EF42E346B8D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C128E6B4-F33C-406D-97BA-2F34930E1EA7}"/>
              </a:ext>
            </a:extLst>
          </p:cNvPr>
          <p:cNvSpPr>
            <a:spLocks noGrp="1"/>
          </p:cNvSpPr>
          <p:nvPr>
            <p:ph type="sldNum" sz="quarter" idx="12"/>
          </p:nvPr>
        </p:nvSpPr>
        <p:spPr/>
        <p:txBody>
          <a:bodyPr/>
          <a:lstStyle/>
          <a:p>
            <a:fld id="{0F6566B3-8597-4468-8F24-3109703AD2A2}" type="slidenum">
              <a:rPr lang="en-GB" smtClean="0"/>
              <a:t>‹#›</a:t>
            </a:fld>
            <a:endParaRPr lang="en-GB" dirty="0"/>
          </a:p>
        </p:txBody>
      </p:sp>
    </p:spTree>
    <p:extLst>
      <p:ext uri="{BB962C8B-B14F-4D97-AF65-F5344CB8AC3E}">
        <p14:creationId xmlns:p14="http://schemas.microsoft.com/office/powerpoint/2010/main" val="13883499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DDB4A-E680-471C-92B7-991645C39FB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29EA5F6-14D4-4CFC-B2FC-3080C9AA2D7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89794AA-EF9B-4969-A0B3-3B745948831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DE654FD-8BC3-4B4A-A4EE-2CC70AFCF57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8F2CF18-7DA3-4778-A115-64ADE3C8A6F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1219F18-6981-442C-BD3C-40C806A1FB9D}"/>
              </a:ext>
            </a:extLst>
          </p:cNvPr>
          <p:cNvSpPr>
            <a:spLocks noGrp="1"/>
          </p:cNvSpPr>
          <p:nvPr>
            <p:ph type="dt" sz="half" idx="10"/>
          </p:nvPr>
        </p:nvSpPr>
        <p:spPr/>
        <p:txBody>
          <a:bodyPr/>
          <a:lstStyle/>
          <a:p>
            <a:fld id="{0E9BE9D0-106C-486F-A408-EB895DD17D95}" type="datetimeFigureOut">
              <a:rPr lang="en-GB" smtClean="0"/>
              <a:t>29/09/2019</a:t>
            </a:fld>
            <a:endParaRPr lang="en-GB" dirty="0"/>
          </a:p>
        </p:txBody>
      </p:sp>
      <p:sp>
        <p:nvSpPr>
          <p:cNvPr id="8" name="Footer Placeholder 7">
            <a:extLst>
              <a:ext uri="{FF2B5EF4-FFF2-40B4-BE49-F238E27FC236}">
                <a16:creationId xmlns:a16="http://schemas.microsoft.com/office/drawing/2014/main" id="{9239B90F-455B-4898-80A7-E6D3F8D24389}"/>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3BDDF730-AF76-44D6-ADCF-D7ADD5A4BA8F}"/>
              </a:ext>
            </a:extLst>
          </p:cNvPr>
          <p:cNvSpPr>
            <a:spLocks noGrp="1"/>
          </p:cNvSpPr>
          <p:nvPr>
            <p:ph type="sldNum" sz="quarter" idx="12"/>
          </p:nvPr>
        </p:nvSpPr>
        <p:spPr/>
        <p:txBody>
          <a:bodyPr/>
          <a:lstStyle/>
          <a:p>
            <a:fld id="{0F6566B3-8597-4468-8F24-3109703AD2A2}" type="slidenum">
              <a:rPr lang="en-GB" smtClean="0"/>
              <a:t>‹#›</a:t>
            </a:fld>
            <a:endParaRPr lang="en-GB" dirty="0"/>
          </a:p>
        </p:txBody>
      </p:sp>
    </p:spTree>
    <p:extLst>
      <p:ext uri="{BB962C8B-B14F-4D97-AF65-F5344CB8AC3E}">
        <p14:creationId xmlns:p14="http://schemas.microsoft.com/office/powerpoint/2010/main" val="3602121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B7534-C1FA-49FA-80A0-02D6F9ABF66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16CFF07-B8C4-4AF7-8199-E703FC3EB165}"/>
              </a:ext>
            </a:extLst>
          </p:cNvPr>
          <p:cNvSpPr>
            <a:spLocks noGrp="1"/>
          </p:cNvSpPr>
          <p:nvPr>
            <p:ph type="dt" sz="half" idx="10"/>
          </p:nvPr>
        </p:nvSpPr>
        <p:spPr/>
        <p:txBody>
          <a:bodyPr/>
          <a:lstStyle/>
          <a:p>
            <a:fld id="{0E9BE9D0-106C-486F-A408-EB895DD17D95}" type="datetimeFigureOut">
              <a:rPr lang="en-GB" smtClean="0"/>
              <a:t>29/09/2019</a:t>
            </a:fld>
            <a:endParaRPr lang="en-GB" dirty="0"/>
          </a:p>
        </p:txBody>
      </p:sp>
      <p:sp>
        <p:nvSpPr>
          <p:cNvPr id="4" name="Footer Placeholder 3">
            <a:extLst>
              <a:ext uri="{FF2B5EF4-FFF2-40B4-BE49-F238E27FC236}">
                <a16:creationId xmlns:a16="http://schemas.microsoft.com/office/drawing/2014/main" id="{23BB398E-3E71-4FCD-955D-53B2B70BC04F}"/>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9B87EBD4-1505-419A-BEF4-F1F3DE7608B0}"/>
              </a:ext>
            </a:extLst>
          </p:cNvPr>
          <p:cNvSpPr>
            <a:spLocks noGrp="1"/>
          </p:cNvSpPr>
          <p:nvPr>
            <p:ph type="sldNum" sz="quarter" idx="12"/>
          </p:nvPr>
        </p:nvSpPr>
        <p:spPr/>
        <p:txBody>
          <a:bodyPr/>
          <a:lstStyle/>
          <a:p>
            <a:fld id="{0F6566B3-8597-4468-8F24-3109703AD2A2}" type="slidenum">
              <a:rPr lang="en-GB" smtClean="0"/>
              <a:t>‹#›</a:t>
            </a:fld>
            <a:endParaRPr lang="en-GB" dirty="0"/>
          </a:p>
        </p:txBody>
      </p:sp>
    </p:spTree>
    <p:extLst>
      <p:ext uri="{BB962C8B-B14F-4D97-AF65-F5344CB8AC3E}">
        <p14:creationId xmlns:p14="http://schemas.microsoft.com/office/powerpoint/2010/main" val="5045157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680184E-3822-4C87-BC14-A75BF41F9CEB}"/>
              </a:ext>
            </a:extLst>
          </p:cNvPr>
          <p:cNvSpPr>
            <a:spLocks noGrp="1"/>
          </p:cNvSpPr>
          <p:nvPr>
            <p:ph type="dt" sz="half" idx="10"/>
          </p:nvPr>
        </p:nvSpPr>
        <p:spPr/>
        <p:txBody>
          <a:bodyPr/>
          <a:lstStyle/>
          <a:p>
            <a:fld id="{0E9BE9D0-106C-486F-A408-EB895DD17D95}" type="datetimeFigureOut">
              <a:rPr lang="en-GB" smtClean="0"/>
              <a:t>29/09/2019</a:t>
            </a:fld>
            <a:endParaRPr lang="en-GB" dirty="0"/>
          </a:p>
        </p:txBody>
      </p:sp>
      <p:sp>
        <p:nvSpPr>
          <p:cNvPr id="3" name="Footer Placeholder 2">
            <a:extLst>
              <a:ext uri="{FF2B5EF4-FFF2-40B4-BE49-F238E27FC236}">
                <a16:creationId xmlns:a16="http://schemas.microsoft.com/office/drawing/2014/main" id="{2746BB56-F5B1-42E1-8A05-1AA15F0FF54E}"/>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9968EBEF-DEFF-4596-AB3C-E7385570F2EF}"/>
              </a:ext>
            </a:extLst>
          </p:cNvPr>
          <p:cNvSpPr>
            <a:spLocks noGrp="1"/>
          </p:cNvSpPr>
          <p:nvPr>
            <p:ph type="sldNum" sz="quarter" idx="12"/>
          </p:nvPr>
        </p:nvSpPr>
        <p:spPr/>
        <p:txBody>
          <a:bodyPr/>
          <a:lstStyle/>
          <a:p>
            <a:fld id="{0F6566B3-8597-4468-8F24-3109703AD2A2}" type="slidenum">
              <a:rPr lang="en-GB" smtClean="0"/>
              <a:t>‹#›</a:t>
            </a:fld>
            <a:endParaRPr lang="en-GB" dirty="0"/>
          </a:p>
        </p:txBody>
      </p:sp>
    </p:spTree>
    <p:extLst>
      <p:ext uri="{BB962C8B-B14F-4D97-AF65-F5344CB8AC3E}">
        <p14:creationId xmlns:p14="http://schemas.microsoft.com/office/powerpoint/2010/main" val="31994851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2B5B0-FBD6-49A8-8EFC-E97D66F45BD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2763541-3F30-4737-8F75-6A7BE920CD5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4C066C5-CF7B-4A09-B5A6-2E3827B13E6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2D3E9BC-C59C-4D73-B319-B723A265B72B}"/>
              </a:ext>
            </a:extLst>
          </p:cNvPr>
          <p:cNvSpPr>
            <a:spLocks noGrp="1"/>
          </p:cNvSpPr>
          <p:nvPr>
            <p:ph type="dt" sz="half" idx="10"/>
          </p:nvPr>
        </p:nvSpPr>
        <p:spPr/>
        <p:txBody>
          <a:bodyPr/>
          <a:lstStyle/>
          <a:p>
            <a:fld id="{0E9BE9D0-106C-486F-A408-EB895DD17D95}" type="datetimeFigureOut">
              <a:rPr lang="en-GB" smtClean="0"/>
              <a:t>29/09/2019</a:t>
            </a:fld>
            <a:endParaRPr lang="en-GB" dirty="0"/>
          </a:p>
        </p:txBody>
      </p:sp>
      <p:sp>
        <p:nvSpPr>
          <p:cNvPr id="6" name="Footer Placeholder 5">
            <a:extLst>
              <a:ext uri="{FF2B5EF4-FFF2-40B4-BE49-F238E27FC236}">
                <a16:creationId xmlns:a16="http://schemas.microsoft.com/office/drawing/2014/main" id="{451865C2-2273-48E6-8687-F0CF5C213126}"/>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349DAD71-BE7F-4F7A-9F49-53EA59083A8E}"/>
              </a:ext>
            </a:extLst>
          </p:cNvPr>
          <p:cNvSpPr>
            <a:spLocks noGrp="1"/>
          </p:cNvSpPr>
          <p:nvPr>
            <p:ph type="sldNum" sz="quarter" idx="12"/>
          </p:nvPr>
        </p:nvSpPr>
        <p:spPr/>
        <p:txBody>
          <a:bodyPr/>
          <a:lstStyle/>
          <a:p>
            <a:fld id="{0F6566B3-8597-4468-8F24-3109703AD2A2}" type="slidenum">
              <a:rPr lang="en-GB" smtClean="0"/>
              <a:t>‹#›</a:t>
            </a:fld>
            <a:endParaRPr lang="en-GB" dirty="0"/>
          </a:p>
        </p:txBody>
      </p:sp>
    </p:spTree>
    <p:extLst>
      <p:ext uri="{BB962C8B-B14F-4D97-AF65-F5344CB8AC3E}">
        <p14:creationId xmlns:p14="http://schemas.microsoft.com/office/powerpoint/2010/main" val="38910169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D68A6-DC69-426B-9EA2-06DCEF8E2CB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45710E-C13A-4C74-B444-3D0666409C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2E307437-169C-4835-AF6F-0B359B30171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D0C00A0-5556-4669-A593-CE7F4BD1A0B2}"/>
              </a:ext>
            </a:extLst>
          </p:cNvPr>
          <p:cNvSpPr>
            <a:spLocks noGrp="1"/>
          </p:cNvSpPr>
          <p:nvPr>
            <p:ph type="dt" sz="half" idx="10"/>
          </p:nvPr>
        </p:nvSpPr>
        <p:spPr/>
        <p:txBody>
          <a:bodyPr/>
          <a:lstStyle/>
          <a:p>
            <a:fld id="{0E9BE9D0-106C-486F-A408-EB895DD17D95}" type="datetimeFigureOut">
              <a:rPr lang="en-GB" smtClean="0"/>
              <a:t>29/09/2019</a:t>
            </a:fld>
            <a:endParaRPr lang="en-GB" dirty="0"/>
          </a:p>
        </p:txBody>
      </p:sp>
      <p:sp>
        <p:nvSpPr>
          <p:cNvPr id="6" name="Footer Placeholder 5">
            <a:extLst>
              <a:ext uri="{FF2B5EF4-FFF2-40B4-BE49-F238E27FC236}">
                <a16:creationId xmlns:a16="http://schemas.microsoft.com/office/drawing/2014/main" id="{29D7A19B-21F6-45D1-9892-02C3B1D05DF4}"/>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83C0D3FE-8A5A-48C3-88F6-361CA95B1F3C}"/>
              </a:ext>
            </a:extLst>
          </p:cNvPr>
          <p:cNvSpPr>
            <a:spLocks noGrp="1"/>
          </p:cNvSpPr>
          <p:nvPr>
            <p:ph type="sldNum" sz="quarter" idx="12"/>
          </p:nvPr>
        </p:nvSpPr>
        <p:spPr/>
        <p:txBody>
          <a:bodyPr/>
          <a:lstStyle/>
          <a:p>
            <a:fld id="{0F6566B3-8597-4468-8F24-3109703AD2A2}" type="slidenum">
              <a:rPr lang="en-GB" smtClean="0"/>
              <a:t>‹#›</a:t>
            </a:fld>
            <a:endParaRPr lang="en-GB" dirty="0"/>
          </a:p>
        </p:txBody>
      </p:sp>
    </p:spTree>
    <p:extLst>
      <p:ext uri="{BB962C8B-B14F-4D97-AF65-F5344CB8AC3E}">
        <p14:creationId xmlns:p14="http://schemas.microsoft.com/office/powerpoint/2010/main" val="12386145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43A77-EF70-4AF9-B29B-9FB7DE99858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41B343A-7264-4F95-B241-8B04C9A9331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A344FD-B8FF-4860-8B4D-25662101C817}"/>
              </a:ext>
            </a:extLst>
          </p:cNvPr>
          <p:cNvSpPr>
            <a:spLocks noGrp="1"/>
          </p:cNvSpPr>
          <p:nvPr>
            <p:ph type="dt" sz="half" idx="10"/>
          </p:nvPr>
        </p:nvSpPr>
        <p:spPr/>
        <p:txBody>
          <a:bodyPr/>
          <a:lstStyle/>
          <a:p>
            <a:fld id="{0E9BE9D0-106C-486F-A408-EB895DD17D95}" type="datetimeFigureOut">
              <a:rPr lang="en-GB" smtClean="0"/>
              <a:t>29/09/2019</a:t>
            </a:fld>
            <a:endParaRPr lang="en-GB" dirty="0"/>
          </a:p>
        </p:txBody>
      </p:sp>
      <p:sp>
        <p:nvSpPr>
          <p:cNvPr id="5" name="Footer Placeholder 4">
            <a:extLst>
              <a:ext uri="{FF2B5EF4-FFF2-40B4-BE49-F238E27FC236}">
                <a16:creationId xmlns:a16="http://schemas.microsoft.com/office/drawing/2014/main" id="{1BFEFA49-0A1C-46BB-A2F4-FFB5119F3A6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4B8FC0E-F41D-42F4-A2A5-54B2F2829FF7}"/>
              </a:ext>
            </a:extLst>
          </p:cNvPr>
          <p:cNvSpPr>
            <a:spLocks noGrp="1"/>
          </p:cNvSpPr>
          <p:nvPr>
            <p:ph type="sldNum" sz="quarter" idx="12"/>
          </p:nvPr>
        </p:nvSpPr>
        <p:spPr/>
        <p:txBody>
          <a:bodyPr/>
          <a:lstStyle/>
          <a:p>
            <a:fld id="{0F6566B3-8597-4468-8F24-3109703AD2A2}" type="slidenum">
              <a:rPr lang="en-GB" smtClean="0"/>
              <a:t>‹#›</a:t>
            </a:fld>
            <a:endParaRPr lang="en-GB" dirty="0"/>
          </a:p>
        </p:txBody>
      </p:sp>
    </p:spTree>
    <p:extLst>
      <p:ext uri="{BB962C8B-B14F-4D97-AF65-F5344CB8AC3E}">
        <p14:creationId xmlns:p14="http://schemas.microsoft.com/office/powerpoint/2010/main" val="39324326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13F09D8-4DA4-4F2D-A522-AACC06CDA3B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955069-CF49-4C2C-9306-649EC790D6B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AFC327-8159-4593-9392-5FD47C7047F1}"/>
              </a:ext>
            </a:extLst>
          </p:cNvPr>
          <p:cNvSpPr>
            <a:spLocks noGrp="1"/>
          </p:cNvSpPr>
          <p:nvPr>
            <p:ph type="dt" sz="half" idx="10"/>
          </p:nvPr>
        </p:nvSpPr>
        <p:spPr/>
        <p:txBody>
          <a:bodyPr/>
          <a:lstStyle/>
          <a:p>
            <a:fld id="{0E9BE9D0-106C-486F-A408-EB895DD17D95}" type="datetimeFigureOut">
              <a:rPr lang="en-GB" smtClean="0"/>
              <a:t>29/09/2019</a:t>
            </a:fld>
            <a:endParaRPr lang="en-GB" dirty="0"/>
          </a:p>
        </p:txBody>
      </p:sp>
      <p:sp>
        <p:nvSpPr>
          <p:cNvPr id="5" name="Footer Placeholder 4">
            <a:extLst>
              <a:ext uri="{FF2B5EF4-FFF2-40B4-BE49-F238E27FC236}">
                <a16:creationId xmlns:a16="http://schemas.microsoft.com/office/drawing/2014/main" id="{298DE8D6-8219-4E15-9E11-23EC91C45B5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BC48E98-AA3C-45AE-817C-1B80A151C2DF}"/>
              </a:ext>
            </a:extLst>
          </p:cNvPr>
          <p:cNvSpPr>
            <a:spLocks noGrp="1"/>
          </p:cNvSpPr>
          <p:nvPr>
            <p:ph type="sldNum" sz="quarter" idx="12"/>
          </p:nvPr>
        </p:nvSpPr>
        <p:spPr/>
        <p:txBody>
          <a:bodyPr/>
          <a:lstStyle/>
          <a:p>
            <a:fld id="{0F6566B3-8597-4468-8F24-3109703AD2A2}" type="slidenum">
              <a:rPr lang="en-GB" smtClean="0"/>
              <a:t>‹#›</a:t>
            </a:fld>
            <a:endParaRPr lang="en-GB" dirty="0"/>
          </a:p>
        </p:txBody>
      </p:sp>
    </p:spTree>
    <p:extLst>
      <p:ext uri="{BB962C8B-B14F-4D97-AF65-F5344CB8AC3E}">
        <p14:creationId xmlns:p14="http://schemas.microsoft.com/office/powerpoint/2010/main" val="25664299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1883F68-BB75-459B-9A8C-0B9A21EFFD9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E609601-EBB3-4625-9149-AD98D4DEE91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264EEF-B364-4309-B48A-8DED2FE75AD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E9BE9D0-106C-486F-A408-EB895DD17D95}" type="datetimeFigureOut">
              <a:rPr lang="en-GB" smtClean="0"/>
              <a:t>29/09/2019</a:t>
            </a:fld>
            <a:endParaRPr lang="en-GB" dirty="0"/>
          </a:p>
        </p:txBody>
      </p:sp>
      <p:sp>
        <p:nvSpPr>
          <p:cNvPr id="5" name="Footer Placeholder 4">
            <a:extLst>
              <a:ext uri="{FF2B5EF4-FFF2-40B4-BE49-F238E27FC236}">
                <a16:creationId xmlns:a16="http://schemas.microsoft.com/office/drawing/2014/main" id="{6D882AE8-B140-4417-A102-46EE66F6A96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E33FADA1-E962-4DA1-8448-57736DAB9A0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F6566B3-8597-4468-8F24-3109703AD2A2}" type="slidenum">
              <a:rPr lang="en-GB" smtClean="0"/>
              <a:t>‹#›</a:t>
            </a:fld>
            <a:endParaRPr lang="en-GB" dirty="0"/>
          </a:p>
        </p:txBody>
      </p:sp>
    </p:spTree>
    <p:extLst>
      <p:ext uri="{BB962C8B-B14F-4D97-AF65-F5344CB8AC3E}">
        <p14:creationId xmlns:p14="http://schemas.microsoft.com/office/powerpoint/2010/main" val="4673997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hyperlink" Target="https://www.youtube.com/watch?v=afiX2PN_kpg"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mailto:help@nspcc.org.uk" TargetMode="External"/><Relationship Id="rId2" Type="http://schemas.openxmlformats.org/officeDocument/2006/relationships/hyperlink" Target="tel:08088005000" TargetMode="External"/><Relationship Id="rId1" Type="http://schemas.openxmlformats.org/officeDocument/2006/relationships/slideLayout" Target="../slideLayouts/slideLayout2.xml"/><Relationship Id="rId4" Type="http://schemas.openxmlformats.org/officeDocument/2006/relationships/hyperlink" Target="https://forms.nspcc.org.uk/content/nspcc---report-abuse-form/?_ga=2.106695434.808732979.1569159223-505315757.1569159223"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nspcc.org.uk/what-is-child-abuse/types-of-abuse/child-sexual-exploitation/" TargetMode="External"/><Relationship Id="rId2" Type="http://schemas.openxmlformats.org/officeDocument/2006/relationships/hyperlink" Target="http://www.childreninwales.org.uk/wp-content/uploads/2015/09/CSE-Protocol-Review-FINAL-REVISION-October-20131.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A4B05A-FB19-4816-B1E3-457203AEB7B4}"/>
              </a:ext>
            </a:extLst>
          </p:cNvPr>
          <p:cNvSpPr>
            <a:spLocks noGrp="1"/>
          </p:cNvSpPr>
          <p:nvPr>
            <p:ph type="ctrTitle"/>
          </p:nvPr>
        </p:nvSpPr>
        <p:spPr/>
        <p:txBody>
          <a:bodyPr/>
          <a:lstStyle/>
          <a:p>
            <a:r>
              <a:rPr lang="en-GB" dirty="0"/>
              <a:t>Introduction to Child Sexual Exploitation</a:t>
            </a:r>
          </a:p>
        </p:txBody>
      </p:sp>
      <p:sp>
        <p:nvSpPr>
          <p:cNvPr id="3" name="Subtitle 2">
            <a:extLst>
              <a:ext uri="{FF2B5EF4-FFF2-40B4-BE49-F238E27FC236}">
                <a16:creationId xmlns:a16="http://schemas.microsoft.com/office/drawing/2014/main" id="{E6E406BA-2AD2-48A3-942E-8783408E32EE}"/>
              </a:ext>
            </a:extLst>
          </p:cNvPr>
          <p:cNvSpPr>
            <a:spLocks noGrp="1"/>
          </p:cNvSpPr>
          <p:nvPr>
            <p:ph type="subTitle" idx="1"/>
          </p:nvPr>
        </p:nvSpPr>
        <p:spPr>
          <a:xfrm>
            <a:off x="1524000" y="5000624"/>
            <a:ext cx="9144000" cy="1038225"/>
          </a:xfrm>
        </p:spPr>
        <p:txBody>
          <a:bodyPr/>
          <a:lstStyle/>
          <a:p>
            <a:r>
              <a:rPr lang="en-GB" dirty="0"/>
              <a:t>Please keep yourself safe… if you need to take time out of the lesson please do!</a:t>
            </a:r>
          </a:p>
        </p:txBody>
      </p:sp>
    </p:spTree>
    <p:extLst>
      <p:ext uri="{BB962C8B-B14F-4D97-AF65-F5344CB8AC3E}">
        <p14:creationId xmlns:p14="http://schemas.microsoft.com/office/powerpoint/2010/main" val="25824332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25AE7-19C1-4F36-A14C-033230EF21FF}"/>
              </a:ext>
            </a:extLst>
          </p:cNvPr>
          <p:cNvSpPr>
            <a:spLocks noGrp="1"/>
          </p:cNvSpPr>
          <p:nvPr>
            <p:ph type="title"/>
          </p:nvPr>
        </p:nvSpPr>
        <p:spPr/>
        <p:txBody>
          <a:bodyPr/>
          <a:lstStyle/>
          <a:p>
            <a:pPr algn="ctr"/>
            <a:r>
              <a:rPr lang="en-GB" dirty="0"/>
              <a:t>Learning outcomes</a:t>
            </a:r>
          </a:p>
        </p:txBody>
      </p:sp>
      <p:sp>
        <p:nvSpPr>
          <p:cNvPr id="3" name="Content Placeholder 2">
            <a:extLst>
              <a:ext uri="{FF2B5EF4-FFF2-40B4-BE49-F238E27FC236}">
                <a16:creationId xmlns:a16="http://schemas.microsoft.com/office/drawing/2014/main" id="{DD594E5E-2F1F-4716-9FD1-CCF6AA4C7C02}"/>
              </a:ext>
            </a:extLst>
          </p:cNvPr>
          <p:cNvSpPr>
            <a:spLocks noGrp="1"/>
          </p:cNvSpPr>
          <p:nvPr>
            <p:ph idx="1"/>
          </p:nvPr>
        </p:nvSpPr>
        <p:spPr/>
        <p:txBody>
          <a:bodyPr/>
          <a:lstStyle/>
          <a:p>
            <a:r>
              <a:rPr lang="en-GB" dirty="0"/>
              <a:t>Describe what Child Sexual Exploitation is</a:t>
            </a:r>
          </a:p>
          <a:p>
            <a:r>
              <a:rPr lang="en-GB" dirty="0"/>
              <a:t>Categorise the different types of Child Sexual Exploitation</a:t>
            </a:r>
          </a:p>
          <a:p>
            <a:r>
              <a:rPr lang="en-GB" dirty="0"/>
              <a:t>Summarise the signs of Child Sexual Exploitation</a:t>
            </a:r>
          </a:p>
          <a:p>
            <a:r>
              <a:rPr lang="en-GB" dirty="0"/>
              <a:t>Identify who is at risk of Child Sexual Exploitation</a:t>
            </a:r>
          </a:p>
          <a:p>
            <a:r>
              <a:rPr lang="en-GB" dirty="0"/>
              <a:t>Provide knowledge on the correct procedures for reporting Child Sexual Exploitation</a:t>
            </a:r>
          </a:p>
        </p:txBody>
      </p:sp>
    </p:spTree>
    <p:extLst>
      <p:ext uri="{BB962C8B-B14F-4D97-AF65-F5344CB8AC3E}">
        <p14:creationId xmlns:p14="http://schemas.microsoft.com/office/powerpoint/2010/main" val="4165321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A4FE2F-5DFA-4249-8994-54DAD17CAE8E}"/>
              </a:ext>
            </a:extLst>
          </p:cNvPr>
          <p:cNvSpPr>
            <a:spLocks noGrp="1"/>
          </p:cNvSpPr>
          <p:nvPr>
            <p:ph type="title"/>
          </p:nvPr>
        </p:nvSpPr>
        <p:spPr/>
        <p:txBody>
          <a:bodyPr/>
          <a:lstStyle/>
          <a:p>
            <a:pPr algn="ctr"/>
            <a:r>
              <a:rPr lang="en-GB" dirty="0"/>
              <a:t>Previous knowledge activity</a:t>
            </a:r>
          </a:p>
        </p:txBody>
      </p:sp>
      <p:sp>
        <p:nvSpPr>
          <p:cNvPr id="3" name="Content Placeholder 2">
            <a:extLst>
              <a:ext uri="{FF2B5EF4-FFF2-40B4-BE49-F238E27FC236}">
                <a16:creationId xmlns:a16="http://schemas.microsoft.com/office/drawing/2014/main" id="{244B0AA0-1D68-4A3E-8747-44DEC5B8BD67}"/>
              </a:ext>
            </a:extLst>
          </p:cNvPr>
          <p:cNvSpPr>
            <a:spLocks noGrp="1"/>
          </p:cNvSpPr>
          <p:nvPr>
            <p:ph idx="1"/>
          </p:nvPr>
        </p:nvSpPr>
        <p:spPr/>
        <p:txBody>
          <a:bodyPr/>
          <a:lstStyle/>
          <a:p>
            <a:pPr marL="0" indent="0">
              <a:buNone/>
            </a:pPr>
            <a:endParaRPr lang="en-GB" dirty="0"/>
          </a:p>
          <a:p>
            <a:pPr marL="0" indent="0">
              <a:buNone/>
            </a:pPr>
            <a:r>
              <a:rPr lang="en-GB" dirty="0"/>
              <a:t>Please place yourself along the scale indicating how much you know about Child Sexual Exploitation.</a:t>
            </a:r>
          </a:p>
          <a:p>
            <a:pPr marL="0" indent="0">
              <a:buNone/>
            </a:pPr>
            <a:endParaRPr lang="en-GB" dirty="0"/>
          </a:p>
          <a:p>
            <a:pPr marL="0" indent="0">
              <a:buNone/>
            </a:pPr>
            <a:r>
              <a:rPr lang="en-GB" dirty="0"/>
              <a:t>10 is you are an expert and should be teaching this (not me!)</a:t>
            </a:r>
          </a:p>
          <a:p>
            <a:pPr marL="0" indent="0">
              <a:buNone/>
            </a:pPr>
            <a:endParaRPr lang="en-GB" dirty="0"/>
          </a:p>
          <a:p>
            <a:pPr marL="0" indent="0">
              <a:buNone/>
            </a:pPr>
            <a:r>
              <a:rPr lang="en-GB" dirty="0"/>
              <a:t>0 is you know nothing about Child Sexual Exploitation.</a:t>
            </a:r>
          </a:p>
        </p:txBody>
      </p:sp>
    </p:spTree>
    <p:extLst>
      <p:ext uri="{BB962C8B-B14F-4D97-AF65-F5344CB8AC3E}">
        <p14:creationId xmlns:p14="http://schemas.microsoft.com/office/powerpoint/2010/main" val="628493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02CBD-F746-4DAF-9232-A590A8F4F176}"/>
              </a:ext>
            </a:extLst>
          </p:cNvPr>
          <p:cNvSpPr>
            <a:spLocks noGrp="1"/>
          </p:cNvSpPr>
          <p:nvPr>
            <p:ph type="title"/>
          </p:nvPr>
        </p:nvSpPr>
        <p:spPr/>
        <p:txBody>
          <a:bodyPr/>
          <a:lstStyle/>
          <a:p>
            <a:pPr algn="ctr"/>
            <a:r>
              <a:rPr lang="en-GB" dirty="0"/>
              <a:t>Group Activity</a:t>
            </a:r>
          </a:p>
        </p:txBody>
      </p:sp>
      <p:sp>
        <p:nvSpPr>
          <p:cNvPr id="3" name="Content Placeholder 2">
            <a:extLst>
              <a:ext uri="{FF2B5EF4-FFF2-40B4-BE49-F238E27FC236}">
                <a16:creationId xmlns:a16="http://schemas.microsoft.com/office/drawing/2014/main" id="{9F863C6F-4207-4BBD-986E-D8BBE4E53F62}"/>
              </a:ext>
            </a:extLst>
          </p:cNvPr>
          <p:cNvSpPr>
            <a:spLocks noGrp="1"/>
          </p:cNvSpPr>
          <p:nvPr>
            <p:ph idx="1"/>
          </p:nvPr>
        </p:nvSpPr>
        <p:spPr/>
        <p:txBody>
          <a:bodyPr/>
          <a:lstStyle/>
          <a:p>
            <a:endParaRPr lang="en-GB" dirty="0"/>
          </a:p>
          <a:p>
            <a:r>
              <a:rPr lang="en-GB" dirty="0"/>
              <a:t>Shout out words that you think describe Child Sexual Exploitation</a:t>
            </a:r>
          </a:p>
          <a:p>
            <a:endParaRPr lang="en-GB" dirty="0"/>
          </a:p>
          <a:p>
            <a:r>
              <a:rPr lang="en-GB" dirty="0"/>
              <a:t>Now in groups of 3 or 4 using the words, your phone, my laptop or your previous knowledge come up with a definition of Child Sexual Exploitation.</a:t>
            </a:r>
          </a:p>
        </p:txBody>
      </p:sp>
    </p:spTree>
    <p:extLst>
      <p:ext uri="{BB962C8B-B14F-4D97-AF65-F5344CB8AC3E}">
        <p14:creationId xmlns:p14="http://schemas.microsoft.com/office/powerpoint/2010/main" val="39696864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58D82-42E3-48CC-8DA9-5E1CEB88AEEC}"/>
              </a:ext>
            </a:extLst>
          </p:cNvPr>
          <p:cNvSpPr>
            <a:spLocks noGrp="1"/>
          </p:cNvSpPr>
          <p:nvPr>
            <p:ph type="title"/>
          </p:nvPr>
        </p:nvSpPr>
        <p:spPr/>
        <p:txBody>
          <a:bodyPr/>
          <a:lstStyle/>
          <a:p>
            <a:pPr algn="ctr"/>
            <a:r>
              <a:rPr lang="en-GB" dirty="0"/>
              <a:t>Child Sexual Exploitation Definition</a:t>
            </a:r>
          </a:p>
        </p:txBody>
      </p:sp>
      <p:sp>
        <p:nvSpPr>
          <p:cNvPr id="3" name="Content Placeholder 2">
            <a:extLst>
              <a:ext uri="{FF2B5EF4-FFF2-40B4-BE49-F238E27FC236}">
                <a16:creationId xmlns:a16="http://schemas.microsoft.com/office/drawing/2014/main" id="{FE309B75-1F8F-488B-9B2C-ADC377C3FAB9}"/>
              </a:ext>
            </a:extLst>
          </p:cNvPr>
          <p:cNvSpPr>
            <a:spLocks noGrp="1"/>
          </p:cNvSpPr>
          <p:nvPr>
            <p:ph idx="1"/>
          </p:nvPr>
        </p:nvSpPr>
        <p:spPr/>
        <p:txBody>
          <a:bodyPr>
            <a:normAutofit lnSpcReduction="10000"/>
          </a:bodyPr>
          <a:lstStyle/>
          <a:p>
            <a:pPr marL="0" indent="0">
              <a:buNone/>
            </a:pPr>
            <a:r>
              <a:rPr lang="en-GB" dirty="0"/>
              <a:t>Child Sexual Exploitation is a form of sexual abuse where children or young people “swap” sex for favours such as affection, food, accommodation, drugs and gifts. Individuals may receive such goods as a result of them performing, and/or others performing on them, sexual activities (</a:t>
            </a:r>
            <a:r>
              <a:rPr lang="en-GB" sz="800" dirty="0"/>
              <a:t>1</a:t>
            </a:r>
            <a:r>
              <a:rPr lang="en-GB" dirty="0"/>
              <a:t>Barnardo’s, 2011)</a:t>
            </a:r>
          </a:p>
          <a:p>
            <a:pPr marL="0" indent="0">
              <a:buNone/>
            </a:pPr>
            <a:endParaRPr lang="en-GB" dirty="0"/>
          </a:p>
          <a:p>
            <a:pPr marL="0" indent="0">
              <a:buNone/>
            </a:pPr>
            <a:r>
              <a:rPr lang="en-GB" dirty="0"/>
              <a:t>Child sexual exploitation (Child Sexual Exploitation) is a type of child sexual abuse. It occurs where an individual or group takes advantage of an imbalance of power to coerce, manipulate or deceive a child or young person under the age of 18 into sexual activity (</a:t>
            </a:r>
            <a:r>
              <a:rPr lang="en-GB" sz="800" dirty="0"/>
              <a:t>2</a:t>
            </a:r>
            <a:r>
              <a:rPr lang="en-GB" dirty="0"/>
              <a:t>All Wales Child Protection Procedures Review Group, 2013) </a:t>
            </a:r>
          </a:p>
        </p:txBody>
      </p:sp>
    </p:spTree>
    <p:extLst>
      <p:ext uri="{BB962C8B-B14F-4D97-AF65-F5344CB8AC3E}">
        <p14:creationId xmlns:p14="http://schemas.microsoft.com/office/powerpoint/2010/main" val="2104323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A4482A5-E336-41C2-9630-8A7314BA07AC}"/>
              </a:ext>
            </a:extLst>
          </p:cNvPr>
          <p:cNvSpPr>
            <a:spLocks noGrp="1"/>
          </p:cNvSpPr>
          <p:nvPr>
            <p:ph idx="1"/>
          </p:nvPr>
        </p:nvSpPr>
        <p:spPr>
          <a:xfrm>
            <a:off x="838200" y="581025"/>
            <a:ext cx="10515600" cy="5595938"/>
          </a:xfrm>
        </p:spPr>
        <p:txBody>
          <a:bodyPr>
            <a:normAutofit fontScale="70000" lnSpcReduction="20000"/>
          </a:bodyPr>
          <a:lstStyle/>
          <a:p>
            <a:pPr marL="0" indent="0" fontAlgn="base">
              <a:buNone/>
            </a:pPr>
            <a:r>
              <a:rPr lang="en-GB" dirty="0"/>
              <a:t>Child Sexual Exploitation can happen in person, online or through both. The grooming of children and young people can take place in a couple of hours, at a party for example, or over a prolonged period of time. </a:t>
            </a:r>
          </a:p>
          <a:p>
            <a:pPr marL="0" indent="0" fontAlgn="base">
              <a:buNone/>
            </a:pPr>
            <a:r>
              <a:rPr lang="en-GB" dirty="0"/>
              <a:t>Perpetrators of Child Sexual Exploitation use their imbalance of power to exploit the children and young people using things such as:</a:t>
            </a:r>
          </a:p>
          <a:p>
            <a:pPr marL="0" indent="0" fontAlgn="base">
              <a:buNone/>
            </a:pPr>
            <a:endParaRPr lang="en-GB" dirty="0"/>
          </a:p>
          <a:p>
            <a:pPr fontAlgn="base"/>
            <a:r>
              <a:rPr lang="en-GB" dirty="0"/>
              <a:t>age</a:t>
            </a:r>
          </a:p>
          <a:p>
            <a:pPr fontAlgn="base"/>
            <a:r>
              <a:rPr lang="en-GB" dirty="0"/>
              <a:t>gender</a:t>
            </a:r>
          </a:p>
          <a:p>
            <a:pPr fontAlgn="base"/>
            <a:r>
              <a:rPr lang="en-GB" dirty="0"/>
              <a:t>sexual identity</a:t>
            </a:r>
          </a:p>
          <a:p>
            <a:pPr fontAlgn="base"/>
            <a:r>
              <a:rPr lang="en-GB" dirty="0"/>
              <a:t>cognitive ability</a:t>
            </a:r>
          </a:p>
          <a:p>
            <a:pPr fontAlgn="base"/>
            <a:r>
              <a:rPr lang="en-GB" dirty="0"/>
              <a:t>physical strength</a:t>
            </a:r>
          </a:p>
          <a:p>
            <a:pPr fontAlgn="base"/>
            <a:r>
              <a:rPr lang="en-GB" dirty="0"/>
              <a:t>status</a:t>
            </a:r>
          </a:p>
          <a:p>
            <a:pPr fontAlgn="base"/>
            <a:endParaRPr lang="en-GB" dirty="0"/>
          </a:p>
          <a:p>
            <a:pPr marL="0" indent="0" fontAlgn="base">
              <a:buNone/>
            </a:pPr>
            <a:r>
              <a:rPr lang="en-GB" dirty="0"/>
              <a:t>Sexual exploitation is a hidden crime. Young people are groomed into trusting their abuser and many won’t understand that they’re a victim of abuse. Many young people are scared and don’t tell anyone which is why its important to know the signs. Young people may also depend on their abuser and be at further risk if they do say anything. Many young people believe they are in a consensual relationship and are being protected by the one who loves them.</a:t>
            </a:r>
          </a:p>
        </p:txBody>
      </p:sp>
    </p:spTree>
    <p:extLst>
      <p:ext uri="{BB962C8B-B14F-4D97-AF65-F5344CB8AC3E}">
        <p14:creationId xmlns:p14="http://schemas.microsoft.com/office/powerpoint/2010/main" val="6942683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FC698-E3E6-4C9D-B1C4-ED06D421B9A6}"/>
              </a:ext>
            </a:extLst>
          </p:cNvPr>
          <p:cNvSpPr>
            <a:spLocks noGrp="1"/>
          </p:cNvSpPr>
          <p:nvPr>
            <p:ph type="title"/>
          </p:nvPr>
        </p:nvSpPr>
        <p:spPr/>
        <p:txBody>
          <a:bodyPr/>
          <a:lstStyle/>
          <a:p>
            <a:pPr algn="ctr"/>
            <a:r>
              <a:rPr lang="en-GB" dirty="0"/>
              <a:t>A few numbers</a:t>
            </a:r>
          </a:p>
        </p:txBody>
      </p:sp>
      <p:sp>
        <p:nvSpPr>
          <p:cNvPr id="3" name="Content Placeholder 2">
            <a:extLst>
              <a:ext uri="{FF2B5EF4-FFF2-40B4-BE49-F238E27FC236}">
                <a16:creationId xmlns:a16="http://schemas.microsoft.com/office/drawing/2014/main" id="{12DFC480-5A4C-4DF8-86FD-60DB34C8FB61}"/>
              </a:ext>
            </a:extLst>
          </p:cNvPr>
          <p:cNvSpPr>
            <a:spLocks noGrp="1"/>
          </p:cNvSpPr>
          <p:nvPr>
            <p:ph idx="1"/>
          </p:nvPr>
        </p:nvSpPr>
        <p:spPr/>
        <p:txBody>
          <a:bodyPr/>
          <a:lstStyle/>
          <a:p>
            <a:pPr marL="0" indent="0">
              <a:buNone/>
            </a:pPr>
            <a:r>
              <a:rPr lang="en-GB" dirty="0"/>
              <a:t>In 2017/18 there were over 15,000 child sexual offences related crimes in England and Wales</a:t>
            </a:r>
          </a:p>
          <a:p>
            <a:pPr marL="0" indent="0">
              <a:buNone/>
            </a:pPr>
            <a:r>
              <a:rPr lang="en-GB" sz="800" dirty="0"/>
              <a:t>3</a:t>
            </a:r>
            <a:r>
              <a:rPr lang="en-GB" dirty="0"/>
              <a:t>New experimental stats for the year ending March 2018 showed that police in England and Wales flagged:</a:t>
            </a:r>
          </a:p>
          <a:p>
            <a:r>
              <a:rPr lang="en-GB" dirty="0"/>
              <a:t>14,546 crimes in England involving Child Sexual Exploitation</a:t>
            </a:r>
          </a:p>
          <a:p>
            <a:r>
              <a:rPr lang="en-GB" dirty="0"/>
              <a:t>466 crimes in Wales involving Child Sexual Exploitation</a:t>
            </a:r>
          </a:p>
          <a:p>
            <a:r>
              <a:rPr lang="en-GB" dirty="0"/>
              <a:t>33 crimes involving Child Sexual Exploitation identified by British Transport Police involving Child Sexual Exploitation</a:t>
            </a:r>
          </a:p>
          <a:p>
            <a:pPr marL="0" indent="0">
              <a:buNone/>
            </a:pPr>
            <a:r>
              <a:rPr lang="en-GB" dirty="0"/>
              <a:t>(NSPCC April 2019)</a:t>
            </a:r>
          </a:p>
        </p:txBody>
      </p:sp>
    </p:spTree>
    <p:extLst>
      <p:ext uri="{BB962C8B-B14F-4D97-AF65-F5344CB8AC3E}">
        <p14:creationId xmlns:p14="http://schemas.microsoft.com/office/powerpoint/2010/main" val="3077409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2FED8-C8A1-47C5-9F38-4F8E353084B4}"/>
              </a:ext>
            </a:extLst>
          </p:cNvPr>
          <p:cNvSpPr>
            <a:spLocks noGrp="1"/>
          </p:cNvSpPr>
          <p:nvPr>
            <p:ph type="title"/>
          </p:nvPr>
        </p:nvSpPr>
        <p:spPr/>
        <p:txBody>
          <a:bodyPr/>
          <a:lstStyle/>
          <a:p>
            <a:pPr algn="ctr"/>
            <a:r>
              <a:rPr lang="en-GB" dirty="0"/>
              <a:t>Group Activity</a:t>
            </a:r>
          </a:p>
        </p:txBody>
      </p:sp>
      <p:sp>
        <p:nvSpPr>
          <p:cNvPr id="3" name="Content Placeholder 2">
            <a:extLst>
              <a:ext uri="{FF2B5EF4-FFF2-40B4-BE49-F238E27FC236}">
                <a16:creationId xmlns:a16="http://schemas.microsoft.com/office/drawing/2014/main" id="{ACD5F151-B34B-4FDD-B9B3-99D9B7A98BA9}"/>
              </a:ext>
            </a:extLst>
          </p:cNvPr>
          <p:cNvSpPr>
            <a:spLocks noGrp="1"/>
          </p:cNvSpPr>
          <p:nvPr>
            <p:ph idx="1"/>
          </p:nvPr>
        </p:nvSpPr>
        <p:spPr/>
        <p:txBody>
          <a:bodyPr/>
          <a:lstStyle/>
          <a:p>
            <a:pPr marL="0" indent="0" algn="ctr">
              <a:buNone/>
            </a:pPr>
            <a:endParaRPr lang="en-GB" dirty="0"/>
          </a:p>
          <a:p>
            <a:pPr marL="0" indent="0" algn="ctr">
              <a:buNone/>
            </a:pPr>
            <a:r>
              <a:rPr lang="en-GB" dirty="0"/>
              <a:t>Can you, in your groups, identify the different ways a child or young person can be sexually exploited</a:t>
            </a:r>
          </a:p>
        </p:txBody>
      </p:sp>
    </p:spTree>
    <p:extLst>
      <p:ext uri="{BB962C8B-B14F-4D97-AF65-F5344CB8AC3E}">
        <p14:creationId xmlns:p14="http://schemas.microsoft.com/office/powerpoint/2010/main" val="39166912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76536-6CFD-48C4-A389-B578690100A4}"/>
              </a:ext>
            </a:extLst>
          </p:cNvPr>
          <p:cNvSpPr>
            <a:spLocks noGrp="1"/>
          </p:cNvSpPr>
          <p:nvPr>
            <p:ph type="title"/>
          </p:nvPr>
        </p:nvSpPr>
        <p:spPr/>
        <p:txBody>
          <a:bodyPr/>
          <a:lstStyle/>
          <a:p>
            <a:pPr algn="ctr"/>
            <a:r>
              <a:rPr lang="en-GB" dirty="0"/>
              <a:t>Types of Child Sexual Exploitation</a:t>
            </a:r>
          </a:p>
        </p:txBody>
      </p:sp>
      <p:sp>
        <p:nvSpPr>
          <p:cNvPr id="3" name="Content Placeholder 2">
            <a:extLst>
              <a:ext uri="{FF2B5EF4-FFF2-40B4-BE49-F238E27FC236}">
                <a16:creationId xmlns:a16="http://schemas.microsoft.com/office/drawing/2014/main" id="{AC9DA8FC-B4BA-49A6-83D2-AF8B1F100BC2}"/>
              </a:ext>
            </a:extLst>
          </p:cNvPr>
          <p:cNvSpPr>
            <a:spLocks noGrp="1"/>
          </p:cNvSpPr>
          <p:nvPr>
            <p:ph idx="1"/>
          </p:nvPr>
        </p:nvSpPr>
        <p:spPr/>
        <p:txBody>
          <a:bodyPr>
            <a:normAutofit fontScale="62500" lnSpcReduction="20000"/>
          </a:bodyPr>
          <a:lstStyle/>
          <a:p>
            <a:pPr marL="0" indent="0">
              <a:buNone/>
            </a:pPr>
            <a:r>
              <a:rPr lang="en-GB" dirty="0">
                <a:solidFill>
                  <a:srgbClr val="525455"/>
                </a:solidFill>
                <a:latin typeface="Arial" panose="020B0604020202020204" pitchFamily="34" charset="0"/>
              </a:rPr>
              <a:t>An predator of Child Sexual Exploitation will gain a child's trust, love and dependence or control them through violence or blackmail prior to abusing them. Prior to a child being sexually exploited they are typically forced to</a:t>
            </a:r>
          </a:p>
          <a:p>
            <a:endParaRPr lang="en-GB" dirty="0">
              <a:solidFill>
                <a:srgbClr val="525455"/>
              </a:solidFill>
              <a:latin typeface="Arial" panose="020B0604020202020204" pitchFamily="34" charset="0"/>
            </a:endParaRPr>
          </a:p>
          <a:p>
            <a:r>
              <a:rPr lang="en-GB" dirty="0">
                <a:solidFill>
                  <a:srgbClr val="525455"/>
                </a:solidFill>
                <a:latin typeface="Arial" panose="020B0604020202020204" pitchFamily="34" charset="0"/>
              </a:rPr>
              <a:t> Take sexually explicit photos of themselves</a:t>
            </a:r>
          </a:p>
          <a:p>
            <a:r>
              <a:rPr lang="en-GB" dirty="0">
                <a:solidFill>
                  <a:srgbClr val="525455"/>
                </a:solidFill>
                <a:latin typeface="Arial" panose="020B0604020202020204" pitchFamily="34" charset="0"/>
              </a:rPr>
              <a:t> Record or preform ‘live’ sexual activities</a:t>
            </a:r>
          </a:p>
          <a:p>
            <a:r>
              <a:rPr lang="en-GB" dirty="0">
                <a:solidFill>
                  <a:srgbClr val="525455"/>
                </a:solidFill>
                <a:latin typeface="Arial" panose="020B0604020202020204" pitchFamily="34" charset="0"/>
              </a:rPr>
              <a:t> Take part in sexually explicit conversations</a:t>
            </a:r>
          </a:p>
          <a:p>
            <a:pPr marL="0" indent="0">
              <a:buNone/>
            </a:pPr>
            <a:endParaRPr lang="en-GB" dirty="0">
              <a:solidFill>
                <a:srgbClr val="525455"/>
              </a:solidFill>
              <a:latin typeface="Arial" panose="020B0604020202020204" pitchFamily="34" charset="0"/>
            </a:endParaRPr>
          </a:p>
          <a:p>
            <a:pPr marL="0" indent="0">
              <a:buNone/>
            </a:pPr>
            <a:r>
              <a:rPr lang="en-GB" dirty="0">
                <a:solidFill>
                  <a:srgbClr val="525455"/>
                </a:solidFill>
                <a:latin typeface="Arial" panose="020B0604020202020204" pitchFamily="34" charset="0"/>
              </a:rPr>
              <a:t>The predator will then use these in order to exert power and control over their victim. The materials gained may be used for initiation and sexual violence can be used as a weapon.</a:t>
            </a:r>
          </a:p>
          <a:p>
            <a:pPr marL="0" indent="0">
              <a:buNone/>
            </a:pPr>
            <a:endParaRPr lang="en-GB" dirty="0">
              <a:solidFill>
                <a:srgbClr val="525455"/>
              </a:solidFill>
              <a:latin typeface="Arial" panose="020B0604020202020204" pitchFamily="34" charset="0"/>
            </a:endParaRPr>
          </a:p>
          <a:p>
            <a:pPr marL="0" indent="0">
              <a:buNone/>
            </a:pPr>
            <a:r>
              <a:rPr lang="en-GB" dirty="0">
                <a:solidFill>
                  <a:srgbClr val="525455"/>
                </a:solidFill>
                <a:latin typeface="Arial" panose="020B0604020202020204" pitchFamily="34" charset="0"/>
              </a:rPr>
              <a:t>Once an abuser has the images, video or copies of conversations, they force a child or young person into other sexual activities. Often, these sexual activities are used to pay off ‘debts’ of either the victim or the perpetrator themselves. They may be assaulted and sexually abused by one person or multiple perpetrators. There is also the constant threat that the images and videos will be shared with others or circulated online.</a:t>
            </a:r>
          </a:p>
          <a:p>
            <a:endParaRPr lang="en-GB" dirty="0"/>
          </a:p>
        </p:txBody>
      </p:sp>
    </p:spTree>
    <p:extLst>
      <p:ext uri="{BB962C8B-B14F-4D97-AF65-F5344CB8AC3E}">
        <p14:creationId xmlns:p14="http://schemas.microsoft.com/office/powerpoint/2010/main" val="14530875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B68051-4913-4F44-B882-6C4D83356E7D}"/>
              </a:ext>
            </a:extLst>
          </p:cNvPr>
          <p:cNvSpPr>
            <a:spLocks noGrp="1"/>
          </p:cNvSpPr>
          <p:nvPr>
            <p:ph type="title"/>
          </p:nvPr>
        </p:nvSpPr>
        <p:spPr/>
        <p:txBody>
          <a:bodyPr/>
          <a:lstStyle/>
          <a:p>
            <a:pPr algn="ctr"/>
            <a:r>
              <a:rPr lang="en-GB" dirty="0"/>
              <a:t>Signs of Child Sexual Exploitation</a:t>
            </a:r>
          </a:p>
        </p:txBody>
      </p:sp>
      <p:sp>
        <p:nvSpPr>
          <p:cNvPr id="4" name="Content Placeholder 3">
            <a:extLst>
              <a:ext uri="{FF2B5EF4-FFF2-40B4-BE49-F238E27FC236}">
                <a16:creationId xmlns:a16="http://schemas.microsoft.com/office/drawing/2014/main" id="{DB567AB7-387D-4132-94B8-A4BA710565F4}"/>
              </a:ext>
            </a:extLst>
          </p:cNvPr>
          <p:cNvSpPr>
            <a:spLocks noGrp="1"/>
          </p:cNvSpPr>
          <p:nvPr>
            <p:ph sz="half" idx="2"/>
          </p:nvPr>
        </p:nvSpPr>
        <p:spPr/>
        <p:txBody>
          <a:bodyPr>
            <a:normAutofit fontScale="62500" lnSpcReduction="20000"/>
          </a:bodyPr>
          <a:lstStyle/>
          <a:p>
            <a:r>
              <a:rPr lang="en-GB" dirty="0">
                <a:latin typeface="Arial" panose="020B0604020202020204" pitchFamily="34" charset="0"/>
              </a:rPr>
              <a:t>Unhealthy or inappropriate sexual behaviour.</a:t>
            </a:r>
          </a:p>
          <a:p>
            <a:r>
              <a:rPr lang="en-GB" dirty="0">
                <a:latin typeface="Arial" panose="020B0604020202020204" pitchFamily="34" charset="0"/>
              </a:rPr>
              <a:t>Being frightened of some people, places or situations.</a:t>
            </a:r>
          </a:p>
          <a:p>
            <a:r>
              <a:rPr lang="en-GB" dirty="0">
                <a:latin typeface="Arial" panose="020B0604020202020204" pitchFamily="34" charset="0"/>
              </a:rPr>
              <a:t>Bring secretive.</a:t>
            </a:r>
          </a:p>
          <a:p>
            <a:r>
              <a:rPr lang="en-GB" dirty="0">
                <a:latin typeface="Arial" panose="020B0604020202020204" pitchFamily="34" charset="0"/>
              </a:rPr>
              <a:t>Becoming withdrawn.</a:t>
            </a:r>
          </a:p>
          <a:p>
            <a:r>
              <a:rPr lang="en-GB" dirty="0">
                <a:latin typeface="Arial" panose="020B0604020202020204" pitchFamily="34" charset="0"/>
              </a:rPr>
              <a:t>Sharp changes in mood or character.</a:t>
            </a:r>
          </a:p>
          <a:p>
            <a:r>
              <a:rPr lang="en-GB" dirty="0">
                <a:latin typeface="Arial" panose="020B0604020202020204" pitchFamily="34" charset="0"/>
              </a:rPr>
              <a:t>Having money or things they can't or won't explain.</a:t>
            </a:r>
          </a:p>
          <a:p>
            <a:r>
              <a:rPr lang="en-GB" dirty="0">
                <a:latin typeface="Arial" panose="020B0604020202020204" pitchFamily="34" charset="0"/>
              </a:rPr>
              <a:t>Physical signs of abuse, like bruises or bleeding including in their genital or anal area.</a:t>
            </a:r>
          </a:p>
          <a:p>
            <a:r>
              <a:rPr lang="en-GB" dirty="0">
                <a:latin typeface="Arial" panose="020B0604020202020204" pitchFamily="34" charset="0"/>
              </a:rPr>
              <a:t>Alcohol or drug misuse.</a:t>
            </a:r>
          </a:p>
          <a:p>
            <a:r>
              <a:rPr lang="en-GB" dirty="0">
                <a:latin typeface="Arial" panose="020B0604020202020204" pitchFamily="34" charset="0"/>
              </a:rPr>
              <a:t>Sexually transmitted infections.</a:t>
            </a:r>
          </a:p>
          <a:p>
            <a:endParaRPr lang="en-GB" dirty="0"/>
          </a:p>
        </p:txBody>
      </p:sp>
      <p:sp>
        <p:nvSpPr>
          <p:cNvPr id="5" name="Text Placeholder 4">
            <a:extLst>
              <a:ext uri="{FF2B5EF4-FFF2-40B4-BE49-F238E27FC236}">
                <a16:creationId xmlns:a16="http://schemas.microsoft.com/office/drawing/2014/main" id="{1528DDCA-4441-48AB-AF42-1263A82D608E}"/>
              </a:ext>
            </a:extLst>
          </p:cNvPr>
          <p:cNvSpPr>
            <a:spLocks noGrp="1"/>
          </p:cNvSpPr>
          <p:nvPr>
            <p:ph type="body" sz="quarter" idx="3"/>
          </p:nvPr>
        </p:nvSpPr>
        <p:spPr>
          <a:xfrm>
            <a:off x="836613" y="1690687"/>
            <a:ext cx="10518776" cy="557213"/>
          </a:xfrm>
        </p:spPr>
        <p:txBody>
          <a:bodyPr>
            <a:normAutofit fontScale="77500" lnSpcReduction="20000"/>
          </a:bodyPr>
          <a:lstStyle/>
          <a:p>
            <a:r>
              <a:rPr lang="en-GB" b="0" dirty="0"/>
              <a:t>It can be really hard to spot Child Sexual Exploitation as it can be masked or treated like typical teenage behaviour. This is where professional curiosity is very important. Some of the behaviours or signs include:</a:t>
            </a:r>
          </a:p>
        </p:txBody>
      </p:sp>
      <p:sp>
        <p:nvSpPr>
          <p:cNvPr id="6" name="Content Placeholder 5">
            <a:extLst>
              <a:ext uri="{FF2B5EF4-FFF2-40B4-BE49-F238E27FC236}">
                <a16:creationId xmlns:a16="http://schemas.microsoft.com/office/drawing/2014/main" id="{8A794A1B-9CEB-487E-8676-CBFC04A05463}"/>
              </a:ext>
            </a:extLst>
          </p:cNvPr>
          <p:cNvSpPr>
            <a:spLocks noGrp="1"/>
          </p:cNvSpPr>
          <p:nvPr>
            <p:ph sz="quarter" idx="4"/>
          </p:nvPr>
        </p:nvSpPr>
        <p:spPr/>
        <p:txBody>
          <a:bodyPr>
            <a:normAutofit fontScale="62500" lnSpcReduction="20000"/>
          </a:bodyPr>
          <a:lstStyle/>
          <a:p>
            <a:r>
              <a:rPr lang="en-GB" dirty="0">
                <a:latin typeface="Arial" panose="020B0604020202020204" pitchFamily="34" charset="0"/>
              </a:rPr>
              <a:t>Pregnancy. struggle with trust and be fearful of forming new relationships</a:t>
            </a:r>
          </a:p>
          <a:p>
            <a:r>
              <a:rPr lang="en-GB" dirty="0">
                <a:latin typeface="Arial" panose="020B0604020202020204" pitchFamily="34" charset="0"/>
              </a:rPr>
              <a:t>become isolated from family and friends</a:t>
            </a:r>
          </a:p>
          <a:p>
            <a:r>
              <a:rPr lang="en-GB" dirty="0">
                <a:latin typeface="Arial" panose="020B0604020202020204" pitchFamily="34" charset="0"/>
              </a:rPr>
              <a:t>fail exams or drop out of education</a:t>
            </a:r>
          </a:p>
          <a:p>
            <a:r>
              <a:rPr lang="en-GB" dirty="0">
                <a:latin typeface="Arial" panose="020B0604020202020204" pitchFamily="34" charset="0"/>
              </a:rPr>
              <a:t>become pregnant at a young age</a:t>
            </a:r>
          </a:p>
          <a:p>
            <a:r>
              <a:rPr lang="en-GB" dirty="0">
                <a:latin typeface="Arial" panose="020B0604020202020204" pitchFamily="34" charset="0"/>
              </a:rPr>
              <a:t>experience unemployment</a:t>
            </a:r>
          </a:p>
          <a:p>
            <a:r>
              <a:rPr lang="en-GB" dirty="0">
                <a:latin typeface="Arial" panose="020B0604020202020204" pitchFamily="34" charset="0"/>
              </a:rPr>
              <a:t>have mental health problems</a:t>
            </a:r>
          </a:p>
          <a:p>
            <a:r>
              <a:rPr lang="en-GB" dirty="0">
                <a:latin typeface="Arial" panose="020B0604020202020204" pitchFamily="34" charset="0"/>
              </a:rPr>
              <a:t>make suicide attempts</a:t>
            </a:r>
          </a:p>
          <a:p>
            <a:r>
              <a:rPr lang="en-GB" dirty="0">
                <a:latin typeface="Arial" panose="020B0604020202020204" pitchFamily="34" charset="0"/>
              </a:rPr>
              <a:t>abuse alcohol and drugs</a:t>
            </a:r>
          </a:p>
          <a:p>
            <a:r>
              <a:rPr lang="en-GB" dirty="0">
                <a:latin typeface="Arial" panose="020B0604020202020204" pitchFamily="34" charset="0"/>
              </a:rPr>
              <a:t>take part in criminal behaviour</a:t>
            </a:r>
          </a:p>
          <a:p>
            <a:r>
              <a:rPr lang="en-GB" dirty="0">
                <a:latin typeface="Arial" panose="020B0604020202020204" pitchFamily="34" charset="0"/>
              </a:rPr>
              <a:t>experience homelessness.</a:t>
            </a:r>
          </a:p>
          <a:p>
            <a:pPr marL="1828800" lvl="4" indent="0">
              <a:buNone/>
            </a:pPr>
            <a:r>
              <a:rPr lang="en-GB" dirty="0"/>
              <a:t>		(NSPCC April 2019 )</a:t>
            </a:r>
          </a:p>
        </p:txBody>
      </p:sp>
    </p:spTree>
    <p:extLst>
      <p:ext uri="{BB962C8B-B14F-4D97-AF65-F5344CB8AC3E}">
        <p14:creationId xmlns:p14="http://schemas.microsoft.com/office/powerpoint/2010/main" val="13387139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AB31F-CF00-4D8E-89D2-C88C57197AA7}"/>
              </a:ext>
            </a:extLst>
          </p:cNvPr>
          <p:cNvSpPr>
            <a:spLocks noGrp="1"/>
          </p:cNvSpPr>
          <p:nvPr>
            <p:ph type="title"/>
          </p:nvPr>
        </p:nvSpPr>
        <p:spPr/>
        <p:txBody>
          <a:bodyPr/>
          <a:lstStyle/>
          <a:p>
            <a:pPr algn="ctr"/>
            <a:r>
              <a:rPr lang="en-GB" dirty="0"/>
              <a:t>Who can be a victim of Child Sexual Exploitation </a:t>
            </a:r>
          </a:p>
        </p:txBody>
      </p:sp>
      <p:sp>
        <p:nvSpPr>
          <p:cNvPr id="3" name="Content Placeholder 2">
            <a:extLst>
              <a:ext uri="{FF2B5EF4-FFF2-40B4-BE49-F238E27FC236}">
                <a16:creationId xmlns:a16="http://schemas.microsoft.com/office/drawing/2014/main" id="{A8460942-5A45-4E70-89B1-137AD1F7ECB1}"/>
              </a:ext>
            </a:extLst>
          </p:cNvPr>
          <p:cNvSpPr>
            <a:spLocks noGrp="1"/>
          </p:cNvSpPr>
          <p:nvPr>
            <p:ph idx="1"/>
          </p:nvPr>
        </p:nvSpPr>
        <p:spPr/>
        <p:txBody>
          <a:bodyPr/>
          <a:lstStyle/>
          <a:p>
            <a:endParaRPr lang="en-GB" dirty="0"/>
          </a:p>
          <a:p>
            <a:pPr marL="0" indent="0">
              <a:buNone/>
            </a:pPr>
            <a:endParaRPr lang="en-GB" dirty="0"/>
          </a:p>
          <a:p>
            <a:r>
              <a:rPr lang="en-GB" dirty="0"/>
              <a:t>In your two groups come up with a ‘typical’ victim of Child Sexual Exploitation and feedback to the rest of the class your findings</a:t>
            </a:r>
          </a:p>
        </p:txBody>
      </p:sp>
    </p:spTree>
    <p:extLst>
      <p:ext uri="{BB962C8B-B14F-4D97-AF65-F5344CB8AC3E}">
        <p14:creationId xmlns:p14="http://schemas.microsoft.com/office/powerpoint/2010/main" val="33387975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42FF164-E97A-46F0-A474-73446E1CE5E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19200" y="176212"/>
            <a:ext cx="9753600" cy="6505575"/>
          </a:xfrm>
          <a:prstGeom prst="rect">
            <a:avLst/>
          </a:prstGeom>
        </p:spPr>
      </p:pic>
    </p:spTree>
    <p:extLst>
      <p:ext uri="{BB962C8B-B14F-4D97-AF65-F5344CB8AC3E}">
        <p14:creationId xmlns:p14="http://schemas.microsoft.com/office/powerpoint/2010/main" val="15471824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A7BEC-B439-4E8C-956D-BAD46EFF2D8C}"/>
              </a:ext>
            </a:extLst>
          </p:cNvPr>
          <p:cNvSpPr>
            <a:spLocks noGrp="1"/>
          </p:cNvSpPr>
          <p:nvPr>
            <p:ph type="title"/>
          </p:nvPr>
        </p:nvSpPr>
        <p:spPr/>
        <p:txBody>
          <a:bodyPr/>
          <a:lstStyle/>
          <a:p>
            <a:pPr algn="ctr"/>
            <a:r>
              <a:rPr lang="en-GB" dirty="0"/>
              <a:t>A video from Northants Police </a:t>
            </a:r>
            <a:br>
              <a:rPr lang="en-GB" dirty="0"/>
            </a:br>
            <a:r>
              <a:rPr lang="en-GB" dirty="0"/>
              <a:t>(available on YouTube)</a:t>
            </a:r>
          </a:p>
        </p:txBody>
      </p:sp>
      <p:sp>
        <p:nvSpPr>
          <p:cNvPr id="3" name="Content Placeholder 2">
            <a:extLst>
              <a:ext uri="{FF2B5EF4-FFF2-40B4-BE49-F238E27FC236}">
                <a16:creationId xmlns:a16="http://schemas.microsoft.com/office/drawing/2014/main" id="{987CD9E0-CCF6-454F-A0DE-F31F07037D0D}"/>
              </a:ext>
            </a:extLst>
          </p:cNvPr>
          <p:cNvSpPr>
            <a:spLocks noGrp="1"/>
          </p:cNvSpPr>
          <p:nvPr>
            <p:ph idx="1"/>
          </p:nvPr>
        </p:nvSpPr>
        <p:spPr/>
        <p:txBody>
          <a:bodyPr/>
          <a:lstStyle/>
          <a:p>
            <a:endParaRPr lang="en-GB" dirty="0">
              <a:hlinkClick r:id="rId2"/>
            </a:endParaRPr>
          </a:p>
          <a:p>
            <a:endParaRPr lang="en-GB" dirty="0">
              <a:hlinkClick r:id="rId2"/>
            </a:endParaRPr>
          </a:p>
          <a:p>
            <a:endParaRPr lang="en-GB" dirty="0">
              <a:hlinkClick r:id="rId2"/>
            </a:endParaRPr>
          </a:p>
          <a:p>
            <a:r>
              <a:rPr lang="en-GB" dirty="0">
                <a:hlinkClick r:id="rId2"/>
              </a:rPr>
              <a:t>https://www.youtube.com/watch?v=afiX2PN_kpg</a:t>
            </a:r>
            <a:endParaRPr lang="en-GB" dirty="0"/>
          </a:p>
        </p:txBody>
      </p:sp>
    </p:spTree>
    <p:extLst>
      <p:ext uri="{BB962C8B-B14F-4D97-AF65-F5344CB8AC3E}">
        <p14:creationId xmlns:p14="http://schemas.microsoft.com/office/powerpoint/2010/main" val="1416133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A207F-12B8-4D77-9E70-D0F544EBAB6A}"/>
              </a:ext>
            </a:extLst>
          </p:cNvPr>
          <p:cNvSpPr>
            <a:spLocks noGrp="1"/>
          </p:cNvSpPr>
          <p:nvPr>
            <p:ph type="title"/>
          </p:nvPr>
        </p:nvSpPr>
        <p:spPr/>
        <p:txBody>
          <a:bodyPr/>
          <a:lstStyle/>
          <a:p>
            <a:pPr algn="ctr"/>
            <a:r>
              <a:rPr lang="en-GB" dirty="0"/>
              <a:t>Important details</a:t>
            </a:r>
          </a:p>
        </p:txBody>
      </p:sp>
      <p:sp>
        <p:nvSpPr>
          <p:cNvPr id="3" name="Content Placeholder 2">
            <a:extLst>
              <a:ext uri="{FF2B5EF4-FFF2-40B4-BE49-F238E27FC236}">
                <a16:creationId xmlns:a16="http://schemas.microsoft.com/office/drawing/2014/main" id="{65620ABB-678F-4757-B547-C1918BE4B18E}"/>
              </a:ext>
            </a:extLst>
          </p:cNvPr>
          <p:cNvSpPr>
            <a:spLocks noGrp="1"/>
          </p:cNvSpPr>
          <p:nvPr>
            <p:ph idx="1"/>
          </p:nvPr>
        </p:nvSpPr>
        <p:spPr>
          <a:xfrm>
            <a:off x="838200" y="1552575"/>
            <a:ext cx="10515600" cy="4624388"/>
          </a:xfrm>
        </p:spPr>
        <p:txBody>
          <a:bodyPr/>
          <a:lstStyle/>
          <a:p>
            <a:pPr marL="0" indent="0">
              <a:buNone/>
            </a:pPr>
            <a:r>
              <a:rPr lang="en-GB" dirty="0"/>
              <a:t>If you think someone you know might be being exploited please report it:</a:t>
            </a:r>
          </a:p>
          <a:p>
            <a:r>
              <a:rPr lang="en-GB" dirty="0"/>
              <a:t>Call the NSPCC on </a:t>
            </a:r>
            <a:r>
              <a:rPr lang="en-GB" u="sng" dirty="0">
                <a:hlinkClick r:id="rId2"/>
              </a:rPr>
              <a:t>0808 800 5000</a:t>
            </a:r>
            <a:r>
              <a:rPr lang="en-GB" dirty="0"/>
              <a:t>, email </a:t>
            </a:r>
            <a:r>
              <a:rPr lang="en-GB" u="sng" dirty="0">
                <a:hlinkClick r:id="rId3"/>
              </a:rPr>
              <a:t>help@nspcc.org.uk</a:t>
            </a:r>
            <a:r>
              <a:rPr lang="en-GB" dirty="0"/>
              <a:t> or fill in their </a:t>
            </a:r>
            <a:r>
              <a:rPr lang="en-GB" u="sng" dirty="0">
                <a:hlinkClick r:id="rId4"/>
              </a:rPr>
              <a:t>online form</a:t>
            </a:r>
            <a:endParaRPr lang="en-GB" dirty="0"/>
          </a:p>
          <a:p>
            <a:pPr marL="0" indent="0">
              <a:buNone/>
            </a:pPr>
            <a:endParaRPr lang="en-GB" dirty="0"/>
          </a:p>
          <a:p>
            <a:pPr marL="0" indent="0">
              <a:buNone/>
            </a:pPr>
            <a:r>
              <a:rPr lang="en-GB" dirty="0"/>
              <a:t>If you feel you need support following this lesson please contact:</a:t>
            </a:r>
          </a:p>
          <a:p>
            <a:r>
              <a:rPr lang="en-GB" dirty="0"/>
              <a:t>Student support services on 01792 481206</a:t>
            </a:r>
          </a:p>
          <a:p>
            <a:r>
              <a:rPr lang="en-GB" dirty="0"/>
              <a:t>Speak to your lecturer</a:t>
            </a:r>
          </a:p>
          <a:p>
            <a:r>
              <a:rPr lang="en-GB" dirty="0"/>
              <a:t>Talk to me at the end of the day</a:t>
            </a:r>
          </a:p>
          <a:p>
            <a:endParaRPr lang="en-GB" dirty="0"/>
          </a:p>
        </p:txBody>
      </p:sp>
    </p:spTree>
    <p:extLst>
      <p:ext uri="{BB962C8B-B14F-4D97-AF65-F5344CB8AC3E}">
        <p14:creationId xmlns:p14="http://schemas.microsoft.com/office/powerpoint/2010/main" val="40719393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25AE7-19C1-4F36-A14C-033230EF21FF}"/>
              </a:ext>
            </a:extLst>
          </p:cNvPr>
          <p:cNvSpPr>
            <a:spLocks noGrp="1"/>
          </p:cNvSpPr>
          <p:nvPr>
            <p:ph type="title"/>
          </p:nvPr>
        </p:nvSpPr>
        <p:spPr/>
        <p:txBody>
          <a:bodyPr/>
          <a:lstStyle/>
          <a:p>
            <a:pPr algn="ctr"/>
            <a:r>
              <a:rPr lang="en-GB" dirty="0"/>
              <a:t>Learning outcomes</a:t>
            </a:r>
          </a:p>
        </p:txBody>
      </p:sp>
      <p:sp>
        <p:nvSpPr>
          <p:cNvPr id="3" name="Content Placeholder 2">
            <a:extLst>
              <a:ext uri="{FF2B5EF4-FFF2-40B4-BE49-F238E27FC236}">
                <a16:creationId xmlns:a16="http://schemas.microsoft.com/office/drawing/2014/main" id="{DD594E5E-2F1F-4716-9FD1-CCF6AA4C7C02}"/>
              </a:ext>
            </a:extLst>
          </p:cNvPr>
          <p:cNvSpPr>
            <a:spLocks noGrp="1"/>
          </p:cNvSpPr>
          <p:nvPr>
            <p:ph idx="1"/>
          </p:nvPr>
        </p:nvSpPr>
        <p:spPr/>
        <p:txBody>
          <a:bodyPr/>
          <a:lstStyle/>
          <a:p>
            <a:endParaRPr lang="en-GB" dirty="0"/>
          </a:p>
          <a:p>
            <a:r>
              <a:rPr lang="en-GB" dirty="0"/>
              <a:t>Describe what Child Sexual Exploitation is</a:t>
            </a:r>
          </a:p>
          <a:p>
            <a:r>
              <a:rPr lang="en-GB" dirty="0"/>
              <a:t>Categorise the different types of Child Sexual Exploitation</a:t>
            </a:r>
          </a:p>
          <a:p>
            <a:r>
              <a:rPr lang="en-GB" dirty="0"/>
              <a:t>Summarise the signs of Child Sexual Exploitation</a:t>
            </a:r>
          </a:p>
          <a:p>
            <a:r>
              <a:rPr lang="en-GB" dirty="0"/>
              <a:t>Identify who is at risk of Child Sexual Exploitation</a:t>
            </a:r>
          </a:p>
          <a:p>
            <a:r>
              <a:rPr lang="en-GB" dirty="0"/>
              <a:t>Provide knowledge on the correct procedures for reporting Child Sexual Exploitation</a:t>
            </a:r>
          </a:p>
          <a:p>
            <a:endParaRPr lang="en-GB" dirty="0"/>
          </a:p>
          <a:p>
            <a:pPr marL="0" indent="0">
              <a:buNone/>
            </a:pPr>
            <a:endParaRPr lang="en-GB" dirty="0"/>
          </a:p>
        </p:txBody>
      </p:sp>
    </p:spTree>
    <p:extLst>
      <p:ext uri="{BB962C8B-B14F-4D97-AF65-F5344CB8AC3E}">
        <p14:creationId xmlns:p14="http://schemas.microsoft.com/office/powerpoint/2010/main" val="9254252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9FE85-9E54-42F5-B41E-A4C3E354E09D}"/>
              </a:ext>
            </a:extLst>
          </p:cNvPr>
          <p:cNvSpPr>
            <a:spLocks noGrp="1"/>
          </p:cNvSpPr>
          <p:nvPr>
            <p:ph type="title"/>
          </p:nvPr>
        </p:nvSpPr>
        <p:spPr/>
        <p:txBody>
          <a:bodyPr/>
          <a:lstStyle/>
          <a:p>
            <a:pPr algn="ctr"/>
            <a:r>
              <a:rPr lang="en-GB" dirty="0"/>
              <a:t>Where are you now?</a:t>
            </a:r>
          </a:p>
        </p:txBody>
      </p:sp>
      <p:sp>
        <p:nvSpPr>
          <p:cNvPr id="3" name="Content Placeholder 2">
            <a:extLst>
              <a:ext uri="{FF2B5EF4-FFF2-40B4-BE49-F238E27FC236}">
                <a16:creationId xmlns:a16="http://schemas.microsoft.com/office/drawing/2014/main" id="{87D91EF1-281B-4F9F-AEB3-B7D9D606E567}"/>
              </a:ext>
            </a:extLst>
          </p:cNvPr>
          <p:cNvSpPr>
            <a:spLocks noGrp="1"/>
          </p:cNvSpPr>
          <p:nvPr>
            <p:ph idx="1"/>
          </p:nvPr>
        </p:nvSpPr>
        <p:spPr/>
        <p:txBody>
          <a:bodyPr/>
          <a:lstStyle/>
          <a:p>
            <a:pPr marL="0" indent="0">
              <a:buNone/>
            </a:pPr>
            <a:r>
              <a:rPr lang="en-GB" dirty="0"/>
              <a:t>Following the lesson now please place yourself along the scale indicating how much you know about Child Sexual Exploitation.</a:t>
            </a:r>
          </a:p>
          <a:p>
            <a:pPr marL="0" indent="0">
              <a:buNone/>
            </a:pPr>
            <a:endParaRPr lang="en-GB" dirty="0"/>
          </a:p>
          <a:p>
            <a:pPr marL="0" indent="0">
              <a:buNone/>
            </a:pPr>
            <a:r>
              <a:rPr lang="en-GB" dirty="0"/>
              <a:t>10 is you are now an expert</a:t>
            </a:r>
          </a:p>
          <a:p>
            <a:pPr marL="0" indent="0">
              <a:buNone/>
            </a:pPr>
            <a:endParaRPr lang="en-GB" dirty="0"/>
          </a:p>
          <a:p>
            <a:pPr marL="0" indent="0">
              <a:buNone/>
            </a:pPr>
            <a:r>
              <a:rPr lang="en-GB" dirty="0"/>
              <a:t>0 is that you still know nothing about Child Sexual Exploitation.</a:t>
            </a:r>
          </a:p>
          <a:p>
            <a:pPr marL="0" indent="0">
              <a:buNone/>
            </a:pPr>
            <a:endParaRPr lang="en-GB" dirty="0"/>
          </a:p>
          <a:p>
            <a:pPr marL="0" indent="0">
              <a:buNone/>
            </a:pPr>
            <a:r>
              <a:rPr lang="en-GB" dirty="0"/>
              <a:t>Have you moved at all? What have you learnt?</a:t>
            </a:r>
          </a:p>
          <a:p>
            <a:endParaRPr lang="en-GB" dirty="0"/>
          </a:p>
        </p:txBody>
      </p:sp>
    </p:spTree>
    <p:extLst>
      <p:ext uri="{BB962C8B-B14F-4D97-AF65-F5344CB8AC3E}">
        <p14:creationId xmlns:p14="http://schemas.microsoft.com/office/powerpoint/2010/main" val="33559625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6FFB1-8BBC-4CAE-8C73-4FA911CD2B7B}"/>
              </a:ext>
            </a:extLst>
          </p:cNvPr>
          <p:cNvSpPr>
            <a:spLocks noGrp="1"/>
          </p:cNvSpPr>
          <p:nvPr>
            <p:ph type="title"/>
          </p:nvPr>
        </p:nvSpPr>
        <p:spPr/>
        <p:txBody>
          <a:bodyPr/>
          <a:lstStyle/>
          <a:p>
            <a:pPr algn="ctr"/>
            <a:r>
              <a:rPr lang="en-GB" dirty="0"/>
              <a:t>References</a:t>
            </a:r>
          </a:p>
        </p:txBody>
      </p:sp>
      <p:sp>
        <p:nvSpPr>
          <p:cNvPr id="3" name="Content Placeholder 2">
            <a:extLst>
              <a:ext uri="{FF2B5EF4-FFF2-40B4-BE49-F238E27FC236}">
                <a16:creationId xmlns:a16="http://schemas.microsoft.com/office/drawing/2014/main" id="{E8D2CD37-120E-46F7-A20C-90A498F93C87}"/>
              </a:ext>
            </a:extLst>
          </p:cNvPr>
          <p:cNvSpPr>
            <a:spLocks noGrp="1"/>
          </p:cNvSpPr>
          <p:nvPr>
            <p:ph idx="1"/>
          </p:nvPr>
        </p:nvSpPr>
        <p:spPr/>
        <p:txBody>
          <a:bodyPr/>
          <a:lstStyle/>
          <a:p>
            <a:pPr marL="0" indent="0">
              <a:buNone/>
            </a:pPr>
            <a:r>
              <a:rPr lang="en-GB" sz="800" dirty="0"/>
              <a:t>1</a:t>
            </a:r>
            <a:r>
              <a:rPr lang="en-GB" dirty="0"/>
              <a:t>Barnardo’s (2011), Puppet on a String: The Urgent Need to Cut Children Free from Sexual Exploitation, Barnardo’s, Essex.</a:t>
            </a:r>
          </a:p>
          <a:p>
            <a:pPr marL="0" indent="0">
              <a:buNone/>
            </a:pPr>
            <a:r>
              <a:rPr lang="en-GB" sz="800" dirty="0"/>
              <a:t>2</a:t>
            </a:r>
            <a:r>
              <a:rPr lang="en-GB" dirty="0"/>
              <a:t>All Wales Child Protection Procedures Review Group (2013) </a:t>
            </a:r>
            <a:r>
              <a:rPr lang="en-GB" dirty="0">
                <a:hlinkClick r:id="rId2" tooltip=") Safeguarding and promoting the welfare of children who are at risk of abuse through sexual exploitation (PDF)"/>
              </a:rPr>
              <a:t>Safeguarding and promoting the welfare of children who are at risk of abuse through sexual exploitation (PDF)</a:t>
            </a:r>
            <a:r>
              <a:rPr lang="en-GB" dirty="0"/>
              <a:t>. [Cardiff]: Welsh Government.</a:t>
            </a:r>
          </a:p>
          <a:p>
            <a:pPr marL="0" indent="0">
              <a:buNone/>
            </a:pPr>
            <a:r>
              <a:rPr lang="en-GB" sz="800" dirty="0"/>
              <a:t>3</a:t>
            </a:r>
            <a:r>
              <a:rPr lang="en-GB" dirty="0"/>
              <a:t>NSPCC Statistics briefing: child sexual abuse, April 2019</a:t>
            </a:r>
          </a:p>
          <a:p>
            <a:pPr marL="0" indent="0">
              <a:buNone/>
            </a:pPr>
            <a:r>
              <a:rPr lang="en-GB" dirty="0">
                <a:hlinkClick r:id="rId3"/>
              </a:rPr>
              <a:t>https://www.nspcc.org.uk/what-is-child-abuse/types-of-abuse/child-sexual-exploitation/</a:t>
            </a:r>
            <a:r>
              <a:rPr lang="en-GB" dirty="0"/>
              <a:t> </a:t>
            </a:r>
          </a:p>
        </p:txBody>
      </p:sp>
    </p:spTree>
    <p:extLst>
      <p:ext uri="{BB962C8B-B14F-4D97-AF65-F5344CB8AC3E}">
        <p14:creationId xmlns:p14="http://schemas.microsoft.com/office/powerpoint/2010/main" val="33627476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352</TotalTime>
  <Words>1180</Words>
  <Application>Microsoft Office PowerPoint</Application>
  <PresentationFormat>Widescreen</PresentationFormat>
  <Paragraphs>114</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Calibri Light</vt:lpstr>
      <vt:lpstr>Office Theme</vt:lpstr>
      <vt:lpstr>Introduction to Child Sexual Exploitation</vt:lpstr>
      <vt:lpstr>Learning outcomes</vt:lpstr>
      <vt:lpstr>Previous knowledge activity</vt:lpstr>
      <vt:lpstr>Group Activity</vt:lpstr>
      <vt:lpstr>Child Sexual Exploitation Definition</vt:lpstr>
      <vt:lpstr>PowerPoint Presentation</vt:lpstr>
      <vt:lpstr>A few numbers</vt:lpstr>
      <vt:lpstr>Group Activity</vt:lpstr>
      <vt:lpstr>Types of Child Sexual Exploitation</vt:lpstr>
      <vt:lpstr>Signs of Child Sexual Exploitation</vt:lpstr>
      <vt:lpstr>Who can be a victim of Child Sexual Exploitation </vt:lpstr>
      <vt:lpstr>PowerPoint Presentation</vt:lpstr>
      <vt:lpstr>A video from Northants Police  (available on YouTube)</vt:lpstr>
      <vt:lpstr>Important details</vt:lpstr>
      <vt:lpstr>Learning outcomes</vt:lpstr>
      <vt:lpstr>Where are you now?</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Child Sexual Expolitation</dc:title>
  <dc:creator>katie gardner</dc:creator>
  <cp:lastModifiedBy>katie gardner</cp:lastModifiedBy>
  <cp:revision>29</cp:revision>
  <dcterms:created xsi:type="dcterms:W3CDTF">2019-09-22T13:25:40Z</dcterms:created>
  <dcterms:modified xsi:type="dcterms:W3CDTF">2019-09-29T13:43:03Z</dcterms:modified>
</cp:coreProperties>
</file>