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1"/>
  </p:notesMasterIdLst>
  <p:handoutMasterIdLst>
    <p:handoutMasterId r:id="rId42"/>
  </p:handoutMasterIdLst>
  <p:sldIdLst>
    <p:sldId id="314" r:id="rId2"/>
    <p:sldId id="316" r:id="rId3"/>
    <p:sldId id="377" r:id="rId4"/>
    <p:sldId id="393" r:id="rId5"/>
    <p:sldId id="394" r:id="rId6"/>
    <p:sldId id="395" r:id="rId7"/>
    <p:sldId id="396" r:id="rId8"/>
    <p:sldId id="370" r:id="rId9"/>
    <p:sldId id="399" r:id="rId10"/>
    <p:sldId id="397" r:id="rId11"/>
    <p:sldId id="398" r:id="rId12"/>
    <p:sldId id="378" r:id="rId13"/>
    <p:sldId id="379" r:id="rId14"/>
    <p:sldId id="372" r:id="rId15"/>
    <p:sldId id="373" r:id="rId16"/>
    <p:sldId id="374" r:id="rId17"/>
    <p:sldId id="375" r:id="rId18"/>
    <p:sldId id="376" r:id="rId19"/>
    <p:sldId id="380" r:id="rId20"/>
    <p:sldId id="381" r:id="rId21"/>
    <p:sldId id="382" r:id="rId22"/>
    <p:sldId id="383" r:id="rId23"/>
    <p:sldId id="384" r:id="rId24"/>
    <p:sldId id="385" r:id="rId25"/>
    <p:sldId id="386" r:id="rId26"/>
    <p:sldId id="388" r:id="rId27"/>
    <p:sldId id="389" r:id="rId28"/>
    <p:sldId id="390" r:id="rId29"/>
    <p:sldId id="391" r:id="rId30"/>
    <p:sldId id="392" r:id="rId31"/>
    <p:sldId id="408" r:id="rId32"/>
    <p:sldId id="407" r:id="rId33"/>
    <p:sldId id="400" r:id="rId34"/>
    <p:sldId id="401" r:id="rId35"/>
    <p:sldId id="402" r:id="rId36"/>
    <p:sldId id="405" r:id="rId37"/>
    <p:sldId id="403" r:id="rId38"/>
    <p:sldId id="404" r:id="rId39"/>
    <p:sldId id="406" r:id="rId4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77"/>
            <p14:sldId id="393"/>
            <p14:sldId id="394"/>
            <p14:sldId id="395"/>
            <p14:sldId id="396"/>
            <p14:sldId id="370"/>
            <p14:sldId id="399"/>
            <p14:sldId id="397"/>
            <p14:sldId id="398"/>
            <p14:sldId id="378"/>
            <p14:sldId id="379"/>
            <p14:sldId id="372"/>
            <p14:sldId id="373"/>
            <p14:sldId id="374"/>
            <p14:sldId id="375"/>
            <p14:sldId id="376"/>
            <p14:sldId id="380"/>
            <p14:sldId id="381"/>
            <p14:sldId id="382"/>
            <p14:sldId id="383"/>
            <p14:sldId id="384"/>
            <p14:sldId id="385"/>
            <p14:sldId id="386"/>
            <p14:sldId id="388"/>
            <p14:sldId id="389"/>
            <p14:sldId id="390"/>
            <p14:sldId id="391"/>
            <p14:sldId id="392"/>
            <p14:sldId id="408"/>
            <p14:sldId id="407"/>
            <p14:sldId id="400"/>
            <p14:sldId id="401"/>
            <p14:sldId id="402"/>
            <p14:sldId id="405"/>
            <p14:sldId id="403"/>
            <p14:sldId id="404"/>
            <p14:sldId id="406"/>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01" d="100"/>
          <a:sy n="101" d="100"/>
        </p:scale>
        <p:origin x="843"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err="1"/>
              <a:t>Postgresql</a:t>
            </a:r>
            <a:r>
              <a:rPr lang="en-US" altLang="en-US" sz="4000" dirty="0"/>
              <a:t> and 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2236494"/>
            <a:ext cx="7029450" cy="3602331"/>
          </a:xfrm>
        </p:spPr>
        <p:txBody>
          <a:bodyPr/>
          <a:lstStyle/>
          <a:p>
            <a:r>
              <a:rPr lang="en-GB" dirty="0"/>
              <a:t>Pre-requisites</a:t>
            </a:r>
          </a:p>
          <a:p>
            <a:pPr lvl="1"/>
            <a:r>
              <a:rPr lang="en-GB" dirty="0"/>
              <a:t>Node.js and Express.js installed and working</a:t>
            </a:r>
          </a:p>
          <a:p>
            <a:pPr lvl="1"/>
            <a:r>
              <a:rPr lang="en-GB" dirty="0"/>
              <a:t>Basic </a:t>
            </a:r>
            <a:r>
              <a:rPr lang="en-GB" dirty="0" err="1"/>
              <a:t>webservice</a:t>
            </a:r>
            <a:r>
              <a:rPr lang="en-GB" dirty="0"/>
              <a:t> in express.js has been built</a:t>
            </a:r>
          </a:p>
          <a:p>
            <a:pPr lvl="1"/>
            <a:r>
              <a:rPr lang="en-GB" dirty="0" err="1"/>
              <a:t>Postgresql</a:t>
            </a:r>
            <a:r>
              <a:rPr lang="en-GB" dirty="0"/>
              <a:t> drivers have been installed in node.js (</a:t>
            </a:r>
            <a:r>
              <a:rPr lang="en-GB" dirty="0" err="1"/>
              <a:t>pg</a:t>
            </a:r>
            <a:r>
              <a:rPr lang="en-GB" dirty="0"/>
              <a:t> and </a:t>
            </a:r>
            <a:r>
              <a:rPr lang="en-GB" dirty="0" err="1"/>
              <a:t>pg</a:t>
            </a:r>
            <a:r>
              <a:rPr lang="en-GB" dirty="0"/>
              <a:t>-format)</a:t>
            </a:r>
          </a:p>
          <a:p>
            <a:endParaRPr lang="en-GB" dirty="0"/>
          </a:p>
          <a:p>
            <a:r>
              <a:rPr lang="en-GB" dirty="0"/>
              <a:t>Create a new file called </a:t>
            </a:r>
            <a:r>
              <a:rPr lang="en-GB" b="1" dirty="0"/>
              <a:t>pgdbstudent.js</a:t>
            </a:r>
            <a:r>
              <a:rPr lang="en-GB" dirty="0"/>
              <a:t> in the “</a:t>
            </a:r>
            <a:r>
              <a:rPr lang="en-GB" dirty="0" err="1"/>
              <a:t>nodewebservice</a:t>
            </a:r>
            <a:r>
              <a:rPr lang="en-GB" dirty="0"/>
              <a:t>” directory</a:t>
            </a:r>
            <a:endParaRPr lang="en-GB" b="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 (</a:t>
            </a:r>
            <a:r>
              <a:rPr lang="en-GB" dirty="0" err="1"/>
              <a:t>Cont</a:t>
            </a:r>
            <a:r>
              <a:rPr lang="en-GB" dirty="0"/>
              <a:t>)</a:t>
            </a:r>
          </a:p>
        </p:txBody>
      </p:sp>
      <p:sp>
        <p:nvSpPr>
          <p:cNvPr id="3" name="Content Placeholder 2"/>
          <p:cNvSpPr>
            <a:spLocks noGrp="1"/>
          </p:cNvSpPr>
          <p:nvPr>
            <p:ph idx="1"/>
          </p:nvPr>
        </p:nvSpPr>
        <p:spPr>
          <a:xfrm>
            <a:off x="257176" y="1037511"/>
            <a:ext cx="3933358" cy="4801314"/>
          </a:xfrm>
        </p:spPr>
        <p:txBody>
          <a:bodyPr/>
          <a:lstStyle/>
          <a:p>
            <a:r>
              <a:rPr lang="en-GB" dirty="0"/>
              <a:t>Open up a terminal window and change to the directory containing both the “</a:t>
            </a:r>
            <a:r>
              <a:rPr lang="en-GB" dirty="0" err="1"/>
              <a:t>nodewebservice</a:t>
            </a:r>
            <a:r>
              <a:rPr lang="en-GB" dirty="0"/>
              <a:t>” sub-directory </a:t>
            </a:r>
            <a:r>
              <a:rPr lang="en-GB" dirty="0">
                <a:solidFill>
                  <a:srgbClr val="FF0000"/>
                </a:solidFill>
              </a:rPr>
              <a:t>and the “</a:t>
            </a:r>
            <a:r>
              <a:rPr lang="en-GB" b="1" dirty="0" err="1">
                <a:solidFill>
                  <a:srgbClr val="FF0000"/>
                </a:solidFill>
              </a:rPr>
              <a:t>docker</a:t>
            </a:r>
            <a:r>
              <a:rPr lang="en-GB" b="1" dirty="0">
                <a:solidFill>
                  <a:srgbClr val="FF0000"/>
                </a:solidFill>
              </a:rPr>
              <a:t>-compose</a:t>
            </a:r>
            <a:r>
              <a:rPr lang="en-GB" dirty="0">
                <a:solidFill>
                  <a:srgbClr val="FF0000"/>
                </a:solidFill>
              </a:rPr>
              <a:t>” file</a:t>
            </a:r>
          </a:p>
          <a:p>
            <a:r>
              <a:rPr lang="en-GB" b="1" dirty="0"/>
              <a:t>Edit the “</a:t>
            </a:r>
            <a:r>
              <a:rPr lang="en-GB" b="1" dirty="0" err="1"/>
              <a:t>docker</a:t>
            </a:r>
            <a:r>
              <a:rPr lang="en-GB" b="1" dirty="0"/>
              <a:t>-compose” file </a:t>
            </a:r>
            <a:r>
              <a:rPr lang="en-GB" dirty="0"/>
              <a:t>and temporarily comment out the web server while we test the web service and </a:t>
            </a:r>
            <a:r>
              <a:rPr lang="en-GB" dirty="0" err="1"/>
              <a:t>Postgresql</a:t>
            </a:r>
            <a:r>
              <a:rPr lang="en-GB" dirty="0"/>
              <a:t> database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49128" y="1037511"/>
            <a:ext cx="4686331"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50000"/>
                  </a:schemeClr>
                </a:solidFill>
              </a:rPr>
              <a:t>version: "3.6“</a:t>
            </a:r>
          </a:p>
          <a:p>
            <a:r>
              <a:rPr lang="en-GB" dirty="0">
                <a:solidFill>
                  <a:schemeClr val="bg1">
                    <a:lumMod val="50000"/>
                  </a:schemeClr>
                </a:solidFill>
              </a:rPr>
              <a:t>services:</a:t>
            </a:r>
          </a:p>
          <a:p>
            <a:r>
              <a:rPr lang="en-GB" dirty="0">
                <a:solidFill>
                  <a:schemeClr val="accent1">
                    <a:lumMod val="25000"/>
                  </a:schemeClr>
                </a:solidFill>
              </a:rPr>
              <a:t>  # webserver:</a:t>
            </a:r>
          </a:p>
          <a:p>
            <a:r>
              <a:rPr lang="en-GB" dirty="0">
                <a:solidFill>
                  <a:schemeClr val="accent1">
                    <a:lumMod val="25000"/>
                  </a:schemeClr>
                </a:solidFill>
              </a:rPr>
              <a:t>    # build:</a:t>
            </a:r>
          </a:p>
          <a:p>
            <a:r>
              <a:rPr lang="en-GB" dirty="0">
                <a:solidFill>
                  <a:schemeClr val="accent1">
                    <a:lumMod val="25000"/>
                  </a:schemeClr>
                </a:solidFill>
              </a:rPr>
              <a:t>      # context: .</a:t>
            </a:r>
          </a:p>
          <a:p>
            <a:r>
              <a:rPr lang="en-GB" dirty="0">
                <a:solidFill>
                  <a:schemeClr val="accent1">
                    <a:lumMod val="25000"/>
                  </a:schemeClr>
                </a:solidFill>
              </a:rPr>
              <a:t>      # </a:t>
            </a:r>
            <a:r>
              <a:rPr lang="en-GB" dirty="0" err="1">
                <a:solidFill>
                  <a:schemeClr val="accent1">
                    <a:lumMod val="25000"/>
                  </a:schemeClr>
                </a:solidFill>
              </a:rPr>
              <a:t>dockerfile</a:t>
            </a:r>
            <a:r>
              <a:rPr lang="en-GB" dirty="0">
                <a:solidFill>
                  <a:schemeClr val="accent1">
                    <a:lumMod val="25000"/>
                  </a:schemeClr>
                </a:solidFill>
              </a:rPr>
              <a:t>: </a:t>
            </a:r>
            <a:r>
              <a:rPr lang="en-GB" dirty="0" err="1">
                <a:solidFill>
                  <a:schemeClr val="accent1">
                    <a:lumMod val="25000"/>
                  </a:schemeClr>
                </a:solidFill>
              </a:rPr>
              <a:t>Dockerfile</a:t>
            </a:r>
            <a:endParaRPr lang="en-GB" dirty="0">
              <a:solidFill>
                <a:schemeClr val="accent1">
                  <a:lumMod val="25000"/>
                </a:schemeClr>
              </a:solidFill>
            </a:endParaRPr>
          </a:p>
          <a:p>
            <a:r>
              <a:rPr lang="en-GB" dirty="0">
                <a:solidFill>
                  <a:schemeClr val="accent1">
                    <a:lumMod val="25000"/>
                  </a:schemeClr>
                </a:solidFill>
              </a:rPr>
              <a:t>      # target: webserver</a:t>
            </a:r>
          </a:p>
          <a:p>
            <a:r>
              <a:rPr lang="en-GB" dirty="0">
                <a:solidFill>
                  <a:schemeClr val="accent1">
                    <a:lumMod val="25000"/>
                  </a:schemeClr>
                </a:solidFill>
              </a:rPr>
              <a:t>    # image: node-a-webserver</a:t>
            </a:r>
          </a:p>
          <a:p>
            <a:r>
              <a:rPr lang="en-GB" dirty="0">
                <a:solidFill>
                  <a:schemeClr val="accent1">
                    <a:lumMod val="25000"/>
                  </a:schemeClr>
                </a:solidFill>
              </a:rPr>
              <a:t>    # restart: always</a:t>
            </a:r>
          </a:p>
          <a:p>
            <a:r>
              <a:rPr lang="en-GB" dirty="0">
                <a:solidFill>
                  <a:schemeClr val="accent1">
                    <a:lumMod val="25000"/>
                  </a:schemeClr>
                </a:solidFill>
              </a:rPr>
              <a:t>    # ports:</a:t>
            </a:r>
          </a:p>
          <a:p>
            <a:r>
              <a:rPr lang="en-GB" dirty="0">
                <a:solidFill>
                  <a:schemeClr val="accent1">
                    <a:lumMod val="25000"/>
                  </a:schemeClr>
                </a:solidFill>
              </a:rPr>
              <a:t>       # - </a:t>
            </a:r>
            <a:r>
              <a:rPr lang="en-GB">
                <a:solidFill>
                  <a:schemeClr val="accent1">
                    <a:lumMod val="25000"/>
                  </a:schemeClr>
                </a:solidFill>
              </a:rPr>
              <a:t>"81:80"</a:t>
            </a:r>
            <a:endParaRPr lang="en-GB" dirty="0">
              <a:solidFill>
                <a:schemeClr val="accent1">
                  <a:lumMod val="25000"/>
                </a:schemeClr>
              </a:solidFill>
            </a:endParaRPr>
          </a:p>
          <a:p>
            <a:r>
              <a:rPr lang="en-GB" dirty="0">
                <a:solidFill>
                  <a:schemeClr val="accent1">
                    <a:lumMod val="25000"/>
                  </a:schemeClr>
                </a:solidFill>
              </a:rPr>
              <a:t>    # networks:</a:t>
            </a:r>
          </a:p>
          <a:p>
            <a:r>
              <a:rPr lang="en-GB" dirty="0">
                <a:solidFill>
                  <a:schemeClr val="accent1">
                    <a:lumMod val="25000"/>
                  </a:schemeClr>
                </a:solidFill>
              </a:rPr>
              <a:t>       # - </a:t>
            </a:r>
            <a:r>
              <a:rPr lang="en-GB" dirty="0" err="1">
                <a:solidFill>
                  <a:schemeClr val="accent1">
                    <a:lumMod val="25000"/>
                  </a:schemeClr>
                </a:solidFill>
              </a:rPr>
              <a:t>dbnetwork</a:t>
            </a:r>
            <a:endParaRPr lang="en-GB" dirty="0">
              <a:solidFill>
                <a:schemeClr val="accent1">
                  <a:lumMod val="25000"/>
                </a:schemeClr>
              </a:solidFill>
            </a:endParaRPr>
          </a:p>
          <a:p>
            <a:r>
              <a:rPr lang="en-GB" dirty="0">
                <a:solidFill>
                  <a:schemeClr val="accent1">
                    <a:lumMod val="25000"/>
                  </a:schemeClr>
                </a:solidFill>
              </a:rPr>
              <a:t>    # volumes:</a:t>
            </a:r>
          </a:p>
          <a:p>
            <a:r>
              <a:rPr lang="en-GB" dirty="0">
                <a:solidFill>
                  <a:schemeClr val="accent1">
                    <a:lumMod val="25000"/>
                  </a:schemeClr>
                </a:solidFill>
              </a:rPr>
              <a:t>      # - ./</a:t>
            </a:r>
            <a:r>
              <a:rPr lang="en-GB" dirty="0" err="1">
                <a:solidFill>
                  <a:schemeClr val="accent1">
                    <a:lumMod val="25000"/>
                  </a:schemeClr>
                </a:solidFill>
              </a:rPr>
              <a:t>nodewebserver</a:t>
            </a:r>
            <a:r>
              <a:rPr lang="en-GB" dirty="0">
                <a:solidFill>
                  <a:schemeClr val="accent1">
                    <a:lumMod val="25000"/>
                  </a:schemeClr>
                </a:solidFill>
              </a:rPr>
              <a:t>:/</a:t>
            </a:r>
            <a:r>
              <a:rPr lang="en-GB" dirty="0" err="1">
                <a:solidFill>
                  <a:schemeClr val="accent1">
                    <a:lumMod val="25000"/>
                  </a:schemeClr>
                </a:solidFill>
              </a:rPr>
              <a:t>var</a:t>
            </a:r>
            <a:r>
              <a:rPr lang="en-GB" dirty="0">
                <a:solidFill>
                  <a:schemeClr val="accent1">
                    <a:lumMod val="25000"/>
                  </a:schemeClr>
                </a:solidFill>
              </a:rPr>
              <a:t>/www/node</a:t>
            </a:r>
          </a:p>
          <a:p>
            <a:r>
              <a:rPr lang="en-GB" dirty="0"/>
              <a:t> </a:t>
            </a:r>
            <a:r>
              <a:rPr lang="en-GB" dirty="0">
                <a:solidFill>
                  <a:schemeClr val="bg1">
                    <a:lumMod val="50000"/>
                  </a:schemeClr>
                </a:solidFill>
              </a:rPr>
              <a:t> </a:t>
            </a:r>
            <a:r>
              <a:rPr lang="en-GB" dirty="0" err="1">
                <a:solidFill>
                  <a:schemeClr val="bg1">
                    <a:lumMod val="50000"/>
                  </a:schemeClr>
                </a:solidFill>
              </a:rPr>
              <a:t>webservice</a:t>
            </a:r>
            <a:r>
              <a:rPr lang="en-GB" dirty="0">
                <a:solidFill>
                  <a:schemeClr val="bg1">
                    <a:lumMod val="50000"/>
                  </a:schemeClr>
                </a:solidFill>
              </a:rPr>
              <a:t>:</a:t>
            </a:r>
          </a:p>
          <a:p>
            <a:r>
              <a:rPr lang="en-GB" dirty="0">
                <a:solidFill>
                  <a:schemeClr val="bg1">
                    <a:lumMod val="50000"/>
                  </a:schemeClr>
                </a:solidFill>
              </a:rPr>
              <a:t>    build:</a:t>
            </a:r>
          </a:p>
          <a:p>
            <a:r>
              <a:rPr lang="en-GB" dirty="0">
                <a:solidFill>
                  <a:schemeClr val="bg1">
                    <a:lumMod val="50000"/>
                  </a:schemeClr>
                </a:solidFill>
              </a:rPr>
              <a:t>      context: .</a:t>
            </a:r>
          </a:p>
        </p:txBody>
      </p:sp>
    </p:spTree>
    <p:extLst>
      <p:ext uri="{BB962C8B-B14F-4D97-AF65-F5344CB8AC3E}">
        <p14:creationId xmlns:p14="http://schemas.microsoft.com/office/powerpoint/2010/main" val="1125167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a:xfrm>
            <a:off x="1047750" y="1356360"/>
            <a:ext cx="7029450" cy="4482465"/>
          </a:xfrm>
        </p:spPr>
        <p:txBody>
          <a:bodyPr/>
          <a:lstStyle/>
          <a:p>
            <a:r>
              <a:rPr lang="en-GB" dirty="0"/>
              <a:t> Virtual machines make it possible to run multiple applications on the same physical hardware while keeping conflicts among software components and competition for hardware resources to a minimum. </a:t>
            </a:r>
          </a:p>
          <a:p>
            <a:r>
              <a:rPr lang="en-GB" dirty="0"/>
              <a:t>But virtual machines are bulky—typically gigabytes in size. They don’t really solve problems like portability, software updates, or continuous integration and continuous delivery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357432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Docker?</a:t>
            </a:r>
          </a:p>
        </p:txBody>
      </p:sp>
      <p:sp>
        <p:nvSpPr>
          <p:cNvPr id="3" name="Content Placeholder 2"/>
          <p:cNvSpPr>
            <a:spLocks noGrp="1"/>
          </p:cNvSpPr>
          <p:nvPr>
            <p:ph idx="1"/>
          </p:nvPr>
        </p:nvSpPr>
        <p:spPr>
          <a:xfrm>
            <a:off x="1047750" y="1447800"/>
            <a:ext cx="7029450" cy="4391025"/>
          </a:xfrm>
        </p:spPr>
        <p:txBody>
          <a:bodyPr/>
          <a:lstStyle/>
          <a:p>
            <a:r>
              <a:rPr lang="en-GB" dirty="0"/>
              <a:t>Containers make it possible to isolate applications into small, lightweight execution environments that share the operating system kernel. </a:t>
            </a:r>
          </a:p>
          <a:p>
            <a:r>
              <a:rPr lang="en-GB" dirty="0"/>
              <a:t>Typically measured in megabytes, containers use far fewer resources than virtual machines and start up almost immediately. </a:t>
            </a:r>
          </a:p>
          <a:p>
            <a:r>
              <a:rPr lang="en-GB" dirty="0"/>
              <a:t>They can be packed far more densely on the same hardware and spun up and down </a:t>
            </a:r>
            <a:r>
              <a:rPr lang="en-GB" i="1" dirty="0" err="1"/>
              <a:t>en</a:t>
            </a:r>
            <a:r>
              <a:rPr lang="en-GB" i="1" dirty="0"/>
              <a:t> masse</a:t>
            </a:r>
            <a:r>
              <a:rPr lang="en-GB" dirty="0"/>
              <a:t> with far less effort and overhead.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63980" y="4739640"/>
            <a:ext cx="6904519" cy="646331"/>
          </a:xfrm>
          <a:prstGeom prst="rect">
            <a:avLst/>
          </a:prstGeom>
          <a:noFill/>
        </p:spPr>
        <p:txBody>
          <a:bodyPr wrap="none" rtlCol="0">
            <a:spAutoFit/>
          </a:bodyPr>
          <a:lstStyle/>
          <a:p>
            <a:r>
              <a:rPr lang="en-GB" dirty="0"/>
              <a:t>https://www.infoworld.com/article/3204171/what-is-docker-docker-</a:t>
            </a:r>
            <a:br>
              <a:rPr lang="en-GB" dirty="0"/>
            </a:br>
            <a:r>
              <a:rPr lang="en-GB" dirty="0"/>
              <a:t>containers-explained.html</a:t>
            </a:r>
          </a:p>
        </p:txBody>
      </p:sp>
    </p:spTree>
    <p:extLst>
      <p:ext uri="{BB962C8B-B14F-4D97-AF65-F5344CB8AC3E}">
        <p14:creationId xmlns:p14="http://schemas.microsoft.com/office/powerpoint/2010/main" val="2332810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t>Docker and </a:t>
            </a:r>
            <a:r>
              <a:rPr lang="en-GB" altLang="en-US" dirty="0" err="1"/>
              <a:t>Microservices</a:t>
            </a:r>
            <a:endParaRPr lang="en-GB" altLang="en-US" dirty="0"/>
          </a:p>
        </p:txBody>
      </p:sp>
      <p:sp>
        <p:nvSpPr>
          <p:cNvPr id="10243" name="Content Placeholder 2"/>
          <p:cNvSpPr>
            <a:spLocks noGrp="1"/>
          </p:cNvSpPr>
          <p:nvPr>
            <p:ph idx="1"/>
          </p:nvPr>
        </p:nvSpPr>
        <p:spPr>
          <a:xfrm>
            <a:off x="1047750" y="684213"/>
            <a:ext cx="7029450" cy="1571625"/>
          </a:xfrm>
        </p:spPr>
        <p:txBody>
          <a:bodyPr/>
          <a:lstStyle/>
          <a:p>
            <a:r>
              <a:rPr lang="en-GB" altLang="en-US"/>
              <a:t>If a VM is running a microservice the overhead of the OS becomes more significant e.g. it can increase from 2-3% of the total CPU load for a full service to 6-10% for a microservice</a:t>
            </a:r>
          </a:p>
          <a:p>
            <a:endParaRPr lang="en-GB" altLang="en-US"/>
          </a:p>
          <a:p>
            <a:endParaRPr lang="en-GB" altLang="en-US"/>
          </a:p>
          <a:p>
            <a:endParaRPr lang="en-GB" altLang="en-US"/>
          </a:p>
          <a:p>
            <a:endParaRPr lang="en-GB" altLang="en-US"/>
          </a:p>
          <a:p>
            <a:endParaRPr lang="en-GB" altLang="en-US"/>
          </a:p>
          <a:p>
            <a:endParaRPr lang="en-GB" altLang="en-US"/>
          </a:p>
          <a:p>
            <a:r>
              <a:rPr lang="en-GB" altLang="en-US"/>
              <a:t>Using Docker the microservice shares the OS with other microservices with much less overhead and cost</a:t>
            </a:r>
          </a:p>
        </p:txBody>
      </p:sp>
      <p:sp>
        <p:nvSpPr>
          <p:cNvPr id="1024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grpSp>
        <p:nvGrpSpPr>
          <p:cNvPr id="10245" name="Group 39"/>
          <p:cNvGrpSpPr>
            <a:grpSpLocks/>
          </p:cNvGrpSpPr>
          <p:nvPr/>
        </p:nvGrpSpPr>
        <p:grpSpPr bwMode="auto">
          <a:xfrm>
            <a:off x="1470025" y="1974850"/>
            <a:ext cx="6149975" cy="2089150"/>
            <a:chOff x="301706" y="2381377"/>
            <a:chExt cx="6151110" cy="2090180"/>
          </a:xfrm>
        </p:grpSpPr>
        <p:sp>
          <p:nvSpPr>
            <p:cNvPr id="10259" name="Rectangle 5"/>
            <p:cNvSpPr>
              <a:spLocks noChangeArrowheads="1"/>
            </p:cNvSpPr>
            <p:nvPr/>
          </p:nvSpPr>
          <p:spPr bwMode="auto">
            <a:xfrm>
              <a:off x="1341429" y="2483269"/>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0" name="Rectangle 6"/>
            <p:cNvSpPr>
              <a:spLocks noChangeArrowheads="1"/>
            </p:cNvSpPr>
            <p:nvPr/>
          </p:nvSpPr>
          <p:spPr bwMode="auto">
            <a:xfrm>
              <a:off x="1373919" y="3685450"/>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1" name="TextBox 7"/>
            <p:cNvSpPr txBox="1">
              <a:spLocks noChangeArrowheads="1"/>
            </p:cNvSpPr>
            <p:nvPr/>
          </p:nvSpPr>
          <p:spPr bwMode="auto">
            <a:xfrm>
              <a:off x="1882799" y="3728829"/>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9" name="Rectangle 8"/>
            <p:cNvSpPr/>
            <p:nvPr/>
          </p:nvSpPr>
          <p:spPr bwMode="auto">
            <a:xfrm>
              <a:off x="1351238" y="2483027"/>
              <a:ext cx="1503639" cy="1202330"/>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3" name="Rectangle 9"/>
            <p:cNvSpPr>
              <a:spLocks noChangeArrowheads="1"/>
            </p:cNvSpPr>
            <p:nvPr/>
          </p:nvSpPr>
          <p:spPr bwMode="auto">
            <a:xfrm>
              <a:off x="2376510" y="3420877"/>
              <a:ext cx="473445" cy="264571"/>
            </a:xfrm>
            <a:prstGeom prst="rect">
              <a:avLst/>
            </a:prstGeom>
            <a:solidFill>
              <a:schemeClr val="bg1"/>
            </a:solid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4" name="Rectangle 10"/>
            <p:cNvSpPr>
              <a:spLocks noChangeArrowheads="1"/>
            </p:cNvSpPr>
            <p:nvPr/>
          </p:nvSpPr>
          <p:spPr bwMode="auto">
            <a:xfrm>
              <a:off x="3647542" y="2483267"/>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5" name="Rectangle 11"/>
            <p:cNvSpPr>
              <a:spLocks noChangeArrowheads="1"/>
            </p:cNvSpPr>
            <p:nvPr/>
          </p:nvSpPr>
          <p:spPr bwMode="auto">
            <a:xfrm>
              <a:off x="3680032" y="3685448"/>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6" name="TextBox 12"/>
            <p:cNvSpPr txBox="1">
              <a:spLocks noChangeArrowheads="1"/>
            </p:cNvSpPr>
            <p:nvPr/>
          </p:nvSpPr>
          <p:spPr bwMode="auto">
            <a:xfrm>
              <a:off x="4188912" y="3728827"/>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14" name="Rectangle 13"/>
            <p:cNvSpPr/>
            <p:nvPr/>
          </p:nvSpPr>
          <p:spPr bwMode="auto">
            <a:xfrm>
              <a:off x="3656713" y="2483027"/>
              <a:ext cx="571605" cy="427249"/>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8" name="TextBox 15"/>
            <p:cNvSpPr txBox="1">
              <a:spLocks noChangeArrowheads="1"/>
            </p:cNvSpPr>
            <p:nvPr/>
          </p:nvSpPr>
          <p:spPr bwMode="auto">
            <a:xfrm>
              <a:off x="2953552" y="2381377"/>
              <a:ext cx="5309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69" name="Straight Arrow Connector 17"/>
            <p:cNvCxnSpPr>
              <a:cxnSpLocks noChangeShapeType="1"/>
              <a:stCxn id="10268" idx="2"/>
              <a:endCxn id="10259" idx="3"/>
            </p:cNvCxnSpPr>
            <p:nvPr/>
          </p:nvCxnSpPr>
          <p:spPr bwMode="auto">
            <a:xfrm flipH="1">
              <a:off x="2868524" y="2750709"/>
              <a:ext cx="350486" cy="551807"/>
            </a:xfrm>
            <a:prstGeom prst="straightConnector1">
              <a:avLst/>
            </a:prstGeom>
            <a:noFill/>
            <a:ln w="9525" algn="ctr">
              <a:solidFill>
                <a:schemeClr val="tx1"/>
              </a:solidFill>
              <a:round/>
              <a:headEnd/>
              <a:tailEnd type="triangle" w="med" len="med"/>
            </a:ln>
          </p:spPr>
        </p:cxnSp>
        <p:cxnSp>
          <p:nvCxnSpPr>
            <p:cNvPr id="10270" name="Straight Arrow Connector 19"/>
            <p:cNvCxnSpPr>
              <a:cxnSpLocks noChangeShapeType="1"/>
              <a:stCxn id="10268" idx="2"/>
              <a:endCxn id="10264" idx="1"/>
            </p:cNvCxnSpPr>
            <p:nvPr/>
          </p:nvCxnSpPr>
          <p:spPr bwMode="auto">
            <a:xfrm>
              <a:off x="3219010" y="2750709"/>
              <a:ext cx="428532" cy="551805"/>
            </a:xfrm>
            <a:prstGeom prst="straightConnector1">
              <a:avLst/>
            </a:prstGeom>
            <a:noFill/>
            <a:ln w="9525" algn="ctr">
              <a:solidFill>
                <a:schemeClr val="tx1"/>
              </a:solidFill>
              <a:round/>
              <a:headEnd/>
              <a:tailEnd type="triangle" w="med" len="med"/>
            </a:ln>
          </p:spPr>
        </p:cxnSp>
        <p:sp>
          <p:nvSpPr>
            <p:cNvPr id="10271" name="TextBox 22"/>
            <p:cNvSpPr txBox="1">
              <a:spLocks noChangeArrowheads="1"/>
            </p:cNvSpPr>
            <p:nvPr/>
          </p:nvSpPr>
          <p:spPr bwMode="auto">
            <a:xfrm>
              <a:off x="3656826" y="4105516"/>
              <a:ext cx="151781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a:t>
              </a:r>
            </a:p>
          </p:txBody>
        </p:sp>
        <p:sp>
          <p:nvSpPr>
            <p:cNvPr id="10272" name="TextBox 23"/>
            <p:cNvSpPr txBox="1">
              <a:spLocks noChangeArrowheads="1"/>
            </p:cNvSpPr>
            <p:nvPr/>
          </p:nvSpPr>
          <p:spPr bwMode="auto">
            <a:xfrm>
              <a:off x="1341429" y="4133003"/>
              <a:ext cx="15270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Service</a:t>
              </a:r>
            </a:p>
          </p:txBody>
        </p:sp>
        <p:sp>
          <p:nvSpPr>
            <p:cNvPr id="10273" name="TextBox 24"/>
            <p:cNvSpPr txBox="1">
              <a:spLocks noChangeArrowheads="1"/>
            </p:cNvSpPr>
            <p:nvPr/>
          </p:nvSpPr>
          <p:spPr bwMode="auto">
            <a:xfrm>
              <a:off x="301706" y="3815415"/>
              <a:ext cx="7232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2-3%</a:t>
              </a:r>
            </a:p>
          </p:txBody>
        </p:sp>
        <p:cxnSp>
          <p:nvCxnSpPr>
            <p:cNvPr id="10274" name="Straight Arrow Connector 26"/>
            <p:cNvCxnSpPr>
              <a:cxnSpLocks noChangeShapeType="1"/>
              <a:stCxn id="10273" idx="3"/>
            </p:cNvCxnSpPr>
            <p:nvPr/>
          </p:nvCxnSpPr>
          <p:spPr bwMode="auto">
            <a:xfrm flipV="1">
              <a:off x="1024981" y="3861831"/>
              <a:ext cx="529963" cy="138250"/>
            </a:xfrm>
            <a:prstGeom prst="straightConnector1">
              <a:avLst/>
            </a:prstGeom>
            <a:noFill/>
            <a:ln w="9525" algn="ctr">
              <a:solidFill>
                <a:schemeClr val="tx1"/>
              </a:solidFill>
              <a:round/>
              <a:headEnd/>
              <a:tailEnd type="triangle" w="med" len="med"/>
            </a:ln>
          </p:spPr>
        </p:cxnSp>
        <p:sp>
          <p:nvSpPr>
            <p:cNvPr id="10275" name="TextBox 27"/>
            <p:cNvSpPr txBox="1">
              <a:spLocks noChangeArrowheads="1"/>
            </p:cNvSpPr>
            <p:nvPr/>
          </p:nvSpPr>
          <p:spPr bwMode="auto">
            <a:xfrm>
              <a:off x="5601301" y="3815415"/>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6-10%</a:t>
              </a:r>
            </a:p>
          </p:txBody>
        </p:sp>
        <p:cxnSp>
          <p:nvCxnSpPr>
            <p:cNvPr id="10276" name="Straight Arrow Connector 28"/>
            <p:cNvCxnSpPr>
              <a:cxnSpLocks noChangeShapeType="1"/>
              <a:stCxn id="10275" idx="1"/>
            </p:cNvCxnSpPr>
            <p:nvPr/>
          </p:nvCxnSpPr>
          <p:spPr bwMode="auto">
            <a:xfrm flipH="1" flipV="1">
              <a:off x="4938688" y="3861831"/>
              <a:ext cx="662613" cy="138250"/>
            </a:xfrm>
            <a:prstGeom prst="straightConnector1">
              <a:avLst/>
            </a:prstGeom>
            <a:noFill/>
            <a:ln w="9525" algn="ctr">
              <a:solidFill>
                <a:schemeClr val="tx1"/>
              </a:solidFill>
              <a:round/>
              <a:headEnd/>
              <a:tailEnd type="triangle" w="med" len="med"/>
            </a:ln>
          </p:spPr>
        </p:cxnSp>
      </p:grpSp>
      <p:sp>
        <p:nvSpPr>
          <p:cNvPr id="10246" name="Rectangle 31"/>
          <p:cNvSpPr>
            <a:spLocks noChangeArrowheads="1"/>
          </p:cNvSpPr>
          <p:nvPr/>
        </p:nvSpPr>
        <p:spPr bwMode="auto">
          <a:xfrm>
            <a:off x="2665413" y="5211763"/>
            <a:ext cx="3684587" cy="862012"/>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47" name="Rectangle 32"/>
          <p:cNvSpPr>
            <a:spLocks noChangeArrowheads="1"/>
          </p:cNvSpPr>
          <p:nvPr/>
        </p:nvSpPr>
        <p:spPr bwMode="auto">
          <a:xfrm>
            <a:off x="2674938" y="5686425"/>
            <a:ext cx="3325812" cy="344488"/>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48" name="TextBox 33"/>
          <p:cNvSpPr txBox="1">
            <a:spLocks noChangeArrowheads="1"/>
          </p:cNvSpPr>
          <p:nvPr/>
        </p:nvSpPr>
        <p:spPr bwMode="auto">
          <a:xfrm>
            <a:off x="4170363" y="5715000"/>
            <a:ext cx="442912"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35" name="Rectangle 34"/>
          <p:cNvSpPr/>
          <p:nvPr/>
        </p:nvSpPr>
        <p:spPr bwMode="auto">
          <a:xfrm>
            <a:off x="2674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App1</a:t>
            </a:r>
          </a:p>
        </p:txBody>
      </p:sp>
      <p:sp>
        <p:nvSpPr>
          <p:cNvPr id="10250" name="TextBox 35"/>
          <p:cNvSpPr txBox="1">
            <a:spLocks noChangeArrowheads="1"/>
          </p:cNvSpPr>
          <p:nvPr/>
        </p:nvSpPr>
        <p:spPr bwMode="auto">
          <a:xfrm>
            <a:off x="1725613" y="5457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51" name="Straight Arrow Connector 36"/>
          <p:cNvCxnSpPr>
            <a:cxnSpLocks noChangeShapeType="1"/>
            <a:stCxn id="10250" idx="3"/>
            <a:endCxn id="10246" idx="1"/>
          </p:cNvCxnSpPr>
          <p:nvPr/>
        </p:nvCxnSpPr>
        <p:spPr bwMode="auto">
          <a:xfrm>
            <a:off x="2257425" y="5643563"/>
            <a:ext cx="407988" cy="0"/>
          </a:xfrm>
          <a:prstGeom prst="straightConnector1">
            <a:avLst/>
          </a:prstGeom>
          <a:noFill/>
          <a:ln w="9525" algn="ctr">
            <a:solidFill>
              <a:schemeClr val="tx1"/>
            </a:solidFill>
            <a:round/>
            <a:headEnd/>
            <a:tailEnd type="triangle" w="med" len="med"/>
          </a:ln>
        </p:spPr>
      </p:cxnSp>
      <p:sp>
        <p:nvSpPr>
          <p:cNvPr id="10252" name="TextBox 37"/>
          <p:cNvSpPr txBox="1">
            <a:spLocks noChangeArrowheads="1"/>
          </p:cNvSpPr>
          <p:nvPr/>
        </p:nvSpPr>
        <p:spPr bwMode="auto">
          <a:xfrm>
            <a:off x="3670300" y="6091238"/>
            <a:ext cx="1835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Microservices in Docker</a:t>
            </a:r>
          </a:p>
        </p:txBody>
      </p:sp>
      <p:sp>
        <p:nvSpPr>
          <p:cNvPr id="46" name="Rectangle 45"/>
          <p:cNvSpPr/>
          <p:nvPr/>
        </p:nvSpPr>
        <p:spPr bwMode="auto">
          <a:xfrm>
            <a:off x="33337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App2</a:t>
            </a:r>
          </a:p>
        </p:txBody>
      </p:sp>
      <p:sp>
        <p:nvSpPr>
          <p:cNvPr id="47" name="Rectangle 46"/>
          <p:cNvSpPr/>
          <p:nvPr/>
        </p:nvSpPr>
        <p:spPr bwMode="auto">
          <a:xfrm>
            <a:off x="40084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App3</a:t>
            </a:r>
          </a:p>
        </p:txBody>
      </p:sp>
      <p:sp>
        <p:nvSpPr>
          <p:cNvPr id="48" name="Rectangle 47"/>
          <p:cNvSpPr/>
          <p:nvPr/>
        </p:nvSpPr>
        <p:spPr bwMode="auto">
          <a:xfrm>
            <a:off x="46672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App4</a:t>
            </a:r>
          </a:p>
        </p:txBody>
      </p:sp>
      <p:sp>
        <p:nvSpPr>
          <p:cNvPr id="50" name="Rectangle 49"/>
          <p:cNvSpPr/>
          <p:nvPr/>
        </p:nvSpPr>
        <p:spPr bwMode="auto">
          <a:xfrm>
            <a:off x="5341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App5</a:t>
            </a:r>
          </a:p>
        </p:txBody>
      </p:sp>
      <p:sp>
        <p:nvSpPr>
          <p:cNvPr id="10257" name="TextBox 54"/>
          <p:cNvSpPr txBox="1">
            <a:spLocks noChangeArrowheads="1"/>
          </p:cNvSpPr>
          <p:nvPr/>
        </p:nvSpPr>
        <p:spPr bwMode="auto">
          <a:xfrm>
            <a:off x="6530975" y="5148263"/>
            <a:ext cx="208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Apps in containers</a:t>
            </a:r>
          </a:p>
        </p:txBody>
      </p:sp>
      <p:cxnSp>
        <p:nvCxnSpPr>
          <p:cNvPr id="10258" name="Straight Arrow Connector 56"/>
          <p:cNvCxnSpPr>
            <a:cxnSpLocks noChangeShapeType="1"/>
            <a:stCxn id="10257" idx="1"/>
          </p:cNvCxnSpPr>
          <p:nvPr/>
        </p:nvCxnSpPr>
        <p:spPr bwMode="auto">
          <a:xfrm flipH="1" flipV="1">
            <a:off x="6000750" y="5314950"/>
            <a:ext cx="530225" cy="17463"/>
          </a:xfrm>
          <a:prstGeom prst="straightConnector1">
            <a:avLst/>
          </a:prstGeom>
          <a:noFill/>
          <a:ln w="9525" algn="ctr">
            <a:solidFill>
              <a:schemeClr val="tx1"/>
            </a:solidFill>
            <a:round/>
            <a:headEnd/>
            <a:tailEnd type="triangle" w="med" len="med"/>
          </a:ln>
        </p:spPr>
      </p:cxnSp>
    </p:spTree>
    <p:extLst>
      <p:ext uri="{BB962C8B-B14F-4D97-AF65-F5344CB8AC3E}">
        <p14:creationId xmlns:p14="http://schemas.microsoft.com/office/powerpoint/2010/main" val="1673405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“container” ?</a:t>
            </a:r>
          </a:p>
        </p:txBody>
      </p:sp>
      <p:sp>
        <p:nvSpPr>
          <p:cNvPr id="3" name="Content Placeholder 2"/>
          <p:cNvSpPr>
            <a:spLocks noGrp="1"/>
          </p:cNvSpPr>
          <p:nvPr>
            <p:ph idx="1"/>
          </p:nvPr>
        </p:nvSpPr>
        <p:spPr>
          <a:xfrm>
            <a:off x="1047750" y="844551"/>
            <a:ext cx="7029450" cy="2630170"/>
          </a:xfrm>
        </p:spPr>
        <p:txBody>
          <a:bodyPr/>
          <a:lstStyle/>
          <a:p>
            <a:r>
              <a:rPr lang="en-GB" dirty="0"/>
              <a:t>Actually, a software container (or container for short)</a:t>
            </a:r>
          </a:p>
          <a:p>
            <a:pPr lvl="1"/>
            <a:r>
              <a:rPr lang="en-GB" dirty="0"/>
              <a:t> a container is ” a lightweight, stand-alone, executable package of a piece of software that includes everything needed to run it.” </a:t>
            </a:r>
          </a:p>
          <a:p>
            <a:r>
              <a:rPr lang="en-GB" dirty="0"/>
              <a:t>The key difference is that every container shares the same kernel on the host machine, while each virtual machine has its own kernel. </a:t>
            </a:r>
          </a:p>
          <a:p>
            <a:r>
              <a:rPr lang="en-GB" dirty="0"/>
              <a:t>Basically, a container uses virtualization techniques at the level of the operating system, not the </a:t>
            </a:r>
            <a:r>
              <a:rPr lang="en-GB" b="1" dirty="0"/>
              <a:t>hypervisor</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4" descr="Image result for docker vs virtual mach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77" y="3783827"/>
            <a:ext cx="5353217" cy="3011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102627" y="4331302"/>
            <a:ext cx="3397939" cy="923330"/>
          </a:xfrm>
          <a:prstGeom prst="rect">
            <a:avLst/>
          </a:prstGeom>
          <a:noFill/>
        </p:spPr>
        <p:txBody>
          <a:bodyPr wrap="square" rtlCol="0">
            <a:spAutoFit/>
          </a:bodyPr>
          <a:lstStyle/>
          <a:p>
            <a:r>
              <a:rPr lang="en-GB" dirty="0"/>
              <a:t>Containers use the </a:t>
            </a:r>
            <a:r>
              <a:rPr lang="en-GB" b="1" dirty="0"/>
              <a:t>Open Container Initiative</a:t>
            </a:r>
            <a:r>
              <a:rPr lang="en-GB" dirty="0"/>
              <a:t> (</a:t>
            </a:r>
            <a:r>
              <a:rPr lang="en-GB" b="1" dirty="0"/>
              <a:t>OCI</a:t>
            </a:r>
            <a:r>
              <a:rPr lang="en-GB" dirty="0"/>
              <a:t>) format</a:t>
            </a:r>
          </a:p>
        </p:txBody>
      </p:sp>
    </p:spTree>
    <p:extLst>
      <p:ext uri="{BB962C8B-B14F-4D97-AF65-F5344CB8AC3E}">
        <p14:creationId xmlns:p14="http://schemas.microsoft.com/office/powerpoint/2010/main" val="3164756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our Web Service and Database</a:t>
            </a:r>
          </a:p>
        </p:txBody>
      </p:sp>
      <p:sp>
        <p:nvSpPr>
          <p:cNvPr id="3" name="Content Placeholder 2"/>
          <p:cNvSpPr>
            <a:spLocks noGrp="1"/>
          </p:cNvSpPr>
          <p:nvPr>
            <p:ph idx="1"/>
          </p:nvPr>
        </p:nvSpPr>
        <p:spPr>
          <a:xfrm>
            <a:off x="1047750" y="784459"/>
            <a:ext cx="7029450" cy="4532652"/>
          </a:xfrm>
        </p:spPr>
        <p:txBody>
          <a:bodyPr/>
          <a:lstStyle/>
          <a:p>
            <a:r>
              <a:rPr lang="en-GB" dirty="0"/>
              <a:t>To run our </a:t>
            </a:r>
            <a:r>
              <a:rPr lang="en-GB" dirty="0" err="1"/>
              <a:t>webservice</a:t>
            </a:r>
            <a:r>
              <a:rPr lang="en-GB" dirty="0"/>
              <a:t> and the </a:t>
            </a:r>
            <a:r>
              <a:rPr lang="en-GB" dirty="0" err="1"/>
              <a:t>Postgresql</a:t>
            </a:r>
            <a:r>
              <a:rPr lang="en-GB" dirty="0"/>
              <a:t> database</a:t>
            </a:r>
          </a:p>
          <a:p>
            <a:r>
              <a:rPr lang="en-GB" dirty="0">
                <a:solidFill>
                  <a:srgbClr val="FF0000"/>
                </a:solidFill>
              </a:rPr>
              <a:t>In the directory containing the “</a:t>
            </a:r>
            <a:r>
              <a:rPr lang="en-GB" dirty="0" err="1">
                <a:solidFill>
                  <a:srgbClr val="FF0000"/>
                </a:solidFill>
              </a:rPr>
              <a:t>docker</a:t>
            </a:r>
            <a:r>
              <a:rPr lang="en-GB" dirty="0">
                <a:solidFill>
                  <a:srgbClr val="FF0000"/>
                </a:solidFill>
              </a:rPr>
              <a:t>-compose” file we type</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last line tells us the service is running and you will find it on port 1339</a:t>
            </a:r>
            <a:br>
              <a:rPr lang="en-GB" dirty="0"/>
            </a:br>
            <a:r>
              <a:rPr lang="en-GB" dirty="0"/>
              <a:t>You can actually access it as </a:t>
            </a:r>
            <a:r>
              <a:rPr lang="en-GB" b="1" dirty="0">
                <a:solidFill>
                  <a:srgbClr val="FF0000"/>
                </a:solidFill>
              </a:rPr>
              <a:t>http://webservice:1339 </a:t>
            </a:r>
            <a:r>
              <a:rPr lang="en-GB" dirty="0"/>
              <a:t>from your code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33960" y="1843302"/>
            <a:ext cx="7563317"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docker</a:t>
            </a:r>
            <a:r>
              <a:rPr lang="en-GB" dirty="0">
                <a:solidFill>
                  <a:schemeClr val="accent1">
                    <a:lumMod val="50000"/>
                  </a:schemeClr>
                </a:solidFill>
              </a:rPr>
              <a:t>-compose up</a:t>
            </a:r>
          </a:p>
          <a:p>
            <a:r>
              <a:rPr lang="en-GB" dirty="0">
                <a:solidFill>
                  <a:schemeClr val="accent1">
                    <a:lumMod val="50000"/>
                  </a:schemeClr>
                </a:solidFill>
              </a:rPr>
              <a:t>…..</a:t>
            </a:r>
          </a:p>
          <a:p>
            <a:r>
              <a:rPr lang="en-GB" dirty="0">
                <a:solidFill>
                  <a:schemeClr val="accent1">
                    <a:lumMod val="50000"/>
                  </a:schemeClr>
                </a:solidFill>
              </a:rPr>
              <a:t>…..</a:t>
            </a:r>
          </a:p>
          <a:p>
            <a:r>
              <a:rPr lang="en-GB" dirty="0">
                <a:solidFill>
                  <a:schemeClr val="bg1"/>
                </a:solidFill>
              </a:rPr>
              <a:t>webservice_1     | &gt; nodewebservice@1.0.0 run /</a:t>
            </a:r>
            <a:r>
              <a:rPr lang="en-GB" dirty="0" err="1">
                <a:solidFill>
                  <a:schemeClr val="bg1"/>
                </a:solidFill>
              </a:rPr>
              <a:t>var</a:t>
            </a:r>
            <a:r>
              <a:rPr lang="en-GB" dirty="0">
                <a:solidFill>
                  <a:schemeClr val="bg1"/>
                </a:solidFill>
              </a:rPr>
              <a:t>/www/node</a:t>
            </a:r>
          </a:p>
          <a:p>
            <a:r>
              <a:rPr lang="en-GB" dirty="0">
                <a:solidFill>
                  <a:schemeClr val="bg1"/>
                </a:solidFill>
              </a:rPr>
              <a:t>webservice_1     | &gt; node ./</a:t>
            </a:r>
            <a:r>
              <a:rPr lang="en-GB" dirty="0" err="1">
                <a:solidFill>
                  <a:schemeClr val="bg1"/>
                </a:solidFill>
              </a:rPr>
              <a:t>dist</a:t>
            </a:r>
            <a:r>
              <a:rPr lang="en-GB" dirty="0">
                <a:solidFill>
                  <a:schemeClr val="bg1"/>
                </a:solidFill>
              </a:rPr>
              <a:t>/service.js</a:t>
            </a:r>
          </a:p>
          <a:p>
            <a:r>
              <a:rPr lang="en-GB" dirty="0">
                <a:solidFill>
                  <a:schemeClr val="bg1"/>
                </a:solidFill>
              </a:rPr>
              <a:t>webservice_1     |</a:t>
            </a:r>
          </a:p>
          <a:p>
            <a:r>
              <a:rPr lang="en-GB" dirty="0">
                <a:solidFill>
                  <a:schemeClr val="bg1"/>
                </a:solidFill>
              </a:rPr>
              <a:t>webservice_1     | Example web service listening at http://localhost:1339</a:t>
            </a:r>
          </a:p>
          <a:p>
            <a:endParaRPr lang="en-GB" dirty="0">
              <a:solidFill>
                <a:schemeClr val="bg1"/>
              </a:solidFill>
            </a:endParaRPr>
          </a:p>
        </p:txBody>
      </p:sp>
      <p:sp>
        <p:nvSpPr>
          <p:cNvPr id="6" name="TextBox 5"/>
          <p:cNvSpPr txBox="1"/>
          <p:nvPr/>
        </p:nvSpPr>
        <p:spPr>
          <a:xfrm>
            <a:off x="231000" y="5774332"/>
            <a:ext cx="8662949" cy="646331"/>
          </a:xfrm>
          <a:prstGeom prst="rect">
            <a:avLst/>
          </a:prstGeom>
          <a:solidFill>
            <a:schemeClr val="bg1"/>
          </a:solidFill>
          <a:ln w="12700">
            <a:solidFill>
              <a:schemeClr val="tx1"/>
            </a:solidFill>
          </a:ln>
        </p:spPr>
        <p:txBody>
          <a:bodyPr wrap="none" rtlCol="0">
            <a:spAutoFit/>
          </a:bodyPr>
          <a:lstStyle/>
          <a:p>
            <a:r>
              <a:rPr lang="en-GB" dirty="0"/>
              <a:t>Errors?: </a:t>
            </a:r>
          </a:p>
          <a:p>
            <a:pPr marL="285750" indent="-285750">
              <a:buFont typeface="Wingdings" panose="05000000000000000000" pitchFamily="2" charset="2"/>
              <a:buChar char="v"/>
            </a:pPr>
            <a:r>
              <a:rPr lang="en-GB" dirty="0"/>
              <a:t>Problem with </a:t>
            </a:r>
            <a:r>
              <a:rPr lang="en-GB" dirty="0" err="1"/>
              <a:t>npx</a:t>
            </a:r>
            <a:r>
              <a:rPr lang="en-GB" dirty="0"/>
              <a:t> </a:t>
            </a:r>
            <a:r>
              <a:rPr lang="en-GB" dirty="0" err="1"/>
              <a:t>symlink</a:t>
            </a:r>
            <a:r>
              <a:rPr lang="en-GB" dirty="0"/>
              <a:t>? </a:t>
            </a:r>
            <a:r>
              <a:rPr lang="en-GB" dirty="0">
                <a:sym typeface="Wingdings" panose="05000000000000000000" pitchFamily="2" charset="2"/>
              </a:rPr>
              <a:t> </a:t>
            </a:r>
            <a:r>
              <a:rPr lang="en-GB" i="1" dirty="0">
                <a:sym typeface="Wingdings" panose="05000000000000000000" pitchFamily="2" charset="2"/>
              </a:rPr>
              <a:t>try changing </a:t>
            </a:r>
            <a:r>
              <a:rPr lang="en-GB" i="1" dirty="0" err="1">
                <a:sym typeface="Wingdings" panose="05000000000000000000" pitchFamily="2" charset="2"/>
              </a:rPr>
              <a:t>Dockerfile</a:t>
            </a:r>
            <a:r>
              <a:rPr lang="en-GB" i="1" dirty="0">
                <a:sym typeface="Wingdings" panose="05000000000000000000" pitchFamily="2" charset="2"/>
              </a:rPr>
              <a:t> “</a:t>
            </a:r>
            <a:r>
              <a:rPr lang="en-GB" i="1" dirty="0" err="1">
                <a:sym typeface="Wingdings" panose="05000000000000000000" pitchFamily="2" charset="2"/>
              </a:rPr>
              <a:t>npm</a:t>
            </a:r>
            <a:r>
              <a:rPr lang="en-GB" i="1" dirty="0">
                <a:sym typeface="Wingdings" panose="05000000000000000000" pitchFamily="2" charset="2"/>
              </a:rPr>
              <a:t> install -g </a:t>
            </a:r>
            <a:r>
              <a:rPr lang="en-GB" i="1" dirty="0" err="1">
                <a:sym typeface="Wingdings" panose="05000000000000000000" pitchFamily="2" charset="2"/>
              </a:rPr>
              <a:t>npx</a:t>
            </a:r>
            <a:r>
              <a:rPr lang="en-GB" i="1" dirty="0">
                <a:sym typeface="Wingdings" panose="05000000000000000000" pitchFamily="2" charset="2"/>
              </a:rPr>
              <a:t> </a:t>
            </a:r>
            <a:r>
              <a:rPr lang="en-GB" i="1" dirty="0">
                <a:solidFill>
                  <a:srgbClr val="FF0000"/>
                </a:solidFill>
                <a:sym typeface="Wingdings" panose="05000000000000000000" pitchFamily="2" charset="2"/>
              </a:rPr>
              <a:t>--force</a:t>
            </a:r>
            <a:r>
              <a:rPr lang="en-GB" i="1" dirty="0">
                <a:sym typeface="Wingdings" panose="05000000000000000000" pitchFamily="2" charset="2"/>
              </a:rPr>
              <a:t>”</a:t>
            </a:r>
            <a:endParaRPr lang="en-GB" i="1" dirty="0"/>
          </a:p>
        </p:txBody>
      </p:sp>
      <p:pic>
        <p:nvPicPr>
          <p:cNvPr id="7" name="Picture 6" descr="File:Singapore road sign - Warning - Other danger.sv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28192" y="1874369"/>
            <a:ext cx="405554" cy="405554"/>
          </a:xfrm>
          <a:prstGeom prst="rect">
            <a:avLst/>
          </a:prstGeom>
        </p:spPr>
      </p:pic>
      <p:sp>
        <p:nvSpPr>
          <p:cNvPr id="8" name="TextBox 7"/>
          <p:cNvSpPr txBox="1"/>
          <p:nvPr/>
        </p:nvSpPr>
        <p:spPr>
          <a:xfrm>
            <a:off x="5325832" y="1874369"/>
            <a:ext cx="2403222" cy="369332"/>
          </a:xfrm>
          <a:prstGeom prst="rect">
            <a:avLst/>
          </a:prstGeom>
          <a:noFill/>
        </p:spPr>
        <p:txBody>
          <a:bodyPr wrap="none" rtlCol="0">
            <a:spAutoFit/>
          </a:bodyPr>
          <a:lstStyle/>
          <a:p>
            <a:r>
              <a:rPr lang="en-GB" b="1" dirty="0">
                <a:solidFill>
                  <a:srgbClr val="FF0000"/>
                </a:solidFill>
              </a:rPr>
              <a:t>Do not use Git-Bash</a:t>
            </a:r>
          </a:p>
        </p:txBody>
      </p:sp>
    </p:spTree>
    <p:extLst>
      <p:ext uri="{BB962C8B-B14F-4D97-AF65-F5344CB8AC3E}">
        <p14:creationId xmlns:p14="http://schemas.microsoft.com/office/powerpoint/2010/main" val="3752176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C1FC7-6399-91F5-DD8E-0B96444BC95E}"/>
              </a:ext>
            </a:extLst>
          </p:cNvPr>
          <p:cNvSpPr>
            <a:spLocks noGrp="1"/>
          </p:cNvSpPr>
          <p:nvPr>
            <p:ph type="title"/>
          </p:nvPr>
        </p:nvSpPr>
        <p:spPr/>
        <p:txBody>
          <a:bodyPr/>
          <a:lstStyle/>
          <a:p>
            <a:r>
              <a:rPr lang="en-GB" dirty="0"/>
              <a:t>Warning!!</a:t>
            </a:r>
          </a:p>
        </p:txBody>
      </p:sp>
      <p:sp>
        <p:nvSpPr>
          <p:cNvPr id="3" name="Content Placeholder 2">
            <a:extLst>
              <a:ext uri="{FF2B5EF4-FFF2-40B4-BE49-F238E27FC236}">
                <a16:creationId xmlns:a16="http://schemas.microsoft.com/office/drawing/2014/main" id="{B278ABFD-550C-B1C2-D3EC-F77E3918A467}"/>
              </a:ext>
            </a:extLst>
          </p:cNvPr>
          <p:cNvSpPr>
            <a:spLocks noGrp="1"/>
          </p:cNvSpPr>
          <p:nvPr>
            <p:ph idx="1"/>
          </p:nvPr>
        </p:nvSpPr>
        <p:spPr>
          <a:xfrm>
            <a:off x="1047750" y="1236028"/>
            <a:ext cx="7029450" cy="4114800"/>
          </a:xfrm>
        </p:spPr>
        <p:txBody>
          <a:bodyPr/>
          <a:lstStyle/>
          <a:p>
            <a:r>
              <a:rPr lang="en-GB" dirty="0"/>
              <a:t>If you see permissions errors such as…</a:t>
            </a:r>
          </a:p>
          <a:p>
            <a:endParaRPr lang="en-GB" dirty="0"/>
          </a:p>
          <a:p>
            <a:endParaRPr lang="en-GB" dirty="0"/>
          </a:p>
          <a:p>
            <a:endParaRPr lang="en-GB" dirty="0"/>
          </a:p>
          <a:p>
            <a:r>
              <a:rPr lang="en-GB" dirty="0"/>
              <a:t>…and you are using WSL (ubuntu) then run </a:t>
            </a:r>
            <a:r>
              <a:rPr lang="en-GB" b="1" dirty="0"/>
              <a:t>docker-compose up</a:t>
            </a:r>
            <a:r>
              <a:rPr lang="en-GB" dirty="0"/>
              <a:t> in a Command Prompt window in Windows instead of WSL</a:t>
            </a:r>
          </a:p>
          <a:p>
            <a:r>
              <a:rPr lang="en-GB" dirty="0"/>
              <a:t>Once you have run it once in a Command Prompt window then the required directories and files are created and then you can run Docker in the WSL window.</a:t>
            </a:r>
          </a:p>
          <a:p>
            <a:pPr lvl="1"/>
            <a:r>
              <a:rPr lang="en-GB" dirty="0"/>
              <a:t>Alternatively, just keep using docker from the Command Prompt window</a:t>
            </a:r>
            <a:br>
              <a:rPr lang="en-GB" dirty="0"/>
            </a:br>
            <a:endParaRPr lang="en-GB" dirty="0"/>
          </a:p>
        </p:txBody>
      </p:sp>
      <p:sp>
        <p:nvSpPr>
          <p:cNvPr id="4" name="Footer Placeholder 3">
            <a:extLst>
              <a:ext uri="{FF2B5EF4-FFF2-40B4-BE49-F238E27FC236}">
                <a16:creationId xmlns:a16="http://schemas.microsoft.com/office/drawing/2014/main" id="{DBA5BFC6-7026-0175-9BBF-88466CC4E31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2F9CC7A-2435-846F-84D9-54F13BD57511}"/>
              </a:ext>
            </a:extLst>
          </p:cNvPr>
          <p:cNvSpPr txBox="1"/>
          <p:nvPr/>
        </p:nvSpPr>
        <p:spPr>
          <a:xfrm>
            <a:off x="837823" y="1737634"/>
            <a:ext cx="7898725" cy="923330"/>
          </a:xfrm>
          <a:prstGeom prst="rect">
            <a:avLst/>
          </a:prstGeom>
          <a:noFill/>
        </p:spPr>
        <p:txBody>
          <a:bodyPr wrap="square" rtlCol="0">
            <a:spAutoFit/>
          </a:bodyPr>
          <a:lstStyle/>
          <a:p>
            <a:r>
              <a:rPr lang="en-GB" dirty="0"/>
              <a:t>“</a:t>
            </a:r>
            <a:r>
              <a:rPr lang="en-GB" sz="1800" i="1" dirty="0"/>
              <a:t>fixing permissions on existing directory /var/lib/</a:t>
            </a:r>
            <a:r>
              <a:rPr lang="en-GB" sz="1800" i="1" dirty="0" err="1"/>
              <a:t>postgresql</a:t>
            </a:r>
            <a:r>
              <a:rPr lang="en-GB" sz="1800" i="1" dirty="0"/>
              <a:t>/data/</a:t>
            </a:r>
            <a:r>
              <a:rPr lang="en-GB" sz="1800" i="1" dirty="0" err="1"/>
              <a:t>pgdata</a:t>
            </a:r>
            <a:r>
              <a:rPr lang="en-GB" sz="1800" i="1" dirty="0"/>
              <a:t> ... </a:t>
            </a:r>
            <a:r>
              <a:rPr lang="en-GB" sz="1800" i="1" dirty="0" err="1"/>
              <a:t>initdb</a:t>
            </a:r>
            <a:r>
              <a:rPr lang="en-GB" sz="1800" i="1" dirty="0"/>
              <a:t>: error: could not change permissions of directory "/var/lib/</a:t>
            </a:r>
            <a:r>
              <a:rPr lang="en-GB" sz="1800" i="1" dirty="0" err="1"/>
              <a:t>postgresql</a:t>
            </a:r>
            <a:r>
              <a:rPr lang="en-GB" sz="1800" i="1" dirty="0"/>
              <a:t>/data/</a:t>
            </a:r>
            <a:r>
              <a:rPr lang="en-GB" sz="1800" i="1" dirty="0" err="1"/>
              <a:t>pgdata</a:t>
            </a:r>
            <a:r>
              <a:rPr lang="en-GB" sz="1800" i="1" dirty="0"/>
              <a:t>": Operation not permitted</a:t>
            </a:r>
            <a:r>
              <a:rPr lang="en-GB" dirty="0"/>
              <a:t>”</a:t>
            </a:r>
          </a:p>
        </p:txBody>
      </p:sp>
      <p:sp>
        <p:nvSpPr>
          <p:cNvPr id="6" name="TextBox 5">
            <a:extLst>
              <a:ext uri="{FF2B5EF4-FFF2-40B4-BE49-F238E27FC236}">
                <a16:creationId xmlns:a16="http://schemas.microsoft.com/office/drawing/2014/main" id="{5AC854A9-0585-9519-2FC7-E708F64BFADD}"/>
              </a:ext>
            </a:extLst>
          </p:cNvPr>
          <p:cNvSpPr txBox="1"/>
          <p:nvPr/>
        </p:nvSpPr>
        <p:spPr>
          <a:xfrm>
            <a:off x="257174" y="5467449"/>
            <a:ext cx="8686799" cy="923330"/>
          </a:xfrm>
          <a:prstGeom prst="rect">
            <a:avLst/>
          </a:prstGeom>
          <a:noFill/>
          <a:ln>
            <a:solidFill>
              <a:schemeClr val="tx1"/>
            </a:solidFill>
          </a:ln>
        </p:spPr>
        <p:txBody>
          <a:bodyPr wrap="square" rtlCol="0">
            <a:spAutoFit/>
          </a:bodyPr>
          <a:lstStyle/>
          <a:p>
            <a:r>
              <a:rPr lang="en-GB" dirty="0"/>
              <a:t>This seems to an interoperability limitation when sharing between WSL and Windows. Trying to change ownership or permissions in WSL has no effect, so it appears that the simplest solution is to just let Windows do its thing!!</a:t>
            </a:r>
          </a:p>
        </p:txBody>
      </p:sp>
    </p:spTree>
    <p:extLst>
      <p:ext uri="{BB962C8B-B14F-4D97-AF65-F5344CB8AC3E}">
        <p14:creationId xmlns:p14="http://schemas.microsoft.com/office/powerpoint/2010/main" val="3615423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happened?</a:t>
            </a:r>
          </a:p>
        </p:txBody>
      </p:sp>
      <p:sp>
        <p:nvSpPr>
          <p:cNvPr id="3" name="Content Placeholder 2"/>
          <p:cNvSpPr>
            <a:spLocks noGrp="1"/>
          </p:cNvSpPr>
          <p:nvPr>
            <p:ph idx="1"/>
          </p:nvPr>
        </p:nvSpPr>
        <p:spPr>
          <a:xfrm>
            <a:off x="1047750" y="1724025"/>
            <a:ext cx="7029450" cy="638977"/>
          </a:xfrm>
        </p:spPr>
        <p:txBody>
          <a:bodyPr/>
          <a:lstStyle/>
          <a:p>
            <a:r>
              <a:rPr lang="en-GB" dirty="0"/>
              <a:t>Three containers are running:</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ounded Rectangle 4"/>
          <p:cNvSpPr/>
          <p:nvPr/>
        </p:nvSpPr>
        <p:spPr bwMode="auto">
          <a:xfrm>
            <a:off x="2035743" y="2887580"/>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Postgresql</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Database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ounded Rectangle 5"/>
          <p:cNvSpPr/>
          <p:nvPr/>
        </p:nvSpPr>
        <p:spPr bwMode="auto">
          <a:xfrm>
            <a:off x="2111141" y="4262756"/>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Adminer</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ounded Rectangle 6"/>
          <p:cNvSpPr/>
          <p:nvPr/>
        </p:nvSpPr>
        <p:spPr bwMode="auto">
          <a:xfrm>
            <a:off x="5305124" y="3057993"/>
            <a:ext cx="1458228" cy="991402"/>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WebService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Oval 7"/>
          <p:cNvSpPr/>
          <p:nvPr/>
        </p:nvSpPr>
        <p:spPr bwMode="auto">
          <a:xfrm>
            <a:off x="5909912" y="3975234"/>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5734352" y="4117812"/>
            <a:ext cx="697627" cy="369332"/>
          </a:xfrm>
          <a:prstGeom prst="rect">
            <a:avLst/>
          </a:prstGeom>
          <a:noFill/>
        </p:spPr>
        <p:txBody>
          <a:bodyPr wrap="none" rtlCol="0">
            <a:spAutoFit/>
          </a:bodyPr>
          <a:lstStyle/>
          <a:p>
            <a:r>
              <a:rPr lang="en-GB" dirty="0"/>
              <a:t>1339</a:t>
            </a:r>
          </a:p>
        </p:txBody>
      </p:sp>
      <p:sp>
        <p:nvSpPr>
          <p:cNvPr id="10" name="Oval 9"/>
          <p:cNvSpPr/>
          <p:nvPr/>
        </p:nvSpPr>
        <p:spPr bwMode="auto">
          <a:xfrm>
            <a:off x="3434615" y="4997287"/>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3521242" y="5150459"/>
            <a:ext cx="697627" cy="369332"/>
          </a:xfrm>
          <a:prstGeom prst="rect">
            <a:avLst/>
          </a:prstGeom>
          <a:noFill/>
        </p:spPr>
        <p:txBody>
          <a:bodyPr wrap="none" rtlCol="0">
            <a:spAutoFit/>
          </a:bodyPr>
          <a:lstStyle/>
          <a:p>
            <a:r>
              <a:rPr lang="en-GB" dirty="0"/>
              <a:t>8080</a:t>
            </a:r>
          </a:p>
        </p:txBody>
      </p:sp>
      <p:sp>
        <p:nvSpPr>
          <p:cNvPr id="12" name="Oval 11"/>
          <p:cNvSpPr/>
          <p:nvPr/>
        </p:nvSpPr>
        <p:spPr bwMode="auto">
          <a:xfrm>
            <a:off x="3400926" y="3596362"/>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3453267" y="3764388"/>
            <a:ext cx="697627" cy="369332"/>
          </a:xfrm>
          <a:prstGeom prst="rect">
            <a:avLst/>
          </a:prstGeom>
          <a:noFill/>
        </p:spPr>
        <p:txBody>
          <a:bodyPr wrap="none" rtlCol="0">
            <a:spAutoFit/>
          </a:bodyPr>
          <a:lstStyle/>
          <a:p>
            <a:r>
              <a:rPr lang="en-GB" dirty="0"/>
              <a:t>5432</a:t>
            </a:r>
          </a:p>
        </p:txBody>
      </p:sp>
      <p:sp>
        <p:nvSpPr>
          <p:cNvPr id="14" name="Oval 13"/>
          <p:cNvSpPr/>
          <p:nvPr/>
        </p:nvSpPr>
        <p:spPr bwMode="auto">
          <a:xfrm>
            <a:off x="6248401" y="5834685"/>
            <a:ext cx="173254" cy="173254"/>
          </a:xfrm>
          <a:prstGeom prst="ellipse">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p:cNvSpPr txBox="1"/>
          <p:nvPr/>
        </p:nvSpPr>
        <p:spPr>
          <a:xfrm>
            <a:off x="6385948" y="5736646"/>
            <a:ext cx="1454244" cy="369332"/>
          </a:xfrm>
          <a:prstGeom prst="rect">
            <a:avLst/>
          </a:prstGeom>
          <a:noFill/>
        </p:spPr>
        <p:txBody>
          <a:bodyPr wrap="none" rtlCol="0">
            <a:spAutoFit/>
          </a:bodyPr>
          <a:lstStyle/>
          <a:p>
            <a:r>
              <a:rPr lang="en-GB" dirty="0"/>
              <a:t>Port number</a:t>
            </a:r>
          </a:p>
        </p:txBody>
      </p:sp>
    </p:spTree>
    <p:extLst>
      <p:ext uri="{BB962C8B-B14F-4D97-AF65-F5344CB8AC3E}">
        <p14:creationId xmlns:p14="http://schemas.microsoft.com/office/powerpoint/2010/main" val="2598374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03BB-4B48-D4CB-67DD-1EC8342E0CF5}"/>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065A8FD9-3F87-31E5-08D5-EDC13754009B}"/>
              </a:ext>
            </a:extLst>
          </p:cNvPr>
          <p:cNvSpPr>
            <a:spLocks noGrp="1"/>
          </p:cNvSpPr>
          <p:nvPr>
            <p:ph idx="1"/>
          </p:nvPr>
        </p:nvSpPr>
        <p:spPr>
          <a:xfrm>
            <a:off x="1047750" y="890711"/>
            <a:ext cx="7029450" cy="3686027"/>
          </a:xfrm>
        </p:spPr>
        <p:txBody>
          <a:bodyPr/>
          <a:lstStyle/>
          <a:p>
            <a:r>
              <a:rPr lang="en-GB" dirty="0"/>
              <a:t>I have set the docker-compose file to use </a:t>
            </a:r>
            <a:r>
              <a:rPr lang="en-GB" dirty="0" err="1"/>
              <a:t>nodemon</a:t>
            </a:r>
            <a:r>
              <a:rPr lang="en-GB" dirty="0"/>
              <a:t> which means that you should be able to run the service, database, etc. in a separate window</a:t>
            </a:r>
          </a:p>
          <a:p>
            <a:r>
              <a:rPr lang="en-GB" dirty="0"/>
              <a:t>Make edits in a second window and </a:t>
            </a:r>
            <a:r>
              <a:rPr lang="en-GB" dirty="0" err="1"/>
              <a:t>nodemon</a:t>
            </a:r>
            <a:r>
              <a:rPr lang="en-GB" dirty="0"/>
              <a:t> should automatically build and run them</a:t>
            </a:r>
          </a:p>
          <a:p>
            <a:pPr lvl="1"/>
            <a:r>
              <a:rPr lang="en-GB" dirty="0"/>
              <a:t>That is, you should not need to stop docker-compose each time you make new edits to the files.</a:t>
            </a:r>
          </a:p>
          <a:p>
            <a:endParaRPr lang="en-GB" dirty="0"/>
          </a:p>
          <a:p>
            <a:r>
              <a:rPr lang="en-GB" dirty="0"/>
              <a:t>Hint: you may need to hit &lt;enter&gt; to kick </a:t>
            </a:r>
            <a:r>
              <a:rPr lang="en-GB" dirty="0" err="1"/>
              <a:t>nodemon</a:t>
            </a:r>
            <a:r>
              <a:rPr lang="en-GB" dirty="0"/>
              <a:t> into action…..you should not need to do this but I have had to do this in the past.</a:t>
            </a:r>
          </a:p>
        </p:txBody>
      </p:sp>
      <p:sp>
        <p:nvSpPr>
          <p:cNvPr id="4" name="Footer Placeholder 3">
            <a:extLst>
              <a:ext uri="{FF2B5EF4-FFF2-40B4-BE49-F238E27FC236}">
                <a16:creationId xmlns:a16="http://schemas.microsoft.com/office/drawing/2014/main" id="{EFA2AB40-BD4E-EECA-5B2F-D071E2B09394}"/>
              </a:ext>
            </a:extLst>
          </p:cNvPr>
          <p:cNvSpPr>
            <a:spLocks noGrp="1"/>
          </p:cNvSpPr>
          <p:nvPr>
            <p:ph type="ftr" sz="quarter" idx="10"/>
          </p:nvPr>
        </p:nvSpPr>
        <p:spPr/>
        <p:txBody>
          <a:bodyPr/>
          <a:lstStyle/>
          <a:p>
            <a:pPr>
              <a:defRPr/>
            </a:pPr>
            <a:r>
              <a:rPr lang="en-US" altLang="en-US"/>
              <a:t>WEB</a:t>
            </a:r>
            <a:endParaRPr lang="en-US" altLang="en-US" dirty="0"/>
          </a:p>
        </p:txBody>
      </p:sp>
      <p:pic>
        <p:nvPicPr>
          <p:cNvPr id="10" name="Picture 9">
            <a:extLst>
              <a:ext uri="{FF2B5EF4-FFF2-40B4-BE49-F238E27FC236}">
                <a16:creationId xmlns:a16="http://schemas.microsoft.com/office/drawing/2014/main" id="{A1AA3F77-C413-56A6-70A0-0BFA9B0FB5A9}"/>
              </a:ext>
            </a:extLst>
          </p:cNvPr>
          <p:cNvPicPr>
            <a:picLocks noChangeAspect="1"/>
          </p:cNvPicPr>
          <p:nvPr/>
        </p:nvPicPr>
        <p:blipFill>
          <a:blip r:embed="rId2"/>
          <a:stretch>
            <a:fillRect/>
          </a:stretch>
        </p:blipFill>
        <p:spPr>
          <a:xfrm>
            <a:off x="3369761" y="4576738"/>
            <a:ext cx="5694864" cy="2232838"/>
          </a:xfrm>
          <a:prstGeom prst="rect">
            <a:avLst/>
          </a:prstGeom>
        </p:spPr>
      </p:pic>
      <p:sp>
        <p:nvSpPr>
          <p:cNvPr id="7" name="TextBox 6">
            <a:extLst>
              <a:ext uri="{FF2B5EF4-FFF2-40B4-BE49-F238E27FC236}">
                <a16:creationId xmlns:a16="http://schemas.microsoft.com/office/drawing/2014/main" id="{7EEAB5EA-A8A0-7B84-38A2-5B3752CC3598}"/>
              </a:ext>
            </a:extLst>
          </p:cNvPr>
          <p:cNvSpPr txBox="1"/>
          <p:nvPr/>
        </p:nvSpPr>
        <p:spPr>
          <a:xfrm>
            <a:off x="3519389" y="4748702"/>
            <a:ext cx="2249334" cy="369332"/>
          </a:xfrm>
          <a:prstGeom prst="rect">
            <a:avLst/>
          </a:prstGeom>
          <a:noFill/>
        </p:spPr>
        <p:txBody>
          <a:bodyPr wrap="none" rtlCol="0">
            <a:spAutoFit/>
          </a:bodyPr>
          <a:lstStyle/>
          <a:p>
            <a:r>
              <a:rPr lang="en-GB" i="1" dirty="0">
                <a:solidFill>
                  <a:srgbClr val="FF0000"/>
                </a:solidFill>
              </a:rPr>
              <a:t>docker-compose up</a:t>
            </a:r>
          </a:p>
        </p:txBody>
      </p:sp>
      <p:sp>
        <p:nvSpPr>
          <p:cNvPr id="8" name="TextBox 7">
            <a:extLst>
              <a:ext uri="{FF2B5EF4-FFF2-40B4-BE49-F238E27FC236}">
                <a16:creationId xmlns:a16="http://schemas.microsoft.com/office/drawing/2014/main" id="{E1946072-14AC-B38B-2936-622EE978692A}"/>
              </a:ext>
            </a:extLst>
          </p:cNvPr>
          <p:cNvSpPr txBox="1"/>
          <p:nvPr/>
        </p:nvSpPr>
        <p:spPr>
          <a:xfrm>
            <a:off x="6860344" y="5508491"/>
            <a:ext cx="1411605" cy="369332"/>
          </a:xfrm>
          <a:prstGeom prst="rect">
            <a:avLst/>
          </a:prstGeom>
          <a:noFill/>
        </p:spPr>
        <p:txBody>
          <a:bodyPr wrap="none" rtlCol="0">
            <a:spAutoFit/>
          </a:bodyPr>
          <a:lstStyle/>
          <a:p>
            <a:r>
              <a:rPr lang="en-GB" i="1" dirty="0">
                <a:solidFill>
                  <a:srgbClr val="FF0000"/>
                </a:solidFill>
              </a:rPr>
              <a:t>vi service.js</a:t>
            </a:r>
          </a:p>
        </p:txBody>
      </p:sp>
    </p:spTree>
    <p:extLst>
      <p:ext uri="{BB962C8B-B14F-4D97-AF65-F5344CB8AC3E}">
        <p14:creationId xmlns:p14="http://schemas.microsoft.com/office/powerpoint/2010/main" val="4115276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Database Setup</a:t>
            </a:r>
          </a:p>
        </p:txBody>
      </p:sp>
      <p:sp>
        <p:nvSpPr>
          <p:cNvPr id="3" name="Content Placeholder 2"/>
          <p:cNvSpPr>
            <a:spLocks noGrp="1"/>
          </p:cNvSpPr>
          <p:nvPr>
            <p:ph idx="1"/>
          </p:nvPr>
        </p:nvSpPr>
        <p:spPr>
          <a:xfrm>
            <a:off x="1047750" y="1301477"/>
            <a:ext cx="7029450" cy="886351"/>
          </a:xfrm>
        </p:spPr>
        <p:txBody>
          <a:bodyPr/>
          <a:lstStyle/>
          <a:p>
            <a:r>
              <a:rPr lang="en-GB" dirty="0"/>
              <a:t>From your browser type </a:t>
            </a:r>
            <a:r>
              <a:rPr lang="en-GB" b="1" dirty="0"/>
              <a:t>http://localhost:8080</a:t>
            </a:r>
          </a:p>
          <a:p>
            <a:r>
              <a:rPr lang="en-GB" dirty="0"/>
              <a:t>You will see the login page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892349" y="2529033"/>
            <a:ext cx="7340252" cy="3915652"/>
          </a:xfrm>
          <a:prstGeom prst="rect">
            <a:avLst/>
          </a:prstGeom>
        </p:spPr>
      </p:pic>
      <p:sp>
        <p:nvSpPr>
          <p:cNvPr id="6" name="TextBox 5"/>
          <p:cNvSpPr txBox="1"/>
          <p:nvPr/>
        </p:nvSpPr>
        <p:spPr>
          <a:xfrm>
            <a:off x="1527175" y="4173703"/>
            <a:ext cx="2403222" cy="1477328"/>
          </a:xfrm>
          <a:prstGeom prst="rect">
            <a:avLst/>
          </a:prstGeom>
          <a:noFill/>
        </p:spPr>
        <p:txBody>
          <a:bodyPr wrap="none" rtlCol="0">
            <a:spAutoFit/>
          </a:bodyPr>
          <a:lstStyle/>
          <a:p>
            <a:r>
              <a:rPr lang="en-GB" dirty="0"/>
              <a:t>System: </a:t>
            </a:r>
            <a:r>
              <a:rPr lang="en-GB" b="1" dirty="0"/>
              <a:t>PostgreSQL</a:t>
            </a:r>
          </a:p>
          <a:p>
            <a:r>
              <a:rPr lang="en-GB" dirty="0"/>
              <a:t>Server: </a:t>
            </a:r>
            <a:r>
              <a:rPr lang="en-GB" b="1" dirty="0" err="1"/>
              <a:t>postgres</a:t>
            </a:r>
            <a:endParaRPr lang="en-GB" b="1" dirty="0"/>
          </a:p>
          <a:p>
            <a:r>
              <a:rPr lang="en-GB" dirty="0"/>
              <a:t>Username: </a:t>
            </a:r>
            <a:r>
              <a:rPr lang="en-GB" b="1" dirty="0" err="1"/>
              <a:t>docker</a:t>
            </a:r>
            <a:endParaRPr lang="en-GB" b="1" dirty="0"/>
          </a:p>
          <a:p>
            <a:r>
              <a:rPr lang="en-GB" dirty="0"/>
              <a:t>Password: </a:t>
            </a:r>
            <a:r>
              <a:rPr lang="en-GB" b="1" dirty="0"/>
              <a:t>password</a:t>
            </a:r>
          </a:p>
          <a:p>
            <a:r>
              <a:rPr lang="en-GB" dirty="0"/>
              <a:t>Database: </a:t>
            </a:r>
            <a:r>
              <a:rPr lang="en-GB" b="1" dirty="0" err="1"/>
              <a:t>mydb</a:t>
            </a:r>
            <a:endParaRPr lang="en-GB" dirty="0"/>
          </a:p>
        </p:txBody>
      </p:sp>
    </p:spTree>
    <p:extLst>
      <p:ext uri="{BB962C8B-B14F-4D97-AF65-F5344CB8AC3E}">
        <p14:creationId xmlns:p14="http://schemas.microsoft.com/office/powerpoint/2010/main" val="738965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Schema</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552100" y="952353"/>
            <a:ext cx="7074678" cy="5341860"/>
          </a:xfrm>
          <a:prstGeom prst="rect">
            <a:avLst/>
          </a:prstGeom>
        </p:spPr>
      </p:pic>
      <p:sp>
        <p:nvSpPr>
          <p:cNvPr id="6" name="Oval 5"/>
          <p:cNvSpPr/>
          <p:nvPr/>
        </p:nvSpPr>
        <p:spPr bwMode="auto">
          <a:xfrm>
            <a:off x="3853944" y="3231254"/>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Oval 6"/>
          <p:cNvSpPr/>
          <p:nvPr/>
        </p:nvSpPr>
        <p:spPr bwMode="auto">
          <a:xfrm>
            <a:off x="1246314" y="2703931"/>
            <a:ext cx="1615627" cy="5273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537813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Create Table</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64274" y="1804975"/>
            <a:ext cx="8815452" cy="3248049"/>
          </a:xfrm>
          <a:prstGeom prst="rect">
            <a:avLst/>
          </a:prstGeom>
        </p:spPr>
      </p:pic>
      <p:sp>
        <p:nvSpPr>
          <p:cNvPr id="6" name="TextBox 5"/>
          <p:cNvSpPr txBox="1"/>
          <p:nvPr/>
        </p:nvSpPr>
        <p:spPr>
          <a:xfrm>
            <a:off x="6984221" y="1323917"/>
            <a:ext cx="1749197" cy="369332"/>
          </a:xfrm>
          <a:prstGeom prst="rect">
            <a:avLst/>
          </a:prstGeom>
          <a:noFill/>
        </p:spPr>
        <p:txBody>
          <a:bodyPr wrap="none" rtlCol="0">
            <a:spAutoFit/>
          </a:bodyPr>
          <a:lstStyle/>
          <a:p>
            <a:r>
              <a:rPr lang="en-GB" dirty="0"/>
              <a:t>Auto Increment</a:t>
            </a:r>
          </a:p>
        </p:txBody>
      </p:sp>
      <p:cxnSp>
        <p:nvCxnSpPr>
          <p:cNvPr id="8" name="Straight Arrow Connector 7"/>
          <p:cNvCxnSpPr/>
          <p:nvPr/>
        </p:nvCxnSpPr>
        <p:spPr bwMode="auto">
          <a:xfrm>
            <a:off x="7691058" y="1724025"/>
            <a:ext cx="426346" cy="14174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Rounded Rectangle 6"/>
          <p:cNvSpPr/>
          <p:nvPr/>
        </p:nvSpPr>
        <p:spPr bwMode="auto">
          <a:xfrm>
            <a:off x="2933934" y="2872226"/>
            <a:ext cx="2804908" cy="1525870"/>
          </a:xfrm>
          <a:prstGeom prst="round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2754419" y="5277571"/>
            <a:ext cx="3545404" cy="646331"/>
          </a:xfrm>
          <a:prstGeom prst="rect">
            <a:avLst/>
          </a:prstGeom>
          <a:noFill/>
        </p:spPr>
        <p:txBody>
          <a:bodyPr wrap="square" rtlCol="0">
            <a:spAutoFit/>
          </a:bodyPr>
          <a:lstStyle/>
          <a:p>
            <a:r>
              <a:rPr lang="en-GB" dirty="0">
                <a:solidFill>
                  <a:srgbClr val="FF0000"/>
                </a:solidFill>
              </a:rPr>
              <a:t>Provide your database table field details and save them</a:t>
            </a:r>
          </a:p>
        </p:txBody>
      </p:sp>
      <p:sp>
        <p:nvSpPr>
          <p:cNvPr id="10" name="Oval 9"/>
          <p:cNvSpPr/>
          <p:nvPr/>
        </p:nvSpPr>
        <p:spPr bwMode="auto">
          <a:xfrm>
            <a:off x="2877835" y="4637427"/>
            <a:ext cx="729277" cy="459169"/>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3349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Key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782339"/>
            <a:ext cx="2328880" cy="3071835"/>
          </a:xfrm>
          <a:prstGeom prst="rect">
            <a:avLst/>
          </a:prstGeom>
        </p:spPr>
      </p:pic>
      <p:pic>
        <p:nvPicPr>
          <p:cNvPr id="6" name="Picture 5"/>
          <p:cNvPicPr>
            <a:picLocks noChangeAspect="1"/>
          </p:cNvPicPr>
          <p:nvPr/>
        </p:nvPicPr>
        <p:blipFill>
          <a:blip r:embed="rId3"/>
          <a:stretch>
            <a:fillRect/>
          </a:stretch>
        </p:blipFill>
        <p:spPr>
          <a:xfrm>
            <a:off x="2512269" y="3402594"/>
            <a:ext cx="6296071" cy="2005027"/>
          </a:xfrm>
          <a:prstGeom prst="rect">
            <a:avLst/>
          </a:prstGeom>
        </p:spPr>
      </p:pic>
      <p:cxnSp>
        <p:nvCxnSpPr>
          <p:cNvPr id="8" name="Straight Connector 7"/>
          <p:cNvCxnSpPr/>
          <p:nvPr/>
        </p:nvCxnSpPr>
        <p:spPr bwMode="auto">
          <a:xfrm>
            <a:off x="510493" y="3623941"/>
            <a:ext cx="1997095" cy="1817580"/>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V="1">
            <a:off x="1421615" y="3402594"/>
            <a:ext cx="1090654" cy="12510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3696869" y="2318256"/>
            <a:ext cx="2356122" cy="646331"/>
          </a:xfrm>
          <a:prstGeom prst="rect">
            <a:avLst/>
          </a:prstGeom>
          <a:noFill/>
        </p:spPr>
        <p:txBody>
          <a:bodyPr wrap="square" rtlCol="0">
            <a:spAutoFit/>
          </a:bodyPr>
          <a:lstStyle/>
          <a:p>
            <a:r>
              <a:rPr lang="en-GB" dirty="0"/>
              <a:t>Make the “Id” field a primary key</a:t>
            </a:r>
          </a:p>
        </p:txBody>
      </p:sp>
      <p:cxnSp>
        <p:nvCxnSpPr>
          <p:cNvPr id="13" name="Straight Arrow Connector 12"/>
          <p:cNvCxnSpPr/>
          <p:nvPr/>
        </p:nvCxnSpPr>
        <p:spPr bwMode="auto">
          <a:xfrm flipH="1">
            <a:off x="4089556" y="2928324"/>
            <a:ext cx="511019" cy="16044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64511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Row of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96743" y="1308876"/>
            <a:ext cx="5500728" cy="2243154"/>
          </a:xfrm>
          <a:prstGeom prst="rect">
            <a:avLst/>
          </a:prstGeom>
        </p:spPr>
      </p:pic>
      <p:cxnSp>
        <p:nvCxnSpPr>
          <p:cNvPr id="8" name="Straight Connector 7"/>
          <p:cNvCxnSpPr/>
          <p:nvPr/>
        </p:nvCxnSpPr>
        <p:spPr bwMode="auto">
          <a:xfrm flipH="1">
            <a:off x="3786626" y="2255146"/>
            <a:ext cx="168294" cy="349227"/>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706636" y="2277585"/>
            <a:ext cx="3321012" cy="326788"/>
          </a:xfrm>
          <a:prstGeom prst="line">
            <a:avLst/>
          </a:prstGeom>
          <a:solidFill>
            <a:schemeClr val="accent1"/>
          </a:solidFill>
          <a:ln w="19050" cap="flat" cmpd="sng" algn="ctr">
            <a:solidFill>
              <a:schemeClr val="tx1"/>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786626" y="2604373"/>
            <a:ext cx="4241022" cy="4195049"/>
          </a:xfrm>
          <a:prstGeom prst="rect">
            <a:avLst/>
          </a:prstGeom>
        </p:spPr>
      </p:pic>
      <p:sp>
        <p:nvSpPr>
          <p:cNvPr id="9" name="Rounded Rectangle 8"/>
          <p:cNvSpPr/>
          <p:nvPr/>
        </p:nvSpPr>
        <p:spPr bwMode="auto">
          <a:xfrm>
            <a:off x="5132981" y="3459194"/>
            <a:ext cx="2816128" cy="3194047"/>
          </a:xfrm>
          <a:prstGeom prst="roundRect">
            <a:avLst>
              <a:gd name="adj" fmla="val 8300"/>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00359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Show Rows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379394" y="1062032"/>
            <a:ext cx="2595581" cy="1323985"/>
          </a:xfrm>
          <a:prstGeom prst="rect">
            <a:avLst/>
          </a:prstGeom>
        </p:spPr>
      </p:pic>
      <p:cxnSp>
        <p:nvCxnSpPr>
          <p:cNvPr id="8" name="Straight Connector 7"/>
          <p:cNvCxnSpPr/>
          <p:nvPr/>
        </p:nvCxnSpPr>
        <p:spPr bwMode="auto">
          <a:xfrm>
            <a:off x="1374405" y="1929777"/>
            <a:ext cx="7303980" cy="105946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488054" y="2019534"/>
            <a:ext cx="2950261" cy="988378"/>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 name="Picture 10"/>
          <p:cNvPicPr>
            <a:picLocks noChangeAspect="1"/>
          </p:cNvPicPr>
          <p:nvPr/>
        </p:nvPicPr>
        <p:blipFill>
          <a:blip r:embed="rId3"/>
          <a:stretch>
            <a:fillRect/>
          </a:stretch>
        </p:blipFill>
        <p:spPr>
          <a:xfrm>
            <a:off x="3348558" y="2989237"/>
            <a:ext cx="5429290" cy="3548088"/>
          </a:xfrm>
          <a:prstGeom prst="rect">
            <a:avLst/>
          </a:prstGeom>
        </p:spPr>
      </p:pic>
    </p:spTree>
    <p:extLst>
      <p:ext uri="{BB962C8B-B14F-4D97-AF65-F5344CB8AC3E}">
        <p14:creationId xmlns:p14="http://schemas.microsoft.com/office/powerpoint/2010/main" val="2157108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Postgresql</a:t>
            </a:r>
            <a:r>
              <a:rPr lang="en-GB" dirty="0"/>
              <a:t> Notes</a:t>
            </a:r>
          </a:p>
        </p:txBody>
      </p:sp>
      <p:sp>
        <p:nvSpPr>
          <p:cNvPr id="3" name="Content Placeholder 2"/>
          <p:cNvSpPr>
            <a:spLocks noGrp="1"/>
          </p:cNvSpPr>
          <p:nvPr>
            <p:ph idx="1"/>
          </p:nvPr>
        </p:nvSpPr>
        <p:spPr>
          <a:xfrm>
            <a:off x="1047749" y="1301477"/>
            <a:ext cx="7260387" cy="3680040"/>
          </a:xfrm>
        </p:spPr>
        <p:txBody>
          <a:bodyPr/>
          <a:lstStyle/>
          <a:p>
            <a:r>
              <a:rPr lang="en-GB" dirty="0"/>
              <a:t>SQL statements in </a:t>
            </a:r>
            <a:r>
              <a:rPr lang="en-GB" dirty="0" err="1"/>
              <a:t>Postgresql</a:t>
            </a:r>
            <a:r>
              <a:rPr lang="en-GB" dirty="0"/>
              <a:t> are a little different to other SQL implementation</a:t>
            </a:r>
          </a:p>
          <a:p>
            <a:r>
              <a:rPr lang="en-GB" dirty="0"/>
              <a:t>A table of field name is interpreted as </a:t>
            </a:r>
            <a:r>
              <a:rPr lang="en-GB" b="1" dirty="0"/>
              <a:t>an all lower case </a:t>
            </a:r>
            <a:r>
              <a:rPr lang="en-GB" dirty="0"/>
              <a:t>name </a:t>
            </a:r>
            <a:r>
              <a:rPr lang="en-GB" b="1" dirty="0"/>
              <a:t>unless included in double quotes</a:t>
            </a:r>
          </a:p>
          <a:p>
            <a:pPr lvl="1"/>
            <a:r>
              <a:rPr lang="en-GB" dirty="0"/>
              <a:t>Say you have a table Student then</a:t>
            </a:r>
            <a:br>
              <a:rPr lang="en-GB" dirty="0"/>
            </a:br>
            <a:r>
              <a:rPr lang="en-GB" i="1" dirty="0"/>
              <a:t>SELECT * FROM Student</a:t>
            </a:r>
            <a:r>
              <a:rPr lang="en-GB" dirty="0"/>
              <a:t> reads from the table </a:t>
            </a:r>
            <a:r>
              <a:rPr lang="en-GB" b="1" i="1" dirty="0">
                <a:solidFill>
                  <a:srgbClr val="FF0000"/>
                </a:solidFill>
              </a:rPr>
              <a:t>s</a:t>
            </a:r>
            <a:r>
              <a:rPr lang="en-GB" i="1" dirty="0"/>
              <a:t>tudent</a:t>
            </a:r>
            <a:br>
              <a:rPr lang="en-GB" dirty="0"/>
            </a:br>
            <a:r>
              <a:rPr lang="en-GB" dirty="0"/>
              <a:t>whereas,</a:t>
            </a:r>
            <a:br>
              <a:rPr lang="en-GB" dirty="0"/>
            </a:br>
            <a:r>
              <a:rPr lang="en-GB" i="1" dirty="0"/>
              <a:t>SELECT * FROM </a:t>
            </a:r>
            <a:r>
              <a:rPr lang="en-GB" b="1" i="1" dirty="0">
                <a:solidFill>
                  <a:srgbClr val="FF0000"/>
                </a:solidFill>
              </a:rPr>
              <a:t>“</a:t>
            </a:r>
            <a:r>
              <a:rPr lang="en-GB" i="1" dirty="0"/>
              <a:t>Student</a:t>
            </a:r>
            <a:r>
              <a:rPr lang="en-GB" b="1" i="1" dirty="0">
                <a:solidFill>
                  <a:srgbClr val="FF0000"/>
                </a:solidFill>
              </a:rPr>
              <a:t>”</a:t>
            </a:r>
            <a:r>
              <a:rPr lang="en-GB" i="1" dirty="0"/>
              <a:t> </a:t>
            </a:r>
            <a:r>
              <a:rPr lang="en-GB" dirty="0"/>
              <a:t>reads from the table </a:t>
            </a:r>
            <a:r>
              <a:rPr lang="en-GB" b="1" i="1" dirty="0">
                <a:solidFill>
                  <a:srgbClr val="FF0000"/>
                </a:solidFill>
              </a:rPr>
              <a:t>S</a:t>
            </a:r>
            <a:r>
              <a:rPr lang="en-GB" i="1" dirty="0"/>
              <a:t>tudent</a:t>
            </a:r>
          </a:p>
          <a:p>
            <a:r>
              <a:rPr lang="en-GB" dirty="0"/>
              <a:t>String </a:t>
            </a:r>
            <a:r>
              <a:rPr lang="en-GB" b="1" dirty="0"/>
              <a:t>values</a:t>
            </a:r>
            <a:r>
              <a:rPr lang="en-GB" dirty="0"/>
              <a:t> must be included within single quotes, such as:</a:t>
            </a:r>
            <a:br>
              <a:rPr lang="en-GB" dirty="0"/>
            </a:br>
            <a:r>
              <a:rPr lang="en-GB" i="1" dirty="0"/>
              <a:t>SELECT * FROM “Student” WHERE “Name”=</a:t>
            </a:r>
            <a:r>
              <a:rPr lang="en-GB" b="1" i="1" dirty="0">
                <a:solidFill>
                  <a:srgbClr val="FF0000"/>
                </a:solidFill>
              </a:rPr>
              <a:t>‘</a:t>
            </a:r>
            <a:r>
              <a:rPr lang="en-GB" i="1" dirty="0"/>
              <a:t>Fred</a:t>
            </a:r>
            <a:r>
              <a:rPr lang="en-GB" b="1" i="1" dirty="0">
                <a:solidFill>
                  <a:srgbClr val="FF0000"/>
                </a:solidFill>
              </a:rPr>
              <a:t>’</a:t>
            </a:r>
            <a:endParaRPr lang="en-GB"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2351038" y="5311502"/>
            <a:ext cx="4454195" cy="769539"/>
          </a:xfrm>
          <a:prstGeom prst="rect">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Note:</a:t>
            </a:r>
            <a:r>
              <a:rPr kumimoji="0" lang="en-GB" sz="1800" b="1" i="0" u="none" strike="noStrike" cap="none" normalizeH="0" baseline="0" dirty="0">
                <a:ln>
                  <a:noFill/>
                </a:ln>
                <a:solidFill>
                  <a:schemeClr val="tx1"/>
                </a:solidFill>
                <a:effectLst/>
                <a:latin typeface="Helvetica" panose="020B0604020202020204" pitchFamily="34" charset="0"/>
              </a:rPr>
              <a:t> </a:t>
            </a:r>
            <a:r>
              <a:rPr kumimoji="0" lang="en-GB" sz="1800" b="1" i="0" u="none" strike="noStrike" cap="none" normalizeH="0" baseline="0" dirty="0" err="1">
                <a:ln>
                  <a:noFill/>
                </a:ln>
                <a:solidFill>
                  <a:schemeClr val="tx1"/>
                </a:solidFill>
                <a:effectLst/>
                <a:latin typeface="Helvetica" panose="020B0604020202020204" pitchFamily="34" charset="0"/>
              </a:rPr>
              <a:t>Postgres</a:t>
            </a:r>
            <a:r>
              <a:rPr kumimoji="0" lang="en-GB" sz="1800" b="1" i="0" u="none" strike="noStrike" cap="none" normalizeH="0" baseline="0" dirty="0">
                <a:ln>
                  <a:noFill/>
                </a:ln>
                <a:solidFill>
                  <a:schemeClr val="tx1"/>
                </a:solidFill>
                <a:effectLst/>
                <a:latin typeface="Helvetica" panose="020B0604020202020204" pitchFamily="34" charset="0"/>
              </a:rPr>
              <a:t>-format </a:t>
            </a:r>
            <a:r>
              <a:rPr kumimoji="0" lang="en-GB" sz="1800" b="0" i="0" u="none" strike="noStrike" cap="none" normalizeH="0" baseline="0" dirty="0">
                <a:ln>
                  <a:noFill/>
                </a:ln>
                <a:solidFill>
                  <a:schemeClr val="tx1"/>
                </a:solidFill>
                <a:effectLst/>
                <a:latin typeface="Helvetica" panose="020B0604020202020204" pitchFamily="34" charset="0"/>
              </a:rPr>
              <a:t>automatically</a:t>
            </a:r>
            <a:r>
              <a:rPr kumimoji="0" lang="en-GB" sz="1800" b="0" i="0" u="none" strike="noStrike" cap="none" normalizeH="0" dirty="0">
                <a:ln>
                  <a:noFill/>
                </a:ln>
                <a:solidFill>
                  <a:schemeClr val="tx1"/>
                </a:solidFill>
                <a:effectLst/>
                <a:latin typeface="Helvetica" panose="020B0604020202020204" pitchFamily="34" charset="0"/>
              </a:rPr>
              <a:t> adds single quotes around string values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280513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pg</a:t>
            </a:r>
            <a:r>
              <a:rPr lang="en-GB" dirty="0"/>
              <a:t> Package</a:t>
            </a:r>
          </a:p>
        </p:txBody>
      </p:sp>
      <p:sp>
        <p:nvSpPr>
          <p:cNvPr id="3" name="Content Placeholder 2"/>
          <p:cNvSpPr>
            <a:spLocks noGrp="1"/>
          </p:cNvSpPr>
          <p:nvPr>
            <p:ph idx="1"/>
          </p:nvPr>
        </p:nvSpPr>
        <p:spPr>
          <a:xfrm>
            <a:off x="1047750" y="1227221"/>
            <a:ext cx="7029450" cy="2204185"/>
          </a:xfrm>
        </p:spPr>
        <p:txBody>
          <a:bodyPr/>
          <a:lstStyle/>
          <a:p>
            <a:r>
              <a:rPr lang="en-GB" dirty="0"/>
              <a:t>To use the </a:t>
            </a:r>
            <a:r>
              <a:rPr lang="en-GB" dirty="0" err="1"/>
              <a:t>Postgresql</a:t>
            </a:r>
            <a:r>
              <a:rPr lang="en-GB" dirty="0"/>
              <a:t> database from our web service we need to use the “</a:t>
            </a:r>
            <a:r>
              <a:rPr lang="en-GB" dirty="0" err="1"/>
              <a:t>pg</a:t>
            </a:r>
            <a:r>
              <a:rPr lang="en-GB" dirty="0"/>
              <a:t>” package we have already installed</a:t>
            </a:r>
          </a:p>
          <a:p>
            <a:r>
              <a:rPr lang="en-GB" dirty="0"/>
              <a:t>You can use a connection pool </a:t>
            </a:r>
            <a:r>
              <a:rPr lang="en-GB" dirty="0">
                <a:sym typeface="Wingdings" panose="05000000000000000000" pitchFamily="2" charset="2"/>
              </a:rPr>
              <a:t> the best approach</a:t>
            </a:r>
          </a:p>
          <a:p>
            <a:pPr marL="0" indent="0">
              <a:buNone/>
            </a:pPr>
            <a:r>
              <a:rPr lang="en-GB" dirty="0">
                <a:sym typeface="Wingdings" panose="05000000000000000000" pitchFamily="2" charset="2"/>
              </a:rPr>
              <a:t>     OR</a:t>
            </a:r>
          </a:p>
          <a:p>
            <a:r>
              <a:rPr lang="en-GB" dirty="0">
                <a:sym typeface="Wingdings" panose="05000000000000000000" pitchFamily="2" charset="2"/>
              </a:rPr>
              <a:t>Use the Client class which we will use to keep things simple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9451" y="3470323"/>
            <a:ext cx="6795335"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client =  new </a:t>
            </a:r>
            <a:r>
              <a:rPr lang="en-GB" b="1" dirty="0"/>
              <a:t>Client</a:t>
            </a:r>
            <a:r>
              <a:rPr lang="en-GB" dirty="0"/>
              <a:t>( {</a:t>
            </a:r>
          </a:p>
          <a:p>
            <a:r>
              <a:rPr lang="en-GB" dirty="0"/>
              <a:t>	host: "</a:t>
            </a:r>
            <a:r>
              <a:rPr lang="en-GB" dirty="0" err="1"/>
              <a:t>postgres</a:t>
            </a:r>
            <a:r>
              <a:rPr lang="en-GB" dirty="0"/>
              <a:t>",		</a:t>
            </a:r>
            <a:r>
              <a:rPr lang="en-GB" dirty="0">
                <a:sym typeface="Wingdings" panose="05000000000000000000" pitchFamily="2" charset="2"/>
              </a:rPr>
              <a:t> URL for the database</a:t>
            </a:r>
            <a:endParaRPr lang="en-GB" dirty="0"/>
          </a:p>
          <a:p>
            <a:r>
              <a:rPr lang="en-GB" dirty="0"/>
              <a:t>	port: 5432,		</a:t>
            </a:r>
            <a:r>
              <a:rPr lang="en-GB" dirty="0">
                <a:sym typeface="Wingdings" panose="05000000000000000000" pitchFamily="2" charset="2"/>
              </a:rPr>
              <a:t> </a:t>
            </a:r>
            <a:r>
              <a:rPr lang="en-GB" dirty="0" err="1">
                <a:sym typeface="Wingdings" panose="05000000000000000000" pitchFamily="2" charset="2"/>
              </a:rPr>
              <a:t>Postgresql</a:t>
            </a:r>
            <a:r>
              <a:rPr lang="en-GB" dirty="0">
                <a:sym typeface="Wingdings" panose="05000000000000000000" pitchFamily="2" charset="2"/>
              </a:rPr>
              <a:t> port</a:t>
            </a:r>
            <a:endParaRPr lang="en-GB" dirty="0"/>
          </a:p>
          <a:p>
            <a:pPr lvl="2"/>
            <a:r>
              <a:rPr lang="en-GB" dirty="0"/>
              <a:t>user: "</a:t>
            </a:r>
            <a:r>
              <a:rPr lang="en-GB" dirty="0" err="1"/>
              <a:t>docker</a:t>
            </a:r>
            <a:r>
              <a:rPr lang="en-GB" dirty="0"/>
              <a:t>",		</a:t>
            </a:r>
            <a:r>
              <a:rPr lang="en-GB" dirty="0">
                <a:sym typeface="Wingdings" panose="05000000000000000000" pitchFamily="2" charset="2"/>
              </a:rPr>
              <a:t> Admin username</a:t>
            </a:r>
            <a:endParaRPr lang="en-GB" dirty="0"/>
          </a:p>
          <a:p>
            <a:r>
              <a:rPr lang="en-GB" dirty="0"/>
              <a:t>	password: "password", 	</a:t>
            </a:r>
            <a:r>
              <a:rPr lang="en-GB" dirty="0">
                <a:sym typeface="Wingdings" panose="05000000000000000000" pitchFamily="2" charset="2"/>
              </a:rPr>
              <a:t> Admin password</a:t>
            </a:r>
            <a:endParaRPr lang="en-GB" dirty="0"/>
          </a:p>
          <a:p>
            <a:r>
              <a:rPr lang="en-GB" dirty="0"/>
              <a:t>	database: "</a:t>
            </a:r>
            <a:r>
              <a:rPr lang="en-GB" dirty="0" err="1"/>
              <a:t>mydb</a:t>
            </a:r>
            <a:r>
              <a:rPr lang="en-GB" dirty="0"/>
              <a:t>“		</a:t>
            </a:r>
            <a:r>
              <a:rPr lang="en-GB" dirty="0">
                <a:sym typeface="Wingdings" panose="05000000000000000000" pitchFamily="2" charset="2"/>
              </a:rPr>
              <a:t> Database name</a:t>
            </a:r>
            <a:endParaRPr lang="en-GB" dirty="0"/>
          </a:p>
          <a:p>
            <a:r>
              <a:rPr lang="en-GB" dirty="0"/>
              <a:t>} );	</a:t>
            </a:r>
          </a:p>
        </p:txBody>
      </p:sp>
    </p:spTree>
    <p:extLst>
      <p:ext uri="{BB962C8B-B14F-4D97-AF65-F5344CB8AC3E}">
        <p14:creationId xmlns:p14="http://schemas.microsoft.com/office/powerpoint/2010/main" val="1332260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Queries</a:t>
            </a:r>
          </a:p>
        </p:txBody>
      </p:sp>
      <p:sp>
        <p:nvSpPr>
          <p:cNvPr id="3" name="Content Placeholder 2"/>
          <p:cNvSpPr>
            <a:spLocks noGrp="1"/>
          </p:cNvSpPr>
          <p:nvPr>
            <p:ph idx="1"/>
          </p:nvPr>
        </p:nvSpPr>
        <p:spPr>
          <a:xfrm>
            <a:off x="1047750" y="1020279"/>
            <a:ext cx="7029450" cy="1920240"/>
          </a:xfrm>
        </p:spPr>
        <p:txBody>
          <a:bodyPr/>
          <a:lstStyle/>
          <a:p>
            <a:r>
              <a:rPr lang="en-GB" dirty="0"/>
              <a:t>To connect to the database call </a:t>
            </a:r>
            <a:r>
              <a:rPr lang="en-GB" b="1" dirty="0"/>
              <a:t>connect() </a:t>
            </a:r>
            <a:r>
              <a:rPr lang="en-GB" dirty="0"/>
              <a:t>on the client</a:t>
            </a:r>
          </a:p>
          <a:p>
            <a:r>
              <a:rPr lang="en-GB" dirty="0"/>
              <a:t>Once connected, you can execute a </a:t>
            </a:r>
            <a:r>
              <a:rPr lang="en-GB" b="1" dirty="0"/>
              <a:t>query() </a:t>
            </a:r>
            <a:r>
              <a:rPr lang="en-GB" dirty="0"/>
              <a:t>on the client</a:t>
            </a:r>
          </a:p>
          <a:p>
            <a:r>
              <a:rPr lang="en-GB" dirty="0"/>
              <a:t>A query is actually any SQL statement </a:t>
            </a:r>
            <a:r>
              <a:rPr lang="en-GB" b="1" u="sng" dirty="0"/>
              <a:t>not</a:t>
            </a:r>
            <a:r>
              <a:rPr lang="en-GB" dirty="0"/>
              <a:t> just SELECT</a:t>
            </a:r>
          </a:p>
          <a:p>
            <a:r>
              <a:rPr lang="en-GB" dirty="0"/>
              <a:t>However, we will want to create the query string by inserting values into it using the </a:t>
            </a:r>
            <a:r>
              <a:rPr lang="en-GB" b="1" dirty="0"/>
              <a:t>format()</a:t>
            </a:r>
            <a:r>
              <a:rPr lang="en-GB" dirty="0"/>
              <a:t>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2921598"/>
            <a:ext cx="7485046"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let query;</a:t>
            </a:r>
          </a:p>
          <a:p>
            <a:r>
              <a:rPr lang="en-GB" dirty="0"/>
              <a:t>let id= 4;</a:t>
            </a:r>
          </a:p>
          <a:p>
            <a:r>
              <a:rPr lang="en-GB" dirty="0"/>
              <a:t>let results;</a:t>
            </a:r>
          </a:p>
          <a:p>
            <a:endParaRPr lang="en-GB" dirty="0"/>
          </a:p>
          <a:p>
            <a:r>
              <a:rPr lang="en-GB" dirty="0" err="1"/>
              <a:t>const</a:t>
            </a:r>
            <a:r>
              <a:rPr lang="en-GB" dirty="0">
                <a:solidFill>
                  <a:srgbClr val="0070C0"/>
                </a:solidFill>
              </a:rPr>
              <a:t> client</a:t>
            </a:r>
            <a:r>
              <a:rPr lang="en-GB" dirty="0"/>
              <a:t> = new Client( ….. );</a:t>
            </a:r>
          </a:p>
          <a:p>
            <a:endParaRPr lang="en-GB" dirty="0"/>
          </a:p>
          <a:p>
            <a:r>
              <a:rPr lang="en-GB" dirty="0"/>
              <a:t>await </a:t>
            </a:r>
            <a:r>
              <a:rPr lang="en-GB" dirty="0" err="1">
                <a:solidFill>
                  <a:srgbClr val="0070C0"/>
                </a:solidFill>
              </a:rPr>
              <a:t>client.</a:t>
            </a:r>
            <a:r>
              <a:rPr lang="en-GB" b="1" dirty="0" err="1"/>
              <a:t>connect</a:t>
            </a:r>
            <a:r>
              <a:rPr lang="en-GB" b="1" dirty="0"/>
              <a:t>()</a:t>
            </a:r>
            <a:r>
              <a:rPr lang="en-GB" dirty="0"/>
              <a:t>;</a:t>
            </a:r>
          </a:p>
          <a:p>
            <a:endParaRPr lang="en-GB" dirty="0"/>
          </a:p>
          <a:p>
            <a:r>
              <a:rPr lang="en-GB" dirty="0"/>
              <a:t>query = </a:t>
            </a:r>
            <a:r>
              <a:rPr lang="en-GB" b="1" dirty="0"/>
              <a:t>format(</a:t>
            </a:r>
            <a:r>
              <a:rPr lang="en-GB" dirty="0"/>
              <a:t> ‘</a:t>
            </a:r>
            <a:r>
              <a:rPr lang="en-GB" dirty="0">
                <a:solidFill>
                  <a:srgbClr val="FF0000"/>
                </a:solidFill>
              </a:rPr>
              <a:t>SELECT * FROM "Student“ WHERE Id = %L</a:t>
            </a:r>
            <a:r>
              <a:rPr lang="en-GB" dirty="0"/>
              <a:t>’, id </a:t>
            </a:r>
            <a:r>
              <a:rPr lang="en-GB" b="1" dirty="0"/>
              <a:t>)</a:t>
            </a:r>
            <a:r>
              <a:rPr lang="en-GB" dirty="0"/>
              <a:t>;</a:t>
            </a:r>
          </a:p>
          <a:p>
            <a:endParaRPr lang="en-GB" dirty="0"/>
          </a:p>
          <a:p>
            <a:r>
              <a:rPr lang="en-GB" dirty="0"/>
              <a:t>results = await </a:t>
            </a:r>
            <a:r>
              <a:rPr lang="en-GB" dirty="0" err="1">
                <a:solidFill>
                  <a:srgbClr val="0070C0"/>
                </a:solidFill>
              </a:rPr>
              <a:t>client.</a:t>
            </a:r>
            <a:r>
              <a:rPr lang="en-GB" b="1" dirty="0" err="1"/>
              <a:t>query</a:t>
            </a:r>
            <a:r>
              <a:rPr lang="en-GB" b="1" dirty="0"/>
              <a:t>(query)</a:t>
            </a:r>
            <a:r>
              <a:rPr lang="en-GB" dirty="0"/>
              <a:t>;</a:t>
            </a:r>
          </a:p>
          <a:p>
            <a:r>
              <a:rPr lang="en-GB" dirty="0"/>
              <a:t>	</a:t>
            </a:r>
          </a:p>
        </p:txBody>
      </p:sp>
      <p:sp>
        <p:nvSpPr>
          <p:cNvPr id="6" name="Arc 5"/>
          <p:cNvSpPr/>
          <p:nvPr/>
        </p:nvSpPr>
        <p:spPr bwMode="auto">
          <a:xfrm>
            <a:off x="7346782" y="5017567"/>
            <a:ext cx="365606" cy="372872"/>
          </a:xfrm>
          <a:prstGeom prst="arc">
            <a:avLst>
              <a:gd name="adj1" fmla="val 10982685"/>
              <a:gd name="adj2" fmla="val 0"/>
            </a:avLst>
          </a:prstGeom>
          <a:noFill/>
          <a:ln w="28575" cap="flat" cmpd="sng" algn="ctr">
            <a:solidFill>
              <a:schemeClr val="tx1"/>
            </a:solidFill>
            <a:prstDash val="solid"/>
            <a:round/>
            <a:headEnd type="arrow" w="lg" len="lg"/>
            <a:tailEnd type="none" w="lg" len="lg"/>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128826" y="4101450"/>
            <a:ext cx="1678086" cy="923330"/>
          </a:xfrm>
          <a:prstGeom prst="rect">
            <a:avLst/>
          </a:prstGeom>
          <a:noFill/>
        </p:spPr>
        <p:txBody>
          <a:bodyPr wrap="square" rtlCol="0">
            <a:spAutoFit/>
          </a:bodyPr>
          <a:lstStyle/>
          <a:p>
            <a:r>
              <a:rPr lang="en-GB" dirty="0"/>
              <a:t>“id” </a:t>
            </a:r>
            <a:r>
              <a:rPr lang="en-GB" i="1" dirty="0"/>
              <a:t>value is copied into here</a:t>
            </a:r>
          </a:p>
        </p:txBody>
      </p:sp>
    </p:spTree>
    <p:extLst>
      <p:ext uri="{BB962C8B-B14F-4D97-AF65-F5344CB8AC3E}">
        <p14:creationId xmlns:p14="http://schemas.microsoft.com/office/powerpoint/2010/main" val="3914688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0772"/>
          </a:xfrm>
        </p:spPr>
        <p:txBody>
          <a:bodyPr/>
          <a:lstStyle/>
          <a:p>
            <a:r>
              <a:rPr lang="en-GB" dirty="0"/>
              <a:t>Exercise</a:t>
            </a:r>
          </a:p>
        </p:txBody>
      </p:sp>
      <p:sp>
        <p:nvSpPr>
          <p:cNvPr id="3" name="Content Placeholder 2"/>
          <p:cNvSpPr>
            <a:spLocks noGrp="1"/>
          </p:cNvSpPr>
          <p:nvPr>
            <p:ph idx="1"/>
          </p:nvPr>
        </p:nvSpPr>
        <p:spPr>
          <a:xfrm>
            <a:off x="1047750" y="704730"/>
            <a:ext cx="7029450" cy="797958"/>
          </a:xfrm>
        </p:spPr>
        <p:txBody>
          <a:bodyPr/>
          <a:lstStyle/>
          <a:p>
            <a:r>
              <a:rPr lang="en-GB" dirty="0"/>
              <a:t>Edit the pgdbstudent.js file</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67673" y="1502688"/>
            <a:ext cx="8164329"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{Client, Connection} = require('</a:t>
            </a:r>
            <a:r>
              <a:rPr lang="en-GB" dirty="0" err="1"/>
              <a:t>pg</a:t>
            </a:r>
            <a:r>
              <a:rPr lang="en-GB" dirty="0"/>
              <a:t>’);</a:t>
            </a:r>
          </a:p>
          <a:p>
            <a:r>
              <a:rPr lang="en-GB" dirty="0" err="1"/>
              <a:t>const</a:t>
            </a:r>
            <a:r>
              <a:rPr lang="en-GB" dirty="0"/>
              <a:t> format = require('</a:t>
            </a:r>
            <a:r>
              <a:rPr lang="en-GB" dirty="0" err="1"/>
              <a:t>pg</a:t>
            </a:r>
            <a:r>
              <a:rPr lang="en-GB" dirty="0"/>
              <a:t>-format’);</a:t>
            </a:r>
          </a:p>
          <a:p>
            <a:endParaRPr lang="en-GB" dirty="0"/>
          </a:p>
          <a:p>
            <a:r>
              <a:rPr lang="en-GB" dirty="0"/>
              <a:t>function </a:t>
            </a:r>
            <a:r>
              <a:rPr lang="en-GB" dirty="0" err="1"/>
              <a:t>GetClient</a:t>
            </a:r>
            <a:r>
              <a:rPr lang="en-GB" dirty="0"/>
              <a:t>()</a:t>
            </a:r>
          </a:p>
          <a:p>
            <a:r>
              <a:rPr lang="en-GB" dirty="0"/>
              <a:t>{</a:t>
            </a:r>
          </a:p>
          <a:p>
            <a:r>
              <a:rPr lang="en-GB" dirty="0"/>
              <a:t>          return new Client( {</a:t>
            </a:r>
          </a:p>
          <a:p>
            <a:r>
              <a:rPr lang="en-GB" dirty="0"/>
              <a:t>               host: "</a:t>
            </a:r>
            <a:r>
              <a:rPr lang="en-GB" dirty="0" err="1"/>
              <a:t>postgres</a:t>
            </a:r>
            <a:r>
              <a:rPr lang="en-GB" dirty="0"/>
              <a:t>",		</a:t>
            </a:r>
            <a:r>
              <a:rPr lang="en-GB" dirty="0">
                <a:solidFill>
                  <a:schemeClr val="accent1">
                    <a:lumMod val="25000"/>
                  </a:schemeClr>
                </a:solidFill>
              </a:rPr>
              <a:t>// DB service name in docker-compose</a:t>
            </a:r>
          </a:p>
          <a:p>
            <a:r>
              <a:rPr lang="en-GB" dirty="0"/>
              <a:t>               port: 5432,</a:t>
            </a:r>
          </a:p>
          <a:p>
            <a:r>
              <a:rPr lang="en-GB" dirty="0"/>
              <a:t>               user: "</a:t>
            </a:r>
            <a:r>
              <a:rPr lang="en-GB" dirty="0" err="1"/>
              <a:t>docker</a:t>
            </a:r>
            <a:r>
              <a:rPr lang="en-GB" dirty="0"/>
              <a:t>",</a:t>
            </a:r>
          </a:p>
          <a:p>
            <a:r>
              <a:rPr lang="en-GB" dirty="0"/>
              <a:t>               password: "password",</a:t>
            </a:r>
          </a:p>
          <a:p>
            <a:r>
              <a:rPr lang="en-GB" dirty="0"/>
              <a:t>               database: "</a:t>
            </a:r>
            <a:r>
              <a:rPr lang="en-GB" dirty="0" err="1"/>
              <a:t>mydb</a:t>
            </a:r>
            <a:r>
              <a:rPr lang="en-GB" dirty="0"/>
              <a:t>"</a:t>
            </a:r>
          </a:p>
          <a:p>
            <a:r>
              <a:rPr lang="en-GB" dirty="0"/>
              <a:t>           } );	</a:t>
            </a:r>
          </a:p>
          <a:p>
            <a:r>
              <a:rPr lang="en-GB" dirty="0"/>
              <a:t>}</a:t>
            </a:r>
          </a:p>
        </p:txBody>
      </p:sp>
    </p:spTree>
    <p:extLst>
      <p:ext uri="{BB962C8B-B14F-4D97-AF65-F5344CB8AC3E}">
        <p14:creationId xmlns:p14="http://schemas.microsoft.com/office/powerpoint/2010/main" val="1619629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257176" y="1071654"/>
            <a:ext cx="2717800" cy="4997166"/>
          </a:xfrm>
        </p:spPr>
        <p:txBody>
          <a:bodyPr/>
          <a:lstStyle/>
          <a:p>
            <a:r>
              <a:rPr lang="en-GB"/>
              <a:t>Add functions </a:t>
            </a:r>
            <a:r>
              <a:rPr lang="en-GB" dirty="0"/>
              <a:t>for each of the operations we want to perform on the database table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181220" y="40813"/>
            <a:ext cx="5875417" cy="4801314"/>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rgbClr val="FF0000"/>
                </a:solidFill>
              </a:rPr>
              <a:t>Select</a:t>
            </a:r>
            <a:r>
              <a:rPr lang="en-GB" dirty="0"/>
              <a:t> = async (res) =&gt;</a:t>
            </a:r>
          </a:p>
          <a:p>
            <a:r>
              <a:rPr lang="en-GB" dirty="0"/>
              <a:t>{		</a:t>
            </a:r>
          </a:p>
          <a:p>
            <a:r>
              <a:rPr lang="en-GB" dirty="0"/>
              <a:t>	let client= </a:t>
            </a:r>
            <a:r>
              <a:rPr lang="en-GB" dirty="0" err="1"/>
              <a:t>GetClient</a:t>
            </a:r>
            <a:r>
              <a:rPr lang="en-GB" dirty="0"/>
              <a:t>();</a:t>
            </a:r>
          </a:p>
          <a:p>
            <a:r>
              <a:rPr lang="en-GB" dirty="0"/>
              <a:t>	console.log(`Reading all the students details`);</a:t>
            </a:r>
          </a:p>
          <a:p>
            <a:r>
              <a:rPr lang="en-GB" dirty="0"/>
              <a:t>	try</a:t>
            </a:r>
          </a:p>
          <a:p>
            <a:r>
              <a:rPr lang="en-GB" dirty="0"/>
              <a:t>	{</a:t>
            </a:r>
          </a:p>
          <a:p>
            <a:r>
              <a:rPr lang="en-GB" dirty="0"/>
              <a:t>	}</a:t>
            </a:r>
          </a:p>
          <a:p>
            <a:r>
              <a:rPr lang="en-GB" dirty="0"/>
              <a:t>	catch(error)</a:t>
            </a:r>
          </a:p>
          <a:p>
            <a:r>
              <a:rPr lang="en-GB" dirty="0"/>
              <a:t>	{</a:t>
            </a:r>
          </a:p>
          <a:p>
            <a:r>
              <a:rPr lang="en-GB" dirty="0"/>
              <a:t>		console.log(error);</a:t>
            </a:r>
          </a:p>
          <a:p>
            <a:r>
              <a:rPr lang="en-GB" dirty="0">
                <a:solidFill>
                  <a:srgbClr val="FF0000"/>
                </a:solidFill>
              </a:rPr>
              <a:t>		</a:t>
            </a:r>
            <a:r>
              <a:rPr lang="en-GB" dirty="0" err="1">
                <a:solidFill>
                  <a:srgbClr val="FF0000"/>
                </a:solidFill>
              </a:rPr>
              <a:t>res.status</a:t>
            </a:r>
            <a:r>
              <a:rPr lang="en-GB" dirty="0">
                <a:solidFill>
                  <a:srgbClr val="FF0000"/>
                </a:solidFill>
              </a:rPr>
              <a:t>(403).send(error)</a:t>
            </a:r>
            <a:r>
              <a:rPr lang="en-GB" dirty="0"/>
              <a:t>;</a:t>
            </a:r>
          </a:p>
          <a:p>
            <a:r>
              <a:rPr lang="en-GB" dirty="0"/>
              <a:t>	}</a:t>
            </a:r>
          </a:p>
          <a:p>
            <a:r>
              <a:rPr lang="en-GB" dirty="0"/>
              <a:t>	finally</a:t>
            </a:r>
          </a:p>
          <a:p>
            <a:r>
              <a:rPr lang="en-GB" dirty="0"/>
              <a:t>	{</a:t>
            </a:r>
          </a:p>
          <a:p>
            <a:r>
              <a:rPr lang="en-GB" dirty="0"/>
              <a:t>		await </a:t>
            </a:r>
            <a:r>
              <a:rPr lang="en-GB" dirty="0" err="1"/>
              <a:t>client.end</a:t>
            </a:r>
            <a:r>
              <a:rPr lang="en-GB" dirty="0"/>
              <a:t>();</a:t>
            </a:r>
          </a:p>
          <a:p>
            <a:r>
              <a:rPr lang="en-GB" dirty="0"/>
              <a:t>	}	</a:t>
            </a:r>
          </a:p>
          <a:p>
            <a:r>
              <a:rPr lang="en-GB" dirty="0"/>
              <a:t>};</a:t>
            </a:r>
          </a:p>
        </p:txBody>
      </p:sp>
    </p:spTree>
    <p:extLst>
      <p:ext uri="{BB962C8B-B14F-4D97-AF65-F5344CB8AC3E}">
        <p14:creationId xmlns:p14="http://schemas.microsoft.com/office/powerpoint/2010/main" val="1241221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79375" y="1071654"/>
            <a:ext cx="2209537" cy="4997166"/>
          </a:xfrm>
        </p:spPr>
        <p:txBody>
          <a:bodyPr/>
          <a:lstStyle/>
          <a:p>
            <a:r>
              <a:rPr lang="en-GB" dirty="0"/>
              <a:t>Read all the students in the database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389128" y="844550"/>
            <a:ext cx="6620915"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50000"/>
                  </a:schemeClr>
                </a:solidFill>
              </a:rPr>
              <a:t>     Select = async (res) =&gt;</a:t>
            </a:r>
          </a:p>
          <a:p>
            <a:r>
              <a:rPr lang="en-GB" dirty="0">
                <a:solidFill>
                  <a:schemeClr val="bg1">
                    <a:lumMod val="50000"/>
                  </a:schemeClr>
                </a:solidFill>
              </a:rPr>
              <a:t>     {		</a:t>
            </a:r>
          </a:p>
          <a:p>
            <a:r>
              <a:rPr lang="en-GB" dirty="0">
                <a:solidFill>
                  <a:schemeClr val="bg1">
                    <a:lumMod val="50000"/>
                  </a:schemeClr>
                </a:solidFill>
              </a:rPr>
              <a:t>           let client = </a:t>
            </a:r>
            <a:r>
              <a:rPr lang="en-GB" dirty="0" err="1">
                <a:solidFill>
                  <a:schemeClr val="bg1">
                    <a:lumMod val="50000"/>
                  </a:schemeClr>
                </a:solidFill>
              </a:rPr>
              <a:t>GetClient</a:t>
            </a:r>
            <a:r>
              <a:rPr lang="en-GB" dirty="0">
                <a:solidFill>
                  <a:schemeClr val="bg1">
                    <a:lumMod val="50000"/>
                  </a:schemeClr>
                </a:solidFill>
              </a:rPr>
              <a:t>();</a:t>
            </a:r>
          </a:p>
          <a:p>
            <a:r>
              <a:rPr lang="en-GB" dirty="0">
                <a:solidFill>
                  <a:schemeClr val="bg1">
                    <a:lumMod val="50000"/>
                  </a:schemeClr>
                </a:solidFill>
              </a:rPr>
              <a:t>           console.log(`Reading all the students details`);</a:t>
            </a:r>
          </a:p>
          <a:p>
            <a:r>
              <a:rPr lang="en-GB" dirty="0">
                <a:solidFill>
                  <a:schemeClr val="bg1">
                    <a:lumMod val="50000"/>
                  </a:schemeClr>
                </a:solidFill>
              </a:rPr>
              <a:t>           try</a:t>
            </a:r>
          </a:p>
          <a:p>
            <a:r>
              <a:rPr lang="en-GB" dirty="0">
                <a:solidFill>
                  <a:schemeClr val="bg1">
                    <a:lumMod val="50000"/>
                  </a:schemeClr>
                </a:solidFill>
              </a:rPr>
              <a:t>           {</a:t>
            </a:r>
          </a:p>
          <a:p>
            <a:r>
              <a:rPr lang="en-GB" dirty="0"/>
              <a:t>                await </a:t>
            </a:r>
            <a:r>
              <a:rPr lang="en-GB" b="1" dirty="0" err="1"/>
              <a:t>client.connect</a:t>
            </a:r>
            <a:r>
              <a:rPr lang="en-GB" b="1" dirty="0"/>
              <a:t>();</a:t>
            </a:r>
          </a:p>
          <a:p>
            <a:r>
              <a:rPr lang="en-GB" dirty="0"/>
              <a:t>			</a:t>
            </a:r>
          </a:p>
          <a:p>
            <a:r>
              <a:rPr lang="en-GB" dirty="0"/>
              <a:t>               let query = '</a:t>
            </a:r>
            <a:r>
              <a:rPr lang="en-GB" dirty="0">
                <a:solidFill>
                  <a:srgbClr val="FF0000"/>
                </a:solidFill>
              </a:rPr>
              <a:t>SELECT * FROM "Student"</a:t>
            </a:r>
            <a:r>
              <a:rPr lang="en-GB" dirty="0"/>
              <a:t>';</a:t>
            </a:r>
          </a:p>
          <a:p>
            <a:r>
              <a:rPr lang="en-GB" dirty="0"/>
              <a:t>               let results = await </a:t>
            </a:r>
            <a:r>
              <a:rPr lang="en-GB" b="1" dirty="0" err="1"/>
              <a:t>client.query</a:t>
            </a:r>
            <a:r>
              <a:rPr lang="en-GB" b="1" dirty="0"/>
              <a:t>(query);</a:t>
            </a:r>
          </a:p>
          <a:p>
            <a:r>
              <a:rPr lang="en-GB" dirty="0"/>
              <a:t>			</a:t>
            </a:r>
          </a:p>
          <a:p>
            <a:r>
              <a:rPr lang="en-GB" dirty="0"/>
              <a:t>               if( </a:t>
            </a:r>
            <a:r>
              <a:rPr lang="en-GB" b="1" dirty="0" err="1"/>
              <a:t>results.rows.length</a:t>
            </a:r>
            <a:r>
              <a:rPr lang="en-GB" b="1" dirty="0"/>
              <a:t> </a:t>
            </a:r>
            <a:r>
              <a:rPr lang="en-GB" dirty="0"/>
              <a:t>&gt; 0 )</a:t>
            </a:r>
          </a:p>
          <a:p>
            <a:r>
              <a:rPr lang="en-GB" dirty="0"/>
              <a:t>                    console.log(`Read ${</a:t>
            </a:r>
            <a:r>
              <a:rPr lang="en-GB" dirty="0" err="1"/>
              <a:t>results.rows.length</a:t>
            </a:r>
            <a:r>
              <a:rPr lang="en-GB" dirty="0"/>
              <a:t>} records`)</a:t>
            </a:r>
          </a:p>
          <a:p>
            <a:r>
              <a:rPr lang="en-GB" dirty="0"/>
              <a:t>               else</a:t>
            </a:r>
          </a:p>
          <a:p>
            <a:r>
              <a:rPr lang="en-GB" dirty="0"/>
              <a:t>                     console.log(`Database is empty`);</a:t>
            </a:r>
          </a:p>
          <a:p>
            <a:r>
              <a:rPr lang="en-GB" dirty="0"/>
              <a:t>			</a:t>
            </a:r>
          </a:p>
          <a:p>
            <a:r>
              <a:rPr lang="en-GB" dirty="0"/>
              <a:t>               </a:t>
            </a:r>
            <a:r>
              <a:rPr lang="en-GB" dirty="0" err="1"/>
              <a:t>res.send</a:t>
            </a:r>
            <a:r>
              <a:rPr lang="en-GB" dirty="0"/>
              <a:t>( </a:t>
            </a:r>
            <a:r>
              <a:rPr lang="en-GB" b="1" dirty="0" err="1"/>
              <a:t>results.rows</a:t>
            </a:r>
            <a:r>
              <a:rPr lang="en-GB" dirty="0"/>
              <a:t> );</a:t>
            </a:r>
          </a:p>
          <a:p>
            <a:r>
              <a:rPr lang="en-GB" dirty="0">
                <a:solidFill>
                  <a:schemeClr val="bg1">
                    <a:lumMod val="50000"/>
                  </a:schemeClr>
                </a:solidFill>
              </a:rPr>
              <a:t>      }</a:t>
            </a:r>
          </a:p>
          <a:p>
            <a:r>
              <a:rPr lang="en-GB" dirty="0">
                <a:solidFill>
                  <a:schemeClr val="bg1">
                    <a:lumMod val="50000"/>
                  </a:schemeClr>
                </a:solidFill>
              </a:rPr>
              <a:t>      catch(error)</a:t>
            </a:r>
          </a:p>
          <a:p>
            <a:r>
              <a:rPr lang="en-GB" dirty="0">
                <a:solidFill>
                  <a:schemeClr val="bg1">
                    <a:lumMod val="50000"/>
                  </a:schemeClr>
                </a:solidFill>
              </a:rPr>
              <a:t>      {</a:t>
            </a:r>
          </a:p>
        </p:txBody>
      </p:sp>
    </p:spTree>
    <p:extLst>
      <p:ext uri="{BB962C8B-B14F-4D97-AF65-F5344CB8AC3E}">
        <p14:creationId xmlns:p14="http://schemas.microsoft.com/office/powerpoint/2010/main" val="20317718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Other Operations</a:t>
            </a:r>
          </a:p>
        </p:txBody>
      </p:sp>
      <p:sp>
        <p:nvSpPr>
          <p:cNvPr id="3" name="Content Placeholder 2"/>
          <p:cNvSpPr>
            <a:spLocks noGrp="1"/>
          </p:cNvSpPr>
          <p:nvPr>
            <p:ph idx="1"/>
          </p:nvPr>
        </p:nvSpPr>
        <p:spPr>
          <a:xfrm>
            <a:off x="1047750" y="1011577"/>
            <a:ext cx="7029450" cy="815328"/>
          </a:xfrm>
        </p:spPr>
        <p:txBody>
          <a:bodyPr/>
          <a:lstStyle/>
          <a:p>
            <a:r>
              <a:rPr lang="en-GB" dirty="0"/>
              <a:t>Example: Inserting a new student into the table might look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7175" y="2112331"/>
            <a:ext cx="8643118"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Insert = async (</a:t>
            </a:r>
            <a:r>
              <a:rPr lang="en-GB" dirty="0">
                <a:solidFill>
                  <a:srgbClr val="0070C0"/>
                </a:solidFill>
              </a:rPr>
              <a:t>student</a:t>
            </a:r>
            <a:r>
              <a:rPr lang="en-GB" dirty="0"/>
              <a:t>, res) =&gt;</a:t>
            </a:r>
          </a:p>
          <a:p>
            <a:r>
              <a:rPr lang="en-GB" dirty="0"/>
              <a:t>{	</a:t>
            </a:r>
          </a:p>
          <a:p>
            <a:r>
              <a:rPr lang="en-GB" dirty="0"/>
              <a:t>    ………	</a:t>
            </a:r>
          </a:p>
          <a:p>
            <a:r>
              <a:rPr lang="en-GB" dirty="0"/>
              <a:t>     await </a:t>
            </a:r>
            <a:r>
              <a:rPr lang="en-GB" dirty="0" err="1"/>
              <a:t>client.connect</a:t>
            </a:r>
            <a:r>
              <a:rPr lang="en-GB" dirty="0"/>
              <a:t>();</a:t>
            </a:r>
          </a:p>
          <a:p>
            <a:r>
              <a:rPr lang="en-GB" dirty="0"/>
              <a:t>			</a:t>
            </a:r>
          </a:p>
          <a:p>
            <a:r>
              <a:rPr lang="en-GB" dirty="0"/>
              <a:t>     let query = format('</a:t>
            </a:r>
            <a:r>
              <a:rPr lang="en-GB" dirty="0">
                <a:solidFill>
                  <a:srgbClr val="FF0000"/>
                </a:solidFill>
              </a:rPr>
              <a:t>INSERT INTO "Student"("Name", "Age", "Course")</a:t>
            </a:r>
            <a:br>
              <a:rPr lang="en-GB" dirty="0">
                <a:solidFill>
                  <a:srgbClr val="FF0000"/>
                </a:solidFill>
              </a:rPr>
            </a:br>
            <a:r>
              <a:rPr lang="en-GB" dirty="0">
                <a:solidFill>
                  <a:srgbClr val="FF0000"/>
                </a:solidFill>
              </a:rPr>
              <a:t>                                        VALUES(%L, %L, %L) RETURNING *</a:t>
            </a:r>
            <a:r>
              <a:rPr lang="en-GB" dirty="0"/>
              <a:t>', </a:t>
            </a:r>
          </a:p>
          <a:p>
            <a:r>
              <a:rPr lang="en-GB" dirty="0">
                <a:solidFill>
                  <a:srgbClr val="0070C0"/>
                </a:solidFill>
              </a:rPr>
              <a:t>                                         </a:t>
            </a:r>
            <a:r>
              <a:rPr lang="en-GB" dirty="0" err="1">
                <a:solidFill>
                  <a:srgbClr val="0070C0"/>
                </a:solidFill>
              </a:rPr>
              <a:t>student.Name</a:t>
            </a:r>
            <a:r>
              <a:rPr lang="en-GB" dirty="0">
                <a:solidFill>
                  <a:srgbClr val="0070C0"/>
                </a:solidFill>
              </a:rPr>
              <a:t>, </a:t>
            </a:r>
          </a:p>
          <a:p>
            <a:r>
              <a:rPr lang="en-GB" dirty="0">
                <a:solidFill>
                  <a:srgbClr val="0070C0"/>
                </a:solidFill>
              </a:rPr>
              <a:t>                                         </a:t>
            </a:r>
            <a:r>
              <a:rPr lang="en-GB" dirty="0" err="1">
                <a:solidFill>
                  <a:srgbClr val="0070C0"/>
                </a:solidFill>
              </a:rPr>
              <a:t>student.Age</a:t>
            </a:r>
            <a:r>
              <a:rPr lang="en-GB" dirty="0">
                <a:solidFill>
                  <a:srgbClr val="0070C0"/>
                </a:solidFill>
              </a:rPr>
              <a:t>, </a:t>
            </a:r>
            <a:br>
              <a:rPr lang="en-GB" dirty="0">
                <a:solidFill>
                  <a:srgbClr val="0070C0"/>
                </a:solidFill>
              </a:rPr>
            </a:br>
            <a:r>
              <a:rPr lang="en-GB" dirty="0">
                <a:solidFill>
                  <a:srgbClr val="0070C0"/>
                </a:solidFill>
              </a:rPr>
              <a:t>                                         </a:t>
            </a:r>
            <a:r>
              <a:rPr lang="en-GB" dirty="0" err="1">
                <a:solidFill>
                  <a:srgbClr val="0070C0"/>
                </a:solidFill>
              </a:rPr>
              <a:t>student.Course</a:t>
            </a:r>
            <a:r>
              <a:rPr lang="en-GB" dirty="0"/>
              <a:t>);</a:t>
            </a:r>
          </a:p>
          <a:p>
            <a:r>
              <a:rPr lang="en-GB" dirty="0"/>
              <a:t>     </a:t>
            </a:r>
          </a:p>
          <a:p>
            <a:r>
              <a:rPr lang="en-GB" dirty="0"/>
              <a:t>     let results = await </a:t>
            </a:r>
            <a:r>
              <a:rPr lang="en-GB" dirty="0" err="1"/>
              <a:t>client.query</a:t>
            </a:r>
            <a:r>
              <a:rPr lang="en-GB" dirty="0"/>
              <a:t>(query);</a:t>
            </a:r>
          </a:p>
          <a:p>
            <a:r>
              <a:rPr lang="en-GB" dirty="0"/>
              <a:t>     …….				</a:t>
            </a:r>
          </a:p>
          <a:p>
            <a:r>
              <a:rPr lang="en-GB" dirty="0"/>
              <a:t>};</a:t>
            </a:r>
          </a:p>
        </p:txBody>
      </p:sp>
    </p:spTree>
    <p:extLst>
      <p:ext uri="{BB962C8B-B14F-4D97-AF65-F5344CB8AC3E}">
        <p14:creationId xmlns:p14="http://schemas.microsoft.com/office/powerpoint/2010/main" val="326207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724025"/>
            <a:ext cx="7531302" cy="4114800"/>
          </a:xfrm>
        </p:spPr>
        <p:txBody>
          <a:bodyPr/>
          <a:lstStyle/>
          <a:p>
            <a:pPr marL="0" indent="0">
              <a:buNone/>
            </a:pPr>
            <a:r>
              <a:rPr lang="en-GB" sz="4000" dirty="0"/>
              <a:t>The full code for handling the Student database table will be provided for you!!</a:t>
            </a:r>
          </a:p>
          <a:p>
            <a:pPr marL="0" indent="0" algn="ctr">
              <a:buNone/>
            </a:pPr>
            <a:r>
              <a:rPr lang="en-GB" sz="4000" dirty="0">
                <a:solidFill>
                  <a:srgbClr val="FF0000"/>
                </a:solidFill>
              </a:rPr>
              <a:t>pgdbstudent.js</a:t>
            </a:r>
          </a:p>
          <a:p>
            <a:pPr marL="0" indent="0">
              <a:buNone/>
            </a:pPr>
            <a:r>
              <a:rPr lang="en-GB" sz="4000" dirty="0"/>
              <a:t>Add it to the “</a:t>
            </a:r>
            <a:r>
              <a:rPr lang="en-GB" sz="4000" dirty="0" err="1"/>
              <a:t>nodewebservice</a:t>
            </a:r>
            <a:r>
              <a:rPr lang="en-GB" sz="4000" dirty="0"/>
              <a:t>”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761563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We can modify our web service to use the database</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7902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Insert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59674" y="3999517"/>
            <a:ext cx="7606297"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await </a:t>
            </a:r>
            <a:r>
              <a:rPr lang="en-GB" dirty="0" err="1"/>
              <a:t>db.Insert</a:t>
            </a:r>
            <a:r>
              <a:rPr lang="en-GB" dirty="0"/>
              <a:t>({</a:t>
            </a:r>
          </a:p>
          <a:p>
            <a:r>
              <a:rPr lang="en-GB" dirty="0"/>
              <a:t>          Name: </a:t>
            </a:r>
            <a:r>
              <a:rPr lang="en-GB" dirty="0">
                <a:solidFill>
                  <a:srgbClr val="FF0000"/>
                </a:solidFill>
              </a:rPr>
              <a:t>req.body.name</a:t>
            </a:r>
            <a:r>
              <a:rPr lang="en-GB" dirty="0"/>
              <a:t>,</a:t>
            </a:r>
          </a:p>
          <a:p>
            <a:r>
              <a:rPr lang="en-GB" dirty="0"/>
              <a:t>          Age: </a:t>
            </a:r>
            <a:r>
              <a:rPr lang="en-GB" dirty="0" err="1">
                <a:solidFill>
                  <a:srgbClr val="FF0000"/>
                </a:solidFill>
              </a:rPr>
              <a:t>req.body.age</a:t>
            </a:r>
            <a:r>
              <a:rPr lang="en-GB" dirty="0"/>
              <a:t>,</a:t>
            </a:r>
          </a:p>
          <a:p>
            <a:r>
              <a:rPr lang="en-GB" dirty="0"/>
              <a:t>          Course: </a:t>
            </a:r>
            <a:r>
              <a:rPr lang="en-GB" dirty="0" err="1">
                <a:solidFill>
                  <a:srgbClr val="FF0000"/>
                </a:solidFill>
              </a:rPr>
              <a:t>req.body.course</a:t>
            </a:r>
            <a:endParaRPr lang="en-GB" dirty="0">
              <a:solidFill>
                <a:srgbClr val="FF0000"/>
              </a:solidFill>
            </a:endParaRPr>
          </a:p>
          <a:p>
            <a:r>
              <a:rPr lang="en-GB" dirty="0"/>
              <a:t>     }, res);</a:t>
            </a:r>
          </a:p>
          <a:p>
            <a:r>
              <a:rPr lang="en-GB" dirty="0"/>
              <a:t>});</a:t>
            </a:r>
          </a:p>
        </p:txBody>
      </p:sp>
      <p:sp>
        <p:nvSpPr>
          <p:cNvPr id="6" name="TextBox 5"/>
          <p:cNvSpPr txBox="1"/>
          <p:nvPr/>
        </p:nvSpPr>
        <p:spPr>
          <a:xfrm>
            <a:off x="121185" y="1350797"/>
            <a:ext cx="6963009"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service.post</a:t>
            </a:r>
            <a:r>
              <a:rPr lang="en-GB" dirty="0"/>
              <a:t>('/students', </a:t>
            </a:r>
            <a:r>
              <a:rPr lang="en-GB" dirty="0" err="1"/>
              <a:t>async</a:t>
            </a:r>
            <a:r>
              <a:rPr lang="en-GB" dirty="0"/>
              <a:t> (</a:t>
            </a:r>
            <a:r>
              <a:rPr lang="en-GB" dirty="0" err="1"/>
              <a:t>req</a:t>
            </a:r>
            <a:r>
              <a:rPr lang="en-GB" dirty="0"/>
              <a:t>, res) =&gt; {</a:t>
            </a:r>
          </a:p>
          <a:p>
            <a:r>
              <a:rPr lang="en-GB" dirty="0"/>
              <a:t>     console.log("Add student");</a:t>
            </a:r>
          </a:p>
          <a:p>
            <a:r>
              <a:rPr lang="en-GB" dirty="0"/>
              <a:t>     console.log(</a:t>
            </a:r>
            <a:r>
              <a:rPr lang="en-GB" dirty="0">
                <a:solidFill>
                  <a:srgbClr val="FF0000"/>
                </a:solidFill>
              </a:rPr>
              <a:t>req.body.name</a:t>
            </a:r>
            <a:r>
              <a:rPr lang="en-GB" dirty="0"/>
              <a:t>);</a:t>
            </a:r>
          </a:p>
          <a:p>
            <a:r>
              <a:rPr lang="en-GB" dirty="0"/>
              <a:t>     console.log(</a:t>
            </a:r>
            <a:r>
              <a:rPr lang="en-GB" dirty="0" err="1">
                <a:solidFill>
                  <a:srgbClr val="FF0000"/>
                </a:solidFill>
              </a:rPr>
              <a:t>req.body.age</a:t>
            </a:r>
            <a:r>
              <a:rPr lang="en-GB" dirty="0"/>
              <a:t>);</a:t>
            </a:r>
          </a:p>
          <a:p>
            <a:r>
              <a:rPr lang="en-GB" dirty="0"/>
              <a:t>     console.log(</a:t>
            </a:r>
            <a:r>
              <a:rPr lang="en-GB" dirty="0" err="1">
                <a:solidFill>
                  <a:srgbClr val="FF0000"/>
                </a:solidFill>
              </a:rPr>
              <a:t>req.body.course</a:t>
            </a:r>
            <a:r>
              <a:rPr lang="en-GB" dirty="0"/>
              <a:t>);</a:t>
            </a:r>
          </a:p>
          <a:p>
            <a:r>
              <a:rPr lang="en-GB" dirty="0"/>
              <a:t>     </a:t>
            </a:r>
            <a:r>
              <a:rPr lang="en-GB" dirty="0" err="1"/>
              <a:t>res.status</a:t>
            </a:r>
            <a:r>
              <a:rPr lang="en-GB" dirty="0"/>
              <a:t>(201).end();</a:t>
            </a:r>
          </a:p>
          <a:p>
            <a:r>
              <a:rPr lang="en-GB" dirty="0"/>
              <a:t>});</a:t>
            </a:r>
          </a:p>
        </p:txBody>
      </p:sp>
      <p:sp>
        <p:nvSpPr>
          <p:cNvPr id="8" name="TextBox 7"/>
          <p:cNvSpPr txBox="1"/>
          <p:nvPr/>
        </p:nvSpPr>
        <p:spPr>
          <a:xfrm>
            <a:off x="5683718" y="1395663"/>
            <a:ext cx="1146468" cy="369332"/>
          </a:xfrm>
          <a:prstGeom prst="rect">
            <a:avLst/>
          </a:prstGeom>
          <a:noFill/>
        </p:spPr>
        <p:txBody>
          <a:bodyPr wrap="none" rtlCol="0">
            <a:spAutoFit/>
          </a:bodyPr>
          <a:lstStyle/>
          <a:p>
            <a:r>
              <a:rPr lang="en-GB" b="1" dirty="0"/>
              <a:t>BEFORE</a:t>
            </a:r>
          </a:p>
        </p:txBody>
      </p:sp>
      <p:sp>
        <p:nvSpPr>
          <p:cNvPr id="9" name="TextBox 8"/>
          <p:cNvSpPr txBox="1"/>
          <p:nvPr/>
        </p:nvSpPr>
        <p:spPr>
          <a:xfrm>
            <a:off x="6995962" y="4068406"/>
            <a:ext cx="954107" cy="369332"/>
          </a:xfrm>
          <a:prstGeom prst="rect">
            <a:avLst/>
          </a:prstGeom>
          <a:noFill/>
        </p:spPr>
        <p:txBody>
          <a:bodyPr wrap="none" rtlCol="0">
            <a:spAutoFit/>
          </a:bodyPr>
          <a:lstStyle/>
          <a:p>
            <a:r>
              <a:rPr lang="en-GB" b="1" dirty="0"/>
              <a:t>AFTER</a:t>
            </a:r>
          </a:p>
        </p:txBody>
      </p:sp>
      <p:sp>
        <p:nvSpPr>
          <p:cNvPr id="3" name="TextBox 2"/>
          <p:cNvSpPr txBox="1"/>
          <p:nvPr/>
        </p:nvSpPr>
        <p:spPr>
          <a:xfrm>
            <a:off x="459674" y="636127"/>
            <a:ext cx="3817071" cy="646331"/>
          </a:xfrm>
          <a:prstGeom prst="rect">
            <a:avLst/>
          </a:prstGeom>
          <a:noFill/>
        </p:spPr>
        <p:txBody>
          <a:bodyPr wrap="none" rtlCol="0">
            <a:spAutoFit/>
          </a:bodyPr>
          <a:lstStyle/>
          <a:p>
            <a:r>
              <a:rPr lang="en-GB" dirty="0">
                <a:solidFill>
                  <a:srgbClr val="FF0000"/>
                </a:solidFill>
              </a:rPr>
              <a:t>Near top of file put</a:t>
            </a:r>
          </a:p>
          <a:p>
            <a:r>
              <a:rPr lang="en-GB" dirty="0" err="1">
                <a:solidFill>
                  <a:srgbClr val="FF0000"/>
                </a:solidFill>
              </a:rPr>
              <a:t>const</a:t>
            </a:r>
            <a:r>
              <a:rPr lang="en-GB" dirty="0">
                <a:solidFill>
                  <a:srgbClr val="FF0000"/>
                </a:solidFill>
              </a:rPr>
              <a:t> </a:t>
            </a:r>
            <a:r>
              <a:rPr lang="en-GB" dirty="0" err="1">
                <a:solidFill>
                  <a:srgbClr val="FF0000"/>
                </a:solidFill>
              </a:rPr>
              <a:t>db</a:t>
            </a:r>
            <a:r>
              <a:rPr lang="en-GB" dirty="0">
                <a:solidFill>
                  <a:srgbClr val="FF0000"/>
                </a:solidFill>
              </a:rPr>
              <a:t> = require("./</a:t>
            </a:r>
            <a:r>
              <a:rPr lang="en-GB" dirty="0" err="1">
                <a:solidFill>
                  <a:srgbClr val="FF0000"/>
                </a:solidFill>
              </a:rPr>
              <a:t>pgdbstudent</a:t>
            </a:r>
            <a:r>
              <a:rPr lang="en-GB" dirty="0">
                <a:solidFill>
                  <a:srgbClr val="FF0000"/>
                </a:solidFill>
              </a:rPr>
              <a:t>");</a:t>
            </a:r>
          </a:p>
        </p:txBody>
      </p:sp>
    </p:spTree>
    <p:extLst>
      <p:ext uri="{BB962C8B-B14F-4D97-AF65-F5344CB8AC3E}">
        <p14:creationId xmlns:p14="http://schemas.microsoft.com/office/powerpoint/2010/main" val="2987508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All &amp; By Name</a:t>
            </a:r>
          </a:p>
        </p:txBody>
      </p:sp>
      <p:sp>
        <p:nvSpPr>
          <p:cNvPr id="3" name="Content Placeholder 2"/>
          <p:cNvSpPr>
            <a:spLocks noGrp="1"/>
          </p:cNvSpPr>
          <p:nvPr>
            <p:ph idx="1"/>
          </p:nvPr>
        </p:nvSpPr>
        <p:spPr>
          <a:xfrm>
            <a:off x="1047750" y="906048"/>
            <a:ext cx="7029450" cy="460739"/>
          </a:xfrm>
        </p:spPr>
        <p:txBody>
          <a:bodyPr/>
          <a:lstStyle/>
          <a:p>
            <a:r>
              <a:rPr lang="en-GB" dirty="0"/>
              <a:t>This…..</a:t>
            </a:r>
          </a:p>
          <a:p>
            <a:endParaRPr lang="en-GB" dirty="0"/>
          </a:p>
          <a:p>
            <a:endParaRPr lang="en-GB" dirty="0"/>
          </a:p>
          <a:p>
            <a:endParaRPr lang="en-GB" dirty="0"/>
          </a:p>
          <a:p>
            <a:endParaRPr lang="en-GB" dirty="0"/>
          </a:p>
          <a:p>
            <a:endParaRPr lang="en-GB" dirty="0"/>
          </a:p>
          <a:p>
            <a:endParaRPr lang="en-GB" dirty="0"/>
          </a:p>
          <a:p>
            <a:r>
              <a:rPr lang="en-GB" dirty="0"/>
              <a:t>…..becomes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79375" y="739267"/>
            <a:ext cx="6383989"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let data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	</a:t>
            </a:r>
          </a:p>
          <a:p>
            <a:r>
              <a:rPr lang="en-GB" dirty="0"/>
              <a:t>     }</a:t>
            </a:r>
          </a:p>
          <a:p>
            <a:r>
              <a:rPr lang="en-GB" dirty="0"/>
              <a:t>    else</a:t>
            </a:r>
          </a:p>
          <a:p>
            <a:r>
              <a:rPr lang="en-GB" dirty="0"/>
              <a:t>    {</a:t>
            </a:r>
          </a:p>
          <a:p>
            <a:r>
              <a:rPr lang="en-GB" dirty="0"/>
              <a:t>         console.log("Read all student details");</a:t>
            </a:r>
          </a:p>
          <a:p>
            <a:r>
              <a:rPr lang="en-GB" dirty="0"/>
              <a:t>          …</a:t>
            </a:r>
          </a:p>
          <a:p>
            <a:r>
              <a:rPr lang="en-GB" dirty="0"/>
              <a:t>    }</a:t>
            </a:r>
          </a:p>
          <a:p>
            <a:r>
              <a:rPr lang="en-GB" dirty="0"/>
              <a:t>    </a:t>
            </a:r>
            <a:r>
              <a:rPr lang="en-GB" dirty="0" err="1"/>
              <a:t>res.send</a:t>
            </a:r>
            <a:r>
              <a:rPr lang="en-GB" dirty="0"/>
              <a:t>(data);</a:t>
            </a:r>
          </a:p>
          <a:p>
            <a:r>
              <a:rPr lang="en-GB" dirty="0"/>
              <a:t>});</a:t>
            </a:r>
          </a:p>
        </p:txBody>
      </p:sp>
      <p:sp>
        <p:nvSpPr>
          <p:cNvPr id="5" name="TextBox 4"/>
          <p:cNvSpPr txBox="1"/>
          <p:nvPr/>
        </p:nvSpPr>
        <p:spPr>
          <a:xfrm>
            <a:off x="1658019" y="4757295"/>
            <a:ext cx="7394541"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 </a:t>
            </a:r>
            <a:r>
              <a:rPr lang="en-GB" dirty="0" err="1"/>
              <a:t>async</a:t>
            </a:r>
            <a:r>
              <a:rPr lang="en-GB" dirty="0"/>
              <a:t> (</a:t>
            </a:r>
            <a:r>
              <a:rPr lang="en-GB" dirty="0" err="1"/>
              <a:t>req</a:t>
            </a:r>
            <a:r>
              <a:rPr lang="en-GB" dirty="0"/>
              <a:t>, res) =&gt;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await </a:t>
            </a:r>
            <a:r>
              <a:rPr lang="en-GB" dirty="0" err="1"/>
              <a:t>db.SelectByName</a:t>
            </a:r>
            <a:r>
              <a:rPr lang="en-GB" dirty="0"/>
              <a:t>(</a:t>
            </a:r>
            <a:r>
              <a:rPr lang="en-GB" dirty="0">
                <a:solidFill>
                  <a:srgbClr val="FF0000"/>
                </a:solidFill>
              </a:rPr>
              <a:t>req.query.name</a:t>
            </a:r>
            <a:r>
              <a:rPr lang="en-GB" dirty="0"/>
              <a:t>, res);</a:t>
            </a:r>
          </a:p>
          <a:p>
            <a:r>
              <a:rPr lang="en-GB" dirty="0"/>
              <a:t>     else</a:t>
            </a:r>
          </a:p>
          <a:p>
            <a:r>
              <a:rPr lang="en-GB" dirty="0"/>
              <a:t>          await </a:t>
            </a:r>
            <a:r>
              <a:rPr lang="en-GB" dirty="0" err="1"/>
              <a:t>db.Select</a:t>
            </a:r>
            <a:r>
              <a:rPr lang="en-GB" dirty="0"/>
              <a:t>(res);</a:t>
            </a:r>
          </a:p>
          <a:p>
            <a:r>
              <a:rPr lang="en-GB" dirty="0"/>
              <a:t>});</a:t>
            </a:r>
          </a:p>
        </p:txBody>
      </p:sp>
      <p:sp>
        <p:nvSpPr>
          <p:cNvPr id="7" name="TextBox 6"/>
          <p:cNvSpPr txBox="1"/>
          <p:nvPr/>
        </p:nvSpPr>
        <p:spPr>
          <a:xfrm>
            <a:off x="5144703" y="788958"/>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910362" y="4823573"/>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926643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By Id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console.log("Read a student's details");</a:t>
            </a:r>
          </a:p>
          <a:p>
            <a:r>
              <a:rPr lang="en-GB" dirty="0"/>
              <a:t>    console.log(</a:t>
            </a:r>
            <a:r>
              <a:rPr lang="en-GB" dirty="0">
                <a:solidFill>
                  <a:srgbClr val="FF0000"/>
                </a:solidFill>
              </a:rPr>
              <a:t>req.params.id</a:t>
            </a:r>
            <a:r>
              <a:rPr lang="en-GB" dirty="0"/>
              <a:t>);</a:t>
            </a:r>
          </a:p>
          <a:p>
            <a:r>
              <a:rPr lang="en-GB" dirty="0"/>
              <a:t>    </a:t>
            </a:r>
            <a:r>
              <a:rPr lang="en-GB" dirty="0" err="1"/>
              <a:t>res.send</a:t>
            </a:r>
            <a:r>
              <a:rPr lang="en-GB" dirty="0"/>
              <a:t>({ Id: </a:t>
            </a:r>
            <a:r>
              <a:rPr lang="en-GB" dirty="0">
                <a:solidFill>
                  <a:srgbClr val="FF0000"/>
                </a:solidFill>
              </a:rPr>
              <a:t>req.params.id</a:t>
            </a:r>
            <a:r>
              <a:rPr lang="en-GB" dirty="0"/>
              <a:t>, </a:t>
            </a:r>
            <a:r>
              <a:rPr lang="en-GB" dirty="0" err="1"/>
              <a:t>Name:"Fred</a:t>
            </a:r>
            <a:r>
              <a:rPr lang="en-GB" dirty="0"/>
              <a:t>", Age:23, Course: "SE" });</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service.get</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db.SelectById</a:t>
            </a:r>
            <a:r>
              <a:rPr lang="en-GB" dirty="0"/>
              <a:t>(</a:t>
            </a:r>
            <a:r>
              <a:rPr lang="en-GB" dirty="0" err="1"/>
              <a:t>parseInt</a:t>
            </a:r>
            <a:r>
              <a:rPr lang="en-GB" dirty="0"/>
              <a:t>(</a:t>
            </a:r>
            <a:r>
              <a:rPr lang="en-GB" dirty="0">
                <a:solidFill>
                  <a:srgbClr val="FF0000"/>
                </a:solidFill>
              </a:rPr>
              <a:t>req.params.id</a:t>
            </a:r>
            <a:r>
              <a:rPr lang="en-GB" dirty="0"/>
              <a:t>), res);</a:t>
            </a:r>
          </a:p>
          <a:p>
            <a:r>
              <a:rPr lang="en-GB" dirty="0"/>
              <a:t>});</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568665" y="3784044"/>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1516837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12511" y="1736064"/>
            <a:ext cx="746201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dirty="0">
                <a:solidFill>
                  <a:srgbClr val="FF0000"/>
                </a:solidFill>
              </a:rPr>
              <a:t>req.params.id</a:t>
            </a:r>
            <a:r>
              <a:rPr lang="en-GB" dirty="0"/>
              <a:t>);</a:t>
            </a:r>
          </a:p>
          <a:p>
            <a:r>
              <a:rPr lang="en-GB" dirty="0"/>
              <a:t>    </a:t>
            </a:r>
            <a:r>
              <a:rPr lang="en-GB" dirty="0" err="1"/>
              <a:t>res.end</a:t>
            </a:r>
            <a:r>
              <a:rPr lang="en-GB" dirty="0"/>
              <a:t>();</a:t>
            </a:r>
          </a:p>
          <a:p>
            <a:r>
              <a:rPr lang="en-GB" dirty="0"/>
              <a:t>});</a:t>
            </a:r>
          </a:p>
        </p:txBody>
      </p:sp>
      <p:sp>
        <p:nvSpPr>
          <p:cNvPr id="5" name="TextBox 4"/>
          <p:cNvSpPr txBox="1"/>
          <p:nvPr/>
        </p:nvSpPr>
        <p:spPr>
          <a:xfrm>
            <a:off x="1316322" y="3717766"/>
            <a:ext cx="7394541"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service.delete</a:t>
            </a:r>
            <a:r>
              <a:rPr lang="en-GB" dirty="0"/>
              <a:t>('/students/:id', </a:t>
            </a:r>
            <a:r>
              <a:rPr lang="en-GB" dirty="0" err="1"/>
              <a:t>async</a:t>
            </a:r>
            <a:r>
              <a:rPr lang="en-GB" dirty="0"/>
              <a:t> (</a:t>
            </a:r>
            <a:r>
              <a:rPr lang="en-GB" dirty="0" err="1"/>
              <a:t>req</a:t>
            </a:r>
            <a:r>
              <a:rPr lang="en-GB" dirty="0"/>
              <a:t>, res) =&gt; {</a:t>
            </a:r>
          </a:p>
          <a:p>
            <a:r>
              <a:rPr lang="en-GB" dirty="0"/>
              <a:t>     await </a:t>
            </a:r>
            <a:r>
              <a:rPr lang="en-GB" dirty="0" err="1"/>
              <a:t>db.Delete</a:t>
            </a:r>
            <a:r>
              <a:rPr lang="en-GB" dirty="0"/>
              <a:t>(</a:t>
            </a:r>
            <a:r>
              <a:rPr lang="en-GB" dirty="0" err="1"/>
              <a:t>parseInt</a:t>
            </a:r>
            <a:r>
              <a:rPr lang="en-GB" dirty="0"/>
              <a:t>(</a:t>
            </a:r>
            <a:r>
              <a:rPr lang="en-GB" dirty="0">
                <a:solidFill>
                  <a:srgbClr val="FF0000"/>
                </a:solidFill>
              </a:rPr>
              <a:t>req.params.id</a:t>
            </a:r>
            <a:r>
              <a:rPr lang="en-GB" dirty="0"/>
              <a:t>), res);	</a:t>
            </a:r>
          </a:p>
          <a:p>
            <a:r>
              <a:rPr lang="en-GB" dirty="0"/>
              <a:t>});	</a:t>
            </a:r>
          </a:p>
        </p:txBody>
      </p:sp>
      <p:sp>
        <p:nvSpPr>
          <p:cNvPr id="7" name="TextBox 6"/>
          <p:cNvSpPr txBox="1"/>
          <p:nvPr/>
        </p:nvSpPr>
        <p:spPr>
          <a:xfrm>
            <a:off x="6651055" y="1841347"/>
            <a:ext cx="1146468" cy="369332"/>
          </a:xfrm>
          <a:prstGeom prst="rect">
            <a:avLst/>
          </a:prstGeom>
          <a:noFill/>
        </p:spPr>
        <p:txBody>
          <a:bodyPr wrap="none" rtlCol="0">
            <a:spAutoFit/>
          </a:bodyPr>
          <a:lstStyle/>
          <a:p>
            <a:r>
              <a:rPr lang="en-GB" b="1" dirty="0"/>
              <a:t>BEFORE</a:t>
            </a:r>
          </a:p>
        </p:txBody>
      </p:sp>
      <p:sp>
        <p:nvSpPr>
          <p:cNvPr id="8" name="TextBox 7"/>
          <p:cNvSpPr txBox="1"/>
          <p:nvPr/>
        </p:nvSpPr>
        <p:spPr>
          <a:xfrm>
            <a:off x="7664918" y="3717766"/>
            <a:ext cx="954107" cy="369332"/>
          </a:xfrm>
          <a:prstGeom prst="rect">
            <a:avLst/>
          </a:prstGeom>
          <a:noFill/>
        </p:spPr>
        <p:txBody>
          <a:bodyPr wrap="none" rtlCol="0">
            <a:spAutoFit/>
          </a:bodyPr>
          <a:lstStyle/>
          <a:p>
            <a:r>
              <a:rPr lang="en-GB" b="1" dirty="0"/>
              <a:t>AFTER</a:t>
            </a:r>
          </a:p>
        </p:txBody>
      </p:sp>
    </p:spTree>
    <p:extLst>
      <p:ext uri="{BB962C8B-B14F-4D97-AF65-F5344CB8AC3E}">
        <p14:creationId xmlns:p14="http://schemas.microsoft.com/office/powerpoint/2010/main" val="4134843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A22C-C7E1-9F5D-6D86-2B3D731606C6}"/>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B7D4EFBF-3BE2-3A6B-24A7-A743F5D8DF3A}"/>
              </a:ext>
            </a:extLst>
          </p:cNvPr>
          <p:cNvSpPr>
            <a:spLocks noGrp="1"/>
          </p:cNvSpPr>
          <p:nvPr>
            <p:ph idx="1"/>
          </p:nvPr>
        </p:nvSpPr>
        <p:spPr>
          <a:xfrm>
            <a:off x="257175" y="1066010"/>
            <a:ext cx="8498323" cy="4772815"/>
          </a:xfrm>
        </p:spPr>
        <p:txBody>
          <a:bodyPr/>
          <a:lstStyle/>
          <a:p>
            <a:r>
              <a:rPr lang="en-GB" dirty="0"/>
              <a:t>Say you need to </a:t>
            </a:r>
            <a:r>
              <a:rPr lang="en-GB"/>
              <a:t>join two </a:t>
            </a:r>
            <a:r>
              <a:rPr lang="en-GB" dirty="0"/>
              <a:t>tables together:</a:t>
            </a:r>
          </a:p>
          <a:p>
            <a:endParaRPr lang="en-GB" dirty="0"/>
          </a:p>
          <a:p>
            <a:endParaRPr lang="en-GB" dirty="0"/>
          </a:p>
          <a:p>
            <a:endParaRPr lang="en-GB" dirty="0"/>
          </a:p>
          <a:p>
            <a:endParaRPr lang="en-GB" dirty="0"/>
          </a:p>
          <a:p>
            <a:endParaRPr lang="en-GB" dirty="0"/>
          </a:p>
          <a:p>
            <a:endParaRPr lang="en-GB" dirty="0"/>
          </a:p>
          <a:p>
            <a:endParaRPr lang="en-GB" dirty="0"/>
          </a:p>
          <a:p>
            <a:r>
              <a:rPr lang="en-GB" dirty="0"/>
              <a:t>The SQL statement looks like this:</a:t>
            </a:r>
          </a:p>
        </p:txBody>
      </p:sp>
      <p:sp>
        <p:nvSpPr>
          <p:cNvPr id="4" name="Footer Placeholder 3">
            <a:extLst>
              <a:ext uri="{FF2B5EF4-FFF2-40B4-BE49-F238E27FC236}">
                <a16:creationId xmlns:a16="http://schemas.microsoft.com/office/drawing/2014/main" id="{40A01176-CA85-7663-4253-469ED4745782}"/>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5">
            <a:extLst>
              <a:ext uri="{FF2B5EF4-FFF2-40B4-BE49-F238E27FC236}">
                <a16:creationId xmlns:a16="http://schemas.microsoft.com/office/drawing/2014/main" id="{2AC2B70F-FB40-D1F3-1BBE-B9ED35B8C8C8}"/>
              </a:ext>
            </a:extLst>
          </p:cNvPr>
          <p:cNvGraphicFramePr>
            <a:graphicFrameLocks noGrp="1"/>
          </p:cNvGraphicFramePr>
          <p:nvPr>
            <p:extLst>
              <p:ext uri="{D42A27DB-BD31-4B8C-83A1-F6EECF244321}">
                <p14:modId xmlns:p14="http://schemas.microsoft.com/office/powerpoint/2010/main" val="1196867915"/>
              </p:ext>
            </p:extLst>
          </p:nvPr>
        </p:nvGraphicFramePr>
        <p:xfrm>
          <a:off x="2487245" y="1965539"/>
          <a:ext cx="1563589" cy="1854200"/>
        </p:xfrm>
        <a:graphic>
          <a:graphicData uri="http://schemas.openxmlformats.org/drawingml/2006/table">
            <a:tbl>
              <a:tblPr firstRow="1" bandRow="1">
                <a:tableStyleId>{5940675A-B579-460E-94D1-54222C63F5DA}</a:tableStyleId>
              </a:tblPr>
              <a:tblGrid>
                <a:gridCol w="1563589">
                  <a:extLst>
                    <a:ext uri="{9D8B030D-6E8A-4147-A177-3AD203B41FA5}">
                      <a16:colId xmlns:a16="http://schemas.microsoft.com/office/drawing/2014/main" val="3052943751"/>
                    </a:ext>
                  </a:extLst>
                </a:gridCol>
              </a:tblGrid>
              <a:tr h="370840">
                <a:tc>
                  <a:txBody>
                    <a:bodyPr/>
                    <a:lstStyle/>
                    <a:p>
                      <a:r>
                        <a:rPr lang="en-GB" dirty="0"/>
                        <a:t>Id [PK]</a:t>
                      </a:r>
                    </a:p>
                  </a:txBody>
                  <a:tcPr/>
                </a:tc>
                <a:extLst>
                  <a:ext uri="{0D108BD9-81ED-4DB2-BD59-A6C34878D82A}">
                    <a16:rowId xmlns:a16="http://schemas.microsoft.com/office/drawing/2014/main" val="423541803"/>
                  </a:ext>
                </a:extLst>
              </a:tr>
              <a:tr h="370840">
                <a:tc>
                  <a:txBody>
                    <a:bodyPr/>
                    <a:lstStyle/>
                    <a:p>
                      <a:r>
                        <a:rPr lang="en-GB" dirty="0" err="1"/>
                        <a:t>OwnerId</a:t>
                      </a:r>
                      <a:r>
                        <a:rPr lang="en-GB" dirty="0"/>
                        <a:t> [FK]</a:t>
                      </a:r>
                    </a:p>
                  </a:txBody>
                  <a:tcPr/>
                </a:tc>
                <a:extLst>
                  <a:ext uri="{0D108BD9-81ED-4DB2-BD59-A6C34878D82A}">
                    <a16:rowId xmlns:a16="http://schemas.microsoft.com/office/drawing/2014/main" val="3310344935"/>
                  </a:ext>
                </a:extLst>
              </a:tr>
              <a:tr h="370840">
                <a:tc>
                  <a:txBody>
                    <a:bodyPr/>
                    <a:lstStyle/>
                    <a:p>
                      <a:r>
                        <a:rPr lang="en-GB" dirty="0"/>
                        <a:t>Name</a:t>
                      </a:r>
                    </a:p>
                  </a:txBody>
                  <a:tcPr/>
                </a:tc>
                <a:extLst>
                  <a:ext uri="{0D108BD9-81ED-4DB2-BD59-A6C34878D82A}">
                    <a16:rowId xmlns:a16="http://schemas.microsoft.com/office/drawing/2014/main" val="4291235323"/>
                  </a:ext>
                </a:extLst>
              </a:tr>
              <a:tr h="370840">
                <a:tc>
                  <a:txBody>
                    <a:bodyPr/>
                    <a:lstStyle/>
                    <a:p>
                      <a:r>
                        <a:rPr lang="en-GB" dirty="0"/>
                        <a:t>Breed</a:t>
                      </a:r>
                    </a:p>
                  </a:txBody>
                  <a:tcPr/>
                </a:tc>
                <a:extLst>
                  <a:ext uri="{0D108BD9-81ED-4DB2-BD59-A6C34878D82A}">
                    <a16:rowId xmlns:a16="http://schemas.microsoft.com/office/drawing/2014/main" val="454771760"/>
                  </a:ext>
                </a:extLst>
              </a:tr>
              <a:tr h="370840">
                <a:tc>
                  <a:txBody>
                    <a:bodyPr/>
                    <a:lstStyle/>
                    <a:p>
                      <a:r>
                        <a:rPr lang="en-GB" dirty="0"/>
                        <a:t>Age</a:t>
                      </a:r>
                    </a:p>
                  </a:txBody>
                  <a:tcPr/>
                </a:tc>
                <a:extLst>
                  <a:ext uri="{0D108BD9-81ED-4DB2-BD59-A6C34878D82A}">
                    <a16:rowId xmlns:a16="http://schemas.microsoft.com/office/drawing/2014/main" val="2268166472"/>
                  </a:ext>
                </a:extLst>
              </a:tr>
            </a:tbl>
          </a:graphicData>
        </a:graphic>
      </p:graphicFrame>
      <p:graphicFrame>
        <p:nvGraphicFramePr>
          <p:cNvPr id="6" name="Table 5">
            <a:extLst>
              <a:ext uri="{FF2B5EF4-FFF2-40B4-BE49-F238E27FC236}">
                <a16:creationId xmlns:a16="http://schemas.microsoft.com/office/drawing/2014/main" id="{0EA5FC99-23A8-D596-C254-B79C32669A1D}"/>
              </a:ext>
            </a:extLst>
          </p:cNvPr>
          <p:cNvGraphicFramePr>
            <a:graphicFrameLocks noGrp="1"/>
          </p:cNvGraphicFramePr>
          <p:nvPr>
            <p:extLst>
              <p:ext uri="{D42A27DB-BD31-4B8C-83A1-F6EECF244321}">
                <p14:modId xmlns:p14="http://schemas.microsoft.com/office/powerpoint/2010/main" val="507405213"/>
              </p:ext>
            </p:extLst>
          </p:nvPr>
        </p:nvGraphicFramePr>
        <p:xfrm>
          <a:off x="5466407" y="1965539"/>
          <a:ext cx="1263666" cy="1112520"/>
        </p:xfrm>
        <a:graphic>
          <a:graphicData uri="http://schemas.openxmlformats.org/drawingml/2006/table">
            <a:tbl>
              <a:tblPr firstRow="1" bandRow="1">
                <a:tableStyleId>{5940675A-B579-460E-94D1-54222C63F5DA}</a:tableStyleId>
              </a:tblPr>
              <a:tblGrid>
                <a:gridCol w="1263666">
                  <a:extLst>
                    <a:ext uri="{9D8B030D-6E8A-4147-A177-3AD203B41FA5}">
                      <a16:colId xmlns:a16="http://schemas.microsoft.com/office/drawing/2014/main" val="3052943751"/>
                    </a:ext>
                  </a:extLst>
                </a:gridCol>
              </a:tblGrid>
              <a:tr h="370840">
                <a:tc>
                  <a:txBody>
                    <a:bodyPr/>
                    <a:lstStyle/>
                    <a:p>
                      <a:r>
                        <a:rPr lang="en-GB" dirty="0"/>
                        <a:t>Id [PK]</a:t>
                      </a:r>
                    </a:p>
                  </a:txBody>
                  <a:tcPr/>
                </a:tc>
                <a:extLst>
                  <a:ext uri="{0D108BD9-81ED-4DB2-BD59-A6C34878D82A}">
                    <a16:rowId xmlns:a16="http://schemas.microsoft.com/office/drawing/2014/main" val="423541803"/>
                  </a:ext>
                </a:extLst>
              </a:tr>
              <a:tr h="370840">
                <a:tc>
                  <a:txBody>
                    <a:bodyPr/>
                    <a:lstStyle/>
                    <a:p>
                      <a:r>
                        <a:rPr lang="en-GB" dirty="0"/>
                        <a:t>Name</a:t>
                      </a:r>
                    </a:p>
                  </a:txBody>
                  <a:tcPr/>
                </a:tc>
                <a:extLst>
                  <a:ext uri="{0D108BD9-81ED-4DB2-BD59-A6C34878D82A}">
                    <a16:rowId xmlns:a16="http://schemas.microsoft.com/office/drawing/2014/main" val="4291235323"/>
                  </a:ext>
                </a:extLst>
              </a:tr>
              <a:tr h="370840">
                <a:tc>
                  <a:txBody>
                    <a:bodyPr/>
                    <a:lstStyle/>
                    <a:p>
                      <a:r>
                        <a:rPr lang="en-GB" dirty="0"/>
                        <a:t>Address</a:t>
                      </a:r>
                    </a:p>
                  </a:txBody>
                  <a:tcPr/>
                </a:tc>
                <a:extLst>
                  <a:ext uri="{0D108BD9-81ED-4DB2-BD59-A6C34878D82A}">
                    <a16:rowId xmlns:a16="http://schemas.microsoft.com/office/drawing/2014/main" val="454771760"/>
                  </a:ext>
                </a:extLst>
              </a:tr>
            </a:tbl>
          </a:graphicData>
        </a:graphic>
      </p:graphicFrame>
      <p:sp>
        <p:nvSpPr>
          <p:cNvPr id="7" name="TextBox 6">
            <a:extLst>
              <a:ext uri="{FF2B5EF4-FFF2-40B4-BE49-F238E27FC236}">
                <a16:creationId xmlns:a16="http://schemas.microsoft.com/office/drawing/2014/main" id="{5E4453D9-E8BA-A1DE-DB0E-111BB35C6138}"/>
              </a:ext>
            </a:extLst>
          </p:cNvPr>
          <p:cNvSpPr txBox="1"/>
          <p:nvPr/>
        </p:nvSpPr>
        <p:spPr>
          <a:xfrm>
            <a:off x="2402072" y="1612849"/>
            <a:ext cx="543739" cy="369332"/>
          </a:xfrm>
          <a:prstGeom prst="rect">
            <a:avLst/>
          </a:prstGeom>
          <a:noFill/>
        </p:spPr>
        <p:txBody>
          <a:bodyPr wrap="none" rtlCol="0">
            <a:spAutoFit/>
          </a:bodyPr>
          <a:lstStyle/>
          <a:p>
            <a:r>
              <a:rPr lang="en-GB" b="1" dirty="0"/>
              <a:t>Pet</a:t>
            </a:r>
          </a:p>
        </p:txBody>
      </p:sp>
      <p:sp>
        <p:nvSpPr>
          <p:cNvPr id="8" name="TextBox 7">
            <a:extLst>
              <a:ext uri="{FF2B5EF4-FFF2-40B4-BE49-F238E27FC236}">
                <a16:creationId xmlns:a16="http://schemas.microsoft.com/office/drawing/2014/main" id="{63A776B2-C84A-3B6D-8876-7F9AE60D4E95}"/>
              </a:ext>
            </a:extLst>
          </p:cNvPr>
          <p:cNvSpPr txBox="1"/>
          <p:nvPr/>
        </p:nvSpPr>
        <p:spPr>
          <a:xfrm>
            <a:off x="5397167" y="1612849"/>
            <a:ext cx="902811" cy="369332"/>
          </a:xfrm>
          <a:prstGeom prst="rect">
            <a:avLst/>
          </a:prstGeom>
          <a:noFill/>
        </p:spPr>
        <p:txBody>
          <a:bodyPr wrap="none" rtlCol="0">
            <a:spAutoFit/>
          </a:bodyPr>
          <a:lstStyle/>
          <a:p>
            <a:r>
              <a:rPr lang="en-GB" b="1" dirty="0"/>
              <a:t>Owner</a:t>
            </a:r>
          </a:p>
        </p:txBody>
      </p:sp>
      <p:cxnSp>
        <p:nvCxnSpPr>
          <p:cNvPr id="10" name="Connector: Elbow 9">
            <a:extLst>
              <a:ext uri="{FF2B5EF4-FFF2-40B4-BE49-F238E27FC236}">
                <a16:creationId xmlns:a16="http://schemas.microsoft.com/office/drawing/2014/main" id="{4A4DFB15-6D4F-A1B0-D04C-485B2C6F0A11}"/>
              </a:ext>
            </a:extLst>
          </p:cNvPr>
          <p:cNvCxnSpPr/>
          <p:nvPr/>
        </p:nvCxnSpPr>
        <p:spPr bwMode="auto">
          <a:xfrm flipV="1">
            <a:off x="3975029" y="2132021"/>
            <a:ext cx="1491378" cy="388502"/>
          </a:xfrm>
          <a:prstGeom prst="bentConnector3">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A9022857-1541-D0B1-C050-FF158759C75F}"/>
              </a:ext>
            </a:extLst>
          </p:cNvPr>
          <p:cNvSpPr txBox="1"/>
          <p:nvPr/>
        </p:nvSpPr>
        <p:spPr>
          <a:xfrm>
            <a:off x="658558" y="4506488"/>
            <a:ext cx="7462940" cy="369332"/>
          </a:xfrm>
          <a:prstGeom prst="rect">
            <a:avLst/>
          </a:prstGeom>
          <a:noFill/>
        </p:spPr>
        <p:txBody>
          <a:bodyPr wrap="none" rtlCol="0">
            <a:spAutoFit/>
          </a:bodyPr>
          <a:lstStyle/>
          <a:p>
            <a:r>
              <a:rPr lang="en-GB" dirty="0"/>
              <a:t>SELECT * FROM “Pet“, “Owner” WHERE “Pet”.”</a:t>
            </a:r>
            <a:r>
              <a:rPr lang="en-GB" dirty="0" err="1"/>
              <a:t>OwnerId</a:t>
            </a:r>
            <a:r>
              <a:rPr lang="en-GB" dirty="0"/>
              <a:t>”=“</a:t>
            </a:r>
            <a:r>
              <a:rPr lang="en-GB" dirty="0" err="1"/>
              <a:t>Owner”.”Id</a:t>
            </a:r>
            <a:r>
              <a:rPr lang="en-GB" dirty="0"/>
              <a:t>”</a:t>
            </a:r>
          </a:p>
        </p:txBody>
      </p:sp>
      <p:sp>
        <p:nvSpPr>
          <p:cNvPr id="13" name="TextBox 12">
            <a:extLst>
              <a:ext uri="{FF2B5EF4-FFF2-40B4-BE49-F238E27FC236}">
                <a16:creationId xmlns:a16="http://schemas.microsoft.com/office/drawing/2014/main" id="{304817EE-621C-CC34-6780-E228D51F1962}"/>
              </a:ext>
            </a:extLst>
          </p:cNvPr>
          <p:cNvSpPr txBox="1"/>
          <p:nvPr/>
        </p:nvSpPr>
        <p:spPr>
          <a:xfrm>
            <a:off x="118447" y="4990415"/>
            <a:ext cx="8825528" cy="646331"/>
          </a:xfrm>
          <a:prstGeom prst="rect">
            <a:avLst/>
          </a:prstGeom>
          <a:solidFill>
            <a:schemeClr val="accent6">
              <a:lumMod val="20000"/>
              <a:lumOff val="80000"/>
            </a:schemeClr>
          </a:solidFill>
        </p:spPr>
        <p:txBody>
          <a:bodyPr wrap="square">
            <a:spAutoFit/>
          </a:bodyPr>
          <a:lstStyle/>
          <a:p>
            <a:r>
              <a:rPr lang="en-GB" dirty="0"/>
              <a:t>let query = '</a:t>
            </a:r>
            <a:r>
              <a:rPr lang="en-GB" dirty="0">
                <a:solidFill>
                  <a:srgbClr val="FF0000"/>
                </a:solidFill>
              </a:rPr>
              <a:t>SELECT * FROM "Pet", “Owner" WHERE "Pet"."</a:t>
            </a:r>
            <a:r>
              <a:rPr lang="en-GB" dirty="0" err="1">
                <a:solidFill>
                  <a:srgbClr val="FF0000"/>
                </a:solidFill>
              </a:rPr>
              <a:t>OwnerId</a:t>
            </a:r>
            <a:r>
              <a:rPr lang="en-GB" dirty="0">
                <a:solidFill>
                  <a:srgbClr val="FF0000"/>
                </a:solidFill>
              </a:rPr>
              <a:t>"="</a:t>
            </a:r>
            <a:r>
              <a:rPr lang="en-GB" dirty="0" err="1">
                <a:solidFill>
                  <a:srgbClr val="FF0000"/>
                </a:solidFill>
              </a:rPr>
              <a:t>Owner"."Id</a:t>
            </a:r>
            <a:r>
              <a:rPr lang="en-GB" dirty="0">
                <a:solidFill>
                  <a:srgbClr val="FF0000"/>
                </a:solidFill>
              </a:rPr>
              <a:t>" </a:t>
            </a:r>
            <a:r>
              <a:rPr lang="en-GB" dirty="0"/>
              <a:t>';</a:t>
            </a:r>
          </a:p>
          <a:p>
            <a:r>
              <a:rPr lang="en-GB" dirty="0"/>
              <a:t>let results = await </a:t>
            </a:r>
            <a:r>
              <a:rPr lang="en-GB" b="1" dirty="0" err="1"/>
              <a:t>client.query</a:t>
            </a:r>
            <a:r>
              <a:rPr lang="en-GB" b="1" dirty="0"/>
              <a:t>(query);</a:t>
            </a:r>
            <a:endParaRPr lang="en-GB" dirty="0"/>
          </a:p>
        </p:txBody>
      </p:sp>
      <p:sp>
        <p:nvSpPr>
          <p:cNvPr id="14" name="TextBox 13">
            <a:extLst>
              <a:ext uri="{FF2B5EF4-FFF2-40B4-BE49-F238E27FC236}">
                <a16:creationId xmlns:a16="http://schemas.microsoft.com/office/drawing/2014/main" id="{96C90C02-FACA-B6B3-126D-F8EEBF093246}"/>
              </a:ext>
            </a:extLst>
          </p:cNvPr>
          <p:cNvSpPr txBox="1"/>
          <p:nvPr/>
        </p:nvSpPr>
        <p:spPr>
          <a:xfrm>
            <a:off x="118447" y="5788107"/>
            <a:ext cx="7721024" cy="646331"/>
          </a:xfrm>
          <a:prstGeom prst="rect">
            <a:avLst/>
          </a:prstGeom>
          <a:noFill/>
        </p:spPr>
        <p:txBody>
          <a:bodyPr wrap="none" rtlCol="0">
            <a:spAutoFit/>
          </a:bodyPr>
          <a:lstStyle/>
          <a:p>
            <a:r>
              <a:rPr lang="en-GB" dirty="0"/>
              <a:t>The modern approach is to use the equivalent:</a:t>
            </a:r>
          </a:p>
          <a:p>
            <a:r>
              <a:rPr lang="en-GB" dirty="0"/>
              <a:t>SELECT * FROM "Pet" JOIN "Owner" ON "Pet"."</a:t>
            </a:r>
            <a:r>
              <a:rPr lang="en-GB" dirty="0" err="1"/>
              <a:t>OwnerId</a:t>
            </a:r>
            <a:r>
              <a:rPr lang="en-GB" dirty="0"/>
              <a:t>" = "</a:t>
            </a:r>
            <a:r>
              <a:rPr lang="en-GB" dirty="0" err="1"/>
              <a:t>Owner"."Id</a:t>
            </a:r>
            <a:r>
              <a:rPr lang="en-GB" dirty="0"/>
              <a:t>";</a:t>
            </a:r>
          </a:p>
        </p:txBody>
      </p:sp>
    </p:spTree>
    <p:extLst>
      <p:ext uri="{BB962C8B-B14F-4D97-AF65-F5344CB8AC3E}">
        <p14:creationId xmlns:p14="http://schemas.microsoft.com/office/powerpoint/2010/main" val="2126298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D151-E2A0-6135-ADF2-889C3AD47788}"/>
              </a:ext>
            </a:extLst>
          </p:cNvPr>
          <p:cNvSpPr>
            <a:spLocks noGrp="1"/>
          </p:cNvSpPr>
          <p:nvPr>
            <p:ph type="title"/>
          </p:nvPr>
        </p:nvSpPr>
        <p:spPr>
          <a:xfrm>
            <a:off x="257175" y="0"/>
            <a:ext cx="8686800" cy="6427694"/>
          </a:xfrm>
        </p:spPr>
        <p:txBody>
          <a:bodyPr/>
          <a:lstStyle/>
          <a:p>
            <a:r>
              <a:rPr lang="en-GB" dirty="0"/>
              <a:t>FYI</a:t>
            </a:r>
            <a:br>
              <a:rPr lang="en-GB" dirty="0"/>
            </a:br>
            <a:r>
              <a:rPr lang="en-GB" dirty="0"/>
              <a:t>(Not necessary for your assignment, although you could look at using a PUT)</a:t>
            </a:r>
          </a:p>
        </p:txBody>
      </p:sp>
      <p:sp>
        <p:nvSpPr>
          <p:cNvPr id="4" name="Footer Placeholder 3">
            <a:extLst>
              <a:ext uri="{FF2B5EF4-FFF2-40B4-BE49-F238E27FC236}">
                <a16:creationId xmlns:a16="http://schemas.microsoft.com/office/drawing/2014/main" id="{41ABF03C-90A6-C16C-CEE8-AA8B6503D7A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98811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D0C7-F26B-466E-5D82-036408D1D4B8}"/>
              </a:ext>
            </a:extLst>
          </p:cNvPr>
          <p:cNvSpPr>
            <a:spLocks noGrp="1"/>
          </p:cNvSpPr>
          <p:nvPr>
            <p:ph type="title"/>
          </p:nvPr>
        </p:nvSpPr>
        <p:spPr/>
        <p:txBody>
          <a:bodyPr/>
          <a:lstStyle/>
          <a:p>
            <a:r>
              <a:rPr lang="en-GB" dirty="0"/>
              <a:t>PUT vs PATCH</a:t>
            </a:r>
          </a:p>
        </p:txBody>
      </p:sp>
      <p:sp>
        <p:nvSpPr>
          <p:cNvPr id="3" name="Content Placeholder 2">
            <a:extLst>
              <a:ext uri="{FF2B5EF4-FFF2-40B4-BE49-F238E27FC236}">
                <a16:creationId xmlns:a16="http://schemas.microsoft.com/office/drawing/2014/main" id="{863EF107-0E70-1429-5EE6-CB9C6AB57472}"/>
              </a:ext>
            </a:extLst>
          </p:cNvPr>
          <p:cNvSpPr>
            <a:spLocks noGrp="1"/>
          </p:cNvSpPr>
          <p:nvPr>
            <p:ph idx="1"/>
          </p:nvPr>
        </p:nvSpPr>
        <p:spPr>
          <a:xfrm>
            <a:off x="1047750" y="1290918"/>
            <a:ext cx="7029450" cy="4547907"/>
          </a:xfrm>
        </p:spPr>
        <p:txBody>
          <a:bodyPr/>
          <a:lstStyle/>
          <a:p>
            <a:r>
              <a:rPr lang="en-GB" altLang="en-US" dirty="0"/>
              <a:t>To change the state of a resource or to update it (</a:t>
            </a:r>
            <a:r>
              <a:rPr lang="en-GB" altLang="en-US" b="1" dirty="0">
                <a:solidFill>
                  <a:srgbClr val="FF0000"/>
                </a:solidFill>
              </a:rPr>
              <a:t>edit</a:t>
            </a:r>
            <a:r>
              <a:rPr lang="en-GB" altLang="en-US" dirty="0"/>
              <a:t>) , use PUT or PATCH</a:t>
            </a:r>
          </a:p>
          <a:p>
            <a:r>
              <a:rPr lang="en-GB" altLang="en-US" dirty="0"/>
              <a:t>A </a:t>
            </a:r>
            <a:r>
              <a:rPr lang="en-GB" altLang="en-US" b="1" dirty="0"/>
              <a:t>PUT</a:t>
            </a:r>
            <a:r>
              <a:rPr lang="en-GB" altLang="en-US" dirty="0"/>
              <a:t> operation is intended to completely replace a resource i.e. change all the fields of a resource</a:t>
            </a:r>
          </a:p>
          <a:p>
            <a:r>
              <a:rPr lang="en-GB" altLang="en-US" dirty="0"/>
              <a:t>A </a:t>
            </a:r>
            <a:r>
              <a:rPr lang="en-GB" altLang="en-US" b="1" dirty="0"/>
              <a:t>PATCH</a:t>
            </a:r>
            <a:r>
              <a:rPr lang="en-GB" altLang="en-US" dirty="0"/>
              <a:t> operation can change individual field (values) or a resource</a:t>
            </a:r>
          </a:p>
          <a:p>
            <a:pPr lvl="1"/>
            <a:r>
              <a:rPr lang="en-GB" altLang="en-US" dirty="0"/>
              <a:t>It can also add new fields or completely remove fields</a:t>
            </a:r>
          </a:p>
          <a:p>
            <a:pPr lvl="1"/>
            <a:r>
              <a:rPr lang="en-GB" altLang="en-US" dirty="0"/>
              <a:t>There are a number of patching approaches:</a:t>
            </a:r>
          </a:p>
          <a:p>
            <a:pPr marL="800100" lvl="1" indent="-342900">
              <a:buFont typeface="+mj-lt"/>
              <a:buAutoNum type="arabicPeriod"/>
            </a:pPr>
            <a:r>
              <a:rPr lang="en-GB" dirty="0"/>
              <a:t>Simple (pragmatic) patch</a:t>
            </a:r>
          </a:p>
          <a:p>
            <a:pPr marL="800100" lvl="1" indent="-342900">
              <a:buFont typeface="+mj-lt"/>
              <a:buAutoNum type="arabicPeriod"/>
            </a:pPr>
            <a:r>
              <a:rPr lang="en-GB" dirty="0"/>
              <a:t>JSON Patch</a:t>
            </a:r>
          </a:p>
          <a:p>
            <a:pPr marL="800100" lvl="1" indent="-342900">
              <a:buFont typeface="+mj-lt"/>
              <a:buAutoNum type="arabicPeriod"/>
            </a:pPr>
            <a:r>
              <a:rPr lang="en-GB" dirty="0"/>
              <a:t>JSON Merge Patch</a:t>
            </a:r>
          </a:p>
        </p:txBody>
      </p:sp>
      <p:sp>
        <p:nvSpPr>
          <p:cNvPr id="4" name="Footer Placeholder 3">
            <a:extLst>
              <a:ext uri="{FF2B5EF4-FFF2-40B4-BE49-F238E27FC236}">
                <a16:creationId xmlns:a16="http://schemas.microsoft.com/office/drawing/2014/main" id="{A0BB355C-04F4-27AF-FF64-C6E2D43F42DB}"/>
              </a:ext>
            </a:extLst>
          </p:cNvPr>
          <p:cNvSpPr>
            <a:spLocks noGrp="1"/>
          </p:cNvSpPr>
          <p:nvPr>
            <p:ph type="ftr" sz="quarter" idx="10"/>
          </p:nvPr>
        </p:nvSpPr>
        <p:spPr/>
        <p:txBody>
          <a:bodyPr/>
          <a:lstStyle/>
          <a:p>
            <a:pPr>
              <a:defRPr/>
            </a:pPr>
            <a:r>
              <a:rPr lang="en-US" altLang="en-US"/>
              <a:t>WEB</a:t>
            </a:r>
            <a:endParaRPr lang="en-US" altLang="en-US" dirty="0"/>
          </a:p>
        </p:txBody>
      </p:sp>
      <p:sp>
        <p:nvSpPr>
          <p:cNvPr id="5" name="Right Brace 4">
            <a:extLst>
              <a:ext uri="{FF2B5EF4-FFF2-40B4-BE49-F238E27FC236}">
                <a16:creationId xmlns:a16="http://schemas.microsoft.com/office/drawing/2014/main" id="{2E440781-DE26-4F92-A4CF-D9F98C925C41}"/>
              </a:ext>
            </a:extLst>
          </p:cNvPr>
          <p:cNvSpPr/>
          <p:nvPr/>
        </p:nvSpPr>
        <p:spPr bwMode="auto">
          <a:xfrm>
            <a:off x="4294094" y="4347882"/>
            <a:ext cx="277906" cy="63649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a:extLst>
              <a:ext uri="{FF2B5EF4-FFF2-40B4-BE49-F238E27FC236}">
                <a16:creationId xmlns:a16="http://schemas.microsoft.com/office/drawing/2014/main" id="{019DC17B-C4AF-28DB-E366-1AA1598B9596}"/>
              </a:ext>
            </a:extLst>
          </p:cNvPr>
          <p:cNvSpPr txBox="1"/>
          <p:nvPr/>
        </p:nvSpPr>
        <p:spPr>
          <a:xfrm>
            <a:off x="4733365" y="4347882"/>
            <a:ext cx="4210610" cy="1754326"/>
          </a:xfrm>
          <a:prstGeom prst="rect">
            <a:avLst/>
          </a:prstGeom>
          <a:noFill/>
        </p:spPr>
        <p:txBody>
          <a:bodyPr wrap="square" rtlCol="0">
            <a:spAutoFit/>
          </a:bodyPr>
          <a:lstStyle/>
          <a:p>
            <a:r>
              <a:rPr lang="en-GB" dirty="0"/>
              <a:t>These two approaches assume we are dealing with a JSON like document that allows us to dynamically add and remove fields unlike an SQL database table which has fixed fields which we specify when we create the table</a:t>
            </a:r>
          </a:p>
        </p:txBody>
      </p:sp>
    </p:spTree>
    <p:extLst>
      <p:ext uri="{BB962C8B-B14F-4D97-AF65-F5344CB8AC3E}">
        <p14:creationId xmlns:p14="http://schemas.microsoft.com/office/powerpoint/2010/main" val="30353967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60646-CD04-4F97-6A3E-95F72F4E5233}"/>
              </a:ext>
            </a:extLst>
          </p:cNvPr>
          <p:cNvSpPr>
            <a:spLocks noGrp="1"/>
          </p:cNvSpPr>
          <p:nvPr>
            <p:ph type="title"/>
          </p:nvPr>
        </p:nvSpPr>
        <p:spPr/>
        <p:txBody>
          <a:bodyPr/>
          <a:lstStyle/>
          <a:p>
            <a:r>
              <a:rPr lang="en-GB" dirty="0"/>
              <a:t>Simple Patch</a:t>
            </a:r>
          </a:p>
        </p:txBody>
      </p:sp>
      <p:sp>
        <p:nvSpPr>
          <p:cNvPr id="3" name="Content Placeholder 2">
            <a:extLst>
              <a:ext uri="{FF2B5EF4-FFF2-40B4-BE49-F238E27FC236}">
                <a16:creationId xmlns:a16="http://schemas.microsoft.com/office/drawing/2014/main" id="{3D6A5E22-0E92-78F9-1DEB-51CFF48DB037}"/>
              </a:ext>
            </a:extLst>
          </p:cNvPr>
          <p:cNvSpPr>
            <a:spLocks noGrp="1"/>
          </p:cNvSpPr>
          <p:nvPr>
            <p:ph idx="1"/>
          </p:nvPr>
        </p:nvSpPr>
        <p:spPr>
          <a:xfrm>
            <a:off x="1047750" y="1048871"/>
            <a:ext cx="7029450" cy="1111623"/>
          </a:xfrm>
        </p:spPr>
        <p:txBody>
          <a:bodyPr/>
          <a:lstStyle/>
          <a:p>
            <a:r>
              <a:rPr lang="en-GB" altLang="en-US" dirty="0"/>
              <a:t>Assume all posted values are patch updates to existing fields. This is not really covered by any standard but it is a pragmatic approach that is often adopted for patching.</a:t>
            </a:r>
          </a:p>
          <a:p>
            <a:endParaRPr lang="en-GB" dirty="0"/>
          </a:p>
          <a:p>
            <a:r>
              <a:rPr lang="en-GB" dirty="0"/>
              <a:t>An example is in </a:t>
            </a:r>
            <a:r>
              <a:rPr lang="en-GB" err="1"/>
              <a:t>pgdbstudent</a:t>
            </a:r>
            <a:r>
              <a:rPr lang="en-GB"/>
              <a:t>.js</a:t>
            </a:r>
            <a:endParaRPr lang="en-GB" dirty="0"/>
          </a:p>
        </p:txBody>
      </p:sp>
      <p:sp>
        <p:nvSpPr>
          <p:cNvPr id="4" name="Footer Placeholder 3">
            <a:extLst>
              <a:ext uri="{FF2B5EF4-FFF2-40B4-BE49-F238E27FC236}">
                <a16:creationId xmlns:a16="http://schemas.microsoft.com/office/drawing/2014/main" id="{8B301615-9635-F765-C652-4FB9267B5FE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0055D18-9F51-7764-0186-5F9A6EEC93A2}"/>
              </a:ext>
            </a:extLst>
          </p:cNvPr>
          <p:cNvSpPr txBox="1">
            <a:spLocks noChangeArrowheads="1"/>
          </p:cNvSpPr>
          <p:nvPr/>
        </p:nvSpPr>
        <p:spPr bwMode="auto">
          <a:xfrm>
            <a:off x="779556" y="4740365"/>
            <a:ext cx="126348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“x",</a:t>
            </a:r>
          </a:p>
          <a:p>
            <a:pPr>
              <a:spcBef>
                <a:spcPct val="0"/>
              </a:spcBef>
              <a:buClrTx/>
              <a:buSzTx/>
              <a:buFontTx/>
              <a:buNone/>
            </a:pPr>
            <a:r>
              <a:rPr kumimoji="0" lang="en-GB" altLang="en-US" sz="1800" dirty="0"/>
              <a:t>     “b”: 2,</a:t>
            </a:r>
          </a:p>
          <a:p>
            <a:pPr>
              <a:spcBef>
                <a:spcPct val="0"/>
              </a:spcBef>
              <a:buClrTx/>
              <a:buSzTx/>
              <a:buFontTx/>
              <a:buNone/>
            </a:pPr>
            <a:r>
              <a:rPr kumimoji="0" lang="en-GB" altLang="en-US" sz="1800" dirty="0"/>
              <a:t>     “c”: “y”</a:t>
            </a:r>
          </a:p>
          <a:p>
            <a:pPr>
              <a:spcBef>
                <a:spcPct val="0"/>
              </a:spcBef>
              <a:buClrTx/>
              <a:buSzTx/>
              <a:buFontTx/>
              <a:buNone/>
            </a:pPr>
            <a:r>
              <a:rPr kumimoji="0" lang="en-GB" altLang="en-US" sz="1800" dirty="0"/>
              <a:t>}</a:t>
            </a:r>
          </a:p>
        </p:txBody>
      </p:sp>
      <p:sp>
        <p:nvSpPr>
          <p:cNvPr id="6" name="TextBox 11">
            <a:extLst>
              <a:ext uri="{FF2B5EF4-FFF2-40B4-BE49-F238E27FC236}">
                <a16:creationId xmlns:a16="http://schemas.microsoft.com/office/drawing/2014/main" id="{0D61BF84-3D52-6C79-C3FF-A288AE55DFE8}"/>
              </a:ext>
            </a:extLst>
          </p:cNvPr>
          <p:cNvSpPr txBox="1">
            <a:spLocks noChangeArrowheads="1"/>
          </p:cNvSpPr>
          <p:nvPr/>
        </p:nvSpPr>
        <p:spPr bwMode="auto">
          <a:xfrm>
            <a:off x="779556" y="4176884"/>
            <a:ext cx="186727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Given the target document</a:t>
            </a:r>
          </a:p>
        </p:txBody>
      </p:sp>
      <p:sp>
        <p:nvSpPr>
          <p:cNvPr id="9" name="Right Arrow 9">
            <a:extLst>
              <a:ext uri="{FF2B5EF4-FFF2-40B4-BE49-F238E27FC236}">
                <a16:creationId xmlns:a16="http://schemas.microsoft.com/office/drawing/2014/main" id="{61E49A0B-5D43-8513-95C9-4CE2C14FBD4B}"/>
              </a:ext>
            </a:extLst>
          </p:cNvPr>
          <p:cNvSpPr>
            <a:spLocks noChangeArrowheads="1"/>
          </p:cNvSpPr>
          <p:nvPr/>
        </p:nvSpPr>
        <p:spPr bwMode="auto">
          <a:xfrm>
            <a:off x="3288325" y="5109935"/>
            <a:ext cx="3071128" cy="738188"/>
          </a:xfrm>
          <a:prstGeom prst="rightArrow">
            <a:avLst>
              <a:gd name="adj1" fmla="val 50000"/>
              <a:gd name="adj2" fmla="val 49985"/>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Giving</a:t>
            </a:r>
          </a:p>
        </p:txBody>
      </p:sp>
      <p:sp>
        <p:nvSpPr>
          <p:cNvPr id="10" name="TextBox 12">
            <a:extLst>
              <a:ext uri="{FF2B5EF4-FFF2-40B4-BE49-F238E27FC236}">
                <a16:creationId xmlns:a16="http://schemas.microsoft.com/office/drawing/2014/main" id="{E4A53DF2-051C-A651-2E1B-2EC582A2D470}"/>
              </a:ext>
            </a:extLst>
          </p:cNvPr>
          <p:cNvSpPr txBox="1">
            <a:spLocks noChangeArrowheads="1"/>
          </p:cNvSpPr>
          <p:nvPr/>
        </p:nvSpPr>
        <p:spPr bwMode="auto">
          <a:xfrm>
            <a:off x="3958688" y="3253554"/>
            <a:ext cx="272891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Just change the values provided by sending the patch:</a:t>
            </a:r>
          </a:p>
        </p:txBody>
      </p:sp>
      <p:sp>
        <p:nvSpPr>
          <p:cNvPr id="12" name="TextBox 11">
            <a:extLst>
              <a:ext uri="{FF2B5EF4-FFF2-40B4-BE49-F238E27FC236}">
                <a16:creationId xmlns:a16="http://schemas.microsoft.com/office/drawing/2014/main" id="{C756DC10-B3A7-BE37-B31A-865A7F50A493}"/>
              </a:ext>
            </a:extLst>
          </p:cNvPr>
          <p:cNvSpPr txBox="1">
            <a:spLocks noChangeArrowheads="1"/>
          </p:cNvSpPr>
          <p:nvPr/>
        </p:nvSpPr>
        <p:spPr bwMode="auto">
          <a:xfrm>
            <a:off x="7291387" y="4727647"/>
            <a:ext cx="134043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a:t>
            </a:r>
            <a:r>
              <a:rPr kumimoji="0" lang="en-GB" altLang="en-US" sz="1800" b="1" dirty="0"/>
              <a:t>m</a:t>
            </a:r>
            <a:r>
              <a:rPr kumimoji="0" lang="en-GB" altLang="en-US" sz="1800" dirty="0"/>
              <a:t>",</a:t>
            </a:r>
          </a:p>
          <a:p>
            <a:pPr>
              <a:spcBef>
                <a:spcPct val="0"/>
              </a:spcBef>
              <a:buClrTx/>
              <a:buSzTx/>
              <a:buFontTx/>
              <a:buNone/>
            </a:pPr>
            <a:r>
              <a:rPr kumimoji="0" lang="en-GB" altLang="en-US" sz="1800" dirty="0"/>
              <a:t>     “b”: 2,</a:t>
            </a:r>
          </a:p>
          <a:p>
            <a:pPr>
              <a:spcBef>
                <a:spcPct val="0"/>
              </a:spcBef>
              <a:buClrTx/>
              <a:buSzTx/>
              <a:buFontTx/>
              <a:buNone/>
            </a:pPr>
            <a:r>
              <a:rPr kumimoji="0" lang="en-GB" altLang="en-US" sz="1800" dirty="0"/>
              <a:t>     “c”: “</a:t>
            </a:r>
            <a:r>
              <a:rPr kumimoji="0" lang="en-GB" altLang="en-US" sz="1800" b="1" dirty="0"/>
              <a:t>n</a:t>
            </a:r>
            <a:r>
              <a:rPr kumimoji="0" lang="en-GB" altLang="en-US" sz="1800" dirty="0"/>
              <a:t>”</a:t>
            </a:r>
          </a:p>
          <a:p>
            <a:pPr>
              <a:spcBef>
                <a:spcPct val="0"/>
              </a:spcBef>
              <a:buClrTx/>
              <a:buSzTx/>
              <a:buFontTx/>
              <a:buNone/>
            </a:pPr>
            <a:r>
              <a:rPr kumimoji="0" lang="en-GB" altLang="en-US" sz="1800" dirty="0"/>
              <a:t>}</a:t>
            </a:r>
          </a:p>
        </p:txBody>
      </p:sp>
      <p:sp>
        <p:nvSpPr>
          <p:cNvPr id="13" name="TextBox 12">
            <a:extLst>
              <a:ext uri="{FF2B5EF4-FFF2-40B4-BE49-F238E27FC236}">
                <a16:creationId xmlns:a16="http://schemas.microsoft.com/office/drawing/2014/main" id="{55DD0C90-AB1F-E7DB-1FFD-46E8F66CBE2D}"/>
              </a:ext>
            </a:extLst>
          </p:cNvPr>
          <p:cNvSpPr txBox="1">
            <a:spLocks noChangeArrowheads="1"/>
          </p:cNvSpPr>
          <p:nvPr/>
        </p:nvSpPr>
        <p:spPr bwMode="auto">
          <a:xfrm>
            <a:off x="3982712" y="4057799"/>
            <a:ext cx="13404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a:t>
            </a:r>
            <a:r>
              <a:rPr kumimoji="0" lang="en-GB" altLang="en-US" sz="1800" b="1" dirty="0"/>
              <a:t>m</a:t>
            </a:r>
            <a:r>
              <a:rPr kumimoji="0" lang="en-GB" altLang="en-US" sz="1800" dirty="0"/>
              <a:t>",</a:t>
            </a:r>
          </a:p>
          <a:p>
            <a:pPr>
              <a:spcBef>
                <a:spcPct val="0"/>
              </a:spcBef>
              <a:buClrTx/>
              <a:buSzTx/>
              <a:buFontTx/>
              <a:buNone/>
            </a:pPr>
            <a:r>
              <a:rPr kumimoji="0" lang="en-GB" altLang="en-US" sz="1800" dirty="0"/>
              <a:t>     “c”: “</a:t>
            </a:r>
            <a:r>
              <a:rPr kumimoji="0" lang="en-GB" altLang="en-US" sz="1800" b="1" dirty="0"/>
              <a:t>n</a:t>
            </a:r>
            <a:r>
              <a:rPr kumimoji="0" lang="en-GB" altLang="en-US" sz="1800" dirty="0"/>
              <a:t>”</a:t>
            </a:r>
          </a:p>
          <a:p>
            <a:pPr>
              <a:spcBef>
                <a:spcPct val="0"/>
              </a:spcBef>
              <a:buClrTx/>
              <a:buSzTx/>
              <a:buFontTx/>
              <a:buNone/>
            </a:pPr>
            <a:r>
              <a:rPr kumimoji="0" lang="en-GB" altLang="en-US" sz="1800" dirty="0"/>
              <a:t>}</a:t>
            </a:r>
          </a:p>
        </p:txBody>
      </p:sp>
    </p:spTree>
    <p:extLst>
      <p:ext uri="{BB962C8B-B14F-4D97-AF65-F5344CB8AC3E}">
        <p14:creationId xmlns:p14="http://schemas.microsoft.com/office/powerpoint/2010/main" val="2015395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71226F0-CEE8-C8B6-E4ED-7F9A8E201BB3}"/>
              </a:ext>
            </a:extLst>
          </p:cNvPr>
          <p:cNvSpPr>
            <a:spLocks noGrp="1"/>
          </p:cNvSpPr>
          <p:nvPr>
            <p:ph type="title"/>
          </p:nvPr>
        </p:nvSpPr>
        <p:spPr/>
        <p:txBody>
          <a:bodyPr/>
          <a:lstStyle/>
          <a:p>
            <a:r>
              <a:rPr lang="en-GB" altLang="en-US"/>
              <a:t>RFC6902 JSON Patch</a:t>
            </a:r>
          </a:p>
        </p:txBody>
      </p:sp>
      <p:sp>
        <p:nvSpPr>
          <p:cNvPr id="10243" name="Content Placeholder 2">
            <a:extLst>
              <a:ext uri="{FF2B5EF4-FFF2-40B4-BE49-F238E27FC236}">
                <a16:creationId xmlns:a16="http://schemas.microsoft.com/office/drawing/2014/main" id="{D5BA6422-5C3F-122C-7F08-33ED3B8B5198}"/>
              </a:ext>
            </a:extLst>
          </p:cNvPr>
          <p:cNvSpPr>
            <a:spLocks noGrp="1"/>
          </p:cNvSpPr>
          <p:nvPr>
            <p:ph idx="1"/>
          </p:nvPr>
        </p:nvSpPr>
        <p:spPr>
          <a:xfrm>
            <a:off x="1047750" y="1724025"/>
            <a:ext cx="7029450" cy="1530350"/>
          </a:xfrm>
        </p:spPr>
        <p:txBody>
          <a:bodyPr/>
          <a:lstStyle/>
          <a:p>
            <a:r>
              <a:rPr lang="en-GB" altLang="en-US"/>
              <a:t>RFC6902 describes a JSON Patch Document format</a:t>
            </a:r>
          </a:p>
          <a:p>
            <a:r>
              <a:rPr lang="en-GB" altLang="en-US"/>
              <a:t>JSON sent within HTTP PATCH Request</a:t>
            </a:r>
          </a:p>
          <a:p>
            <a:endParaRPr lang="en-GB" altLang="en-US"/>
          </a:p>
          <a:p>
            <a:r>
              <a:rPr lang="en-GB" altLang="en-US"/>
              <a:t>Example:</a:t>
            </a:r>
          </a:p>
        </p:txBody>
      </p:sp>
      <p:sp>
        <p:nvSpPr>
          <p:cNvPr id="10244" name="Footer Placeholder 3">
            <a:extLst>
              <a:ext uri="{FF2B5EF4-FFF2-40B4-BE49-F238E27FC236}">
                <a16:creationId xmlns:a16="http://schemas.microsoft.com/office/drawing/2014/main" id="{D8AD6454-C4F9-2AA3-9A8A-67F4B3B5568F}"/>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10245" name="TextBox 4">
            <a:extLst>
              <a:ext uri="{FF2B5EF4-FFF2-40B4-BE49-F238E27FC236}">
                <a16:creationId xmlns:a16="http://schemas.microsoft.com/office/drawing/2014/main" id="{1CE67C03-521F-2970-8388-FB6DFF6F58D2}"/>
              </a:ext>
            </a:extLst>
          </p:cNvPr>
          <p:cNvSpPr txBox="1">
            <a:spLocks noChangeArrowheads="1"/>
          </p:cNvSpPr>
          <p:nvPr/>
        </p:nvSpPr>
        <p:spPr bwMode="auto">
          <a:xfrm>
            <a:off x="1771650" y="3505200"/>
            <a:ext cx="5881688"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t>
            </a:r>
          </a:p>
          <a:p>
            <a:pPr>
              <a:spcBef>
                <a:spcPct val="0"/>
              </a:spcBef>
              <a:buClrTx/>
              <a:buSzTx/>
              <a:buFontTx/>
              <a:buNone/>
            </a:pPr>
            <a:r>
              <a:rPr kumimoji="0" lang="en-GB" altLang="en-US" sz="1800"/>
              <a:t>     { "op": "test", "path": "/a/b/c", "value": "foo" },</a:t>
            </a:r>
          </a:p>
          <a:p>
            <a:pPr>
              <a:spcBef>
                <a:spcPct val="0"/>
              </a:spcBef>
              <a:buClrTx/>
              <a:buSzTx/>
              <a:buFontTx/>
              <a:buNone/>
            </a:pPr>
            <a:r>
              <a:rPr kumimoji="0" lang="en-GB" altLang="en-US" sz="1800"/>
              <a:t>     { "op": "remove", "path": "/a/b/c" },</a:t>
            </a:r>
          </a:p>
          <a:p>
            <a:pPr>
              <a:spcBef>
                <a:spcPct val="0"/>
              </a:spcBef>
              <a:buClrTx/>
              <a:buSzTx/>
              <a:buFontTx/>
              <a:buNone/>
            </a:pPr>
            <a:r>
              <a:rPr kumimoji="0" lang="en-GB" altLang="en-US" sz="1800"/>
              <a:t>     { "op": "add", "path": "/a/b/c", "value": [ "foo", "bar" ] },</a:t>
            </a:r>
          </a:p>
          <a:p>
            <a:pPr>
              <a:spcBef>
                <a:spcPct val="0"/>
              </a:spcBef>
              <a:buClrTx/>
              <a:buSzTx/>
              <a:buFontTx/>
              <a:buNone/>
            </a:pPr>
            <a:r>
              <a:rPr kumimoji="0" lang="en-GB" altLang="en-US" sz="1800"/>
              <a:t>     { "op": "replace", "path": "/a/b/c", "value": 42 },</a:t>
            </a:r>
          </a:p>
          <a:p>
            <a:pPr>
              <a:spcBef>
                <a:spcPct val="0"/>
              </a:spcBef>
              <a:buClrTx/>
              <a:buSzTx/>
              <a:buFontTx/>
              <a:buNone/>
            </a:pPr>
            <a:r>
              <a:rPr kumimoji="0" lang="en-GB" altLang="en-US" sz="1800"/>
              <a:t>     { "op": "move", "from": "/a/b/c", "path": "/a/b/d" },</a:t>
            </a:r>
          </a:p>
          <a:p>
            <a:pPr>
              <a:spcBef>
                <a:spcPct val="0"/>
              </a:spcBef>
              <a:buClrTx/>
              <a:buSzTx/>
              <a:buFontTx/>
              <a:buNone/>
            </a:pPr>
            <a:r>
              <a:rPr kumimoji="0" lang="en-GB" altLang="en-US" sz="1800"/>
              <a:t>     { "op": "copy", "from": "/a/b/d", "path": "/a/b/e" }</a:t>
            </a:r>
          </a:p>
          <a:p>
            <a:pPr>
              <a:spcBef>
                <a:spcPct val="0"/>
              </a:spcBef>
              <a:buClrTx/>
              <a:buSzTx/>
              <a:buFontTx/>
              <a:buNone/>
            </a:pPr>
            <a:r>
              <a:rPr kumimoji="0" lang="en-GB" altLang="en-US" sz="1800"/>
              <a: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DF0445A-9AF7-27C5-3CD0-A8B00FD795F9}"/>
              </a:ext>
            </a:extLst>
          </p:cNvPr>
          <p:cNvSpPr>
            <a:spLocks noGrp="1"/>
          </p:cNvSpPr>
          <p:nvPr>
            <p:ph type="title"/>
          </p:nvPr>
        </p:nvSpPr>
        <p:spPr/>
        <p:txBody>
          <a:bodyPr/>
          <a:lstStyle/>
          <a:p>
            <a:r>
              <a:rPr lang="en-GB" altLang="en-US"/>
              <a:t>The JSON Patch “Path”</a:t>
            </a:r>
          </a:p>
        </p:txBody>
      </p:sp>
      <p:sp>
        <p:nvSpPr>
          <p:cNvPr id="12291" name="Content Placeholder 2">
            <a:extLst>
              <a:ext uri="{FF2B5EF4-FFF2-40B4-BE49-F238E27FC236}">
                <a16:creationId xmlns:a16="http://schemas.microsoft.com/office/drawing/2014/main" id="{BA64E519-B11B-4AFA-DAAA-D3828AA7692A}"/>
              </a:ext>
            </a:extLst>
          </p:cNvPr>
          <p:cNvSpPr>
            <a:spLocks noGrp="1"/>
          </p:cNvSpPr>
          <p:nvPr>
            <p:ph idx="1"/>
          </p:nvPr>
        </p:nvSpPr>
        <p:spPr>
          <a:xfrm>
            <a:off x="1047750" y="1392238"/>
            <a:ext cx="7029450" cy="4557712"/>
          </a:xfrm>
        </p:spPr>
        <p:txBody>
          <a:bodyPr/>
          <a:lstStyle/>
          <a:p>
            <a:r>
              <a:rPr lang="en-GB" altLang="en-US" dirty="0"/>
              <a:t>RFC6902 assumes we are writing to a JSON document, so it refers to the location IN the target document. </a:t>
            </a:r>
          </a:p>
          <a:p>
            <a:r>
              <a:rPr lang="en-GB" altLang="en-US" dirty="0"/>
              <a:t>Hence, path = "/"  means replace the entire document and path = "/a" means add an attribute "a" to the document </a:t>
            </a:r>
          </a:p>
          <a:p>
            <a:r>
              <a:rPr lang="en-GB" altLang="en-US" dirty="0"/>
              <a:t>For example:</a:t>
            </a:r>
            <a:br>
              <a:rPr lang="en-GB" altLang="en-US" dirty="0"/>
            </a:br>
            <a:br>
              <a:rPr lang="en-GB" altLang="en-US" dirty="0"/>
            </a:br>
            <a:r>
              <a:rPr lang="en-GB" altLang="en-US" dirty="0"/>
              <a:t>{ op = "add", path = "/a" value = 10} </a:t>
            </a:r>
            <a:br>
              <a:rPr lang="en-GB" altLang="en-US" dirty="0"/>
            </a:br>
            <a:r>
              <a:rPr lang="en-GB" altLang="en-US" dirty="0"/>
              <a:t>results in the target document { a: 10 } </a:t>
            </a:r>
            <a:br>
              <a:rPr lang="en-GB" altLang="en-US" dirty="0"/>
            </a:br>
            <a:br>
              <a:rPr lang="en-GB" altLang="en-US" dirty="0"/>
            </a:br>
            <a:r>
              <a:rPr lang="en-GB" altLang="en-US" dirty="0"/>
              <a:t>whereas if we assume "a" already exists then</a:t>
            </a:r>
            <a:br>
              <a:rPr lang="en-GB" altLang="en-US" dirty="0"/>
            </a:br>
            <a:br>
              <a:rPr lang="en-GB" altLang="en-US" dirty="0"/>
            </a:br>
            <a:r>
              <a:rPr lang="en-GB" altLang="en-US" dirty="0"/>
              <a:t>{ op = "add", path = "/a/b" value = 10} </a:t>
            </a:r>
            <a:br>
              <a:rPr lang="en-GB" altLang="en-US" dirty="0"/>
            </a:br>
            <a:r>
              <a:rPr lang="en-GB" altLang="en-US" dirty="0"/>
              <a:t>results in the target document { a: { b: 10 } }. </a:t>
            </a:r>
          </a:p>
        </p:txBody>
      </p:sp>
      <p:sp>
        <p:nvSpPr>
          <p:cNvPr id="12292" name="Footer Placeholder 3">
            <a:extLst>
              <a:ext uri="{FF2B5EF4-FFF2-40B4-BE49-F238E27FC236}">
                <a16:creationId xmlns:a16="http://schemas.microsoft.com/office/drawing/2014/main" id="{00ADA660-9D83-E372-D3F2-9FE80082B48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3831116-04D8-DACE-8C2C-5FFB079554A1}"/>
              </a:ext>
            </a:extLst>
          </p:cNvPr>
          <p:cNvSpPr>
            <a:spLocks noGrp="1"/>
          </p:cNvSpPr>
          <p:nvPr>
            <p:ph type="title"/>
          </p:nvPr>
        </p:nvSpPr>
        <p:spPr/>
        <p:txBody>
          <a:bodyPr/>
          <a:lstStyle/>
          <a:p>
            <a:r>
              <a:rPr lang="en-GB" altLang="en-US"/>
              <a:t>RFC7396 JSON Merge Patch</a:t>
            </a:r>
          </a:p>
        </p:txBody>
      </p:sp>
      <p:sp>
        <p:nvSpPr>
          <p:cNvPr id="14339" name="Content Placeholder 2">
            <a:extLst>
              <a:ext uri="{FF2B5EF4-FFF2-40B4-BE49-F238E27FC236}">
                <a16:creationId xmlns:a16="http://schemas.microsoft.com/office/drawing/2014/main" id="{D01346CE-87F8-9FC8-C70C-7930B7AB325B}"/>
              </a:ext>
            </a:extLst>
          </p:cNvPr>
          <p:cNvSpPr>
            <a:spLocks noGrp="1"/>
          </p:cNvSpPr>
          <p:nvPr>
            <p:ph idx="1"/>
          </p:nvPr>
        </p:nvSpPr>
        <p:spPr/>
        <p:txBody>
          <a:bodyPr/>
          <a:lstStyle/>
          <a:p>
            <a:r>
              <a:rPr lang="en-GB" altLang="en-US" dirty="0"/>
              <a:t>Recipients of a merge patch document determine the exact set of changes being requested by </a:t>
            </a:r>
            <a:r>
              <a:rPr lang="en-GB" altLang="en-US" b="1" dirty="0"/>
              <a:t>comparing the content of the provided patch against the current content of the target document</a:t>
            </a:r>
            <a:r>
              <a:rPr lang="en-GB" altLang="en-US" dirty="0"/>
              <a:t>.</a:t>
            </a:r>
          </a:p>
          <a:p>
            <a:pPr lvl="1">
              <a:buFont typeface="Wingdings" panose="05000000000000000000" pitchFamily="2" charset="2"/>
              <a:buChar char="Ø"/>
            </a:pPr>
            <a:r>
              <a:rPr lang="en-GB" altLang="en-US" dirty="0"/>
              <a:t>If the provided merge patch contains members that do not appear within the target, those </a:t>
            </a:r>
            <a:r>
              <a:rPr lang="en-GB" altLang="en-US" b="1" dirty="0"/>
              <a:t>members are added</a:t>
            </a:r>
            <a:r>
              <a:rPr lang="en-GB" altLang="en-US" dirty="0"/>
              <a:t>.  </a:t>
            </a:r>
          </a:p>
          <a:p>
            <a:pPr lvl="1">
              <a:buFont typeface="Wingdings" panose="05000000000000000000" pitchFamily="2" charset="2"/>
              <a:buChar char="Ø"/>
            </a:pPr>
            <a:r>
              <a:rPr lang="en-GB" altLang="en-US" dirty="0"/>
              <a:t>If the target does contain the member, the </a:t>
            </a:r>
            <a:r>
              <a:rPr lang="en-GB" altLang="en-US" b="1" dirty="0"/>
              <a:t>value is replaced</a:t>
            </a:r>
            <a:r>
              <a:rPr lang="en-GB" altLang="en-US" dirty="0"/>
              <a:t>.  </a:t>
            </a:r>
          </a:p>
          <a:p>
            <a:pPr lvl="1">
              <a:buFont typeface="Wingdings" panose="05000000000000000000" pitchFamily="2" charset="2"/>
              <a:buChar char="Ø"/>
            </a:pPr>
            <a:r>
              <a:rPr lang="en-GB" altLang="en-US" b="1" dirty="0"/>
              <a:t>Null values </a:t>
            </a:r>
            <a:r>
              <a:rPr lang="en-GB" altLang="en-US" dirty="0"/>
              <a:t>in the merge patch are given special meaning to indicate the </a:t>
            </a:r>
            <a:r>
              <a:rPr lang="en-GB" altLang="en-US" b="1" dirty="0"/>
              <a:t>removal of existing values in the target</a:t>
            </a:r>
          </a:p>
        </p:txBody>
      </p:sp>
      <p:sp>
        <p:nvSpPr>
          <p:cNvPr id="14340" name="Footer Placeholder 3">
            <a:extLst>
              <a:ext uri="{FF2B5EF4-FFF2-40B4-BE49-F238E27FC236}">
                <a16:creationId xmlns:a16="http://schemas.microsoft.com/office/drawing/2014/main" id="{A7CC97C9-9CAF-27CD-C78E-808BB5B18C64}"/>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FA36F65-ACD8-094B-AB19-A9EC2624BAB9}"/>
              </a:ext>
            </a:extLst>
          </p:cNvPr>
          <p:cNvSpPr>
            <a:spLocks noGrp="1"/>
          </p:cNvSpPr>
          <p:nvPr>
            <p:ph type="title"/>
          </p:nvPr>
        </p:nvSpPr>
        <p:spPr/>
        <p:txBody>
          <a:bodyPr/>
          <a:lstStyle/>
          <a:p>
            <a:r>
              <a:rPr lang="en-GB" altLang="en-US"/>
              <a:t>Example JSON Merge Patch</a:t>
            </a:r>
          </a:p>
        </p:txBody>
      </p:sp>
      <p:sp>
        <p:nvSpPr>
          <p:cNvPr id="15363" name="Footer Placeholder 3">
            <a:extLst>
              <a:ext uri="{FF2B5EF4-FFF2-40B4-BE49-F238E27FC236}">
                <a16:creationId xmlns:a16="http://schemas.microsoft.com/office/drawing/2014/main" id="{CF6B2E50-87C8-01EB-0970-25FFC204360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15364" name="TextBox 4">
            <a:extLst>
              <a:ext uri="{FF2B5EF4-FFF2-40B4-BE49-F238E27FC236}">
                <a16:creationId xmlns:a16="http://schemas.microsoft.com/office/drawing/2014/main" id="{3A856251-5717-D67D-08BF-FB78A4731FF2}"/>
              </a:ext>
            </a:extLst>
          </p:cNvPr>
          <p:cNvSpPr txBox="1">
            <a:spLocks noChangeArrowheads="1"/>
          </p:cNvSpPr>
          <p:nvPr/>
        </p:nvSpPr>
        <p:spPr bwMode="auto">
          <a:xfrm>
            <a:off x="306479" y="3626691"/>
            <a:ext cx="1665288"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"b",</a:t>
            </a:r>
          </a:p>
          <a:p>
            <a:pPr>
              <a:spcBef>
                <a:spcPct val="0"/>
              </a:spcBef>
              <a:buClrTx/>
              <a:buSzTx/>
              <a:buFontTx/>
              <a:buNone/>
            </a:pPr>
            <a:r>
              <a:rPr kumimoji="0" lang="en-GB" altLang="en-US" sz="1800" dirty="0"/>
              <a:t>     "c": {</a:t>
            </a:r>
          </a:p>
          <a:p>
            <a:pPr>
              <a:spcBef>
                <a:spcPct val="0"/>
              </a:spcBef>
              <a:buClrTx/>
              <a:buSzTx/>
              <a:buFontTx/>
              <a:buNone/>
            </a:pPr>
            <a:r>
              <a:rPr kumimoji="0" lang="en-GB" altLang="en-US" sz="1800" dirty="0"/>
              <a:t>           "d": "e",</a:t>
            </a:r>
          </a:p>
          <a:p>
            <a:pPr>
              <a:spcBef>
                <a:spcPct val="0"/>
              </a:spcBef>
              <a:buClrTx/>
              <a:buSzTx/>
              <a:buFontTx/>
              <a:buNone/>
            </a:pPr>
            <a:r>
              <a:rPr kumimoji="0" lang="en-GB" altLang="en-US" sz="1800" dirty="0"/>
              <a:t>           "f": "g"</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a:t>
            </a:r>
          </a:p>
        </p:txBody>
      </p:sp>
      <p:sp>
        <p:nvSpPr>
          <p:cNvPr id="15365" name="TextBox 6">
            <a:extLst>
              <a:ext uri="{FF2B5EF4-FFF2-40B4-BE49-F238E27FC236}">
                <a16:creationId xmlns:a16="http://schemas.microsoft.com/office/drawing/2014/main" id="{A3C773E9-FC82-FC4F-ACF1-A44181DAE7CD}"/>
              </a:ext>
            </a:extLst>
          </p:cNvPr>
          <p:cNvSpPr txBox="1">
            <a:spLocks noChangeArrowheads="1"/>
          </p:cNvSpPr>
          <p:nvPr/>
        </p:nvSpPr>
        <p:spPr bwMode="auto">
          <a:xfrm>
            <a:off x="3527425" y="2333296"/>
            <a:ext cx="1477963"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pl-PL" altLang="en-US" sz="1800" dirty="0"/>
              <a:t>{</a:t>
            </a:r>
          </a:p>
          <a:p>
            <a:pPr>
              <a:spcBef>
                <a:spcPct val="0"/>
              </a:spcBef>
              <a:buClrTx/>
              <a:buSzTx/>
              <a:buFontTx/>
              <a:buNone/>
            </a:pPr>
            <a:r>
              <a:rPr kumimoji="0" lang="pl-PL" altLang="en-US" sz="1800" dirty="0"/>
              <a:t>     "a":"z",</a:t>
            </a:r>
          </a:p>
          <a:p>
            <a:pPr>
              <a:spcBef>
                <a:spcPct val="0"/>
              </a:spcBef>
              <a:buClrTx/>
              <a:buSzTx/>
              <a:buFontTx/>
              <a:buNone/>
            </a:pPr>
            <a:r>
              <a:rPr kumimoji="0" lang="pl-PL" altLang="en-US" sz="1800" dirty="0"/>
              <a:t>     "c": {</a:t>
            </a:r>
          </a:p>
          <a:p>
            <a:pPr>
              <a:spcBef>
                <a:spcPct val="0"/>
              </a:spcBef>
              <a:buClrTx/>
              <a:buSzTx/>
              <a:buFontTx/>
              <a:buNone/>
            </a:pPr>
            <a:r>
              <a:rPr kumimoji="0" lang="pl-PL" altLang="en-US" sz="1800" dirty="0"/>
              <a:t>       </a:t>
            </a:r>
            <a:r>
              <a:rPr kumimoji="0" lang="en-GB" altLang="en-US" sz="1800" dirty="0"/>
              <a:t>  </a:t>
            </a:r>
            <a:r>
              <a:rPr kumimoji="0" lang="pl-PL" altLang="en-US" sz="1800" dirty="0"/>
              <a:t>"f": null</a:t>
            </a:r>
          </a:p>
          <a:p>
            <a:pPr>
              <a:spcBef>
                <a:spcPct val="0"/>
              </a:spcBef>
              <a:buClrTx/>
              <a:buSzTx/>
              <a:buFontTx/>
              <a:buNone/>
            </a:pPr>
            <a:r>
              <a:rPr kumimoji="0" lang="pl-PL" altLang="en-US" sz="1800" dirty="0"/>
              <a:t>     }</a:t>
            </a:r>
          </a:p>
          <a:p>
            <a:pPr>
              <a:spcBef>
                <a:spcPct val="0"/>
              </a:spcBef>
              <a:buClrTx/>
              <a:buSzTx/>
              <a:buFontTx/>
              <a:buNone/>
            </a:pPr>
            <a:r>
              <a:rPr kumimoji="0" lang="pl-PL" altLang="en-US" sz="1800" dirty="0"/>
              <a:t>}</a:t>
            </a:r>
            <a:endParaRPr kumimoji="0" lang="en-GB" altLang="en-US" sz="1800" dirty="0"/>
          </a:p>
        </p:txBody>
      </p:sp>
      <p:sp>
        <p:nvSpPr>
          <p:cNvPr id="15366" name="TextBox 8">
            <a:extLst>
              <a:ext uri="{FF2B5EF4-FFF2-40B4-BE49-F238E27FC236}">
                <a16:creationId xmlns:a16="http://schemas.microsoft.com/office/drawing/2014/main" id="{FC31F9BB-F77C-C1EA-551E-21242B1DA16A}"/>
              </a:ext>
            </a:extLst>
          </p:cNvPr>
          <p:cNvSpPr txBox="1">
            <a:spLocks noChangeArrowheads="1"/>
          </p:cNvSpPr>
          <p:nvPr/>
        </p:nvSpPr>
        <p:spPr bwMode="auto">
          <a:xfrm>
            <a:off x="6440302" y="3607267"/>
            <a:ext cx="16017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a:t>
            </a:r>
          </a:p>
          <a:p>
            <a:pPr>
              <a:spcBef>
                <a:spcPct val="0"/>
              </a:spcBef>
              <a:buClrTx/>
              <a:buSzTx/>
              <a:buFontTx/>
              <a:buNone/>
            </a:pPr>
            <a:r>
              <a:rPr kumimoji="0" lang="en-GB" altLang="en-US" sz="1800" dirty="0"/>
              <a:t>     "a": “z",</a:t>
            </a:r>
          </a:p>
          <a:p>
            <a:pPr>
              <a:spcBef>
                <a:spcPct val="0"/>
              </a:spcBef>
              <a:buClrTx/>
              <a:buSzTx/>
              <a:buFontTx/>
              <a:buNone/>
            </a:pPr>
            <a:r>
              <a:rPr kumimoji="0" lang="en-GB" altLang="en-US" sz="1800" dirty="0"/>
              <a:t>     "c": {</a:t>
            </a:r>
          </a:p>
          <a:p>
            <a:pPr>
              <a:spcBef>
                <a:spcPct val="0"/>
              </a:spcBef>
              <a:buClrTx/>
              <a:buSzTx/>
              <a:buFontTx/>
              <a:buNone/>
            </a:pPr>
            <a:r>
              <a:rPr kumimoji="0" lang="en-GB" altLang="en-US" sz="1800" dirty="0"/>
              <a:t>           "d": "e“</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a:t>
            </a:r>
          </a:p>
        </p:txBody>
      </p:sp>
      <p:sp>
        <p:nvSpPr>
          <p:cNvPr id="15367" name="Right Arrow 9">
            <a:extLst>
              <a:ext uri="{FF2B5EF4-FFF2-40B4-BE49-F238E27FC236}">
                <a16:creationId xmlns:a16="http://schemas.microsoft.com/office/drawing/2014/main" id="{E4F7506B-5BD6-95F2-B657-9FE1EDC21B82}"/>
              </a:ext>
            </a:extLst>
          </p:cNvPr>
          <p:cNvSpPr>
            <a:spLocks noChangeArrowheads="1"/>
          </p:cNvSpPr>
          <p:nvPr/>
        </p:nvSpPr>
        <p:spPr bwMode="auto">
          <a:xfrm>
            <a:off x="2196820" y="4032772"/>
            <a:ext cx="4069509" cy="738188"/>
          </a:xfrm>
          <a:prstGeom prst="rightArrow">
            <a:avLst>
              <a:gd name="adj1" fmla="val 50000"/>
              <a:gd name="adj2" fmla="val 49985"/>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Giving</a:t>
            </a:r>
          </a:p>
        </p:txBody>
      </p:sp>
      <p:sp>
        <p:nvSpPr>
          <p:cNvPr id="15368" name="TextBox 11">
            <a:extLst>
              <a:ext uri="{FF2B5EF4-FFF2-40B4-BE49-F238E27FC236}">
                <a16:creationId xmlns:a16="http://schemas.microsoft.com/office/drawing/2014/main" id="{513AF931-B8CE-02F1-461F-0C263A324C23}"/>
              </a:ext>
            </a:extLst>
          </p:cNvPr>
          <p:cNvSpPr txBox="1">
            <a:spLocks noChangeArrowheads="1"/>
          </p:cNvSpPr>
          <p:nvPr/>
        </p:nvSpPr>
        <p:spPr bwMode="auto">
          <a:xfrm>
            <a:off x="306479" y="3102336"/>
            <a:ext cx="205842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Given the target document</a:t>
            </a:r>
          </a:p>
        </p:txBody>
      </p:sp>
      <p:sp>
        <p:nvSpPr>
          <p:cNvPr id="15369" name="TextBox 12">
            <a:extLst>
              <a:ext uri="{FF2B5EF4-FFF2-40B4-BE49-F238E27FC236}">
                <a16:creationId xmlns:a16="http://schemas.microsoft.com/office/drawing/2014/main" id="{71DB2E05-6BAB-6CBE-5DE0-2BAD8346E83D}"/>
              </a:ext>
            </a:extLst>
          </p:cNvPr>
          <p:cNvSpPr txBox="1">
            <a:spLocks noChangeArrowheads="1"/>
          </p:cNvSpPr>
          <p:nvPr/>
        </p:nvSpPr>
        <p:spPr bwMode="auto">
          <a:xfrm>
            <a:off x="3485964" y="1518116"/>
            <a:ext cx="27289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can change “a” and remove “f” by sending this JSON Patch:</a:t>
            </a:r>
          </a:p>
        </p:txBody>
      </p:sp>
      <p:cxnSp>
        <p:nvCxnSpPr>
          <p:cNvPr id="4" name="Connector: Elbow 3">
            <a:extLst>
              <a:ext uri="{FF2B5EF4-FFF2-40B4-BE49-F238E27FC236}">
                <a16:creationId xmlns:a16="http://schemas.microsoft.com/office/drawing/2014/main" id="{CB200F67-16FC-6A9A-8078-318695B803CF}"/>
              </a:ext>
            </a:extLst>
          </p:cNvPr>
          <p:cNvCxnSpPr/>
          <p:nvPr/>
        </p:nvCxnSpPr>
        <p:spPr bwMode="auto">
          <a:xfrm rot="5400000">
            <a:off x="7198659" y="3209367"/>
            <a:ext cx="2294968" cy="537880"/>
          </a:xfrm>
          <a:prstGeom prst="bentConnector3">
            <a:avLst>
              <a:gd name="adj1" fmla="val 10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E56998E5-293D-80E2-73EF-DCA7D03DE84C}"/>
              </a:ext>
            </a:extLst>
          </p:cNvPr>
          <p:cNvSpPr txBox="1"/>
          <p:nvPr/>
        </p:nvSpPr>
        <p:spPr>
          <a:xfrm rot="16200000">
            <a:off x="7336469" y="1981308"/>
            <a:ext cx="2019348" cy="584775"/>
          </a:xfrm>
          <a:prstGeom prst="rect">
            <a:avLst/>
          </a:prstGeom>
          <a:noFill/>
        </p:spPr>
        <p:txBody>
          <a:bodyPr wrap="square" rtlCol="0">
            <a:spAutoFit/>
          </a:bodyPr>
          <a:lstStyle/>
          <a:p>
            <a:r>
              <a:rPr lang="en-GB" sz="1600" b="1" i="1" dirty="0"/>
              <a:t>null</a:t>
            </a:r>
            <a:r>
              <a:rPr lang="en-GB" sz="1600" i="1" dirty="0"/>
              <a:t> means remove the field f</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F8CEF-5530-A5D3-09F1-945964FAC777}"/>
              </a:ext>
            </a:extLst>
          </p:cNvPr>
          <p:cNvSpPr>
            <a:spLocks noGrp="1"/>
          </p:cNvSpPr>
          <p:nvPr>
            <p:ph type="title"/>
          </p:nvPr>
        </p:nvSpPr>
        <p:spPr/>
        <p:txBody>
          <a:bodyPr/>
          <a:lstStyle/>
          <a:p>
            <a:r>
              <a:rPr lang="en-GB" dirty="0"/>
              <a:t>Idempotent Methods</a:t>
            </a:r>
          </a:p>
        </p:txBody>
      </p:sp>
      <p:sp>
        <p:nvSpPr>
          <p:cNvPr id="3" name="Content Placeholder 2">
            <a:extLst>
              <a:ext uri="{FF2B5EF4-FFF2-40B4-BE49-F238E27FC236}">
                <a16:creationId xmlns:a16="http://schemas.microsoft.com/office/drawing/2014/main" id="{1257335B-6C39-C6AB-6374-E3912088A281}"/>
              </a:ext>
            </a:extLst>
          </p:cNvPr>
          <p:cNvSpPr>
            <a:spLocks noGrp="1"/>
          </p:cNvSpPr>
          <p:nvPr>
            <p:ph idx="1"/>
          </p:nvPr>
        </p:nvSpPr>
        <p:spPr/>
        <p:txBody>
          <a:bodyPr/>
          <a:lstStyle/>
          <a:p>
            <a:r>
              <a:rPr lang="en-GB" dirty="0"/>
              <a:t>PATCH assumes that the initial condition of the document is in a known state i.e. that when we ask to remove a field, the current document contains that field and has not already been changed by another operation</a:t>
            </a:r>
          </a:p>
          <a:p>
            <a:r>
              <a:rPr lang="en-GB" dirty="0"/>
              <a:t>To ensure that the document has not been changed, look at using:</a:t>
            </a:r>
          </a:p>
          <a:p>
            <a:pPr lvl="1"/>
            <a:r>
              <a:rPr lang="en-GB" altLang="en-US" dirty="0"/>
              <a:t>The If-Match request-header</a:t>
            </a:r>
          </a:p>
          <a:p>
            <a:pPr lvl="1"/>
            <a:r>
              <a:rPr lang="en-GB" altLang="en-US" dirty="0"/>
              <a:t>RFC7232 </a:t>
            </a:r>
            <a:r>
              <a:rPr lang="en-GB" altLang="en-US" dirty="0" err="1"/>
              <a:t>Enitity</a:t>
            </a:r>
            <a:r>
              <a:rPr lang="en-GB" altLang="en-US" dirty="0"/>
              <a:t> Tags (ETag)</a:t>
            </a:r>
            <a:endParaRPr lang="en-GB" dirty="0"/>
          </a:p>
        </p:txBody>
      </p:sp>
      <p:sp>
        <p:nvSpPr>
          <p:cNvPr id="4" name="Footer Placeholder 3">
            <a:extLst>
              <a:ext uri="{FF2B5EF4-FFF2-40B4-BE49-F238E27FC236}">
                <a16:creationId xmlns:a16="http://schemas.microsoft.com/office/drawing/2014/main" id="{186E31ED-4B76-AEEE-F900-C0DE53EA29E5}"/>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79950518"/>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90100</TotalTime>
  <Words>3213</Words>
  <Application>Microsoft Office PowerPoint</Application>
  <PresentationFormat>On-screen Show (4:3)</PresentationFormat>
  <Paragraphs>473</Paragraphs>
  <Slides>39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Helvetica-Narrow</vt:lpstr>
      <vt:lpstr>Monotype Sorts</vt:lpstr>
      <vt:lpstr>Arial</vt:lpstr>
      <vt:lpstr>Helvetica</vt:lpstr>
      <vt:lpstr>Impact</vt:lpstr>
      <vt:lpstr>Times New Roman</vt:lpstr>
      <vt:lpstr>Wingdings</vt:lpstr>
      <vt:lpstr>os-slides</vt:lpstr>
      <vt:lpstr>Postgresql and Express</vt:lpstr>
      <vt:lpstr>Setup</vt:lpstr>
      <vt:lpstr>Setup (Cont)</vt:lpstr>
      <vt:lpstr>Virtual Machines</vt:lpstr>
      <vt:lpstr>Why Docker?</vt:lpstr>
      <vt:lpstr>Docker and Microservices</vt:lpstr>
      <vt:lpstr>What is a “container” ?</vt:lpstr>
      <vt:lpstr>Running our Web Service and Database</vt:lpstr>
      <vt:lpstr>Warning!!</vt:lpstr>
      <vt:lpstr>What happened?</vt:lpstr>
      <vt:lpstr>Note</vt:lpstr>
      <vt:lpstr>Postgresql Database Setup</vt:lpstr>
      <vt:lpstr>Schema</vt:lpstr>
      <vt:lpstr>Create Table</vt:lpstr>
      <vt:lpstr>Primary Key</vt:lpstr>
      <vt:lpstr>Add Row of Data</vt:lpstr>
      <vt:lpstr>Show Rows</vt:lpstr>
      <vt:lpstr>Postgresql Notes</vt:lpstr>
      <vt:lpstr>pg Package</vt:lpstr>
      <vt:lpstr>Queries</vt:lpstr>
      <vt:lpstr>Exercise</vt:lpstr>
      <vt:lpstr>Exercise</vt:lpstr>
      <vt:lpstr>Exercise</vt:lpstr>
      <vt:lpstr>Add Other Operations</vt:lpstr>
      <vt:lpstr>PowerPoint Presentation</vt:lpstr>
      <vt:lpstr>Express</vt:lpstr>
      <vt:lpstr>Insert</vt:lpstr>
      <vt:lpstr>Select All &amp; By Name</vt:lpstr>
      <vt:lpstr>Select By Id</vt:lpstr>
      <vt:lpstr>Delete</vt:lpstr>
      <vt:lpstr>HINT</vt:lpstr>
      <vt:lpstr>FYI (Not necessary for your assignment, although you could look at using a PUT)</vt:lpstr>
      <vt:lpstr>PUT vs PATCH</vt:lpstr>
      <vt:lpstr>Simple Patch</vt:lpstr>
      <vt:lpstr>RFC6902 JSON Patch</vt:lpstr>
      <vt:lpstr>The JSON Patch “Path”</vt:lpstr>
      <vt:lpstr>RFC7396 JSON Merge Patch</vt:lpstr>
      <vt:lpstr>Example JSON Merge Patch</vt:lpstr>
      <vt:lpstr>Idempotent Methods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1377</cp:revision>
  <cp:lastPrinted>2001-06-14T13:58:17Z</cp:lastPrinted>
  <dcterms:created xsi:type="dcterms:W3CDTF">1999-06-25T18:38:26Z</dcterms:created>
  <dcterms:modified xsi:type="dcterms:W3CDTF">2022-12-14T15:41:50Z</dcterms:modified>
</cp:coreProperties>
</file>