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58" r:id="rId4"/>
    <p:sldId id="268" r:id="rId5"/>
    <p:sldId id="271" r:id="rId6"/>
    <p:sldId id="260" r:id="rId7"/>
    <p:sldId id="267" r:id="rId8"/>
    <p:sldId id="261" r:id="rId9"/>
    <p:sldId id="264" r:id="rId10"/>
    <p:sldId id="265" r:id="rId11"/>
    <p:sldId id="305" r:id="rId12"/>
    <p:sldId id="272" r:id="rId13"/>
    <p:sldId id="274" r:id="rId14"/>
    <p:sldId id="276" r:id="rId15"/>
    <p:sldId id="277" r:id="rId16"/>
    <p:sldId id="278" r:id="rId17"/>
    <p:sldId id="279" r:id="rId18"/>
    <p:sldId id="280" r:id="rId19"/>
    <p:sldId id="307" r:id="rId20"/>
    <p:sldId id="310" r:id="rId21"/>
    <p:sldId id="300" r:id="rId22"/>
    <p:sldId id="286" r:id="rId23"/>
    <p:sldId id="273" r:id="rId24"/>
    <p:sldId id="308" r:id="rId25"/>
    <p:sldId id="287" r:id="rId26"/>
    <p:sldId id="309" r:id="rId27"/>
    <p:sldId id="292" r:id="rId28"/>
    <p:sldId id="294" r:id="rId29"/>
    <p:sldId id="295" r:id="rId30"/>
    <p:sldId id="296" r:id="rId31"/>
    <p:sldId id="302" r:id="rId32"/>
    <p:sldId id="293" r:id="rId33"/>
    <p:sldId id="303" r:id="rId34"/>
    <p:sldId id="311" r:id="rId35"/>
    <p:sldId id="297" r:id="rId36"/>
    <p:sldId id="301" r:id="rId37"/>
    <p:sldId id="298"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C1419"/>
    <a:srgbClr val="EAF4F1"/>
    <a:srgbClr val="FFF3DC"/>
    <a:srgbClr val="F9EDEF"/>
    <a:srgbClr val="F6F2EF"/>
    <a:srgbClr val="F1E5E2"/>
    <a:srgbClr val="DAE5EB"/>
    <a:srgbClr val="3A0403"/>
    <a:srgbClr val="1A1A1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0" d="100"/>
          <a:sy n="90" d="100"/>
        </p:scale>
        <p:origin x="37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dirty="0"/>
              <a:t>Physical Activity Guideline Achievement in England, 2024–25</a:t>
            </a:r>
            <a:r>
              <a:rPr lang="en-GB" dirty="0"/>
              <a:t>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Sheet1!$B$1:$B$2</c:f>
              <c:strCache>
                <c:ptCount val="2"/>
                <c:pt idx="0">
                  <c:v>B</c:v>
                </c:pt>
                <c:pt idx="1">
                  <c:v>Percentage (%)</c:v>
                </c:pt>
              </c:strCache>
            </c:strRef>
          </c:tx>
          <c:spPr>
            <a:solidFill>
              <a:srgbClr val="600D11"/>
            </a:solidFill>
            <a:ln>
              <a:noFill/>
            </a:ln>
            <a:effectLst/>
          </c:spPr>
          <c:invertIfNegative val="0"/>
          <c:dLbls>
            <c:numFmt formatCode="0.0\%" sourceLinked="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Sheet1!$A$3:$A$4</c:f>
              <c:strCache>
                <c:ptCount val="2"/>
                <c:pt idx="0">
                  <c:v>Meeting guideline</c:v>
                </c:pt>
                <c:pt idx="1">
                  <c:v>Not meeting guideline</c:v>
                </c:pt>
              </c:strCache>
            </c:strRef>
          </c:cat>
          <c:val>
            <c:numRef>
              <c:f>Sheet1!$B$3:$B$4</c:f>
              <c:numCache>
                <c:formatCode>General</c:formatCode>
                <c:ptCount val="2"/>
                <c:pt idx="0">
                  <c:v>49.1</c:v>
                </c:pt>
                <c:pt idx="1">
                  <c:v>50.9</c:v>
                </c:pt>
              </c:numCache>
            </c:numRef>
          </c:val>
          <c:extLst>
            <c:ext xmlns:c16="http://schemas.microsoft.com/office/drawing/2014/chart" uri="{C3380CC4-5D6E-409C-BE32-E72D297353CC}">
              <c16:uniqueId val="{00000000-7715-43B8-AD7E-3262B655D03E}"/>
            </c:ext>
          </c:extLst>
        </c:ser>
        <c:dLbls>
          <c:showLegendKey val="0"/>
          <c:showVal val="0"/>
          <c:showCatName val="0"/>
          <c:showSerName val="0"/>
          <c:showPercent val="0"/>
          <c:showBubbleSize val="0"/>
        </c:dLbls>
        <c:gapWidth val="219"/>
        <c:overlap val="-27"/>
        <c:axId val="889883248"/>
        <c:axId val="862933776"/>
      </c:barChart>
      <c:catAx>
        <c:axId val="8898832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62933776"/>
        <c:crosses val="autoZero"/>
        <c:auto val="1"/>
        <c:lblAlgn val="ctr"/>
        <c:lblOffset val="100"/>
        <c:noMultiLvlLbl val="0"/>
      </c:catAx>
      <c:valAx>
        <c:axId val="862933776"/>
        <c:scaling>
          <c:orientation val="minMax"/>
          <c:max val="100"/>
          <c:min val="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89883248"/>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9B0F4B-3149-4EE4-A90D-31897216E376}"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538289-C1E2-4B1A-9FAC-E51F552D216C}" type="slidenum">
              <a:rPr lang="en-GB" smtClean="0"/>
              <a:t>‹#›</a:t>
            </a:fld>
            <a:endParaRPr lang="en-GB"/>
          </a:p>
        </p:txBody>
      </p:sp>
    </p:spTree>
    <p:extLst>
      <p:ext uri="{BB962C8B-B14F-4D97-AF65-F5344CB8AC3E}">
        <p14:creationId xmlns:p14="http://schemas.microsoft.com/office/powerpoint/2010/main" val="3852309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538289-C1E2-4B1A-9FAC-E51F552D216C}" type="slidenum">
              <a:rPr lang="en-GB" smtClean="0"/>
              <a:t>2</a:t>
            </a:fld>
            <a:endParaRPr lang="en-GB"/>
          </a:p>
        </p:txBody>
      </p:sp>
    </p:spTree>
    <p:extLst>
      <p:ext uri="{BB962C8B-B14F-4D97-AF65-F5344CB8AC3E}">
        <p14:creationId xmlns:p14="http://schemas.microsoft.com/office/powerpoint/2010/main" val="28308286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1A51D-2903-B19C-4B2F-E4571BEDBF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D7B2A6-5059-B461-E642-4660BD48AC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A32D7C-1250-71AF-46F4-32A7055318ED}"/>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5" name="Footer Placeholder 4">
            <a:extLst>
              <a:ext uri="{FF2B5EF4-FFF2-40B4-BE49-F238E27FC236}">
                <a16:creationId xmlns:a16="http://schemas.microsoft.com/office/drawing/2014/main" id="{8124FADE-BF9C-1DD0-DBC0-8C54DE37A4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4C3DE2-6745-E2B5-F7D1-FED111967521}"/>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1849013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5728-2E51-8840-90F3-CF71B57E03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E94486-4325-C07D-DD52-21A0CF8A50E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5C461C-2BE6-7691-0833-B870CC5C185B}"/>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5" name="Footer Placeholder 4">
            <a:extLst>
              <a:ext uri="{FF2B5EF4-FFF2-40B4-BE49-F238E27FC236}">
                <a16:creationId xmlns:a16="http://schemas.microsoft.com/office/drawing/2014/main" id="{B4B76085-A5AC-72AE-ACE2-3280375904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89C4C-EDDE-61AE-D3FD-DE92E345118E}"/>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2338721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C1C93-46BB-1771-113C-1E9CBE3E37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86C9A5-F005-55D7-75C3-7541463E6D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DC8336-1605-A582-26AB-0C9B5952759D}"/>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5" name="Footer Placeholder 4">
            <a:extLst>
              <a:ext uri="{FF2B5EF4-FFF2-40B4-BE49-F238E27FC236}">
                <a16:creationId xmlns:a16="http://schemas.microsoft.com/office/drawing/2014/main" id="{3512C780-78E6-8423-BF02-B506660207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D02B6-53DF-2286-5DE2-2AADCBE2124E}"/>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407374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07F7A-2175-2F28-7D8F-3F059D2868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30E0D1-1DCE-81C5-8619-950B8E47BF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51A4E7-856A-EC41-FDFE-31601218AE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8D49CA-15F9-CAC7-1D0D-D3078D2E1357}"/>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6" name="Footer Placeholder 5">
            <a:extLst>
              <a:ext uri="{FF2B5EF4-FFF2-40B4-BE49-F238E27FC236}">
                <a16:creationId xmlns:a16="http://schemas.microsoft.com/office/drawing/2014/main" id="{EB52B753-6327-2DD9-CB6A-469C9CF6C1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625D4A-BED7-D9FC-E5F5-5911612D90B9}"/>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3718610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3B1E-8BE6-8039-7681-5B1FC64B41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0529CD-DA36-52B3-AF1E-AA85E42FD4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95AACB-E58F-3D7D-D6E6-0CC3C73E987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D7198F-09BC-16A6-E7EC-A357D30297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E0BD14-DDC5-FAB3-E6F3-99A0E896AAF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C5D810-689D-0DBE-7AD7-4E0210E69356}"/>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8" name="Footer Placeholder 7">
            <a:extLst>
              <a:ext uri="{FF2B5EF4-FFF2-40B4-BE49-F238E27FC236}">
                <a16:creationId xmlns:a16="http://schemas.microsoft.com/office/drawing/2014/main" id="{E2C227AD-0A9F-17F5-84CB-9A44AA6B4B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EDAA6B-D59A-CE1D-BAC1-F05140E55B44}"/>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3123363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BF46B-55C3-F0F4-C1A2-42570DBE73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D2F8E7-D5EB-C5FC-1054-B69161932666}"/>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4" name="Footer Placeholder 3">
            <a:extLst>
              <a:ext uri="{FF2B5EF4-FFF2-40B4-BE49-F238E27FC236}">
                <a16:creationId xmlns:a16="http://schemas.microsoft.com/office/drawing/2014/main" id="{2CF5E71E-BB0F-DE8C-8CDF-9426BD68DE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05F0CD-138F-D8CA-DA0A-983C430D696C}"/>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312812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2E30DE0-DCD0-2928-11F6-D0B57EEC6BE7}"/>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3" name="Footer Placeholder 2">
            <a:extLst>
              <a:ext uri="{FF2B5EF4-FFF2-40B4-BE49-F238E27FC236}">
                <a16:creationId xmlns:a16="http://schemas.microsoft.com/office/drawing/2014/main" id="{4835B7C8-AA52-E543-D537-3C6D0AE855A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C5D479-937C-15B5-2F17-447D738E0775}"/>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34148948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47973-61D7-47B8-624E-8AE0AAAF6F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6DBE9B-2663-2D88-9064-463EDD2A39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750555-26C3-8FCD-6906-0C9853537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183D26-3992-8DC1-A8DC-DA4304A2234F}"/>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6" name="Footer Placeholder 5">
            <a:extLst>
              <a:ext uri="{FF2B5EF4-FFF2-40B4-BE49-F238E27FC236}">
                <a16:creationId xmlns:a16="http://schemas.microsoft.com/office/drawing/2014/main" id="{9CDC8458-D660-B8EC-AD0D-D544E58617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73BABD-86A1-B368-2CBB-40191DA817C2}"/>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962385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E2354-9BED-278F-28D3-1BA4C4F66B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DD5D99E-3478-ED92-8E17-F3E0F2C9C8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FDCB8F6-3313-6900-5A4B-04859DEC50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245A06-9053-8A86-3E5E-1E3025E44897}"/>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6" name="Footer Placeholder 5">
            <a:extLst>
              <a:ext uri="{FF2B5EF4-FFF2-40B4-BE49-F238E27FC236}">
                <a16:creationId xmlns:a16="http://schemas.microsoft.com/office/drawing/2014/main" id="{951B1EAB-FECA-0CA3-68C6-C4CEE3C265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4CB79-866B-1BB8-E269-B674D0176F83}"/>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3561559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1523-2C7D-DCA5-B05E-E7E612C88C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1C79DD-B79B-FBA3-18FD-F644EC425B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E6BB99-6732-55D5-73EA-D72E6592CC3D}"/>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5" name="Footer Placeholder 4">
            <a:extLst>
              <a:ext uri="{FF2B5EF4-FFF2-40B4-BE49-F238E27FC236}">
                <a16:creationId xmlns:a16="http://schemas.microsoft.com/office/drawing/2014/main" id="{36830445-1A8E-327D-6D1D-CF453FF17B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39BE47-0AD9-4725-AFCF-8A3DE942A312}"/>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3248901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A0A33C-1AAA-EC5F-CCE9-66C4E6DFCE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421043-E2D6-1348-9763-0371DA9DF4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481B3E-FCDE-43BD-5266-087B63D7E537}"/>
              </a:ext>
            </a:extLst>
          </p:cNvPr>
          <p:cNvSpPr>
            <a:spLocks noGrp="1"/>
          </p:cNvSpPr>
          <p:nvPr>
            <p:ph type="dt" sz="half" idx="10"/>
          </p:nvPr>
        </p:nvSpPr>
        <p:spPr/>
        <p:txBody>
          <a:bodyPr/>
          <a:lstStyle/>
          <a:p>
            <a:fld id="{453963A7-0C97-4588-AA01-ECFD2E84BFBF}" type="datetimeFigureOut">
              <a:rPr lang="en-GB" smtClean="0"/>
              <a:t>09/10/2026</a:t>
            </a:fld>
            <a:endParaRPr lang="en-GB"/>
          </a:p>
        </p:txBody>
      </p:sp>
      <p:sp>
        <p:nvSpPr>
          <p:cNvPr id="5" name="Footer Placeholder 4">
            <a:extLst>
              <a:ext uri="{FF2B5EF4-FFF2-40B4-BE49-F238E27FC236}">
                <a16:creationId xmlns:a16="http://schemas.microsoft.com/office/drawing/2014/main" id="{5764A3DC-3DCC-B9A7-7D85-38BF37F1ED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71D98D-C16E-D7F4-1E58-FAC78E132907}"/>
              </a:ext>
            </a:extLst>
          </p:cNvPr>
          <p:cNvSpPr>
            <a:spLocks noGrp="1"/>
          </p:cNvSpPr>
          <p:nvPr>
            <p:ph type="sldNum" sz="quarter" idx="12"/>
          </p:nvPr>
        </p:nvSpPr>
        <p:spPr/>
        <p:txBody>
          <a:bodyPr/>
          <a:lstStyle/>
          <a:p>
            <a:fld id="{A5AF04A5-F33D-4613-BAB3-356B581D8CD6}" type="slidenum">
              <a:rPr lang="en-GB" smtClean="0"/>
              <a:t>‹#›</a:t>
            </a:fld>
            <a:endParaRPr lang="en-GB"/>
          </a:p>
        </p:txBody>
      </p:sp>
    </p:spTree>
    <p:extLst>
      <p:ext uri="{BB962C8B-B14F-4D97-AF65-F5344CB8AC3E}">
        <p14:creationId xmlns:p14="http://schemas.microsoft.com/office/powerpoint/2010/main" val="2602716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41FA01-D76A-9584-E97F-DA2B9D421D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7FF593-8651-A50E-7239-3CA342D6BB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897AC-FE93-F192-BE23-6B398F67DB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53963A7-0C97-4588-AA01-ECFD2E84BFBF}" type="datetimeFigureOut">
              <a:rPr lang="en-GB" smtClean="0"/>
              <a:t>09/10/2026</a:t>
            </a:fld>
            <a:endParaRPr lang="en-GB"/>
          </a:p>
        </p:txBody>
      </p:sp>
      <p:sp>
        <p:nvSpPr>
          <p:cNvPr id="5" name="Footer Placeholder 4">
            <a:extLst>
              <a:ext uri="{FF2B5EF4-FFF2-40B4-BE49-F238E27FC236}">
                <a16:creationId xmlns:a16="http://schemas.microsoft.com/office/drawing/2014/main" id="{F44C4115-8D1F-F040-E4CC-EA417F6791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0CD560C-2397-55DE-351C-A7E2D565D3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AF04A5-F33D-4613-BAB3-356B581D8CD6}" type="slidenum">
              <a:rPr lang="en-GB" smtClean="0"/>
              <a:t>‹#›</a:t>
            </a:fld>
            <a:endParaRPr lang="en-GB"/>
          </a:p>
        </p:txBody>
      </p:sp>
    </p:spTree>
    <p:extLst>
      <p:ext uri="{BB962C8B-B14F-4D97-AF65-F5344CB8AC3E}">
        <p14:creationId xmlns:p14="http://schemas.microsoft.com/office/powerpoint/2010/main" val="1001266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participaction.com/blog/screen-time/how-much-screen-time-too-much-teens/" TargetMode="External"/><Relationship Id="rId13" Type="http://schemas.openxmlformats.org/officeDocument/2006/relationships/hyperlink" Target="https://www.who.int/publications/i/item/9789240011854" TargetMode="External"/><Relationship Id="rId3" Type="http://schemas.openxmlformats.org/officeDocument/2006/relationships/hyperlink" Target="https://doi.org/10.1016/j.smrv.2022.101742?utm_source=chatgpt.com" TargetMode="External"/><Relationship Id="rId7" Type="http://schemas.openxmlformats.org/officeDocument/2006/relationships/hyperlink" Target="https://www.ofcom.org.uk/media-use-and-attitudes/media-habits-children/children-and-parents-media-use-and-attitudes-report-2025?utm_source=chatgpt.com" TargetMode="External"/><Relationship Id="rId12" Type="http://schemas.openxmlformats.org/officeDocument/2006/relationships/hyperlink" Target="https://www.who.int/publications/i/item/WH-1987"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doi.org/10.1186/s12889-024-20102-x?utm_source=chatgpt.com" TargetMode="External"/><Relationship Id="rId11" Type="http://schemas.openxmlformats.org/officeDocument/2006/relationships/hyperlink" Target="https://www.sportengland.org/research-and-data/data/active-lives/active-lives-data-tables?utm_source=chatgpt.com" TargetMode="External"/><Relationship Id="rId5" Type="http://schemas.openxmlformats.org/officeDocument/2006/relationships/hyperlink" Target="https://doi.org/10.1002/jad.12367?utm_source=chatgpt.com" TargetMode="External"/><Relationship Id="rId15" Type="http://schemas.openxmlformats.org/officeDocument/2006/relationships/hyperlink" Target="https://www.canva.com/" TargetMode="External"/><Relationship Id="rId10" Type="http://schemas.openxmlformats.org/officeDocument/2006/relationships/hyperlink" Target="https://doi.org/10.1590/0102-311XEN300721" TargetMode="External"/><Relationship Id="rId4" Type="http://schemas.openxmlformats.org/officeDocument/2006/relationships/hyperlink" Target="https://www.gov.uk/government/publications/physical-activity-guidelines-uk-chief-medical-officers-report?utm_source=chatgpt.com" TargetMode="External"/><Relationship Id="rId9" Type="http://schemas.openxmlformats.org/officeDocument/2006/relationships/hyperlink" Target="https://doi.org/10.1186/s40359-023-01166-7?utm_source=chatgpt.com" TargetMode="External"/><Relationship Id="rId14" Type="http://schemas.openxmlformats.org/officeDocument/2006/relationships/hyperlink" Target="https://www.who.int/publications/i/item/9789240015128"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pubmed.ncbi.nlm.nih.gov/34530867/" TargetMode="External"/><Relationship Id="rId13" Type="http://schemas.openxmlformats.org/officeDocument/2006/relationships/hyperlink" Target="https://doi.org/10.1556/2006.2025.00043?utm_source=chatgpt.com" TargetMode="External"/><Relationship Id="rId3" Type="http://schemas.openxmlformats.org/officeDocument/2006/relationships/hyperlink" Target="https://pubmed.ncbi.nlm.nih.gov/39693138/" TargetMode="External"/><Relationship Id="rId7" Type="http://schemas.openxmlformats.org/officeDocument/2006/relationships/hyperlink" Target="https://www.istockphoto.com/photos/high-school-students-learning-in-school" TargetMode="External"/><Relationship Id="rId12" Type="http://schemas.openxmlformats.org/officeDocument/2006/relationships/hyperlink" Target="https://www.who.int/publications/i/item/9789240015128" TargetMode="Externa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hyperlink" Target="https://www.gov.uk/government/publications/the-magenta-book" TargetMode="External"/><Relationship Id="rId11" Type="http://schemas.openxmlformats.org/officeDocument/2006/relationships/hyperlink" Target="https://www.who.int/teams/health-promotion/enhanced-wellbeing/first-global-conference" TargetMode="External"/><Relationship Id="rId5" Type="http://schemas.openxmlformats.org/officeDocument/2006/relationships/hyperlink" Target="https://www.fabt.co.uk/howtobook" TargetMode="External"/><Relationship Id="rId10" Type="http://schemas.openxmlformats.org/officeDocument/2006/relationships/hyperlink" Target="https://about.roblox.com/newsroom/2024/10/roblox-announces-teen-council-to-champion-civility-and-digital-well-being" TargetMode="External"/><Relationship Id="rId4" Type="http://schemas.openxmlformats.org/officeDocument/2006/relationships/hyperlink" Target="https://www.coe.int/en/web/culture-and-heritage/-/call-for-tenders-for-consultancy-services?utm_source=chatgpt.com" TargetMode="External"/><Relationship Id="rId9" Type="http://schemas.openxmlformats.org/officeDocument/2006/relationships/hyperlink" Target="https://olympia20.webnode.pt/"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hyperlink" Target="https://www.nextstepleadership.co/blog/intentionactiongap?utm_source=chatgpt.com" TargetMode="External"/><Relationship Id="rId3" Type="http://schemas.openxmlformats.org/officeDocument/2006/relationships/hyperlink" Target="https://www.gettyimages.co.uk/?utm_source=chatgpt.com" TargetMode="External"/><Relationship Id="rId7" Type="http://schemas.openxmlformats.org/officeDocument/2006/relationships/hyperlink" Target="https://doi.org/10.4278/0890-1171-12.1.38?utm_source=chatgpt.com" TargetMode="External"/><Relationship Id="rId12" Type="http://schemas.openxmlformats.org/officeDocument/2006/relationships/hyperlink" Target="https://www.who.int/publications/i/item/9789240015128" TargetMode="Externa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hyperlink" Target="https://doi.org/10.1186/1748-5908-6-42?utm_source=chatgpt.com" TargetMode="External"/><Relationship Id="rId11" Type="http://schemas.openxmlformats.org/officeDocument/2006/relationships/hyperlink" Target="https://www.who.int/teams/health-promotion/enhanced-wellbeing/first-global-conference" TargetMode="External"/><Relationship Id="rId5" Type="http://schemas.openxmlformats.org/officeDocument/2006/relationships/hyperlink" Target="https://doi.org/10.1002/jad.12367?utm_source=chatgpt.com" TargetMode="External"/><Relationship Id="rId10" Type="http://schemas.openxmlformats.org/officeDocument/2006/relationships/hyperlink" Target="https://doi.org/10.1186/s40359-023-01166-7?utm_source=chatgpt.com" TargetMode="External"/><Relationship Id="rId4" Type="http://schemas.openxmlformats.org/officeDocument/2006/relationships/hyperlink" Target="https://www.kayseri.bel.tr/haberler/buyuksehirden-cocuk-macera-parklari-ve-park-mobilyalari10998" TargetMode="External"/><Relationship Id="rId9" Type="http://schemas.openxmlformats.org/officeDocument/2006/relationships/hyperlink" Target="https://saynotodrugsyestolif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is working at a desk, using a computer screen to check a document or presentation.&#10;&#10;AI-generated content may be incorrect.">
            <a:extLst>
              <a:ext uri="{FF2B5EF4-FFF2-40B4-BE49-F238E27FC236}">
                <a16:creationId xmlns:a16="http://schemas.microsoft.com/office/drawing/2014/main" id="{9B08A4E5-616B-FFD5-F788-C5C547642A47}"/>
              </a:ext>
            </a:extLst>
          </p:cNvPr>
          <p:cNvPicPr>
            <a:picLocks noChangeAspect="1"/>
          </p:cNvPicPr>
          <p:nvPr/>
        </p:nvPicPr>
        <p:blipFill>
          <a:blip r:embed="rId2"/>
          <a:stretch>
            <a:fillRect/>
          </a:stretch>
        </p:blipFill>
        <p:spPr>
          <a:xfrm>
            <a:off x="0" y="35356"/>
            <a:ext cx="12192000" cy="6819377"/>
          </a:xfrm>
          <a:prstGeom prst="rect">
            <a:avLst/>
          </a:prstGeom>
        </p:spPr>
      </p:pic>
      <p:sp>
        <p:nvSpPr>
          <p:cNvPr id="2" name="Title 1">
            <a:extLst>
              <a:ext uri="{FF2B5EF4-FFF2-40B4-BE49-F238E27FC236}">
                <a16:creationId xmlns:a16="http://schemas.microsoft.com/office/drawing/2014/main" id="{4A2A11B2-36BA-C33F-A324-C48816B01B21}"/>
              </a:ext>
            </a:extLst>
          </p:cNvPr>
          <p:cNvSpPr>
            <a:spLocks noGrp="1"/>
          </p:cNvSpPr>
          <p:nvPr>
            <p:ph type="ctrTitle"/>
          </p:nvPr>
        </p:nvSpPr>
        <p:spPr>
          <a:xfrm>
            <a:off x="320842" y="433137"/>
            <a:ext cx="5775158" cy="1167063"/>
          </a:xfrm>
        </p:spPr>
        <p:txBody>
          <a:bodyPr>
            <a:noAutofit/>
          </a:bodyPr>
          <a:lstStyle/>
          <a:p>
            <a:r>
              <a:rPr lang="en-GB" sz="2800" b="1" dirty="0">
                <a:solidFill>
                  <a:schemeClr val="bg1"/>
                </a:solidFill>
              </a:rPr>
              <a:t>SCREEN SMART</a:t>
            </a:r>
            <a:br>
              <a:rPr lang="en-GB" sz="2800" b="1" dirty="0">
                <a:solidFill>
                  <a:schemeClr val="bg1"/>
                </a:solidFill>
              </a:rPr>
            </a:br>
            <a:r>
              <a:rPr lang="en-GB" sz="2800" b="1" dirty="0">
                <a:solidFill>
                  <a:schemeClr val="bg1"/>
                </a:solidFill>
              </a:rPr>
              <a:t>Reducing Excessive Screen Time Among Teenagers Aged 13–18</a:t>
            </a:r>
          </a:p>
        </p:txBody>
      </p:sp>
      <p:sp>
        <p:nvSpPr>
          <p:cNvPr id="3" name="Subtitle 2">
            <a:extLst>
              <a:ext uri="{FF2B5EF4-FFF2-40B4-BE49-F238E27FC236}">
                <a16:creationId xmlns:a16="http://schemas.microsoft.com/office/drawing/2014/main" id="{FFEA7D95-6D75-AE5C-204A-49A50A74E139}"/>
              </a:ext>
            </a:extLst>
          </p:cNvPr>
          <p:cNvSpPr>
            <a:spLocks noGrp="1"/>
          </p:cNvSpPr>
          <p:nvPr>
            <p:ph type="subTitle" idx="1"/>
          </p:nvPr>
        </p:nvSpPr>
        <p:spPr>
          <a:xfrm>
            <a:off x="59267" y="1693333"/>
            <a:ext cx="6392333" cy="4969934"/>
          </a:xfrm>
        </p:spPr>
        <p:txBody>
          <a:bodyPr>
            <a:normAutofit lnSpcReduction="10000"/>
          </a:bodyPr>
          <a:lstStyle/>
          <a:p>
            <a:pPr>
              <a:lnSpc>
                <a:spcPct val="150000"/>
              </a:lnSpc>
            </a:pPr>
            <a:r>
              <a:rPr lang="en-GB" sz="1800" b="1" i="1" dirty="0">
                <a:solidFill>
                  <a:schemeClr val="bg1"/>
                </a:solidFill>
              </a:rPr>
              <a:t>Scroll Less • Sleep Better • Move More</a:t>
            </a:r>
            <a:endParaRPr lang="en-GB" sz="1800" b="1" dirty="0">
              <a:solidFill>
                <a:schemeClr val="bg1"/>
              </a:solidFill>
            </a:endParaRPr>
          </a:p>
          <a:p>
            <a:pPr algn="l">
              <a:lnSpc>
                <a:spcPct val="150000"/>
              </a:lnSpc>
            </a:pPr>
            <a:r>
              <a:rPr lang="en-GB" sz="1800" b="1" dirty="0">
                <a:solidFill>
                  <a:schemeClr val="bg1"/>
                </a:solidFill>
              </a:rPr>
              <a:t>Component 1: Group Presentation – Practice Intervention</a:t>
            </a:r>
            <a:endParaRPr lang="en-GB" sz="1800" dirty="0">
              <a:solidFill>
                <a:schemeClr val="bg1"/>
              </a:solidFill>
            </a:endParaRPr>
          </a:p>
          <a:p>
            <a:pPr algn="l">
              <a:lnSpc>
                <a:spcPct val="150000"/>
              </a:lnSpc>
            </a:pPr>
            <a:r>
              <a:rPr lang="en-GB" sz="1800" b="1" dirty="0">
                <a:solidFill>
                  <a:schemeClr val="bg1"/>
                </a:solidFill>
              </a:rPr>
              <a:t>Module:</a:t>
            </a:r>
            <a:r>
              <a:rPr lang="en-GB" sz="1800" dirty="0">
                <a:solidFill>
                  <a:schemeClr val="bg1"/>
                </a:solidFill>
              </a:rPr>
              <a:t> Social Epidemiology and Public Health Development</a:t>
            </a:r>
            <a:br>
              <a:rPr lang="en-GB" sz="1800" dirty="0">
                <a:solidFill>
                  <a:schemeClr val="bg1"/>
                </a:solidFill>
              </a:rPr>
            </a:br>
            <a:r>
              <a:rPr lang="en-GB" sz="1800" b="1" dirty="0">
                <a:solidFill>
                  <a:schemeClr val="bg1"/>
                </a:solidFill>
              </a:rPr>
              <a:t>Module Code:</a:t>
            </a:r>
            <a:r>
              <a:rPr lang="en-GB" sz="1800" dirty="0">
                <a:solidFill>
                  <a:schemeClr val="bg1"/>
                </a:solidFill>
              </a:rPr>
              <a:t> LCHS7000</a:t>
            </a:r>
            <a:br>
              <a:rPr lang="en-GB" sz="1800" dirty="0">
                <a:solidFill>
                  <a:schemeClr val="bg1"/>
                </a:solidFill>
              </a:rPr>
            </a:br>
            <a:r>
              <a:rPr lang="en-GB" sz="1800" b="1" dirty="0">
                <a:solidFill>
                  <a:schemeClr val="bg1"/>
                </a:solidFill>
              </a:rPr>
              <a:t>Programme:</a:t>
            </a:r>
            <a:r>
              <a:rPr lang="en-GB" sz="1800" dirty="0">
                <a:solidFill>
                  <a:schemeClr val="bg1"/>
                </a:solidFill>
              </a:rPr>
              <a:t> MSc Public Health and Social Care in Practice</a:t>
            </a:r>
            <a:br>
              <a:rPr lang="en-GB" sz="1800" dirty="0">
                <a:solidFill>
                  <a:schemeClr val="bg1"/>
                </a:solidFill>
              </a:rPr>
            </a:br>
            <a:r>
              <a:rPr lang="en-GB" sz="1800" b="1" dirty="0">
                <a:solidFill>
                  <a:schemeClr val="bg1"/>
                </a:solidFill>
              </a:rPr>
              <a:t>Lecturer:</a:t>
            </a:r>
            <a:r>
              <a:rPr lang="en-GB" sz="1800" dirty="0">
                <a:solidFill>
                  <a:schemeClr val="bg1"/>
                </a:solidFill>
              </a:rPr>
              <a:t> Dr Hamdi Hussain</a:t>
            </a:r>
          </a:p>
          <a:p>
            <a:pPr>
              <a:lnSpc>
                <a:spcPct val="150000"/>
              </a:lnSpc>
            </a:pPr>
            <a:r>
              <a:rPr lang="en-GB" sz="1800" b="1" dirty="0">
                <a:solidFill>
                  <a:schemeClr val="bg1"/>
                </a:solidFill>
              </a:rPr>
              <a:t>Presented by:</a:t>
            </a:r>
            <a:br>
              <a:rPr lang="en-GB" sz="1800" dirty="0">
                <a:solidFill>
                  <a:schemeClr val="bg1"/>
                </a:solidFill>
              </a:rPr>
            </a:br>
            <a:r>
              <a:rPr lang="en-GB" sz="1800" dirty="0">
                <a:solidFill>
                  <a:schemeClr val="bg1"/>
                </a:solidFill>
              </a:rPr>
              <a:t>Person 1: Fathema Khatun </a:t>
            </a:r>
            <a:r>
              <a:rPr lang="en-GB" sz="1800" b="1" dirty="0">
                <a:solidFill>
                  <a:schemeClr val="bg1"/>
                </a:solidFill>
              </a:rPr>
              <a:t> – [Student ID - 2215607]</a:t>
            </a:r>
            <a:br>
              <a:rPr lang="en-GB" sz="1800" dirty="0">
                <a:solidFill>
                  <a:schemeClr val="bg1"/>
                </a:solidFill>
              </a:rPr>
            </a:br>
            <a:r>
              <a:rPr lang="en-GB" sz="1800" dirty="0">
                <a:solidFill>
                  <a:schemeClr val="bg1"/>
                </a:solidFill>
              </a:rPr>
              <a:t>Person 2: Samina Gul</a:t>
            </a:r>
            <a:r>
              <a:rPr lang="en-GB" sz="1800" b="1" dirty="0">
                <a:solidFill>
                  <a:schemeClr val="bg1"/>
                </a:solidFill>
              </a:rPr>
              <a:t> – [Student ID - 2118248]</a:t>
            </a:r>
            <a:br>
              <a:rPr lang="en-GB" sz="1800" dirty="0">
                <a:solidFill>
                  <a:schemeClr val="bg1"/>
                </a:solidFill>
              </a:rPr>
            </a:br>
            <a:r>
              <a:rPr lang="en-GB" sz="1800" dirty="0">
                <a:solidFill>
                  <a:schemeClr val="bg1"/>
                </a:solidFill>
              </a:rPr>
              <a:t>Person 3: Sonia Altaf </a:t>
            </a:r>
            <a:r>
              <a:rPr lang="en-GB" sz="1800" b="1" dirty="0">
                <a:solidFill>
                  <a:schemeClr val="bg1"/>
                </a:solidFill>
              </a:rPr>
              <a:t> – [Student ID - 2209656]</a:t>
            </a:r>
            <a:br>
              <a:rPr lang="en-GB" sz="1800" dirty="0">
                <a:solidFill>
                  <a:schemeClr val="bg1"/>
                </a:solidFill>
              </a:rPr>
            </a:br>
            <a:r>
              <a:rPr lang="en-GB" sz="1800" b="1" dirty="0">
                <a:solidFill>
                  <a:schemeClr val="bg1"/>
                </a:solidFill>
              </a:rPr>
              <a:t>University of Wales Trinity Saint David</a:t>
            </a:r>
            <a:endParaRPr lang="en-GB" sz="1800" dirty="0">
              <a:solidFill>
                <a:schemeClr val="bg1"/>
              </a:solidFill>
            </a:endParaRPr>
          </a:p>
          <a:p>
            <a:pPr algn="l">
              <a:lnSpc>
                <a:spcPct val="150000"/>
              </a:lnSpc>
            </a:pPr>
            <a:endParaRPr lang="en-GB" sz="1800" dirty="0">
              <a:solidFill>
                <a:schemeClr val="bg1"/>
              </a:solidFill>
            </a:endParaRPr>
          </a:p>
        </p:txBody>
      </p:sp>
    </p:spTree>
    <p:extLst>
      <p:ext uri="{BB962C8B-B14F-4D97-AF65-F5344CB8AC3E}">
        <p14:creationId xmlns:p14="http://schemas.microsoft.com/office/powerpoint/2010/main" val="36041871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smartphone screen filled with various app icons, such as a camera, map, music player, and social media apps, against a minimalist black background.&#10;&#10;AI-generated content may be incorrect.">
            <a:extLst>
              <a:ext uri="{FF2B5EF4-FFF2-40B4-BE49-F238E27FC236}">
                <a16:creationId xmlns:a16="http://schemas.microsoft.com/office/drawing/2014/main" id="{37AB8629-4A51-63FA-7A6A-932E2CD88F01}"/>
              </a:ext>
            </a:extLst>
          </p:cNvPr>
          <p:cNvPicPr>
            <a:picLocks noChangeAspect="1"/>
          </p:cNvPicPr>
          <p:nvPr/>
        </p:nvPicPr>
        <p:blipFill>
          <a:blip r:embed="rId3"/>
          <a:stretch>
            <a:fillRect/>
          </a:stretch>
        </p:blipFill>
        <p:spPr>
          <a:xfrm>
            <a:off x="3239" y="-32085"/>
            <a:ext cx="12185522" cy="6858000"/>
          </a:xfrm>
          <a:prstGeom prst="rect">
            <a:avLst/>
          </a:prstGeom>
        </p:spPr>
      </p:pic>
      <p:sp>
        <p:nvSpPr>
          <p:cNvPr id="3" name="Content Placeholder 2">
            <a:extLst>
              <a:ext uri="{FF2B5EF4-FFF2-40B4-BE49-F238E27FC236}">
                <a16:creationId xmlns:a16="http://schemas.microsoft.com/office/drawing/2014/main" id="{AA38BD60-9EFF-D104-67CD-CFC9C3CB0D89}"/>
              </a:ext>
            </a:extLst>
          </p:cNvPr>
          <p:cNvSpPr>
            <a:spLocks noGrp="1"/>
          </p:cNvSpPr>
          <p:nvPr>
            <p:ph idx="1"/>
          </p:nvPr>
        </p:nvSpPr>
        <p:spPr>
          <a:xfrm>
            <a:off x="114299" y="1057275"/>
            <a:ext cx="7896225" cy="5657850"/>
          </a:xfrm>
        </p:spPr>
        <p:txBody>
          <a:bodyPr>
            <a:normAutofit fontScale="85000" lnSpcReduction="20000"/>
          </a:bodyPr>
          <a:lstStyle/>
          <a:p>
            <a:pPr marL="0" indent="0" algn="ctr">
              <a:lnSpc>
                <a:spcPct val="150000"/>
              </a:lnSpc>
              <a:buNone/>
            </a:pPr>
            <a:r>
              <a:rPr lang="en-US" b="1" dirty="0">
                <a:solidFill>
                  <a:srgbClr val="5C1419"/>
                </a:solidFill>
                <a:latin typeface="Arial" panose="020B0604020202020204" pitchFamily="34" charset="0"/>
                <a:cs typeface="Arial" panose="020B0604020202020204" pitchFamily="34" charset="0"/>
              </a:rPr>
              <a:t>Overall Aim</a:t>
            </a:r>
          </a:p>
          <a:p>
            <a:pPr algn="ctr">
              <a:lnSpc>
                <a:spcPct val="150000"/>
              </a:lnSpc>
            </a:pPr>
            <a:r>
              <a:rPr lang="en-US" b="1" dirty="0">
                <a:solidFill>
                  <a:srgbClr val="1A1A1A"/>
                </a:solidFill>
                <a:latin typeface="Arial" panose="020B0604020202020204" pitchFamily="34" charset="0"/>
                <a:cs typeface="Arial" panose="020B0604020202020204" pitchFamily="34" charset="0"/>
              </a:rPr>
              <a:t>To support teenagers aged 13–18 to develop healthier screen habits by reducing recreational screen time, improving bedtime routines and increasing physical and offline activities during a 6-week campaign.</a:t>
            </a:r>
            <a:r>
              <a:rPr lang="en-GB" b="1" dirty="0">
                <a:solidFill>
                  <a:srgbClr val="1A1A1A"/>
                </a:solidFill>
                <a:latin typeface="Arial" panose="020B0604020202020204" pitchFamily="34" charset="0"/>
                <a:cs typeface="Arial" panose="020B0604020202020204" pitchFamily="34" charset="0"/>
              </a:rPr>
              <a:t> </a:t>
            </a:r>
          </a:p>
          <a:p>
            <a:pPr marL="0" indent="0" algn="ctr">
              <a:lnSpc>
                <a:spcPct val="150000"/>
              </a:lnSpc>
              <a:buNone/>
            </a:pPr>
            <a:r>
              <a:rPr lang="en-GB" b="1" dirty="0">
                <a:solidFill>
                  <a:srgbClr val="5C1419"/>
                </a:solidFill>
                <a:latin typeface="Arial" panose="020B0604020202020204" pitchFamily="34" charset="0"/>
                <a:cs typeface="Arial" panose="020B0604020202020204" pitchFamily="34" charset="0"/>
              </a:rPr>
              <a:t>Proposed campaign title</a:t>
            </a:r>
            <a:r>
              <a:rPr lang="en-GB" b="1" dirty="0">
                <a:solidFill>
                  <a:srgbClr val="1A1A1A"/>
                </a:solidFill>
                <a:latin typeface="Arial" panose="020B0604020202020204" pitchFamily="34" charset="0"/>
                <a:cs typeface="Arial" panose="020B0604020202020204" pitchFamily="34" charset="0"/>
              </a:rPr>
              <a:t>: SCREEN SMART</a:t>
            </a:r>
          </a:p>
          <a:p>
            <a:pPr marL="0" indent="0" algn="ctr">
              <a:lnSpc>
                <a:spcPct val="150000"/>
              </a:lnSpc>
              <a:buNone/>
            </a:pPr>
            <a:r>
              <a:rPr lang="en-GB" b="1" dirty="0">
                <a:solidFill>
                  <a:srgbClr val="5C1419"/>
                </a:solidFill>
                <a:latin typeface="Arial" panose="020B0604020202020204" pitchFamily="34" charset="0"/>
                <a:cs typeface="Arial" panose="020B0604020202020204" pitchFamily="34" charset="0"/>
              </a:rPr>
              <a:t>Presented By</a:t>
            </a:r>
            <a:r>
              <a:rPr lang="en-GB" b="1" dirty="0">
                <a:solidFill>
                  <a:srgbClr val="1A1A1A"/>
                </a:solidFill>
                <a:latin typeface="Arial" panose="020B0604020202020204" pitchFamily="34" charset="0"/>
                <a:cs typeface="Arial" panose="020B0604020202020204" pitchFamily="34" charset="0"/>
              </a:rPr>
              <a:t>:  Fathema Khatun (2215607)</a:t>
            </a:r>
          </a:p>
          <a:p>
            <a:pPr marL="0" indent="0" algn="ctr">
              <a:lnSpc>
                <a:spcPct val="150000"/>
              </a:lnSpc>
              <a:buNone/>
            </a:pPr>
            <a:r>
              <a:rPr lang="en-GB" b="1" dirty="0">
                <a:solidFill>
                  <a:srgbClr val="1A1A1A"/>
                </a:solidFill>
                <a:latin typeface="Arial" panose="020B0604020202020204" pitchFamily="34" charset="0"/>
                <a:cs typeface="Arial" panose="020B0604020202020204" pitchFamily="34" charset="0"/>
              </a:rPr>
              <a:t>Slogan:</a:t>
            </a:r>
            <a:r>
              <a:rPr lang="en-GB" dirty="0">
                <a:solidFill>
                  <a:srgbClr val="1A1A1A"/>
                </a:solidFill>
                <a:latin typeface="Arial" panose="020B0604020202020204" pitchFamily="34" charset="0"/>
                <a:cs typeface="Arial" panose="020B0604020202020204" pitchFamily="34" charset="0"/>
              </a:rPr>
              <a:t> </a:t>
            </a:r>
          </a:p>
          <a:p>
            <a:pPr marL="0" indent="0" algn="ctr">
              <a:lnSpc>
                <a:spcPct val="150000"/>
              </a:lnSpc>
              <a:buNone/>
            </a:pPr>
            <a:r>
              <a:rPr lang="en-GB" i="1" dirty="0">
                <a:solidFill>
                  <a:srgbClr val="F6F2EF"/>
                </a:solidFill>
                <a:highlight>
                  <a:srgbClr val="5C1419"/>
                </a:highlight>
                <a:latin typeface="Arial" panose="020B0604020202020204" pitchFamily="34" charset="0"/>
                <a:cs typeface="Arial" panose="020B0604020202020204" pitchFamily="34" charset="0"/>
              </a:rPr>
              <a:t>Scroll Less. Sleep Better. Move More.</a:t>
            </a:r>
            <a:endParaRPr lang="en-GB" dirty="0">
              <a:solidFill>
                <a:srgbClr val="F6F2EF"/>
              </a:solidFill>
              <a:highlight>
                <a:srgbClr val="5C1419"/>
              </a:highlight>
              <a:latin typeface="Arial" panose="020B0604020202020204" pitchFamily="34" charset="0"/>
              <a:cs typeface="Arial" panose="020B0604020202020204" pitchFamily="34" charset="0"/>
            </a:endParaRPr>
          </a:p>
          <a:p>
            <a:pPr algn="ctr">
              <a:lnSpc>
                <a:spcPct val="150000"/>
              </a:lnSpc>
            </a:pPr>
            <a:endParaRPr lang="en-GB" dirty="0">
              <a:solidFill>
                <a:srgbClr val="1A1A1A"/>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42F26D1D-63A4-83E3-65C3-137A6347B742}"/>
              </a:ext>
            </a:extLst>
          </p:cNvPr>
          <p:cNvSpPr>
            <a:spLocks noGrp="1"/>
          </p:cNvSpPr>
          <p:nvPr>
            <p:ph type="title"/>
          </p:nvPr>
        </p:nvSpPr>
        <p:spPr/>
        <p:txBody>
          <a:bodyPr/>
          <a:lstStyle/>
          <a:p>
            <a:r>
              <a:rPr lang="en-GB" b="1" dirty="0">
                <a:solidFill>
                  <a:srgbClr val="3A0403"/>
                </a:solidFill>
              </a:rPr>
              <a:t>        Person 1 – Rationale</a:t>
            </a:r>
            <a:br>
              <a:rPr lang="en-GB" b="1" dirty="0">
                <a:solidFill>
                  <a:srgbClr val="3A0403"/>
                </a:solidFill>
              </a:rPr>
            </a:br>
            <a:endParaRPr lang="en-GB" dirty="0">
              <a:solidFill>
                <a:srgbClr val="3A0403"/>
              </a:solidFill>
            </a:endParaRPr>
          </a:p>
        </p:txBody>
      </p:sp>
    </p:spTree>
    <p:extLst>
      <p:ext uri="{BB962C8B-B14F-4D97-AF65-F5344CB8AC3E}">
        <p14:creationId xmlns:p14="http://schemas.microsoft.com/office/powerpoint/2010/main" val="3968870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is using a mobile phone under dim lighting.&#10;&#10;AI-generated content may be incorrect.">
            <a:extLst>
              <a:ext uri="{FF2B5EF4-FFF2-40B4-BE49-F238E27FC236}">
                <a16:creationId xmlns:a16="http://schemas.microsoft.com/office/drawing/2014/main" id="{FF10BC74-9922-7885-9B13-40B6717CAC63}"/>
              </a:ext>
            </a:extLst>
          </p:cNvPr>
          <p:cNvPicPr>
            <a:picLocks noChangeAspect="1"/>
          </p:cNvPicPr>
          <p:nvPr/>
        </p:nvPicPr>
        <p:blipFill>
          <a:blip r:embed="rId2"/>
          <a:stretch>
            <a:fillRect/>
          </a:stretch>
        </p:blipFill>
        <p:spPr>
          <a:xfrm>
            <a:off x="0" y="34678"/>
            <a:ext cx="12192000" cy="6788645"/>
          </a:xfrm>
          <a:prstGeom prst="rect">
            <a:avLst/>
          </a:prstGeom>
        </p:spPr>
      </p:pic>
      <p:sp>
        <p:nvSpPr>
          <p:cNvPr id="3" name="Content Placeholder 2">
            <a:extLst>
              <a:ext uri="{FF2B5EF4-FFF2-40B4-BE49-F238E27FC236}">
                <a16:creationId xmlns:a16="http://schemas.microsoft.com/office/drawing/2014/main" id="{6B033550-83DC-D00A-B0BB-D655275396FD}"/>
              </a:ext>
            </a:extLst>
          </p:cNvPr>
          <p:cNvSpPr>
            <a:spLocks noGrp="1"/>
          </p:cNvSpPr>
          <p:nvPr>
            <p:ph idx="1"/>
          </p:nvPr>
        </p:nvSpPr>
        <p:spPr>
          <a:xfrm>
            <a:off x="4834467" y="1710268"/>
            <a:ext cx="6519333" cy="4459534"/>
          </a:xfrm>
        </p:spPr>
        <p:txBody>
          <a:bodyPr>
            <a:noAutofit/>
          </a:bodyPr>
          <a:lstStyle/>
          <a:p>
            <a:pPr lvl="0">
              <a:lnSpc>
                <a:spcPct val="110000"/>
              </a:lnSpc>
            </a:pPr>
            <a:r>
              <a:rPr lang="en-GB" sz="1600" dirty="0">
                <a:latin typeface="Arial" panose="020B0604020202020204" pitchFamily="34" charset="0"/>
                <a:cs typeface="Arial" panose="020B0604020202020204" pitchFamily="34" charset="0"/>
              </a:rPr>
              <a:t>Digital technology is now part of teenagers' education, communication, entertainment and social relationships (Ofcom, 2025). </a:t>
            </a:r>
          </a:p>
          <a:p>
            <a:pPr lvl="0"/>
            <a:r>
              <a:rPr lang="en-GB" sz="1600" dirty="0">
                <a:latin typeface="Arial" panose="020B0604020202020204" pitchFamily="34" charset="0"/>
                <a:cs typeface="Arial" panose="020B0604020202020204" pitchFamily="34" charset="0"/>
              </a:rPr>
              <a:t>However, high recreational screen use, particularly prolonged and bedtime use, may displace sleep, physical activity and face-to-face activities (WHO, 2020b; Silva et al., 2022). </a:t>
            </a:r>
          </a:p>
          <a:p>
            <a:pPr lvl="0">
              <a:lnSpc>
                <a:spcPct val="110000"/>
              </a:lnSpc>
            </a:pPr>
            <a:r>
              <a:rPr lang="en-GB" sz="1600" dirty="0">
                <a:latin typeface="Arial" panose="020B0604020202020204" pitchFamily="34" charset="0"/>
                <a:cs typeface="Arial" panose="020B0604020202020204" pitchFamily="34" charset="0"/>
              </a:rPr>
              <a:t>The campaign does not aim to remove screens. It aims to help teenagers develop a healthier and more balanced relationship with recreational screen use. </a:t>
            </a:r>
          </a:p>
          <a:p>
            <a:pPr lvl="0">
              <a:lnSpc>
                <a:spcPct val="110000"/>
              </a:lnSpc>
            </a:pPr>
            <a:r>
              <a:rPr lang="en-GB" sz="1600" dirty="0">
                <a:latin typeface="Arial" panose="020B0604020202020204" pitchFamily="34" charset="0"/>
                <a:cs typeface="Arial" panose="020B0604020202020204" pitchFamily="34" charset="0"/>
              </a:rPr>
              <a:t>Target population: teenagers aged 13–18 years. </a:t>
            </a:r>
          </a:p>
          <a:p>
            <a:pPr lvl="0">
              <a:lnSpc>
                <a:spcPct val="110000"/>
              </a:lnSpc>
            </a:pPr>
            <a:r>
              <a:rPr lang="en-GB" sz="1600" dirty="0">
                <a:latin typeface="Arial" panose="020B0604020202020204" pitchFamily="34" charset="0"/>
                <a:cs typeface="Arial" panose="020B0604020202020204" pitchFamily="34" charset="0"/>
              </a:rPr>
              <a:t>Proposed intervention: a 6-week school/community-based health-promotion campaign. </a:t>
            </a:r>
          </a:p>
          <a:p>
            <a:pPr marL="0" indent="0" algn="ctr">
              <a:lnSpc>
                <a:spcPct val="110000"/>
              </a:lnSpc>
              <a:buNone/>
            </a:pPr>
            <a:r>
              <a:rPr lang="en-GB" sz="1600" dirty="0">
                <a:solidFill>
                  <a:srgbClr val="5C1419"/>
                </a:solidFill>
                <a:latin typeface="Arial" panose="020B0604020202020204" pitchFamily="34" charset="0"/>
                <a:cs typeface="Arial" panose="020B0604020202020204" pitchFamily="34" charset="0"/>
              </a:rPr>
              <a:t>Key message:</a:t>
            </a:r>
          </a:p>
          <a:p>
            <a:pPr marL="0" indent="0">
              <a:lnSpc>
                <a:spcPct val="110000"/>
              </a:lnSpc>
              <a:buNone/>
            </a:pPr>
            <a:r>
              <a:rPr lang="en-GB" sz="1600" i="1" dirty="0">
                <a:latin typeface="Arial" panose="020B0604020202020204" pitchFamily="34" charset="0"/>
                <a:cs typeface="Arial" panose="020B0604020202020204" pitchFamily="34" charset="0"/>
              </a:rPr>
              <a:t>The problem is not simply screens—it is when, why and how much they are used.</a:t>
            </a:r>
            <a:endParaRPr lang="en-GB" sz="1600" dirty="0">
              <a:latin typeface="Arial" panose="020B0604020202020204" pitchFamily="34" charset="0"/>
              <a:cs typeface="Arial" panose="020B0604020202020204" pitchFamily="34" charset="0"/>
            </a:endParaRPr>
          </a:p>
          <a:p>
            <a:pPr>
              <a:lnSpc>
                <a:spcPct val="110000"/>
              </a:lnSpc>
            </a:pPr>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01B559E-3A61-ADF9-1540-3B0DCD436B28}"/>
              </a:ext>
            </a:extLst>
          </p:cNvPr>
          <p:cNvSpPr>
            <a:spLocks noGrp="1"/>
          </p:cNvSpPr>
          <p:nvPr>
            <p:ph type="title"/>
          </p:nvPr>
        </p:nvSpPr>
        <p:spPr>
          <a:xfrm>
            <a:off x="838200" y="365126"/>
            <a:ext cx="10515600" cy="566208"/>
          </a:xfrm>
        </p:spPr>
        <p:txBody>
          <a:bodyPr>
            <a:normAutofit fontScale="90000"/>
          </a:bodyPr>
          <a:lstStyle/>
          <a:p>
            <a:r>
              <a:rPr lang="en-GB" dirty="0">
                <a:solidFill>
                  <a:srgbClr val="3A0403"/>
                </a:solidFill>
                <a:latin typeface="Arial" panose="020B0604020202020204" pitchFamily="34" charset="0"/>
                <a:cs typeface="Arial" panose="020B0604020202020204" pitchFamily="34" charset="0"/>
              </a:rPr>
              <a:t>	Introduction: Why Screen Time Matters</a:t>
            </a:r>
          </a:p>
        </p:txBody>
      </p:sp>
      <p:sp>
        <p:nvSpPr>
          <p:cNvPr id="6" name="Content Placeholder 2">
            <a:extLst>
              <a:ext uri="{FF2B5EF4-FFF2-40B4-BE49-F238E27FC236}">
                <a16:creationId xmlns:a16="http://schemas.microsoft.com/office/drawing/2014/main" id="{65E1246C-AB65-E205-2BF2-9C5803DDDD34}"/>
              </a:ext>
            </a:extLst>
          </p:cNvPr>
          <p:cNvSpPr txBox="1">
            <a:spLocks/>
          </p:cNvSpPr>
          <p:nvPr/>
        </p:nvSpPr>
        <p:spPr>
          <a:xfrm>
            <a:off x="135468" y="1009367"/>
            <a:ext cx="11218332" cy="98636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latin typeface="Arial" panose="020B0604020202020204" pitchFamily="34" charset="0"/>
                <a:cs typeface="Arial" panose="020B0604020202020204" pitchFamily="34" charset="0"/>
              </a:rPr>
              <a:t>Reducing Excessive Screen Time Among Teenagers Aged 13–18</a:t>
            </a:r>
          </a:p>
          <a:p>
            <a:pPr marL="0" indent="0" algn="ctr">
              <a:buNone/>
            </a:pPr>
            <a:r>
              <a:rPr lang="en-GB" sz="1600" dirty="0">
                <a:latin typeface="Arial" panose="020B0604020202020204" pitchFamily="34" charset="0"/>
                <a:cs typeface="Arial" panose="020B0604020202020204" pitchFamily="34" charset="0"/>
              </a:rPr>
              <a:t>SCREEN SMART: Scroll Less. Sleep Better. Move More.</a:t>
            </a:r>
          </a:p>
        </p:txBody>
      </p:sp>
    </p:spTree>
    <p:extLst>
      <p:ext uri="{BB962C8B-B14F-4D97-AF65-F5344CB8AC3E}">
        <p14:creationId xmlns:p14="http://schemas.microsoft.com/office/powerpoint/2010/main" val="239062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shows a young person with a pensive expression, surrounded by various electronic devices such as a phone, tablet, and gaming console, against a minimalist, patterned background.&#10;&#10;AI-generated content may be incorrect.">
            <a:extLst>
              <a:ext uri="{FF2B5EF4-FFF2-40B4-BE49-F238E27FC236}">
                <a16:creationId xmlns:a16="http://schemas.microsoft.com/office/drawing/2014/main" id="{ED2AA46F-EABF-5038-EC61-638D424F768E}"/>
              </a:ext>
            </a:extLst>
          </p:cNvPr>
          <p:cNvPicPr>
            <a:picLocks noChangeAspect="1"/>
          </p:cNvPicPr>
          <p:nvPr/>
        </p:nvPicPr>
        <p:blipFill>
          <a:blip r:embed="rId2"/>
          <a:stretch>
            <a:fillRect/>
          </a:stretch>
        </p:blipFill>
        <p:spPr>
          <a:xfrm>
            <a:off x="3239" y="-16043"/>
            <a:ext cx="12185522" cy="6858000"/>
          </a:xfrm>
          <a:prstGeom prst="rect">
            <a:avLst/>
          </a:prstGeom>
        </p:spPr>
      </p:pic>
      <p:sp>
        <p:nvSpPr>
          <p:cNvPr id="2" name="Title 1">
            <a:extLst>
              <a:ext uri="{FF2B5EF4-FFF2-40B4-BE49-F238E27FC236}">
                <a16:creationId xmlns:a16="http://schemas.microsoft.com/office/drawing/2014/main" id="{C6B4E395-FCA8-C901-ED89-D96E5068F25D}"/>
              </a:ext>
            </a:extLst>
          </p:cNvPr>
          <p:cNvSpPr>
            <a:spLocks noGrp="1"/>
          </p:cNvSpPr>
          <p:nvPr>
            <p:ph type="title"/>
          </p:nvPr>
        </p:nvSpPr>
        <p:spPr>
          <a:xfrm>
            <a:off x="838200" y="-269875"/>
            <a:ext cx="10515600" cy="1325563"/>
          </a:xfrm>
        </p:spPr>
        <p:txBody>
          <a:bodyPr/>
          <a:lstStyle/>
          <a:p>
            <a:r>
              <a:rPr lang="en-GB" dirty="0">
                <a:latin typeface="Arial" panose="020B0604020202020204" pitchFamily="34" charset="0"/>
                <a:cs typeface="Arial" panose="020B0604020202020204" pitchFamily="34" charset="0"/>
              </a:rPr>
              <a:t>    Why Focus on Teenagers Aged 13–18?</a:t>
            </a:r>
          </a:p>
        </p:txBody>
      </p:sp>
      <p:sp>
        <p:nvSpPr>
          <p:cNvPr id="3" name="Content Placeholder 2">
            <a:extLst>
              <a:ext uri="{FF2B5EF4-FFF2-40B4-BE49-F238E27FC236}">
                <a16:creationId xmlns:a16="http://schemas.microsoft.com/office/drawing/2014/main" id="{7C86B090-9D0B-BC19-7916-5D07844EAB09}"/>
              </a:ext>
            </a:extLst>
          </p:cNvPr>
          <p:cNvSpPr>
            <a:spLocks noGrp="1"/>
          </p:cNvSpPr>
          <p:nvPr>
            <p:ph idx="1"/>
          </p:nvPr>
        </p:nvSpPr>
        <p:spPr>
          <a:xfrm>
            <a:off x="3577388" y="1055688"/>
            <a:ext cx="7776411" cy="5786269"/>
          </a:xfrm>
        </p:spPr>
        <p:txBody>
          <a:bodyPr>
            <a:normAutofit/>
          </a:bodyPr>
          <a:lstStyle/>
          <a:p>
            <a:pPr marL="0" indent="0" algn="ctr">
              <a:buNone/>
            </a:pPr>
            <a:r>
              <a:rPr lang="en-GB" sz="2600" b="1" dirty="0">
                <a:latin typeface="Arial" panose="020B0604020202020204" pitchFamily="34" charset="0"/>
                <a:cs typeface="Arial" panose="020B0604020202020204" pitchFamily="34" charset="0"/>
              </a:rPr>
              <a:t>Adolescence is a key period for developing lifelong habits</a:t>
            </a:r>
          </a:p>
          <a:p>
            <a:pPr lvl="0"/>
            <a:r>
              <a:rPr lang="en-GB" sz="1600" dirty="0">
                <a:latin typeface="Arial" panose="020B0604020202020204" pitchFamily="34" charset="0"/>
                <a:cs typeface="Arial" panose="020B0604020202020204" pitchFamily="34" charset="0"/>
              </a:rPr>
              <a:t>Adolescence involves important physical, psychological and social development (WHO, 2020a). </a:t>
            </a:r>
          </a:p>
          <a:p>
            <a:pPr lvl="0"/>
            <a:r>
              <a:rPr lang="en-GB" sz="1600" dirty="0">
                <a:latin typeface="Arial" panose="020B0604020202020204" pitchFamily="34" charset="0"/>
                <a:cs typeface="Arial" panose="020B0604020202020204" pitchFamily="34" charset="0"/>
              </a:rPr>
              <a:t>UK children aged 8–14 spend an average of 2 hours 59 minutes per day online across monitored smartphones, tablets and computers (Ofcom, 2025). </a:t>
            </a:r>
          </a:p>
          <a:p>
            <a:pPr lvl="0"/>
            <a:r>
              <a:rPr lang="en-GB" sz="1600" dirty="0">
                <a:latin typeface="Arial" panose="020B0604020202020204" pitchFamily="34" charset="0"/>
                <a:cs typeface="Arial" panose="020B0604020202020204" pitchFamily="34" charset="0"/>
              </a:rPr>
              <a:t>Among 13–14-year-old Snapchat users, average Snapchat use alone was 2 hours 13 minutes per day (Ofcom, 2025). </a:t>
            </a:r>
          </a:p>
          <a:p>
            <a:pPr lvl="0"/>
            <a:r>
              <a:rPr lang="en-GB" sz="1600" dirty="0">
                <a:latin typeface="Arial" panose="020B0604020202020204" pitchFamily="34" charset="0"/>
                <a:cs typeface="Arial" panose="020B0604020202020204" pitchFamily="34" charset="0"/>
              </a:rPr>
              <a:t>Late-night online activity is also evident: across major platforms used by children, a proportion of use occurs between 9 pm and 5 am (Ofcom, 2025). </a:t>
            </a:r>
          </a:p>
          <a:p>
            <a:r>
              <a:rPr lang="en-GB" sz="1600" dirty="0">
                <a:latin typeface="Arial" panose="020B0604020202020204" pitchFamily="34" charset="0"/>
                <a:cs typeface="Arial" panose="020B0604020202020204" pitchFamily="34" charset="0"/>
              </a:rPr>
              <a:t>Public-health concern</a:t>
            </a:r>
          </a:p>
          <a:p>
            <a:r>
              <a:rPr lang="en-GB" sz="1600" dirty="0">
                <a:latin typeface="Arial" panose="020B0604020202020204" pitchFamily="34" charset="0"/>
                <a:cs typeface="Arial" panose="020B0604020202020204" pitchFamily="34" charset="0"/>
              </a:rPr>
              <a:t>High screen exposure can compete with:</a:t>
            </a:r>
          </a:p>
          <a:p>
            <a:r>
              <a:rPr lang="en-GB" sz="1600" dirty="0">
                <a:latin typeface="Arial" panose="020B0604020202020204" pitchFamily="34" charset="0"/>
                <a:cs typeface="Arial" panose="020B0604020202020204" pitchFamily="34" charset="0"/>
              </a:rPr>
              <a:t>Sleep → Physical activity → Study → Family interaction → Offline social activity </a:t>
            </a:r>
            <a:r>
              <a:rPr lang="en-GB" sz="1600" i="1" dirty="0">
                <a:latin typeface="Arial" panose="020B0604020202020204" pitchFamily="34" charset="0"/>
                <a:cs typeface="Arial" panose="020B0604020202020204" pitchFamily="34" charset="0"/>
              </a:rPr>
              <a:t>(Ofcom, 2025; WHO, 2020b; Silva et al., 2022)</a:t>
            </a:r>
          </a:p>
          <a:p>
            <a:pPr marL="0" indent="0" algn="ctr">
              <a:buNone/>
            </a:pPr>
            <a:r>
              <a:rPr lang="en-GB" sz="1600" b="1" dirty="0">
                <a:solidFill>
                  <a:srgbClr val="5C1419"/>
                </a:solidFill>
                <a:latin typeface="Arial" panose="020B0604020202020204" pitchFamily="34" charset="0"/>
                <a:cs typeface="Arial" panose="020B0604020202020204" pitchFamily="34" charset="0"/>
              </a:rPr>
              <a:t>Critical interpretation</a:t>
            </a:r>
            <a:r>
              <a:rPr lang="en-GB" sz="1600" b="1"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High online use does not necessarily indicate harm; its impact depends on how, when and why screens are used, and whether screen use displaces important health-promoting activities </a:t>
            </a:r>
            <a:r>
              <a:rPr lang="en-GB" sz="1600" i="1" dirty="0">
                <a:latin typeface="Arial" panose="020B0604020202020204" pitchFamily="34" charset="0"/>
                <a:cs typeface="Arial" panose="020B0604020202020204" pitchFamily="34" charset="0"/>
              </a:rPr>
              <a:t>(WHO, 2020b; Silva et al., 2022).</a:t>
            </a:r>
            <a:endParaRPr lang="en-GB" sz="1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7D69EF31-8C4B-C504-96AF-E25E9130E494}"/>
              </a:ext>
            </a:extLst>
          </p:cNvPr>
          <p:cNvSpPr txBox="1">
            <a:spLocks/>
          </p:cNvSpPr>
          <p:nvPr/>
        </p:nvSpPr>
        <p:spPr>
          <a:xfrm>
            <a:off x="1625601" y="1444986"/>
            <a:ext cx="1032932" cy="5589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050" dirty="0"/>
              <a:t>(Canva , 2026)</a:t>
            </a:r>
          </a:p>
        </p:txBody>
      </p:sp>
    </p:spTree>
    <p:extLst>
      <p:ext uri="{BB962C8B-B14F-4D97-AF65-F5344CB8AC3E}">
        <p14:creationId xmlns:p14="http://schemas.microsoft.com/office/powerpoint/2010/main" val="25436978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features a minimalist design with a large white background, a circular red dot, and a repeating polka dot pattern.&#10;&#10;AI-generated content may be incorrect.">
            <a:extLst>
              <a:ext uri="{FF2B5EF4-FFF2-40B4-BE49-F238E27FC236}">
                <a16:creationId xmlns:a16="http://schemas.microsoft.com/office/drawing/2014/main" id="{59EC3BC4-CFA3-3EF3-3CBE-35EB58F71987}"/>
              </a:ext>
            </a:extLst>
          </p:cNvPr>
          <p:cNvPicPr>
            <a:picLocks noChangeAspect="1"/>
          </p:cNvPicPr>
          <p:nvPr/>
        </p:nvPicPr>
        <p:blipFill>
          <a:blip r:embed="rId2"/>
          <a:stretch>
            <a:fillRect/>
          </a:stretch>
        </p:blipFill>
        <p:spPr>
          <a:xfrm>
            <a:off x="6883" y="-9525"/>
            <a:ext cx="12178234" cy="6858000"/>
          </a:xfrm>
          <a:prstGeom prst="rect">
            <a:avLst/>
          </a:prstGeom>
        </p:spPr>
      </p:pic>
      <p:sp>
        <p:nvSpPr>
          <p:cNvPr id="3" name="Content Placeholder 2">
            <a:extLst>
              <a:ext uri="{FF2B5EF4-FFF2-40B4-BE49-F238E27FC236}">
                <a16:creationId xmlns:a16="http://schemas.microsoft.com/office/drawing/2014/main" id="{1B1A6B7F-59EE-0A43-42F6-A2A4071D528B}"/>
              </a:ext>
            </a:extLst>
          </p:cNvPr>
          <p:cNvSpPr>
            <a:spLocks noGrp="1"/>
          </p:cNvSpPr>
          <p:nvPr>
            <p:ph idx="1"/>
          </p:nvPr>
        </p:nvSpPr>
        <p:spPr>
          <a:xfrm>
            <a:off x="257175" y="1047750"/>
            <a:ext cx="6543675" cy="2441576"/>
          </a:xfrm>
        </p:spPr>
        <p:txBody>
          <a:bodyPr>
            <a:noAutofit/>
          </a:bodyPr>
          <a:lstStyle/>
          <a:p>
            <a:pPr marL="0" indent="0" algn="ctr">
              <a:buNone/>
            </a:pPr>
            <a:r>
              <a:rPr lang="en-GB" sz="1500" dirty="0">
                <a:solidFill>
                  <a:srgbClr val="5C1419"/>
                </a:solidFill>
                <a:latin typeface="Arial" panose="020B0604020202020204" pitchFamily="34" charset="0"/>
                <a:cs typeface="Arial" panose="020B0604020202020204" pitchFamily="34" charset="0"/>
              </a:rPr>
              <a:t>UK Chief Medical Officers</a:t>
            </a:r>
          </a:p>
          <a:p>
            <a:pPr marL="0" indent="0">
              <a:buNone/>
            </a:pPr>
            <a:r>
              <a:rPr lang="en-GB" sz="1500" dirty="0">
                <a:latin typeface="Arial" panose="020B0604020202020204" pitchFamily="34" charset="0"/>
                <a:cs typeface="Arial" panose="020B0604020202020204" pitchFamily="34" charset="0"/>
              </a:rPr>
              <a:t>Children and young people aged 5–18 years should:</a:t>
            </a:r>
          </a:p>
          <a:p>
            <a:pPr lvl="0"/>
            <a:r>
              <a:rPr lang="en-GB" sz="1500" dirty="0">
                <a:latin typeface="Arial" panose="020B0604020202020204" pitchFamily="34" charset="0"/>
                <a:cs typeface="Arial" panose="020B0604020202020204" pitchFamily="34" charset="0"/>
              </a:rPr>
              <a:t>achieve an average of at least 60 minutes of moderate-to-vigorous physical activity per day across the week; </a:t>
            </a:r>
          </a:p>
          <a:p>
            <a:pPr lvl="0"/>
            <a:r>
              <a:rPr lang="en-GB" sz="1500" dirty="0">
                <a:latin typeface="Arial" panose="020B0604020202020204" pitchFamily="34" charset="0"/>
                <a:cs typeface="Arial" panose="020B0604020202020204" pitchFamily="34" charset="0"/>
              </a:rPr>
              <a:t>minimise sedentary time; </a:t>
            </a:r>
          </a:p>
          <a:p>
            <a:pPr lvl="0"/>
            <a:r>
              <a:rPr lang="en-GB" sz="1500" dirty="0">
                <a:latin typeface="Arial" panose="020B0604020202020204" pitchFamily="34" charset="0"/>
                <a:cs typeface="Arial" panose="020B0604020202020204" pitchFamily="34" charset="0"/>
              </a:rPr>
              <a:t>break up long periods of inactivity with at least light physical activity</a:t>
            </a:r>
            <a:br>
              <a:rPr lang="en-GB" sz="1500" dirty="0">
                <a:latin typeface="Arial" panose="020B0604020202020204" pitchFamily="34" charset="0"/>
                <a:cs typeface="Arial" panose="020B0604020202020204" pitchFamily="34" charset="0"/>
              </a:rPr>
            </a:br>
            <a:r>
              <a:rPr lang="en-GB" sz="1500" i="1" dirty="0">
                <a:latin typeface="Arial" panose="020B0604020202020204" pitchFamily="34" charset="0"/>
                <a:cs typeface="Arial" panose="020B0604020202020204" pitchFamily="34" charset="0"/>
              </a:rPr>
              <a:t>(Department of Health and Social Care, 2026).</a:t>
            </a:r>
          </a:p>
          <a:p>
            <a:pPr lvl="0"/>
            <a:r>
              <a:rPr lang="en-GB" sz="1500" dirty="0">
                <a:latin typeface="Arial" panose="020B0604020202020204" pitchFamily="34" charset="0"/>
                <a:cs typeface="Arial" panose="020B0604020202020204" pitchFamily="34" charset="0"/>
              </a:rPr>
              <a:t>Are guidelines being met?</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Only 49.1% of 5–16-year-olds in England achieved an average of 60+ minutes of physical activity per day in 2024–25. Therefore, over half were not meeting the recommended level </a:t>
            </a:r>
            <a:r>
              <a:rPr lang="en-GB" sz="1500" i="1" dirty="0">
                <a:latin typeface="Arial" panose="020B0604020202020204" pitchFamily="34" charset="0"/>
                <a:cs typeface="Arial" panose="020B0604020202020204" pitchFamily="34" charset="0"/>
              </a:rPr>
              <a:t>(Sport England, 2025).</a:t>
            </a:r>
          </a:p>
          <a:p>
            <a:pPr lvl="0"/>
            <a:endParaRPr lang="en-GB" sz="1500" dirty="0">
              <a:latin typeface="Arial" panose="020B0604020202020204" pitchFamily="34" charset="0"/>
              <a:cs typeface="Arial" panose="020B0604020202020204" pitchFamily="34" charset="0"/>
            </a:endParaRPr>
          </a:p>
          <a:p>
            <a:pPr marL="0" lvl="0" indent="0">
              <a:buNone/>
            </a:pPr>
            <a:endParaRPr lang="en-GB" sz="1500" i="1" dirty="0">
              <a:latin typeface="Arial" panose="020B0604020202020204" pitchFamily="34" charset="0"/>
              <a:cs typeface="Arial" panose="020B0604020202020204" pitchFamily="34" charset="0"/>
            </a:endParaRPr>
          </a:p>
          <a:p>
            <a:pPr lvl="0"/>
            <a:endParaRPr lang="en-GB" sz="1500" i="1" dirty="0">
              <a:latin typeface="Arial" panose="020B0604020202020204" pitchFamily="34" charset="0"/>
              <a:cs typeface="Arial" panose="020B0604020202020204" pitchFamily="34" charset="0"/>
            </a:endParaRPr>
          </a:p>
          <a:p>
            <a:pPr lvl="0"/>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a:p>
            <a:endParaRPr lang="en-GB" sz="15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D06B52F7-415E-23CB-2D63-196C785CEC94}"/>
              </a:ext>
            </a:extLst>
          </p:cNvPr>
          <p:cNvSpPr>
            <a:spLocks noGrp="1"/>
          </p:cNvSpPr>
          <p:nvPr>
            <p:ph type="title"/>
          </p:nvPr>
        </p:nvSpPr>
        <p:spPr>
          <a:xfrm>
            <a:off x="838200" y="365125"/>
            <a:ext cx="10515600" cy="682625"/>
          </a:xfrm>
        </p:spPr>
        <p:txBody>
          <a:bodyPr>
            <a:normAutofit fontScale="90000"/>
          </a:bodyPr>
          <a:lstStyle/>
          <a:p>
            <a:r>
              <a:rPr lang="en-GB" dirty="0">
                <a:latin typeface="Arial" panose="020B0604020202020204" pitchFamily="34" charset="0"/>
                <a:cs typeface="Arial" panose="020B0604020202020204" pitchFamily="34" charset="0"/>
              </a:rPr>
              <a:t>	 National and International Guidelines</a:t>
            </a:r>
          </a:p>
        </p:txBody>
      </p:sp>
      <p:sp>
        <p:nvSpPr>
          <p:cNvPr id="6" name="Content Placeholder 2">
            <a:extLst>
              <a:ext uri="{FF2B5EF4-FFF2-40B4-BE49-F238E27FC236}">
                <a16:creationId xmlns:a16="http://schemas.microsoft.com/office/drawing/2014/main" id="{ED639963-9C5C-069F-98F6-4BAF312402F1}"/>
              </a:ext>
            </a:extLst>
          </p:cNvPr>
          <p:cNvSpPr txBox="1">
            <a:spLocks/>
          </p:cNvSpPr>
          <p:nvPr/>
        </p:nvSpPr>
        <p:spPr>
          <a:xfrm>
            <a:off x="6572250" y="1639093"/>
            <a:ext cx="5362575" cy="50760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solidFill>
                  <a:srgbClr val="5C1419"/>
                </a:solidFill>
                <a:latin typeface="Arial" panose="020B0604020202020204" pitchFamily="34" charset="0"/>
                <a:cs typeface="Arial" panose="020B0604020202020204" pitchFamily="34" charset="0"/>
              </a:rPr>
              <a:t>🌍 World Health Organization</a:t>
            </a:r>
          </a:p>
          <a:p>
            <a:r>
              <a:rPr lang="en-GB" sz="1600" dirty="0">
                <a:latin typeface="Arial" panose="020B0604020202020204" pitchFamily="34" charset="0"/>
                <a:cs typeface="Arial" panose="020B0604020202020204" pitchFamily="34" charset="0"/>
              </a:rPr>
              <a:t>Children and adolescents aged 5–17 years should:</a:t>
            </a:r>
          </a:p>
          <a:p>
            <a:pPr lvl="0"/>
            <a:r>
              <a:rPr lang="en-GB" sz="1600" dirty="0">
                <a:latin typeface="Arial" panose="020B0604020202020204" pitchFamily="34" charset="0"/>
                <a:cs typeface="Arial" panose="020B0604020202020204" pitchFamily="34" charset="0"/>
              </a:rPr>
              <a:t>limit sedentary behaviour, particularly recreational screen time; </a:t>
            </a:r>
          </a:p>
          <a:p>
            <a:pPr lvl="0"/>
            <a:r>
              <a:rPr lang="en-GB" sz="1600" dirty="0">
                <a:latin typeface="Arial" panose="020B0604020202020204" pitchFamily="34" charset="0"/>
                <a:cs typeface="Arial" panose="020B0604020202020204" pitchFamily="34" charset="0"/>
              </a:rPr>
              <a:t>replace sedentary time with physical activity where possible</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(WHO, 2020b).</a:t>
            </a:r>
          </a:p>
          <a:p>
            <a:pPr marL="0" indent="0" algn="ctr">
              <a:buNone/>
            </a:pPr>
            <a:r>
              <a:rPr lang="en-GB" sz="1600" dirty="0">
                <a:solidFill>
                  <a:srgbClr val="5C1419"/>
                </a:solidFill>
                <a:latin typeface="Arial" panose="020B0604020202020204" pitchFamily="34" charset="0"/>
                <a:cs typeface="Arial" panose="020B0604020202020204" pitchFamily="34" charset="0"/>
              </a:rPr>
              <a:t>Critical interpretation:</a:t>
            </a:r>
          </a:p>
          <a:p>
            <a:pPr marL="0" indent="0">
              <a:buNone/>
            </a:pPr>
            <a:r>
              <a:rPr lang="en-GB" sz="1600" dirty="0">
                <a:latin typeface="Arial" panose="020B0604020202020204" pitchFamily="34" charset="0"/>
                <a:cs typeface="Arial" panose="020B0604020202020204" pitchFamily="34" charset="0"/>
              </a:rPr>
              <a:t>Neither guideline sets a universal daily screen-time limit for UK teenagers (Department of Health and Social Care, 2026; WHO, 2020b). Therefore, compliance cannot be measured against a single hourly threshold; however, Ofcom (2025) data indicate substantial daily and late-night online use.</a:t>
            </a:r>
          </a:p>
        </p:txBody>
      </p:sp>
      <p:graphicFrame>
        <p:nvGraphicFramePr>
          <p:cNvPr id="7" name="Chart 6">
            <a:extLst>
              <a:ext uri="{FF2B5EF4-FFF2-40B4-BE49-F238E27FC236}">
                <a16:creationId xmlns:a16="http://schemas.microsoft.com/office/drawing/2014/main" id="{EFB02C28-E891-6A64-FBFD-3C5F55DFBD9C}"/>
              </a:ext>
            </a:extLst>
          </p:cNvPr>
          <p:cNvGraphicFramePr>
            <a:graphicFrameLocks/>
          </p:cNvGraphicFramePr>
          <p:nvPr>
            <p:extLst>
              <p:ext uri="{D42A27DB-BD31-4B8C-83A1-F6EECF244321}">
                <p14:modId xmlns:p14="http://schemas.microsoft.com/office/powerpoint/2010/main" val="2782682416"/>
              </p:ext>
            </p:extLst>
          </p:nvPr>
        </p:nvGraphicFramePr>
        <p:xfrm>
          <a:off x="1185863" y="4140994"/>
          <a:ext cx="4572000" cy="2743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106922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he image is a minimalist, black and red pixelated square with a clear grid pattern.&#10;&#10;AI-generated content may be incorrect.">
            <a:extLst>
              <a:ext uri="{FF2B5EF4-FFF2-40B4-BE49-F238E27FC236}">
                <a16:creationId xmlns:a16="http://schemas.microsoft.com/office/drawing/2014/main" id="{6BD6A528-C482-AB7E-F53C-61143FFFF838}"/>
              </a:ext>
            </a:extLst>
          </p:cNvPr>
          <p:cNvPicPr>
            <a:picLocks noChangeAspect="1"/>
          </p:cNvPicPr>
          <p:nvPr/>
        </p:nvPicPr>
        <p:blipFill>
          <a:blip r:embed="rId2"/>
          <a:stretch>
            <a:fillRect/>
          </a:stretch>
        </p:blipFill>
        <p:spPr>
          <a:xfrm>
            <a:off x="0" y="5920"/>
            <a:ext cx="12192000" cy="6846165"/>
          </a:xfrm>
          <a:prstGeom prst="rect">
            <a:avLst/>
          </a:prstGeom>
        </p:spPr>
      </p:pic>
      <p:sp>
        <p:nvSpPr>
          <p:cNvPr id="2" name="Title 1">
            <a:extLst>
              <a:ext uri="{FF2B5EF4-FFF2-40B4-BE49-F238E27FC236}">
                <a16:creationId xmlns:a16="http://schemas.microsoft.com/office/drawing/2014/main" id="{23EA7EA9-2512-A079-B609-8CFD8C883652}"/>
              </a:ext>
            </a:extLst>
          </p:cNvPr>
          <p:cNvSpPr>
            <a:spLocks noGrp="1"/>
          </p:cNvSpPr>
          <p:nvPr>
            <p:ph type="title"/>
          </p:nvPr>
        </p:nvSpPr>
        <p:spPr>
          <a:xfrm>
            <a:off x="1143000" y="365125"/>
            <a:ext cx="10210800" cy="600075"/>
          </a:xfrm>
        </p:spPr>
        <p:txBody>
          <a:bodyPr>
            <a:normAutofit/>
          </a:bodyPr>
          <a:lstStyle/>
          <a:p>
            <a:pPr algn="ctr"/>
            <a:r>
              <a:rPr lang="en-GB" sz="3600" dirty="0">
                <a:solidFill>
                  <a:schemeClr val="bg1"/>
                </a:solidFill>
              </a:rPr>
              <a:t>Short-Term Consequences of Excessive Screen Time</a:t>
            </a:r>
          </a:p>
        </p:txBody>
      </p:sp>
      <p:sp>
        <p:nvSpPr>
          <p:cNvPr id="3" name="Content Placeholder 2">
            <a:extLst>
              <a:ext uri="{FF2B5EF4-FFF2-40B4-BE49-F238E27FC236}">
                <a16:creationId xmlns:a16="http://schemas.microsoft.com/office/drawing/2014/main" id="{2E32A097-8E73-C850-A858-7F43C6548E8D}"/>
              </a:ext>
            </a:extLst>
          </p:cNvPr>
          <p:cNvSpPr>
            <a:spLocks noGrp="1"/>
          </p:cNvSpPr>
          <p:nvPr>
            <p:ph idx="1"/>
          </p:nvPr>
        </p:nvSpPr>
        <p:spPr>
          <a:xfrm>
            <a:off x="1524000" y="1825625"/>
            <a:ext cx="4504267" cy="1781175"/>
          </a:xfrm>
        </p:spPr>
        <p:txBody>
          <a:bodyPr>
            <a:normAutofit/>
          </a:bodyPr>
          <a:lstStyle/>
          <a:p>
            <a:pPr marL="0" indent="0">
              <a:buNone/>
            </a:pPr>
            <a:r>
              <a:rPr lang="en-GB" sz="1600" dirty="0">
                <a:solidFill>
                  <a:srgbClr val="5C1419"/>
                </a:solidFill>
                <a:latin typeface="Arial" panose="020B0604020202020204" pitchFamily="34" charset="0"/>
                <a:cs typeface="Arial" panose="020B0604020202020204" pitchFamily="34" charset="0"/>
              </a:rPr>
              <a:t>Sleep</a:t>
            </a:r>
          </a:p>
          <a:p>
            <a:pPr lvl="0"/>
            <a:r>
              <a:rPr lang="en-GB" sz="1600" dirty="0">
                <a:latin typeface="Arial" panose="020B0604020202020204" pitchFamily="34" charset="0"/>
                <a:cs typeface="Arial" panose="020B0604020202020204" pitchFamily="34" charset="0"/>
              </a:rPr>
              <a:t>Later bedtime </a:t>
            </a:r>
          </a:p>
          <a:p>
            <a:pPr lvl="0"/>
            <a:r>
              <a:rPr lang="en-GB" sz="1600" dirty="0">
                <a:latin typeface="Arial" panose="020B0604020202020204" pitchFamily="34" charset="0"/>
                <a:cs typeface="Arial" panose="020B0604020202020204" pitchFamily="34" charset="0"/>
              </a:rPr>
              <a:t>Shorter or poorer-quality sleep </a:t>
            </a:r>
          </a:p>
          <a:p>
            <a:pPr lvl="0"/>
            <a:r>
              <a:rPr lang="en-GB" sz="1600" dirty="0">
                <a:latin typeface="Arial" panose="020B0604020202020204" pitchFamily="34" charset="0"/>
                <a:cs typeface="Arial" panose="020B0604020202020204" pitchFamily="34" charset="0"/>
              </a:rPr>
              <a:t>Night waking and daytime sleepiness</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(Silva et al., 2022; Brautsch et al., 2023)</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9D1D84B1-FC62-7BD9-2697-96523283E1D7}"/>
              </a:ext>
            </a:extLst>
          </p:cNvPr>
          <p:cNvSpPr txBox="1">
            <a:spLocks/>
          </p:cNvSpPr>
          <p:nvPr/>
        </p:nvSpPr>
        <p:spPr>
          <a:xfrm>
            <a:off x="1143000" y="681037"/>
            <a:ext cx="102108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solidFill>
                  <a:schemeClr val="bg1"/>
                </a:solidFill>
              </a:rPr>
              <a:t>What may happen in teenagers' daily lives?</a:t>
            </a:r>
          </a:p>
        </p:txBody>
      </p:sp>
      <p:sp>
        <p:nvSpPr>
          <p:cNvPr id="9" name="Content Placeholder 2">
            <a:extLst>
              <a:ext uri="{FF2B5EF4-FFF2-40B4-BE49-F238E27FC236}">
                <a16:creationId xmlns:a16="http://schemas.microsoft.com/office/drawing/2014/main" id="{B468DF2D-43EB-89E8-FA23-36088267C529}"/>
              </a:ext>
            </a:extLst>
          </p:cNvPr>
          <p:cNvSpPr txBox="1">
            <a:spLocks/>
          </p:cNvSpPr>
          <p:nvPr/>
        </p:nvSpPr>
        <p:spPr>
          <a:xfrm>
            <a:off x="6163733" y="1825625"/>
            <a:ext cx="4504267" cy="1781175"/>
          </a:xfrm>
          <a:prstGeom prst="rect">
            <a:avLst/>
          </a:prstGeom>
        </p:spPr>
        <p:txBody>
          <a:bodyPr vert="horz" lIns="91440" tIns="45720" rIns="91440" bIns="45720" rtlCol="0">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5C1419"/>
                </a:solidFill>
                <a:latin typeface="Arial" panose="020B0604020202020204" pitchFamily="34" charset="0"/>
                <a:cs typeface="Arial" panose="020B0604020202020204" pitchFamily="34" charset="0"/>
              </a:rPr>
              <a:t>Psychological wellbeing</a:t>
            </a:r>
          </a:p>
          <a:p>
            <a:pPr lvl="0"/>
            <a:r>
              <a:rPr lang="en-GB" dirty="0">
                <a:latin typeface="Arial" panose="020B0604020202020204" pitchFamily="34" charset="0"/>
                <a:cs typeface="Arial" panose="020B0604020202020204" pitchFamily="34" charset="0"/>
              </a:rPr>
              <a:t>Higher screen exposure has been associated with depressive symptoms and other mental-health difficulties </a:t>
            </a:r>
          </a:p>
          <a:p>
            <a:pPr lvl="0"/>
            <a:r>
              <a:rPr lang="en-GB" dirty="0">
                <a:latin typeface="Arial" panose="020B0604020202020204" pitchFamily="34" charset="0"/>
                <a:cs typeface="Arial" panose="020B0604020202020204" pitchFamily="34" charset="0"/>
              </a:rPr>
              <a:t>However, effects vary according to content, context and type of screen use</a:t>
            </a:r>
            <a:br>
              <a:rPr lang="en-GB"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(Santos et al., 2023; Nagata et al., 2024)</a:t>
            </a:r>
            <a:endParaRPr lang="en-GB" dirty="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D9D3A823-5B17-ADEE-7196-543096B0B5F8}"/>
              </a:ext>
            </a:extLst>
          </p:cNvPr>
          <p:cNvSpPr txBox="1">
            <a:spLocks/>
          </p:cNvSpPr>
          <p:nvPr/>
        </p:nvSpPr>
        <p:spPr>
          <a:xfrm>
            <a:off x="1591733" y="3891491"/>
            <a:ext cx="4504267" cy="1781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solidFill>
                  <a:srgbClr val="5C1419"/>
                </a:solidFill>
                <a:latin typeface="Arial" panose="020B0604020202020204" pitchFamily="34" charset="0"/>
                <a:cs typeface="Arial" panose="020B0604020202020204" pitchFamily="34" charset="0"/>
              </a:rPr>
              <a:t>Daily functioning</a:t>
            </a:r>
          </a:p>
          <a:p>
            <a:pPr lvl="0"/>
            <a:r>
              <a:rPr lang="en-GB" sz="1600" dirty="0">
                <a:latin typeface="Arial" panose="020B0604020202020204" pitchFamily="34" charset="0"/>
                <a:cs typeface="Arial" panose="020B0604020202020204" pitchFamily="34" charset="0"/>
              </a:rPr>
              <a:t>Tiredness may affect concentration, learning and daily routines. </a:t>
            </a:r>
          </a:p>
          <a:p>
            <a:pPr lvl="0"/>
            <a:r>
              <a:rPr lang="en-GB" sz="1600" dirty="0">
                <a:latin typeface="Arial" panose="020B0604020202020204" pitchFamily="34" charset="0"/>
                <a:cs typeface="Arial" panose="020B0604020202020204" pitchFamily="34" charset="0"/>
              </a:rPr>
              <a:t>Screen use can displace physical activity and offline activities</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(WHO, 2020b).</a:t>
            </a:r>
            <a:endParaRPr lang="en-GB" sz="1600" dirty="0">
              <a:latin typeface="Arial" panose="020B0604020202020204" pitchFamily="34" charset="0"/>
              <a:cs typeface="Arial" panose="020B0604020202020204" pitchFamily="34" charset="0"/>
            </a:endParaRPr>
          </a:p>
        </p:txBody>
      </p:sp>
      <p:sp>
        <p:nvSpPr>
          <p:cNvPr id="11" name="Content Placeholder 2">
            <a:extLst>
              <a:ext uri="{FF2B5EF4-FFF2-40B4-BE49-F238E27FC236}">
                <a16:creationId xmlns:a16="http://schemas.microsoft.com/office/drawing/2014/main" id="{95D8A630-8668-3211-3CF1-80BF304663E9}"/>
              </a:ext>
            </a:extLst>
          </p:cNvPr>
          <p:cNvSpPr txBox="1">
            <a:spLocks/>
          </p:cNvSpPr>
          <p:nvPr/>
        </p:nvSpPr>
        <p:spPr>
          <a:xfrm>
            <a:off x="6163732" y="3960813"/>
            <a:ext cx="4504267" cy="17811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solidFill>
                  <a:srgbClr val="5C1419"/>
                </a:solidFill>
                <a:latin typeface="Arial" panose="020B0604020202020204" pitchFamily="34" charset="0"/>
                <a:cs typeface="Arial" panose="020B0604020202020204" pitchFamily="34" charset="0"/>
              </a:rPr>
              <a:t>Association ≠ causation</a:t>
            </a:r>
          </a:p>
          <a:p>
            <a:r>
              <a:rPr lang="en-GB" sz="1800" dirty="0">
                <a:latin typeface="Arial" panose="020B0604020202020204" pitchFamily="34" charset="0"/>
                <a:cs typeface="Arial" panose="020B0604020202020204" pitchFamily="34" charset="0"/>
              </a:rPr>
              <a:t>Many studies are observational; therefore, high screen time may be both a cause and consequence of poorer wellbeing.</a:t>
            </a:r>
          </a:p>
        </p:txBody>
      </p:sp>
    </p:spTree>
    <p:extLst>
      <p:ext uri="{BB962C8B-B14F-4D97-AF65-F5344CB8AC3E}">
        <p14:creationId xmlns:p14="http://schemas.microsoft.com/office/powerpoint/2010/main" val="177869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ree children are sitting on the floor, engrossed in their laptops, surrounded by a minimalist, abstract design.&#10;&#10;AI-generated content may be incorrect.">
            <a:extLst>
              <a:ext uri="{FF2B5EF4-FFF2-40B4-BE49-F238E27FC236}">
                <a16:creationId xmlns:a16="http://schemas.microsoft.com/office/drawing/2014/main" id="{9D2D7524-9B84-A6BA-C129-E683581FD233}"/>
              </a:ext>
            </a:extLst>
          </p:cNvPr>
          <p:cNvPicPr>
            <a:picLocks noChangeAspect="1"/>
          </p:cNvPicPr>
          <p:nvPr/>
        </p:nvPicPr>
        <p:blipFill>
          <a:blip r:embed="rId2"/>
          <a:stretch>
            <a:fillRect/>
          </a:stretch>
        </p:blipFill>
        <p:spPr>
          <a:xfrm>
            <a:off x="3239" y="16044"/>
            <a:ext cx="12185522" cy="6858000"/>
          </a:xfrm>
          <a:prstGeom prst="rect">
            <a:avLst/>
          </a:prstGeom>
        </p:spPr>
      </p:pic>
      <p:sp>
        <p:nvSpPr>
          <p:cNvPr id="3" name="Content Placeholder 2">
            <a:extLst>
              <a:ext uri="{FF2B5EF4-FFF2-40B4-BE49-F238E27FC236}">
                <a16:creationId xmlns:a16="http://schemas.microsoft.com/office/drawing/2014/main" id="{1B686108-647F-578C-8D4B-421082BA89C8}"/>
              </a:ext>
            </a:extLst>
          </p:cNvPr>
          <p:cNvSpPr>
            <a:spLocks noGrp="1"/>
          </p:cNvSpPr>
          <p:nvPr>
            <p:ph idx="1"/>
          </p:nvPr>
        </p:nvSpPr>
        <p:spPr>
          <a:xfrm>
            <a:off x="3979337" y="991660"/>
            <a:ext cx="7636933" cy="6367822"/>
          </a:xfrm>
        </p:spPr>
        <p:txBody>
          <a:bodyPr>
            <a:noAutofit/>
          </a:bodyPr>
          <a:lstStyle/>
          <a:p>
            <a:pPr marL="0" indent="0">
              <a:buNone/>
            </a:pPr>
            <a:r>
              <a:rPr lang="en-GB" sz="1600" dirty="0">
                <a:solidFill>
                  <a:srgbClr val="5C1419"/>
                </a:solidFill>
                <a:latin typeface="Arial" panose="020B0604020202020204" pitchFamily="34" charset="0"/>
                <a:cs typeface="Arial" panose="020B0604020202020204" pitchFamily="34" charset="0"/>
              </a:rPr>
              <a:t>Physical health</a:t>
            </a:r>
          </a:p>
          <a:p>
            <a:r>
              <a:rPr lang="en-GB" sz="1600" dirty="0">
                <a:latin typeface="Arial" panose="020B0604020202020204" pitchFamily="34" charset="0"/>
                <a:cs typeface="Arial" panose="020B0604020202020204" pitchFamily="34" charset="0"/>
              </a:rPr>
              <a:t>Prolonged sedentary screen behaviour may contribute to:</a:t>
            </a:r>
          </a:p>
          <a:p>
            <a:pPr lvl="0"/>
            <a:r>
              <a:rPr lang="en-GB" sz="1600" dirty="0">
                <a:latin typeface="Arial" panose="020B0604020202020204" pitchFamily="34" charset="0"/>
                <a:cs typeface="Arial" panose="020B0604020202020204" pitchFamily="34" charset="0"/>
              </a:rPr>
              <a:t>reduced physical fitness; </a:t>
            </a:r>
          </a:p>
          <a:p>
            <a:pPr lvl="0"/>
            <a:r>
              <a:rPr lang="en-GB" sz="1600" dirty="0">
                <a:latin typeface="Arial" panose="020B0604020202020204" pitchFamily="34" charset="0"/>
                <a:cs typeface="Arial" panose="020B0604020202020204" pitchFamily="34" charset="0"/>
              </a:rPr>
              <a:t>increased adiposity; </a:t>
            </a:r>
          </a:p>
          <a:p>
            <a:pPr lvl="0"/>
            <a:r>
              <a:rPr lang="en-GB" sz="1600" dirty="0">
                <a:latin typeface="Arial" panose="020B0604020202020204" pitchFamily="34" charset="0"/>
                <a:cs typeface="Arial" panose="020B0604020202020204" pitchFamily="34" charset="0"/>
              </a:rPr>
              <a:t>unhealthy weight-related behaviours; </a:t>
            </a:r>
          </a:p>
          <a:p>
            <a:pPr lvl="0"/>
            <a:r>
              <a:rPr lang="en-GB" sz="1600" dirty="0">
                <a:latin typeface="Arial" panose="020B0604020202020204" pitchFamily="34" charset="0"/>
                <a:cs typeface="Arial" panose="020B0604020202020204" pitchFamily="34" charset="0"/>
              </a:rPr>
              <a:t>poorer cardiometabolic health</a:t>
            </a:r>
            <a:br>
              <a:rPr lang="en-GB" sz="1600" dirty="0">
                <a:latin typeface="Arial" panose="020B0604020202020204" pitchFamily="34" charset="0"/>
                <a:cs typeface="Arial" panose="020B0604020202020204" pitchFamily="34" charset="0"/>
              </a:rPr>
            </a:br>
            <a:r>
              <a:rPr lang="en-GB" sz="1600" i="1" dirty="0">
                <a:latin typeface="Arial" panose="020B0604020202020204" pitchFamily="34" charset="0"/>
                <a:cs typeface="Arial" panose="020B0604020202020204" pitchFamily="34" charset="0"/>
              </a:rPr>
              <a:t>(WHO, 2020b; Ghasemirad et al., 2023).</a:t>
            </a:r>
            <a:r>
              <a:rPr lang="en-GB" sz="1600" dirty="0">
                <a:latin typeface="Arial" panose="020B0604020202020204" pitchFamily="34" charset="0"/>
                <a:cs typeface="Arial" panose="020B0604020202020204" pitchFamily="34" charset="0"/>
              </a:rPr>
              <a:t> </a:t>
            </a:r>
          </a:p>
          <a:p>
            <a:pPr marL="0" indent="0">
              <a:buNone/>
            </a:pPr>
            <a:r>
              <a:rPr lang="en-GB" sz="1600" dirty="0">
                <a:solidFill>
                  <a:srgbClr val="5C1419"/>
                </a:solidFill>
                <a:latin typeface="Arial" panose="020B0604020202020204" pitchFamily="34" charset="0"/>
                <a:cs typeface="Arial" panose="020B0604020202020204" pitchFamily="34" charset="0"/>
              </a:rPr>
              <a:t>Mental health</a:t>
            </a:r>
          </a:p>
          <a:p>
            <a:r>
              <a:rPr lang="en-GB" sz="1600" dirty="0">
                <a:latin typeface="Arial" panose="020B0604020202020204" pitchFamily="34" charset="0"/>
                <a:cs typeface="Arial" panose="020B0604020202020204" pitchFamily="34" charset="0"/>
              </a:rPr>
              <a:t>A 2024 meta-analysis of prospective studies found that higher screen exposure was associated with a greater subsequent risk of </a:t>
            </a:r>
            <a:r>
              <a:rPr lang="en-GB" sz="1600" b="1" dirty="0">
                <a:latin typeface="Arial" panose="020B0604020202020204" pitchFamily="34" charset="0"/>
                <a:cs typeface="Arial" panose="020B0604020202020204" pitchFamily="34" charset="0"/>
              </a:rPr>
              <a:t>depression</a:t>
            </a:r>
            <a:r>
              <a:rPr lang="en-GB" sz="1600" dirty="0">
                <a:latin typeface="Arial" panose="020B0604020202020204" pitchFamily="34" charset="0"/>
                <a:cs typeface="Arial" panose="020B0604020202020204" pitchFamily="34" charset="0"/>
              </a:rPr>
              <a:t>, although considerable variation existed between studies </a:t>
            </a:r>
            <a:r>
              <a:rPr lang="en-GB" sz="1600" i="1" dirty="0">
                <a:latin typeface="Arial" panose="020B0604020202020204" pitchFamily="34" charset="0"/>
                <a:cs typeface="Arial" panose="020B0604020202020204" pitchFamily="34" charset="0"/>
              </a:rPr>
              <a:t>(Gao and Gao, 2024).</a:t>
            </a:r>
            <a:endParaRPr lang="en-GB" sz="1600" dirty="0">
              <a:latin typeface="Arial" panose="020B0604020202020204" pitchFamily="34" charset="0"/>
              <a:cs typeface="Arial" panose="020B0604020202020204" pitchFamily="34" charset="0"/>
            </a:endParaRPr>
          </a:p>
          <a:p>
            <a:pPr marL="0" indent="0">
              <a:buNone/>
            </a:pPr>
            <a:r>
              <a:rPr lang="en-GB" sz="1600" dirty="0">
                <a:solidFill>
                  <a:srgbClr val="5C1419"/>
                </a:solidFill>
                <a:latin typeface="Arial" panose="020B0604020202020204" pitchFamily="34" charset="0"/>
                <a:cs typeface="Arial" panose="020B0604020202020204" pitchFamily="34" charset="0"/>
              </a:rPr>
              <a:t>Habit formation</a:t>
            </a:r>
          </a:p>
          <a:p>
            <a:r>
              <a:rPr lang="en-GB" sz="1600" dirty="0">
                <a:latin typeface="Arial" panose="020B0604020202020204" pitchFamily="34" charset="0"/>
                <a:cs typeface="Arial" panose="020B0604020202020204" pitchFamily="34" charset="0"/>
              </a:rPr>
              <a:t>Repeated patterns during adolescence may continue into later life.</a:t>
            </a:r>
          </a:p>
          <a:p>
            <a:pPr marL="0" indent="0">
              <a:buNone/>
            </a:pPr>
            <a:r>
              <a:rPr lang="en-GB" sz="1600" dirty="0">
                <a:solidFill>
                  <a:srgbClr val="5C1419"/>
                </a:solidFill>
                <a:latin typeface="Arial" panose="020B0604020202020204" pitchFamily="34" charset="0"/>
                <a:cs typeface="Arial" panose="020B0604020202020204" pitchFamily="34" charset="0"/>
              </a:rPr>
              <a:t>But Screen time alone does not determine health.</a:t>
            </a:r>
          </a:p>
          <a:p>
            <a:r>
              <a:rPr lang="en-US" sz="1600" dirty="0">
                <a:latin typeface="Arial" panose="020B0604020202020204" pitchFamily="34" charset="0"/>
                <a:cs typeface="Arial" panose="020B0604020202020204" pitchFamily="34" charset="0"/>
              </a:rPr>
              <a:t>Health outcomes are shaped by the interaction between individual behaviour, family, peers, school, socioeconomic circumstances and the digital environment (Liu et al., 2024; WHO, 2020b).</a:t>
            </a:r>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57BA85D3-0D06-2B56-7059-18C70CEFE4D6}"/>
              </a:ext>
            </a:extLst>
          </p:cNvPr>
          <p:cNvSpPr>
            <a:spLocks noGrp="1"/>
          </p:cNvSpPr>
          <p:nvPr>
            <p:ph type="title"/>
          </p:nvPr>
        </p:nvSpPr>
        <p:spPr>
          <a:xfrm>
            <a:off x="1380067" y="195793"/>
            <a:ext cx="9220200" cy="405342"/>
          </a:xfrm>
        </p:spPr>
        <p:txBody>
          <a:bodyPr>
            <a:normAutofit fontScale="90000"/>
          </a:bodyPr>
          <a:lstStyle/>
          <a:p>
            <a:r>
              <a:rPr lang="en-GB" dirty="0">
                <a:latin typeface="Arial" panose="020B0604020202020204" pitchFamily="34" charset="0"/>
                <a:cs typeface="Arial" panose="020B0604020202020204" pitchFamily="34" charset="0"/>
              </a:rPr>
              <a:t>Potential Long-Term Consequences</a:t>
            </a:r>
          </a:p>
        </p:txBody>
      </p:sp>
      <p:sp>
        <p:nvSpPr>
          <p:cNvPr id="6" name="Title 1">
            <a:extLst>
              <a:ext uri="{FF2B5EF4-FFF2-40B4-BE49-F238E27FC236}">
                <a16:creationId xmlns:a16="http://schemas.microsoft.com/office/drawing/2014/main" id="{13317FBF-3314-BAC1-B2FA-7CE5FC0471BC}"/>
              </a:ext>
            </a:extLst>
          </p:cNvPr>
          <p:cNvSpPr txBox="1">
            <a:spLocks/>
          </p:cNvSpPr>
          <p:nvPr/>
        </p:nvSpPr>
        <p:spPr>
          <a:xfrm>
            <a:off x="1176871" y="991660"/>
            <a:ext cx="2624666" cy="405342"/>
          </a:xfrm>
          <a:prstGeom prst="rect">
            <a:avLst/>
          </a:prstGeom>
        </p:spPr>
        <p:txBody>
          <a:bodyPr vert="horz" lIns="91440" tIns="45720" rIns="91440" bIns="45720" rtlCol="0" anchor="ctr">
            <a:normAutofit fontScale="4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Arial" panose="020B0604020202020204" pitchFamily="34" charset="0"/>
                <a:cs typeface="Arial" panose="020B0604020202020204" pitchFamily="34" charset="0"/>
              </a:rPr>
              <a:t>Why intervene early?</a:t>
            </a:r>
          </a:p>
        </p:txBody>
      </p:sp>
      <p:sp>
        <p:nvSpPr>
          <p:cNvPr id="8" name="Title 1">
            <a:extLst>
              <a:ext uri="{FF2B5EF4-FFF2-40B4-BE49-F238E27FC236}">
                <a16:creationId xmlns:a16="http://schemas.microsoft.com/office/drawing/2014/main" id="{0B93D0AA-6001-80C4-5AAC-399B1C4562EC}"/>
              </a:ext>
            </a:extLst>
          </p:cNvPr>
          <p:cNvSpPr txBox="1">
            <a:spLocks/>
          </p:cNvSpPr>
          <p:nvPr/>
        </p:nvSpPr>
        <p:spPr>
          <a:xfrm>
            <a:off x="2012460" y="1787527"/>
            <a:ext cx="1710262" cy="405342"/>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dirty="0">
                <a:latin typeface="Arial" panose="020B0604020202020204" pitchFamily="34" charset="0"/>
                <a:cs typeface="Arial" panose="020B0604020202020204" pitchFamily="34" charset="0"/>
              </a:rPr>
              <a:t>(ParticipACTION, 2025)</a:t>
            </a:r>
            <a:endParaRPr lang="en-GB"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825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is sitting alone, absorbed in their phone, against a minimalist, abstract background.&#10;&#10;AI-generated content may be incorrect.">
            <a:extLst>
              <a:ext uri="{FF2B5EF4-FFF2-40B4-BE49-F238E27FC236}">
                <a16:creationId xmlns:a16="http://schemas.microsoft.com/office/drawing/2014/main" id="{36B30250-6873-5F53-BA85-8B7D71A47CCF}"/>
              </a:ext>
            </a:extLst>
          </p:cNvPr>
          <p:cNvPicPr>
            <a:picLocks noChangeAspect="1"/>
          </p:cNvPicPr>
          <p:nvPr/>
        </p:nvPicPr>
        <p:blipFill>
          <a:blip r:embed="rId2"/>
          <a:stretch>
            <a:fillRect/>
          </a:stretch>
        </p:blipFill>
        <p:spPr>
          <a:xfrm>
            <a:off x="0" y="-6865"/>
            <a:ext cx="12192000" cy="6803993"/>
          </a:xfrm>
          <a:prstGeom prst="rect">
            <a:avLst/>
          </a:prstGeom>
        </p:spPr>
      </p:pic>
      <p:sp>
        <p:nvSpPr>
          <p:cNvPr id="3" name="Content Placeholder 2">
            <a:extLst>
              <a:ext uri="{FF2B5EF4-FFF2-40B4-BE49-F238E27FC236}">
                <a16:creationId xmlns:a16="http://schemas.microsoft.com/office/drawing/2014/main" id="{DB60B48F-0876-4BEF-C358-7A0696B63529}"/>
              </a:ext>
            </a:extLst>
          </p:cNvPr>
          <p:cNvSpPr>
            <a:spLocks noGrp="1"/>
          </p:cNvSpPr>
          <p:nvPr>
            <p:ph idx="1"/>
          </p:nvPr>
        </p:nvSpPr>
        <p:spPr>
          <a:xfrm>
            <a:off x="702733" y="1275290"/>
            <a:ext cx="6417734" cy="1510241"/>
          </a:xfrm>
        </p:spPr>
        <p:txBody>
          <a:bodyPr>
            <a:noAutofit/>
          </a:bodyPr>
          <a:lstStyle/>
          <a:p>
            <a:pPr marL="0" indent="0">
              <a:buNone/>
            </a:pPr>
            <a:r>
              <a:rPr lang="en-GB" sz="1600" dirty="0">
                <a:solidFill>
                  <a:srgbClr val="5C1419"/>
                </a:solidFill>
                <a:latin typeface="Arial" panose="020B0604020202020204" pitchFamily="34" charset="0"/>
                <a:cs typeface="Arial" panose="020B0604020202020204" pitchFamily="34" charset="0"/>
              </a:rPr>
              <a:t>Individual</a:t>
            </a:r>
          </a:p>
          <a:p>
            <a:r>
              <a:rPr lang="en-GB" sz="1600" dirty="0">
                <a:latin typeface="Arial" panose="020B0604020202020204" pitchFamily="34" charset="0"/>
                <a:cs typeface="Arial" panose="020B0604020202020204" pitchFamily="34" charset="0"/>
              </a:rPr>
              <a:t>Habits • motivation • self-control • knowledge</a:t>
            </a:r>
          </a:p>
          <a:p>
            <a:pPr marL="0" indent="0">
              <a:buNone/>
            </a:pPr>
            <a:r>
              <a:rPr lang="en-GB" sz="1600" dirty="0">
                <a:solidFill>
                  <a:srgbClr val="5C1419"/>
                </a:solidFill>
                <a:latin typeface="Arial" panose="020B0604020202020204" pitchFamily="34" charset="0"/>
                <a:cs typeface="Arial" panose="020B0604020202020204" pitchFamily="34" charset="0"/>
              </a:rPr>
              <a:t>Family</a:t>
            </a:r>
          </a:p>
          <a:p>
            <a:r>
              <a:rPr lang="en-GB" sz="1600" dirty="0">
                <a:latin typeface="Arial" panose="020B0604020202020204" pitchFamily="34" charset="0"/>
                <a:cs typeface="Arial" panose="020B0604020202020204" pitchFamily="34" charset="0"/>
              </a:rPr>
              <a:t>Parental modelling • household rules • relationships</a:t>
            </a:r>
          </a:p>
          <a:p>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1C0D5E0-1C60-94EE-2554-D3ECB9F00E5E}"/>
              </a:ext>
            </a:extLst>
          </p:cNvPr>
          <p:cNvSpPr>
            <a:spLocks noGrp="1"/>
          </p:cNvSpPr>
          <p:nvPr>
            <p:ph type="title"/>
          </p:nvPr>
        </p:nvSpPr>
        <p:spPr>
          <a:xfrm>
            <a:off x="838200" y="365126"/>
            <a:ext cx="10515600" cy="596900"/>
          </a:xfrm>
        </p:spPr>
        <p:txBody>
          <a:bodyPr>
            <a:normAutofit fontScale="90000"/>
          </a:bodyPr>
          <a:lstStyle/>
          <a:p>
            <a:r>
              <a:rPr lang="en-GB" sz="4000" dirty="0">
                <a:solidFill>
                  <a:srgbClr val="5C1419"/>
                </a:solidFill>
                <a:latin typeface="Arial" panose="020B0604020202020204" pitchFamily="34" charset="0"/>
                <a:cs typeface="Arial" panose="020B0604020202020204" pitchFamily="34" charset="0"/>
              </a:rPr>
              <a:t>     Social Determinants and Health Inequalities</a:t>
            </a:r>
          </a:p>
        </p:txBody>
      </p:sp>
      <p:sp>
        <p:nvSpPr>
          <p:cNvPr id="8" name="Content Placeholder 2">
            <a:extLst>
              <a:ext uri="{FF2B5EF4-FFF2-40B4-BE49-F238E27FC236}">
                <a16:creationId xmlns:a16="http://schemas.microsoft.com/office/drawing/2014/main" id="{A52B98F7-743E-5F78-1E36-24C4DA929F53}"/>
              </a:ext>
            </a:extLst>
          </p:cNvPr>
          <p:cNvSpPr txBox="1">
            <a:spLocks/>
          </p:cNvSpPr>
          <p:nvPr/>
        </p:nvSpPr>
        <p:spPr>
          <a:xfrm>
            <a:off x="3835400" y="2717795"/>
            <a:ext cx="7899400" cy="314959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solidFill>
                  <a:srgbClr val="5C1419"/>
                </a:solidFill>
                <a:latin typeface="Arial" panose="020B0604020202020204" pitchFamily="34" charset="0"/>
                <a:cs typeface="Arial" panose="020B0604020202020204" pitchFamily="34" charset="0"/>
              </a:rPr>
              <a:t>Social</a:t>
            </a:r>
          </a:p>
          <a:p>
            <a:pPr marL="0" indent="0">
              <a:buNone/>
            </a:pPr>
            <a:r>
              <a:rPr lang="en-GB" sz="1600" dirty="0">
                <a:latin typeface="Arial" panose="020B0604020202020204" pitchFamily="34" charset="0"/>
                <a:cs typeface="Arial" panose="020B0604020202020204" pitchFamily="34" charset="0"/>
              </a:rPr>
              <a:t>Peer pressure • fear of missing out • social expectations</a:t>
            </a:r>
          </a:p>
          <a:p>
            <a:pPr marL="0" indent="0">
              <a:buNone/>
            </a:pPr>
            <a:r>
              <a:rPr lang="en-GB" sz="1600" dirty="0">
                <a:solidFill>
                  <a:srgbClr val="5C1419"/>
                </a:solidFill>
                <a:latin typeface="Arial" panose="020B0604020202020204" pitchFamily="34" charset="0"/>
                <a:cs typeface="Arial" panose="020B0604020202020204" pitchFamily="34" charset="0"/>
              </a:rPr>
              <a:t>Environmental</a:t>
            </a:r>
          </a:p>
          <a:p>
            <a:pPr marL="0" indent="0">
              <a:buNone/>
            </a:pPr>
            <a:r>
              <a:rPr lang="en-GB" sz="1600" dirty="0">
                <a:latin typeface="Arial" panose="020B0604020202020204" pitchFamily="34" charset="0"/>
                <a:cs typeface="Arial" panose="020B0604020202020204" pitchFamily="34" charset="0"/>
              </a:rPr>
              <a:t>School demands • availability of safe recreation • digital platform design</a:t>
            </a:r>
          </a:p>
          <a:p>
            <a:pPr marL="0" indent="0">
              <a:buNone/>
            </a:pPr>
            <a:r>
              <a:rPr lang="en-GB" sz="1600" dirty="0">
                <a:solidFill>
                  <a:srgbClr val="5C1419"/>
                </a:solidFill>
                <a:latin typeface="Arial" panose="020B0604020202020204" pitchFamily="34" charset="0"/>
                <a:cs typeface="Arial" panose="020B0604020202020204" pitchFamily="34" charset="0"/>
              </a:rPr>
              <a:t>Socioeconomic</a:t>
            </a:r>
          </a:p>
          <a:p>
            <a:pPr marL="0" indent="0">
              <a:buNone/>
            </a:pPr>
            <a:r>
              <a:rPr lang="en-GB" sz="1600" dirty="0">
                <a:latin typeface="Arial" panose="020B0604020202020204" pitchFamily="34" charset="0"/>
                <a:cs typeface="Arial" panose="020B0604020202020204" pitchFamily="34" charset="0"/>
              </a:rPr>
              <a:t>Income • neighbourhood resources • opportunities for alternative activities</a:t>
            </a:r>
          </a:p>
          <a:p>
            <a:r>
              <a:rPr lang="en-GB" sz="1600" i="1" dirty="0">
                <a:latin typeface="Arial" panose="020B0604020202020204" pitchFamily="34" charset="0"/>
                <a:cs typeface="Arial" panose="020B0604020202020204" pitchFamily="34" charset="0"/>
              </a:rPr>
              <a:t>(Liu et al., 2024; MacKenzie et al., 2022)</a:t>
            </a:r>
            <a:endParaRPr lang="en-GB" sz="1600" dirty="0">
              <a:latin typeface="Arial" panose="020B0604020202020204" pitchFamily="34" charset="0"/>
              <a:cs typeface="Arial" panose="020B0604020202020204" pitchFamily="34" charset="0"/>
            </a:endParaRPr>
          </a:p>
          <a:p>
            <a:pPr marL="0" indent="0">
              <a:buNone/>
            </a:pPr>
            <a:r>
              <a:rPr lang="en-GB" sz="1600" dirty="0">
                <a:solidFill>
                  <a:srgbClr val="5C1419"/>
                </a:solidFill>
                <a:latin typeface="Arial" panose="020B0604020202020204" pitchFamily="34" charset="0"/>
                <a:cs typeface="Arial" panose="020B0604020202020204" pitchFamily="34" charset="0"/>
              </a:rPr>
              <a:t>Critical implication</a:t>
            </a:r>
          </a:p>
          <a:p>
            <a:pPr marL="0" indent="0">
              <a:buNone/>
            </a:pPr>
            <a:r>
              <a:rPr lang="en-GB" sz="1600" dirty="0">
                <a:latin typeface="Arial" panose="020B0604020202020204" pitchFamily="34" charset="0"/>
                <a:cs typeface="Arial" panose="020B0604020202020204" pitchFamily="34" charset="0"/>
              </a:rPr>
              <a:t>A campaign saying “just put your phone down” is unlikely to address these wider determinants.</a:t>
            </a:r>
          </a:p>
          <a:p>
            <a:pPr marL="0" indent="0">
              <a:buNone/>
            </a:pPr>
            <a:r>
              <a:rPr lang="en-GB" sz="1600" dirty="0">
                <a:latin typeface="Arial" panose="020B0604020202020204" pitchFamily="34" charset="0"/>
                <a:cs typeface="Arial" panose="020B0604020202020204" pitchFamily="34" charset="0"/>
              </a:rPr>
              <a:t>Health promotion should enable healthier choices and create supportive environments </a:t>
            </a:r>
            <a:r>
              <a:rPr lang="en-GB" sz="1600" i="1" dirty="0">
                <a:latin typeface="Arial" panose="020B0604020202020204" pitchFamily="34" charset="0"/>
                <a:cs typeface="Arial" panose="020B0604020202020204" pitchFamily="34" charset="0"/>
              </a:rPr>
              <a:t>(WHO, 1986).</a:t>
            </a:r>
            <a:endParaRPr lang="en-GB" sz="1600"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D56ADD89-B209-8696-9973-7289524B6EE8}"/>
              </a:ext>
            </a:extLst>
          </p:cNvPr>
          <p:cNvSpPr txBox="1">
            <a:spLocks/>
          </p:cNvSpPr>
          <p:nvPr/>
        </p:nvSpPr>
        <p:spPr>
          <a:xfrm>
            <a:off x="2150534" y="891903"/>
            <a:ext cx="7577667" cy="38338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latin typeface="Arial" panose="020B0604020202020204" pitchFamily="34" charset="0"/>
                <a:cs typeface="Arial" panose="020B0604020202020204" pitchFamily="34" charset="0"/>
              </a:rPr>
              <a:t>Excessive screen use is not simply an individual choice</a:t>
            </a:r>
          </a:p>
          <a:p>
            <a:endParaRPr lang="en-GB" sz="2000" dirty="0"/>
          </a:p>
        </p:txBody>
      </p:sp>
    </p:spTree>
    <p:extLst>
      <p:ext uri="{BB962C8B-B14F-4D97-AF65-F5344CB8AC3E}">
        <p14:creationId xmlns:p14="http://schemas.microsoft.com/office/powerpoint/2010/main" val="4260845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rectangular screen with a mobile phone displaying a message urging a break.&#10;&#10;AI-generated content may be incorrect.">
            <a:extLst>
              <a:ext uri="{FF2B5EF4-FFF2-40B4-BE49-F238E27FC236}">
                <a16:creationId xmlns:a16="http://schemas.microsoft.com/office/drawing/2014/main" id="{3B590ACC-F449-6EB8-7AB0-F1D1EBA94B2E}"/>
              </a:ext>
            </a:extLst>
          </p:cNvPr>
          <p:cNvPicPr>
            <a:picLocks noChangeAspect="1"/>
          </p:cNvPicPr>
          <p:nvPr/>
        </p:nvPicPr>
        <p:blipFill>
          <a:blip r:embed="rId2"/>
          <a:stretch>
            <a:fillRect/>
          </a:stretch>
        </p:blipFill>
        <p:spPr>
          <a:xfrm>
            <a:off x="0" y="-1211"/>
            <a:ext cx="12192000" cy="6792686"/>
          </a:xfrm>
          <a:prstGeom prst="rect">
            <a:avLst/>
          </a:prstGeom>
        </p:spPr>
      </p:pic>
      <p:sp>
        <p:nvSpPr>
          <p:cNvPr id="3" name="Content Placeholder 2">
            <a:extLst>
              <a:ext uri="{FF2B5EF4-FFF2-40B4-BE49-F238E27FC236}">
                <a16:creationId xmlns:a16="http://schemas.microsoft.com/office/drawing/2014/main" id="{4D115D67-7790-8E95-8EF5-D32CEE3623EB}"/>
              </a:ext>
            </a:extLst>
          </p:cNvPr>
          <p:cNvSpPr>
            <a:spLocks noGrp="1"/>
          </p:cNvSpPr>
          <p:nvPr>
            <p:ph idx="1"/>
          </p:nvPr>
        </p:nvSpPr>
        <p:spPr>
          <a:xfrm>
            <a:off x="838200" y="1410755"/>
            <a:ext cx="8339667" cy="1129242"/>
          </a:xfrm>
        </p:spPr>
        <p:txBody>
          <a:bodyPr>
            <a:noAutofit/>
          </a:bodyPr>
          <a:lstStyle/>
          <a:p>
            <a:pPr marL="0" indent="0">
              <a:buNone/>
            </a:pPr>
            <a:r>
              <a:rPr lang="en-GB" sz="1700" dirty="0">
                <a:solidFill>
                  <a:srgbClr val="5C1419"/>
                </a:solidFill>
                <a:latin typeface="Arial" panose="020B0604020202020204" pitchFamily="34" charset="0"/>
                <a:cs typeface="Arial" panose="020B0604020202020204" pitchFamily="34" charset="0"/>
              </a:rPr>
              <a:t>Why SCREEN SMART?</a:t>
            </a:r>
          </a:p>
          <a:p>
            <a:pPr marL="0" indent="0">
              <a:buNone/>
            </a:pPr>
            <a:r>
              <a:rPr lang="en-GB" sz="1700" dirty="0">
                <a:latin typeface="Arial" panose="020B0604020202020204" pitchFamily="34" charset="0"/>
                <a:cs typeface="Arial" panose="020B0604020202020204" pitchFamily="34" charset="0"/>
              </a:rPr>
              <a:t>The campaign follows a preventive health-promotion approach:</a:t>
            </a:r>
          </a:p>
          <a:p>
            <a:r>
              <a:rPr lang="en-GB" sz="1700" dirty="0">
                <a:latin typeface="Arial" panose="020B0604020202020204" pitchFamily="34" charset="0"/>
                <a:cs typeface="Arial" panose="020B0604020202020204" pitchFamily="34" charset="0"/>
              </a:rPr>
              <a:t>Awareness → Skills → Environmental support → Behaviour change</a:t>
            </a:r>
          </a:p>
          <a:p>
            <a:endParaRPr lang="en-GB" sz="17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E37F7986-2861-63C2-4406-948130558840}"/>
              </a:ext>
            </a:extLst>
          </p:cNvPr>
          <p:cNvSpPr>
            <a:spLocks noGrp="1"/>
          </p:cNvSpPr>
          <p:nvPr>
            <p:ph type="title"/>
          </p:nvPr>
        </p:nvSpPr>
        <p:spPr/>
        <p:txBody>
          <a:bodyPr>
            <a:normAutofit/>
          </a:bodyPr>
          <a:lstStyle/>
          <a:p>
            <a:r>
              <a:rPr lang="en-GB" sz="3600" dirty="0">
                <a:solidFill>
                  <a:srgbClr val="5C1419"/>
                </a:solidFill>
                <a:latin typeface="Arial" panose="020B0604020202020204" pitchFamily="34" charset="0"/>
                <a:cs typeface="Arial" panose="020B0604020202020204" pitchFamily="34" charset="0"/>
              </a:rPr>
              <a:t>      Why a Health-Promotion Campaign?</a:t>
            </a:r>
          </a:p>
        </p:txBody>
      </p:sp>
      <p:sp>
        <p:nvSpPr>
          <p:cNvPr id="8" name="Content Placeholder 2">
            <a:extLst>
              <a:ext uri="{FF2B5EF4-FFF2-40B4-BE49-F238E27FC236}">
                <a16:creationId xmlns:a16="http://schemas.microsoft.com/office/drawing/2014/main" id="{55A5109B-0ACE-DB97-3D1F-06DFA8B96BEC}"/>
              </a:ext>
            </a:extLst>
          </p:cNvPr>
          <p:cNvSpPr txBox="1">
            <a:spLocks/>
          </p:cNvSpPr>
          <p:nvPr/>
        </p:nvSpPr>
        <p:spPr>
          <a:xfrm>
            <a:off x="4351866" y="2506133"/>
            <a:ext cx="7128934" cy="3986742"/>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solidFill>
                  <a:srgbClr val="5C1419"/>
                </a:solidFill>
                <a:latin typeface="Arial" panose="020B0604020202020204" pitchFamily="34" charset="0"/>
                <a:cs typeface="Arial" panose="020B0604020202020204" pitchFamily="34" charset="0"/>
              </a:rPr>
              <a:t>Ottawa Charter approach</a:t>
            </a:r>
          </a:p>
          <a:p>
            <a:r>
              <a:rPr lang="en-GB" dirty="0">
                <a:latin typeface="Arial" panose="020B0604020202020204" pitchFamily="34" charset="0"/>
                <a:cs typeface="Arial" panose="020B0604020202020204" pitchFamily="34" charset="0"/>
              </a:rPr>
              <a:t>Enable: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Give teenagers practical skills to manage recreational screen use.</a:t>
            </a:r>
          </a:p>
          <a:p>
            <a:r>
              <a:rPr lang="en-GB" dirty="0">
                <a:latin typeface="Arial" panose="020B0604020202020204" pitchFamily="34" charset="0"/>
                <a:cs typeface="Arial" panose="020B0604020202020204" pitchFamily="34" charset="0"/>
              </a:rPr>
              <a:t>Mediate: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Bring together teenagers, parents, schools and community organisations.</a:t>
            </a:r>
          </a:p>
          <a:p>
            <a:r>
              <a:rPr lang="en-GB" dirty="0">
                <a:latin typeface="Arial" panose="020B0604020202020204" pitchFamily="34" charset="0"/>
                <a:cs typeface="Arial" panose="020B0604020202020204" pitchFamily="34" charset="0"/>
              </a:rPr>
              <a:t>Advocate: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Encourage environments and routines that support healthy digital behaviour.</a:t>
            </a:r>
          </a:p>
          <a:p>
            <a:r>
              <a:rPr lang="en-GB" i="1" dirty="0">
                <a:latin typeface="Arial" panose="020B0604020202020204" pitchFamily="34" charset="0"/>
                <a:cs typeface="Arial" panose="020B0604020202020204" pitchFamily="34" charset="0"/>
              </a:rPr>
              <a:t>(WHO, 1986; Naidoo and Wills, 2009)</a:t>
            </a:r>
            <a:endParaRPr lang="en-GB" dirty="0">
              <a:latin typeface="Arial" panose="020B0604020202020204" pitchFamily="34" charset="0"/>
              <a:cs typeface="Arial" panose="020B0604020202020204" pitchFamily="34" charset="0"/>
            </a:endParaRPr>
          </a:p>
          <a:p>
            <a:pPr marL="0" indent="0">
              <a:buNone/>
            </a:pPr>
            <a:r>
              <a:rPr lang="en-GB" dirty="0">
                <a:solidFill>
                  <a:srgbClr val="5C1419"/>
                </a:solidFill>
                <a:latin typeface="Arial" panose="020B0604020202020204" pitchFamily="34" charset="0"/>
                <a:cs typeface="Arial" panose="020B0604020202020204" pitchFamily="34" charset="0"/>
              </a:rPr>
              <a:t>6-week approach</a:t>
            </a:r>
          </a:p>
          <a:p>
            <a:r>
              <a:rPr lang="en-GB" dirty="0">
                <a:latin typeface="Arial" panose="020B0604020202020204" pitchFamily="34" charset="0"/>
                <a:cs typeface="Arial" panose="020B0604020202020204" pitchFamily="34" charset="0"/>
              </a:rPr>
              <a:t>A time-limited, targeted campaign allows behaviour to be:</a:t>
            </a:r>
          </a:p>
          <a:p>
            <a:r>
              <a:rPr lang="en-GB" dirty="0">
                <a:latin typeface="Arial" panose="020B0604020202020204" pitchFamily="34" charset="0"/>
                <a:cs typeface="Arial" panose="020B0604020202020204" pitchFamily="34" charset="0"/>
              </a:rPr>
              <a:t>Measured → Practised → Supported → Reviewed</a:t>
            </a:r>
          </a:p>
          <a:p>
            <a:r>
              <a:rPr lang="en-GB" dirty="0">
                <a:latin typeface="Arial" panose="020B0604020202020204" pitchFamily="34" charset="0"/>
                <a:cs typeface="Arial" panose="020B0604020202020204" pitchFamily="34" charset="0"/>
              </a:rPr>
              <a:t>The aim is healthy digital balance, not digital abstinence.</a:t>
            </a:r>
          </a:p>
        </p:txBody>
      </p:sp>
      <p:sp>
        <p:nvSpPr>
          <p:cNvPr id="4" name="Content Placeholder 2">
            <a:extLst>
              <a:ext uri="{FF2B5EF4-FFF2-40B4-BE49-F238E27FC236}">
                <a16:creationId xmlns:a16="http://schemas.microsoft.com/office/drawing/2014/main" id="{65DAB499-FDF6-4EC9-A6E0-85EE37097273}"/>
              </a:ext>
            </a:extLst>
          </p:cNvPr>
          <p:cNvSpPr txBox="1">
            <a:spLocks/>
          </p:cNvSpPr>
          <p:nvPr/>
        </p:nvSpPr>
        <p:spPr>
          <a:xfrm>
            <a:off x="1921933" y="2947834"/>
            <a:ext cx="1346201" cy="3287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(Canva,2026) </a:t>
            </a:r>
          </a:p>
        </p:txBody>
      </p:sp>
    </p:spTree>
    <p:extLst>
      <p:ext uri="{BB962C8B-B14F-4D97-AF65-F5344CB8AC3E}">
        <p14:creationId xmlns:p14="http://schemas.microsoft.com/office/powerpoint/2010/main" val="1284120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features a black and white pattern with a circular, textured design, creating a minimalistic and abstract look.&#10;&#10;AI-generated content may be incorrect.">
            <a:extLst>
              <a:ext uri="{FF2B5EF4-FFF2-40B4-BE49-F238E27FC236}">
                <a16:creationId xmlns:a16="http://schemas.microsoft.com/office/drawing/2014/main" id="{D01345BC-4925-8A4F-C473-E0145BE4FAB3}"/>
              </a:ext>
            </a:extLst>
          </p:cNvPr>
          <p:cNvPicPr>
            <a:picLocks noChangeAspect="1"/>
          </p:cNvPicPr>
          <p:nvPr/>
        </p:nvPicPr>
        <p:blipFill>
          <a:blip r:embed="rId2"/>
          <a:stretch>
            <a:fillRect/>
          </a:stretch>
        </p:blipFill>
        <p:spPr>
          <a:xfrm>
            <a:off x="3239" y="0"/>
            <a:ext cx="12185522" cy="6858000"/>
          </a:xfrm>
          <a:prstGeom prst="rect">
            <a:avLst/>
          </a:prstGeom>
        </p:spPr>
      </p:pic>
      <p:sp>
        <p:nvSpPr>
          <p:cNvPr id="3" name="Content Placeholder 2">
            <a:extLst>
              <a:ext uri="{FF2B5EF4-FFF2-40B4-BE49-F238E27FC236}">
                <a16:creationId xmlns:a16="http://schemas.microsoft.com/office/drawing/2014/main" id="{184EB1E0-C49C-7961-8D17-5086EFD2A84B}"/>
              </a:ext>
            </a:extLst>
          </p:cNvPr>
          <p:cNvSpPr>
            <a:spLocks noGrp="1"/>
          </p:cNvSpPr>
          <p:nvPr>
            <p:ph idx="1"/>
          </p:nvPr>
        </p:nvSpPr>
        <p:spPr>
          <a:xfrm>
            <a:off x="321733" y="1326623"/>
            <a:ext cx="9414934" cy="5311243"/>
          </a:xfrm>
        </p:spPr>
        <p:txBody>
          <a:bodyPr>
            <a:noAutofit/>
          </a:bodyPr>
          <a:lstStyle/>
          <a:p>
            <a:pPr marL="0" indent="0">
              <a:buNone/>
            </a:pPr>
            <a:r>
              <a:rPr lang="en-GB" sz="1700" dirty="0">
                <a:solidFill>
                  <a:srgbClr val="5C1419"/>
                </a:solidFill>
                <a:latin typeface="Arial" panose="020B0604020202020204" pitchFamily="34" charset="0"/>
                <a:cs typeface="Arial" panose="020B0604020202020204" pitchFamily="34" charset="0"/>
              </a:rPr>
              <a:t> Aim 1. Reduce Recreational Screen Time</a:t>
            </a:r>
          </a:p>
          <a:p>
            <a:pPr marL="0" indent="0">
              <a:buNone/>
            </a:pPr>
            <a:r>
              <a:rPr lang="en-GB" sz="1800" dirty="0">
                <a:latin typeface="Arial" panose="020B0604020202020204" pitchFamily="34" charset="0"/>
                <a:cs typeface="Arial" panose="020B0604020202020204" pitchFamily="34" charset="0"/>
              </a:rPr>
              <a:t>Aim: Reduce daily recreational screen time from the Week 1 baseline, consistent with guidance to limit recreational screen time (WHO, 2020b).</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Measure: Week 1 vs Week 6 device records.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Benefit: More time for physical and offline activities (WHO, 2020b).</a:t>
            </a: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solidFill>
                  <a:srgbClr val="5C1419"/>
                </a:solidFill>
                <a:latin typeface="Arial" panose="020B0604020202020204" pitchFamily="34" charset="0"/>
                <a:cs typeface="Arial" panose="020B0604020202020204" pitchFamily="34" charset="0"/>
              </a:rPr>
              <a:t>Aim 2. Improve Bedtime Screen Habits</a:t>
            </a:r>
          </a:p>
          <a:p>
            <a:pPr marL="0" indent="0">
              <a:buNone/>
            </a:pPr>
            <a:r>
              <a:rPr lang="en-GB" sz="1800" dirty="0">
                <a:latin typeface="Arial" panose="020B0604020202020204" pitchFamily="34" charset="0"/>
                <a:cs typeface="Arial" panose="020B0604020202020204" pitchFamily="34" charset="0"/>
              </a:rPr>
              <a:t>Aim: Reduce recreational screen use before bedtime (Silva et al., 2022).</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Measure: Weekly screen/sleep diary.</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Benefit: Support better sleep and daytime functioning (Brautsch et al., 2023).</a:t>
            </a: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solidFill>
                  <a:srgbClr val="5C1419"/>
                </a:solidFill>
                <a:latin typeface="Arial" panose="020B0604020202020204" pitchFamily="34" charset="0"/>
                <a:cs typeface="Arial" panose="020B0604020202020204" pitchFamily="34" charset="0"/>
              </a:rPr>
              <a:t>Aim 3. Increase Active &amp; Offline Time</a:t>
            </a:r>
          </a:p>
          <a:p>
            <a:pPr marL="0" indent="0">
              <a:buNone/>
            </a:pPr>
            <a:r>
              <a:rPr lang="en-GB" sz="1800" dirty="0">
                <a:latin typeface="Arial" panose="020B0604020202020204" pitchFamily="34" charset="0"/>
                <a:cs typeface="Arial" panose="020B0604020202020204" pitchFamily="34" charset="0"/>
              </a:rPr>
              <a:t>Aim: Replace some recreational screen time with physical/offline activities (WHO, 2020b).</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Measure: Weekly activity tracker.</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Benefit: Support physical activity and healthier digital balance (WHO, 2020b).</a:t>
            </a:r>
            <a:endParaRPr lang="en-GB" sz="1700" dirty="0">
              <a:latin typeface="Arial" panose="020B0604020202020204" pitchFamily="34" charset="0"/>
              <a:cs typeface="Arial" panose="020B0604020202020204" pitchFamily="34" charset="0"/>
            </a:endParaRPr>
          </a:p>
          <a:p>
            <a:pPr marL="0" indent="0" algn="ctr">
              <a:buNone/>
            </a:pPr>
            <a:br>
              <a:rPr lang="en-GB" sz="2000" dirty="0">
                <a:solidFill>
                  <a:srgbClr val="5C1419"/>
                </a:solidFill>
                <a:latin typeface="Arial" panose="020B0604020202020204" pitchFamily="34" charset="0"/>
                <a:cs typeface="Arial" panose="020B0604020202020204" pitchFamily="34" charset="0"/>
              </a:rPr>
            </a:br>
            <a:r>
              <a:rPr lang="en-GB" sz="2000" dirty="0">
                <a:solidFill>
                  <a:srgbClr val="5C1419"/>
                </a:solidFill>
                <a:latin typeface="Arial" panose="020B0604020202020204" pitchFamily="34" charset="0"/>
                <a:cs typeface="Arial" panose="020B0604020202020204" pitchFamily="34" charset="0"/>
              </a:rPr>
              <a:t>SCREEN SMART: Healthier digital balance, not digital abstinence.</a:t>
            </a:r>
          </a:p>
        </p:txBody>
      </p:sp>
      <p:sp>
        <p:nvSpPr>
          <p:cNvPr id="2" name="Title 1">
            <a:extLst>
              <a:ext uri="{FF2B5EF4-FFF2-40B4-BE49-F238E27FC236}">
                <a16:creationId xmlns:a16="http://schemas.microsoft.com/office/drawing/2014/main" id="{7AB8D140-D7D1-7F93-96FE-D22FECFA7184}"/>
              </a:ext>
            </a:extLst>
          </p:cNvPr>
          <p:cNvSpPr>
            <a:spLocks noGrp="1"/>
          </p:cNvSpPr>
          <p:nvPr>
            <p:ph type="title"/>
          </p:nvPr>
        </p:nvSpPr>
        <p:spPr>
          <a:xfrm>
            <a:off x="1828800" y="365126"/>
            <a:ext cx="9525000" cy="532342"/>
          </a:xfrm>
        </p:spPr>
        <p:txBody>
          <a:bodyPr>
            <a:normAutofit fontScale="90000"/>
          </a:bodyPr>
          <a:lstStyle/>
          <a:p>
            <a:r>
              <a:rPr lang="en-GB" sz="3600" dirty="0">
                <a:solidFill>
                  <a:srgbClr val="5C1419"/>
                </a:solidFill>
                <a:latin typeface="Arial" panose="020B0604020202020204" pitchFamily="34" charset="0"/>
                <a:cs typeface="Arial" panose="020B0604020202020204" pitchFamily="34" charset="0"/>
              </a:rPr>
              <a:t>Three Key Aims of SCREEN SMART</a:t>
            </a:r>
          </a:p>
        </p:txBody>
      </p:sp>
    </p:spTree>
    <p:extLst>
      <p:ext uri="{BB962C8B-B14F-4D97-AF65-F5344CB8AC3E}">
        <p14:creationId xmlns:p14="http://schemas.microsoft.com/office/powerpoint/2010/main" val="2863267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46191-EDE3-3858-1281-B3E93B853114}"/>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223CAFB2-4480-8D98-7730-1FEA6052F043}"/>
              </a:ext>
            </a:extLst>
          </p:cNvPr>
          <p:cNvPicPr>
            <a:picLocks noChangeAspect="1"/>
          </p:cNvPicPr>
          <p:nvPr/>
        </p:nvPicPr>
        <p:blipFill>
          <a:blip r:embed="rId2"/>
          <a:stretch>
            <a:fillRect/>
          </a:stretch>
        </p:blipFill>
        <p:spPr>
          <a:xfrm>
            <a:off x="0" y="8465"/>
            <a:ext cx="12192000" cy="6858000"/>
          </a:xfrm>
          <a:prstGeom prst="rect">
            <a:avLst/>
          </a:prstGeom>
        </p:spPr>
      </p:pic>
      <p:sp>
        <p:nvSpPr>
          <p:cNvPr id="10" name="Title 1">
            <a:extLst>
              <a:ext uri="{FF2B5EF4-FFF2-40B4-BE49-F238E27FC236}">
                <a16:creationId xmlns:a16="http://schemas.microsoft.com/office/drawing/2014/main" id="{117FEE66-8615-FBEE-6DC7-E613588E10D9}"/>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7" name="Title 6">
            <a:extLst>
              <a:ext uri="{FF2B5EF4-FFF2-40B4-BE49-F238E27FC236}">
                <a16:creationId xmlns:a16="http://schemas.microsoft.com/office/drawing/2014/main" id="{72D28288-3B62-6E9A-D7FC-BC442E82F172}"/>
              </a:ext>
            </a:extLst>
          </p:cNvPr>
          <p:cNvSpPr>
            <a:spLocks noGrp="1"/>
          </p:cNvSpPr>
          <p:nvPr>
            <p:ph type="title"/>
          </p:nvPr>
        </p:nvSpPr>
        <p:spPr/>
        <p:txBody>
          <a:bodyPr/>
          <a:lstStyle/>
          <a:p>
            <a:pPr algn="r"/>
            <a:r>
              <a:rPr lang="en-GB" dirty="0">
                <a:solidFill>
                  <a:srgbClr val="5C1419"/>
                </a:solidFill>
              </a:rPr>
              <a:t>Rationale Summary &amp; Handover</a:t>
            </a:r>
            <a:endParaRPr lang="en-GB" dirty="0"/>
          </a:p>
        </p:txBody>
      </p:sp>
      <p:sp>
        <p:nvSpPr>
          <p:cNvPr id="3" name="Content Placeholder 2">
            <a:extLst>
              <a:ext uri="{FF2B5EF4-FFF2-40B4-BE49-F238E27FC236}">
                <a16:creationId xmlns:a16="http://schemas.microsoft.com/office/drawing/2014/main" id="{3F000416-1D51-6D28-0EC5-A308EB218207}"/>
              </a:ext>
            </a:extLst>
          </p:cNvPr>
          <p:cNvSpPr txBox="1">
            <a:spLocks/>
          </p:cNvSpPr>
          <p:nvPr/>
        </p:nvSpPr>
        <p:spPr>
          <a:xfrm>
            <a:off x="6985000" y="1767149"/>
            <a:ext cx="4749800" cy="33406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sz="1600" b="1" dirty="0">
              <a:solidFill>
                <a:srgbClr val="5C1419"/>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sz="1600" dirty="0">
              <a:solidFill>
                <a:srgbClr val="5C1419"/>
              </a:solidFill>
              <a:latin typeface="Arial" panose="020B0604020202020204" pitchFamily="34" charset="0"/>
              <a:cs typeface="Arial" panose="020B0604020202020204" pitchFamily="34" charset="0"/>
            </a:endParaRPr>
          </a:p>
          <a:p>
            <a:pPr marL="0" indent="0" algn="ctr">
              <a:lnSpc>
                <a:spcPct val="140000"/>
              </a:lnSpc>
              <a:buFont typeface="Arial" panose="020B0604020202020204" pitchFamily="34" charset="0"/>
              <a:buNone/>
            </a:pPr>
            <a:r>
              <a:rPr lang="en-GB" sz="1600" dirty="0">
                <a:solidFill>
                  <a:srgbClr val="5C1419"/>
                </a:solidFill>
                <a:latin typeface="Arial" panose="020B0604020202020204" pitchFamily="34" charset="0"/>
                <a:cs typeface="Arial" panose="020B0604020202020204" pitchFamily="34" charset="0"/>
              </a:rPr>
              <a:t>SCREEN SMART</a:t>
            </a:r>
          </a:p>
          <a:p>
            <a:pPr>
              <a:lnSpc>
                <a:spcPct val="140000"/>
              </a:lnSpc>
            </a:pPr>
            <a:r>
              <a:rPr lang="en-GB" sz="1600" dirty="0">
                <a:latin typeface="Arial" panose="020B0604020202020204" pitchFamily="34" charset="0"/>
                <a:cs typeface="Arial" panose="020B0604020202020204" pitchFamily="34" charset="0"/>
              </a:rPr>
              <a:t>Scroll Less • Sleep Better • Move More</a:t>
            </a:r>
          </a:p>
          <a:p>
            <a:pPr>
              <a:lnSpc>
                <a:spcPct val="140000"/>
              </a:lnSpc>
            </a:pPr>
            <a:r>
              <a:rPr lang="en-GB" sz="1600" dirty="0">
                <a:latin typeface="Arial" panose="020B0604020202020204" pitchFamily="34" charset="0"/>
                <a:cs typeface="Arial" panose="020B0604020202020204" pitchFamily="34" charset="0"/>
              </a:rPr>
              <a:t>Not less technology at any cost — healthier use at the right time and for the right reasons. </a:t>
            </a:r>
            <a:r>
              <a:rPr lang="en-GB" sz="1600" i="1" dirty="0">
                <a:latin typeface="Arial" panose="020B0604020202020204" pitchFamily="34" charset="0"/>
                <a:cs typeface="Arial" panose="020B0604020202020204" pitchFamily="34" charset="0"/>
              </a:rPr>
              <a:t>(Ofcom, 2025; WHO, 2020b; Liu et al., 2024)</a:t>
            </a:r>
            <a:endParaRPr lang="en-GB" sz="1600"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FCB2501B-4B23-E518-BF2F-AC3A50CC135D}"/>
              </a:ext>
            </a:extLst>
          </p:cNvPr>
          <p:cNvSpPr txBox="1">
            <a:spLocks/>
          </p:cNvSpPr>
          <p:nvPr/>
        </p:nvSpPr>
        <p:spPr>
          <a:xfrm>
            <a:off x="1430868" y="1439993"/>
            <a:ext cx="5568616" cy="100488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solidFill>
                  <a:srgbClr val="5C1419"/>
                </a:solidFill>
              </a:rPr>
              <a:t>Why is SCREEN SMART needed?</a:t>
            </a:r>
            <a:endParaRPr lang="en-GB" sz="1200" dirty="0">
              <a:solidFill>
                <a:srgbClr val="5C1419"/>
              </a:solidFill>
              <a:effectLst/>
            </a:endParaRPr>
          </a:p>
        </p:txBody>
      </p:sp>
      <p:pic>
        <p:nvPicPr>
          <p:cNvPr id="11" name="Picture 10" descr="The image illustrates a diagram emphasizing that high digital exposure may displace sleep and physical activity, leading to potential physical, psychological, and social consequences, and suggests the need for a supportive, measurable health-promotion intervention.&#10;&#10;AI-generated content may be incorrect.">
            <a:extLst>
              <a:ext uri="{FF2B5EF4-FFF2-40B4-BE49-F238E27FC236}">
                <a16:creationId xmlns:a16="http://schemas.microsoft.com/office/drawing/2014/main" id="{95135B84-9159-71B9-049A-2B864A136C20}"/>
              </a:ext>
            </a:extLst>
          </p:cNvPr>
          <p:cNvPicPr>
            <a:picLocks noChangeAspect="1"/>
          </p:cNvPicPr>
          <p:nvPr/>
        </p:nvPicPr>
        <p:blipFill>
          <a:blip r:embed="rId3"/>
          <a:stretch>
            <a:fillRect/>
          </a:stretch>
        </p:blipFill>
        <p:spPr>
          <a:xfrm>
            <a:off x="1286933" y="1942436"/>
            <a:ext cx="4581602" cy="4406075"/>
          </a:xfrm>
          <a:prstGeom prst="rect">
            <a:avLst/>
          </a:prstGeom>
        </p:spPr>
      </p:pic>
      <p:sp>
        <p:nvSpPr>
          <p:cNvPr id="13" name="Content Placeholder 2">
            <a:extLst>
              <a:ext uri="{FF2B5EF4-FFF2-40B4-BE49-F238E27FC236}">
                <a16:creationId xmlns:a16="http://schemas.microsoft.com/office/drawing/2014/main" id="{FE45F9A3-DE49-5F4A-1C0B-0F43E851EF95}"/>
              </a:ext>
            </a:extLst>
          </p:cNvPr>
          <p:cNvSpPr txBox="1">
            <a:spLocks/>
          </p:cNvSpPr>
          <p:nvPr/>
        </p:nvSpPr>
        <p:spPr>
          <a:xfrm>
            <a:off x="5080566" y="6271493"/>
            <a:ext cx="1346201" cy="3287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(Canva,2026) </a:t>
            </a:r>
          </a:p>
        </p:txBody>
      </p:sp>
    </p:spTree>
    <p:extLst>
      <p:ext uri="{BB962C8B-B14F-4D97-AF65-F5344CB8AC3E}">
        <p14:creationId xmlns:p14="http://schemas.microsoft.com/office/powerpoint/2010/main" val="2108101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he image depicts a minimalist, white background with a prominent, large, central red circle.&#10;&#10;AI-generated content may be incorrect.">
            <a:extLst>
              <a:ext uri="{FF2B5EF4-FFF2-40B4-BE49-F238E27FC236}">
                <a16:creationId xmlns:a16="http://schemas.microsoft.com/office/drawing/2014/main" id="{234DC95D-47EB-DB60-21BD-7AF501F170FC}"/>
              </a:ext>
            </a:extLst>
          </p:cNvPr>
          <p:cNvPicPr>
            <a:picLocks noChangeAspect="1"/>
          </p:cNvPicPr>
          <p:nvPr/>
        </p:nvPicPr>
        <p:blipFill>
          <a:blip r:embed="rId2"/>
          <a:stretch>
            <a:fillRect/>
          </a:stretch>
        </p:blipFill>
        <p:spPr>
          <a:xfrm>
            <a:off x="3239" y="-9525"/>
            <a:ext cx="12185522" cy="6858000"/>
          </a:xfrm>
          <a:prstGeom prst="rect">
            <a:avLst/>
          </a:prstGeom>
        </p:spPr>
      </p:pic>
      <p:sp>
        <p:nvSpPr>
          <p:cNvPr id="2" name="Title 1">
            <a:extLst>
              <a:ext uri="{FF2B5EF4-FFF2-40B4-BE49-F238E27FC236}">
                <a16:creationId xmlns:a16="http://schemas.microsoft.com/office/drawing/2014/main" id="{2F818A20-4702-1215-1D45-DEA5EB3252AE}"/>
              </a:ext>
            </a:extLst>
          </p:cNvPr>
          <p:cNvSpPr>
            <a:spLocks noGrp="1"/>
          </p:cNvSpPr>
          <p:nvPr>
            <p:ph type="title"/>
          </p:nvPr>
        </p:nvSpPr>
        <p:spPr>
          <a:xfrm rot="5400000">
            <a:off x="10868024" y="2524125"/>
            <a:ext cx="1628775" cy="1325563"/>
          </a:xfrm>
        </p:spPr>
        <p:txBody>
          <a:bodyPr>
            <a:normAutofit/>
          </a:bodyPr>
          <a:lstStyle/>
          <a:p>
            <a:r>
              <a:rPr lang="en-US" sz="2400" dirty="0">
                <a:solidFill>
                  <a:schemeClr val="bg1"/>
                </a:solidFill>
              </a:rPr>
              <a:t>References</a:t>
            </a:r>
            <a:endParaRPr lang="en-GB" sz="2400" dirty="0">
              <a:solidFill>
                <a:schemeClr val="bg1"/>
              </a:solidFill>
            </a:endParaRPr>
          </a:p>
        </p:txBody>
      </p:sp>
      <p:sp>
        <p:nvSpPr>
          <p:cNvPr id="3" name="Content Placeholder 2">
            <a:extLst>
              <a:ext uri="{FF2B5EF4-FFF2-40B4-BE49-F238E27FC236}">
                <a16:creationId xmlns:a16="http://schemas.microsoft.com/office/drawing/2014/main" id="{50638F5D-1108-EBD5-5E65-5D9E4527E8A5}"/>
              </a:ext>
            </a:extLst>
          </p:cNvPr>
          <p:cNvSpPr>
            <a:spLocks noGrp="1"/>
          </p:cNvSpPr>
          <p:nvPr>
            <p:ph idx="1"/>
          </p:nvPr>
        </p:nvSpPr>
        <p:spPr>
          <a:xfrm>
            <a:off x="133350" y="28574"/>
            <a:ext cx="10729848" cy="6524625"/>
          </a:xfrm>
        </p:spPr>
        <p:txBody>
          <a:bodyPr>
            <a:noAutofit/>
          </a:bodyPr>
          <a:lstStyle/>
          <a:p>
            <a:pPr marL="0" indent="0">
              <a:buNone/>
            </a:pPr>
            <a:r>
              <a:rPr lang="en-GB" sz="1000" dirty="0">
                <a:latin typeface="Arial" panose="020B0604020202020204" pitchFamily="34" charset="0"/>
                <a:cs typeface="Arial" panose="020B0604020202020204" pitchFamily="34" charset="0"/>
              </a:rPr>
              <a:t>Brautsch, L.A.S., Lund, L., Andersen, M.M., Jennum, P.J., Folker, A.P. and Andersen, S. (2023) ‘Digital media use and sleep in late adolescence and young adulthood: A systematic review’, </a:t>
            </a:r>
            <a:r>
              <a:rPr lang="en-GB" sz="1000" i="1" dirty="0">
                <a:latin typeface="Arial" panose="020B0604020202020204" pitchFamily="34" charset="0"/>
                <a:cs typeface="Arial" panose="020B0604020202020204" pitchFamily="34" charset="0"/>
              </a:rPr>
              <a:t>Sleep Medicine Reviews</a:t>
            </a:r>
            <a:r>
              <a:rPr lang="en-GB" sz="1000" dirty="0">
                <a:latin typeface="Arial" panose="020B0604020202020204" pitchFamily="34" charset="0"/>
                <a:cs typeface="Arial" panose="020B0604020202020204" pitchFamily="34" charset="0"/>
              </a:rPr>
              <a:t>, 68, 101742. Available at: </a:t>
            </a:r>
            <a:r>
              <a:rPr lang="en-GB" sz="1000" dirty="0">
                <a:latin typeface="Arial" panose="020B0604020202020204" pitchFamily="34" charset="0"/>
                <a:cs typeface="Arial" panose="020B0604020202020204" pitchFamily="34" charset="0"/>
                <a:hlinkClick r:id="rId3"/>
              </a:rPr>
              <a:t>https://doi.org/10.1016/j.smrv.2022.101742</a:t>
            </a:r>
            <a:r>
              <a:rPr lang="en-GB" sz="1000" dirty="0">
                <a:latin typeface="Arial" panose="020B0604020202020204" pitchFamily="34" charset="0"/>
                <a:cs typeface="Arial" panose="020B0604020202020204" pitchFamily="34" charset="0"/>
              </a:rPr>
              <a:t>.</a:t>
            </a:r>
          </a:p>
          <a:p>
            <a:pPr marL="0" indent="0">
              <a:buNone/>
            </a:pPr>
            <a:r>
              <a:rPr lang="en-GB" sz="1000" dirty="0">
                <a:latin typeface="Arial" panose="020B0604020202020204" pitchFamily="34" charset="0"/>
                <a:cs typeface="Arial" panose="020B0604020202020204" pitchFamily="34" charset="0"/>
              </a:rPr>
              <a:t>Department of Health and Social Care (2026) </a:t>
            </a:r>
            <a:r>
              <a:rPr lang="en-GB" sz="1000" i="1" dirty="0">
                <a:latin typeface="Arial" panose="020B0604020202020204" pitchFamily="34" charset="0"/>
                <a:cs typeface="Arial" panose="020B0604020202020204" pitchFamily="34" charset="0"/>
              </a:rPr>
              <a:t>UK Chief Medical Officers’ Physical Activity Guidelines</a:t>
            </a:r>
            <a:r>
              <a:rPr lang="en-GB" sz="1000" dirty="0">
                <a:latin typeface="Arial" panose="020B0604020202020204" pitchFamily="34" charset="0"/>
                <a:cs typeface="Arial" panose="020B0604020202020204" pitchFamily="34" charset="0"/>
              </a:rPr>
              <a:t>. London: Department of Health and Social Care. Available at: </a:t>
            </a:r>
            <a:r>
              <a:rPr lang="en-GB" sz="1000" dirty="0">
                <a:latin typeface="Arial" panose="020B0604020202020204" pitchFamily="34" charset="0"/>
                <a:cs typeface="Arial" panose="020B0604020202020204" pitchFamily="34" charset="0"/>
                <a:hlinkClick r:id="rId4"/>
              </a:rPr>
              <a:t>https://www.gov.uk/government/publications/physical-activity-guidelines-uk-chief-medical-officers-report</a:t>
            </a:r>
            <a:r>
              <a:rPr lang="en-GB" sz="1000" dirty="0">
                <a:latin typeface="Arial" panose="020B0604020202020204" pitchFamily="34" charset="0"/>
                <a:cs typeface="Arial" panose="020B0604020202020204" pitchFamily="34" charset="0"/>
              </a:rPr>
              <a:t> (Accessed: 17 September 2026). </a:t>
            </a:r>
          </a:p>
          <a:p>
            <a:pPr marL="0" indent="0">
              <a:buNone/>
            </a:pPr>
            <a:r>
              <a:rPr lang="en-GB" sz="1000" dirty="0">
                <a:latin typeface="Arial" panose="020B0604020202020204" pitchFamily="34" charset="0"/>
                <a:cs typeface="Arial" panose="020B0604020202020204" pitchFamily="34" charset="0"/>
              </a:rPr>
              <a:t>Gao, J. and Gao, L. (2024) ‘A meta-analysis of prospective cohort studies on screen time and the risk of depression in adolescents’, </a:t>
            </a:r>
            <a:r>
              <a:rPr lang="en-GB" sz="1000" i="1" dirty="0">
                <a:latin typeface="Arial" panose="020B0604020202020204" pitchFamily="34" charset="0"/>
                <a:cs typeface="Arial" panose="020B0604020202020204" pitchFamily="34" charset="0"/>
              </a:rPr>
              <a:t>Acta Psychologica</a:t>
            </a:r>
            <a:r>
              <a:rPr lang="en-GB" sz="1000" dirty="0">
                <a:latin typeface="Arial" panose="020B0604020202020204" pitchFamily="34" charset="0"/>
                <a:cs typeface="Arial" panose="020B0604020202020204" pitchFamily="34" charset="0"/>
              </a:rPr>
              <a:t>, 251, 104530. Available at: https://doi.org/10.1016/j.actpsy.2024.104530.</a:t>
            </a:r>
          </a:p>
          <a:p>
            <a:pPr marL="0" indent="0">
              <a:buNone/>
            </a:pPr>
            <a:r>
              <a:rPr lang="en-GB" sz="1000" dirty="0">
                <a:latin typeface="Arial" panose="020B0604020202020204" pitchFamily="34" charset="0"/>
                <a:cs typeface="Arial" panose="020B0604020202020204" pitchFamily="34" charset="0"/>
              </a:rPr>
              <a:t>Ghasemirad, M.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(2023) ‘The association between screen use and central obesity among children and adolescents: a systematic review and meta-analysis’, </a:t>
            </a:r>
            <a:r>
              <a:rPr lang="en-GB" sz="1000" i="1" dirty="0">
                <a:latin typeface="Arial" panose="020B0604020202020204" pitchFamily="34" charset="0"/>
                <a:cs typeface="Arial" panose="020B0604020202020204" pitchFamily="34" charset="0"/>
              </a:rPr>
              <a:t>Journal of Health, Population and Nutrition</a:t>
            </a:r>
            <a:r>
              <a:rPr lang="en-GB" sz="1000" dirty="0">
                <a:latin typeface="Arial" panose="020B0604020202020204" pitchFamily="34" charset="0"/>
                <a:cs typeface="Arial" panose="020B0604020202020204" pitchFamily="34" charset="0"/>
              </a:rPr>
              <a:t>, 42, 51. Available at: https://doi.org/10.1186/s41043-023-00394-2.</a:t>
            </a:r>
          </a:p>
          <a:p>
            <a:pPr marL="0" indent="0">
              <a:buNone/>
            </a:pPr>
            <a:r>
              <a:rPr lang="en-GB" sz="1000" dirty="0">
                <a:latin typeface="Arial" panose="020B0604020202020204" pitchFamily="34" charset="0"/>
                <a:cs typeface="Arial" panose="020B0604020202020204" pitchFamily="34" charset="0"/>
              </a:rPr>
              <a:t>Liu, X., Liu, J., Flores, D.D. and McDonald, C.C. (2024) ‘Family factors related to adolescent screen media use and mental health outcomes: A systematic review and recommendation for practices’, </a:t>
            </a:r>
            <a:r>
              <a:rPr lang="en-GB" sz="1000" i="1" dirty="0">
                <a:latin typeface="Arial" panose="020B0604020202020204" pitchFamily="34" charset="0"/>
                <a:cs typeface="Arial" panose="020B0604020202020204" pitchFamily="34" charset="0"/>
              </a:rPr>
              <a:t>Journal of Adolescence</a:t>
            </a:r>
            <a:r>
              <a:rPr lang="en-GB" sz="1000" dirty="0">
                <a:latin typeface="Arial" panose="020B0604020202020204" pitchFamily="34" charset="0"/>
                <a:cs typeface="Arial" panose="020B0604020202020204" pitchFamily="34" charset="0"/>
              </a:rPr>
              <a:t>, 96(7), pp. 1401–1427. Available at: </a:t>
            </a:r>
            <a:r>
              <a:rPr lang="en-GB" sz="1000" dirty="0">
                <a:latin typeface="Arial" panose="020B0604020202020204" pitchFamily="34" charset="0"/>
                <a:cs typeface="Arial" panose="020B0604020202020204" pitchFamily="34" charset="0"/>
                <a:hlinkClick r:id="rId5"/>
              </a:rPr>
              <a:t>https://doi.org/10.1002/jad.12367</a:t>
            </a:r>
            <a:r>
              <a:rPr lang="en-GB" sz="1000" dirty="0">
                <a:latin typeface="Arial" panose="020B0604020202020204" pitchFamily="34" charset="0"/>
                <a:cs typeface="Arial" panose="020B0604020202020204" pitchFamily="34" charset="0"/>
              </a:rPr>
              <a:t>.</a:t>
            </a:r>
          </a:p>
          <a:p>
            <a:pPr marL="0" indent="0">
              <a:buNone/>
            </a:pPr>
            <a:r>
              <a:rPr lang="en-GB" sz="1000" dirty="0">
                <a:latin typeface="Arial" panose="020B0604020202020204" pitchFamily="34" charset="0"/>
                <a:cs typeface="Arial" panose="020B0604020202020204" pitchFamily="34" charset="0"/>
              </a:rPr>
              <a:t>MacKenzie, M.D., Scott, H., Reid, K. and Gardani, M. (2022) ‘Adolescent perspectives of bedtime social media use: A qualitative systematic review and thematic synthesis’, </a:t>
            </a:r>
            <a:r>
              <a:rPr lang="en-GB" sz="1000" i="1" dirty="0">
                <a:latin typeface="Arial" panose="020B0604020202020204" pitchFamily="34" charset="0"/>
                <a:cs typeface="Arial" panose="020B0604020202020204" pitchFamily="34" charset="0"/>
              </a:rPr>
              <a:t>Sleep Medicine Reviews</a:t>
            </a:r>
            <a:r>
              <a:rPr lang="en-GB" sz="1000" dirty="0">
                <a:latin typeface="Arial" panose="020B0604020202020204" pitchFamily="34" charset="0"/>
                <a:cs typeface="Arial" panose="020B0604020202020204" pitchFamily="34" charset="0"/>
              </a:rPr>
              <a:t>, 63, 101626. Available at: https://doi.org/10.1016/j.smrv.2022.101626.</a:t>
            </a:r>
          </a:p>
          <a:p>
            <a:pPr marL="0" indent="0">
              <a:buNone/>
            </a:pPr>
            <a:r>
              <a:rPr lang="en-GB" sz="1000" dirty="0">
                <a:latin typeface="Arial" panose="020B0604020202020204" pitchFamily="34" charset="0"/>
                <a:cs typeface="Arial" panose="020B0604020202020204" pitchFamily="34" charset="0"/>
              </a:rPr>
              <a:t>Nagata, J.M.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(2024) ‘Screen time and mental health: a prospective analysis of the Adolescent Brain Cognitive Development (ABCD) Study’, </a:t>
            </a:r>
            <a:r>
              <a:rPr lang="en-GB" sz="1000" i="1" dirty="0">
                <a:latin typeface="Arial" panose="020B0604020202020204" pitchFamily="34" charset="0"/>
                <a:cs typeface="Arial" panose="020B0604020202020204" pitchFamily="34" charset="0"/>
              </a:rPr>
              <a:t>BMC Public Health</a:t>
            </a:r>
            <a:r>
              <a:rPr lang="en-GB" sz="1000" dirty="0">
                <a:latin typeface="Arial" panose="020B0604020202020204" pitchFamily="34" charset="0"/>
                <a:cs typeface="Arial" panose="020B0604020202020204" pitchFamily="34" charset="0"/>
              </a:rPr>
              <a:t>, 24, 2686. Available at: </a:t>
            </a:r>
            <a:r>
              <a:rPr lang="en-GB" sz="1000" dirty="0">
                <a:latin typeface="Arial" panose="020B0604020202020204" pitchFamily="34" charset="0"/>
                <a:cs typeface="Arial" panose="020B0604020202020204" pitchFamily="34" charset="0"/>
                <a:hlinkClick r:id="rId6"/>
              </a:rPr>
              <a:t>https://doi.org/10.1186/s12889-024-20102-x</a:t>
            </a:r>
            <a:r>
              <a:rPr lang="en-GB" sz="1000" dirty="0">
                <a:latin typeface="Arial" panose="020B0604020202020204" pitchFamily="34" charset="0"/>
                <a:cs typeface="Arial" panose="020B0604020202020204" pitchFamily="34" charset="0"/>
              </a:rPr>
              <a:t>.</a:t>
            </a:r>
          </a:p>
          <a:p>
            <a:pPr marL="0" indent="0">
              <a:buNone/>
            </a:pPr>
            <a:r>
              <a:rPr lang="en-GB" sz="1000" dirty="0">
                <a:latin typeface="Arial" panose="020B0604020202020204" pitchFamily="34" charset="0"/>
                <a:cs typeface="Arial" panose="020B0604020202020204" pitchFamily="34" charset="0"/>
              </a:rPr>
              <a:t>Naidoo, J. and Wills, J. (2009) </a:t>
            </a:r>
            <a:r>
              <a:rPr lang="en-GB" sz="1000" i="1" dirty="0">
                <a:latin typeface="Arial" panose="020B0604020202020204" pitchFamily="34" charset="0"/>
                <a:cs typeface="Arial" panose="020B0604020202020204" pitchFamily="34" charset="0"/>
              </a:rPr>
              <a:t>Foundations for Health Promotion</a:t>
            </a:r>
            <a:r>
              <a:rPr lang="en-GB" sz="1000" dirty="0">
                <a:latin typeface="Arial" panose="020B0604020202020204" pitchFamily="34" charset="0"/>
                <a:cs typeface="Arial" panose="020B0604020202020204" pitchFamily="34" charset="0"/>
              </a:rPr>
              <a:t>. 3rd edn. Edinburgh: Elsevier.</a:t>
            </a:r>
          </a:p>
          <a:p>
            <a:pPr marL="0" indent="0">
              <a:buNone/>
            </a:pPr>
            <a:r>
              <a:rPr lang="en-GB" sz="1000" dirty="0">
                <a:latin typeface="Arial" panose="020B0604020202020204" pitchFamily="34" charset="0"/>
                <a:cs typeface="Arial" panose="020B0604020202020204" pitchFamily="34" charset="0"/>
              </a:rPr>
              <a:t>Ofcom (2025) </a:t>
            </a:r>
            <a:r>
              <a:rPr lang="en-GB" sz="1000" i="1" dirty="0">
                <a:latin typeface="Arial" panose="020B0604020202020204" pitchFamily="34" charset="0"/>
                <a:cs typeface="Arial" panose="020B0604020202020204" pitchFamily="34" charset="0"/>
              </a:rPr>
              <a:t>Children and Parents: Media Use and Attitudes Report 2025</a:t>
            </a:r>
            <a:r>
              <a:rPr lang="en-GB" sz="1000" dirty="0">
                <a:latin typeface="Arial" panose="020B0604020202020204" pitchFamily="34" charset="0"/>
                <a:cs typeface="Arial" panose="020B0604020202020204" pitchFamily="34" charset="0"/>
              </a:rPr>
              <a:t>. London: Ofcom. Available at: </a:t>
            </a:r>
            <a:r>
              <a:rPr lang="en-GB" sz="1000" dirty="0">
                <a:latin typeface="Arial" panose="020B0604020202020204" pitchFamily="34" charset="0"/>
                <a:cs typeface="Arial" panose="020B0604020202020204" pitchFamily="34" charset="0"/>
                <a:hlinkClick r:id="rId7"/>
              </a:rPr>
              <a:t>Ofcom – Children and Parents: Media Use and Attitudes Report 2025</a:t>
            </a:r>
            <a:r>
              <a:rPr lang="en-GB" sz="1000" dirty="0">
                <a:latin typeface="Arial" panose="020B0604020202020204" pitchFamily="34" charset="0"/>
                <a:cs typeface="Arial" panose="020B0604020202020204" pitchFamily="34" charset="0"/>
              </a:rPr>
              <a:t> (Accessed: 17 September 2026).</a:t>
            </a:r>
          </a:p>
          <a:p>
            <a:pPr marL="0" indent="0">
              <a:buNone/>
            </a:pPr>
            <a:r>
              <a:rPr lang="en-GB" sz="1000" dirty="0">
                <a:latin typeface="Arial" panose="020B0604020202020204" pitchFamily="34" charset="0"/>
                <a:cs typeface="Arial" panose="020B0604020202020204" pitchFamily="34" charset="0"/>
              </a:rPr>
              <a:t>ParticipACTION (2025) </a:t>
            </a:r>
            <a:r>
              <a:rPr lang="en-GB" sz="1000" i="1" dirty="0">
                <a:latin typeface="Arial" panose="020B0604020202020204" pitchFamily="34" charset="0"/>
                <a:cs typeface="Arial" panose="020B0604020202020204" pitchFamily="34" charset="0"/>
              </a:rPr>
              <a:t>How much screen time is too much for teens? 7 ways to reduce it</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8"/>
              </a:rPr>
              <a:t>https://www.participaction.com/blog/screen-time/how-much-screen-time-too-much-teens/</a:t>
            </a:r>
            <a:r>
              <a:rPr lang="en-GB" sz="1000" dirty="0">
                <a:latin typeface="Arial" panose="020B0604020202020204" pitchFamily="34" charset="0"/>
                <a:cs typeface="Arial" panose="020B0604020202020204" pitchFamily="34" charset="0"/>
              </a:rPr>
              <a:t> (Accessed: 22 September 2026).</a:t>
            </a:r>
          </a:p>
          <a:p>
            <a:pPr marL="0" indent="0">
              <a:buNone/>
            </a:pPr>
            <a:r>
              <a:rPr lang="en-GB" sz="1000" dirty="0">
                <a:latin typeface="Arial" panose="020B0604020202020204" pitchFamily="34" charset="0"/>
                <a:cs typeface="Arial" panose="020B0604020202020204" pitchFamily="34" charset="0"/>
              </a:rPr>
              <a:t>Santos, R.M.S.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(2023) ‘The associations between screen time and mental health in adolescents: a systematic review’, </a:t>
            </a:r>
            <a:r>
              <a:rPr lang="en-GB" sz="1000" i="1" dirty="0">
                <a:latin typeface="Arial" panose="020B0604020202020204" pitchFamily="34" charset="0"/>
                <a:cs typeface="Arial" panose="020B0604020202020204" pitchFamily="34" charset="0"/>
              </a:rPr>
              <a:t>BMC Psychology</a:t>
            </a:r>
            <a:r>
              <a:rPr lang="en-GB" sz="1000" dirty="0">
                <a:latin typeface="Arial" panose="020B0604020202020204" pitchFamily="34" charset="0"/>
                <a:cs typeface="Arial" panose="020B0604020202020204" pitchFamily="34" charset="0"/>
              </a:rPr>
              <a:t>, 11, 127. Available at: </a:t>
            </a:r>
            <a:r>
              <a:rPr lang="en-GB" sz="1000" dirty="0">
                <a:latin typeface="Arial" panose="020B0604020202020204" pitchFamily="34" charset="0"/>
                <a:cs typeface="Arial" panose="020B0604020202020204" pitchFamily="34" charset="0"/>
                <a:hlinkClick r:id="rId9"/>
              </a:rPr>
              <a:t>https://doi.org/10.1186/s40359-023-01166-7</a:t>
            </a:r>
            <a:r>
              <a:rPr lang="en-GB" sz="1000" dirty="0">
                <a:latin typeface="Arial" panose="020B0604020202020204" pitchFamily="34" charset="0"/>
                <a:cs typeface="Arial" panose="020B0604020202020204" pitchFamily="34" charset="0"/>
              </a:rPr>
              <a:t>.</a:t>
            </a:r>
          </a:p>
          <a:p>
            <a:pPr marL="0" indent="0">
              <a:buNone/>
            </a:pPr>
            <a:r>
              <a:rPr lang="en-GB" sz="1000" dirty="0">
                <a:latin typeface="Arial" panose="020B0604020202020204" pitchFamily="34" charset="0"/>
                <a:cs typeface="Arial" panose="020B0604020202020204" pitchFamily="34" charset="0"/>
              </a:rPr>
              <a:t>Silva, S.S.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(2022) ‘Use of digital screens by adolescents and association on sleep quality: a systematic review’, </a:t>
            </a:r>
            <a:r>
              <a:rPr lang="en-GB" sz="1000" i="1" dirty="0">
                <a:latin typeface="Arial" panose="020B0604020202020204" pitchFamily="34" charset="0"/>
                <a:cs typeface="Arial" panose="020B0604020202020204" pitchFamily="34" charset="0"/>
              </a:rPr>
              <a:t>Cadernos de Saúde Pública</a:t>
            </a:r>
            <a:r>
              <a:rPr lang="en-GB" sz="1000" dirty="0">
                <a:latin typeface="Arial" panose="020B0604020202020204" pitchFamily="34" charset="0"/>
                <a:cs typeface="Arial" panose="020B0604020202020204" pitchFamily="34" charset="0"/>
              </a:rPr>
              <a:t>, 38(10), e00300721. Available at: </a:t>
            </a:r>
            <a:r>
              <a:rPr lang="en-GB" sz="1000" dirty="0">
                <a:latin typeface="Arial" panose="020B0604020202020204" pitchFamily="34" charset="0"/>
                <a:cs typeface="Arial" panose="020B0604020202020204" pitchFamily="34" charset="0"/>
                <a:hlinkClick r:id="rId10"/>
              </a:rPr>
              <a:t>https://doi.org/10.1590/0102-311XEN300721</a:t>
            </a:r>
            <a:r>
              <a:rPr lang="en-GB" sz="1000" dirty="0">
                <a:latin typeface="Arial" panose="020B0604020202020204" pitchFamily="34" charset="0"/>
                <a:cs typeface="Arial" panose="020B0604020202020204" pitchFamily="34" charset="0"/>
              </a:rPr>
              <a:t>.</a:t>
            </a:r>
          </a:p>
          <a:p>
            <a:pPr marL="0" indent="0">
              <a:buNone/>
            </a:pPr>
            <a:r>
              <a:rPr lang="en-GB" sz="1000" dirty="0">
                <a:latin typeface="Arial" panose="020B0604020202020204" pitchFamily="34" charset="0"/>
                <a:cs typeface="Arial" panose="020B0604020202020204" pitchFamily="34" charset="0"/>
              </a:rPr>
              <a:t>Sport England (2025) </a:t>
            </a:r>
            <a:r>
              <a:rPr lang="en-GB" sz="1000" i="1" dirty="0">
                <a:latin typeface="Arial" panose="020B0604020202020204" pitchFamily="34" charset="0"/>
                <a:cs typeface="Arial" panose="020B0604020202020204" pitchFamily="34" charset="0"/>
              </a:rPr>
              <a:t>Active Lives data tables</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11"/>
              </a:rPr>
              <a:t>https://www.sportengland.org/research-and-data/data/active-lives/active-lives-data-tables</a:t>
            </a:r>
            <a:r>
              <a:rPr lang="en-GB" sz="1000" dirty="0">
                <a:latin typeface="Arial" panose="020B0604020202020204" pitchFamily="34" charset="0"/>
                <a:cs typeface="Arial" panose="020B0604020202020204" pitchFamily="34" charset="0"/>
              </a:rPr>
              <a:t> (Accessed: 19 September 2026).</a:t>
            </a:r>
          </a:p>
          <a:p>
            <a:pPr marL="0" indent="0">
              <a:buNone/>
            </a:pPr>
            <a:r>
              <a:rPr lang="en-GB" sz="1000" dirty="0">
                <a:latin typeface="Arial" panose="020B0604020202020204" pitchFamily="34" charset="0"/>
                <a:cs typeface="Arial" panose="020B0604020202020204" pitchFamily="34" charset="0"/>
              </a:rPr>
              <a:t>World Health Organization (1986) </a:t>
            </a:r>
            <a:r>
              <a:rPr lang="en-GB" sz="1000" i="1" dirty="0">
                <a:latin typeface="Arial" panose="020B0604020202020204" pitchFamily="34" charset="0"/>
                <a:cs typeface="Arial" panose="020B0604020202020204" pitchFamily="34" charset="0"/>
              </a:rPr>
              <a:t>Ottawa Charter for Health Promotion</a:t>
            </a:r>
            <a:r>
              <a:rPr lang="en-GB" sz="1000" dirty="0">
                <a:latin typeface="Arial" panose="020B0604020202020204" pitchFamily="34" charset="0"/>
                <a:cs typeface="Arial" panose="020B0604020202020204" pitchFamily="34" charset="0"/>
              </a:rPr>
              <a:t>. Geneva: World Health Organization. Available at: </a:t>
            </a:r>
            <a:r>
              <a:rPr lang="en-GB" sz="1000" dirty="0">
                <a:latin typeface="Arial" panose="020B0604020202020204" pitchFamily="34" charset="0"/>
                <a:cs typeface="Arial" panose="020B0604020202020204" pitchFamily="34" charset="0"/>
                <a:hlinkClick r:id="rId12"/>
              </a:rPr>
              <a:t>https://www.who.int/publications/i/item/WH-1987</a:t>
            </a:r>
            <a:r>
              <a:rPr lang="en-GB" sz="1000" dirty="0">
                <a:latin typeface="Arial" panose="020B0604020202020204" pitchFamily="34" charset="0"/>
                <a:cs typeface="Arial" panose="020B0604020202020204" pitchFamily="34" charset="0"/>
              </a:rPr>
              <a:t> (Accessed: 17 September 2026).</a:t>
            </a:r>
          </a:p>
          <a:p>
            <a:pPr marL="0" indent="0">
              <a:buNone/>
            </a:pPr>
            <a:r>
              <a:rPr lang="en-GB" sz="1000" dirty="0">
                <a:latin typeface="Arial" panose="020B0604020202020204" pitchFamily="34" charset="0"/>
                <a:cs typeface="Arial" panose="020B0604020202020204" pitchFamily="34" charset="0"/>
              </a:rPr>
              <a:t>World Health Organization (2020a) </a:t>
            </a:r>
            <a:r>
              <a:rPr lang="en-GB" sz="1000" i="1" dirty="0">
                <a:latin typeface="Arial" panose="020B0604020202020204" pitchFamily="34" charset="0"/>
                <a:cs typeface="Arial" panose="020B0604020202020204" pitchFamily="34" charset="0"/>
              </a:rPr>
              <a:t>Guidelines on mental health promotive and preventive interventions for adolescents: Helping adolescents thrive</a:t>
            </a:r>
            <a:r>
              <a:rPr lang="en-GB" sz="1000" dirty="0">
                <a:latin typeface="Arial" panose="020B0604020202020204" pitchFamily="34" charset="0"/>
                <a:cs typeface="Arial" panose="020B0604020202020204" pitchFamily="34" charset="0"/>
              </a:rPr>
              <a:t>. Geneva: World Health Organization. Available at: </a:t>
            </a:r>
            <a:r>
              <a:rPr lang="en-GB" sz="1000" dirty="0">
                <a:latin typeface="Arial" panose="020B0604020202020204" pitchFamily="34" charset="0"/>
                <a:cs typeface="Arial" panose="020B0604020202020204" pitchFamily="34" charset="0"/>
                <a:hlinkClick r:id="rId13"/>
              </a:rPr>
              <a:t>https://www.who.int/publications/i/item/9789240011854</a:t>
            </a:r>
            <a:r>
              <a:rPr lang="en-GB" sz="1000" dirty="0">
                <a:latin typeface="Arial" panose="020B0604020202020204" pitchFamily="34" charset="0"/>
                <a:cs typeface="Arial" panose="020B0604020202020204" pitchFamily="34" charset="0"/>
              </a:rPr>
              <a:t> (Accessed: 17 September 2026).</a:t>
            </a:r>
          </a:p>
          <a:p>
            <a:pPr marL="0" indent="0">
              <a:buNone/>
            </a:pPr>
            <a:r>
              <a:rPr lang="en-GB" sz="1000" dirty="0">
                <a:latin typeface="Arial" panose="020B0604020202020204" pitchFamily="34" charset="0"/>
                <a:cs typeface="Arial" panose="020B0604020202020204" pitchFamily="34" charset="0"/>
              </a:rPr>
              <a:t>World Health Organization (2020b) </a:t>
            </a:r>
            <a:r>
              <a:rPr lang="en-GB" sz="1000" i="1" dirty="0">
                <a:latin typeface="Arial" panose="020B0604020202020204" pitchFamily="34" charset="0"/>
                <a:cs typeface="Arial" panose="020B0604020202020204" pitchFamily="34" charset="0"/>
              </a:rPr>
              <a:t>WHO guidelines on physical activity and sedentary behaviour</a:t>
            </a:r>
            <a:r>
              <a:rPr lang="en-GB" sz="1000" dirty="0">
                <a:latin typeface="Arial" panose="020B0604020202020204" pitchFamily="34" charset="0"/>
                <a:cs typeface="Arial" panose="020B0604020202020204" pitchFamily="34" charset="0"/>
              </a:rPr>
              <a:t>. Geneva: World Health Organization. Available at: </a:t>
            </a:r>
            <a:r>
              <a:rPr lang="en-GB" sz="1000" dirty="0">
                <a:latin typeface="Arial" panose="020B0604020202020204" pitchFamily="34" charset="0"/>
                <a:cs typeface="Arial" panose="020B0604020202020204" pitchFamily="34" charset="0"/>
                <a:hlinkClick r:id="rId14"/>
              </a:rPr>
              <a:t>https://www.who.int/publications/i/item/9789240015128</a:t>
            </a:r>
            <a:r>
              <a:rPr lang="en-GB" sz="1000" dirty="0">
                <a:latin typeface="Arial" panose="020B0604020202020204" pitchFamily="34" charset="0"/>
                <a:cs typeface="Arial" panose="020B0604020202020204" pitchFamily="34" charset="0"/>
              </a:rPr>
              <a:t> (Accessed: 17 September 2026).</a:t>
            </a:r>
          </a:p>
          <a:p>
            <a:pPr marL="0" indent="0">
              <a:buNone/>
            </a:pPr>
            <a:r>
              <a:rPr lang="en-GB" sz="1000" b="1" dirty="0">
                <a:latin typeface="Arial" panose="020B0604020202020204" pitchFamily="34" charset="0"/>
                <a:cs typeface="Arial" panose="020B0604020202020204" pitchFamily="34" charset="0"/>
              </a:rPr>
              <a:t>Image/graphic acknowledgement</a:t>
            </a:r>
            <a:r>
              <a:rPr lang="en-GB" sz="1000" dirty="0">
                <a:latin typeface="Arial" panose="020B0604020202020204" pitchFamily="34" charset="0"/>
                <a:cs typeface="Arial" panose="020B0604020202020204" pitchFamily="34" charset="0"/>
              </a:rPr>
              <a:t>: Images and graphic elements used throughout this presentation were sourced and  adapted from Canva templates (Canva, 2026).</a:t>
            </a:r>
          </a:p>
          <a:p>
            <a:pPr marL="0" indent="0">
              <a:buNone/>
            </a:pPr>
            <a:r>
              <a:rPr lang="en-GB" sz="1000" dirty="0">
                <a:latin typeface="Arial" panose="020B0604020202020204" pitchFamily="34" charset="0"/>
                <a:cs typeface="Arial" panose="020B0604020202020204" pitchFamily="34" charset="0"/>
              </a:rPr>
              <a:t>Canva (2026) </a:t>
            </a:r>
            <a:r>
              <a:rPr lang="en-GB" sz="1000" i="1" dirty="0">
                <a:latin typeface="Arial" panose="020B0604020202020204" pitchFamily="34" charset="0"/>
                <a:cs typeface="Arial" panose="020B0604020202020204" pitchFamily="34" charset="0"/>
              </a:rPr>
              <a:t>Canva: Visual Suite for Everyone</a:t>
            </a:r>
            <a:r>
              <a:rPr lang="en-GB" sz="1000" dirty="0">
                <a:latin typeface="Arial" panose="020B0604020202020204" pitchFamily="34" charset="0"/>
                <a:cs typeface="Arial" panose="020B0604020202020204" pitchFamily="34" charset="0"/>
              </a:rPr>
              <a:t>. Available at: </a:t>
            </a:r>
            <a:r>
              <a:rPr lang="en-GB" sz="1000" dirty="0">
                <a:latin typeface="Arial" panose="020B0604020202020204" pitchFamily="34" charset="0"/>
                <a:cs typeface="Arial" panose="020B0604020202020204" pitchFamily="34" charset="0"/>
                <a:hlinkClick r:id="rId15"/>
              </a:rPr>
              <a:t>https://www.canva.com/</a:t>
            </a:r>
            <a:r>
              <a:rPr lang="en-GB" sz="1000" dirty="0">
                <a:latin typeface="Arial" panose="020B0604020202020204" pitchFamily="34" charset="0"/>
                <a:cs typeface="Arial" panose="020B0604020202020204" pitchFamily="34" charset="0"/>
              </a:rPr>
              <a:t> (Accessed: 19 September 2026).</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16504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young woman pointing towards her phone and bed, with the backdrop featuring a cityscape, clouds, and a red pattern.&#10;&#10;AI-generated content may be incorrect.">
            <a:extLst>
              <a:ext uri="{FF2B5EF4-FFF2-40B4-BE49-F238E27FC236}">
                <a16:creationId xmlns:a16="http://schemas.microsoft.com/office/drawing/2014/main" id="{643A2CC3-C912-EC03-77DC-D6F37AC3AD99}"/>
              </a:ext>
            </a:extLst>
          </p:cNvPr>
          <p:cNvPicPr>
            <a:picLocks noChangeAspect="1"/>
          </p:cNvPicPr>
          <p:nvPr/>
        </p:nvPicPr>
        <p:blipFill>
          <a:blip r:embed="rId2"/>
          <a:stretch>
            <a:fillRect/>
          </a:stretch>
        </p:blipFill>
        <p:spPr>
          <a:xfrm>
            <a:off x="3239" y="16928"/>
            <a:ext cx="12185522" cy="6858000"/>
          </a:xfrm>
          <a:prstGeom prst="rect">
            <a:avLst/>
          </a:prstGeom>
        </p:spPr>
      </p:pic>
      <p:sp>
        <p:nvSpPr>
          <p:cNvPr id="3" name="Content Placeholder 2">
            <a:extLst>
              <a:ext uri="{FF2B5EF4-FFF2-40B4-BE49-F238E27FC236}">
                <a16:creationId xmlns:a16="http://schemas.microsoft.com/office/drawing/2014/main" id="{4F14CE5C-59F5-D583-A6FB-37145F501A65}"/>
              </a:ext>
            </a:extLst>
          </p:cNvPr>
          <p:cNvSpPr>
            <a:spLocks noGrp="1"/>
          </p:cNvSpPr>
          <p:nvPr>
            <p:ph idx="1"/>
          </p:nvPr>
        </p:nvSpPr>
        <p:spPr>
          <a:xfrm>
            <a:off x="245534" y="1766359"/>
            <a:ext cx="6197600" cy="4948766"/>
          </a:xfrm>
        </p:spPr>
        <p:txBody>
          <a:bodyPr>
            <a:normAutofit fontScale="77500" lnSpcReduction="20000"/>
          </a:bodyPr>
          <a:lstStyle/>
          <a:p>
            <a:pPr marL="0" indent="0" algn="ctr">
              <a:lnSpc>
                <a:spcPct val="150000"/>
              </a:lnSpc>
              <a:buNone/>
            </a:pPr>
            <a:r>
              <a:rPr lang="en-GB" b="1" dirty="0">
                <a:solidFill>
                  <a:srgbClr val="F1E5E2"/>
                </a:solidFill>
                <a:latin typeface="Arial" panose="020B0604020202020204" pitchFamily="34" charset="0"/>
                <a:cs typeface="Arial" panose="020B0604020202020204" pitchFamily="34" charset="0"/>
              </a:rPr>
              <a:t>SCREEN SMART</a:t>
            </a:r>
          </a:p>
          <a:p>
            <a:pPr marL="0" indent="0" algn="ctr">
              <a:lnSpc>
                <a:spcPct val="150000"/>
              </a:lnSpc>
              <a:buNone/>
            </a:pPr>
            <a:r>
              <a:rPr lang="en-GB" b="1" i="1" dirty="0">
                <a:solidFill>
                  <a:srgbClr val="F1E5E2"/>
                </a:solidFill>
                <a:latin typeface="Arial" panose="020B0604020202020204" pitchFamily="34" charset="0"/>
                <a:cs typeface="Arial" panose="020B0604020202020204" pitchFamily="34" charset="0"/>
              </a:rPr>
              <a:t>Scroll Less • Sleep Better • Move More</a:t>
            </a:r>
            <a:endParaRPr lang="en-GB" b="1" dirty="0">
              <a:solidFill>
                <a:srgbClr val="F1E5E2"/>
              </a:solidFill>
              <a:latin typeface="Arial" panose="020B0604020202020204" pitchFamily="34" charset="0"/>
              <a:cs typeface="Arial" panose="020B0604020202020204" pitchFamily="34" charset="0"/>
            </a:endParaRPr>
          </a:p>
          <a:p>
            <a:pPr>
              <a:lnSpc>
                <a:spcPct val="150000"/>
              </a:lnSpc>
            </a:pPr>
            <a:r>
              <a:rPr lang="en-GB" b="1" dirty="0">
                <a:solidFill>
                  <a:srgbClr val="F1E5E2"/>
                </a:solidFill>
                <a:latin typeface="Arial" panose="020B0604020202020204" pitchFamily="34" charset="0"/>
                <a:cs typeface="Arial" panose="020B0604020202020204" pitchFamily="34" charset="0"/>
              </a:rPr>
              <a:t>Reducing Excessive Screen Time Among Teenagers Aged 13–18</a:t>
            </a:r>
          </a:p>
          <a:p>
            <a:pPr marL="0" indent="0" algn="ctr">
              <a:lnSpc>
                <a:spcPct val="90000"/>
              </a:lnSpc>
              <a:buNone/>
            </a:pPr>
            <a:r>
              <a:rPr lang="en-US" b="1" dirty="0">
                <a:solidFill>
                  <a:srgbClr val="F1E5E2"/>
                </a:solidFill>
                <a:latin typeface="Arial" panose="020B0604020202020204" pitchFamily="34" charset="0"/>
                <a:cs typeface="Arial" panose="020B0604020202020204" pitchFamily="34" charset="0"/>
              </a:rPr>
              <a:t>Overall Aim:</a:t>
            </a:r>
          </a:p>
          <a:p>
            <a:pPr marL="0" indent="0" algn="ctr">
              <a:lnSpc>
                <a:spcPct val="90000"/>
              </a:lnSpc>
              <a:buNone/>
            </a:pPr>
            <a:r>
              <a:rPr lang="en-US" dirty="0">
                <a:solidFill>
                  <a:srgbClr val="F1E5E2"/>
                </a:solidFill>
                <a:latin typeface="Arial" panose="020B0604020202020204" pitchFamily="34" charset="0"/>
                <a:cs typeface="Arial" panose="020B0604020202020204" pitchFamily="34" charset="0"/>
              </a:rPr>
              <a:t>To support teenagers aged 13–18 to develop healthier screen habits by reducing recreational screen time, improving bedtime routines and increasing physical and offline activities during a 6-week campaign.</a:t>
            </a:r>
            <a:endParaRPr lang="en-GB" dirty="0">
              <a:solidFill>
                <a:srgbClr val="F1E5E2"/>
              </a:solidFill>
              <a:latin typeface="Arial" panose="020B0604020202020204" pitchFamily="34" charset="0"/>
              <a:cs typeface="Arial" panose="020B0604020202020204" pitchFamily="34" charset="0"/>
            </a:endParaRPr>
          </a:p>
          <a:p>
            <a:pPr marL="0" indent="0" algn="ctr">
              <a:lnSpc>
                <a:spcPct val="150000"/>
              </a:lnSpc>
              <a:buNone/>
            </a:pPr>
            <a:r>
              <a:rPr lang="en-GB" b="1" dirty="0">
                <a:solidFill>
                  <a:srgbClr val="F1E5E2"/>
                </a:solidFill>
                <a:latin typeface="Arial" panose="020B0604020202020204" pitchFamily="34" charset="0"/>
                <a:cs typeface="Arial" panose="020B0604020202020204" pitchFamily="34" charset="0"/>
              </a:rPr>
              <a:t>Presented by: Samina Gul</a:t>
            </a:r>
          </a:p>
          <a:p>
            <a:pPr marL="0" indent="0" algn="ctr">
              <a:lnSpc>
                <a:spcPct val="150000"/>
              </a:lnSpc>
              <a:buNone/>
            </a:pPr>
            <a:r>
              <a:rPr lang="en-GB" b="1" dirty="0">
                <a:solidFill>
                  <a:srgbClr val="F1E5E2"/>
                </a:solidFill>
                <a:latin typeface="Arial" panose="020B0604020202020204" pitchFamily="34" charset="0"/>
                <a:cs typeface="Arial" panose="020B0604020202020204" pitchFamily="34" charset="0"/>
              </a:rPr>
              <a:t>Student ID- 2118248</a:t>
            </a:r>
            <a:endParaRPr lang="en-GB" dirty="0">
              <a:solidFill>
                <a:srgbClr val="F1E5E2"/>
              </a:solidFill>
              <a:latin typeface="Arial" panose="020B0604020202020204" pitchFamily="34" charset="0"/>
              <a:cs typeface="Arial" panose="020B0604020202020204" pitchFamily="34" charset="0"/>
            </a:endParaRPr>
          </a:p>
          <a:p>
            <a:pPr>
              <a:lnSpc>
                <a:spcPct val="150000"/>
              </a:lnSpc>
            </a:pPr>
            <a:endParaRPr lang="en-GB" dirty="0">
              <a:solidFill>
                <a:schemeClr val="bg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2463900-629E-4797-BF56-76CFFBE2339D}"/>
              </a:ext>
            </a:extLst>
          </p:cNvPr>
          <p:cNvSpPr>
            <a:spLocks noGrp="1"/>
          </p:cNvSpPr>
          <p:nvPr>
            <p:ph type="title"/>
          </p:nvPr>
        </p:nvSpPr>
        <p:spPr>
          <a:xfrm>
            <a:off x="558800" y="568861"/>
            <a:ext cx="5740401" cy="1325563"/>
          </a:xfrm>
        </p:spPr>
        <p:txBody>
          <a:bodyPr>
            <a:noAutofit/>
          </a:bodyPr>
          <a:lstStyle/>
          <a:p>
            <a:pPr algn="ctr"/>
            <a:r>
              <a:rPr lang="en-GB" sz="3600" b="1" dirty="0">
                <a:solidFill>
                  <a:srgbClr val="F1E5E2"/>
                </a:solidFill>
                <a:latin typeface="Arial" panose="020B0604020202020204" pitchFamily="34" charset="0"/>
                <a:cs typeface="Arial" panose="020B0604020202020204" pitchFamily="34" charset="0"/>
              </a:rPr>
              <a:t>Person 2  </a:t>
            </a:r>
            <a:br>
              <a:rPr lang="en-GB" sz="3600" b="1" dirty="0">
                <a:solidFill>
                  <a:srgbClr val="F1E5E2"/>
                </a:solidFill>
                <a:latin typeface="Arial" panose="020B0604020202020204" pitchFamily="34" charset="0"/>
                <a:cs typeface="Arial" panose="020B0604020202020204" pitchFamily="34" charset="0"/>
              </a:rPr>
            </a:br>
            <a:r>
              <a:rPr lang="en-GB" sz="3600" b="1" dirty="0">
                <a:solidFill>
                  <a:srgbClr val="F1E5E2"/>
                </a:solidFill>
                <a:latin typeface="Arial" panose="020B0604020202020204" pitchFamily="34" charset="0"/>
                <a:cs typeface="Arial" panose="020B0604020202020204" pitchFamily="34" charset="0"/>
              </a:rPr>
              <a:t>Campaign &amp; Evaluation</a:t>
            </a:r>
            <a:br>
              <a:rPr lang="en-GB" sz="3600" b="1" dirty="0">
                <a:solidFill>
                  <a:srgbClr val="F1E5E2"/>
                </a:solidFill>
                <a:latin typeface="Arial" panose="020B0604020202020204" pitchFamily="34" charset="0"/>
                <a:cs typeface="Arial" panose="020B0604020202020204" pitchFamily="34" charset="0"/>
              </a:rPr>
            </a:br>
            <a:r>
              <a:rPr lang="en-GB" sz="3600" b="1" dirty="0">
                <a:solidFill>
                  <a:srgbClr val="F1E5E2"/>
                </a:solidFill>
                <a:latin typeface="Arial" panose="020B0604020202020204" pitchFamily="34" charset="0"/>
                <a:cs typeface="Arial" panose="020B0604020202020204" pitchFamily="34" charset="0"/>
              </a:rPr>
              <a:t> </a:t>
            </a:r>
            <a:endParaRPr lang="en-GB" sz="3600" dirty="0">
              <a:solidFill>
                <a:srgbClr val="F1E5E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92792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is a minimalist abstract with a white background and a subtle red dot pattern.&#10;&#10;AI-generated content may be incorrect.">
            <a:extLst>
              <a:ext uri="{FF2B5EF4-FFF2-40B4-BE49-F238E27FC236}">
                <a16:creationId xmlns:a16="http://schemas.microsoft.com/office/drawing/2014/main" id="{74654AF4-26EF-3B56-EBCC-3F4998AFC395}"/>
              </a:ext>
            </a:extLst>
          </p:cNvPr>
          <p:cNvPicPr>
            <a:picLocks noChangeAspect="1"/>
          </p:cNvPicPr>
          <p:nvPr/>
        </p:nvPicPr>
        <p:blipFill>
          <a:blip r:embed="rId2"/>
          <a:stretch>
            <a:fillRect/>
          </a:stretch>
        </p:blipFill>
        <p:spPr>
          <a:xfrm>
            <a:off x="10527" y="16930"/>
            <a:ext cx="12170946" cy="6858000"/>
          </a:xfrm>
          <a:prstGeom prst="rect">
            <a:avLst/>
          </a:prstGeom>
        </p:spPr>
      </p:pic>
      <p:sp>
        <p:nvSpPr>
          <p:cNvPr id="2" name="Title 1">
            <a:extLst>
              <a:ext uri="{FF2B5EF4-FFF2-40B4-BE49-F238E27FC236}">
                <a16:creationId xmlns:a16="http://schemas.microsoft.com/office/drawing/2014/main" id="{20FBDB61-F3C8-A7F2-DC9E-F817E8994D24}"/>
              </a:ext>
            </a:extLst>
          </p:cNvPr>
          <p:cNvSpPr>
            <a:spLocks noGrp="1"/>
          </p:cNvSpPr>
          <p:nvPr>
            <p:ph type="title"/>
          </p:nvPr>
        </p:nvSpPr>
        <p:spPr/>
        <p:txBody>
          <a:bodyPr>
            <a:normAutofit/>
          </a:bodyPr>
          <a:lstStyle/>
          <a:p>
            <a:pPr algn="ctr"/>
            <a:r>
              <a:rPr lang="en-GB" sz="4000" dirty="0">
                <a:solidFill>
                  <a:srgbClr val="5C1419"/>
                </a:solidFill>
                <a:latin typeface="Arial" panose="020B0604020202020204" pitchFamily="34" charset="0"/>
                <a:cs typeface="Arial" panose="020B0604020202020204" pitchFamily="34" charset="0"/>
              </a:rPr>
              <a:t>SCREEN SMART: Campaign Design</a:t>
            </a:r>
          </a:p>
        </p:txBody>
      </p:sp>
      <p:sp>
        <p:nvSpPr>
          <p:cNvPr id="8" name="TextBox 7">
            <a:extLst>
              <a:ext uri="{FF2B5EF4-FFF2-40B4-BE49-F238E27FC236}">
                <a16:creationId xmlns:a16="http://schemas.microsoft.com/office/drawing/2014/main" id="{195C6826-F0A5-62A7-A9F1-42A63A23D6E2}"/>
              </a:ext>
            </a:extLst>
          </p:cNvPr>
          <p:cNvSpPr txBox="1"/>
          <p:nvPr/>
        </p:nvSpPr>
        <p:spPr>
          <a:xfrm>
            <a:off x="1350434" y="1690688"/>
            <a:ext cx="5643034" cy="2960875"/>
          </a:xfrm>
          <a:prstGeom prst="rect">
            <a:avLst/>
          </a:prstGeom>
          <a:noFill/>
        </p:spPr>
        <p:txBody>
          <a:bodyPr wrap="square">
            <a:spAutoFit/>
          </a:bodyPr>
          <a:lstStyle/>
          <a:p>
            <a:pPr algn="ctr">
              <a:lnSpc>
                <a:spcPct val="150000"/>
              </a:lnSpc>
              <a:buNone/>
            </a:pPr>
            <a:r>
              <a:rPr lang="en-GB" dirty="0">
                <a:latin typeface="Arial" panose="020B0604020202020204" pitchFamily="34" charset="0"/>
                <a:cs typeface="Arial" panose="020B0604020202020204" pitchFamily="34" charset="0"/>
              </a:rPr>
              <a:t>A 6-Week Multi-Component Intervention</a:t>
            </a:r>
          </a:p>
          <a:p>
            <a:pPr algn="ctr">
              <a:lnSpc>
                <a:spcPct val="150000"/>
              </a:lnSpc>
              <a:buNone/>
            </a:pPr>
            <a:r>
              <a:rPr lang="en-GB" dirty="0">
                <a:latin typeface="Arial" panose="020B0604020202020204" pitchFamily="34" charset="0"/>
                <a:cs typeface="Arial" panose="020B0604020202020204" pitchFamily="34" charset="0"/>
              </a:rPr>
              <a:t>Target group: Teenagers aged 13–18</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Setting: Secondary schools + home + community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Duration: 6 weeks</a:t>
            </a:r>
          </a:p>
          <a:p>
            <a:pPr algn="ctr">
              <a:lnSpc>
                <a:spcPct val="150000"/>
              </a:lnSpc>
              <a:buNone/>
            </a:pPr>
            <a:r>
              <a:rPr lang="en-GB" dirty="0">
                <a:solidFill>
                  <a:srgbClr val="5C1419"/>
                </a:solidFill>
                <a:latin typeface="Arial" panose="020B0604020202020204" pitchFamily="34" charset="0"/>
                <a:cs typeface="Arial" panose="020B0604020202020204" pitchFamily="34" charset="0"/>
              </a:rPr>
              <a:t>Campaign approach</a:t>
            </a:r>
          </a:p>
          <a:p>
            <a:pPr algn="ctr">
              <a:lnSpc>
                <a:spcPct val="150000"/>
              </a:lnSpc>
              <a:buNone/>
            </a:pPr>
            <a:r>
              <a:rPr lang="en-GB" dirty="0">
                <a:latin typeface="Arial" panose="020B0604020202020204" pitchFamily="34" charset="0"/>
                <a:cs typeface="Arial" panose="020B0604020202020204" pitchFamily="34" charset="0"/>
              </a:rPr>
              <a:t>EDUCATE → SELF-MONITOR → SET GOALS → REPLACE → SUPPORT → SUSTAIN</a:t>
            </a:r>
          </a:p>
        </p:txBody>
      </p:sp>
      <p:sp>
        <p:nvSpPr>
          <p:cNvPr id="9" name="TextBox 8">
            <a:extLst>
              <a:ext uri="{FF2B5EF4-FFF2-40B4-BE49-F238E27FC236}">
                <a16:creationId xmlns:a16="http://schemas.microsoft.com/office/drawing/2014/main" id="{EBBD386E-9131-35AF-26F2-29BFBBE865A8}"/>
              </a:ext>
            </a:extLst>
          </p:cNvPr>
          <p:cNvSpPr txBox="1"/>
          <p:nvPr/>
        </p:nvSpPr>
        <p:spPr>
          <a:xfrm>
            <a:off x="1710267" y="4932026"/>
            <a:ext cx="9491133" cy="1200329"/>
          </a:xfrm>
          <a:prstGeom prst="rect">
            <a:avLst/>
          </a:prstGeom>
          <a:noFill/>
        </p:spPr>
        <p:txBody>
          <a:bodyPr wrap="square">
            <a:spAutoFit/>
          </a:bodyPr>
          <a:lstStyle/>
          <a:p>
            <a:pPr algn="ctr">
              <a:buNone/>
            </a:pPr>
            <a:r>
              <a:rPr lang="en-GB" dirty="0">
                <a:latin typeface="Arial" panose="020B0604020202020204" pitchFamily="34" charset="0"/>
                <a:cs typeface="Arial" panose="020B0604020202020204" pitchFamily="34" charset="0"/>
              </a:rPr>
              <a:t>Critical message</a:t>
            </a:r>
          </a:p>
          <a:p>
            <a:pPr algn="ctr">
              <a:buNone/>
            </a:pPr>
            <a:endParaRPr lang="en-GB" dirty="0">
              <a:latin typeface="Arial" panose="020B0604020202020204" pitchFamily="34" charset="0"/>
              <a:cs typeface="Arial" panose="020B0604020202020204" pitchFamily="34" charset="0"/>
            </a:endParaRPr>
          </a:p>
          <a:p>
            <a:pPr algn="ctr">
              <a:buNone/>
            </a:pPr>
            <a:r>
              <a:rPr lang="en-GB" dirty="0">
                <a:latin typeface="Arial" panose="020B0604020202020204" pitchFamily="34" charset="0"/>
                <a:cs typeface="Arial" panose="020B0604020202020204" pitchFamily="34" charset="0"/>
              </a:rPr>
              <a:t>SCREEN SMART promotes digital balance, not digital abstinence (WHO, 1986; Jones et al., 2021; Colder Carras et al., 2024; Žmavc et al., 2025)</a:t>
            </a:r>
          </a:p>
        </p:txBody>
      </p:sp>
      <p:graphicFrame>
        <p:nvGraphicFramePr>
          <p:cNvPr id="7" name="Table 6">
            <a:extLst>
              <a:ext uri="{FF2B5EF4-FFF2-40B4-BE49-F238E27FC236}">
                <a16:creationId xmlns:a16="http://schemas.microsoft.com/office/drawing/2014/main" id="{5CCDC121-13C5-AADC-98F4-AF742E19520C}"/>
              </a:ext>
            </a:extLst>
          </p:cNvPr>
          <p:cNvGraphicFramePr>
            <a:graphicFrameLocks noGrp="1"/>
          </p:cNvGraphicFramePr>
          <p:nvPr>
            <p:extLst>
              <p:ext uri="{D42A27DB-BD31-4B8C-83A1-F6EECF244321}">
                <p14:modId xmlns:p14="http://schemas.microsoft.com/office/powerpoint/2010/main" val="1044644017"/>
              </p:ext>
            </p:extLst>
          </p:nvPr>
        </p:nvGraphicFramePr>
        <p:xfrm>
          <a:off x="6993468" y="1690688"/>
          <a:ext cx="4986868" cy="2346960"/>
        </p:xfrm>
        <a:graphic>
          <a:graphicData uri="http://schemas.openxmlformats.org/drawingml/2006/table">
            <a:tbl>
              <a:tblPr>
                <a:tableStyleId>{5C22544A-7EE6-4342-B048-85BDC9FD1C3A}</a:tableStyleId>
              </a:tblPr>
              <a:tblGrid>
                <a:gridCol w="2493434">
                  <a:extLst>
                    <a:ext uri="{9D8B030D-6E8A-4147-A177-3AD203B41FA5}">
                      <a16:colId xmlns:a16="http://schemas.microsoft.com/office/drawing/2014/main" val="3550775265"/>
                    </a:ext>
                  </a:extLst>
                </a:gridCol>
                <a:gridCol w="2493434">
                  <a:extLst>
                    <a:ext uri="{9D8B030D-6E8A-4147-A177-3AD203B41FA5}">
                      <a16:colId xmlns:a16="http://schemas.microsoft.com/office/drawing/2014/main" val="1529465801"/>
                    </a:ext>
                  </a:extLst>
                </a:gridCol>
              </a:tblGrid>
              <a:tr h="0">
                <a:tc>
                  <a:txBody>
                    <a:bodyPr/>
                    <a:lstStyle/>
                    <a:p>
                      <a:pPr marL="0" algn="ctr" defTabSz="914400" rtl="0" eaLnBrk="1" latinLnBrk="0" hangingPunct="1">
                        <a:buNone/>
                      </a:pPr>
                      <a:r>
                        <a:rPr lang="en-GB" sz="1600" kern="1200">
                          <a:solidFill>
                            <a:schemeClr val="bg1"/>
                          </a:solidFill>
                          <a:latin typeface="Arial" panose="020B0604020202020204" pitchFamily="34" charset="0"/>
                          <a:ea typeface="+mn-ea"/>
                          <a:cs typeface="Arial" panose="020B0604020202020204" pitchFamily="34" charset="0"/>
                        </a:rPr>
                        <a:t>Heading</a:t>
                      </a:r>
                    </a:p>
                  </a:txBody>
                  <a:tcPr anchor="ctr">
                    <a:solidFill>
                      <a:srgbClr val="5C1419"/>
                    </a:solidFill>
                  </a:tcPr>
                </a:tc>
                <a:tc>
                  <a:txBody>
                    <a:bodyPr/>
                    <a:lstStyle/>
                    <a:p>
                      <a:pPr marL="0" algn="ctr" defTabSz="914400" rtl="0" eaLnBrk="1" latinLnBrk="0" hangingPunct="1">
                        <a:buNone/>
                      </a:pPr>
                      <a:r>
                        <a:rPr lang="en-GB" sz="1600" kern="1200" dirty="0">
                          <a:solidFill>
                            <a:schemeClr val="bg1"/>
                          </a:solidFill>
                          <a:latin typeface="Arial" panose="020B0604020202020204" pitchFamily="34" charset="0"/>
                          <a:ea typeface="+mn-ea"/>
                          <a:cs typeface="Arial" panose="020B0604020202020204" pitchFamily="34" charset="0"/>
                        </a:rPr>
                        <a:t>Description</a:t>
                      </a:r>
                    </a:p>
                  </a:txBody>
                  <a:tcPr anchor="ctr">
                    <a:solidFill>
                      <a:srgbClr val="5C1419"/>
                    </a:solidFill>
                  </a:tcPr>
                </a:tc>
                <a:extLst>
                  <a:ext uri="{0D108BD9-81ED-4DB2-BD59-A6C34878D82A}">
                    <a16:rowId xmlns:a16="http://schemas.microsoft.com/office/drawing/2014/main" val="1976441521"/>
                  </a:ext>
                </a:extLst>
              </a:tr>
              <a:tr h="0">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MONITOR</a:t>
                      </a:r>
                    </a:p>
                  </a:txBody>
                  <a:tcPr anchor="ctr">
                    <a:solidFill>
                      <a:schemeClr val="accent5">
                        <a:lumMod val="20000"/>
                        <a:lumOff val="80000"/>
                      </a:schemeClr>
                    </a:solidFill>
                  </a:tcPr>
                </a:tc>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Digital self-monitoring</a:t>
                      </a:r>
                    </a:p>
                  </a:txBody>
                  <a:tcPr anchor="ctr">
                    <a:solidFill>
                      <a:schemeClr val="accent5">
                        <a:lumMod val="20000"/>
                        <a:lumOff val="80000"/>
                      </a:schemeClr>
                    </a:solidFill>
                  </a:tcPr>
                </a:tc>
                <a:extLst>
                  <a:ext uri="{0D108BD9-81ED-4DB2-BD59-A6C34878D82A}">
                    <a16:rowId xmlns:a16="http://schemas.microsoft.com/office/drawing/2014/main" val="3636687652"/>
                  </a:ext>
                </a:extLst>
              </a:tr>
              <a:tr h="0">
                <a:tc>
                  <a:txBody>
                    <a:bodyPr/>
                    <a:lstStyle/>
                    <a:p>
                      <a:pPr marL="0" algn="ctr" defTabSz="914400" rtl="0" eaLnBrk="1" latinLnBrk="0" hangingPunct="1">
                        <a:buNone/>
                      </a:pPr>
                      <a:r>
                        <a:rPr lang="en-GB" sz="1600" kern="1200">
                          <a:solidFill>
                            <a:schemeClr val="tx1"/>
                          </a:solidFill>
                          <a:latin typeface="Arial" panose="020B0604020202020204" pitchFamily="34" charset="0"/>
                          <a:ea typeface="+mn-ea"/>
                          <a:cs typeface="Arial" panose="020B0604020202020204" pitchFamily="34" charset="0"/>
                        </a:rPr>
                        <a:t>SLEEP</a:t>
                      </a:r>
                    </a:p>
                  </a:txBody>
                  <a:tcPr anchor="ctr">
                    <a:solidFill>
                      <a:schemeClr val="accent5">
                        <a:lumMod val="20000"/>
                        <a:lumOff val="80000"/>
                      </a:schemeClr>
                    </a:solidFill>
                  </a:tcPr>
                </a:tc>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Healthy bedtime routines</a:t>
                      </a:r>
                    </a:p>
                  </a:txBody>
                  <a:tcPr anchor="ctr">
                    <a:solidFill>
                      <a:schemeClr val="accent5">
                        <a:lumMod val="20000"/>
                        <a:lumOff val="80000"/>
                      </a:schemeClr>
                    </a:solidFill>
                  </a:tcPr>
                </a:tc>
                <a:extLst>
                  <a:ext uri="{0D108BD9-81ED-4DB2-BD59-A6C34878D82A}">
                    <a16:rowId xmlns:a16="http://schemas.microsoft.com/office/drawing/2014/main" val="4015500476"/>
                  </a:ext>
                </a:extLst>
              </a:tr>
              <a:tr h="0">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MOVE</a:t>
                      </a:r>
                    </a:p>
                  </a:txBody>
                  <a:tcPr anchor="ctr">
                    <a:solidFill>
                      <a:schemeClr val="accent5">
                        <a:lumMod val="20000"/>
                        <a:lumOff val="80000"/>
                      </a:schemeClr>
                    </a:solidFill>
                  </a:tcPr>
                </a:tc>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Offline activities</a:t>
                      </a:r>
                    </a:p>
                  </a:txBody>
                  <a:tcPr anchor="ctr">
                    <a:solidFill>
                      <a:schemeClr val="accent5">
                        <a:lumMod val="20000"/>
                        <a:lumOff val="80000"/>
                      </a:schemeClr>
                    </a:solidFill>
                  </a:tcPr>
                </a:tc>
                <a:extLst>
                  <a:ext uri="{0D108BD9-81ED-4DB2-BD59-A6C34878D82A}">
                    <a16:rowId xmlns:a16="http://schemas.microsoft.com/office/drawing/2014/main" val="2107027667"/>
                  </a:ext>
                </a:extLst>
              </a:tr>
              <a:tr h="0">
                <a:tc>
                  <a:txBody>
                    <a:bodyPr/>
                    <a:lstStyle/>
                    <a:p>
                      <a:pPr marL="0" algn="ctr" defTabSz="914400" rtl="0" eaLnBrk="1" latinLnBrk="0" hangingPunct="1">
                        <a:buNone/>
                      </a:pPr>
                      <a:r>
                        <a:rPr lang="en-GB" sz="1600" kern="1200">
                          <a:solidFill>
                            <a:schemeClr val="tx1"/>
                          </a:solidFill>
                          <a:latin typeface="Arial" panose="020B0604020202020204" pitchFamily="34" charset="0"/>
                          <a:ea typeface="+mn-ea"/>
                          <a:cs typeface="Arial" panose="020B0604020202020204" pitchFamily="34" charset="0"/>
                        </a:rPr>
                        <a:t>FAMILY</a:t>
                      </a:r>
                    </a:p>
                  </a:txBody>
                  <a:tcPr anchor="ctr">
                    <a:solidFill>
                      <a:schemeClr val="accent5">
                        <a:lumMod val="20000"/>
                        <a:lumOff val="80000"/>
                      </a:schemeClr>
                    </a:solidFill>
                  </a:tcPr>
                </a:tc>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Family support</a:t>
                      </a:r>
                    </a:p>
                  </a:txBody>
                  <a:tcPr anchor="ctr">
                    <a:solidFill>
                      <a:schemeClr val="accent5">
                        <a:lumMod val="20000"/>
                        <a:lumOff val="80000"/>
                      </a:schemeClr>
                    </a:solidFill>
                  </a:tcPr>
                </a:tc>
                <a:extLst>
                  <a:ext uri="{0D108BD9-81ED-4DB2-BD59-A6C34878D82A}">
                    <a16:rowId xmlns:a16="http://schemas.microsoft.com/office/drawing/2014/main" val="641774233"/>
                  </a:ext>
                </a:extLst>
              </a:tr>
              <a:tr h="0">
                <a:tc>
                  <a:txBody>
                    <a:bodyPr/>
                    <a:lstStyle/>
                    <a:p>
                      <a:pPr marL="0" algn="ctr" defTabSz="914400" rtl="0" eaLnBrk="1" latinLnBrk="0" hangingPunct="1">
                        <a:buNone/>
                      </a:pPr>
                      <a:r>
                        <a:rPr lang="en-GB" sz="1600" kern="1200">
                          <a:solidFill>
                            <a:schemeClr val="tx1"/>
                          </a:solidFill>
                          <a:latin typeface="Arial" panose="020B0604020202020204" pitchFamily="34" charset="0"/>
                          <a:ea typeface="+mn-ea"/>
                          <a:cs typeface="Arial" panose="020B0604020202020204" pitchFamily="34" charset="0"/>
                        </a:rPr>
                        <a:t>PEERS</a:t>
                      </a:r>
                    </a:p>
                  </a:txBody>
                  <a:tcPr anchor="ctr">
                    <a:solidFill>
                      <a:schemeClr val="accent5">
                        <a:lumMod val="20000"/>
                        <a:lumOff val="80000"/>
                      </a:schemeClr>
                    </a:solidFill>
                  </a:tcPr>
                </a:tc>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Peer challenges</a:t>
                      </a:r>
                    </a:p>
                  </a:txBody>
                  <a:tcPr anchor="ctr">
                    <a:solidFill>
                      <a:schemeClr val="accent5">
                        <a:lumMod val="20000"/>
                        <a:lumOff val="80000"/>
                      </a:schemeClr>
                    </a:solidFill>
                  </a:tcPr>
                </a:tc>
                <a:extLst>
                  <a:ext uri="{0D108BD9-81ED-4DB2-BD59-A6C34878D82A}">
                    <a16:rowId xmlns:a16="http://schemas.microsoft.com/office/drawing/2014/main" val="1501469697"/>
                  </a:ext>
                </a:extLst>
              </a:tr>
              <a:tr h="0">
                <a:tc>
                  <a:txBody>
                    <a:bodyPr/>
                    <a:lstStyle/>
                    <a:p>
                      <a:pPr marL="0" algn="ctr" defTabSz="914400" rtl="0" eaLnBrk="1" latinLnBrk="0" hangingPunct="1">
                        <a:buNone/>
                      </a:pPr>
                      <a:r>
                        <a:rPr lang="en-GB" sz="1600" kern="1200">
                          <a:solidFill>
                            <a:schemeClr val="tx1"/>
                          </a:solidFill>
                          <a:latin typeface="Arial" panose="020B0604020202020204" pitchFamily="34" charset="0"/>
                          <a:ea typeface="+mn-ea"/>
                          <a:cs typeface="Arial" panose="020B0604020202020204" pitchFamily="34" charset="0"/>
                        </a:rPr>
                        <a:t>GOALS</a:t>
                      </a:r>
                    </a:p>
                  </a:txBody>
                  <a:tcPr anchor="ctr">
                    <a:solidFill>
                      <a:schemeClr val="accent5">
                        <a:lumMod val="20000"/>
                        <a:lumOff val="80000"/>
                      </a:schemeClr>
                    </a:solidFill>
                  </a:tcPr>
                </a:tc>
                <a:tc>
                  <a:txBody>
                    <a:bodyPr/>
                    <a:lstStyle/>
                    <a:p>
                      <a:pPr marL="0" algn="ctr" defTabSz="914400" rtl="0" eaLnBrk="1" latinLnBrk="0" hangingPunct="1">
                        <a:buNone/>
                      </a:pPr>
                      <a:r>
                        <a:rPr lang="en-GB" sz="1600" kern="1200" dirty="0">
                          <a:solidFill>
                            <a:schemeClr val="tx1"/>
                          </a:solidFill>
                          <a:latin typeface="Arial" panose="020B0604020202020204" pitchFamily="34" charset="0"/>
                          <a:ea typeface="+mn-ea"/>
                          <a:cs typeface="Arial" panose="020B0604020202020204" pitchFamily="34" charset="0"/>
                        </a:rPr>
                        <a:t>Goal-setting &amp; feedback</a:t>
                      </a:r>
                    </a:p>
                  </a:txBody>
                  <a:tcPr anchor="ctr">
                    <a:solidFill>
                      <a:schemeClr val="accent5">
                        <a:lumMod val="20000"/>
                        <a:lumOff val="80000"/>
                      </a:schemeClr>
                    </a:solidFill>
                  </a:tcPr>
                </a:tc>
                <a:extLst>
                  <a:ext uri="{0D108BD9-81ED-4DB2-BD59-A6C34878D82A}">
                    <a16:rowId xmlns:a16="http://schemas.microsoft.com/office/drawing/2014/main" val="357732144"/>
                  </a:ext>
                </a:extLst>
              </a:tr>
            </a:tbl>
          </a:graphicData>
        </a:graphic>
      </p:graphicFrame>
    </p:spTree>
    <p:extLst>
      <p:ext uri="{BB962C8B-B14F-4D97-AF65-F5344CB8AC3E}">
        <p14:creationId xmlns:p14="http://schemas.microsoft.com/office/powerpoint/2010/main" val="22384954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68C98-308D-634E-5B99-37DA6C591A5C}"/>
            </a:ext>
          </a:extLst>
        </p:cNvPr>
        <p:cNvGrpSpPr/>
        <p:nvPr/>
      </p:nvGrpSpPr>
      <p:grpSpPr>
        <a:xfrm>
          <a:off x="0" y="0"/>
          <a:ext cx="0" cy="0"/>
          <a:chOff x="0" y="0"/>
          <a:chExt cx="0" cy="0"/>
        </a:xfrm>
      </p:grpSpPr>
      <p:pic>
        <p:nvPicPr>
          <p:cNvPr id="5" name="Picture 4" descr="The image is a minimalist abstract with a white background and a subtle red dot pattern.&#10;&#10;AI-generated content may be incorrect.">
            <a:extLst>
              <a:ext uri="{FF2B5EF4-FFF2-40B4-BE49-F238E27FC236}">
                <a16:creationId xmlns:a16="http://schemas.microsoft.com/office/drawing/2014/main" id="{E8F0CCF4-967B-ED91-F2C7-D43CE2665425}"/>
              </a:ext>
            </a:extLst>
          </p:cNvPr>
          <p:cNvPicPr>
            <a:picLocks noChangeAspect="1"/>
          </p:cNvPicPr>
          <p:nvPr/>
        </p:nvPicPr>
        <p:blipFill>
          <a:blip r:embed="rId2"/>
          <a:stretch>
            <a:fillRect/>
          </a:stretch>
        </p:blipFill>
        <p:spPr>
          <a:xfrm>
            <a:off x="10527" y="16930"/>
            <a:ext cx="12170946" cy="6858000"/>
          </a:xfrm>
          <a:prstGeom prst="rect">
            <a:avLst/>
          </a:prstGeom>
        </p:spPr>
      </p:pic>
      <p:sp>
        <p:nvSpPr>
          <p:cNvPr id="2" name="Title 1">
            <a:extLst>
              <a:ext uri="{FF2B5EF4-FFF2-40B4-BE49-F238E27FC236}">
                <a16:creationId xmlns:a16="http://schemas.microsoft.com/office/drawing/2014/main" id="{8F0E8DF7-0C40-5185-B305-7D3E6C475CF6}"/>
              </a:ext>
            </a:extLst>
          </p:cNvPr>
          <p:cNvSpPr>
            <a:spLocks noGrp="1"/>
          </p:cNvSpPr>
          <p:nvPr>
            <p:ph type="title"/>
          </p:nvPr>
        </p:nvSpPr>
        <p:spPr>
          <a:xfrm>
            <a:off x="838200" y="365126"/>
            <a:ext cx="10515600" cy="456142"/>
          </a:xfrm>
        </p:spPr>
        <p:txBody>
          <a:bodyPr>
            <a:normAutofit fontScale="90000"/>
          </a:bodyPr>
          <a:lstStyle/>
          <a:p>
            <a:pPr algn="ctr"/>
            <a:r>
              <a:rPr lang="en-GB" dirty="0">
                <a:latin typeface="Arial" panose="020B0604020202020204" pitchFamily="34" charset="0"/>
                <a:cs typeface="Arial" panose="020B0604020202020204" pitchFamily="34" charset="0"/>
              </a:rPr>
              <a:t>What Happens During the 6 Weeks?</a:t>
            </a:r>
            <a:endParaRPr lang="en-GB" dirty="0">
              <a:solidFill>
                <a:srgbClr val="5C1419"/>
              </a:solidFill>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5530BF49-6F23-4B0C-54EA-374F7E9A3AF4}"/>
              </a:ext>
            </a:extLst>
          </p:cNvPr>
          <p:cNvGraphicFramePr>
            <a:graphicFrameLocks noGrp="1"/>
          </p:cNvGraphicFramePr>
          <p:nvPr>
            <p:ph idx="1"/>
            <p:extLst>
              <p:ext uri="{D42A27DB-BD31-4B8C-83A1-F6EECF244321}">
                <p14:modId xmlns:p14="http://schemas.microsoft.com/office/powerpoint/2010/main" val="303025903"/>
              </p:ext>
            </p:extLst>
          </p:nvPr>
        </p:nvGraphicFramePr>
        <p:xfrm>
          <a:off x="6631130" y="1027906"/>
          <a:ext cx="5183073" cy="5440680"/>
        </p:xfrm>
        <a:graphic>
          <a:graphicData uri="http://schemas.openxmlformats.org/drawingml/2006/table">
            <a:tbl>
              <a:tblPr>
                <a:tableStyleId>{93296810-A885-4BE3-A3E7-6D5BEEA58F35}</a:tableStyleId>
              </a:tblPr>
              <a:tblGrid>
                <a:gridCol w="1727691">
                  <a:extLst>
                    <a:ext uri="{9D8B030D-6E8A-4147-A177-3AD203B41FA5}">
                      <a16:colId xmlns:a16="http://schemas.microsoft.com/office/drawing/2014/main" val="3662783592"/>
                    </a:ext>
                  </a:extLst>
                </a:gridCol>
                <a:gridCol w="1727691">
                  <a:extLst>
                    <a:ext uri="{9D8B030D-6E8A-4147-A177-3AD203B41FA5}">
                      <a16:colId xmlns:a16="http://schemas.microsoft.com/office/drawing/2014/main" val="589243051"/>
                    </a:ext>
                  </a:extLst>
                </a:gridCol>
                <a:gridCol w="1727691">
                  <a:extLst>
                    <a:ext uri="{9D8B030D-6E8A-4147-A177-3AD203B41FA5}">
                      <a16:colId xmlns:a16="http://schemas.microsoft.com/office/drawing/2014/main" val="3641613100"/>
                    </a:ext>
                  </a:extLst>
                </a:gridCol>
              </a:tblGrid>
              <a:tr h="305319">
                <a:tc>
                  <a:txBody>
                    <a:bodyPr/>
                    <a:lstStyle/>
                    <a:p>
                      <a:pPr>
                        <a:buNone/>
                      </a:pPr>
                      <a:r>
                        <a:rPr lang="en-GB" sz="1500" dirty="0">
                          <a:solidFill>
                            <a:schemeClr val="bg1"/>
                          </a:solidFill>
                          <a:latin typeface="Arial" panose="020B0604020202020204" pitchFamily="34" charset="0"/>
                          <a:cs typeface="Arial" panose="020B0604020202020204" pitchFamily="34" charset="0"/>
                        </a:rPr>
                        <a:t>Week</a:t>
                      </a:r>
                    </a:p>
                  </a:txBody>
                  <a:tcPr anchor="ctr">
                    <a:solidFill>
                      <a:srgbClr val="5C1419"/>
                    </a:solidFill>
                  </a:tcPr>
                </a:tc>
                <a:tc>
                  <a:txBody>
                    <a:bodyPr/>
                    <a:lstStyle/>
                    <a:p>
                      <a:pPr>
                        <a:buNone/>
                      </a:pPr>
                      <a:r>
                        <a:rPr lang="en-GB" sz="1500" dirty="0">
                          <a:solidFill>
                            <a:schemeClr val="bg1"/>
                          </a:solidFill>
                          <a:latin typeface="Arial" panose="020B0604020202020204" pitchFamily="34" charset="0"/>
                          <a:cs typeface="Arial" panose="020B0604020202020204" pitchFamily="34" charset="0"/>
                        </a:rPr>
                        <a:t>Theme</a:t>
                      </a:r>
                    </a:p>
                  </a:txBody>
                  <a:tcPr anchor="ctr">
                    <a:solidFill>
                      <a:srgbClr val="5C1419"/>
                    </a:solidFill>
                  </a:tcPr>
                </a:tc>
                <a:tc>
                  <a:txBody>
                    <a:bodyPr/>
                    <a:lstStyle/>
                    <a:p>
                      <a:pPr>
                        <a:buNone/>
                      </a:pPr>
                      <a:r>
                        <a:rPr lang="en-GB" sz="1500" dirty="0">
                          <a:solidFill>
                            <a:schemeClr val="bg1"/>
                          </a:solidFill>
                          <a:latin typeface="Arial" panose="020B0604020202020204" pitchFamily="34" charset="0"/>
                          <a:cs typeface="Arial" panose="020B0604020202020204" pitchFamily="34" charset="0"/>
                        </a:rPr>
                        <a:t>Key Activity</a:t>
                      </a:r>
                    </a:p>
                  </a:txBody>
                  <a:tcPr anchor="ctr">
                    <a:solidFill>
                      <a:srgbClr val="5C1419"/>
                    </a:solidFill>
                  </a:tcPr>
                </a:tc>
                <a:extLst>
                  <a:ext uri="{0D108BD9-81ED-4DB2-BD59-A6C34878D82A}">
                    <a16:rowId xmlns:a16="http://schemas.microsoft.com/office/drawing/2014/main" val="2486328104"/>
                  </a:ext>
                </a:extLst>
              </a:tr>
              <a:tr h="915955">
                <a:tc>
                  <a:txBody>
                    <a:bodyPr/>
                    <a:lstStyle/>
                    <a:p>
                      <a:pPr>
                        <a:buNone/>
                      </a:pPr>
                      <a:r>
                        <a:rPr lang="en-GB" sz="1500" dirty="0">
                          <a:solidFill>
                            <a:schemeClr val="tx1"/>
                          </a:solidFill>
                          <a:latin typeface="Arial" panose="020B0604020202020204" pitchFamily="34" charset="0"/>
                          <a:cs typeface="Arial" panose="020B0604020202020204" pitchFamily="34" charset="0"/>
                        </a:rPr>
                        <a:t>1</a:t>
                      </a:r>
                    </a:p>
                  </a:txBody>
                  <a:tcPr anchor="ctr">
                    <a:solidFill>
                      <a:srgbClr val="DAE5EB"/>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Know Your Screen</a:t>
                      </a:r>
                    </a:p>
                  </a:txBody>
                  <a:tcPr anchor="ctr">
                    <a:solidFill>
                      <a:srgbClr val="F1E5E2"/>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Baseline screen-time check + identify recreational use</a:t>
                      </a:r>
                    </a:p>
                  </a:txBody>
                  <a:tcPr anchor="ctr">
                    <a:solidFill>
                      <a:srgbClr val="F6F2EF"/>
                    </a:solidFill>
                  </a:tcPr>
                </a:tc>
                <a:extLst>
                  <a:ext uri="{0D108BD9-81ED-4DB2-BD59-A6C34878D82A}">
                    <a16:rowId xmlns:a16="http://schemas.microsoft.com/office/drawing/2014/main" val="3814898620"/>
                  </a:ext>
                </a:extLst>
              </a:tr>
              <a:tr h="712410">
                <a:tc>
                  <a:txBody>
                    <a:bodyPr/>
                    <a:lstStyle/>
                    <a:p>
                      <a:pPr>
                        <a:buNone/>
                      </a:pPr>
                      <a:r>
                        <a:rPr lang="en-GB" sz="1500" dirty="0">
                          <a:solidFill>
                            <a:schemeClr val="tx1"/>
                          </a:solidFill>
                          <a:latin typeface="Arial" panose="020B0604020202020204" pitchFamily="34" charset="0"/>
                          <a:cs typeface="Arial" panose="020B0604020202020204" pitchFamily="34" charset="0"/>
                        </a:rPr>
                        <a:t>2</a:t>
                      </a:r>
                    </a:p>
                  </a:txBody>
                  <a:tcPr anchor="ctr">
                    <a:solidFill>
                      <a:srgbClr val="DAE5EB"/>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Screen Smart Skills</a:t>
                      </a:r>
                    </a:p>
                  </a:txBody>
                  <a:tcPr anchor="ctr">
                    <a:solidFill>
                      <a:srgbClr val="F1E5E2"/>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Identify triggers, notifications &amp; habitual use</a:t>
                      </a:r>
                    </a:p>
                  </a:txBody>
                  <a:tcPr anchor="ctr">
                    <a:solidFill>
                      <a:srgbClr val="F6F2EF"/>
                    </a:solidFill>
                  </a:tcPr>
                </a:tc>
                <a:extLst>
                  <a:ext uri="{0D108BD9-81ED-4DB2-BD59-A6C34878D82A}">
                    <a16:rowId xmlns:a16="http://schemas.microsoft.com/office/drawing/2014/main" val="2787645528"/>
                  </a:ext>
                </a:extLst>
              </a:tr>
              <a:tr h="712410">
                <a:tc>
                  <a:txBody>
                    <a:bodyPr/>
                    <a:lstStyle/>
                    <a:p>
                      <a:pPr>
                        <a:buNone/>
                      </a:pPr>
                      <a:r>
                        <a:rPr lang="en-GB" sz="1500" dirty="0">
                          <a:solidFill>
                            <a:schemeClr val="tx1"/>
                          </a:solidFill>
                          <a:latin typeface="Arial" panose="020B0604020202020204" pitchFamily="34" charset="0"/>
                          <a:cs typeface="Arial" panose="020B0604020202020204" pitchFamily="34" charset="0"/>
                        </a:rPr>
                        <a:t>3</a:t>
                      </a:r>
                    </a:p>
                  </a:txBody>
                  <a:tcPr anchor="ctr">
                    <a:solidFill>
                      <a:srgbClr val="DAE5EB"/>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Sleep Better</a:t>
                      </a:r>
                    </a:p>
                  </a:txBody>
                  <a:tcPr anchor="ctr">
                    <a:solidFill>
                      <a:srgbClr val="F1E5E2"/>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60-minute pre-bed screen-free challenge</a:t>
                      </a:r>
                    </a:p>
                  </a:txBody>
                  <a:tcPr anchor="ctr">
                    <a:solidFill>
                      <a:srgbClr val="F6F2EF"/>
                    </a:solidFill>
                  </a:tcPr>
                </a:tc>
                <a:extLst>
                  <a:ext uri="{0D108BD9-81ED-4DB2-BD59-A6C34878D82A}">
                    <a16:rowId xmlns:a16="http://schemas.microsoft.com/office/drawing/2014/main" val="1040859273"/>
                  </a:ext>
                </a:extLst>
              </a:tr>
              <a:tr h="915955">
                <a:tc>
                  <a:txBody>
                    <a:bodyPr/>
                    <a:lstStyle/>
                    <a:p>
                      <a:pPr>
                        <a:buNone/>
                      </a:pPr>
                      <a:r>
                        <a:rPr lang="en-GB" sz="1500" dirty="0">
                          <a:solidFill>
                            <a:schemeClr val="tx1"/>
                          </a:solidFill>
                          <a:latin typeface="Arial" panose="020B0604020202020204" pitchFamily="34" charset="0"/>
                          <a:cs typeface="Arial" panose="020B0604020202020204" pitchFamily="34" charset="0"/>
                        </a:rPr>
                        <a:t>4</a:t>
                      </a:r>
                    </a:p>
                  </a:txBody>
                  <a:tcPr anchor="ctr">
                    <a:solidFill>
                      <a:srgbClr val="DAE5EB"/>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Move More</a:t>
                      </a:r>
                    </a:p>
                  </a:txBody>
                  <a:tcPr anchor="ctr">
                    <a:solidFill>
                      <a:srgbClr val="F1E5E2"/>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Replace 30 minutes of screen time with offline activity</a:t>
                      </a:r>
                    </a:p>
                  </a:txBody>
                  <a:tcPr anchor="ctr">
                    <a:solidFill>
                      <a:srgbClr val="F6F2EF"/>
                    </a:solidFill>
                  </a:tcPr>
                </a:tc>
                <a:extLst>
                  <a:ext uri="{0D108BD9-81ED-4DB2-BD59-A6C34878D82A}">
                    <a16:rowId xmlns:a16="http://schemas.microsoft.com/office/drawing/2014/main" val="4065926883"/>
                  </a:ext>
                </a:extLst>
              </a:tr>
              <a:tr h="712410">
                <a:tc>
                  <a:txBody>
                    <a:bodyPr/>
                    <a:lstStyle/>
                    <a:p>
                      <a:pPr>
                        <a:buNone/>
                      </a:pPr>
                      <a:r>
                        <a:rPr lang="en-GB" sz="1500" dirty="0">
                          <a:solidFill>
                            <a:schemeClr val="tx1"/>
                          </a:solidFill>
                          <a:latin typeface="Arial" panose="020B0604020202020204" pitchFamily="34" charset="0"/>
                          <a:cs typeface="Arial" panose="020B0604020202020204" pitchFamily="34" charset="0"/>
                        </a:rPr>
                        <a:t>5</a:t>
                      </a:r>
                    </a:p>
                  </a:txBody>
                  <a:tcPr anchor="ctr">
                    <a:solidFill>
                      <a:srgbClr val="DAE5EB"/>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Connect Offline</a:t>
                      </a:r>
                    </a:p>
                  </a:txBody>
                  <a:tcPr anchor="ctr">
                    <a:solidFill>
                      <a:srgbClr val="F1E5E2"/>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Family/peer screen-free challenge</a:t>
                      </a:r>
                    </a:p>
                  </a:txBody>
                  <a:tcPr anchor="ctr">
                    <a:solidFill>
                      <a:srgbClr val="F6F2EF"/>
                    </a:solidFill>
                  </a:tcPr>
                </a:tc>
                <a:extLst>
                  <a:ext uri="{0D108BD9-81ED-4DB2-BD59-A6C34878D82A}">
                    <a16:rowId xmlns:a16="http://schemas.microsoft.com/office/drawing/2014/main" val="404176045"/>
                  </a:ext>
                </a:extLst>
              </a:tr>
              <a:tr h="712410">
                <a:tc>
                  <a:txBody>
                    <a:bodyPr/>
                    <a:lstStyle/>
                    <a:p>
                      <a:pPr>
                        <a:buNone/>
                      </a:pPr>
                      <a:r>
                        <a:rPr lang="en-GB" sz="1500" dirty="0">
                          <a:solidFill>
                            <a:schemeClr val="tx1"/>
                          </a:solidFill>
                          <a:latin typeface="Arial" panose="020B0604020202020204" pitchFamily="34" charset="0"/>
                          <a:cs typeface="Arial" panose="020B0604020202020204" pitchFamily="34" charset="0"/>
                        </a:rPr>
                        <a:t>6</a:t>
                      </a:r>
                    </a:p>
                  </a:txBody>
                  <a:tcPr anchor="ctr">
                    <a:solidFill>
                      <a:srgbClr val="DAE5EB"/>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Keep the Change</a:t>
                      </a:r>
                    </a:p>
                  </a:txBody>
                  <a:tcPr anchor="ctr">
                    <a:solidFill>
                      <a:srgbClr val="F1E5E2"/>
                    </a:solidFill>
                  </a:tcPr>
                </a:tc>
                <a:tc>
                  <a:txBody>
                    <a:bodyPr/>
                    <a:lstStyle/>
                    <a:p>
                      <a:pPr>
                        <a:buNone/>
                      </a:pPr>
                      <a:r>
                        <a:rPr lang="en-GB" sz="1500" dirty="0">
                          <a:solidFill>
                            <a:schemeClr val="tx1"/>
                          </a:solidFill>
                          <a:latin typeface="Arial" panose="020B0604020202020204" pitchFamily="34" charset="0"/>
                          <a:cs typeface="Arial" panose="020B0604020202020204" pitchFamily="34" charset="0"/>
                        </a:rPr>
                        <a:t>Review progress + personal Digital Balance Plan</a:t>
                      </a:r>
                    </a:p>
                  </a:txBody>
                  <a:tcPr anchor="ctr">
                    <a:solidFill>
                      <a:srgbClr val="F6F2EF"/>
                    </a:solidFill>
                  </a:tcPr>
                </a:tc>
                <a:extLst>
                  <a:ext uri="{0D108BD9-81ED-4DB2-BD59-A6C34878D82A}">
                    <a16:rowId xmlns:a16="http://schemas.microsoft.com/office/drawing/2014/main" val="3243405360"/>
                  </a:ext>
                </a:extLst>
              </a:tr>
            </a:tbl>
          </a:graphicData>
        </a:graphic>
      </p:graphicFrame>
      <p:sp>
        <p:nvSpPr>
          <p:cNvPr id="11" name="TextBox 10">
            <a:extLst>
              <a:ext uri="{FF2B5EF4-FFF2-40B4-BE49-F238E27FC236}">
                <a16:creationId xmlns:a16="http://schemas.microsoft.com/office/drawing/2014/main" id="{955BD5AD-3E96-71F3-5305-23A9F813F2AD}"/>
              </a:ext>
            </a:extLst>
          </p:cNvPr>
          <p:cNvSpPr txBox="1"/>
          <p:nvPr/>
        </p:nvSpPr>
        <p:spPr>
          <a:xfrm>
            <a:off x="729293" y="1614488"/>
            <a:ext cx="5183072" cy="1714380"/>
          </a:xfrm>
          <a:prstGeom prst="rect">
            <a:avLst/>
          </a:prstGeom>
          <a:noFill/>
        </p:spPr>
        <p:txBody>
          <a:bodyPr wrap="square">
            <a:spAutoFit/>
          </a:bodyPr>
          <a:lstStyle/>
          <a:p>
            <a:pPr>
              <a:lnSpc>
                <a:spcPct val="150000"/>
              </a:lnSpc>
              <a:buNone/>
            </a:pPr>
            <a:r>
              <a:rPr lang="en-GB" dirty="0">
                <a:latin typeface="Arial" panose="020B0604020202020204" pitchFamily="34" charset="0"/>
                <a:cs typeface="Arial" panose="020B0604020202020204" pitchFamily="34" charset="0"/>
              </a:rPr>
              <a:t>SCREEN SMART: Weekly Intervention Plan</a:t>
            </a:r>
          </a:p>
          <a:p>
            <a:pPr>
              <a:lnSpc>
                <a:spcPct val="150000"/>
              </a:lnSpc>
              <a:buNone/>
            </a:pPr>
            <a:r>
              <a:rPr lang="en-GB" dirty="0">
                <a:latin typeface="Arial" panose="020B0604020202020204" pitchFamily="34" charset="0"/>
                <a:cs typeface="Arial" panose="020B0604020202020204" pitchFamily="34" charset="0"/>
              </a:rPr>
              <a:t>Every week</a:t>
            </a:r>
          </a:p>
          <a:p>
            <a:pPr>
              <a:lnSpc>
                <a:spcPct val="150000"/>
              </a:lnSpc>
              <a:buNone/>
            </a:pPr>
            <a:r>
              <a:rPr lang="en-GB" dirty="0">
                <a:latin typeface="Arial" panose="020B0604020202020204" pitchFamily="34" charset="0"/>
                <a:cs typeface="Arial" panose="020B0604020202020204" pitchFamily="34" charset="0"/>
              </a:rPr>
              <a:t>Monitor → Set a Goal → Take Action → Receive Feedback</a:t>
            </a:r>
          </a:p>
        </p:txBody>
      </p:sp>
      <p:sp>
        <p:nvSpPr>
          <p:cNvPr id="12" name="TextBox 11">
            <a:extLst>
              <a:ext uri="{FF2B5EF4-FFF2-40B4-BE49-F238E27FC236}">
                <a16:creationId xmlns:a16="http://schemas.microsoft.com/office/drawing/2014/main" id="{3FAB787C-812A-B417-E2B8-AE98B05A8A70}"/>
              </a:ext>
            </a:extLst>
          </p:cNvPr>
          <p:cNvSpPr txBox="1"/>
          <p:nvPr/>
        </p:nvSpPr>
        <p:spPr>
          <a:xfrm>
            <a:off x="1080788" y="3445930"/>
            <a:ext cx="5183072" cy="2129878"/>
          </a:xfrm>
          <a:prstGeom prst="rect">
            <a:avLst/>
          </a:prstGeom>
          <a:noFill/>
        </p:spPr>
        <p:txBody>
          <a:bodyPr wrap="square">
            <a:spAutoFit/>
          </a:bodyPr>
          <a:lstStyle/>
          <a:p>
            <a:pPr algn="ctr">
              <a:lnSpc>
                <a:spcPct val="150000"/>
              </a:lnSpc>
              <a:buNone/>
            </a:pPr>
            <a:r>
              <a:rPr lang="en-GB" dirty="0">
                <a:solidFill>
                  <a:srgbClr val="5C1419"/>
                </a:solidFill>
                <a:latin typeface="Arial" panose="020B0604020202020204" pitchFamily="34" charset="0"/>
                <a:cs typeface="Arial" panose="020B0604020202020204" pitchFamily="34" charset="0"/>
              </a:rPr>
              <a:t>Critical consideration</a:t>
            </a:r>
          </a:p>
          <a:p>
            <a:pPr>
              <a:lnSpc>
                <a:spcPct val="150000"/>
              </a:lnSpc>
              <a:buNone/>
            </a:pPr>
            <a:r>
              <a:rPr lang="en-GB" dirty="0">
                <a:latin typeface="Arial" panose="020B0604020202020204" pitchFamily="34" charset="0"/>
                <a:cs typeface="Arial" panose="020B0604020202020204" pitchFamily="34" charset="0"/>
              </a:rPr>
              <a:t>Behaviour change is gradual; education alone may not be enough.</a:t>
            </a:r>
          </a:p>
          <a:p>
            <a:pPr>
              <a:lnSpc>
                <a:spcPct val="150000"/>
              </a:lnSpc>
              <a:buNone/>
            </a:pPr>
            <a:r>
              <a:rPr lang="en-GB" i="1" dirty="0">
                <a:latin typeface="Arial" panose="020B0604020202020204" pitchFamily="34" charset="0"/>
                <a:cs typeface="Arial" panose="020B0604020202020204" pitchFamily="34" charset="0"/>
              </a:rPr>
              <a:t>(Jones et al., 2021; Colder Carras et al., 2024; </a:t>
            </a:r>
            <a:r>
              <a:rPr lang="en-GB" i="1" dirty="0" err="1">
                <a:latin typeface="Arial" panose="020B0604020202020204" pitchFamily="34" charset="0"/>
                <a:cs typeface="Arial" panose="020B0604020202020204" pitchFamily="34" charset="0"/>
              </a:rPr>
              <a:t>Žmavc</a:t>
            </a:r>
            <a:r>
              <a:rPr lang="en-GB" i="1" dirty="0">
                <a:latin typeface="Arial" panose="020B0604020202020204" pitchFamily="34" charset="0"/>
                <a:cs typeface="Arial" panose="020B0604020202020204" pitchFamily="34" charset="0"/>
              </a:rPr>
              <a:t> et al., 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35259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31DC2D-9836-EBF0-4BA6-2EE1F752FAD0}"/>
            </a:ext>
          </a:extLst>
        </p:cNvPr>
        <p:cNvGrpSpPr/>
        <p:nvPr/>
      </p:nvGrpSpPr>
      <p:grpSpPr>
        <a:xfrm>
          <a:off x="0" y="0"/>
          <a:ext cx="0" cy="0"/>
          <a:chOff x="0" y="0"/>
          <a:chExt cx="0" cy="0"/>
        </a:xfrm>
      </p:grpSpPr>
      <p:pic>
        <p:nvPicPr>
          <p:cNvPr id="5" name="Picture 4" descr="The image is a minimalist abstract with a white background and a subtle red dot pattern.&#10;&#10;AI-generated content may be incorrect.">
            <a:extLst>
              <a:ext uri="{FF2B5EF4-FFF2-40B4-BE49-F238E27FC236}">
                <a16:creationId xmlns:a16="http://schemas.microsoft.com/office/drawing/2014/main" id="{64C032BF-7765-EF8F-0F71-48D55ECE5FA6}"/>
              </a:ext>
            </a:extLst>
          </p:cNvPr>
          <p:cNvPicPr>
            <a:picLocks noChangeAspect="1"/>
          </p:cNvPicPr>
          <p:nvPr/>
        </p:nvPicPr>
        <p:blipFill>
          <a:blip r:embed="rId2"/>
          <a:stretch>
            <a:fillRect/>
          </a:stretch>
        </p:blipFill>
        <p:spPr>
          <a:xfrm>
            <a:off x="10527" y="16930"/>
            <a:ext cx="12170946" cy="6858000"/>
          </a:xfrm>
          <a:prstGeom prst="rect">
            <a:avLst/>
          </a:prstGeom>
        </p:spPr>
      </p:pic>
      <p:sp>
        <p:nvSpPr>
          <p:cNvPr id="2" name="Title 1">
            <a:extLst>
              <a:ext uri="{FF2B5EF4-FFF2-40B4-BE49-F238E27FC236}">
                <a16:creationId xmlns:a16="http://schemas.microsoft.com/office/drawing/2014/main" id="{5033C1C8-BD83-629D-2C6C-6A9C3BE96323}"/>
              </a:ext>
            </a:extLst>
          </p:cNvPr>
          <p:cNvSpPr>
            <a:spLocks noGrp="1"/>
          </p:cNvSpPr>
          <p:nvPr>
            <p:ph type="title"/>
          </p:nvPr>
        </p:nvSpPr>
        <p:spPr>
          <a:xfrm>
            <a:off x="838200" y="365126"/>
            <a:ext cx="10515600" cy="456142"/>
          </a:xfrm>
        </p:spPr>
        <p:txBody>
          <a:bodyPr>
            <a:noAutofit/>
          </a:bodyPr>
          <a:lstStyle/>
          <a:p>
            <a:pPr algn="ctr"/>
            <a:r>
              <a:rPr lang="en-GB" sz="3600" dirty="0">
                <a:latin typeface="Arial" panose="020B0604020202020204" pitchFamily="34" charset="0"/>
                <a:cs typeface="Arial" panose="020B0604020202020204" pitchFamily="34" charset="0"/>
              </a:rPr>
              <a:t>What Happens During the 6 Weeks?</a:t>
            </a:r>
            <a:endParaRPr lang="en-GB" sz="3600" dirty="0">
              <a:solidFill>
                <a:srgbClr val="5C1419"/>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F4FDB8A6-C32B-D944-A9BE-72200E49141C}"/>
              </a:ext>
            </a:extLst>
          </p:cNvPr>
          <p:cNvGraphicFramePr>
            <a:graphicFrameLocks noGrp="1"/>
          </p:cNvGraphicFramePr>
          <p:nvPr>
            <p:extLst>
              <p:ext uri="{D42A27DB-BD31-4B8C-83A1-F6EECF244321}">
                <p14:modId xmlns:p14="http://schemas.microsoft.com/office/powerpoint/2010/main" val="1839823859"/>
              </p:ext>
            </p:extLst>
          </p:nvPr>
        </p:nvGraphicFramePr>
        <p:xfrm>
          <a:off x="2615307" y="1169464"/>
          <a:ext cx="8127999" cy="503428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947229541"/>
                    </a:ext>
                  </a:extLst>
                </a:gridCol>
                <a:gridCol w="2709333">
                  <a:extLst>
                    <a:ext uri="{9D8B030D-6E8A-4147-A177-3AD203B41FA5}">
                      <a16:colId xmlns:a16="http://schemas.microsoft.com/office/drawing/2014/main" val="1528985868"/>
                    </a:ext>
                  </a:extLst>
                </a:gridCol>
                <a:gridCol w="2709333">
                  <a:extLst>
                    <a:ext uri="{9D8B030D-6E8A-4147-A177-3AD203B41FA5}">
                      <a16:colId xmlns:a16="http://schemas.microsoft.com/office/drawing/2014/main" val="2033319510"/>
                    </a:ext>
                  </a:extLst>
                </a:gridCol>
              </a:tblGrid>
              <a:tr h="370840">
                <a:tc>
                  <a:txBody>
                    <a:bodyPr/>
                    <a:lstStyle/>
                    <a:p>
                      <a:r>
                        <a:rPr lang="en-US" sz="1600" b="0" dirty="0">
                          <a:latin typeface="Arial" panose="020B0604020202020204" pitchFamily="34" charset="0"/>
                          <a:cs typeface="Arial" panose="020B0604020202020204" pitchFamily="34" charset="0"/>
                        </a:rPr>
                        <a:t>Aim &amp; Target</a:t>
                      </a:r>
                      <a:endParaRPr lang="en-GB" sz="1600" b="0" dirty="0">
                        <a:latin typeface="Arial" panose="020B0604020202020204" pitchFamily="34" charset="0"/>
                        <a:cs typeface="Arial" panose="020B0604020202020204" pitchFamily="34" charset="0"/>
                      </a:endParaRPr>
                    </a:p>
                  </a:txBody>
                  <a:tcPr>
                    <a:solidFill>
                      <a:srgbClr val="5C1419"/>
                    </a:solidFill>
                  </a:tcPr>
                </a:tc>
                <a:tc>
                  <a:txBody>
                    <a:bodyPr/>
                    <a:lstStyle/>
                    <a:p>
                      <a:r>
                        <a:rPr lang="en-US" sz="1600" b="0" dirty="0">
                          <a:latin typeface="Arial" panose="020B0604020202020204" pitchFamily="34" charset="0"/>
                          <a:cs typeface="Arial" panose="020B0604020202020204" pitchFamily="34" charset="0"/>
                        </a:rPr>
                        <a:t>Activities</a:t>
                      </a:r>
                      <a:endParaRPr lang="en-GB" sz="1600" b="0" dirty="0">
                        <a:latin typeface="Arial" panose="020B0604020202020204" pitchFamily="34" charset="0"/>
                        <a:cs typeface="Arial" panose="020B0604020202020204" pitchFamily="34" charset="0"/>
                      </a:endParaRPr>
                    </a:p>
                  </a:txBody>
                  <a:tcPr>
                    <a:solidFill>
                      <a:srgbClr val="5C1419"/>
                    </a:solidFill>
                  </a:tcPr>
                </a:tc>
                <a:tc>
                  <a:txBody>
                    <a:bodyPr/>
                    <a:lstStyle/>
                    <a:p>
                      <a:r>
                        <a:rPr lang="en-US" sz="1600" b="0" dirty="0">
                          <a:latin typeface="Arial" panose="020B0604020202020204" pitchFamily="34" charset="0"/>
                          <a:cs typeface="Arial" panose="020B0604020202020204" pitchFamily="34" charset="0"/>
                        </a:rPr>
                        <a:t>Measurement</a:t>
                      </a:r>
                      <a:endParaRPr lang="en-GB" sz="1600" b="0" dirty="0">
                        <a:latin typeface="Arial" panose="020B0604020202020204" pitchFamily="34" charset="0"/>
                        <a:cs typeface="Arial" panose="020B0604020202020204" pitchFamily="34" charset="0"/>
                      </a:endParaRPr>
                    </a:p>
                  </a:txBody>
                  <a:tcPr>
                    <a:solidFill>
                      <a:srgbClr val="5C1419"/>
                    </a:solidFill>
                  </a:tcPr>
                </a:tc>
                <a:extLst>
                  <a:ext uri="{0D108BD9-81ED-4DB2-BD59-A6C34878D82A}">
                    <a16:rowId xmlns:a16="http://schemas.microsoft.com/office/drawing/2014/main" val="3703702931"/>
                  </a:ext>
                </a:extLst>
              </a:tr>
              <a:tr h="370840">
                <a:tc>
                  <a:txBody>
                    <a:bodyPr/>
                    <a:lstStyle/>
                    <a:p>
                      <a:r>
                        <a:rPr lang="en-GB" sz="1600" b="0" dirty="0">
                          <a:solidFill>
                            <a:schemeClr val="bg1"/>
                          </a:solidFill>
                          <a:latin typeface="Arial" panose="020B0604020202020204" pitchFamily="34" charset="0"/>
                          <a:cs typeface="Arial" panose="020B0604020202020204" pitchFamily="34" charset="0"/>
                        </a:rPr>
                        <a:t>AIM 1 — Reduce Screen Time</a:t>
                      </a:r>
                    </a:p>
                    <a:p>
                      <a:r>
                        <a:rPr lang="en-GB" sz="1600" b="0" dirty="0">
                          <a:solidFill>
                            <a:schemeClr val="bg1"/>
                          </a:solidFill>
                          <a:latin typeface="Arial" panose="020B0604020202020204" pitchFamily="34" charset="0"/>
                          <a:cs typeface="Arial" panose="020B0604020202020204" pitchFamily="34" charset="0"/>
                        </a:rPr>
                        <a:t>Target: At least 70% reduce recreational screen time by ≥20% from baseline</a:t>
                      </a:r>
                    </a:p>
                    <a:p>
                      <a:endParaRPr lang="en-GB" sz="1600" b="0" dirty="0">
                        <a:solidFill>
                          <a:schemeClr val="bg1"/>
                        </a:solidFill>
                        <a:latin typeface="Arial" panose="020B0604020202020204" pitchFamily="34" charset="0"/>
                        <a:cs typeface="Arial" panose="020B0604020202020204" pitchFamily="34" charset="0"/>
                      </a:endParaRPr>
                    </a:p>
                  </a:txBody>
                  <a:tcPr>
                    <a:solidFill>
                      <a:srgbClr val="5C1419"/>
                    </a:solidFill>
                  </a:tcPr>
                </a:tc>
                <a:tc>
                  <a:txBody>
                    <a:bodyPr/>
                    <a:lstStyle/>
                    <a:p>
                      <a:r>
                        <a:rPr lang="en-GB" sz="1600" b="0" dirty="0">
                          <a:solidFill>
                            <a:schemeClr val="tx1"/>
                          </a:solidFill>
                          <a:latin typeface="Arial" panose="020B0604020202020204" pitchFamily="34" charset="0"/>
                          <a:cs typeface="Arial" panose="020B0604020202020204" pitchFamily="34" charset="0"/>
                        </a:rPr>
                        <a:t>Weekly Screen-Time Tracker</a:t>
                      </a:r>
                    </a:p>
                    <a:p>
                      <a:r>
                        <a:rPr lang="en-GB" sz="1600" b="0" dirty="0">
                          <a:solidFill>
                            <a:schemeClr val="tx1"/>
                          </a:solidFill>
                          <a:latin typeface="Arial" panose="020B0604020202020204" pitchFamily="34" charset="0"/>
                          <a:cs typeface="Arial" panose="020B0604020202020204" pitchFamily="34" charset="0"/>
                        </a:rPr>
                        <a:t>Personal reduction goals</a:t>
                      </a:r>
                    </a:p>
                    <a:p>
                      <a:r>
                        <a:rPr lang="en-GB" sz="1600" b="0" dirty="0">
                          <a:solidFill>
                            <a:schemeClr val="tx1"/>
                          </a:solidFill>
                          <a:latin typeface="Arial" panose="020B0604020202020204" pitchFamily="34" charset="0"/>
                          <a:cs typeface="Arial" panose="020B0604020202020204" pitchFamily="34" charset="0"/>
                        </a:rPr>
                        <a:t> Notification management</a:t>
                      </a:r>
                    </a:p>
                    <a:p>
                      <a:endParaRPr lang="en-GB" sz="1600" b="0" dirty="0">
                        <a:solidFill>
                          <a:schemeClr val="tx1"/>
                        </a:solidFill>
                        <a:latin typeface="Arial" panose="020B0604020202020204" pitchFamily="34" charset="0"/>
                        <a:cs typeface="Arial" panose="020B0604020202020204" pitchFamily="34" charset="0"/>
                      </a:endParaRPr>
                    </a:p>
                  </a:txBody>
                  <a:tcPr>
                    <a:solidFill>
                      <a:srgbClr val="F6F2E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chemeClr val="tx1"/>
                          </a:solidFill>
                          <a:latin typeface="Arial" panose="020B0604020202020204" pitchFamily="34" charset="0"/>
                          <a:cs typeface="Arial" panose="020B0604020202020204" pitchFamily="34" charset="0"/>
                        </a:rPr>
                        <a:t>Baseline vs Week 6 device screen-time data</a:t>
                      </a:r>
                    </a:p>
                    <a:p>
                      <a:endParaRPr lang="en-GB" sz="1600" b="0" dirty="0">
                        <a:solidFill>
                          <a:schemeClr val="tx1"/>
                        </a:solidFill>
                        <a:latin typeface="Arial" panose="020B0604020202020204" pitchFamily="34" charset="0"/>
                        <a:cs typeface="Arial" panose="020B0604020202020204" pitchFamily="34" charset="0"/>
                      </a:endParaRPr>
                    </a:p>
                  </a:txBody>
                  <a:tcPr>
                    <a:solidFill>
                      <a:srgbClr val="F6F2EF"/>
                    </a:solidFill>
                  </a:tcPr>
                </a:tc>
                <a:extLst>
                  <a:ext uri="{0D108BD9-81ED-4DB2-BD59-A6C34878D82A}">
                    <a16:rowId xmlns:a16="http://schemas.microsoft.com/office/drawing/2014/main" val="4015175001"/>
                  </a:ext>
                </a:extLst>
              </a:tr>
              <a:tr h="370840">
                <a:tc>
                  <a:txBody>
                    <a:bodyPr/>
                    <a:lstStyle/>
                    <a:p>
                      <a:r>
                        <a:rPr lang="en-GB" sz="1600" b="0" dirty="0">
                          <a:solidFill>
                            <a:schemeClr val="bg1"/>
                          </a:solidFill>
                          <a:latin typeface="Arial" panose="020B0604020202020204" pitchFamily="34" charset="0"/>
                          <a:cs typeface="Arial" panose="020B0604020202020204" pitchFamily="34" charset="0"/>
                        </a:rPr>
                        <a:t>Sleep Better</a:t>
                      </a:r>
                    </a:p>
                    <a:p>
                      <a:r>
                        <a:rPr lang="en-GB" sz="1600" b="0" dirty="0">
                          <a:solidFill>
                            <a:schemeClr val="bg1"/>
                          </a:solidFill>
                          <a:latin typeface="Arial" panose="020B0604020202020204" pitchFamily="34" charset="0"/>
                          <a:cs typeface="Arial" panose="020B0604020202020204" pitchFamily="34" charset="0"/>
                        </a:rPr>
                        <a:t>Target: At least 70% achieve 60 screen-free minutes before bed on ≥5 nights/week</a:t>
                      </a:r>
                    </a:p>
                  </a:txBody>
                  <a:tcPr>
                    <a:solidFill>
                      <a:srgbClr val="5C1419"/>
                    </a:solidFill>
                  </a:tcPr>
                </a:tc>
                <a:tc>
                  <a:txBody>
                    <a:bodyPr/>
                    <a:lstStyle/>
                    <a:p>
                      <a:r>
                        <a:rPr lang="en-GB" sz="1600" b="0" dirty="0">
                          <a:solidFill>
                            <a:schemeClr val="tx1"/>
                          </a:solidFill>
                          <a:latin typeface="Arial" panose="020B0604020202020204" pitchFamily="34" charset="0"/>
                          <a:cs typeface="Arial" panose="020B0604020202020204" pitchFamily="34" charset="0"/>
                        </a:rPr>
                        <a:t> Screen-Free Hour Challenge</a:t>
                      </a:r>
                    </a:p>
                    <a:p>
                      <a:r>
                        <a:rPr lang="en-GB" sz="1600" b="0" dirty="0">
                          <a:solidFill>
                            <a:schemeClr val="tx1"/>
                          </a:solidFill>
                          <a:latin typeface="Arial" panose="020B0604020202020204" pitchFamily="34" charset="0"/>
                          <a:cs typeface="Arial" panose="020B0604020202020204" pitchFamily="34" charset="0"/>
                        </a:rPr>
                        <a:t> Phone-outside-bedroom strategy</a:t>
                      </a:r>
                    </a:p>
                    <a:p>
                      <a:endParaRPr lang="en-GB" sz="1600" b="0" dirty="0">
                        <a:solidFill>
                          <a:schemeClr val="tx1"/>
                        </a:solidFill>
                        <a:latin typeface="Arial" panose="020B0604020202020204" pitchFamily="34" charset="0"/>
                        <a:cs typeface="Arial" panose="020B0604020202020204" pitchFamily="34" charset="0"/>
                      </a:endParaRPr>
                    </a:p>
                  </a:txBody>
                  <a:tcPr>
                    <a:solidFill>
                      <a:srgbClr val="F6F2E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solidFill>
                            <a:schemeClr val="tx1"/>
                          </a:solidFill>
                          <a:latin typeface="Arial" panose="020B0604020202020204" pitchFamily="34" charset="0"/>
                          <a:cs typeface="Arial" panose="020B0604020202020204" pitchFamily="34" charset="0"/>
                        </a:rPr>
                        <a:t>Weekly bedtime diary</a:t>
                      </a:r>
                    </a:p>
                    <a:p>
                      <a:endParaRPr lang="en-GB" sz="1600" b="0" dirty="0">
                        <a:solidFill>
                          <a:schemeClr val="tx1"/>
                        </a:solidFill>
                        <a:latin typeface="Arial" panose="020B0604020202020204" pitchFamily="34" charset="0"/>
                        <a:cs typeface="Arial" panose="020B0604020202020204" pitchFamily="34" charset="0"/>
                      </a:endParaRPr>
                    </a:p>
                  </a:txBody>
                  <a:tcPr>
                    <a:solidFill>
                      <a:srgbClr val="F6F2EF"/>
                    </a:solidFill>
                  </a:tcPr>
                </a:tc>
                <a:extLst>
                  <a:ext uri="{0D108BD9-81ED-4DB2-BD59-A6C34878D82A}">
                    <a16:rowId xmlns:a16="http://schemas.microsoft.com/office/drawing/2014/main" val="4221182527"/>
                  </a:ext>
                </a:extLst>
              </a:tr>
              <a:tr h="370840">
                <a:tc>
                  <a:txBody>
                    <a:bodyPr/>
                    <a:lstStyle/>
                    <a:p>
                      <a:r>
                        <a:rPr lang="en-GB" sz="1600" b="0" dirty="0">
                          <a:solidFill>
                            <a:schemeClr val="bg1"/>
                          </a:solidFill>
                          <a:latin typeface="Arial" panose="020B0604020202020204" pitchFamily="34" charset="0"/>
                          <a:cs typeface="Arial" panose="020B0604020202020204" pitchFamily="34" charset="0"/>
                        </a:rPr>
                        <a:t>Move More</a:t>
                      </a:r>
                    </a:p>
                    <a:p>
                      <a:r>
                        <a:rPr lang="en-GB" sz="1600" b="0" dirty="0">
                          <a:solidFill>
                            <a:schemeClr val="bg1"/>
                          </a:solidFill>
                          <a:latin typeface="Arial" panose="020B0604020202020204" pitchFamily="34" charset="0"/>
                          <a:cs typeface="Arial" panose="020B0604020202020204" pitchFamily="34" charset="0"/>
                        </a:rPr>
                        <a:t>Target: At least 70% replace ≥30 minutes of recreational screen time with offline activity on ≥5 days/week</a:t>
                      </a:r>
                    </a:p>
                    <a:p>
                      <a:endParaRPr lang="en-GB" sz="1600" b="0" dirty="0">
                        <a:solidFill>
                          <a:schemeClr val="bg1"/>
                        </a:solidFill>
                        <a:latin typeface="Arial" panose="020B0604020202020204" pitchFamily="34" charset="0"/>
                        <a:cs typeface="Arial" panose="020B0604020202020204" pitchFamily="34" charset="0"/>
                      </a:endParaRPr>
                    </a:p>
                  </a:txBody>
                  <a:tcPr>
                    <a:solidFill>
                      <a:srgbClr val="5C1419"/>
                    </a:solidFill>
                  </a:tcPr>
                </a:tc>
                <a:tc>
                  <a:txBody>
                    <a:bodyPr/>
                    <a:lstStyle/>
                    <a:p>
                      <a:r>
                        <a:rPr lang="en-GB" sz="1600" b="0" dirty="0">
                          <a:solidFill>
                            <a:schemeClr val="tx1"/>
                          </a:solidFill>
                          <a:latin typeface="Arial" panose="020B0604020202020204" pitchFamily="34" charset="0"/>
                          <a:cs typeface="Arial" panose="020B0604020202020204" pitchFamily="34" charset="0"/>
                        </a:rPr>
                        <a:t> Walking/sport </a:t>
                      </a:r>
                    </a:p>
                    <a:p>
                      <a:r>
                        <a:rPr lang="en-GB" sz="1600" b="0" dirty="0">
                          <a:solidFill>
                            <a:schemeClr val="tx1"/>
                          </a:solidFill>
                          <a:latin typeface="Arial" panose="020B0604020202020204" pitchFamily="34" charset="0"/>
                          <a:cs typeface="Arial" panose="020B0604020202020204" pitchFamily="34" charset="0"/>
                        </a:rPr>
                        <a:t>Hobbies </a:t>
                      </a:r>
                    </a:p>
                    <a:p>
                      <a:r>
                        <a:rPr lang="en-GB" sz="1600" b="0" dirty="0">
                          <a:solidFill>
                            <a:schemeClr val="tx1"/>
                          </a:solidFill>
                          <a:latin typeface="Arial" panose="020B0604020202020204" pitchFamily="34" charset="0"/>
                          <a:cs typeface="Arial" panose="020B0604020202020204" pitchFamily="34" charset="0"/>
                        </a:rPr>
                        <a:t> Social activities</a:t>
                      </a:r>
                    </a:p>
                  </a:txBody>
                  <a:tcPr>
                    <a:solidFill>
                      <a:srgbClr val="F6F2EF"/>
                    </a:solidFill>
                  </a:tcPr>
                </a:tc>
                <a:tc>
                  <a:txBody>
                    <a:bodyPr/>
                    <a:lstStyle/>
                    <a:p>
                      <a:r>
                        <a:rPr lang="en-GB" sz="1600" b="0" dirty="0">
                          <a:solidFill>
                            <a:schemeClr val="tx1"/>
                          </a:solidFill>
                          <a:latin typeface="Arial" panose="020B0604020202020204" pitchFamily="34" charset="0"/>
                          <a:cs typeface="Arial" panose="020B0604020202020204" pitchFamily="34" charset="0"/>
                        </a:rPr>
                        <a:t>Weekly activity tracker</a:t>
                      </a:r>
                    </a:p>
                    <a:p>
                      <a:endParaRPr lang="en-GB" sz="1600" b="0" dirty="0">
                        <a:solidFill>
                          <a:schemeClr val="tx1"/>
                        </a:solidFill>
                        <a:latin typeface="Arial" panose="020B0604020202020204" pitchFamily="34" charset="0"/>
                        <a:cs typeface="Arial" panose="020B0604020202020204" pitchFamily="34" charset="0"/>
                      </a:endParaRPr>
                    </a:p>
                  </a:txBody>
                  <a:tcPr>
                    <a:solidFill>
                      <a:srgbClr val="F6F2EF"/>
                    </a:solidFill>
                  </a:tcPr>
                </a:tc>
                <a:extLst>
                  <a:ext uri="{0D108BD9-81ED-4DB2-BD59-A6C34878D82A}">
                    <a16:rowId xmlns:a16="http://schemas.microsoft.com/office/drawing/2014/main" val="3176649346"/>
                  </a:ext>
                </a:extLst>
              </a:tr>
            </a:tbl>
          </a:graphicData>
        </a:graphic>
      </p:graphicFrame>
      <p:sp>
        <p:nvSpPr>
          <p:cNvPr id="8" name="Title 1">
            <a:extLst>
              <a:ext uri="{FF2B5EF4-FFF2-40B4-BE49-F238E27FC236}">
                <a16:creationId xmlns:a16="http://schemas.microsoft.com/office/drawing/2014/main" id="{3101F6CE-D0BC-C831-DF57-9B4E8DC84305}"/>
              </a:ext>
            </a:extLst>
          </p:cNvPr>
          <p:cNvSpPr txBox="1">
            <a:spLocks/>
          </p:cNvSpPr>
          <p:nvPr/>
        </p:nvSpPr>
        <p:spPr>
          <a:xfrm>
            <a:off x="2531533" y="5862634"/>
            <a:ext cx="5664201" cy="45614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i="1" dirty="0">
                <a:solidFill>
                  <a:schemeClr val="bg1"/>
                </a:solidFill>
              </a:rPr>
              <a:t>(WHO, 2020; HM Treasury, 2020; Silva et al., 2022)</a:t>
            </a:r>
            <a:endParaRPr lang="en-GB" sz="1400" dirty="0">
              <a:solidFill>
                <a:schemeClr val="bg1"/>
              </a:solidFill>
            </a:endParaRPr>
          </a:p>
        </p:txBody>
      </p:sp>
      <p:sp>
        <p:nvSpPr>
          <p:cNvPr id="9" name="Title 1">
            <a:extLst>
              <a:ext uri="{FF2B5EF4-FFF2-40B4-BE49-F238E27FC236}">
                <a16:creationId xmlns:a16="http://schemas.microsoft.com/office/drawing/2014/main" id="{D5EEE059-C096-E4FD-FAF2-CCD1A8C0F8C0}"/>
              </a:ext>
            </a:extLst>
          </p:cNvPr>
          <p:cNvSpPr txBox="1">
            <a:spLocks/>
          </p:cNvSpPr>
          <p:nvPr/>
        </p:nvSpPr>
        <p:spPr>
          <a:xfrm>
            <a:off x="2754870" y="767295"/>
            <a:ext cx="9753599" cy="45614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600" b="1" dirty="0">
                <a:latin typeface="Arial" panose="020B0604020202020204" pitchFamily="34" charset="0"/>
                <a:cs typeface="Arial" panose="020B0604020202020204" pitchFamily="34" charset="0"/>
              </a:rPr>
              <a:t>C</a:t>
            </a:r>
            <a:r>
              <a:rPr lang="en-GB" sz="1600" b="1" dirty="0">
                <a:latin typeface="Arial" panose="020B0604020202020204" pitchFamily="34" charset="0"/>
                <a:cs typeface="Arial" panose="020B0604020202020204" pitchFamily="34" charset="0"/>
              </a:rPr>
              <a:t>lear goals, Practical activites, Measurable outcomes</a:t>
            </a:r>
          </a:p>
        </p:txBody>
      </p:sp>
    </p:spTree>
    <p:extLst>
      <p:ext uri="{BB962C8B-B14F-4D97-AF65-F5344CB8AC3E}">
        <p14:creationId xmlns:p14="http://schemas.microsoft.com/office/powerpoint/2010/main" val="614742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red figure seated at a desk, surrounded by red paper, with a pen in hand, against a minimalistic, abstract background.&#10;&#10;AI-generated content may be incorrect.">
            <a:extLst>
              <a:ext uri="{FF2B5EF4-FFF2-40B4-BE49-F238E27FC236}">
                <a16:creationId xmlns:a16="http://schemas.microsoft.com/office/drawing/2014/main" id="{7EAEF524-CBA4-D1F0-E1BA-6DF204DEBEF3}"/>
              </a:ext>
            </a:extLst>
          </p:cNvPr>
          <p:cNvPicPr>
            <a:picLocks noChangeAspect="1"/>
          </p:cNvPicPr>
          <p:nvPr/>
        </p:nvPicPr>
        <p:blipFill>
          <a:blip r:embed="rId2"/>
          <a:stretch>
            <a:fillRect/>
          </a:stretch>
        </p:blipFill>
        <p:spPr>
          <a:xfrm>
            <a:off x="3239" y="16928"/>
            <a:ext cx="12185522" cy="6858000"/>
          </a:xfrm>
          <a:prstGeom prst="rect">
            <a:avLst/>
          </a:prstGeom>
        </p:spPr>
      </p:pic>
      <p:sp>
        <p:nvSpPr>
          <p:cNvPr id="3" name="Content Placeholder 2">
            <a:extLst>
              <a:ext uri="{FF2B5EF4-FFF2-40B4-BE49-F238E27FC236}">
                <a16:creationId xmlns:a16="http://schemas.microsoft.com/office/drawing/2014/main" id="{0269DC80-5F15-E3F7-5CE8-3F31B56D2561}"/>
              </a:ext>
            </a:extLst>
          </p:cNvPr>
          <p:cNvSpPr>
            <a:spLocks noGrp="1"/>
          </p:cNvSpPr>
          <p:nvPr>
            <p:ph idx="1"/>
          </p:nvPr>
        </p:nvSpPr>
        <p:spPr>
          <a:xfrm>
            <a:off x="905933" y="2060058"/>
            <a:ext cx="3716867" cy="3350143"/>
          </a:xfrm>
        </p:spPr>
        <p:txBody>
          <a:bodyPr>
            <a:normAutofit/>
          </a:bodyPr>
          <a:lstStyle/>
          <a:p>
            <a:pPr marL="0" indent="0" algn="ctr">
              <a:buNone/>
            </a:pPr>
            <a:r>
              <a:rPr lang="en-GB" sz="1600" dirty="0">
                <a:solidFill>
                  <a:srgbClr val="5C1419"/>
                </a:solidFill>
                <a:latin typeface="Arial" panose="020B0604020202020204" pitchFamily="34" charset="0"/>
                <a:cs typeface="Arial" panose="020B0604020202020204" pitchFamily="34" charset="0"/>
              </a:rPr>
              <a:t>1. PROCESS EVALUATION</a:t>
            </a:r>
          </a:p>
          <a:p>
            <a:pPr marL="0" indent="0">
              <a:buNone/>
            </a:pPr>
            <a:r>
              <a:rPr lang="en-GB" sz="1600" dirty="0">
                <a:latin typeface="Arial" panose="020B0604020202020204" pitchFamily="34" charset="0"/>
                <a:cs typeface="Arial" panose="020B0604020202020204" pitchFamily="34" charset="0"/>
              </a:rPr>
              <a:t>Was the campaign delivered as planned?</a:t>
            </a:r>
          </a:p>
          <a:p>
            <a:pPr lvl="0"/>
            <a:r>
              <a:rPr lang="en-GB" sz="1600" dirty="0">
                <a:latin typeface="Arial" panose="020B0604020202020204" pitchFamily="34" charset="0"/>
                <a:cs typeface="Arial" panose="020B0604020202020204" pitchFamily="34" charset="0"/>
              </a:rPr>
              <a:t>Attendance and retention </a:t>
            </a:r>
          </a:p>
          <a:p>
            <a:pPr lvl="0"/>
            <a:r>
              <a:rPr lang="en-GB" sz="1600" dirty="0">
                <a:latin typeface="Arial" panose="020B0604020202020204" pitchFamily="34" charset="0"/>
                <a:cs typeface="Arial" panose="020B0604020202020204" pitchFamily="34" charset="0"/>
              </a:rPr>
              <a:t>Weekly activity completion </a:t>
            </a:r>
          </a:p>
          <a:p>
            <a:pPr lvl="0"/>
            <a:r>
              <a:rPr lang="en-GB" sz="1600" dirty="0">
                <a:latin typeface="Arial" panose="020B0604020202020204" pitchFamily="34" charset="0"/>
                <a:cs typeface="Arial" panose="020B0604020202020204" pitchFamily="34" charset="0"/>
              </a:rPr>
              <a:t>Participation in challenges </a:t>
            </a:r>
          </a:p>
          <a:p>
            <a:pPr lvl="0"/>
            <a:r>
              <a:rPr lang="en-GB" sz="1600" dirty="0">
                <a:latin typeface="Arial" panose="020B0604020202020204" pitchFamily="34" charset="0"/>
                <a:cs typeface="Arial" panose="020B0604020202020204" pitchFamily="34" charset="0"/>
              </a:rPr>
              <a:t>Participant satisfaction </a:t>
            </a:r>
          </a:p>
          <a:p>
            <a:pPr lvl="0"/>
            <a:r>
              <a:rPr lang="en-GB" sz="1600" dirty="0">
                <a:latin typeface="Arial" panose="020B0604020202020204" pitchFamily="34" charset="0"/>
                <a:cs typeface="Arial" panose="020B0604020202020204" pitchFamily="34" charset="0"/>
              </a:rPr>
              <a:t>Reach across the target group </a:t>
            </a:r>
          </a:p>
          <a:p>
            <a:pPr marL="0" indent="0">
              <a:buNone/>
            </a:pPr>
            <a:r>
              <a:rPr lang="en-GB" sz="1600" dirty="0">
                <a:latin typeface="Arial" panose="020B0604020202020204" pitchFamily="34" charset="0"/>
                <a:cs typeface="Arial" panose="020B0604020202020204" pitchFamily="34" charset="0"/>
              </a:rPr>
              <a:t>Measure: Attendance records + weekly feedback</a:t>
            </a:r>
          </a:p>
          <a:p>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F3E478E0-92E9-DD99-0776-EC4FDFE103BF}"/>
              </a:ext>
            </a:extLst>
          </p:cNvPr>
          <p:cNvSpPr>
            <a:spLocks noGrp="1"/>
          </p:cNvSpPr>
          <p:nvPr>
            <p:ph type="title"/>
          </p:nvPr>
        </p:nvSpPr>
        <p:spPr>
          <a:xfrm>
            <a:off x="838200" y="365125"/>
            <a:ext cx="10515600" cy="762535"/>
          </a:xfrm>
        </p:spPr>
        <p:txBody>
          <a:bodyPr>
            <a:normAutofit/>
          </a:bodyPr>
          <a:lstStyle/>
          <a:p>
            <a:pPr algn="ctr"/>
            <a:r>
              <a:rPr lang="en-GB" sz="3600" dirty="0">
                <a:solidFill>
                  <a:srgbClr val="5C1419"/>
                </a:solidFill>
                <a:latin typeface="Arial" panose="020B0604020202020204" pitchFamily="34" charset="0"/>
                <a:cs typeface="Arial" panose="020B0604020202020204" pitchFamily="34" charset="0"/>
              </a:rPr>
              <a:t>How Will SCREEN SMART Be Evaluated?</a:t>
            </a:r>
          </a:p>
        </p:txBody>
      </p:sp>
      <p:sp>
        <p:nvSpPr>
          <p:cNvPr id="6" name="Content Placeholder 2">
            <a:extLst>
              <a:ext uri="{FF2B5EF4-FFF2-40B4-BE49-F238E27FC236}">
                <a16:creationId xmlns:a16="http://schemas.microsoft.com/office/drawing/2014/main" id="{D9A1680D-0CB1-281A-598F-580FE540D835}"/>
              </a:ext>
            </a:extLst>
          </p:cNvPr>
          <p:cNvSpPr txBox="1">
            <a:spLocks/>
          </p:cNvSpPr>
          <p:nvPr/>
        </p:nvSpPr>
        <p:spPr>
          <a:xfrm>
            <a:off x="4580466" y="2085456"/>
            <a:ext cx="3716867" cy="33501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solidFill>
                  <a:srgbClr val="5C1419"/>
                </a:solidFill>
                <a:latin typeface="Arial" panose="020B0604020202020204" pitchFamily="34" charset="0"/>
                <a:cs typeface="Arial" panose="020B0604020202020204" pitchFamily="34" charset="0"/>
              </a:rPr>
              <a:t>2. OUTCOME / IMPACT EVALUATION</a:t>
            </a:r>
          </a:p>
          <a:p>
            <a:pPr marL="0" indent="0">
              <a:buNone/>
            </a:pPr>
            <a:r>
              <a:rPr lang="en-GB" sz="1600" dirty="0">
                <a:latin typeface="Arial" panose="020B0604020202020204" pitchFamily="34" charset="0"/>
                <a:cs typeface="Arial" panose="020B0604020202020204" pitchFamily="34" charset="0"/>
              </a:rPr>
              <a:t>Did behaviour change?</a:t>
            </a:r>
          </a:p>
          <a:p>
            <a:r>
              <a:rPr lang="en-GB" sz="1600" dirty="0">
                <a:latin typeface="Arial" panose="020B0604020202020204" pitchFamily="34" charset="0"/>
                <a:cs typeface="Arial" panose="020B0604020202020204" pitchFamily="34" charset="0"/>
              </a:rPr>
              <a:t>Compare Week 1 → Week 6</a:t>
            </a:r>
          </a:p>
          <a:p>
            <a:pPr lvl="0"/>
            <a:r>
              <a:rPr lang="en-GB" sz="1600" dirty="0">
                <a:latin typeface="Arial" panose="020B0604020202020204" pitchFamily="34" charset="0"/>
                <a:cs typeface="Arial" panose="020B0604020202020204" pitchFamily="34" charset="0"/>
              </a:rPr>
              <a:t>Recreational screen time </a:t>
            </a:r>
          </a:p>
          <a:p>
            <a:pPr lvl="0"/>
            <a:r>
              <a:rPr lang="en-GB" sz="1600" dirty="0">
                <a:latin typeface="Arial" panose="020B0604020202020204" pitchFamily="34" charset="0"/>
                <a:cs typeface="Arial" panose="020B0604020202020204" pitchFamily="34" charset="0"/>
              </a:rPr>
              <a:t>Bedtime screen-free behaviour </a:t>
            </a:r>
          </a:p>
          <a:p>
            <a:pPr lvl="0"/>
            <a:r>
              <a:rPr lang="en-GB" sz="1600" dirty="0">
                <a:latin typeface="Arial" panose="020B0604020202020204" pitchFamily="34" charset="0"/>
                <a:cs typeface="Arial" panose="020B0604020202020204" pitchFamily="34" charset="0"/>
              </a:rPr>
              <a:t>Offline/physical activity </a:t>
            </a:r>
          </a:p>
          <a:p>
            <a:pPr lvl="0"/>
            <a:r>
              <a:rPr lang="en-GB" sz="1600" dirty="0">
                <a:latin typeface="Arial" panose="020B0604020202020204" pitchFamily="34" charset="0"/>
                <a:cs typeface="Arial" panose="020B0604020202020204" pitchFamily="34" charset="0"/>
              </a:rPr>
              <a:t>Knowledge and confidence </a:t>
            </a:r>
          </a:p>
          <a:p>
            <a:pPr marL="0" indent="0">
              <a:buNone/>
            </a:pPr>
            <a:r>
              <a:rPr lang="en-GB" sz="1600" dirty="0">
                <a:latin typeface="Arial" panose="020B0604020202020204" pitchFamily="34" charset="0"/>
                <a:cs typeface="Arial" panose="020B0604020202020204" pitchFamily="34" charset="0"/>
              </a:rPr>
              <a:t>Measure: Device data + questionnaires + diaries</a:t>
            </a:r>
          </a:p>
        </p:txBody>
      </p:sp>
      <p:sp>
        <p:nvSpPr>
          <p:cNvPr id="7" name="Content Placeholder 2">
            <a:extLst>
              <a:ext uri="{FF2B5EF4-FFF2-40B4-BE49-F238E27FC236}">
                <a16:creationId xmlns:a16="http://schemas.microsoft.com/office/drawing/2014/main" id="{81C835E4-7E38-D0D1-D450-1EF73F96F3C6}"/>
              </a:ext>
            </a:extLst>
          </p:cNvPr>
          <p:cNvSpPr txBox="1">
            <a:spLocks/>
          </p:cNvSpPr>
          <p:nvPr/>
        </p:nvSpPr>
        <p:spPr>
          <a:xfrm>
            <a:off x="8274542" y="2093926"/>
            <a:ext cx="3716867" cy="335014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solidFill>
                  <a:srgbClr val="5C1419"/>
                </a:solidFill>
                <a:latin typeface="Arial" panose="020B0604020202020204" pitchFamily="34" charset="0"/>
                <a:cs typeface="Arial" panose="020B0604020202020204" pitchFamily="34" charset="0"/>
              </a:rPr>
              <a:t>3. FOLLOW-UP</a:t>
            </a:r>
          </a:p>
          <a:p>
            <a:pPr marL="0" indent="0">
              <a:buNone/>
            </a:pPr>
            <a:r>
              <a:rPr lang="en-GB" sz="1600" dirty="0">
                <a:latin typeface="Arial" panose="020B0604020202020204" pitchFamily="34" charset="0"/>
                <a:cs typeface="Arial" panose="020B0604020202020204" pitchFamily="34" charset="0"/>
              </a:rPr>
              <a:t>Was behaviour change maintained?</a:t>
            </a:r>
          </a:p>
          <a:p>
            <a:r>
              <a:rPr lang="en-GB" sz="1600" dirty="0">
                <a:latin typeface="Arial" panose="020B0604020202020204" pitchFamily="34" charset="0"/>
                <a:cs typeface="Arial" panose="020B0604020202020204" pitchFamily="34" charset="0"/>
              </a:rPr>
              <a:t>3-month follow-up</a:t>
            </a:r>
          </a:p>
          <a:p>
            <a:r>
              <a:rPr lang="en-GB" sz="1600" dirty="0">
                <a:latin typeface="Arial" panose="020B0604020202020204" pitchFamily="34" charset="0"/>
                <a:cs typeface="Arial" panose="020B0604020202020204" pitchFamily="34" charset="0"/>
              </a:rPr>
              <a:t>Screen-time check | </a:t>
            </a:r>
          </a:p>
          <a:p>
            <a:r>
              <a:rPr lang="en-GB" sz="1600" dirty="0">
                <a:latin typeface="Arial" panose="020B0604020202020204" pitchFamily="34" charset="0"/>
                <a:cs typeface="Arial" panose="020B0604020202020204" pitchFamily="34" charset="0"/>
              </a:rPr>
              <a:t> Bedtime behaviour | </a:t>
            </a:r>
          </a:p>
          <a:p>
            <a:r>
              <a:rPr lang="en-GB" sz="1600" dirty="0">
                <a:latin typeface="Arial" panose="020B0604020202020204" pitchFamily="34" charset="0"/>
                <a:cs typeface="Arial" panose="020B0604020202020204" pitchFamily="34" charset="0"/>
              </a:rPr>
              <a:t>Offline activity </a:t>
            </a:r>
            <a:r>
              <a:rPr lang="en-GB" sz="1600" i="1" dirty="0">
                <a:latin typeface="Arial" panose="020B0604020202020204" pitchFamily="34" charset="0"/>
                <a:cs typeface="Arial" panose="020B0604020202020204" pitchFamily="34" charset="0"/>
              </a:rPr>
              <a:t>(HM Treasury, 2020)</a:t>
            </a:r>
            <a:endParaRPr lang="en-GB" sz="16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E8494719-8122-BD34-EE7E-F8C0A1AF3611}"/>
              </a:ext>
            </a:extLst>
          </p:cNvPr>
          <p:cNvSpPr txBox="1">
            <a:spLocks/>
          </p:cNvSpPr>
          <p:nvPr/>
        </p:nvSpPr>
        <p:spPr>
          <a:xfrm>
            <a:off x="2116667" y="1008321"/>
            <a:ext cx="9304866" cy="76253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dirty="0">
                <a:latin typeface="Arial" panose="020B0604020202020204" pitchFamily="34" charset="0"/>
                <a:cs typeface="Arial" panose="020B0604020202020204" pitchFamily="34" charset="0"/>
              </a:rPr>
              <a:t>Three Levels of Evaluation</a:t>
            </a:r>
          </a:p>
        </p:txBody>
      </p:sp>
      <p:sp>
        <p:nvSpPr>
          <p:cNvPr id="8" name="Content Placeholder 2">
            <a:extLst>
              <a:ext uri="{FF2B5EF4-FFF2-40B4-BE49-F238E27FC236}">
                <a16:creationId xmlns:a16="http://schemas.microsoft.com/office/drawing/2014/main" id="{24DFC230-2A2E-4EEE-6DEE-00B0B46B8D68}"/>
              </a:ext>
            </a:extLst>
          </p:cNvPr>
          <p:cNvSpPr txBox="1">
            <a:spLocks/>
          </p:cNvSpPr>
          <p:nvPr/>
        </p:nvSpPr>
        <p:spPr>
          <a:xfrm>
            <a:off x="10820390" y="6397229"/>
            <a:ext cx="1430877" cy="4233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dirty="0"/>
              <a:t>(FABT, 2026)</a:t>
            </a:r>
          </a:p>
        </p:txBody>
      </p:sp>
    </p:spTree>
    <p:extLst>
      <p:ext uri="{BB962C8B-B14F-4D97-AF65-F5344CB8AC3E}">
        <p14:creationId xmlns:p14="http://schemas.microsoft.com/office/powerpoint/2010/main" val="19464920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302DE-1F22-67A8-8D44-FCF5994402F5}"/>
            </a:ext>
          </a:extLst>
        </p:cNvPr>
        <p:cNvGrpSpPr/>
        <p:nvPr/>
      </p:nvGrpSpPr>
      <p:grpSpPr>
        <a:xfrm>
          <a:off x="0" y="0"/>
          <a:ext cx="0" cy="0"/>
          <a:chOff x="0" y="0"/>
          <a:chExt cx="0" cy="0"/>
        </a:xfrm>
      </p:grpSpPr>
      <p:pic>
        <p:nvPicPr>
          <p:cNvPr id="5" name="Picture 4" descr="The image is a minimalist abstract with a white background and a subtle red dot pattern.&#10;&#10;AI-generated content may be incorrect.">
            <a:extLst>
              <a:ext uri="{FF2B5EF4-FFF2-40B4-BE49-F238E27FC236}">
                <a16:creationId xmlns:a16="http://schemas.microsoft.com/office/drawing/2014/main" id="{716DCE47-24F5-E6B6-E284-D4B45467AF11}"/>
              </a:ext>
            </a:extLst>
          </p:cNvPr>
          <p:cNvPicPr>
            <a:picLocks noChangeAspect="1"/>
          </p:cNvPicPr>
          <p:nvPr/>
        </p:nvPicPr>
        <p:blipFill>
          <a:blip r:embed="rId2"/>
          <a:stretch>
            <a:fillRect/>
          </a:stretch>
        </p:blipFill>
        <p:spPr>
          <a:xfrm>
            <a:off x="10527" y="16930"/>
            <a:ext cx="12170946" cy="6858000"/>
          </a:xfrm>
          <a:prstGeom prst="rect">
            <a:avLst/>
          </a:prstGeom>
        </p:spPr>
      </p:pic>
      <p:sp>
        <p:nvSpPr>
          <p:cNvPr id="2" name="Title 1">
            <a:extLst>
              <a:ext uri="{FF2B5EF4-FFF2-40B4-BE49-F238E27FC236}">
                <a16:creationId xmlns:a16="http://schemas.microsoft.com/office/drawing/2014/main" id="{50CC6E5B-ED1A-DC96-A2F5-05693A15C0F9}"/>
              </a:ext>
            </a:extLst>
          </p:cNvPr>
          <p:cNvSpPr>
            <a:spLocks noGrp="1"/>
          </p:cNvSpPr>
          <p:nvPr>
            <p:ph type="title"/>
          </p:nvPr>
        </p:nvSpPr>
        <p:spPr>
          <a:xfrm>
            <a:off x="838200" y="365126"/>
            <a:ext cx="10515600" cy="456142"/>
          </a:xfrm>
        </p:spPr>
        <p:txBody>
          <a:bodyPr>
            <a:normAutofit fontScale="90000"/>
          </a:bodyPr>
          <a:lstStyle/>
          <a:p>
            <a:pPr algn="ctr"/>
            <a:r>
              <a:rPr lang="en-GB" dirty="0">
                <a:solidFill>
                  <a:srgbClr val="5C1419"/>
                </a:solidFill>
              </a:rPr>
              <a:t>Measuring Campaign Success</a:t>
            </a:r>
          </a:p>
        </p:txBody>
      </p:sp>
      <p:sp>
        <p:nvSpPr>
          <p:cNvPr id="9" name="Title 1">
            <a:extLst>
              <a:ext uri="{FF2B5EF4-FFF2-40B4-BE49-F238E27FC236}">
                <a16:creationId xmlns:a16="http://schemas.microsoft.com/office/drawing/2014/main" id="{65432EAE-F96D-5CFF-EEC0-6A615CB1768C}"/>
              </a:ext>
            </a:extLst>
          </p:cNvPr>
          <p:cNvSpPr txBox="1">
            <a:spLocks/>
          </p:cNvSpPr>
          <p:nvPr/>
        </p:nvSpPr>
        <p:spPr>
          <a:xfrm>
            <a:off x="931334" y="950397"/>
            <a:ext cx="9753599" cy="45614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dirty="0"/>
              <a:t>SCREEN SMART Evaluation Dashboard</a:t>
            </a:r>
          </a:p>
        </p:txBody>
      </p:sp>
      <p:graphicFrame>
        <p:nvGraphicFramePr>
          <p:cNvPr id="3" name="Table 2">
            <a:extLst>
              <a:ext uri="{FF2B5EF4-FFF2-40B4-BE49-F238E27FC236}">
                <a16:creationId xmlns:a16="http://schemas.microsoft.com/office/drawing/2014/main" id="{58FDD9A5-C341-C381-7BD0-66D25BE629F9}"/>
              </a:ext>
            </a:extLst>
          </p:cNvPr>
          <p:cNvGraphicFramePr>
            <a:graphicFrameLocks noGrp="1"/>
          </p:cNvGraphicFramePr>
          <p:nvPr>
            <p:extLst>
              <p:ext uri="{D42A27DB-BD31-4B8C-83A1-F6EECF244321}">
                <p14:modId xmlns:p14="http://schemas.microsoft.com/office/powerpoint/2010/main" val="2235795193"/>
              </p:ext>
            </p:extLst>
          </p:nvPr>
        </p:nvGraphicFramePr>
        <p:xfrm>
          <a:off x="838200" y="1517660"/>
          <a:ext cx="10515600" cy="2255520"/>
        </p:xfrm>
        <a:graphic>
          <a:graphicData uri="http://schemas.openxmlformats.org/drawingml/2006/table">
            <a:tbl>
              <a:tblPr>
                <a:tableStyleId>{5C22544A-7EE6-4342-B048-85BDC9FD1C3A}</a:tableStyleId>
              </a:tblPr>
              <a:tblGrid>
                <a:gridCol w="2628900">
                  <a:extLst>
                    <a:ext uri="{9D8B030D-6E8A-4147-A177-3AD203B41FA5}">
                      <a16:colId xmlns:a16="http://schemas.microsoft.com/office/drawing/2014/main" val="4174150983"/>
                    </a:ext>
                  </a:extLst>
                </a:gridCol>
                <a:gridCol w="2628900">
                  <a:extLst>
                    <a:ext uri="{9D8B030D-6E8A-4147-A177-3AD203B41FA5}">
                      <a16:colId xmlns:a16="http://schemas.microsoft.com/office/drawing/2014/main" val="1973162553"/>
                    </a:ext>
                  </a:extLst>
                </a:gridCol>
                <a:gridCol w="2628900">
                  <a:extLst>
                    <a:ext uri="{9D8B030D-6E8A-4147-A177-3AD203B41FA5}">
                      <a16:colId xmlns:a16="http://schemas.microsoft.com/office/drawing/2014/main" val="1175239541"/>
                    </a:ext>
                  </a:extLst>
                </a:gridCol>
                <a:gridCol w="2628900">
                  <a:extLst>
                    <a:ext uri="{9D8B030D-6E8A-4147-A177-3AD203B41FA5}">
                      <a16:colId xmlns:a16="http://schemas.microsoft.com/office/drawing/2014/main" val="4181163691"/>
                    </a:ext>
                  </a:extLst>
                </a:gridCol>
              </a:tblGrid>
              <a:tr h="0">
                <a:tc>
                  <a:txBody>
                    <a:bodyPr/>
                    <a:lstStyle/>
                    <a:p>
                      <a:pPr>
                        <a:buNone/>
                      </a:pPr>
                      <a:r>
                        <a:rPr lang="en-GB" sz="1600" dirty="0">
                          <a:solidFill>
                            <a:srgbClr val="F1E5E2"/>
                          </a:solidFill>
                          <a:latin typeface="Arial" panose="020B0604020202020204" pitchFamily="34" charset="0"/>
                          <a:cs typeface="Arial" panose="020B0604020202020204" pitchFamily="34" charset="0"/>
                        </a:rPr>
                        <a:t>Indicator</a:t>
                      </a:r>
                    </a:p>
                  </a:txBody>
                  <a:tcPr anchor="ctr">
                    <a:solidFill>
                      <a:srgbClr val="5C1419"/>
                    </a:solidFill>
                  </a:tcPr>
                </a:tc>
                <a:tc>
                  <a:txBody>
                    <a:bodyPr/>
                    <a:lstStyle/>
                    <a:p>
                      <a:pPr algn="ctr">
                        <a:buNone/>
                      </a:pPr>
                      <a:r>
                        <a:rPr lang="en-GB" sz="1600" dirty="0">
                          <a:solidFill>
                            <a:srgbClr val="F1E5E2"/>
                          </a:solidFill>
                          <a:latin typeface="Arial" panose="020B0604020202020204" pitchFamily="34" charset="0"/>
                          <a:cs typeface="Arial" panose="020B0604020202020204" pitchFamily="34" charset="0"/>
                        </a:rPr>
                        <a:t>Week 1 (Baseline)</a:t>
                      </a:r>
                    </a:p>
                  </a:txBody>
                  <a:tcPr anchor="ctr">
                    <a:solidFill>
                      <a:srgbClr val="5C1419"/>
                    </a:solidFill>
                  </a:tcPr>
                </a:tc>
                <a:tc>
                  <a:txBody>
                    <a:bodyPr/>
                    <a:lstStyle/>
                    <a:p>
                      <a:pPr algn="ctr">
                        <a:buNone/>
                      </a:pPr>
                      <a:r>
                        <a:rPr lang="en-GB" sz="1600">
                          <a:solidFill>
                            <a:srgbClr val="F1E5E2"/>
                          </a:solidFill>
                          <a:latin typeface="Arial" panose="020B0604020202020204" pitchFamily="34" charset="0"/>
                          <a:cs typeface="Arial" panose="020B0604020202020204" pitchFamily="34" charset="0"/>
                        </a:rPr>
                        <a:t>Week 6</a:t>
                      </a:r>
                    </a:p>
                  </a:txBody>
                  <a:tcPr anchor="ctr">
                    <a:solidFill>
                      <a:srgbClr val="5C1419"/>
                    </a:solidFill>
                  </a:tcPr>
                </a:tc>
                <a:tc>
                  <a:txBody>
                    <a:bodyPr/>
                    <a:lstStyle/>
                    <a:p>
                      <a:pPr algn="ctr">
                        <a:buNone/>
                      </a:pPr>
                      <a:r>
                        <a:rPr lang="en-GB" sz="1600" dirty="0">
                          <a:solidFill>
                            <a:srgbClr val="F1E5E2"/>
                          </a:solidFill>
                          <a:latin typeface="Arial" panose="020B0604020202020204" pitchFamily="34" charset="0"/>
                          <a:cs typeface="Arial" panose="020B0604020202020204" pitchFamily="34" charset="0"/>
                        </a:rPr>
                        <a:t>3 Months</a:t>
                      </a:r>
                    </a:p>
                  </a:txBody>
                  <a:tcPr anchor="ctr">
                    <a:solidFill>
                      <a:srgbClr val="5C1419"/>
                    </a:solidFill>
                  </a:tcPr>
                </a:tc>
                <a:extLst>
                  <a:ext uri="{0D108BD9-81ED-4DB2-BD59-A6C34878D82A}">
                    <a16:rowId xmlns:a16="http://schemas.microsoft.com/office/drawing/2014/main" val="2587676221"/>
                  </a:ext>
                </a:extLst>
              </a:tr>
              <a:tr h="0">
                <a:tc>
                  <a:txBody>
                    <a:bodyPr/>
                    <a:lstStyle/>
                    <a:p>
                      <a:pPr>
                        <a:buNone/>
                      </a:pPr>
                      <a:r>
                        <a:rPr lang="en-GB" sz="1600" dirty="0">
                          <a:latin typeface="Arial" panose="020B0604020202020204" pitchFamily="34" charset="0"/>
                          <a:cs typeface="Arial" panose="020B0604020202020204" pitchFamily="34" charset="0"/>
                        </a:rPr>
                        <a:t>Recreational screen time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Initial measure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Post-campaign measure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Follow-up measure</a:t>
                      </a:r>
                    </a:p>
                  </a:txBody>
                  <a:tcPr anchor="ctr">
                    <a:solidFill>
                      <a:srgbClr val="F1E5E2"/>
                    </a:solidFill>
                  </a:tcPr>
                </a:tc>
                <a:extLst>
                  <a:ext uri="{0D108BD9-81ED-4DB2-BD59-A6C34878D82A}">
                    <a16:rowId xmlns:a16="http://schemas.microsoft.com/office/drawing/2014/main" val="3016325766"/>
                  </a:ext>
                </a:extLst>
              </a:tr>
              <a:tr h="0">
                <a:tc>
                  <a:txBody>
                    <a:bodyPr/>
                    <a:lstStyle/>
                    <a:p>
                      <a:pPr>
                        <a:buNone/>
                      </a:pPr>
                      <a:r>
                        <a:rPr lang="en-GB" sz="1600" dirty="0">
                          <a:latin typeface="Arial" panose="020B0604020202020204" pitchFamily="34" charset="0"/>
                          <a:cs typeface="Arial" panose="020B0604020202020204" pitchFamily="34" charset="0"/>
                        </a:rPr>
                        <a:t>Screen-free before bedtime</a:t>
                      </a:r>
                    </a:p>
                  </a:txBody>
                  <a:tcPr anchor="ctr">
                    <a:solidFill>
                      <a:srgbClr val="F1E5E2"/>
                    </a:solidFill>
                  </a:tcPr>
                </a:tc>
                <a:tc>
                  <a:txBody>
                    <a:bodyPr/>
                    <a:lstStyle/>
                    <a:p>
                      <a:pPr algn="ctr">
                        <a:buNone/>
                      </a:pPr>
                      <a:r>
                        <a:rPr lang="en-GB" sz="1600">
                          <a:latin typeface="Arial" panose="020B0604020202020204" pitchFamily="34" charset="0"/>
                          <a:cs typeface="Arial" panose="020B0604020202020204" pitchFamily="34" charset="0"/>
                        </a:rPr>
                        <a:t>Initial measure</a:t>
                      </a:r>
                      <a:endParaRPr lang="en-GB" sz="1600" dirty="0">
                        <a:latin typeface="Arial" panose="020B0604020202020204" pitchFamily="34" charset="0"/>
                        <a:cs typeface="Arial" panose="020B0604020202020204" pitchFamily="34" charset="0"/>
                      </a:endParaRPr>
                    </a:p>
                  </a:txBody>
                  <a:tcPr anchor="ctr">
                    <a:solidFill>
                      <a:srgbClr val="F1E5E2"/>
                    </a:solidFill>
                  </a:tcPr>
                </a:tc>
                <a:tc>
                  <a:txBody>
                    <a:bodyPr/>
                    <a:lstStyle/>
                    <a:p>
                      <a:pPr algn="ctr">
                        <a:buNone/>
                      </a:pPr>
                      <a:r>
                        <a:rPr lang="en-GB" sz="1600">
                          <a:latin typeface="Arial" panose="020B0604020202020204" pitchFamily="34" charset="0"/>
                          <a:cs typeface="Arial" panose="020B0604020202020204" pitchFamily="34" charset="0"/>
                        </a:rPr>
                        <a:t>Post-campaign measure</a:t>
                      </a:r>
                      <a:endParaRPr lang="en-GB" sz="1600" dirty="0">
                        <a:latin typeface="Arial" panose="020B0604020202020204" pitchFamily="34" charset="0"/>
                        <a:cs typeface="Arial" panose="020B0604020202020204" pitchFamily="34" charset="0"/>
                      </a:endParaRP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Follow-up measure</a:t>
                      </a:r>
                    </a:p>
                  </a:txBody>
                  <a:tcPr anchor="ctr">
                    <a:solidFill>
                      <a:srgbClr val="F1E5E2"/>
                    </a:solidFill>
                  </a:tcPr>
                </a:tc>
                <a:extLst>
                  <a:ext uri="{0D108BD9-81ED-4DB2-BD59-A6C34878D82A}">
                    <a16:rowId xmlns:a16="http://schemas.microsoft.com/office/drawing/2014/main" val="3428347157"/>
                  </a:ext>
                </a:extLst>
              </a:tr>
              <a:tr h="0">
                <a:tc>
                  <a:txBody>
                    <a:bodyPr/>
                    <a:lstStyle/>
                    <a:p>
                      <a:pPr>
                        <a:buNone/>
                      </a:pPr>
                      <a:r>
                        <a:rPr lang="en-GB" sz="1600" dirty="0">
                          <a:latin typeface="Arial" panose="020B0604020202020204" pitchFamily="34" charset="0"/>
                          <a:cs typeface="Arial" panose="020B0604020202020204" pitchFamily="34" charset="0"/>
                        </a:rPr>
                        <a:t>Offline/physical activity</a:t>
                      </a:r>
                    </a:p>
                  </a:txBody>
                  <a:tcPr anchor="ctr">
                    <a:solidFill>
                      <a:srgbClr val="F1E5E2"/>
                    </a:solidFill>
                  </a:tcPr>
                </a:tc>
                <a:tc>
                  <a:txBody>
                    <a:bodyPr/>
                    <a:lstStyle/>
                    <a:p>
                      <a:pPr algn="ctr">
                        <a:buNone/>
                      </a:pPr>
                      <a:r>
                        <a:rPr lang="en-GB" sz="1600">
                          <a:latin typeface="Arial" panose="020B0604020202020204" pitchFamily="34" charset="0"/>
                          <a:cs typeface="Arial" panose="020B0604020202020204" pitchFamily="34" charset="0"/>
                        </a:rPr>
                        <a:t>Initial measure</a:t>
                      </a:r>
                      <a:endParaRPr lang="en-GB" sz="1600" dirty="0">
                        <a:latin typeface="Arial" panose="020B0604020202020204" pitchFamily="34" charset="0"/>
                        <a:cs typeface="Arial" panose="020B0604020202020204" pitchFamily="34" charset="0"/>
                      </a:endParaRPr>
                    </a:p>
                  </a:txBody>
                  <a:tcPr anchor="ctr">
                    <a:solidFill>
                      <a:srgbClr val="F1E5E2"/>
                    </a:solidFill>
                  </a:tcPr>
                </a:tc>
                <a:tc>
                  <a:txBody>
                    <a:bodyPr/>
                    <a:lstStyle/>
                    <a:p>
                      <a:pPr algn="ctr">
                        <a:buNone/>
                      </a:pPr>
                      <a:r>
                        <a:rPr lang="en-GB" sz="1600">
                          <a:latin typeface="Arial" panose="020B0604020202020204" pitchFamily="34" charset="0"/>
                          <a:cs typeface="Arial" panose="020B0604020202020204" pitchFamily="34" charset="0"/>
                        </a:rPr>
                        <a:t>Post-campaign measure</a:t>
                      </a:r>
                      <a:endParaRPr lang="en-GB" sz="1600" dirty="0">
                        <a:latin typeface="Arial" panose="020B0604020202020204" pitchFamily="34" charset="0"/>
                        <a:cs typeface="Arial" panose="020B0604020202020204" pitchFamily="34" charset="0"/>
                      </a:endParaRP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Follow-up measure</a:t>
                      </a:r>
                    </a:p>
                  </a:txBody>
                  <a:tcPr anchor="ctr">
                    <a:solidFill>
                      <a:srgbClr val="F1E5E2"/>
                    </a:solidFill>
                  </a:tcPr>
                </a:tc>
                <a:extLst>
                  <a:ext uri="{0D108BD9-81ED-4DB2-BD59-A6C34878D82A}">
                    <a16:rowId xmlns:a16="http://schemas.microsoft.com/office/drawing/2014/main" val="231368140"/>
                  </a:ext>
                </a:extLst>
              </a:tr>
              <a:tr h="0">
                <a:tc>
                  <a:txBody>
                    <a:bodyPr/>
                    <a:lstStyle/>
                    <a:p>
                      <a:pPr>
                        <a:buNone/>
                      </a:pPr>
                      <a:r>
                        <a:rPr lang="en-GB" sz="1600" dirty="0">
                          <a:latin typeface="Arial" panose="020B0604020202020204" pitchFamily="34" charset="0"/>
                          <a:cs typeface="Arial" panose="020B0604020202020204" pitchFamily="34" charset="0"/>
                        </a:rPr>
                        <a:t>Knowledge &amp; confidence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Initial measure</a:t>
                      </a:r>
                    </a:p>
                  </a:txBody>
                  <a:tcPr anchor="ctr">
                    <a:solidFill>
                      <a:srgbClr val="F1E5E2"/>
                    </a:solidFill>
                  </a:tcPr>
                </a:tc>
                <a:tc>
                  <a:txBody>
                    <a:bodyPr/>
                    <a:lstStyle/>
                    <a:p>
                      <a:pPr algn="ctr">
                        <a:buNone/>
                      </a:pPr>
                      <a:r>
                        <a:rPr lang="en-GB" sz="1600">
                          <a:latin typeface="Arial" panose="020B0604020202020204" pitchFamily="34" charset="0"/>
                          <a:cs typeface="Arial" panose="020B0604020202020204" pitchFamily="34" charset="0"/>
                        </a:rPr>
                        <a:t>Post-campaign measure</a:t>
                      </a:r>
                      <a:endParaRPr lang="en-GB" sz="1600" dirty="0">
                        <a:latin typeface="Arial" panose="020B0604020202020204" pitchFamily="34" charset="0"/>
                        <a:cs typeface="Arial" panose="020B0604020202020204" pitchFamily="34" charset="0"/>
                      </a:endParaRP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Follow-up measure</a:t>
                      </a:r>
                    </a:p>
                  </a:txBody>
                  <a:tcPr anchor="ctr">
                    <a:solidFill>
                      <a:srgbClr val="F1E5E2"/>
                    </a:solidFill>
                  </a:tcPr>
                </a:tc>
                <a:extLst>
                  <a:ext uri="{0D108BD9-81ED-4DB2-BD59-A6C34878D82A}">
                    <a16:rowId xmlns:a16="http://schemas.microsoft.com/office/drawing/2014/main" val="518200974"/>
                  </a:ext>
                </a:extLst>
              </a:tr>
              <a:tr h="0">
                <a:tc>
                  <a:txBody>
                    <a:bodyPr/>
                    <a:lstStyle/>
                    <a:p>
                      <a:pPr>
                        <a:buNone/>
                      </a:pPr>
                      <a:r>
                        <a:rPr lang="en-GB" sz="1600" dirty="0">
                          <a:latin typeface="Arial" panose="020B0604020202020204" pitchFamily="34" charset="0"/>
                          <a:cs typeface="Arial" panose="020B0604020202020204" pitchFamily="34" charset="0"/>
                        </a:rPr>
                        <a:t>Participant experience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Initial measure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Post-campaign measure</a:t>
                      </a:r>
                    </a:p>
                  </a:txBody>
                  <a:tcPr anchor="ctr">
                    <a:solidFill>
                      <a:srgbClr val="F1E5E2"/>
                    </a:solidFill>
                  </a:tcPr>
                </a:tc>
                <a:tc>
                  <a:txBody>
                    <a:bodyPr/>
                    <a:lstStyle/>
                    <a:p>
                      <a:pPr algn="ctr">
                        <a:buNone/>
                      </a:pPr>
                      <a:r>
                        <a:rPr lang="en-GB" sz="1600" dirty="0">
                          <a:latin typeface="Arial" panose="020B0604020202020204" pitchFamily="34" charset="0"/>
                          <a:cs typeface="Arial" panose="020B0604020202020204" pitchFamily="34" charset="0"/>
                        </a:rPr>
                        <a:t>Follow-up measure</a:t>
                      </a:r>
                    </a:p>
                  </a:txBody>
                  <a:tcPr anchor="ctr">
                    <a:solidFill>
                      <a:srgbClr val="F1E5E2"/>
                    </a:solidFill>
                  </a:tcPr>
                </a:tc>
                <a:extLst>
                  <a:ext uri="{0D108BD9-81ED-4DB2-BD59-A6C34878D82A}">
                    <a16:rowId xmlns:a16="http://schemas.microsoft.com/office/drawing/2014/main" val="3457182417"/>
                  </a:ext>
                </a:extLst>
              </a:tr>
            </a:tbl>
          </a:graphicData>
        </a:graphic>
      </p:graphicFrame>
      <p:sp>
        <p:nvSpPr>
          <p:cNvPr id="10" name="Title 1">
            <a:extLst>
              <a:ext uri="{FF2B5EF4-FFF2-40B4-BE49-F238E27FC236}">
                <a16:creationId xmlns:a16="http://schemas.microsoft.com/office/drawing/2014/main" id="{F460BAF2-A29B-70AA-1977-3EBF98E0916E}"/>
              </a:ext>
            </a:extLst>
          </p:cNvPr>
          <p:cNvSpPr txBox="1">
            <a:spLocks/>
          </p:cNvSpPr>
          <p:nvPr/>
        </p:nvSpPr>
        <p:spPr>
          <a:xfrm>
            <a:off x="931334" y="4227527"/>
            <a:ext cx="5901268" cy="17250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GB" sz="1600" b="1" dirty="0">
                <a:solidFill>
                  <a:srgbClr val="5C1419"/>
                </a:solidFill>
                <a:latin typeface="Arial" panose="020B0604020202020204" pitchFamily="34" charset="0"/>
                <a:cs typeface="Arial" panose="020B0604020202020204" pitchFamily="34" charset="0"/>
              </a:rPr>
              <a:t>Success Targets</a:t>
            </a:r>
          </a:p>
          <a:p>
            <a:pPr>
              <a:lnSpc>
                <a:spcPct val="130000"/>
              </a:lnSpc>
            </a:pPr>
            <a:r>
              <a:rPr lang="en-GB" sz="1600" dirty="0">
                <a:latin typeface="Arial" panose="020B0604020202020204" pitchFamily="34" charset="0"/>
                <a:cs typeface="Arial" panose="020B0604020202020204" pitchFamily="34" charset="0"/>
              </a:rPr>
              <a:t>Aim 1: ≥70% achieve 20% reduction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Aim 2: ≥70% achieve 60-minute screen-free bedtime period</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Aim 3: ≥70% achieve 30-minute replacement activity</a:t>
            </a:r>
          </a:p>
        </p:txBody>
      </p:sp>
      <p:sp>
        <p:nvSpPr>
          <p:cNvPr id="11" name="Title 1">
            <a:extLst>
              <a:ext uri="{FF2B5EF4-FFF2-40B4-BE49-F238E27FC236}">
                <a16:creationId xmlns:a16="http://schemas.microsoft.com/office/drawing/2014/main" id="{21887310-56D1-954F-0BDA-B8CA08849C60}"/>
              </a:ext>
            </a:extLst>
          </p:cNvPr>
          <p:cNvSpPr txBox="1">
            <a:spLocks/>
          </p:cNvSpPr>
          <p:nvPr/>
        </p:nvSpPr>
        <p:spPr>
          <a:xfrm>
            <a:off x="6485467" y="4347383"/>
            <a:ext cx="5558368" cy="1960284"/>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GB" sz="1600" dirty="0">
                <a:solidFill>
                  <a:srgbClr val="5C1419"/>
                </a:solidFill>
                <a:latin typeface="Arial" panose="020B0604020202020204" pitchFamily="34" charset="0"/>
                <a:cs typeface="Arial" panose="020B0604020202020204" pitchFamily="34" charset="0"/>
              </a:rPr>
              <a:t>Critical interpretation</a:t>
            </a:r>
          </a:p>
          <a:p>
            <a:pPr>
              <a:lnSpc>
                <a:spcPct val="130000"/>
              </a:lnSpc>
            </a:pPr>
            <a:r>
              <a:rPr lang="en-GB" sz="1600" dirty="0">
                <a:latin typeface="Arial" panose="020B0604020202020204" pitchFamily="34" charset="0"/>
                <a:cs typeface="Arial" panose="020B0604020202020204" pitchFamily="34" charset="0"/>
              </a:rPr>
              <a:t>Improvement does not automatically prove the campaign caused the change.</a:t>
            </a:r>
          </a:p>
          <a:p>
            <a:pPr>
              <a:lnSpc>
                <a:spcPct val="130000"/>
              </a:lnSpc>
            </a:pPr>
            <a:r>
              <a:rPr lang="en-GB" sz="1600" dirty="0">
                <a:latin typeface="Arial" panose="020B0604020202020204" pitchFamily="34" charset="0"/>
                <a:cs typeface="Arial" panose="020B0604020202020204" pitchFamily="34" charset="0"/>
              </a:rPr>
              <a:t>Other influences may include:</a:t>
            </a:r>
          </a:p>
          <a:p>
            <a:pPr>
              <a:lnSpc>
                <a:spcPct val="130000"/>
              </a:lnSpc>
            </a:pPr>
            <a:r>
              <a:rPr lang="en-GB" sz="1600" dirty="0">
                <a:latin typeface="Arial" panose="020B0604020202020204" pitchFamily="34" charset="0"/>
                <a:cs typeface="Arial" panose="020B0604020202020204" pitchFamily="34" charset="0"/>
              </a:rPr>
              <a:t>School workload • Exams • Weather • Parental rules • Holidays</a:t>
            </a:r>
          </a:p>
          <a:p>
            <a:pPr>
              <a:lnSpc>
                <a:spcPct val="130000"/>
              </a:lnSpc>
            </a:pPr>
            <a:r>
              <a:rPr lang="en-GB" sz="1600" i="1" dirty="0">
                <a:latin typeface="Arial" panose="020B0604020202020204" pitchFamily="34" charset="0"/>
                <a:cs typeface="Arial" panose="020B0604020202020204" pitchFamily="34" charset="0"/>
              </a:rPr>
              <a:t>(HM Treasury, 2020; Lai et al., 2025)</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3905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3B538-E8E6-B2B6-DF5E-47BC3181B1B1}"/>
            </a:ext>
          </a:extLst>
        </p:cNvPr>
        <p:cNvGrpSpPr/>
        <p:nvPr/>
      </p:nvGrpSpPr>
      <p:grpSpPr>
        <a:xfrm>
          <a:off x="0" y="0"/>
          <a:ext cx="0" cy="0"/>
          <a:chOff x="0" y="0"/>
          <a:chExt cx="0" cy="0"/>
        </a:xfrm>
      </p:grpSpPr>
      <p:pic>
        <p:nvPicPr>
          <p:cNvPr id="3" name="Picture 2" descr="A diagram outlining a 6-week challenge for teenagers (13-18) to reduce screen time, sleep better, and move more, with weekly plans including screen management, offline activities, and personal goals.&#10;&#10;AI-generated content may be incorrect.">
            <a:extLst>
              <a:ext uri="{FF2B5EF4-FFF2-40B4-BE49-F238E27FC236}">
                <a16:creationId xmlns:a16="http://schemas.microsoft.com/office/drawing/2014/main" id="{65279418-7531-7653-977C-0FE82133FF5B}"/>
              </a:ext>
            </a:extLst>
          </p:cNvPr>
          <p:cNvPicPr>
            <a:picLocks noChangeAspect="1"/>
          </p:cNvPicPr>
          <p:nvPr/>
        </p:nvPicPr>
        <p:blipFill>
          <a:blip r:embed="rId2"/>
          <a:stretch>
            <a:fillRect/>
          </a:stretch>
        </p:blipFill>
        <p:spPr>
          <a:xfrm>
            <a:off x="999067" y="758593"/>
            <a:ext cx="10337800" cy="5818104"/>
          </a:xfrm>
          <a:prstGeom prst="rect">
            <a:avLst/>
          </a:prstGeom>
        </p:spPr>
      </p:pic>
      <p:sp>
        <p:nvSpPr>
          <p:cNvPr id="4" name="Title 1">
            <a:extLst>
              <a:ext uri="{FF2B5EF4-FFF2-40B4-BE49-F238E27FC236}">
                <a16:creationId xmlns:a16="http://schemas.microsoft.com/office/drawing/2014/main" id="{358B6478-3D19-C03B-ACDF-E706975F05D5}"/>
              </a:ext>
            </a:extLst>
          </p:cNvPr>
          <p:cNvSpPr>
            <a:spLocks noGrp="1"/>
          </p:cNvSpPr>
          <p:nvPr>
            <p:ph type="title"/>
          </p:nvPr>
        </p:nvSpPr>
        <p:spPr>
          <a:xfrm>
            <a:off x="821267" y="124651"/>
            <a:ext cx="10515600" cy="633942"/>
          </a:xfrm>
        </p:spPr>
        <p:txBody>
          <a:bodyPr>
            <a:noAutofit/>
          </a:bodyPr>
          <a:lstStyle/>
          <a:p>
            <a:pPr algn="ctr"/>
            <a:r>
              <a:rPr lang="en-GB" sz="2800" dirty="0">
                <a:latin typeface="Arial" panose="020B0604020202020204" pitchFamily="34" charset="0"/>
                <a:cs typeface="Arial" panose="020B0604020202020204" pitchFamily="34" charset="0"/>
              </a:rPr>
              <a:t>        SCREEN SMART Campaign Poster</a:t>
            </a:r>
          </a:p>
        </p:txBody>
      </p:sp>
      <p:sp>
        <p:nvSpPr>
          <p:cNvPr id="6" name="Content Placeholder 2">
            <a:extLst>
              <a:ext uri="{FF2B5EF4-FFF2-40B4-BE49-F238E27FC236}">
                <a16:creationId xmlns:a16="http://schemas.microsoft.com/office/drawing/2014/main" id="{ABF42A0E-2002-36DE-0C35-A1EADABAA9EC}"/>
              </a:ext>
            </a:extLst>
          </p:cNvPr>
          <p:cNvSpPr txBox="1">
            <a:spLocks/>
          </p:cNvSpPr>
          <p:nvPr/>
        </p:nvSpPr>
        <p:spPr>
          <a:xfrm>
            <a:off x="4961466" y="6388628"/>
            <a:ext cx="4682067" cy="63394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i="1" dirty="0">
                <a:latin typeface="Arial" panose="020B0604020202020204" pitchFamily="34" charset="0"/>
                <a:cs typeface="Arial" panose="020B0604020202020204" pitchFamily="34" charset="0"/>
              </a:rPr>
              <a:t>(WHO, 2020; Colder Carras et al., 2024; Canva, 2026)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772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E959FA-9300-3442-1121-34474988F856}"/>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2EF5A3FD-B1E7-6796-4EE9-6D0EDDDAAC2A}"/>
              </a:ext>
            </a:extLst>
          </p:cNvPr>
          <p:cNvPicPr>
            <a:picLocks noChangeAspect="1"/>
          </p:cNvPicPr>
          <p:nvPr/>
        </p:nvPicPr>
        <p:blipFill>
          <a:blip r:embed="rId2"/>
          <a:stretch>
            <a:fillRect/>
          </a:stretch>
        </p:blipFill>
        <p:spPr>
          <a:xfrm>
            <a:off x="0" y="8465"/>
            <a:ext cx="12192000" cy="6858000"/>
          </a:xfrm>
          <a:prstGeom prst="rect">
            <a:avLst/>
          </a:prstGeom>
        </p:spPr>
      </p:pic>
      <p:sp>
        <p:nvSpPr>
          <p:cNvPr id="10" name="Title 1">
            <a:extLst>
              <a:ext uri="{FF2B5EF4-FFF2-40B4-BE49-F238E27FC236}">
                <a16:creationId xmlns:a16="http://schemas.microsoft.com/office/drawing/2014/main" id="{4903C18D-7D06-E54F-FA46-108E5B659FF5}"/>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pic>
        <p:nvPicPr>
          <p:cNvPr id="13" name="Picture 12" descr="The diagram illustrates an integrated approach to a youth screen smart campaign, highlighting various elements such as schools, health services, community engagement, and digital wellbeing resources.&#10;&#10;AI-generated content may be incorrect.">
            <a:extLst>
              <a:ext uri="{FF2B5EF4-FFF2-40B4-BE49-F238E27FC236}">
                <a16:creationId xmlns:a16="http://schemas.microsoft.com/office/drawing/2014/main" id="{E125A040-1E59-C2AF-E7BD-101D3FE50C70}"/>
              </a:ext>
            </a:extLst>
          </p:cNvPr>
          <p:cNvPicPr>
            <a:picLocks noChangeAspect="1"/>
          </p:cNvPicPr>
          <p:nvPr/>
        </p:nvPicPr>
        <p:blipFill>
          <a:blip r:embed="rId3"/>
          <a:stretch>
            <a:fillRect/>
          </a:stretch>
        </p:blipFill>
        <p:spPr>
          <a:xfrm>
            <a:off x="2709333" y="1323444"/>
            <a:ext cx="7035800" cy="4690533"/>
          </a:xfrm>
          <a:prstGeom prst="rect">
            <a:avLst/>
          </a:prstGeom>
        </p:spPr>
      </p:pic>
      <p:sp>
        <p:nvSpPr>
          <p:cNvPr id="15" name="Content Placeholder 2">
            <a:extLst>
              <a:ext uri="{FF2B5EF4-FFF2-40B4-BE49-F238E27FC236}">
                <a16:creationId xmlns:a16="http://schemas.microsoft.com/office/drawing/2014/main" id="{B70AB332-75EC-8B7B-1E45-9D4336A86893}"/>
              </a:ext>
            </a:extLst>
          </p:cNvPr>
          <p:cNvSpPr txBox="1">
            <a:spLocks/>
          </p:cNvSpPr>
          <p:nvPr/>
        </p:nvSpPr>
        <p:spPr>
          <a:xfrm>
            <a:off x="1134535" y="5605459"/>
            <a:ext cx="10816166" cy="95990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GB" sz="1600" b="1" dirty="0">
                <a:solidFill>
                  <a:srgbClr val="5C1419"/>
                </a:solidFill>
                <a:latin typeface="Arial" panose="020B0604020202020204" pitchFamily="34" charset="0"/>
                <a:cs typeface="Arial" panose="020B0604020202020204" pitchFamily="34" charset="0"/>
              </a:rPr>
              <a:t>Key principle</a:t>
            </a:r>
          </a:p>
          <a:p>
            <a:pPr marL="0" indent="0">
              <a:lnSpc>
                <a:spcPct val="130000"/>
              </a:lnSpc>
              <a:buNone/>
            </a:pPr>
            <a:r>
              <a:rPr lang="en-GB" sz="1600" dirty="0">
                <a:latin typeface="Arial" panose="020B0604020202020204" pitchFamily="34" charset="0"/>
                <a:cs typeface="Arial" panose="020B0604020202020204" pitchFamily="34" charset="0"/>
              </a:rPr>
              <a:t>Teenagers should be partners in the campaign—not simply recipients.</a:t>
            </a:r>
            <a:r>
              <a:rPr lang="en-GB" sz="1600" i="1" dirty="0">
                <a:latin typeface="Arial" panose="020B0604020202020204" pitchFamily="34" charset="0"/>
                <a:cs typeface="Arial" panose="020B0604020202020204" pitchFamily="34" charset="0"/>
              </a:rPr>
              <a:t>(WHO, 1986; Colder Carras et al., 2024)</a:t>
            </a:r>
            <a:endParaRPr lang="en-GB" sz="1600" dirty="0">
              <a:latin typeface="Arial" panose="020B0604020202020204" pitchFamily="34" charset="0"/>
              <a:cs typeface="Arial" panose="020B0604020202020204" pitchFamily="34" charset="0"/>
            </a:endParaRPr>
          </a:p>
        </p:txBody>
      </p:sp>
      <p:sp>
        <p:nvSpPr>
          <p:cNvPr id="20" name="Title 1">
            <a:extLst>
              <a:ext uri="{FF2B5EF4-FFF2-40B4-BE49-F238E27FC236}">
                <a16:creationId xmlns:a16="http://schemas.microsoft.com/office/drawing/2014/main" id="{E03F9AF8-CB6B-7E43-DA68-52E4ECFB5232}"/>
              </a:ext>
            </a:extLst>
          </p:cNvPr>
          <p:cNvSpPr>
            <a:spLocks noGrp="1"/>
          </p:cNvSpPr>
          <p:nvPr>
            <p:ph type="title"/>
          </p:nvPr>
        </p:nvSpPr>
        <p:spPr>
          <a:xfrm>
            <a:off x="601133" y="427829"/>
            <a:ext cx="10168466" cy="741274"/>
          </a:xfrm>
        </p:spPr>
        <p:txBody>
          <a:bodyPr>
            <a:noAutofit/>
          </a:bodyPr>
          <a:lstStyle/>
          <a:p>
            <a:pPr algn="ctr"/>
            <a:r>
              <a:rPr lang="en-GB" sz="3600" b="1" dirty="0">
                <a:solidFill>
                  <a:srgbClr val="5C1419"/>
                </a:solidFill>
                <a:latin typeface="Arial" panose="020B0604020202020204" pitchFamily="34" charset="0"/>
                <a:cs typeface="Arial" panose="020B0604020202020204" pitchFamily="34" charset="0"/>
              </a:rPr>
              <a:t>Engaging Teenagers in SCREEN SMART</a:t>
            </a:r>
            <a:br>
              <a:rPr lang="en-GB" sz="3600" b="1" dirty="0">
                <a:solidFill>
                  <a:srgbClr val="5C1419"/>
                </a:solidFill>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21" name="Content Placeholder 2">
            <a:extLst>
              <a:ext uri="{FF2B5EF4-FFF2-40B4-BE49-F238E27FC236}">
                <a16:creationId xmlns:a16="http://schemas.microsoft.com/office/drawing/2014/main" id="{F4C7A650-29AE-4B9D-D6C5-4042D0F2F010}"/>
              </a:ext>
            </a:extLst>
          </p:cNvPr>
          <p:cNvSpPr>
            <a:spLocks noGrp="1"/>
          </p:cNvSpPr>
          <p:nvPr>
            <p:ph idx="1"/>
          </p:nvPr>
        </p:nvSpPr>
        <p:spPr>
          <a:xfrm>
            <a:off x="1397000" y="902753"/>
            <a:ext cx="5867400" cy="663579"/>
          </a:xfrm>
        </p:spPr>
        <p:txBody>
          <a:bodyPr>
            <a:noAutofit/>
          </a:bodyPr>
          <a:lstStyle/>
          <a:p>
            <a:pPr marL="0" indent="0" algn="ctr">
              <a:buNone/>
            </a:pPr>
            <a:r>
              <a:rPr lang="en-GB" sz="2000" b="1" dirty="0">
                <a:latin typeface="Arial" panose="020B0604020202020204" pitchFamily="34" charset="0"/>
                <a:cs typeface="Arial" panose="020B0604020202020204" pitchFamily="34" charset="0"/>
              </a:rPr>
              <a:t>Working Together for Digital Wellbeing</a:t>
            </a:r>
          </a:p>
        </p:txBody>
      </p:sp>
      <p:sp>
        <p:nvSpPr>
          <p:cNvPr id="23" name="Content Placeholder 2">
            <a:extLst>
              <a:ext uri="{FF2B5EF4-FFF2-40B4-BE49-F238E27FC236}">
                <a16:creationId xmlns:a16="http://schemas.microsoft.com/office/drawing/2014/main" id="{F8E71FE7-4A89-5EFC-4804-A67B06482DC1}"/>
              </a:ext>
            </a:extLst>
          </p:cNvPr>
          <p:cNvSpPr txBox="1">
            <a:spLocks/>
          </p:cNvSpPr>
          <p:nvPr/>
        </p:nvSpPr>
        <p:spPr>
          <a:xfrm>
            <a:off x="8214783" y="5304362"/>
            <a:ext cx="1651000" cy="3317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i="1" dirty="0">
                <a:latin typeface="Arial" panose="020B0604020202020204" pitchFamily="34" charset="0"/>
                <a:cs typeface="Arial" panose="020B0604020202020204" pitchFamily="34" charset="0"/>
              </a:rPr>
              <a:t>(Canva, 2026)</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87085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group of friends sitting together, casually engaging in conversation while enjoying a social gathering.&#10;&#10;AI-generated content may be incorrect.">
            <a:extLst>
              <a:ext uri="{FF2B5EF4-FFF2-40B4-BE49-F238E27FC236}">
                <a16:creationId xmlns:a16="http://schemas.microsoft.com/office/drawing/2014/main" id="{14C272CF-9BD5-07EE-7C36-04626E04DEC3}"/>
              </a:ext>
            </a:extLst>
          </p:cNvPr>
          <p:cNvPicPr>
            <a:picLocks noChangeAspect="1"/>
          </p:cNvPicPr>
          <p:nvPr/>
        </p:nvPicPr>
        <p:blipFill>
          <a:blip r:embed="rId2"/>
          <a:stretch>
            <a:fillRect/>
          </a:stretch>
        </p:blipFill>
        <p:spPr>
          <a:xfrm>
            <a:off x="3239" y="0"/>
            <a:ext cx="12185522" cy="6858000"/>
          </a:xfrm>
          <a:prstGeom prst="rect">
            <a:avLst/>
          </a:prstGeom>
        </p:spPr>
      </p:pic>
      <p:sp>
        <p:nvSpPr>
          <p:cNvPr id="3" name="Content Placeholder 2">
            <a:extLst>
              <a:ext uri="{FF2B5EF4-FFF2-40B4-BE49-F238E27FC236}">
                <a16:creationId xmlns:a16="http://schemas.microsoft.com/office/drawing/2014/main" id="{E330E6E9-BB03-9697-91FD-9E44945D8BD7}"/>
              </a:ext>
            </a:extLst>
          </p:cNvPr>
          <p:cNvSpPr>
            <a:spLocks noGrp="1"/>
          </p:cNvSpPr>
          <p:nvPr>
            <p:ph idx="1"/>
          </p:nvPr>
        </p:nvSpPr>
        <p:spPr>
          <a:xfrm>
            <a:off x="149786" y="1551117"/>
            <a:ext cx="7095067" cy="5059363"/>
          </a:xfrm>
        </p:spPr>
        <p:txBody>
          <a:bodyPr>
            <a:normAutofit lnSpcReduction="10000"/>
          </a:bodyPr>
          <a:lstStyle/>
          <a:p>
            <a:pPr marL="0" indent="0">
              <a:buNone/>
            </a:pPr>
            <a:r>
              <a:rPr lang="en-GB" sz="1600" dirty="0">
                <a:latin typeface="Arial" panose="020B0604020202020204" pitchFamily="34" charset="0"/>
                <a:cs typeface="Arial" panose="020B0604020202020204" pitchFamily="34" charset="0"/>
              </a:rPr>
              <a:t> Personal Choice</a:t>
            </a:r>
          </a:p>
          <a:p>
            <a:r>
              <a:rPr lang="en-GB" sz="1600" dirty="0">
                <a:latin typeface="Arial" panose="020B0604020202020204" pitchFamily="34" charset="0"/>
                <a:cs typeface="Arial" panose="020B0604020202020204" pitchFamily="34" charset="0"/>
              </a:rPr>
              <a:t>Teenagers choose realistic screen-time goals based on their own habits.</a:t>
            </a:r>
          </a:p>
          <a:p>
            <a:pPr marL="0" indent="0">
              <a:buNone/>
            </a:pPr>
            <a:r>
              <a:rPr lang="en-GB" sz="1600" dirty="0">
                <a:latin typeface="Arial" panose="020B0604020202020204" pitchFamily="34" charset="0"/>
                <a:cs typeface="Arial" panose="020B0604020202020204" pitchFamily="34" charset="0"/>
              </a:rPr>
              <a:t>Peer Support</a:t>
            </a:r>
          </a:p>
          <a:p>
            <a:r>
              <a:rPr lang="en-GB" sz="1600" dirty="0">
                <a:latin typeface="Arial" panose="020B0604020202020204" pitchFamily="34" charset="0"/>
                <a:cs typeface="Arial" panose="020B0604020202020204" pitchFamily="34" charset="0"/>
              </a:rPr>
              <a:t>Use peer challenges and group activities to make behaviour change social and supportive.</a:t>
            </a:r>
          </a:p>
          <a:p>
            <a:pPr marL="0" indent="0">
              <a:buNone/>
            </a:pPr>
            <a:r>
              <a:rPr lang="en-GB" sz="1600" dirty="0">
                <a:latin typeface="Arial" panose="020B0604020202020204" pitchFamily="34" charset="0"/>
                <a:cs typeface="Arial" panose="020B0604020202020204" pitchFamily="34" charset="0"/>
              </a:rPr>
              <a:t>Digital Self-Monitoring</a:t>
            </a:r>
          </a:p>
          <a:p>
            <a:r>
              <a:rPr lang="en-GB" sz="1600" dirty="0">
                <a:latin typeface="Arial" panose="020B0604020202020204" pitchFamily="34" charset="0"/>
                <a:cs typeface="Arial" panose="020B0604020202020204" pitchFamily="34" charset="0"/>
              </a:rPr>
              <a:t>Use existing screen-time data on smartphones to track progress and provide feedback.</a:t>
            </a:r>
          </a:p>
          <a:p>
            <a:pPr marL="0" indent="0">
              <a:buNone/>
            </a:pPr>
            <a:r>
              <a:rPr lang="en-GB" sz="1600" dirty="0">
                <a:latin typeface="Arial" panose="020B0604020202020204" pitchFamily="34" charset="0"/>
                <a:cs typeface="Arial" panose="020B0604020202020204" pitchFamily="34" charset="0"/>
              </a:rPr>
              <a:t>Positive Motivation</a:t>
            </a:r>
          </a:p>
          <a:p>
            <a:r>
              <a:rPr lang="en-GB" sz="1600" dirty="0">
                <a:latin typeface="Arial" panose="020B0604020202020204" pitchFamily="34" charset="0"/>
                <a:cs typeface="Arial" panose="020B0604020202020204" pitchFamily="34" charset="0"/>
              </a:rPr>
              <a:t>Recognise progress and participation, rather than focusing on punishment or restriction.</a:t>
            </a:r>
          </a:p>
          <a:p>
            <a:pPr marL="0" indent="0">
              <a:buNone/>
            </a:pPr>
            <a:r>
              <a:rPr lang="en-GB" sz="1600" dirty="0">
                <a:latin typeface="Arial" panose="020B0604020202020204" pitchFamily="34" charset="0"/>
                <a:cs typeface="Arial" panose="020B0604020202020204" pitchFamily="34" charset="0"/>
              </a:rPr>
              <a:t>Family Support</a:t>
            </a:r>
          </a:p>
          <a:p>
            <a:r>
              <a:rPr lang="en-GB" sz="1600" dirty="0">
                <a:latin typeface="Arial" panose="020B0604020202020204" pitchFamily="34" charset="0"/>
                <a:cs typeface="Arial" panose="020B0604020202020204" pitchFamily="34" charset="0"/>
              </a:rPr>
              <a:t>Encourage parents and carers to join screen-free activities and model healthier digital habits.</a:t>
            </a:r>
          </a:p>
          <a:p>
            <a:pPr marL="0" indent="0">
              <a:buNone/>
            </a:pPr>
            <a:r>
              <a:rPr lang="en-GB" sz="1600" dirty="0">
                <a:latin typeface="Arial" panose="020B0604020202020204" pitchFamily="34" charset="0"/>
                <a:cs typeface="Arial" panose="020B0604020202020204" pitchFamily="34" charset="0"/>
              </a:rPr>
              <a:t>Teen Voice</a:t>
            </a:r>
          </a:p>
          <a:p>
            <a:r>
              <a:rPr lang="en-GB" sz="1600" dirty="0">
                <a:latin typeface="Arial" panose="020B0604020202020204" pitchFamily="34" charset="0"/>
                <a:cs typeface="Arial" panose="020B0604020202020204" pitchFamily="34" charset="0"/>
              </a:rPr>
              <a:t>Ask participants for weekly feedback and adapt activities to their needs and experiences.</a:t>
            </a:r>
          </a:p>
          <a:p>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B2D5309A-6062-FC36-D27E-5459BE326D80}"/>
              </a:ext>
            </a:extLst>
          </p:cNvPr>
          <p:cNvSpPr>
            <a:spLocks noGrp="1"/>
          </p:cNvSpPr>
          <p:nvPr>
            <p:ph type="title"/>
          </p:nvPr>
        </p:nvSpPr>
        <p:spPr>
          <a:xfrm>
            <a:off x="838200" y="365126"/>
            <a:ext cx="10515600" cy="608808"/>
          </a:xfrm>
        </p:spPr>
        <p:txBody>
          <a:bodyPr>
            <a:normAutofit fontScale="90000"/>
          </a:bodyPr>
          <a:lstStyle/>
          <a:p>
            <a:pPr algn="ctr"/>
            <a:r>
              <a:rPr lang="en-GB" b="1" dirty="0">
                <a:solidFill>
                  <a:srgbClr val="5C1419"/>
                </a:solidFill>
                <a:latin typeface="Arial" panose="020B0604020202020204" pitchFamily="34" charset="0"/>
                <a:cs typeface="Arial" panose="020B0604020202020204" pitchFamily="34" charset="0"/>
              </a:rPr>
              <a:t>Engaging Teenagers in SCREEN SMART</a:t>
            </a:r>
            <a:br>
              <a:rPr lang="en-GB" b="1" dirty="0">
                <a:solidFill>
                  <a:srgbClr val="5C1419"/>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908EE272-F5F2-AF0B-CBCB-0215970198C6}"/>
              </a:ext>
            </a:extLst>
          </p:cNvPr>
          <p:cNvSpPr txBox="1">
            <a:spLocks/>
          </p:cNvSpPr>
          <p:nvPr/>
        </p:nvSpPr>
        <p:spPr>
          <a:xfrm>
            <a:off x="7391400" y="1027907"/>
            <a:ext cx="4292600" cy="2341826"/>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GB" sz="1600" dirty="0">
                <a:solidFill>
                  <a:srgbClr val="5C1419"/>
                </a:solidFill>
                <a:latin typeface="Arial" panose="020B0604020202020204" pitchFamily="34" charset="0"/>
                <a:cs typeface="Arial" panose="020B0604020202020204" pitchFamily="34" charset="0"/>
              </a:rPr>
              <a:t>Critical Consideration</a:t>
            </a:r>
          </a:p>
          <a:p>
            <a:pPr marL="0" indent="0">
              <a:lnSpc>
                <a:spcPct val="130000"/>
              </a:lnSpc>
              <a:buNone/>
            </a:pPr>
            <a:r>
              <a:rPr lang="en-GB" sz="1600" dirty="0">
                <a:latin typeface="Arial" panose="020B0604020202020204" pitchFamily="34" charset="0"/>
                <a:cs typeface="Arial" panose="020B0604020202020204" pitchFamily="34" charset="0"/>
              </a:rPr>
              <a:t>Teenagers are more likely to engage when they have choice, achievable goals and supportive environments rather than simply being told to reduce screen use. </a:t>
            </a:r>
            <a:r>
              <a:rPr lang="en-GB" sz="1600" i="1" dirty="0">
                <a:latin typeface="Arial" panose="020B0604020202020204" pitchFamily="34" charset="0"/>
                <a:cs typeface="Arial" panose="020B0604020202020204" pitchFamily="34" charset="0"/>
              </a:rPr>
              <a:t>(WHO, 1986; Jones et al., 2021; Colder Carras et al., 2024; </a:t>
            </a:r>
            <a:r>
              <a:rPr lang="en-GB" sz="1600" dirty="0">
                <a:latin typeface="Arial" panose="020B0604020202020204" pitchFamily="34" charset="0"/>
                <a:cs typeface="Arial" panose="020B0604020202020204" pitchFamily="34" charset="0"/>
              </a:rPr>
              <a:t>Champion et al., 2022; Raeside et al., 2023</a:t>
            </a:r>
            <a:r>
              <a:rPr lang="en-GB" sz="1600" i="1"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a:lnSpc>
                <a:spcPct val="130000"/>
              </a:lnSpc>
            </a:pPr>
            <a:endParaRPr lang="en-GB" sz="1600" dirty="0">
              <a:latin typeface="Arial" panose="020B0604020202020204" pitchFamily="34" charset="0"/>
              <a:cs typeface="Arial" panose="020B0604020202020204" pitchFamily="34" charset="0"/>
            </a:endParaRPr>
          </a:p>
          <a:p>
            <a:pPr>
              <a:lnSpc>
                <a:spcPct val="130000"/>
              </a:lnSpc>
            </a:pPr>
            <a:endParaRPr lang="en-GB" sz="1600" dirty="0">
              <a:latin typeface="Arial" panose="020B0604020202020204" pitchFamily="34" charset="0"/>
              <a:cs typeface="Arial" panose="020B0604020202020204" pitchFamily="34" charset="0"/>
            </a:endParaRPr>
          </a:p>
        </p:txBody>
      </p:sp>
      <p:sp>
        <p:nvSpPr>
          <p:cNvPr id="15" name="Title 1">
            <a:extLst>
              <a:ext uri="{FF2B5EF4-FFF2-40B4-BE49-F238E27FC236}">
                <a16:creationId xmlns:a16="http://schemas.microsoft.com/office/drawing/2014/main" id="{132DB9C1-FE80-C969-E5F7-8009E6CFA996}"/>
              </a:ext>
            </a:extLst>
          </p:cNvPr>
          <p:cNvSpPr txBox="1">
            <a:spLocks/>
          </p:cNvSpPr>
          <p:nvPr/>
        </p:nvSpPr>
        <p:spPr>
          <a:xfrm>
            <a:off x="-977900" y="942309"/>
            <a:ext cx="10515600" cy="60880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rial" panose="020B0604020202020204" pitchFamily="34" charset="0"/>
                <a:cs typeface="Arial" panose="020B0604020202020204" pitchFamily="34" charset="0"/>
              </a:rPr>
              <a:t>How Will We Encourage Participation?</a:t>
            </a:r>
          </a:p>
        </p:txBody>
      </p:sp>
      <p:sp>
        <p:nvSpPr>
          <p:cNvPr id="17" name="Content Placeholder 2">
            <a:extLst>
              <a:ext uri="{FF2B5EF4-FFF2-40B4-BE49-F238E27FC236}">
                <a16:creationId xmlns:a16="http://schemas.microsoft.com/office/drawing/2014/main" id="{6088DDE2-6B6F-C3D2-1EC0-A9FF6A86F10D}"/>
              </a:ext>
            </a:extLst>
          </p:cNvPr>
          <p:cNvSpPr txBox="1">
            <a:spLocks/>
          </p:cNvSpPr>
          <p:nvPr/>
        </p:nvSpPr>
        <p:spPr>
          <a:xfrm>
            <a:off x="10560547" y="3423706"/>
            <a:ext cx="1481667" cy="40719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 (Roblox, 2024)</a:t>
            </a:r>
          </a:p>
        </p:txBody>
      </p:sp>
    </p:spTree>
    <p:extLst>
      <p:ext uri="{BB962C8B-B14F-4D97-AF65-F5344CB8AC3E}">
        <p14:creationId xmlns:p14="http://schemas.microsoft.com/office/powerpoint/2010/main" val="3247198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minimalist abstract design featuring a white background with a red dot pattern.&#10;&#10;AI-generated content may be incorrect.">
            <a:extLst>
              <a:ext uri="{FF2B5EF4-FFF2-40B4-BE49-F238E27FC236}">
                <a16:creationId xmlns:a16="http://schemas.microsoft.com/office/drawing/2014/main" id="{4220CC8A-FA3A-7251-C7F8-30293B9728D3}"/>
              </a:ext>
            </a:extLst>
          </p:cNvPr>
          <p:cNvPicPr>
            <a:picLocks noChangeAspect="1"/>
          </p:cNvPicPr>
          <p:nvPr/>
        </p:nvPicPr>
        <p:blipFill>
          <a:blip r:embed="rId2"/>
          <a:stretch>
            <a:fillRect/>
          </a:stretch>
        </p:blipFill>
        <p:spPr>
          <a:xfrm>
            <a:off x="3239" y="16929"/>
            <a:ext cx="12185522" cy="6858000"/>
          </a:xfrm>
          <a:prstGeom prst="rect">
            <a:avLst/>
          </a:prstGeom>
        </p:spPr>
      </p:pic>
      <p:sp>
        <p:nvSpPr>
          <p:cNvPr id="10" name="Title 1">
            <a:extLst>
              <a:ext uri="{FF2B5EF4-FFF2-40B4-BE49-F238E27FC236}">
                <a16:creationId xmlns:a16="http://schemas.microsoft.com/office/drawing/2014/main" id="{D7938FEB-C99E-2FA1-388F-E869B2E661FB}"/>
              </a:ext>
            </a:extLst>
          </p:cNvPr>
          <p:cNvSpPr>
            <a:spLocks noGrp="1"/>
          </p:cNvSpPr>
          <p:nvPr>
            <p:ph type="title"/>
          </p:nvPr>
        </p:nvSpPr>
        <p:spPr>
          <a:xfrm>
            <a:off x="1278467" y="732366"/>
            <a:ext cx="10515600" cy="439208"/>
          </a:xfrm>
        </p:spPr>
        <p:txBody>
          <a:bodyPr>
            <a:normAutofit fontScale="90000"/>
          </a:bodyPr>
          <a:lstStyle/>
          <a:p>
            <a:r>
              <a:rPr lang="en-GB" b="1" dirty="0">
                <a:solidFill>
                  <a:srgbClr val="5C1419"/>
                </a:solidFill>
                <a:latin typeface="Arial" panose="020B0604020202020204" pitchFamily="34" charset="0"/>
                <a:cs typeface="Arial" panose="020B0604020202020204" pitchFamily="34" charset="0"/>
              </a:rPr>
              <a:t>	Using Existing Resources</a:t>
            </a:r>
            <a:br>
              <a:rPr lang="en-GB" b="1" dirty="0">
                <a:solidFill>
                  <a:srgbClr val="5C1419"/>
                </a:solidFill>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3" name="Content Placeholder 2">
            <a:extLst>
              <a:ext uri="{FF2B5EF4-FFF2-40B4-BE49-F238E27FC236}">
                <a16:creationId xmlns:a16="http://schemas.microsoft.com/office/drawing/2014/main" id="{6DBFAC61-CA7A-790C-D104-B2865519FC9E}"/>
              </a:ext>
            </a:extLst>
          </p:cNvPr>
          <p:cNvSpPr txBox="1">
            <a:spLocks/>
          </p:cNvSpPr>
          <p:nvPr/>
        </p:nvSpPr>
        <p:spPr>
          <a:xfrm>
            <a:off x="533403" y="4834535"/>
            <a:ext cx="11091331" cy="173567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endParaRPr lang="en-GB" sz="1400" dirty="0">
              <a:solidFill>
                <a:srgbClr val="5C1419"/>
              </a:solidFill>
              <a:latin typeface="Arial" panose="020B0604020202020204" pitchFamily="34" charset="0"/>
              <a:cs typeface="Arial" panose="020B0604020202020204" pitchFamily="34" charset="0"/>
            </a:endParaRPr>
          </a:p>
          <a:p>
            <a:pPr marL="0" indent="0" algn="ctr">
              <a:lnSpc>
                <a:spcPct val="150000"/>
              </a:lnSpc>
              <a:buNone/>
            </a:pPr>
            <a:r>
              <a:rPr lang="en-GB" sz="1400" dirty="0">
                <a:solidFill>
                  <a:srgbClr val="5C1419"/>
                </a:solidFill>
                <a:latin typeface="Arial" panose="020B0604020202020204" pitchFamily="34" charset="0"/>
                <a:cs typeface="Arial" panose="020B0604020202020204" pitchFamily="34" charset="0"/>
              </a:rPr>
              <a:t>Critical Consideration</a:t>
            </a:r>
          </a:p>
          <a:p>
            <a:pPr marL="0" indent="0">
              <a:lnSpc>
                <a:spcPct val="150000"/>
              </a:lnSpc>
              <a:buNone/>
            </a:pPr>
            <a:r>
              <a:rPr lang="en-GB" sz="1400" dirty="0">
                <a:latin typeface="Arial" panose="020B0604020202020204" pitchFamily="34" charset="0"/>
                <a:cs typeface="Arial" panose="020B0604020202020204" pitchFamily="34" charset="0"/>
              </a:rPr>
              <a:t>Using established resources strengthens the evidence base, while adaptation makes the intervention more relevant and engaging for the target population (Internet Matters, n.d; NHS, n.d; WHO, 2020; Colder Carras et al., 2024; Žmavc et al., 2025)</a:t>
            </a:r>
          </a:p>
        </p:txBody>
      </p:sp>
      <p:pic>
        <p:nvPicPr>
          <p:cNvPr id="8" name="Picture 7" descr="This diagram illustrates a structured approach to promoting digital wellbeing, emphasizing the importance of healthy sleep, physical activity, and managing screen time for children and teenagers, supported by resources from NHS, Internet Matters, and WHO.&#10;&#10;AI-generated content may be incorrect.">
            <a:extLst>
              <a:ext uri="{FF2B5EF4-FFF2-40B4-BE49-F238E27FC236}">
                <a16:creationId xmlns:a16="http://schemas.microsoft.com/office/drawing/2014/main" id="{78F43A9F-B5A5-380F-A7FE-563B78857013}"/>
              </a:ext>
            </a:extLst>
          </p:cNvPr>
          <p:cNvPicPr>
            <a:picLocks noChangeAspect="1"/>
          </p:cNvPicPr>
          <p:nvPr/>
        </p:nvPicPr>
        <p:blipFill>
          <a:blip r:embed="rId3"/>
          <a:srcRect b="7778"/>
          <a:stretch>
            <a:fillRect/>
          </a:stretch>
        </p:blipFill>
        <p:spPr>
          <a:xfrm>
            <a:off x="567266" y="1376456"/>
            <a:ext cx="10735733" cy="3716423"/>
          </a:xfrm>
          <a:prstGeom prst="rect">
            <a:avLst/>
          </a:prstGeom>
        </p:spPr>
      </p:pic>
    </p:spTree>
    <p:extLst>
      <p:ext uri="{BB962C8B-B14F-4D97-AF65-F5344CB8AC3E}">
        <p14:creationId xmlns:p14="http://schemas.microsoft.com/office/powerpoint/2010/main" val="2505896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depicts a group of people holding hands around a central figure with a large, colorful, spinning pinwheel, symbolizing unity and collaboration.&#10;&#10;AI-generated content may be incorrect.">
            <a:extLst>
              <a:ext uri="{FF2B5EF4-FFF2-40B4-BE49-F238E27FC236}">
                <a16:creationId xmlns:a16="http://schemas.microsoft.com/office/drawing/2014/main" id="{8B83E0D3-2618-2035-7C9B-50C9257150E7}"/>
              </a:ext>
            </a:extLst>
          </p:cNvPr>
          <p:cNvPicPr>
            <a:picLocks noChangeAspect="1"/>
          </p:cNvPicPr>
          <p:nvPr/>
        </p:nvPicPr>
        <p:blipFill>
          <a:blip r:embed="rId2"/>
          <a:stretch>
            <a:fillRect/>
          </a:stretch>
        </p:blipFill>
        <p:spPr>
          <a:xfrm>
            <a:off x="3239" y="16931"/>
            <a:ext cx="12185522" cy="6858000"/>
          </a:xfrm>
          <a:prstGeom prst="rect">
            <a:avLst/>
          </a:prstGeom>
        </p:spPr>
      </p:pic>
      <p:sp>
        <p:nvSpPr>
          <p:cNvPr id="3" name="Content Placeholder 2">
            <a:extLst>
              <a:ext uri="{FF2B5EF4-FFF2-40B4-BE49-F238E27FC236}">
                <a16:creationId xmlns:a16="http://schemas.microsoft.com/office/drawing/2014/main" id="{74924F03-0ED2-599C-18E2-DE7D501A054F}"/>
              </a:ext>
            </a:extLst>
          </p:cNvPr>
          <p:cNvSpPr>
            <a:spLocks noGrp="1"/>
          </p:cNvSpPr>
          <p:nvPr>
            <p:ph idx="1"/>
          </p:nvPr>
        </p:nvSpPr>
        <p:spPr>
          <a:xfrm>
            <a:off x="313268" y="1282967"/>
            <a:ext cx="4707466" cy="2667000"/>
          </a:xfrm>
        </p:spPr>
        <p:txBody>
          <a:bodyPr>
            <a:normAutofit/>
          </a:bodyPr>
          <a:lstStyle/>
          <a:p>
            <a:pPr marL="0" indent="0" algn="ctr">
              <a:buNone/>
            </a:pPr>
            <a:r>
              <a:rPr lang="en-GB" sz="1800" dirty="0">
                <a:solidFill>
                  <a:srgbClr val="5C1419"/>
                </a:solidFill>
                <a:latin typeface="Arial" panose="020B0604020202020204" pitchFamily="34" charset="0"/>
                <a:cs typeface="Arial" panose="020B0604020202020204" pitchFamily="34" charset="0"/>
              </a:rPr>
              <a:t>Will SCREEN SMART Work?</a:t>
            </a:r>
          </a:p>
          <a:p>
            <a:pPr marL="0" indent="0" algn="ctr">
              <a:buNone/>
            </a:pPr>
            <a:endParaRPr lang="en-GB" sz="1800" dirty="0">
              <a:solidFill>
                <a:srgbClr val="5C1419"/>
              </a:solidFill>
              <a:latin typeface="Arial" panose="020B0604020202020204" pitchFamily="34" charset="0"/>
              <a:cs typeface="Arial" panose="020B0604020202020204" pitchFamily="34" charset="0"/>
            </a:endParaRPr>
          </a:p>
          <a:p>
            <a:pPr marL="0" indent="0" algn="ctr">
              <a:buNone/>
            </a:pPr>
            <a:r>
              <a:rPr lang="en-GB" sz="1800" dirty="0">
                <a:solidFill>
                  <a:srgbClr val="5C1419"/>
                </a:solidFill>
                <a:latin typeface="Arial" panose="020B0604020202020204" pitchFamily="34" charset="0"/>
                <a:cs typeface="Arial" panose="020B0604020202020204" pitchFamily="34" charset="0"/>
              </a:rPr>
              <a:t>Strengths</a:t>
            </a:r>
          </a:p>
          <a:p>
            <a:r>
              <a:rPr lang="en-GB" sz="1800" dirty="0">
                <a:latin typeface="Arial" panose="020B0604020202020204" pitchFamily="34" charset="0"/>
                <a:cs typeface="Arial" panose="020B0604020202020204" pitchFamily="34" charset="0"/>
              </a:rPr>
              <a:t>Multi-component approach</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Personalised goals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School + family + community support</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Objective + self-reported measures</a:t>
            </a:r>
            <a:br>
              <a:rPr lang="en-GB" sz="18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Process + outcome + follow-up evaluation</a:t>
            </a:r>
          </a:p>
          <a:p>
            <a:endParaRPr lang="en-GB" sz="18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013C99A5-1BC2-76E2-C5F9-6549406ADFD9}"/>
              </a:ext>
            </a:extLst>
          </p:cNvPr>
          <p:cNvSpPr>
            <a:spLocks noGrp="1"/>
          </p:cNvSpPr>
          <p:nvPr>
            <p:ph type="title"/>
          </p:nvPr>
        </p:nvSpPr>
        <p:spPr>
          <a:xfrm>
            <a:off x="1676400" y="258498"/>
            <a:ext cx="10515600" cy="596636"/>
          </a:xfrm>
        </p:spPr>
        <p:txBody>
          <a:bodyPr>
            <a:normAutofit fontScale="90000"/>
          </a:bodyPr>
          <a:lstStyle/>
          <a:p>
            <a:r>
              <a:rPr lang="en-GB" b="1" dirty="0">
                <a:solidFill>
                  <a:srgbClr val="5C1419"/>
                </a:solidFill>
                <a:latin typeface="Arial" panose="020B0604020202020204" pitchFamily="34" charset="0"/>
                <a:cs typeface="Arial" panose="020B0604020202020204" pitchFamily="34" charset="0"/>
              </a:rPr>
              <a:t>Critical Appraisal &amp; Handover</a:t>
            </a:r>
          </a:p>
        </p:txBody>
      </p:sp>
      <p:sp>
        <p:nvSpPr>
          <p:cNvPr id="4" name="Content Placeholder 2">
            <a:extLst>
              <a:ext uri="{FF2B5EF4-FFF2-40B4-BE49-F238E27FC236}">
                <a16:creationId xmlns:a16="http://schemas.microsoft.com/office/drawing/2014/main" id="{60F67D12-F839-BDD9-F169-0F466E52D9ED}"/>
              </a:ext>
            </a:extLst>
          </p:cNvPr>
          <p:cNvSpPr txBox="1">
            <a:spLocks/>
          </p:cNvSpPr>
          <p:nvPr/>
        </p:nvSpPr>
        <p:spPr>
          <a:xfrm>
            <a:off x="4944533" y="855134"/>
            <a:ext cx="6536267" cy="29717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solidFill>
                  <a:srgbClr val="5C1419"/>
                </a:solidFill>
                <a:latin typeface="Arial" panose="020B0604020202020204" pitchFamily="34" charset="0"/>
                <a:cs typeface="Arial" panose="020B0604020202020204" pitchFamily="34" charset="0"/>
              </a:rPr>
              <a:t>Limitations</a:t>
            </a:r>
          </a:p>
          <a:p>
            <a:r>
              <a:rPr lang="en-GB" sz="1600" dirty="0">
                <a:latin typeface="Arial" panose="020B0604020202020204" pitchFamily="34" charset="0"/>
                <a:cs typeface="Arial" panose="020B0604020202020204" pitchFamily="34" charset="0"/>
              </a:rPr>
              <a:t>Six weeks may be too short for sustained change</a:t>
            </a:r>
          </a:p>
          <a:p>
            <a:r>
              <a:rPr lang="en-GB" sz="1600" dirty="0">
                <a:latin typeface="Arial" panose="020B0604020202020204" pitchFamily="34" charset="0"/>
                <a:cs typeface="Arial" panose="020B0604020202020204" pitchFamily="34" charset="0"/>
              </a:rPr>
              <a:t>Self-report may introduce bias</a:t>
            </a:r>
          </a:p>
          <a:p>
            <a:r>
              <a:rPr lang="en-GB" sz="1600" dirty="0">
                <a:latin typeface="Arial" panose="020B0604020202020204" pitchFamily="34" charset="0"/>
                <a:cs typeface="Arial" panose="020B0604020202020204" pitchFamily="34" charset="0"/>
              </a:rPr>
              <a:t>Device data may mix educational and recreational use</a:t>
            </a:r>
          </a:p>
          <a:p>
            <a:r>
              <a:rPr lang="en-GB" sz="1600" dirty="0">
                <a:latin typeface="Arial" panose="020B0604020202020204" pitchFamily="34" charset="0"/>
                <a:cs typeface="Arial" panose="020B0604020202020204" pitchFamily="34" charset="0"/>
              </a:rPr>
              <a:t>Engagement may vary according to family and socioeconomic circumstances</a:t>
            </a:r>
          </a:p>
          <a:p>
            <a:r>
              <a:rPr lang="en-GB" sz="1600" dirty="0">
                <a:latin typeface="Arial" panose="020B0604020202020204" pitchFamily="34" charset="0"/>
                <a:cs typeface="Arial" panose="020B0604020202020204" pitchFamily="34" charset="0"/>
              </a:rPr>
              <a:t>Evidence suggests school interventions may achieve modest rather than dramatic screen-time reductions </a:t>
            </a:r>
            <a:r>
              <a:rPr lang="en-GB" sz="1600" i="1" dirty="0">
                <a:latin typeface="Arial" panose="020B0604020202020204" pitchFamily="34" charset="0"/>
                <a:cs typeface="Arial" panose="020B0604020202020204" pitchFamily="34" charset="0"/>
              </a:rPr>
              <a:t>(Colder Carras et al., 2024; Lai et al., 2025; Žmavc et al., 2025).</a:t>
            </a:r>
            <a:endParaRPr lang="en-GB" sz="16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54A2AB03-71FE-C93C-BCFD-05BEF191BFAB}"/>
              </a:ext>
            </a:extLst>
          </p:cNvPr>
          <p:cNvSpPr txBox="1">
            <a:spLocks/>
          </p:cNvSpPr>
          <p:nvPr/>
        </p:nvSpPr>
        <p:spPr>
          <a:xfrm>
            <a:off x="1981200" y="4568570"/>
            <a:ext cx="5367868" cy="647433"/>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000" dirty="0">
                <a:solidFill>
                  <a:srgbClr val="5C1419"/>
                </a:solidFill>
              </a:rPr>
              <a:t>Success means healthier digital balance</a:t>
            </a:r>
          </a:p>
          <a:p>
            <a:pPr marL="0" indent="0" algn="ctr">
              <a:buNone/>
            </a:pPr>
            <a:r>
              <a:rPr lang="en-GB" sz="1600" dirty="0">
                <a:solidFill>
                  <a:srgbClr val="5C1419"/>
                </a:solidFill>
              </a:rPr>
              <a:t>— not simply fewer hours online.</a:t>
            </a:r>
          </a:p>
          <a:p>
            <a:pPr algn="ctr"/>
            <a:endParaRPr lang="en-GB" sz="2000" dirty="0"/>
          </a:p>
        </p:txBody>
      </p:sp>
      <p:sp>
        <p:nvSpPr>
          <p:cNvPr id="6" name="Content Placeholder 2">
            <a:extLst>
              <a:ext uri="{FF2B5EF4-FFF2-40B4-BE49-F238E27FC236}">
                <a16:creationId xmlns:a16="http://schemas.microsoft.com/office/drawing/2014/main" id="{4D49A7CB-C12F-6808-E0FA-DDB6637EDF1E}"/>
              </a:ext>
            </a:extLst>
          </p:cNvPr>
          <p:cNvSpPr txBox="1">
            <a:spLocks/>
          </p:cNvSpPr>
          <p:nvPr/>
        </p:nvSpPr>
        <p:spPr>
          <a:xfrm>
            <a:off x="9237134" y="6337037"/>
            <a:ext cx="2853267" cy="2624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dirty="0"/>
              <a:t>(Council of Europe, 2021)</a:t>
            </a:r>
          </a:p>
        </p:txBody>
      </p:sp>
    </p:spTree>
    <p:extLst>
      <p:ext uri="{BB962C8B-B14F-4D97-AF65-F5344CB8AC3E}">
        <p14:creationId xmlns:p14="http://schemas.microsoft.com/office/powerpoint/2010/main" val="32543889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39BBC-E7F2-D19F-B2D3-7FD5361D5AAE}"/>
            </a:ext>
          </a:extLst>
        </p:cNvPr>
        <p:cNvGrpSpPr/>
        <p:nvPr/>
      </p:nvGrpSpPr>
      <p:grpSpPr>
        <a:xfrm>
          <a:off x="0" y="0"/>
          <a:ext cx="0" cy="0"/>
          <a:chOff x="0" y="0"/>
          <a:chExt cx="0" cy="0"/>
        </a:xfrm>
      </p:grpSpPr>
      <p:pic>
        <p:nvPicPr>
          <p:cNvPr id="5" name="Picture 4" descr="The image depicts a minimalist abstract design featuring a white background with a red dot pattern.&#10;&#10;AI-generated content may be incorrect.">
            <a:extLst>
              <a:ext uri="{FF2B5EF4-FFF2-40B4-BE49-F238E27FC236}">
                <a16:creationId xmlns:a16="http://schemas.microsoft.com/office/drawing/2014/main" id="{D48489FC-D3D2-9741-47D0-8C2E2A858A86}"/>
              </a:ext>
            </a:extLst>
          </p:cNvPr>
          <p:cNvPicPr>
            <a:picLocks noChangeAspect="1"/>
          </p:cNvPicPr>
          <p:nvPr/>
        </p:nvPicPr>
        <p:blipFill>
          <a:blip r:embed="rId2"/>
          <a:stretch>
            <a:fillRect/>
          </a:stretch>
        </p:blipFill>
        <p:spPr>
          <a:xfrm>
            <a:off x="3239" y="16929"/>
            <a:ext cx="12185522" cy="6858000"/>
          </a:xfrm>
          <a:prstGeom prst="rect">
            <a:avLst/>
          </a:prstGeom>
        </p:spPr>
      </p:pic>
      <p:sp>
        <p:nvSpPr>
          <p:cNvPr id="3" name="Content Placeholder 2">
            <a:extLst>
              <a:ext uri="{FF2B5EF4-FFF2-40B4-BE49-F238E27FC236}">
                <a16:creationId xmlns:a16="http://schemas.microsoft.com/office/drawing/2014/main" id="{3EEA5DD0-BD97-C1D7-356A-9E4C73DF7BA1}"/>
              </a:ext>
            </a:extLst>
          </p:cNvPr>
          <p:cNvSpPr>
            <a:spLocks noGrp="1"/>
          </p:cNvSpPr>
          <p:nvPr>
            <p:ph idx="1"/>
          </p:nvPr>
        </p:nvSpPr>
        <p:spPr>
          <a:xfrm>
            <a:off x="897467" y="1223431"/>
            <a:ext cx="10515600" cy="5308600"/>
          </a:xfrm>
        </p:spPr>
        <p:txBody>
          <a:bodyPr>
            <a:normAutofit fontScale="62500" lnSpcReduction="20000"/>
          </a:bodyPr>
          <a:lstStyle/>
          <a:p>
            <a:pPr marL="0" indent="0">
              <a:buNone/>
            </a:pPr>
            <a:r>
              <a:rPr lang="en-GB" sz="1400" dirty="0">
                <a:latin typeface="Arial" panose="020B0604020202020204" pitchFamily="34" charset="0"/>
                <a:cs typeface="Arial" panose="020B0604020202020204" pitchFamily="34" charset="0"/>
              </a:rPr>
              <a:t>Champion, K.E., Gardner, L.A., McCann, K., Hunter, E., Parmenter, B., Aitken, T., Chapman, C., Spring, B., Thornton, L., Slade, T., </a:t>
            </a:r>
            <a:r>
              <a:rPr lang="en-GB" sz="1400" dirty="0" err="1">
                <a:latin typeface="Arial" panose="020B0604020202020204" pitchFamily="34" charset="0"/>
                <a:cs typeface="Arial" panose="020B0604020202020204" pitchFamily="34" charset="0"/>
              </a:rPr>
              <a:t>Teesson</a:t>
            </a:r>
            <a:r>
              <a:rPr lang="en-GB" sz="1400" dirty="0">
                <a:latin typeface="Arial" panose="020B0604020202020204" pitchFamily="34" charset="0"/>
                <a:cs typeface="Arial" panose="020B0604020202020204" pitchFamily="34" charset="0"/>
              </a:rPr>
              <a:t>, M. and Newton, N.C. (2022) ‘Parent-based interventions to improve multiple lifestyle risk behaviors among adolescents: A systematic review and meta-analysis’, </a:t>
            </a:r>
            <a:r>
              <a:rPr lang="en-GB" sz="1400" i="1" dirty="0">
                <a:latin typeface="Arial" panose="020B0604020202020204" pitchFamily="34" charset="0"/>
                <a:cs typeface="Arial" panose="020B0604020202020204" pitchFamily="34" charset="0"/>
              </a:rPr>
              <a:t>Preventive Medicine</a:t>
            </a:r>
            <a:r>
              <a:rPr lang="en-GB" sz="1400" dirty="0">
                <a:latin typeface="Arial" panose="020B0604020202020204" pitchFamily="34" charset="0"/>
                <a:cs typeface="Arial" panose="020B0604020202020204" pitchFamily="34" charset="0"/>
              </a:rPr>
              <a:t>, 164, 107247. </a:t>
            </a:r>
          </a:p>
          <a:p>
            <a:pPr marL="0" indent="0">
              <a:buNone/>
            </a:pPr>
            <a:r>
              <a:rPr lang="en-GB" sz="1400" dirty="0">
                <a:latin typeface="Arial" panose="020B0604020202020204" pitchFamily="34" charset="0"/>
                <a:cs typeface="Arial" panose="020B0604020202020204" pitchFamily="34" charset="0"/>
              </a:rPr>
              <a:t>Colder Carras, M. et al. (2024) ‘Prevention and health promotion interventions for young people in the context of digital well-being: rapid systematic review’, </a:t>
            </a:r>
            <a:r>
              <a:rPr lang="en-GB" sz="1400" i="1" dirty="0">
                <a:latin typeface="Arial" panose="020B0604020202020204" pitchFamily="34" charset="0"/>
                <a:cs typeface="Arial" panose="020B0604020202020204" pitchFamily="34" charset="0"/>
              </a:rPr>
              <a:t>Journal of Medical Internet Research</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3"/>
              </a:rPr>
              <a:t>https://pubmed.ncbi.nlm.nih.gov/39693138/</a:t>
            </a:r>
            <a:r>
              <a:rPr lang="en-GB" sz="1400" dirty="0">
                <a:latin typeface="Arial" panose="020B0604020202020204" pitchFamily="34" charset="0"/>
                <a:cs typeface="Arial" panose="020B0604020202020204" pitchFamily="34" charset="0"/>
              </a:rPr>
              <a:t> (Accessed: 22 September 2026).</a:t>
            </a:r>
          </a:p>
          <a:p>
            <a:pPr marL="0" indent="0">
              <a:buNone/>
            </a:pPr>
            <a:r>
              <a:rPr lang="en-GB" sz="1400" dirty="0">
                <a:latin typeface="Arial" panose="020B0604020202020204" pitchFamily="34" charset="0"/>
                <a:cs typeface="Arial" panose="020B0604020202020204" pitchFamily="34" charset="0"/>
              </a:rPr>
              <a:t>Council of Europe (2021) ‘Call for tenders for consultancy services’. </a:t>
            </a:r>
            <a:r>
              <a:rPr lang="en-GB" sz="1400" i="1" dirty="0">
                <a:latin typeface="Arial" panose="020B0604020202020204" pitchFamily="34" charset="0"/>
                <a:cs typeface="Arial" panose="020B0604020202020204" pitchFamily="34" charset="0"/>
              </a:rPr>
              <a:t>Culture and Cultural Heritage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4"/>
              </a:rPr>
              <a:t>Council of Europe – Call for tenders for consultancy services</a:t>
            </a:r>
            <a:r>
              <a:rPr lang="en-GB" sz="1400" dirty="0">
                <a:latin typeface="Arial" panose="020B0604020202020204" pitchFamily="34" charset="0"/>
                <a:cs typeface="Arial" panose="020B0604020202020204" pitchFamily="34" charset="0"/>
              </a:rPr>
              <a:t> (Accessed: 21 September 2026). </a:t>
            </a:r>
          </a:p>
          <a:p>
            <a:pPr marL="0" indent="0">
              <a:buNone/>
            </a:pPr>
            <a:r>
              <a:rPr lang="en-GB" sz="1400" dirty="0">
                <a:latin typeface="Arial" panose="020B0604020202020204" pitchFamily="34" charset="0"/>
                <a:cs typeface="Arial" panose="020B0604020202020204" pitchFamily="34" charset="0"/>
              </a:rPr>
              <a:t>FABT (2026) </a:t>
            </a:r>
            <a:r>
              <a:rPr lang="en-GB" sz="1400" i="1" dirty="0">
                <a:latin typeface="Arial" panose="020B0604020202020204" pitchFamily="34" charset="0"/>
                <a:cs typeface="Arial" panose="020B0604020202020204" pitchFamily="34" charset="0"/>
              </a:rPr>
              <a:t>Easy booking system to reserve a place</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5"/>
              </a:rPr>
              <a:t>https://www.fabt.co.uk/howtobook</a:t>
            </a:r>
            <a:r>
              <a:rPr lang="en-GB" sz="1400" dirty="0">
                <a:latin typeface="Arial" panose="020B0604020202020204" pitchFamily="34" charset="0"/>
                <a:cs typeface="Arial" panose="020B0604020202020204" pitchFamily="34" charset="0"/>
              </a:rPr>
              <a:t> (Accessed: 19 September 2026)</a:t>
            </a:r>
          </a:p>
          <a:p>
            <a:pPr marL="0" indent="0">
              <a:buNone/>
            </a:pPr>
            <a:r>
              <a:rPr lang="en-GB" sz="1400" dirty="0">
                <a:latin typeface="Arial" panose="020B0604020202020204" pitchFamily="34" charset="0"/>
                <a:cs typeface="Arial" panose="020B0604020202020204" pitchFamily="34" charset="0"/>
              </a:rPr>
              <a:t>HM Treasury (2020) </a:t>
            </a:r>
            <a:r>
              <a:rPr lang="en-GB" sz="1400" i="1" dirty="0">
                <a:latin typeface="Arial" panose="020B0604020202020204" pitchFamily="34" charset="0"/>
                <a:cs typeface="Arial" panose="020B0604020202020204" pitchFamily="34" charset="0"/>
              </a:rPr>
              <a:t>The Magenta Book: Central Government Guidance on Evaluation</a:t>
            </a:r>
            <a:r>
              <a:rPr lang="en-GB" sz="1400" dirty="0">
                <a:latin typeface="Arial" panose="020B0604020202020204" pitchFamily="34" charset="0"/>
                <a:cs typeface="Arial" panose="020B0604020202020204" pitchFamily="34" charset="0"/>
              </a:rPr>
              <a:t>. London: HM Treasury. Available at: </a:t>
            </a:r>
            <a:r>
              <a:rPr lang="en-GB" sz="1400" dirty="0">
                <a:latin typeface="Arial" panose="020B0604020202020204" pitchFamily="34" charset="0"/>
                <a:cs typeface="Arial" panose="020B0604020202020204" pitchFamily="34" charset="0"/>
                <a:hlinkClick r:id="rId6"/>
              </a:rPr>
              <a:t>https://www.gov.uk/government/publications/the-magenta-book</a:t>
            </a:r>
            <a:r>
              <a:rPr lang="en-GB" sz="1400" dirty="0">
                <a:latin typeface="Arial" panose="020B0604020202020204" pitchFamily="34" charset="0"/>
                <a:cs typeface="Arial" panose="020B0604020202020204" pitchFamily="34" charset="0"/>
              </a:rPr>
              <a:t> (Accessed: 19 September 2026).</a:t>
            </a:r>
          </a:p>
          <a:p>
            <a:pPr marL="0" indent="0">
              <a:buNone/>
            </a:pPr>
            <a:r>
              <a:rPr lang="en-US" sz="1400" dirty="0">
                <a:latin typeface="Arial" panose="020B0604020202020204" pitchFamily="34" charset="0"/>
                <a:cs typeface="Arial" panose="020B0604020202020204" pitchFamily="34" charset="0"/>
              </a:rPr>
              <a:t>Internet Matters (n.d.) Internet Matters. Available at: https://www.internetmatters.org/ (Accessed: 8 October 2026).</a:t>
            </a:r>
          </a:p>
          <a:p>
            <a:pPr marL="0" indent="0">
              <a:buNone/>
            </a:pPr>
            <a:r>
              <a:rPr lang="en-GB" sz="1400" dirty="0">
                <a:latin typeface="Arial" panose="020B0604020202020204" pitchFamily="34" charset="0"/>
                <a:cs typeface="Arial" panose="020B0604020202020204" pitchFamily="34" charset="0"/>
              </a:rPr>
              <a:t>iStock (2026) </a:t>
            </a:r>
            <a:r>
              <a:rPr lang="en-GB" sz="1400" i="1" dirty="0">
                <a:latin typeface="Arial" panose="020B0604020202020204" pitchFamily="34" charset="0"/>
                <a:cs typeface="Arial" panose="020B0604020202020204" pitchFamily="34" charset="0"/>
              </a:rPr>
              <a:t>High school students learning in school: Stock photos, pictures and royalty-free images</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7"/>
              </a:rPr>
              <a:t>https://www.istockphoto.com/photos/high-school-students-learning-in-school</a:t>
            </a:r>
            <a:r>
              <a:rPr lang="en-GB" sz="1400" dirty="0">
                <a:latin typeface="Arial" panose="020B0604020202020204" pitchFamily="34" charset="0"/>
                <a:cs typeface="Arial" panose="020B0604020202020204" pitchFamily="34" charset="0"/>
              </a:rPr>
              <a:t> (Accessed: 21 September 2026).</a:t>
            </a:r>
          </a:p>
          <a:p>
            <a:pPr marL="0" indent="0">
              <a:buNone/>
            </a:pPr>
            <a:r>
              <a:rPr lang="en-GB" sz="1400" dirty="0">
                <a:latin typeface="Arial" panose="020B0604020202020204" pitchFamily="34" charset="0"/>
                <a:cs typeface="Arial" panose="020B0604020202020204" pitchFamily="34" charset="0"/>
              </a:rPr>
              <a:t>Jones, A. et al. (2021) ‘Identifying effective intervention strategies to reduce children’s screen time: a systematic review and meta-analysis’, </a:t>
            </a:r>
            <a:r>
              <a:rPr lang="en-GB" sz="1400" i="1" dirty="0">
                <a:latin typeface="Arial" panose="020B0604020202020204" pitchFamily="34" charset="0"/>
                <a:cs typeface="Arial" panose="020B0604020202020204" pitchFamily="34" charset="0"/>
              </a:rPr>
              <a:t>International Journal of Behavioral Nutrition and Physical Activity</a:t>
            </a:r>
            <a:r>
              <a:rPr lang="en-GB" sz="1400" dirty="0">
                <a:latin typeface="Arial" panose="020B0604020202020204" pitchFamily="34" charset="0"/>
                <a:cs typeface="Arial" panose="020B0604020202020204" pitchFamily="34" charset="0"/>
              </a:rPr>
              <a:t>, 18. Available at: </a:t>
            </a:r>
            <a:r>
              <a:rPr lang="en-GB" sz="1400" dirty="0">
                <a:latin typeface="Arial" panose="020B0604020202020204" pitchFamily="34" charset="0"/>
                <a:cs typeface="Arial" panose="020B0604020202020204" pitchFamily="34" charset="0"/>
                <a:hlinkClick r:id="rId8"/>
              </a:rPr>
              <a:t>https://pubmed.ncbi.nlm.nih.gov/34530867/</a:t>
            </a:r>
            <a:r>
              <a:rPr lang="en-GB" sz="1400" dirty="0">
                <a:latin typeface="Arial" panose="020B0604020202020204" pitchFamily="34" charset="0"/>
                <a:cs typeface="Arial" panose="020B0604020202020204" pitchFamily="34" charset="0"/>
              </a:rPr>
              <a:t> (Accessed: 22 September 2026).</a:t>
            </a:r>
          </a:p>
          <a:p>
            <a:pPr marL="0" indent="0">
              <a:buNone/>
            </a:pPr>
            <a:r>
              <a:rPr lang="en-GB" sz="1400" dirty="0">
                <a:latin typeface="Arial" panose="020B0604020202020204" pitchFamily="34" charset="0"/>
                <a:cs typeface="Arial" panose="020B0604020202020204" pitchFamily="34" charset="0"/>
              </a:rPr>
              <a:t>Lai, N.M. et al. (2025) ‘The effectiveness of school-based interventions for reducing screen time – a systematic review and meta-analysis’, </a:t>
            </a:r>
            <a:r>
              <a:rPr lang="en-GB" sz="1400" i="1" dirty="0">
                <a:latin typeface="Arial" panose="020B0604020202020204" pitchFamily="34" charset="0"/>
                <a:cs typeface="Arial" panose="020B0604020202020204" pitchFamily="34" charset="0"/>
              </a:rPr>
              <a:t>Child and Adolescent Mental Health</a:t>
            </a:r>
            <a:r>
              <a:rPr lang="en-GB" sz="1400" dirty="0">
                <a:latin typeface="Arial" panose="020B0604020202020204" pitchFamily="34" charset="0"/>
                <a:cs typeface="Arial" panose="020B0604020202020204" pitchFamily="34" charset="0"/>
              </a:rPr>
              <a:t>, 30(3), pp. 223–237. DOI: 10.1111/camh.70022</a:t>
            </a:r>
          </a:p>
          <a:p>
            <a:pPr marL="0" indent="0">
              <a:buNone/>
            </a:pPr>
            <a:r>
              <a:rPr lang="en-US" sz="1400" dirty="0">
                <a:latin typeface="Arial" panose="020B0604020202020204" pitchFamily="34" charset="0"/>
                <a:cs typeface="Arial" panose="020B0604020202020204" pitchFamily="34" charset="0"/>
              </a:rPr>
              <a:t>NHS (n.d.) Sleep and tiredness. Available at: https://www.nhs.uk/live-well/sleep-and-tiredness/ (Accessed: 8 October 2026).</a:t>
            </a: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OLYMPIA (2025) </a:t>
            </a:r>
            <a:r>
              <a:rPr lang="en-GB" sz="1400" i="1" dirty="0">
                <a:latin typeface="Arial" panose="020B0604020202020204" pitchFamily="34" charset="0"/>
                <a:cs typeface="Arial" panose="020B0604020202020204" pitchFamily="34" charset="0"/>
              </a:rPr>
              <a:t>Clube de </a:t>
            </a:r>
            <a:r>
              <a:rPr lang="en-GB" sz="1400" i="1" dirty="0" err="1">
                <a:latin typeface="Arial" panose="020B0604020202020204" pitchFamily="34" charset="0"/>
                <a:cs typeface="Arial" panose="020B0604020202020204" pitchFamily="34" charset="0"/>
              </a:rPr>
              <a:t>Diversão</a:t>
            </a:r>
            <a:r>
              <a:rPr lang="en-GB" sz="1400" i="1" dirty="0">
                <a:latin typeface="Arial" panose="020B0604020202020204" pitchFamily="34" charset="0"/>
                <a:cs typeface="Arial" panose="020B0604020202020204" pitchFamily="34" charset="0"/>
              </a:rPr>
              <a:t> Desportiva</a:t>
            </a:r>
            <a:r>
              <a:rPr lang="en-GB" sz="1400" dirty="0">
                <a:latin typeface="Arial" panose="020B0604020202020204" pitchFamily="34" charset="0"/>
                <a:cs typeface="Arial" panose="020B0604020202020204" pitchFamily="34" charset="0"/>
              </a:rPr>
              <a:t>. Available at: </a:t>
            </a:r>
            <a:r>
              <a:rPr lang="en-GB" sz="1400" dirty="0">
                <a:latin typeface="Arial" panose="020B0604020202020204" pitchFamily="34" charset="0"/>
                <a:cs typeface="Arial" panose="020B0604020202020204" pitchFamily="34" charset="0"/>
                <a:hlinkClick r:id="rId9"/>
              </a:rPr>
              <a:t>https://olympia20.webnode.pt/</a:t>
            </a:r>
            <a:r>
              <a:rPr lang="en-GB" sz="1400" dirty="0">
                <a:latin typeface="Arial" panose="020B0604020202020204" pitchFamily="34" charset="0"/>
                <a:cs typeface="Arial" panose="020B0604020202020204" pitchFamily="34" charset="0"/>
              </a:rPr>
              <a:t> (Accessed: 19 September 2026).</a:t>
            </a:r>
          </a:p>
          <a:p>
            <a:pPr marL="0" indent="0">
              <a:buNone/>
            </a:pPr>
            <a:r>
              <a:rPr lang="en-GB" sz="1400" dirty="0">
                <a:latin typeface="Arial" panose="020B0604020202020204" pitchFamily="34" charset="0"/>
                <a:cs typeface="Arial" panose="020B0604020202020204" pitchFamily="34" charset="0"/>
              </a:rPr>
              <a:t>Raeside, R., Todd, A., Wardak, S., Gardner, L., Champion, K.E., Kang, M., Mihrshahi, S., Steinbeck, K., Redfern, J. and Partridge, S.R. (2023) ‘Striking the right balance: co-designing the Health4Me healthy lifestyle digital health intervention with adolescents’, </a:t>
            </a:r>
            <a:r>
              <a:rPr lang="en-GB" sz="1400" i="1" dirty="0">
                <a:latin typeface="Arial" panose="020B0604020202020204" pitchFamily="34" charset="0"/>
                <a:cs typeface="Arial" panose="020B0604020202020204" pitchFamily="34" charset="0"/>
              </a:rPr>
              <a:t>Research Involvement and Engagement</a:t>
            </a:r>
            <a:r>
              <a:rPr lang="en-GB" sz="1400" dirty="0">
                <a:latin typeface="Arial" panose="020B0604020202020204" pitchFamily="34" charset="0"/>
                <a:cs typeface="Arial" panose="020B0604020202020204" pitchFamily="34" charset="0"/>
              </a:rPr>
              <a:t>, 9, 114. Available at: https://doi.org/10.1186/s40900-023-00524-4.</a:t>
            </a:r>
          </a:p>
          <a:p>
            <a:pPr marL="0" indent="0">
              <a:buNone/>
            </a:pPr>
            <a:r>
              <a:rPr lang="en-GB" sz="1400" dirty="0">
                <a:latin typeface="Arial" panose="020B0604020202020204" pitchFamily="34" charset="0"/>
                <a:cs typeface="Arial" panose="020B0604020202020204" pitchFamily="34" charset="0"/>
              </a:rPr>
              <a:t>Roblox (2024) ‘Roblox announces Teen Council to champion civility and digital well-being’, 15 October. Available at: </a:t>
            </a:r>
            <a:r>
              <a:rPr lang="en-GB" sz="1400" dirty="0">
                <a:latin typeface="Arial" panose="020B0604020202020204" pitchFamily="34" charset="0"/>
                <a:cs typeface="Arial" panose="020B0604020202020204" pitchFamily="34" charset="0"/>
                <a:hlinkClick r:id="rId10"/>
              </a:rPr>
              <a:t>https://about.roblox.com/newsroom/2024/10/roblox-announces-teen-council-to-champion-civility-and-digital-well-being</a:t>
            </a:r>
            <a:r>
              <a:rPr lang="en-GB" sz="1400" dirty="0">
                <a:latin typeface="Arial" panose="020B0604020202020204" pitchFamily="34" charset="0"/>
                <a:cs typeface="Arial" panose="020B0604020202020204" pitchFamily="34" charset="0"/>
              </a:rPr>
              <a:t> (Accessed: 21 September 2026).</a:t>
            </a:r>
          </a:p>
          <a:p>
            <a:pPr marL="0" indent="0">
              <a:buNone/>
            </a:pPr>
            <a:r>
              <a:rPr lang="en-GB" sz="1400" dirty="0">
                <a:latin typeface="Arial" panose="020B0604020202020204" pitchFamily="34" charset="0"/>
                <a:cs typeface="Arial" panose="020B0604020202020204" pitchFamily="34" charset="0"/>
              </a:rPr>
              <a:t>Silva, S.S. et al. (2022) ‘Use of digital screens by adolescents and association on sleep quality: a systematic review’, </a:t>
            </a:r>
            <a:r>
              <a:rPr lang="en-GB" sz="1400" i="1" dirty="0">
                <a:latin typeface="Arial" panose="020B0604020202020204" pitchFamily="34" charset="0"/>
                <a:cs typeface="Arial" panose="020B0604020202020204" pitchFamily="34" charset="0"/>
              </a:rPr>
              <a:t>Cadernos de Saúde Pública</a:t>
            </a:r>
            <a:r>
              <a:rPr lang="en-GB" sz="1400" dirty="0">
                <a:latin typeface="Arial" panose="020B0604020202020204" pitchFamily="34" charset="0"/>
                <a:cs typeface="Arial" panose="020B0604020202020204" pitchFamily="34" charset="0"/>
              </a:rPr>
              <a:t>, 38(10), e00300721. DOI: 10.1590/0102-311XEN300721</a:t>
            </a:r>
          </a:p>
          <a:p>
            <a:pPr marL="0" indent="0">
              <a:buNone/>
            </a:pPr>
            <a:r>
              <a:rPr lang="en-GB" sz="1400" dirty="0">
                <a:latin typeface="Arial" panose="020B0604020202020204" pitchFamily="34" charset="0"/>
                <a:cs typeface="Arial" panose="020B0604020202020204" pitchFamily="34" charset="0"/>
              </a:rPr>
              <a:t>World Health Organization (1986) </a:t>
            </a:r>
            <a:r>
              <a:rPr lang="en-GB" sz="1400" i="1" dirty="0">
                <a:latin typeface="Arial" panose="020B0604020202020204" pitchFamily="34" charset="0"/>
                <a:cs typeface="Arial" panose="020B0604020202020204" pitchFamily="34" charset="0"/>
              </a:rPr>
              <a:t>Ottawa Charter for Health Promotion</a:t>
            </a:r>
            <a:r>
              <a:rPr lang="en-GB" sz="1400" dirty="0">
                <a:latin typeface="Arial" panose="020B0604020202020204" pitchFamily="34" charset="0"/>
                <a:cs typeface="Arial" panose="020B0604020202020204" pitchFamily="34" charset="0"/>
              </a:rPr>
              <a:t>. Geneva: World Health Organization. Available at: </a:t>
            </a:r>
            <a:r>
              <a:rPr lang="en-GB" sz="1400" dirty="0">
                <a:latin typeface="Arial" panose="020B0604020202020204" pitchFamily="34" charset="0"/>
                <a:cs typeface="Arial" panose="020B0604020202020204" pitchFamily="34" charset="0"/>
                <a:hlinkClick r:id="rId11"/>
              </a:rPr>
              <a:t>https://www.who.int/teams/health-promotion/enhanced-wellbeing/first-global-conference</a:t>
            </a:r>
            <a:r>
              <a:rPr lang="en-GB" sz="1400" dirty="0">
                <a:latin typeface="Arial" panose="020B0604020202020204" pitchFamily="34" charset="0"/>
                <a:cs typeface="Arial" panose="020B0604020202020204" pitchFamily="34" charset="0"/>
              </a:rPr>
              <a:t> (Accessed: 19 September 2026).</a:t>
            </a:r>
          </a:p>
          <a:p>
            <a:pPr marL="0" indent="0">
              <a:buNone/>
            </a:pPr>
            <a:r>
              <a:rPr lang="en-GB" sz="1400" dirty="0">
                <a:latin typeface="Arial" panose="020B0604020202020204" pitchFamily="34" charset="0"/>
                <a:cs typeface="Arial" panose="020B0604020202020204" pitchFamily="34" charset="0"/>
              </a:rPr>
              <a:t>World Health Organization (2020) </a:t>
            </a:r>
            <a:r>
              <a:rPr lang="en-GB" sz="1400" i="1" dirty="0">
                <a:latin typeface="Arial" panose="020B0604020202020204" pitchFamily="34" charset="0"/>
                <a:cs typeface="Arial" panose="020B0604020202020204" pitchFamily="34" charset="0"/>
              </a:rPr>
              <a:t>WHO Guidelines on Physical Activity and Sedentary Behaviour</a:t>
            </a:r>
            <a:r>
              <a:rPr lang="en-GB" sz="1400" dirty="0">
                <a:latin typeface="Arial" panose="020B0604020202020204" pitchFamily="34" charset="0"/>
                <a:cs typeface="Arial" panose="020B0604020202020204" pitchFamily="34" charset="0"/>
              </a:rPr>
              <a:t>. Geneva: World Health Organization. Available at: </a:t>
            </a:r>
            <a:r>
              <a:rPr lang="en-GB" sz="1400" dirty="0">
                <a:latin typeface="Arial" panose="020B0604020202020204" pitchFamily="34" charset="0"/>
                <a:cs typeface="Arial" panose="020B0604020202020204" pitchFamily="34" charset="0"/>
                <a:hlinkClick r:id="rId12"/>
              </a:rPr>
              <a:t>https://www.who.int/publications/i/item/9789240015128</a:t>
            </a:r>
            <a:r>
              <a:rPr lang="en-GB" sz="1400" dirty="0">
                <a:latin typeface="Arial" panose="020B0604020202020204" pitchFamily="34" charset="0"/>
                <a:cs typeface="Arial" panose="020B0604020202020204" pitchFamily="34" charset="0"/>
              </a:rPr>
              <a:t> (Accessed: 19 September 2026).</a:t>
            </a:r>
          </a:p>
          <a:p>
            <a:pPr marL="0" indent="0">
              <a:buNone/>
            </a:pPr>
            <a:r>
              <a:rPr lang="en-GB" sz="1400" dirty="0">
                <a:latin typeface="Arial" panose="020B0604020202020204" pitchFamily="34" charset="0"/>
                <a:cs typeface="Arial" panose="020B0604020202020204" pitchFamily="34" charset="0"/>
              </a:rPr>
              <a:t>Žmavc, M. et al. (2025) ‘The effectiveness of school-based interventions to reduce problematic digital technology use and screen time: a systematic review and meta-analysis’, </a:t>
            </a:r>
            <a:r>
              <a:rPr lang="en-GB" sz="1400" i="1" dirty="0">
                <a:latin typeface="Arial" panose="020B0604020202020204" pitchFamily="34" charset="0"/>
                <a:cs typeface="Arial" panose="020B0604020202020204" pitchFamily="34" charset="0"/>
              </a:rPr>
              <a:t>Journal of Behavioral Addictions</a:t>
            </a:r>
            <a:r>
              <a:rPr lang="en-GB" sz="1400" dirty="0">
                <a:latin typeface="Arial" panose="020B0604020202020204" pitchFamily="34" charset="0"/>
                <a:cs typeface="Arial" panose="020B0604020202020204" pitchFamily="34" charset="0"/>
              </a:rPr>
              <a:t>, 14(2), pp. 571–589. </a:t>
            </a:r>
            <a:r>
              <a:rPr lang="en-GB" sz="1400" dirty="0">
                <a:latin typeface="Arial" panose="020B0604020202020204" pitchFamily="34" charset="0"/>
                <a:cs typeface="Arial" panose="020B0604020202020204" pitchFamily="34" charset="0"/>
                <a:hlinkClick r:id="rId13"/>
              </a:rPr>
              <a:t>DOI: 10.1556/2006.2025.00043</a:t>
            </a: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F7A19344-2AB6-5D95-632E-C7B241C4521B}"/>
              </a:ext>
            </a:extLst>
          </p:cNvPr>
          <p:cNvSpPr>
            <a:spLocks noGrp="1"/>
          </p:cNvSpPr>
          <p:nvPr>
            <p:ph type="title"/>
          </p:nvPr>
        </p:nvSpPr>
        <p:spPr>
          <a:xfrm>
            <a:off x="999067" y="212726"/>
            <a:ext cx="10515600" cy="667808"/>
          </a:xfrm>
        </p:spPr>
        <p:txBody>
          <a:bodyPr>
            <a:normAutofit fontScale="90000"/>
          </a:bodyPr>
          <a:lstStyle/>
          <a:p>
            <a:pPr algn="ctr"/>
            <a:r>
              <a:rPr lang="en-US"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7313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sitting on a grassy field, reading a book and using a smartphone simultaneously.&#10;&#10;AI-generated content may be incorrect.">
            <a:extLst>
              <a:ext uri="{FF2B5EF4-FFF2-40B4-BE49-F238E27FC236}">
                <a16:creationId xmlns:a16="http://schemas.microsoft.com/office/drawing/2014/main" id="{32DC92CD-50EF-638F-2979-E7A613F6C405}"/>
              </a:ext>
            </a:extLst>
          </p:cNvPr>
          <p:cNvPicPr>
            <a:picLocks noChangeAspect="1"/>
          </p:cNvPicPr>
          <p:nvPr/>
        </p:nvPicPr>
        <p:blipFill>
          <a:blip r:embed="rId2"/>
          <a:stretch>
            <a:fillRect/>
          </a:stretch>
        </p:blipFill>
        <p:spPr>
          <a:xfrm>
            <a:off x="6883" y="8464"/>
            <a:ext cx="12178234" cy="6858000"/>
          </a:xfrm>
          <a:prstGeom prst="rect">
            <a:avLst/>
          </a:prstGeom>
        </p:spPr>
      </p:pic>
      <p:sp>
        <p:nvSpPr>
          <p:cNvPr id="3" name="Content Placeholder 2">
            <a:extLst>
              <a:ext uri="{FF2B5EF4-FFF2-40B4-BE49-F238E27FC236}">
                <a16:creationId xmlns:a16="http://schemas.microsoft.com/office/drawing/2014/main" id="{252D7B5E-8194-0DEE-9D90-483092E33670}"/>
              </a:ext>
            </a:extLst>
          </p:cNvPr>
          <p:cNvSpPr>
            <a:spLocks noGrp="1"/>
          </p:cNvSpPr>
          <p:nvPr>
            <p:ph idx="1"/>
          </p:nvPr>
        </p:nvSpPr>
        <p:spPr>
          <a:xfrm>
            <a:off x="347133" y="1126068"/>
            <a:ext cx="6485467" cy="5613400"/>
          </a:xfrm>
        </p:spPr>
        <p:txBody>
          <a:bodyPr>
            <a:noAutofit/>
          </a:bodyPr>
          <a:lstStyle/>
          <a:p>
            <a:pPr marL="0" indent="0" algn="ctr">
              <a:buNone/>
            </a:pPr>
            <a:r>
              <a:rPr lang="en-GB" sz="2200" b="1" dirty="0">
                <a:solidFill>
                  <a:schemeClr val="bg1"/>
                </a:solidFill>
                <a:latin typeface="Arial" panose="020B0604020202020204" pitchFamily="34" charset="0"/>
                <a:cs typeface="Arial" panose="020B0604020202020204" pitchFamily="34" charset="0"/>
              </a:rPr>
              <a:t>Person 3: Benefits &amp; Challenges</a:t>
            </a:r>
          </a:p>
          <a:p>
            <a:pPr marL="0" indent="0" algn="ctr">
              <a:buNone/>
            </a:pPr>
            <a:r>
              <a:rPr lang="en-GB" sz="2200" b="1" dirty="0">
                <a:solidFill>
                  <a:schemeClr val="bg1"/>
                </a:solidFill>
                <a:latin typeface="Arial" panose="020B0604020202020204" pitchFamily="34" charset="0"/>
                <a:cs typeface="Arial" panose="020B0604020202020204" pitchFamily="34" charset="0"/>
              </a:rPr>
              <a:t>Can SCREEN SMART Create Lasting Behaviour Change?</a:t>
            </a:r>
          </a:p>
          <a:p>
            <a:pPr algn="ctr"/>
            <a:r>
              <a:rPr lang="en-GB" sz="2200" b="1" dirty="0">
                <a:solidFill>
                  <a:schemeClr val="bg1"/>
                </a:solidFill>
                <a:latin typeface="Arial" panose="020B0604020202020204" pitchFamily="34" charset="0"/>
                <a:cs typeface="Arial" panose="020B0604020202020204" pitchFamily="34" charset="0"/>
              </a:rPr>
              <a:t>SCREEN SMART</a:t>
            </a:r>
          </a:p>
          <a:p>
            <a:pPr marL="0" indent="0" algn="ctr">
              <a:buNone/>
            </a:pPr>
            <a:r>
              <a:rPr lang="en-GB" sz="2200" i="1" dirty="0">
                <a:solidFill>
                  <a:schemeClr val="bg1"/>
                </a:solidFill>
                <a:latin typeface="Arial" panose="020B0604020202020204" pitchFamily="34" charset="0"/>
                <a:cs typeface="Arial" panose="020B0604020202020204" pitchFamily="34" charset="0"/>
              </a:rPr>
              <a:t>Scroll Less • Sleep Better • Move More</a:t>
            </a:r>
            <a:endParaRPr lang="en-GB" sz="2200" dirty="0">
              <a:solidFill>
                <a:schemeClr val="bg1"/>
              </a:solidFill>
              <a:latin typeface="Arial" panose="020B0604020202020204" pitchFamily="34" charset="0"/>
              <a:cs typeface="Arial" panose="020B0604020202020204" pitchFamily="34" charset="0"/>
            </a:endParaRPr>
          </a:p>
          <a:p>
            <a:pPr algn="ctr"/>
            <a:r>
              <a:rPr lang="en-GB" sz="2200" b="1" dirty="0">
                <a:solidFill>
                  <a:schemeClr val="bg1"/>
                </a:solidFill>
                <a:latin typeface="Arial" panose="020B0604020202020204" pitchFamily="34" charset="0"/>
                <a:cs typeface="Arial" panose="020B0604020202020204" pitchFamily="34" charset="0"/>
              </a:rPr>
              <a:t>Person 3 – Sonia Altaf</a:t>
            </a:r>
          </a:p>
          <a:p>
            <a:pPr algn="ctr"/>
            <a:r>
              <a:rPr lang="en-GB" sz="2200" b="1" dirty="0">
                <a:solidFill>
                  <a:schemeClr val="bg1"/>
                </a:solidFill>
                <a:latin typeface="Arial" panose="020B0604020202020204" pitchFamily="34" charset="0"/>
                <a:cs typeface="Arial" panose="020B0604020202020204" pitchFamily="34" charset="0"/>
              </a:rPr>
              <a:t>Student ID: 2209656</a:t>
            </a:r>
          </a:p>
          <a:p>
            <a:pPr marL="0" indent="0">
              <a:buNone/>
            </a:pPr>
            <a:r>
              <a:rPr lang="en-GB" sz="2200" b="1" dirty="0">
                <a:solidFill>
                  <a:schemeClr val="bg1"/>
                </a:solidFill>
                <a:latin typeface="Arial" panose="020B0604020202020204" pitchFamily="34" charset="0"/>
                <a:cs typeface="Arial" panose="020B0604020202020204" pitchFamily="34" charset="0"/>
              </a:rPr>
              <a:t>Focus</a:t>
            </a:r>
          </a:p>
          <a:p>
            <a:pPr lvl="0"/>
            <a:r>
              <a:rPr lang="en-GB" sz="2200" dirty="0">
                <a:solidFill>
                  <a:schemeClr val="bg1"/>
                </a:solidFill>
                <a:latin typeface="Arial" panose="020B0604020202020204" pitchFamily="34" charset="0"/>
                <a:cs typeface="Arial" panose="020B0604020202020204" pitchFamily="34" charset="0"/>
              </a:rPr>
              <a:t>Benefits of healthier recreational screen use </a:t>
            </a:r>
          </a:p>
          <a:p>
            <a:pPr lvl="0"/>
            <a:r>
              <a:rPr lang="en-GB" sz="2200" dirty="0">
                <a:solidFill>
                  <a:schemeClr val="bg1"/>
                </a:solidFill>
                <a:latin typeface="Arial" panose="020B0604020202020204" pitchFamily="34" charset="0"/>
                <a:cs typeface="Arial" panose="020B0604020202020204" pitchFamily="34" charset="0"/>
              </a:rPr>
              <a:t>Barriers to behaviour change </a:t>
            </a:r>
          </a:p>
          <a:p>
            <a:pPr lvl="0"/>
            <a:r>
              <a:rPr lang="en-GB" sz="2200" dirty="0">
                <a:solidFill>
                  <a:schemeClr val="bg1"/>
                </a:solidFill>
                <a:latin typeface="Arial" panose="020B0604020202020204" pitchFamily="34" charset="0"/>
                <a:cs typeface="Arial" panose="020B0604020202020204" pitchFamily="34" charset="0"/>
              </a:rPr>
              <a:t>Behaviour-change theories </a:t>
            </a:r>
          </a:p>
          <a:p>
            <a:pPr lvl="0"/>
            <a:r>
              <a:rPr lang="en-GB" sz="2200" dirty="0">
                <a:solidFill>
                  <a:schemeClr val="bg1"/>
                </a:solidFill>
                <a:latin typeface="Arial" panose="020B0604020202020204" pitchFamily="34" charset="0"/>
                <a:cs typeface="Arial" panose="020B0604020202020204" pitchFamily="34" charset="0"/>
              </a:rPr>
              <a:t>Practical solutions</a:t>
            </a:r>
          </a:p>
          <a:p>
            <a:endParaRPr lang="en-GB" sz="2200" dirty="0">
              <a:solidFill>
                <a:schemeClr val="bg1"/>
              </a:solidFill>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091C856-EEDD-141B-90F4-708C193A067D}"/>
              </a:ext>
            </a:extLst>
          </p:cNvPr>
          <p:cNvSpPr>
            <a:spLocks noGrp="1"/>
          </p:cNvSpPr>
          <p:nvPr>
            <p:ph type="title"/>
          </p:nvPr>
        </p:nvSpPr>
        <p:spPr/>
        <p:txBody>
          <a:bodyPr/>
          <a:lstStyle/>
          <a:p>
            <a:r>
              <a:rPr lang="en-GB" b="1" dirty="0">
                <a:solidFill>
                  <a:schemeClr val="bg1"/>
                </a:solidFill>
                <a:latin typeface="Arial" panose="020B0604020202020204" pitchFamily="34" charset="0"/>
                <a:cs typeface="Arial" panose="020B0604020202020204" pitchFamily="34" charset="0"/>
              </a:rPr>
              <a:t>Benefits &amp; Challenges</a:t>
            </a:r>
            <a:br>
              <a:rPr lang="en-GB" b="1" dirty="0">
                <a:solidFill>
                  <a:schemeClr val="bg1"/>
                </a:solidFill>
                <a:latin typeface="Arial" panose="020B0604020202020204" pitchFamily="34" charset="0"/>
                <a:cs typeface="Arial" panose="020B0604020202020204" pitchFamily="34" charset="0"/>
              </a:rPr>
            </a:b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721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42F2D5-8593-7D1F-19F1-D6E201109DB6}"/>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10565BC2-422D-9C1D-A23D-D59DB366CC15}"/>
              </a:ext>
            </a:extLst>
          </p:cNvPr>
          <p:cNvPicPr>
            <a:picLocks noChangeAspect="1"/>
          </p:cNvPicPr>
          <p:nvPr/>
        </p:nvPicPr>
        <p:blipFill>
          <a:blip r:embed="rId2"/>
          <a:stretch>
            <a:fillRect/>
          </a:stretch>
        </p:blipFill>
        <p:spPr>
          <a:xfrm>
            <a:off x="0" y="8465"/>
            <a:ext cx="12192000" cy="6858000"/>
          </a:xfrm>
          <a:prstGeom prst="rect">
            <a:avLst/>
          </a:prstGeom>
        </p:spPr>
      </p:pic>
      <p:sp>
        <p:nvSpPr>
          <p:cNvPr id="10" name="Title 1">
            <a:extLst>
              <a:ext uri="{FF2B5EF4-FFF2-40B4-BE49-F238E27FC236}">
                <a16:creationId xmlns:a16="http://schemas.microsoft.com/office/drawing/2014/main" id="{53B8D6A6-5AF0-B4EB-B65C-0790AA413CBB}"/>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pic>
        <p:nvPicPr>
          <p:cNvPr id="13" name="Picture 12" descr="The image illustrates a tiered list detailing the various physical, psychological, and sociological benefits of reducing screen time, including improved sleep, physical activity, mood, emotional wellbeing, family time, physical fitness, community engagement, self-regulation, and control over online and offline habits.&#10;&#10;AI-generated content may be incorrect.">
            <a:extLst>
              <a:ext uri="{FF2B5EF4-FFF2-40B4-BE49-F238E27FC236}">
                <a16:creationId xmlns:a16="http://schemas.microsoft.com/office/drawing/2014/main" id="{F3D2A9E5-22BC-287D-AC93-1FB7773A0F20}"/>
              </a:ext>
            </a:extLst>
          </p:cNvPr>
          <p:cNvPicPr>
            <a:picLocks noChangeAspect="1"/>
          </p:cNvPicPr>
          <p:nvPr/>
        </p:nvPicPr>
        <p:blipFill>
          <a:blip r:embed="rId3"/>
          <a:stretch>
            <a:fillRect/>
          </a:stretch>
        </p:blipFill>
        <p:spPr>
          <a:xfrm>
            <a:off x="762000" y="1639160"/>
            <a:ext cx="10329333" cy="4057399"/>
          </a:xfrm>
          <a:prstGeom prst="rect">
            <a:avLst/>
          </a:prstGeom>
        </p:spPr>
      </p:pic>
      <p:sp>
        <p:nvSpPr>
          <p:cNvPr id="15" name="Content Placeholder 2">
            <a:extLst>
              <a:ext uri="{FF2B5EF4-FFF2-40B4-BE49-F238E27FC236}">
                <a16:creationId xmlns:a16="http://schemas.microsoft.com/office/drawing/2014/main" id="{7A7E116B-EA81-5F54-F195-BD0E9D69AF77}"/>
              </a:ext>
            </a:extLst>
          </p:cNvPr>
          <p:cNvSpPr txBox="1">
            <a:spLocks/>
          </p:cNvSpPr>
          <p:nvPr/>
        </p:nvSpPr>
        <p:spPr>
          <a:xfrm>
            <a:off x="1574799" y="5852212"/>
            <a:ext cx="9389534" cy="97098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GB" sz="1600" dirty="0">
                <a:solidFill>
                  <a:srgbClr val="5C1419"/>
                </a:solidFill>
              </a:rPr>
              <a:t>Critical Point</a:t>
            </a:r>
          </a:p>
          <a:p>
            <a:pPr>
              <a:lnSpc>
                <a:spcPct val="100000"/>
              </a:lnSpc>
            </a:pPr>
            <a:r>
              <a:rPr lang="en-GB" sz="1600" dirty="0">
                <a:latin typeface="Arial" panose="020B0604020202020204" pitchFamily="34" charset="0"/>
                <a:cs typeface="Arial" panose="020B0604020202020204" pitchFamily="34" charset="0"/>
              </a:rPr>
              <a:t>Benefits are more likely to come from healthier digital balance — not simply removing technology.</a:t>
            </a:r>
          </a:p>
        </p:txBody>
      </p:sp>
      <p:sp>
        <p:nvSpPr>
          <p:cNvPr id="16" name="Title 1">
            <a:extLst>
              <a:ext uri="{FF2B5EF4-FFF2-40B4-BE49-F238E27FC236}">
                <a16:creationId xmlns:a16="http://schemas.microsoft.com/office/drawing/2014/main" id="{0860BF55-F55C-5878-C090-927EEC98BDB7}"/>
              </a:ext>
            </a:extLst>
          </p:cNvPr>
          <p:cNvSpPr>
            <a:spLocks noGrp="1"/>
          </p:cNvSpPr>
          <p:nvPr>
            <p:ph type="title"/>
          </p:nvPr>
        </p:nvSpPr>
        <p:spPr>
          <a:xfrm>
            <a:off x="0" y="494770"/>
            <a:ext cx="10515600" cy="430742"/>
          </a:xfrm>
        </p:spPr>
        <p:txBody>
          <a:bodyPr>
            <a:normAutofit fontScale="90000"/>
          </a:bodyPr>
          <a:lstStyle/>
          <a:p>
            <a:pPr algn="ctr"/>
            <a:r>
              <a:rPr lang="en-GB" b="1" dirty="0">
                <a:solidFill>
                  <a:srgbClr val="5C1419"/>
                </a:solidFill>
                <a:latin typeface="Arial" panose="020B0604020202020204" pitchFamily="34" charset="0"/>
                <a:cs typeface="Arial" panose="020B0604020202020204" pitchFamily="34" charset="0"/>
              </a:rPr>
              <a:t>       Benefits of Healthier Screen Habits</a:t>
            </a:r>
            <a:br>
              <a:rPr lang="en-GB" b="1" dirty="0">
                <a:solidFill>
                  <a:srgbClr val="5C1419"/>
                </a:solidFill>
                <a:latin typeface="Arial" panose="020B0604020202020204" pitchFamily="34" charset="0"/>
                <a:cs typeface="Arial" panose="020B0604020202020204" pitchFamily="34" charset="0"/>
              </a:rPr>
            </a:br>
            <a:endParaRPr lang="en-GB" dirty="0">
              <a:solidFill>
                <a:srgbClr val="5C1419"/>
              </a:solidFill>
              <a:latin typeface="Arial" panose="020B0604020202020204" pitchFamily="34" charset="0"/>
              <a:cs typeface="Arial" panose="020B0604020202020204" pitchFamily="34" charset="0"/>
            </a:endParaRPr>
          </a:p>
        </p:txBody>
      </p:sp>
      <p:sp>
        <p:nvSpPr>
          <p:cNvPr id="18" name="Content Placeholder 2">
            <a:extLst>
              <a:ext uri="{FF2B5EF4-FFF2-40B4-BE49-F238E27FC236}">
                <a16:creationId xmlns:a16="http://schemas.microsoft.com/office/drawing/2014/main" id="{477D11C4-1C86-9641-2528-1442EAFB3EDD}"/>
              </a:ext>
            </a:extLst>
          </p:cNvPr>
          <p:cNvSpPr txBox="1">
            <a:spLocks/>
          </p:cNvSpPr>
          <p:nvPr/>
        </p:nvSpPr>
        <p:spPr>
          <a:xfrm>
            <a:off x="1642533" y="933344"/>
            <a:ext cx="7967258" cy="10670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dirty="0">
                <a:latin typeface="Arial" panose="020B0604020202020204" pitchFamily="34" charset="0"/>
                <a:cs typeface="Arial" panose="020B0604020202020204" pitchFamily="34" charset="0"/>
              </a:rPr>
              <a:t>Knowing the Benefits Does Not Always Lead to Change</a:t>
            </a:r>
          </a:p>
        </p:txBody>
      </p:sp>
      <p:sp>
        <p:nvSpPr>
          <p:cNvPr id="20" name="Content Placeholder 2">
            <a:extLst>
              <a:ext uri="{FF2B5EF4-FFF2-40B4-BE49-F238E27FC236}">
                <a16:creationId xmlns:a16="http://schemas.microsoft.com/office/drawing/2014/main" id="{E8DC48D6-593B-4786-C8EC-9E1F8835FB3F}"/>
              </a:ext>
            </a:extLst>
          </p:cNvPr>
          <p:cNvSpPr txBox="1">
            <a:spLocks/>
          </p:cNvSpPr>
          <p:nvPr/>
        </p:nvSpPr>
        <p:spPr>
          <a:xfrm>
            <a:off x="9088966" y="5726722"/>
            <a:ext cx="2853267" cy="2624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200" dirty="0"/>
              <a:t>(Canva, 2026)</a:t>
            </a:r>
          </a:p>
        </p:txBody>
      </p:sp>
    </p:spTree>
    <p:extLst>
      <p:ext uri="{BB962C8B-B14F-4D97-AF65-F5344CB8AC3E}">
        <p14:creationId xmlns:p14="http://schemas.microsoft.com/office/powerpoint/2010/main" val="20075799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1263CC6C-A012-CF72-9824-91C47D842E47}"/>
              </a:ext>
            </a:extLst>
          </p:cNvPr>
          <p:cNvPicPr>
            <a:picLocks noChangeAspect="1"/>
          </p:cNvPicPr>
          <p:nvPr/>
        </p:nvPicPr>
        <p:blipFill>
          <a:blip r:embed="rId2"/>
          <a:stretch>
            <a:fillRect/>
          </a:stretch>
        </p:blipFill>
        <p:spPr>
          <a:xfrm>
            <a:off x="0" y="16931"/>
            <a:ext cx="12192000" cy="6858000"/>
          </a:xfrm>
          <a:prstGeom prst="rect">
            <a:avLst/>
          </a:prstGeom>
        </p:spPr>
      </p:pic>
      <p:sp>
        <p:nvSpPr>
          <p:cNvPr id="2" name="Title 1">
            <a:extLst>
              <a:ext uri="{FF2B5EF4-FFF2-40B4-BE49-F238E27FC236}">
                <a16:creationId xmlns:a16="http://schemas.microsoft.com/office/drawing/2014/main" id="{7E748CF7-AFAB-5144-0AAF-24E94792ABB4}"/>
              </a:ext>
            </a:extLst>
          </p:cNvPr>
          <p:cNvSpPr>
            <a:spLocks noGrp="1"/>
          </p:cNvSpPr>
          <p:nvPr>
            <p:ph type="title"/>
          </p:nvPr>
        </p:nvSpPr>
        <p:spPr>
          <a:xfrm>
            <a:off x="838200" y="149700"/>
            <a:ext cx="10515600" cy="650875"/>
          </a:xfrm>
        </p:spPr>
        <p:txBody>
          <a:bodyPr>
            <a:normAutofit fontScale="90000"/>
          </a:bodyPr>
          <a:lstStyle/>
          <a:p>
            <a:pPr algn="ctr"/>
            <a:r>
              <a:rPr lang="en-GB" b="1" dirty="0">
                <a:solidFill>
                  <a:srgbClr val="5C1419"/>
                </a:solidFill>
                <a:latin typeface="Arial" panose="020B0604020202020204" pitchFamily="34" charset="0"/>
                <a:cs typeface="Arial" panose="020B0604020202020204" pitchFamily="34" charset="0"/>
              </a:rPr>
              <a:t>Why Is Behaviour Change Difficult?</a:t>
            </a:r>
            <a:endParaRPr lang="en-GB" dirty="0">
              <a:solidFill>
                <a:srgbClr val="5C1419"/>
              </a:solidFill>
              <a:latin typeface="Arial" panose="020B0604020202020204" pitchFamily="34" charset="0"/>
              <a:cs typeface="Arial" panose="020B0604020202020204" pitchFamily="34" charset="0"/>
            </a:endParaRPr>
          </a:p>
        </p:txBody>
      </p:sp>
      <p:sp>
        <p:nvSpPr>
          <p:cNvPr id="17" name="Content Placeholder 2">
            <a:extLst>
              <a:ext uri="{FF2B5EF4-FFF2-40B4-BE49-F238E27FC236}">
                <a16:creationId xmlns:a16="http://schemas.microsoft.com/office/drawing/2014/main" id="{FB441385-6995-5957-3BB7-B9E196389B73}"/>
              </a:ext>
            </a:extLst>
          </p:cNvPr>
          <p:cNvSpPr txBox="1">
            <a:spLocks/>
          </p:cNvSpPr>
          <p:nvPr/>
        </p:nvSpPr>
        <p:spPr>
          <a:xfrm>
            <a:off x="778934" y="5607028"/>
            <a:ext cx="10869752" cy="10670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solidFill>
                  <a:srgbClr val="5C1419"/>
                </a:solidFill>
                <a:latin typeface="Arial" panose="020B0604020202020204" pitchFamily="34" charset="0"/>
                <a:cs typeface="Arial" panose="020B0604020202020204" pitchFamily="34" charset="0"/>
              </a:rPr>
              <a:t>Critical implication</a:t>
            </a:r>
          </a:p>
          <a:p>
            <a:pPr marL="0" indent="0">
              <a:lnSpc>
                <a:spcPct val="130000"/>
              </a:lnSpc>
              <a:buNone/>
            </a:pPr>
            <a:r>
              <a:rPr lang="en-GB" sz="1600" dirty="0">
                <a:latin typeface="Arial" panose="020B0604020202020204" pitchFamily="34" charset="0"/>
                <a:cs typeface="Arial" panose="020B0604020202020204" pitchFamily="34" charset="0"/>
              </a:rPr>
              <a:t>Excessive screen use is not simply an individual choice; social and environmental conditions can enable or restrict behaviour change.</a:t>
            </a:r>
          </a:p>
        </p:txBody>
      </p:sp>
      <p:sp>
        <p:nvSpPr>
          <p:cNvPr id="20" name="Content Placeholder 2">
            <a:extLst>
              <a:ext uri="{FF2B5EF4-FFF2-40B4-BE49-F238E27FC236}">
                <a16:creationId xmlns:a16="http://schemas.microsoft.com/office/drawing/2014/main" id="{94AAEE76-F463-5189-FFB6-2BB1D01666C9}"/>
              </a:ext>
            </a:extLst>
          </p:cNvPr>
          <p:cNvSpPr txBox="1">
            <a:spLocks/>
          </p:cNvSpPr>
          <p:nvPr/>
        </p:nvSpPr>
        <p:spPr>
          <a:xfrm>
            <a:off x="2224923" y="933344"/>
            <a:ext cx="8730944" cy="36646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400" dirty="0">
                <a:latin typeface="Arial" panose="020B0604020202020204" pitchFamily="34" charset="0"/>
                <a:cs typeface="Arial" panose="020B0604020202020204" pitchFamily="34" charset="0"/>
              </a:rPr>
              <a:t>Knowing the Benefits Does Not Always Lead to Change</a:t>
            </a:r>
          </a:p>
        </p:txBody>
      </p:sp>
      <p:pic>
        <p:nvPicPr>
          <p:cNvPr id="21" name="Picture 20" descr="The image illustrates a diagram with numbered barriers categorized into environmental, social, and family factors that contribute to excessive screen time, including issues like habitual scrolling, notifications, peer pressure, and parental habits.&#10;&#10;AI-generated content may be incorrect.">
            <a:extLst>
              <a:ext uri="{FF2B5EF4-FFF2-40B4-BE49-F238E27FC236}">
                <a16:creationId xmlns:a16="http://schemas.microsoft.com/office/drawing/2014/main" id="{7F9CE8B0-1479-271B-52D7-02D02D226D20}"/>
              </a:ext>
            </a:extLst>
          </p:cNvPr>
          <p:cNvPicPr>
            <a:picLocks noChangeAspect="1"/>
          </p:cNvPicPr>
          <p:nvPr/>
        </p:nvPicPr>
        <p:blipFill>
          <a:blip r:embed="rId3"/>
          <a:srcRect l="3958" t="2765" r="1597"/>
          <a:stretch>
            <a:fillRect/>
          </a:stretch>
        </p:blipFill>
        <p:spPr>
          <a:xfrm>
            <a:off x="927768" y="1375186"/>
            <a:ext cx="9772344" cy="4156461"/>
          </a:xfrm>
          <a:prstGeom prst="rect">
            <a:avLst/>
          </a:prstGeom>
        </p:spPr>
      </p:pic>
    </p:spTree>
    <p:extLst>
      <p:ext uri="{BB962C8B-B14F-4D97-AF65-F5344CB8AC3E}">
        <p14:creationId xmlns:p14="http://schemas.microsoft.com/office/powerpoint/2010/main" val="28830164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FB0082D-5A93-A85E-26F7-98663625871B}"/>
              </a:ext>
            </a:extLst>
          </p:cNvPr>
          <p:cNvPicPr>
            <a:picLocks noChangeAspect="1"/>
          </p:cNvPicPr>
          <p:nvPr/>
        </p:nvPicPr>
        <p:blipFill>
          <a:blip r:embed="rId2"/>
          <a:stretch>
            <a:fillRect/>
          </a:stretch>
        </p:blipFill>
        <p:spPr>
          <a:xfrm>
            <a:off x="0" y="-16933"/>
            <a:ext cx="12192000" cy="6858000"/>
          </a:xfrm>
          <a:prstGeom prst="rect">
            <a:avLst/>
          </a:prstGeom>
        </p:spPr>
      </p:pic>
      <p:pic>
        <p:nvPicPr>
          <p:cNvPr id="6" name="Picture 5" descr="https://images.openai.com/static-rsc-4/CrTcLZBf08YMsLq7QolU0lNVX8KylLPlguToPCYJQn5htCOu3mEbyL0F_sCBqtivgVq_u_dtb1e3B_9r2-Yat30m5OTt4PuagRMnmG7evEsA6klMzsuCHguG9Sk4BPCDNxXUZgUi49Gx0ZNSjETVi_4r5cu-gnlbHzu9jK5yD12IrNoMFvIXxjWLwRlM-eoQ?purpose=fullsize">
            <a:extLst>
              <a:ext uri="{FF2B5EF4-FFF2-40B4-BE49-F238E27FC236}">
                <a16:creationId xmlns:a16="http://schemas.microsoft.com/office/drawing/2014/main" id="{B5ECFC5D-32FA-F37E-070C-4B3ED7DF445F}"/>
              </a:ext>
            </a:extLst>
          </p:cNvPr>
          <p:cNvPicPr>
            <a:picLocks noChangeAspect="1"/>
          </p:cNvPicPr>
          <p:nvPr/>
        </p:nvPicPr>
        <p:blipFill>
          <a:blip r:embed="rId3"/>
          <a:stretch>
            <a:fillRect/>
          </a:stretch>
        </p:blipFill>
        <p:spPr>
          <a:xfrm>
            <a:off x="194726" y="3810002"/>
            <a:ext cx="3572933" cy="2679700"/>
          </a:xfrm>
          <a:prstGeom prst="rect">
            <a:avLst/>
          </a:prstGeom>
        </p:spPr>
      </p:pic>
      <p:sp>
        <p:nvSpPr>
          <p:cNvPr id="3" name="Content Placeholder 2">
            <a:extLst>
              <a:ext uri="{FF2B5EF4-FFF2-40B4-BE49-F238E27FC236}">
                <a16:creationId xmlns:a16="http://schemas.microsoft.com/office/drawing/2014/main" id="{4560D16C-7D94-14F9-9F1D-B7268AD4F981}"/>
              </a:ext>
            </a:extLst>
          </p:cNvPr>
          <p:cNvSpPr>
            <a:spLocks noGrp="1"/>
          </p:cNvSpPr>
          <p:nvPr>
            <p:ph idx="1"/>
          </p:nvPr>
        </p:nvSpPr>
        <p:spPr>
          <a:xfrm>
            <a:off x="304793" y="1271059"/>
            <a:ext cx="4724408" cy="2310341"/>
          </a:xfrm>
        </p:spPr>
        <p:txBody>
          <a:bodyPr>
            <a:normAutofit/>
          </a:bodyPr>
          <a:lstStyle/>
          <a:p>
            <a:pPr marL="0" indent="0" algn="ctr">
              <a:buNone/>
            </a:pPr>
            <a:r>
              <a:rPr lang="en-GB" sz="1600" dirty="0">
                <a:solidFill>
                  <a:srgbClr val="5C1419"/>
                </a:solidFill>
                <a:latin typeface="Arial" panose="020B0604020202020204" pitchFamily="34" charset="0"/>
                <a:cs typeface="Arial" panose="020B0604020202020204" pitchFamily="34" charset="0"/>
              </a:rPr>
              <a:t> CAPABILITY</a:t>
            </a:r>
          </a:p>
          <a:p>
            <a:pPr marL="0" indent="0">
              <a:buNone/>
            </a:pPr>
            <a:r>
              <a:rPr lang="en-GB" sz="1600" dirty="0">
                <a:latin typeface="Arial" panose="020B0604020202020204" pitchFamily="34" charset="0"/>
                <a:cs typeface="Arial" panose="020B0604020202020204" pitchFamily="34" charset="0"/>
              </a:rPr>
              <a:t>Does the teenager have the knowledge and skills to change?</a:t>
            </a:r>
          </a:p>
          <a:p>
            <a:r>
              <a:rPr lang="en-GB" sz="1600" dirty="0">
                <a:latin typeface="Arial" panose="020B0604020202020204" pitchFamily="34" charset="0"/>
                <a:cs typeface="Arial" panose="020B0604020202020204" pitchFamily="34" charset="0"/>
              </a:rPr>
              <a:t>Barrier: Limited knowledge or self-regulation skills</a:t>
            </a:r>
          </a:p>
          <a:p>
            <a:r>
              <a:rPr lang="en-GB" sz="1600" dirty="0">
                <a:latin typeface="Arial" panose="020B0604020202020204" pitchFamily="34" charset="0"/>
                <a:cs typeface="Arial" panose="020B0604020202020204" pitchFamily="34" charset="0"/>
              </a:rPr>
              <a:t>SCREEN SMART: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Screen-time awareness + practical digital-management skills</a:t>
            </a:r>
          </a:p>
          <a:p>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421F2534-AC6E-D155-85B1-7E5C1D9997BA}"/>
              </a:ext>
            </a:extLst>
          </p:cNvPr>
          <p:cNvSpPr>
            <a:spLocks noGrp="1"/>
          </p:cNvSpPr>
          <p:nvPr>
            <p:ph type="title"/>
          </p:nvPr>
        </p:nvSpPr>
        <p:spPr>
          <a:xfrm>
            <a:off x="838200" y="365126"/>
            <a:ext cx="10515600" cy="523874"/>
          </a:xfrm>
        </p:spPr>
        <p:txBody>
          <a:bodyPr>
            <a:noAutofit/>
          </a:bodyPr>
          <a:lstStyle/>
          <a:p>
            <a:pPr algn="ctr"/>
            <a:r>
              <a:rPr lang="en-GB" sz="3600" b="1" dirty="0">
                <a:solidFill>
                  <a:srgbClr val="5C1419"/>
                </a:solidFill>
                <a:latin typeface="Arial" panose="020B0604020202020204" pitchFamily="34" charset="0"/>
                <a:cs typeface="Arial" panose="020B0604020202020204" pitchFamily="34" charset="0"/>
              </a:rPr>
              <a:t>Behaviour-Change Model 1: COM-B</a:t>
            </a:r>
            <a:br>
              <a:rPr lang="en-GB" sz="3600" b="1" dirty="0">
                <a:solidFill>
                  <a:srgbClr val="5C1419"/>
                </a:solidFill>
                <a:latin typeface="Arial" panose="020B0604020202020204" pitchFamily="34" charset="0"/>
                <a:cs typeface="Arial" panose="020B0604020202020204" pitchFamily="34" charset="0"/>
              </a:rPr>
            </a:br>
            <a:endParaRPr lang="en-GB" sz="3600" dirty="0">
              <a:solidFill>
                <a:srgbClr val="5C1419"/>
              </a:solidFill>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55DB5A06-4766-EE89-8F78-0336BAAE4750}"/>
              </a:ext>
            </a:extLst>
          </p:cNvPr>
          <p:cNvSpPr txBox="1">
            <a:spLocks/>
          </p:cNvSpPr>
          <p:nvPr/>
        </p:nvSpPr>
        <p:spPr>
          <a:xfrm>
            <a:off x="5333994" y="889000"/>
            <a:ext cx="6087531" cy="56726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solidFill>
                  <a:srgbClr val="5C1419"/>
                </a:solidFill>
                <a:latin typeface="Arial" panose="020B0604020202020204" pitchFamily="34" charset="0"/>
                <a:cs typeface="Arial" panose="020B0604020202020204" pitchFamily="34" charset="0"/>
              </a:rPr>
              <a:t>OPPORTUNITY</a:t>
            </a:r>
          </a:p>
          <a:p>
            <a:pPr marL="0" indent="0">
              <a:buNone/>
            </a:pPr>
            <a:r>
              <a:rPr lang="en-GB" sz="1600" dirty="0">
                <a:latin typeface="Arial" panose="020B0604020202020204" pitchFamily="34" charset="0"/>
                <a:cs typeface="Arial" panose="020B0604020202020204" pitchFamily="34" charset="0"/>
              </a:rPr>
              <a:t>Does the environment support change?</a:t>
            </a:r>
          </a:p>
          <a:p>
            <a:r>
              <a:rPr lang="en-GB" sz="1600" dirty="0">
                <a:latin typeface="Arial" panose="020B0604020202020204" pitchFamily="34" charset="0"/>
                <a:cs typeface="Arial" panose="020B0604020202020204" pitchFamily="34" charset="0"/>
              </a:rPr>
              <a:t>Barrier: Friends online, notifications, easy device access and limited alternatives</a:t>
            </a:r>
          </a:p>
          <a:p>
            <a:r>
              <a:rPr lang="en-GB" sz="1600" dirty="0">
                <a:latin typeface="Arial" panose="020B0604020202020204" pitchFamily="34" charset="0"/>
                <a:cs typeface="Arial" panose="020B0604020202020204" pitchFamily="34" charset="0"/>
              </a:rPr>
              <a:t>SCREEN SMART: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Peer/family support + offline activities + supportive routines</a:t>
            </a:r>
          </a:p>
          <a:p>
            <a:pPr marL="0" indent="0">
              <a:buNone/>
            </a:pPr>
            <a:r>
              <a:rPr lang="en-GB" sz="1600" dirty="0">
                <a:solidFill>
                  <a:srgbClr val="5C1419"/>
                </a:solidFill>
                <a:latin typeface="Arial" panose="020B0604020202020204" pitchFamily="34" charset="0"/>
                <a:cs typeface="Arial" panose="020B0604020202020204" pitchFamily="34" charset="0"/>
              </a:rPr>
              <a:t>MOTIVATION</a:t>
            </a:r>
          </a:p>
          <a:p>
            <a:r>
              <a:rPr lang="en-GB" sz="1600" dirty="0">
                <a:latin typeface="Arial" panose="020B0604020202020204" pitchFamily="34" charset="0"/>
                <a:cs typeface="Arial" panose="020B0604020202020204" pitchFamily="34" charset="0"/>
              </a:rPr>
              <a:t>Does the teenager want and remember to change?</a:t>
            </a:r>
          </a:p>
          <a:p>
            <a:r>
              <a:rPr lang="en-GB" sz="1600" dirty="0">
                <a:latin typeface="Arial" panose="020B0604020202020204" pitchFamily="34" charset="0"/>
                <a:cs typeface="Arial" panose="020B0604020202020204" pitchFamily="34" charset="0"/>
              </a:rPr>
              <a:t>Barrier: Habit, enjoyment, boredom, FOMO and immediate rewards</a:t>
            </a:r>
          </a:p>
          <a:p>
            <a:r>
              <a:rPr lang="en-GB" sz="1600" dirty="0">
                <a:latin typeface="Arial" panose="020B0604020202020204" pitchFamily="34" charset="0"/>
                <a:cs typeface="Arial" panose="020B0604020202020204" pitchFamily="34" charset="0"/>
              </a:rPr>
              <a:t>SCREEN SMART: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Personal goals + feedback + weekly challenges</a:t>
            </a:r>
          </a:p>
          <a:p>
            <a:pPr marL="0" indent="0">
              <a:buNone/>
            </a:pPr>
            <a:r>
              <a:rPr lang="en-GB" sz="1600" dirty="0">
                <a:solidFill>
                  <a:srgbClr val="5C1419"/>
                </a:solidFill>
                <a:latin typeface="Arial" panose="020B0604020202020204" pitchFamily="34" charset="0"/>
                <a:cs typeface="Arial" panose="020B0604020202020204" pitchFamily="34" charset="0"/>
              </a:rPr>
              <a:t>BEHAVIOUR</a:t>
            </a:r>
          </a:p>
          <a:p>
            <a:r>
              <a:rPr lang="en-GB" sz="1600" dirty="0">
                <a:latin typeface="Arial" panose="020B0604020202020204" pitchFamily="34" charset="0"/>
                <a:cs typeface="Arial" panose="020B0604020202020204" pitchFamily="34" charset="0"/>
              </a:rPr>
              <a:t>Capability + Opportunity + Motivation → Behaviour</a:t>
            </a:r>
          </a:p>
          <a:p>
            <a:r>
              <a:rPr lang="en-GB" sz="1600" i="1" dirty="0">
                <a:latin typeface="Arial" panose="020B0604020202020204" pitchFamily="34" charset="0"/>
                <a:cs typeface="Arial" panose="020B0604020202020204" pitchFamily="34" charset="0"/>
              </a:rPr>
              <a:t>(Michie, van Stralen and West, 2011)</a:t>
            </a:r>
            <a:endParaRPr lang="en-GB" sz="1600" dirty="0">
              <a:latin typeface="Arial" panose="020B0604020202020204" pitchFamily="34" charset="0"/>
              <a:cs typeface="Arial" panose="020B0604020202020204" pitchFamily="34" charset="0"/>
            </a:endParaRPr>
          </a:p>
          <a:p>
            <a:pPr marL="0" indent="0">
              <a:buNone/>
            </a:pPr>
            <a:r>
              <a:rPr lang="en-GB" sz="1600" dirty="0">
                <a:solidFill>
                  <a:srgbClr val="5C1419"/>
                </a:solidFill>
                <a:latin typeface="Arial" panose="020B0604020202020204" pitchFamily="34" charset="0"/>
                <a:cs typeface="Arial" panose="020B0604020202020204" pitchFamily="34" charset="0"/>
              </a:rPr>
              <a:t>Key message</a:t>
            </a:r>
          </a:p>
          <a:p>
            <a:r>
              <a:rPr lang="en-GB" sz="1600" dirty="0">
                <a:latin typeface="Arial" panose="020B0604020202020204" pitchFamily="34" charset="0"/>
                <a:cs typeface="Arial" panose="020B0604020202020204" pitchFamily="34" charset="0"/>
              </a:rPr>
              <a:t>Information alone is insufficient if motivation and opportunity remain unchanged.</a:t>
            </a:r>
          </a:p>
          <a:p>
            <a:endParaRPr lang="en-GB" sz="1600" dirty="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0E5C6176-95E2-AFAF-9C61-66CD24F8E3E3}"/>
              </a:ext>
            </a:extLst>
          </p:cNvPr>
          <p:cNvSpPr txBox="1">
            <a:spLocks/>
          </p:cNvSpPr>
          <p:nvPr/>
        </p:nvSpPr>
        <p:spPr>
          <a:xfrm>
            <a:off x="1981192" y="6562198"/>
            <a:ext cx="1735674" cy="35930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dirty="0">
                <a:latin typeface="Arial" panose="020B0604020202020204" pitchFamily="34" charset="0"/>
                <a:cs typeface="Arial" panose="020B0604020202020204" pitchFamily="34" charset="0"/>
              </a:rPr>
              <a:t>(Sayed, 2024)</a:t>
            </a:r>
          </a:p>
        </p:txBody>
      </p:sp>
    </p:spTree>
    <p:extLst>
      <p:ext uri="{BB962C8B-B14F-4D97-AF65-F5344CB8AC3E}">
        <p14:creationId xmlns:p14="http://schemas.microsoft.com/office/powerpoint/2010/main" val="18510308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351AE-8224-E966-E089-5DBBE859349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B6375636-534F-4066-1A1E-6A8CCB64869D}"/>
              </a:ext>
            </a:extLst>
          </p:cNvPr>
          <p:cNvPicPr>
            <a:picLocks noChangeAspect="1"/>
          </p:cNvPicPr>
          <p:nvPr/>
        </p:nvPicPr>
        <p:blipFill>
          <a:blip r:embed="rId2"/>
          <a:stretch>
            <a:fillRect/>
          </a:stretch>
        </p:blipFill>
        <p:spPr>
          <a:xfrm>
            <a:off x="0" y="-16933"/>
            <a:ext cx="12192000" cy="6858000"/>
          </a:xfrm>
          <a:prstGeom prst="rect">
            <a:avLst/>
          </a:prstGeom>
        </p:spPr>
      </p:pic>
      <p:sp>
        <p:nvSpPr>
          <p:cNvPr id="3" name="Content Placeholder 2">
            <a:extLst>
              <a:ext uri="{FF2B5EF4-FFF2-40B4-BE49-F238E27FC236}">
                <a16:creationId xmlns:a16="http://schemas.microsoft.com/office/drawing/2014/main" id="{0B4E0F94-9C1F-DC43-8E42-00FBDA7DD6AB}"/>
              </a:ext>
            </a:extLst>
          </p:cNvPr>
          <p:cNvSpPr>
            <a:spLocks noGrp="1"/>
          </p:cNvSpPr>
          <p:nvPr>
            <p:ph idx="1"/>
          </p:nvPr>
        </p:nvSpPr>
        <p:spPr>
          <a:xfrm>
            <a:off x="304793" y="1271059"/>
            <a:ext cx="4724408" cy="2310341"/>
          </a:xfrm>
        </p:spPr>
        <p:txBody>
          <a:bodyPr>
            <a:normAutofit/>
          </a:bodyPr>
          <a:lstStyle/>
          <a:p>
            <a:pPr marL="0" indent="0">
              <a:buNone/>
            </a:pPr>
            <a:r>
              <a:rPr lang="en-GB" sz="1600" dirty="0">
                <a:solidFill>
                  <a:srgbClr val="5C1419"/>
                </a:solidFill>
                <a:latin typeface="Arial" panose="020B0604020202020204" pitchFamily="34" charset="0"/>
                <a:cs typeface="Arial" panose="020B0604020202020204" pitchFamily="34" charset="0"/>
              </a:rPr>
              <a:t>Self-Efficacy</a:t>
            </a:r>
          </a:p>
          <a:p>
            <a:r>
              <a:rPr lang="en-GB" sz="1600" dirty="0">
                <a:latin typeface="Arial" panose="020B0604020202020204" pitchFamily="34" charset="0"/>
                <a:cs typeface="Arial" panose="020B0604020202020204" pitchFamily="34" charset="0"/>
              </a:rPr>
              <a:t>“I believe I can manage my screen habits.”</a:t>
            </a:r>
          </a:p>
          <a:p>
            <a:r>
              <a:rPr lang="en-GB" sz="1600" dirty="0">
                <a:latin typeface="Arial" panose="020B0604020202020204" pitchFamily="34" charset="0"/>
                <a:cs typeface="Arial" panose="020B0604020202020204" pitchFamily="34" charset="0"/>
              </a:rPr>
              <a:t>→ Small achievable goals build confidence</a:t>
            </a:r>
          </a:p>
          <a:p>
            <a:pPr marL="0" indent="0">
              <a:buNone/>
            </a:pPr>
            <a:r>
              <a:rPr lang="en-GB" sz="1600" dirty="0">
                <a:solidFill>
                  <a:srgbClr val="5C1419"/>
                </a:solidFill>
                <a:latin typeface="Arial" panose="020B0604020202020204" pitchFamily="34" charset="0"/>
                <a:cs typeface="Arial" panose="020B0604020202020204" pitchFamily="34" charset="0"/>
              </a:rPr>
              <a:t>Social Modelling</a:t>
            </a:r>
          </a:p>
          <a:p>
            <a:r>
              <a:rPr lang="en-GB" sz="1600" dirty="0">
                <a:latin typeface="Arial" panose="020B0604020202020204" pitchFamily="34" charset="0"/>
                <a:cs typeface="Arial" panose="020B0604020202020204" pitchFamily="34" charset="0"/>
              </a:rPr>
              <a:t>“People around me are doing it too.”</a:t>
            </a:r>
          </a:p>
          <a:p>
            <a:r>
              <a:rPr lang="en-GB" sz="1600" dirty="0">
                <a:latin typeface="Arial" panose="020B0604020202020204" pitchFamily="34" charset="0"/>
                <a:cs typeface="Arial" panose="020B0604020202020204" pitchFamily="34" charset="0"/>
              </a:rPr>
              <a:t>→ Peers, parents and teachers model healthier digital habits</a:t>
            </a:r>
          </a:p>
        </p:txBody>
      </p:sp>
      <p:sp>
        <p:nvSpPr>
          <p:cNvPr id="2" name="Title 1">
            <a:extLst>
              <a:ext uri="{FF2B5EF4-FFF2-40B4-BE49-F238E27FC236}">
                <a16:creationId xmlns:a16="http://schemas.microsoft.com/office/drawing/2014/main" id="{1CE29ABA-8A03-A0BC-2FA6-9C9A0A80AF3D}"/>
              </a:ext>
            </a:extLst>
          </p:cNvPr>
          <p:cNvSpPr>
            <a:spLocks noGrp="1"/>
          </p:cNvSpPr>
          <p:nvPr>
            <p:ph type="title"/>
          </p:nvPr>
        </p:nvSpPr>
        <p:spPr>
          <a:xfrm>
            <a:off x="838200" y="174097"/>
            <a:ext cx="10515600" cy="523874"/>
          </a:xfrm>
        </p:spPr>
        <p:txBody>
          <a:bodyPr>
            <a:noAutofit/>
          </a:bodyPr>
          <a:lstStyle/>
          <a:p>
            <a:pPr algn="ctr"/>
            <a:r>
              <a:rPr lang="en-GB" sz="3200" b="1" dirty="0">
                <a:solidFill>
                  <a:srgbClr val="5C1419"/>
                </a:solidFill>
                <a:latin typeface="Arial" panose="020B0604020202020204" pitchFamily="34" charset="0"/>
                <a:cs typeface="Arial" panose="020B0604020202020204" pitchFamily="34" charset="0"/>
              </a:rPr>
              <a:t>Behaviour-Change Model 2: Social Cognitive Theory</a:t>
            </a:r>
          </a:p>
        </p:txBody>
      </p:sp>
      <p:sp>
        <p:nvSpPr>
          <p:cNvPr id="7" name="Content Placeholder 2">
            <a:extLst>
              <a:ext uri="{FF2B5EF4-FFF2-40B4-BE49-F238E27FC236}">
                <a16:creationId xmlns:a16="http://schemas.microsoft.com/office/drawing/2014/main" id="{1BB45856-9890-FF05-19B5-A6ABB9BA2491}"/>
              </a:ext>
            </a:extLst>
          </p:cNvPr>
          <p:cNvSpPr txBox="1">
            <a:spLocks/>
          </p:cNvSpPr>
          <p:nvPr/>
        </p:nvSpPr>
        <p:spPr>
          <a:xfrm>
            <a:off x="5431370" y="1359430"/>
            <a:ext cx="6087531" cy="56726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600" dirty="0">
                <a:solidFill>
                  <a:srgbClr val="5C1419"/>
                </a:solidFill>
                <a:latin typeface="Arial" panose="020B0604020202020204" pitchFamily="34" charset="0"/>
                <a:cs typeface="Arial" panose="020B0604020202020204" pitchFamily="34" charset="0"/>
              </a:rPr>
              <a:t>Self-Monitoring</a:t>
            </a:r>
          </a:p>
          <a:p>
            <a:r>
              <a:rPr lang="en-GB" sz="1600" dirty="0">
                <a:latin typeface="Arial" panose="020B0604020202020204" pitchFamily="34" charset="0"/>
                <a:cs typeface="Arial" panose="020B0604020202020204" pitchFamily="34" charset="0"/>
              </a:rPr>
              <a:t>“I can see my progress.”</a:t>
            </a:r>
          </a:p>
          <a:p>
            <a:r>
              <a:rPr lang="en-GB" sz="1600" dirty="0">
                <a:latin typeface="Arial" panose="020B0604020202020204" pitchFamily="34" charset="0"/>
                <a:cs typeface="Arial" panose="020B0604020202020204" pitchFamily="34" charset="0"/>
              </a:rPr>
              <a:t>→ Weekly screen-time tracking</a:t>
            </a:r>
          </a:p>
          <a:p>
            <a:pPr marL="0" indent="0">
              <a:buNone/>
            </a:pPr>
            <a:r>
              <a:rPr lang="en-GB" sz="1600" dirty="0">
                <a:solidFill>
                  <a:srgbClr val="5C1419"/>
                </a:solidFill>
                <a:latin typeface="Arial" panose="020B0604020202020204" pitchFamily="34" charset="0"/>
                <a:cs typeface="Arial" panose="020B0604020202020204" pitchFamily="34" charset="0"/>
              </a:rPr>
              <a:t>Reinforcement</a:t>
            </a:r>
          </a:p>
          <a:p>
            <a:r>
              <a:rPr lang="en-GB" sz="1600" dirty="0">
                <a:latin typeface="Arial" panose="020B0604020202020204" pitchFamily="34" charset="0"/>
                <a:cs typeface="Arial" panose="020B0604020202020204" pitchFamily="34" charset="0"/>
              </a:rPr>
              <a:t>“My progress is recognised.”</a:t>
            </a:r>
          </a:p>
          <a:p>
            <a:r>
              <a:rPr lang="en-GB" sz="1600" dirty="0">
                <a:latin typeface="Arial" panose="020B0604020202020204" pitchFamily="34" charset="0"/>
                <a:cs typeface="Arial" panose="020B0604020202020204" pitchFamily="34" charset="0"/>
              </a:rPr>
              <a:t>→ Positive feedback and encouragement</a:t>
            </a:r>
          </a:p>
          <a:p>
            <a:pPr marL="0" indent="0">
              <a:buNone/>
            </a:pPr>
            <a:r>
              <a:rPr lang="en-GB" sz="1600" dirty="0">
                <a:solidFill>
                  <a:srgbClr val="5C1419"/>
                </a:solidFill>
                <a:latin typeface="Arial" panose="020B0604020202020204" pitchFamily="34" charset="0"/>
                <a:cs typeface="Arial" panose="020B0604020202020204" pitchFamily="34" charset="0"/>
              </a:rPr>
              <a:t>Supportive Environment</a:t>
            </a:r>
          </a:p>
          <a:p>
            <a:r>
              <a:rPr lang="en-GB" sz="1600" dirty="0">
                <a:latin typeface="Arial" panose="020B0604020202020204" pitchFamily="34" charset="0"/>
                <a:cs typeface="Arial" panose="020B0604020202020204" pitchFamily="34" charset="0"/>
              </a:rPr>
              <a:t>Schools and families make healthier choices easier </a:t>
            </a:r>
            <a:r>
              <a:rPr lang="en-GB" sz="1600" i="1" dirty="0">
                <a:latin typeface="Arial" panose="020B0604020202020204" pitchFamily="34" charset="0"/>
                <a:cs typeface="Arial" panose="020B0604020202020204" pitchFamily="34" charset="0"/>
              </a:rPr>
              <a:t>(Bandura, 1986; Glanz, Rimer and Viswanath, 2015)</a:t>
            </a:r>
            <a:endParaRPr lang="en-GB" sz="1600" dirty="0">
              <a:latin typeface="Arial" panose="020B0604020202020204" pitchFamily="34" charset="0"/>
              <a:cs typeface="Arial" panose="020B0604020202020204" pitchFamily="34" charset="0"/>
            </a:endParaRPr>
          </a:p>
          <a:p>
            <a:pPr marL="0" indent="0">
              <a:buNone/>
            </a:pPr>
            <a:endParaRPr lang="en-GB" sz="1600" dirty="0">
              <a:solidFill>
                <a:srgbClr val="5C1419"/>
              </a:solidFill>
              <a:latin typeface="Arial" panose="020B0604020202020204" pitchFamily="34" charset="0"/>
              <a:cs typeface="Arial" panose="020B0604020202020204" pitchFamily="34" charset="0"/>
            </a:endParaRPr>
          </a:p>
          <a:p>
            <a:pPr marL="0" indent="0">
              <a:buNone/>
            </a:pPr>
            <a:endParaRPr lang="en-GB" sz="1600" dirty="0">
              <a:solidFill>
                <a:srgbClr val="5C1419"/>
              </a:solidFill>
              <a:latin typeface="Arial" panose="020B0604020202020204" pitchFamily="34" charset="0"/>
              <a:cs typeface="Arial" panose="020B0604020202020204" pitchFamily="34" charset="0"/>
            </a:endParaRPr>
          </a:p>
          <a:p>
            <a:pPr marL="0" indent="0">
              <a:buNone/>
            </a:pPr>
            <a:r>
              <a:rPr lang="en-GB" sz="1600" dirty="0">
                <a:solidFill>
                  <a:srgbClr val="5C1419"/>
                </a:solidFill>
                <a:latin typeface="Arial" panose="020B0604020202020204" pitchFamily="34" charset="0"/>
                <a:cs typeface="Arial" panose="020B0604020202020204" pitchFamily="34" charset="0"/>
              </a:rPr>
              <a:t>Application to SCREEN SMART</a:t>
            </a:r>
          </a:p>
          <a:p>
            <a:r>
              <a:rPr lang="en-GB" sz="1600" dirty="0">
                <a:latin typeface="Arial" panose="020B0604020202020204" pitchFamily="34" charset="0"/>
                <a:cs typeface="Arial" panose="020B0604020202020204" pitchFamily="34" charset="0"/>
              </a:rPr>
              <a:t>Teenagers do not change in isolation—personal factors, behaviour and environment interact.</a:t>
            </a:r>
          </a:p>
        </p:txBody>
      </p:sp>
      <p:sp>
        <p:nvSpPr>
          <p:cNvPr id="10" name="Content Placeholder 2">
            <a:extLst>
              <a:ext uri="{FF2B5EF4-FFF2-40B4-BE49-F238E27FC236}">
                <a16:creationId xmlns:a16="http://schemas.microsoft.com/office/drawing/2014/main" id="{6C3207A7-69BE-D014-4058-5A36010375A5}"/>
              </a:ext>
            </a:extLst>
          </p:cNvPr>
          <p:cNvSpPr txBox="1">
            <a:spLocks/>
          </p:cNvSpPr>
          <p:nvPr/>
        </p:nvSpPr>
        <p:spPr>
          <a:xfrm>
            <a:off x="838200" y="6318431"/>
            <a:ext cx="1735674" cy="35930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latin typeface="Arial" panose="020B0604020202020204" pitchFamily="34" charset="0"/>
                <a:cs typeface="Arial" panose="020B0604020202020204" pitchFamily="34" charset="0"/>
              </a:rPr>
              <a:t>(Main, 2023)</a:t>
            </a:r>
          </a:p>
        </p:txBody>
      </p:sp>
      <p:pic>
        <p:nvPicPr>
          <p:cNvPr id="8" name="Picture 7" descr="Social Cognitive Theory: How Self-Efficacy and Modelling">
            <a:extLst>
              <a:ext uri="{FF2B5EF4-FFF2-40B4-BE49-F238E27FC236}">
                <a16:creationId xmlns:a16="http://schemas.microsoft.com/office/drawing/2014/main" id="{358B1865-5580-F3E0-AF2E-7F1B3F420883}"/>
              </a:ext>
            </a:extLst>
          </p:cNvPr>
          <p:cNvPicPr>
            <a:picLocks noChangeAspect="1"/>
          </p:cNvPicPr>
          <p:nvPr/>
        </p:nvPicPr>
        <p:blipFill>
          <a:blip r:embed="rId3"/>
          <a:srcRect t="7229" b="5961"/>
          <a:stretch>
            <a:fillRect/>
          </a:stretch>
        </p:blipFill>
        <p:spPr>
          <a:xfrm>
            <a:off x="370148" y="3488267"/>
            <a:ext cx="4857029" cy="2810933"/>
          </a:xfrm>
          <a:prstGeom prst="rect">
            <a:avLst/>
          </a:prstGeom>
        </p:spPr>
      </p:pic>
      <p:sp>
        <p:nvSpPr>
          <p:cNvPr id="9" name="Title 1">
            <a:extLst>
              <a:ext uri="{FF2B5EF4-FFF2-40B4-BE49-F238E27FC236}">
                <a16:creationId xmlns:a16="http://schemas.microsoft.com/office/drawing/2014/main" id="{E909AF29-122F-F90A-7023-90EA55D70083}"/>
              </a:ext>
            </a:extLst>
          </p:cNvPr>
          <p:cNvSpPr txBox="1">
            <a:spLocks/>
          </p:cNvSpPr>
          <p:nvPr/>
        </p:nvSpPr>
        <p:spPr>
          <a:xfrm>
            <a:off x="1117600" y="747185"/>
            <a:ext cx="10515600" cy="52387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Arial" panose="020B0604020202020204" pitchFamily="34" charset="0"/>
                <a:cs typeface="Arial" panose="020B0604020202020204" pitchFamily="34" charset="0"/>
              </a:rPr>
              <a:t>Behaviour Is Influenced by People and Environment</a:t>
            </a:r>
          </a:p>
        </p:txBody>
      </p:sp>
    </p:spTree>
    <p:extLst>
      <p:ext uri="{BB962C8B-B14F-4D97-AF65-F5344CB8AC3E}">
        <p14:creationId xmlns:p14="http://schemas.microsoft.com/office/powerpoint/2010/main" val="905615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The image features a minimalistic design with a black circle and a white background.&#10;&#10;AI-generated content may be incorrect.">
            <a:extLst>
              <a:ext uri="{FF2B5EF4-FFF2-40B4-BE49-F238E27FC236}">
                <a16:creationId xmlns:a16="http://schemas.microsoft.com/office/drawing/2014/main" id="{8919D2AB-41B3-0E80-BB60-CCB815D193B9}"/>
              </a:ext>
            </a:extLst>
          </p:cNvPr>
          <p:cNvPicPr>
            <a:picLocks noChangeAspect="1"/>
          </p:cNvPicPr>
          <p:nvPr/>
        </p:nvPicPr>
        <p:blipFill>
          <a:blip r:embed="rId2"/>
          <a:stretch>
            <a:fillRect/>
          </a:stretch>
        </p:blipFill>
        <p:spPr>
          <a:xfrm>
            <a:off x="0" y="-3"/>
            <a:ext cx="12192000" cy="6858000"/>
          </a:xfrm>
          <a:prstGeom prst="rect">
            <a:avLst/>
          </a:prstGeom>
        </p:spPr>
      </p:pic>
      <p:sp>
        <p:nvSpPr>
          <p:cNvPr id="2" name="Title 1">
            <a:extLst>
              <a:ext uri="{FF2B5EF4-FFF2-40B4-BE49-F238E27FC236}">
                <a16:creationId xmlns:a16="http://schemas.microsoft.com/office/drawing/2014/main" id="{21D214BE-1879-262B-6CD9-684AEB2608A5}"/>
              </a:ext>
            </a:extLst>
          </p:cNvPr>
          <p:cNvSpPr>
            <a:spLocks noGrp="1"/>
          </p:cNvSpPr>
          <p:nvPr>
            <p:ph type="title"/>
          </p:nvPr>
        </p:nvSpPr>
        <p:spPr>
          <a:xfrm>
            <a:off x="838200" y="365125"/>
            <a:ext cx="10515600" cy="635003"/>
          </a:xfrm>
        </p:spPr>
        <p:txBody>
          <a:bodyPr>
            <a:noAutofit/>
          </a:bodyPr>
          <a:lstStyle/>
          <a:p>
            <a:pPr algn="ctr"/>
            <a:r>
              <a:rPr lang="en-GB" sz="2800" b="1" dirty="0">
                <a:solidFill>
                  <a:srgbClr val="5C1419"/>
                </a:solidFill>
                <a:latin typeface="Arial" panose="020B0604020202020204" pitchFamily="34" charset="0"/>
                <a:cs typeface="Arial" panose="020B0604020202020204" pitchFamily="34" charset="0"/>
              </a:rPr>
              <a:t>Behaviour-Change Model 3: Transtheoretical Model</a:t>
            </a:r>
            <a:br>
              <a:rPr lang="en-GB" sz="2800" b="1" dirty="0">
                <a:solidFill>
                  <a:srgbClr val="5C1419"/>
                </a:solidFill>
                <a:latin typeface="Arial" panose="020B0604020202020204" pitchFamily="34" charset="0"/>
                <a:cs typeface="Arial" panose="020B0604020202020204" pitchFamily="34" charset="0"/>
              </a:rPr>
            </a:br>
            <a:endParaRPr lang="en-GB" sz="2800" dirty="0">
              <a:solidFill>
                <a:srgbClr val="5C1419"/>
              </a:solidFill>
              <a:latin typeface="Arial" panose="020B0604020202020204" pitchFamily="34" charset="0"/>
              <a:cs typeface="Arial" panose="020B0604020202020204" pitchFamily="34" charset="0"/>
            </a:endParaRPr>
          </a:p>
        </p:txBody>
      </p:sp>
      <p:sp>
        <p:nvSpPr>
          <p:cNvPr id="11" name="Title 1">
            <a:extLst>
              <a:ext uri="{FF2B5EF4-FFF2-40B4-BE49-F238E27FC236}">
                <a16:creationId xmlns:a16="http://schemas.microsoft.com/office/drawing/2014/main" id="{C245F2BC-A00F-2833-D981-A3014C2FA34E}"/>
              </a:ext>
            </a:extLst>
          </p:cNvPr>
          <p:cNvSpPr txBox="1">
            <a:spLocks/>
          </p:cNvSpPr>
          <p:nvPr/>
        </p:nvSpPr>
        <p:spPr>
          <a:xfrm>
            <a:off x="838200" y="896936"/>
            <a:ext cx="10515600" cy="63500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latin typeface="Arial" panose="020B0604020202020204" pitchFamily="34" charset="0"/>
                <a:cs typeface="Arial" panose="020B0604020202020204" pitchFamily="34" charset="0"/>
              </a:rPr>
              <a:t>Not Every Teenager Is Ready to Change</a:t>
            </a:r>
          </a:p>
        </p:txBody>
      </p:sp>
      <p:sp>
        <p:nvSpPr>
          <p:cNvPr id="12" name="Content Placeholder 2">
            <a:extLst>
              <a:ext uri="{FF2B5EF4-FFF2-40B4-BE49-F238E27FC236}">
                <a16:creationId xmlns:a16="http://schemas.microsoft.com/office/drawing/2014/main" id="{666999D8-A531-DB8E-A428-90560429D0A7}"/>
              </a:ext>
            </a:extLst>
          </p:cNvPr>
          <p:cNvSpPr txBox="1">
            <a:spLocks/>
          </p:cNvSpPr>
          <p:nvPr/>
        </p:nvSpPr>
        <p:spPr>
          <a:xfrm>
            <a:off x="7315200" y="1774297"/>
            <a:ext cx="4411134" cy="256910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b="1" dirty="0">
                <a:solidFill>
                  <a:srgbClr val="5C1419"/>
                </a:solidFill>
                <a:latin typeface="Arial" panose="020B0604020202020204" pitchFamily="34" charset="0"/>
                <a:cs typeface="Arial" panose="020B0604020202020204" pitchFamily="34" charset="0"/>
              </a:rPr>
              <a:t>Critical Consideration</a:t>
            </a:r>
          </a:p>
          <a:p>
            <a:pPr marL="0" indent="0" algn="just">
              <a:buNone/>
            </a:pPr>
            <a:r>
              <a:rPr lang="en-GB" sz="1800" dirty="0">
                <a:latin typeface="Arial" panose="020B0604020202020204" pitchFamily="34" charset="0"/>
                <a:cs typeface="Arial" panose="020B0604020202020204" pitchFamily="34" charset="0"/>
              </a:rPr>
              <a:t>Behaviour change is not always linear. Teenagers may progress, relapse and try again.</a:t>
            </a:r>
          </a:p>
          <a:p>
            <a:pPr marL="0" indent="0" algn="ctr">
              <a:buNone/>
            </a:pPr>
            <a:r>
              <a:rPr lang="en-GB" sz="1800" b="1" dirty="0">
                <a:solidFill>
                  <a:srgbClr val="5C1419"/>
                </a:solidFill>
                <a:latin typeface="Arial" panose="020B0604020202020204" pitchFamily="34" charset="0"/>
                <a:cs typeface="Arial" panose="020B0604020202020204" pitchFamily="34" charset="0"/>
              </a:rPr>
              <a:t>SCREEN SMART Response</a:t>
            </a:r>
          </a:p>
          <a:p>
            <a:pPr marL="0" indent="0" algn="just">
              <a:buNone/>
            </a:pPr>
            <a:r>
              <a:rPr lang="en-GB" sz="1800" dirty="0">
                <a:latin typeface="Arial" panose="020B0604020202020204" pitchFamily="34" charset="0"/>
                <a:cs typeface="Arial" panose="020B0604020202020204" pitchFamily="34" charset="0"/>
              </a:rPr>
              <a:t>Support should reflect individual readiness rather than expecting every teenager to change at the same speed.</a:t>
            </a:r>
          </a:p>
        </p:txBody>
      </p:sp>
      <p:sp>
        <p:nvSpPr>
          <p:cNvPr id="13" name="Content Placeholder 2">
            <a:extLst>
              <a:ext uri="{FF2B5EF4-FFF2-40B4-BE49-F238E27FC236}">
                <a16:creationId xmlns:a16="http://schemas.microsoft.com/office/drawing/2014/main" id="{7C33A57A-8341-717B-375D-6B22130A6569}"/>
              </a:ext>
            </a:extLst>
          </p:cNvPr>
          <p:cNvSpPr txBox="1">
            <a:spLocks/>
          </p:cNvSpPr>
          <p:nvPr/>
        </p:nvSpPr>
        <p:spPr>
          <a:xfrm>
            <a:off x="5435599" y="5233054"/>
            <a:ext cx="2552701" cy="3676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400" dirty="0"/>
              <a:t>(Sustainable Recovery, 2020)</a:t>
            </a:r>
          </a:p>
          <a:p>
            <a:pPr marL="0" indent="0" algn="ctr">
              <a:buNone/>
            </a:pPr>
            <a:endParaRPr lang="en-GB" sz="1400" dirty="0"/>
          </a:p>
        </p:txBody>
      </p:sp>
      <p:pic>
        <p:nvPicPr>
          <p:cNvPr id="15" name="Picture 14" descr="Stages of Change&#10;&#10;AI-generated content may be incorrect.">
            <a:extLst>
              <a:ext uri="{FF2B5EF4-FFF2-40B4-BE49-F238E27FC236}">
                <a16:creationId xmlns:a16="http://schemas.microsoft.com/office/drawing/2014/main" id="{48544C3B-EB9C-7241-5D1B-A2FEDC297B79}"/>
              </a:ext>
            </a:extLst>
          </p:cNvPr>
          <p:cNvPicPr>
            <a:picLocks noChangeAspect="1"/>
          </p:cNvPicPr>
          <p:nvPr/>
        </p:nvPicPr>
        <p:blipFill>
          <a:blip r:embed="rId3"/>
          <a:srcRect l="4330" r="5229"/>
          <a:stretch>
            <a:fillRect/>
          </a:stretch>
        </p:blipFill>
        <p:spPr>
          <a:xfrm>
            <a:off x="916382" y="1637070"/>
            <a:ext cx="4519217" cy="4996924"/>
          </a:xfrm>
          <a:prstGeom prst="rect">
            <a:avLst/>
          </a:prstGeom>
        </p:spPr>
      </p:pic>
    </p:spTree>
    <p:extLst>
      <p:ext uri="{BB962C8B-B14F-4D97-AF65-F5344CB8AC3E}">
        <p14:creationId xmlns:p14="http://schemas.microsoft.com/office/powerpoint/2010/main" val="489375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Four people are cycling along a scenic path, enjoying the outdoors and engaging with their smartphones.&#10;&#10;AI-generated content may be incorrect.">
            <a:extLst>
              <a:ext uri="{FF2B5EF4-FFF2-40B4-BE49-F238E27FC236}">
                <a16:creationId xmlns:a16="http://schemas.microsoft.com/office/drawing/2014/main" id="{5185692D-8FC5-2495-E3B8-B97490400F38}"/>
              </a:ext>
            </a:extLst>
          </p:cNvPr>
          <p:cNvPicPr>
            <a:picLocks noChangeAspect="1"/>
          </p:cNvPicPr>
          <p:nvPr/>
        </p:nvPicPr>
        <p:blipFill>
          <a:blip r:embed="rId2"/>
          <a:stretch>
            <a:fillRect/>
          </a:stretch>
        </p:blipFill>
        <p:spPr>
          <a:xfrm>
            <a:off x="3239" y="8464"/>
            <a:ext cx="12185522" cy="6858000"/>
          </a:xfrm>
          <a:prstGeom prst="rect">
            <a:avLst/>
          </a:prstGeom>
        </p:spPr>
      </p:pic>
      <p:sp>
        <p:nvSpPr>
          <p:cNvPr id="3" name="Content Placeholder 2">
            <a:extLst>
              <a:ext uri="{FF2B5EF4-FFF2-40B4-BE49-F238E27FC236}">
                <a16:creationId xmlns:a16="http://schemas.microsoft.com/office/drawing/2014/main" id="{61E578D7-E56F-66AF-5046-62FB53FD7A8C}"/>
              </a:ext>
            </a:extLst>
          </p:cNvPr>
          <p:cNvSpPr>
            <a:spLocks noGrp="1"/>
          </p:cNvSpPr>
          <p:nvPr>
            <p:ph idx="1"/>
          </p:nvPr>
        </p:nvSpPr>
        <p:spPr>
          <a:xfrm>
            <a:off x="160865" y="1075268"/>
            <a:ext cx="6632017" cy="5350932"/>
          </a:xfrm>
        </p:spPr>
        <p:txBody>
          <a:bodyPr>
            <a:noAutofit/>
          </a:bodyPr>
          <a:lstStyle/>
          <a:p>
            <a:pPr marL="0" indent="0">
              <a:lnSpc>
                <a:spcPct val="100000"/>
              </a:lnSpc>
              <a:buNone/>
            </a:pPr>
            <a:r>
              <a:rPr lang="en-GB" sz="1400" dirty="0">
                <a:solidFill>
                  <a:srgbClr val="5C1419"/>
                </a:solidFill>
                <a:latin typeface="Arial" panose="020B0604020202020204" pitchFamily="34" charset="0"/>
                <a:cs typeface="Arial" panose="020B0604020202020204" pitchFamily="34" charset="0"/>
              </a:rPr>
              <a:t> Personal Goals</a:t>
            </a:r>
          </a:p>
          <a:p>
            <a:pPr>
              <a:lnSpc>
                <a:spcPct val="100000"/>
              </a:lnSpc>
            </a:pPr>
            <a:r>
              <a:rPr lang="en-GB" sz="1400" dirty="0">
                <a:latin typeface="Arial" panose="020B0604020202020204" pitchFamily="34" charset="0"/>
                <a:cs typeface="Arial" panose="020B0604020202020204" pitchFamily="34" charset="0"/>
              </a:rPr>
              <a:t>Teenagers set realistic and achievable goals based on their own screen habits.</a:t>
            </a:r>
          </a:p>
          <a:p>
            <a:pPr marL="0" indent="0">
              <a:lnSpc>
                <a:spcPct val="100000"/>
              </a:lnSpc>
              <a:buNone/>
            </a:pPr>
            <a:r>
              <a:rPr lang="en-GB" sz="1400" dirty="0">
                <a:solidFill>
                  <a:srgbClr val="5C1419"/>
                </a:solidFill>
                <a:latin typeface="Arial" panose="020B0604020202020204" pitchFamily="34" charset="0"/>
                <a:cs typeface="Arial" panose="020B0604020202020204" pitchFamily="34" charset="0"/>
              </a:rPr>
              <a:t>Self-Monitoring</a:t>
            </a:r>
          </a:p>
          <a:p>
            <a:pPr>
              <a:lnSpc>
                <a:spcPct val="100000"/>
              </a:lnSpc>
            </a:pPr>
            <a:r>
              <a:rPr lang="en-GB" sz="1400" dirty="0">
                <a:latin typeface="Arial" panose="020B0604020202020204" pitchFamily="34" charset="0"/>
                <a:cs typeface="Arial" panose="020B0604020202020204" pitchFamily="34" charset="0"/>
              </a:rPr>
              <a:t>Continue checking weekly screen-time data to recognise progress and identify setbacks.</a:t>
            </a:r>
          </a:p>
          <a:p>
            <a:pPr marL="0" indent="0">
              <a:lnSpc>
                <a:spcPct val="100000"/>
              </a:lnSpc>
              <a:buNone/>
            </a:pPr>
            <a:r>
              <a:rPr lang="en-GB" sz="1400" dirty="0">
                <a:solidFill>
                  <a:srgbClr val="5C1419"/>
                </a:solidFill>
                <a:latin typeface="Arial" panose="020B0604020202020204" pitchFamily="34" charset="0"/>
                <a:cs typeface="Arial" panose="020B0604020202020204" pitchFamily="34" charset="0"/>
              </a:rPr>
              <a:t>Social Support</a:t>
            </a:r>
          </a:p>
          <a:p>
            <a:pPr>
              <a:lnSpc>
                <a:spcPct val="100000"/>
              </a:lnSpc>
            </a:pPr>
            <a:r>
              <a:rPr lang="en-GB" sz="1400" dirty="0">
                <a:latin typeface="Arial" panose="020B0604020202020204" pitchFamily="34" charset="0"/>
                <a:cs typeface="Arial" panose="020B0604020202020204" pitchFamily="34" charset="0"/>
              </a:rPr>
              <a:t>Encourage friends, family and schools to support healthier digital routines.</a:t>
            </a:r>
          </a:p>
          <a:p>
            <a:pPr marL="0" indent="0">
              <a:lnSpc>
                <a:spcPct val="100000"/>
              </a:lnSpc>
              <a:buNone/>
            </a:pPr>
            <a:r>
              <a:rPr lang="en-GB" sz="1400" dirty="0">
                <a:solidFill>
                  <a:srgbClr val="5C1419"/>
                </a:solidFill>
                <a:latin typeface="Arial" panose="020B0604020202020204" pitchFamily="34" charset="0"/>
                <a:cs typeface="Arial" panose="020B0604020202020204" pitchFamily="34" charset="0"/>
              </a:rPr>
              <a:t>Coping with Relapse</a:t>
            </a:r>
          </a:p>
          <a:p>
            <a:pPr>
              <a:lnSpc>
                <a:spcPct val="100000"/>
              </a:lnSpc>
            </a:pPr>
            <a:r>
              <a:rPr lang="en-GB" sz="1400" dirty="0">
                <a:latin typeface="Arial" panose="020B0604020202020204" pitchFamily="34" charset="0"/>
                <a:cs typeface="Arial" panose="020B0604020202020204" pitchFamily="34" charset="0"/>
              </a:rPr>
              <a:t>A temporary return to old habits should trigger reflection and goal adjustment, rather than abandonment of the plan.</a:t>
            </a:r>
          </a:p>
          <a:p>
            <a:pPr marL="0" indent="0">
              <a:lnSpc>
                <a:spcPct val="100000"/>
              </a:lnSpc>
              <a:buNone/>
            </a:pPr>
            <a:r>
              <a:rPr lang="en-GB" sz="1400" dirty="0">
                <a:solidFill>
                  <a:srgbClr val="5C1419"/>
                </a:solidFill>
                <a:latin typeface="Arial" panose="020B0604020202020204" pitchFamily="34" charset="0"/>
                <a:cs typeface="Arial" panose="020B0604020202020204" pitchFamily="34" charset="0"/>
              </a:rPr>
              <a:t>Healthy Replacement</a:t>
            </a:r>
          </a:p>
          <a:p>
            <a:pPr>
              <a:lnSpc>
                <a:spcPct val="100000"/>
              </a:lnSpc>
            </a:pPr>
            <a:r>
              <a:rPr lang="en-GB" sz="1400" dirty="0">
                <a:latin typeface="Arial" panose="020B0604020202020204" pitchFamily="34" charset="0"/>
                <a:cs typeface="Arial" panose="020B0604020202020204" pitchFamily="34" charset="0"/>
              </a:rPr>
              <a:t>Replace recreational screen time with enjoyable alternatives:</a:t>
            </a:r>
          </a:p>
          <a:p>
            <a:pPr>
              <a:lnSpc>
                <a:spcPct val="100000"/>
              </a:lnSpc>
            </a:pPr>
            <a:r>
              <a:rPr lang="en-GB" sz="1400" dirty="0">
                <a:latin typeface="Arial" panose="020B0604020202020204" pitchFamily="34" charset="0"/>
                <a:cs typeface="Arial" panose="020B0604020202020204" pitchFamily="34" charset="0"/>
              </a:rPr>
              <a:t>Physical activity • Hobbies • Family time • Face-to-face social activities</a:t>
            </a:r>
          </a:p>
          <a:p>
            <a:pPr marL="0" indent="0">
              <a:lnSpc>
                <a:spcPct val="100000"/>
              </a:lnSpc>
              <a:buNone/>
            </a:pPr>
            <a:r>
              <a:rPr lang="en-GB" sz="1400" dirty="0">
                <a:solidFill>
                  <a:srgbClr val="5C1419"/>
                </a:solidFill>
                <a:latin typeface="Arial" panose="020B0604020202020204" pitchFamily="34" charset="0"/>
                <a:cs typeface="Arial" panose="020B0604020202020204" pitchFamily="34" charset="0"/>
              </a:rPr>
              <a:t>Digital Balance Plan</a:t>
            </a:r>
          </a:p>
          <a:p>
            <a:pPr>
              <a:lnSpc>
                <a:spcPct val="100000"/>
              </a:lnSpc>
            </a:pPr>
            <a:r>
              <a:rPr lang="en-GB" sz="1400" dirty="0">
                <a:latin typeface="Arial" panose="020B0604020202020204" pitchFamily="34" charset="0"/>
                <a:cs typeface="Arial" panose="020B0604020202020204" pitchFamily="34" charset="0"/>
              </a:rPr>
              <a:t>At Week 6, each teenager creates a personal plan for maintaining healthier habits.</a:t>
            </a:r>
          </a:p>
          <a:p>
            <a:pPr>
              <a:lnSpc>
                <a:spcPct val="100000"/>
              </a:lnSpc>
            </a:pPr>
            <a:r>
              <a:rPr lang="en-GB" sz="1400" i="1" dirty="0">
                <a:latin typeface="Arial" panose="020B0604020202020204" pitchFamily="34" charset="0"/>
                <a:cs typeface="Arial" panose="020B0604020202020204" pitchFamily="34" charset="0"/>
              </a:rPr>
              <a:t>(Michie, van Stralen and West, 2011; Prochaska and Velicer, 1997; Žmavc et al., 2025)</a:t>
            </a:r>
            <a:endParaRPr lang="en-GB" sz="1400" dirty="0">
              <a:latin typeface="Arial" panose="020B0604020202020204" pitchFamily="34" charset="0"/>
              <a:cs typeface="Arial" panose="020B0604020202020204" pitchFamily="34" charset="0"/>
            </a:endParaRPr>
          </a:p>
          <a:p>
            <a:pPr>
              <a:lnSpc>
                <a:spcPct val="100000"/>
              </a:lnSpc>
            </a:pPr>
            <a:endParaRPr lang="en-GB" sz="14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F4133CAB-B103-5BFD-7357-9B0C859A1B76}"/>
              </a:ext>
            </a:extLst>
          </p:cNvPr>
          <p:cNvSpPr>
            <a:spLocks noGrp="1"/>
          </p:cNvSpPr>
          <p:nvPr>
            <p:ph type="title"/>
          </p:nvPr>
        </p:nvSpPr>
        <p:spPr>
          <a:xfrm>
            <a:off x="838200" y="365125"/>
            <a:ext cx="10515600" cy="574675"/>
          </a:xfrm>
        </p:spPr>
        <p:txBody>
          <a:bodyPr>
            <a:noAutofit/>
          </a:bodyPr>
          <a:lstStyle/>
          <a:p>
            <a:pPr algn="ctr"/>
            <a:r>
              <a:rPr lang="en-GB" sz="3600" b="1" dirty="0">
                <a:solidFill>
                  <a:srgbClr val="5C1419"/>
                </a:solidFill>
                <a:latin typeface="Arial" panose="020B0604020202020204" pitchFamily="34" charset="0"/>
                <a:cs typeface="Arial" panose="020B0604020202020204" pitchFamily="34" charset="0"/>
              </a:rPr>
              <a:t>Supporting Long-Term Behaviour Change</a:t>
            </a:r>
            <a:br>
              <a:rPr lang="en-GB" sz="3600" b="1" dirty="0">
                <a:solidFill>
                  <a:srgbClr val="5C1419"/>
                </a:solidFill>
                <a:latin typeface="Arial" panose="020B0604020202020204" pitchFamily="34" charset="0"/>
                <a:cs typeface="Arial" panose="020B0604020202020204" pitchFamily="34" charset="0"/>
              </a:rPr>
            </a:br>
            <a:endParaRPr lang="en-GB" sz="3600" dirty="0">
              <a:solidFill>
                <a:srgbClr val="5C1419"/>
              </a:solidFill>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A4383E56-7538-1541-2704-6AE780DD3320}"/>
              </a:ext>
            </a:extLst>
          </p:cNvPr>
          <p:cNvSpPr txBox="1">
            <a:spLocks/>
          </p:cNvSpPr>
          <p:nvPr/>
        </p:nvSpPr>
        <p:spPr>
          <a:xfrm>
            <a:off x="2006599" y="652462"/>
            <a:ext cx="7501467" cy="57467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000" b="1" dirty="0">
                <a:latin typeface="Arial" panose="020B0604020202020204" pitchFamily="34" charset="0"/>
                <a:cs typeface="Arial" panose="020B0604020202020204" pitchFamily="34" charset="0"/>
              </a:rPr>
              <a:t>How Can SCREEN SMART Help Changes Last?</a:t>
            </a:r>
          </a:p>
        </p:txBody>
      </p:sp>
      <p:sp>
        <p:nvSpPr>
          <p:cNvPr id="9" name="Content Placeholder 2">
            <a:extLst>
              <a:ext uri="{FF2B5EF4-FFF2-40B4-BE49-F238E27FC236}">
                <a16:creationId xmlns:a16="http://schemas.microsoft.com/office/drawing/2014/main" id="{9ECFCB2B-0A44-0317-7492-9CEFEBA94C2A}"/>
              </a:ext>
            </a:extLst>
          </p:cNvPr>
          <p:cNvSpPr txBox="1">
            <a:spLocks/>
          </p:cNvSpPr>
          <p:nvPr/>
        </p:nvSpPr>
        <p:spPr>
          <a:xfrm>
            <a:off x="6792882" y="1296461"/>
            <a:ext cx="5162052" cy="16176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buNone/>
            </a:pPr>
            <a:r>
              <a:rPr lang="en-GB" sz="1500" dirty="0">
                <a:solidFill>
                  <a:srgbClr val="5C1419"/>
                </a:solidFill>
                <a:latin typeface="Arial" panose="020B0604020202020204" pitchFamily="34" charset="0"/>
                <a:cs typeface="Arial" panose="020B0604020202020204" pitchFamily="34" charset="0"/>
              </a:rPr>
              <a:t>Critical Consideration</a:t>
            </a:r>
          </a:p>
          <a:p>
            <a:pPr marL="0" indent="0" algn="just">
              <a:lnSpc>
                <a:spcPct val="120000"/>
              </a:lnSpc>
              <a:buNone/>
            </a:pPr>
            <a:r>
              <a:rPr lang="en-GB" sz="1500" dirty="0">
                <a:latin typeface="Arial" panose="020B0604020202020204" pitchFamily="34" charset="0"/>
                <a:cs typeface="Arial" panose="020B0604020202020204" pitchFamily="34" charset="0"/>
              </a:rPr>
              <a:t>Starting behaviour change is different from maintaining it; continued self-monitoring and social support may be needed beyond the six-week campaign.</a:t>
            </a:r>
          </a:p>
        </p:txBody>
      </p:sp>
      <p:sp>
        <p:nvSpPr>
          <p:cNvPr id="12" name="Content Placeholder 2">
            <a:extLst>
              <a:ext uri="{FF2B5EF4-FFF2-40B4-BE49-F238E27FC236}">
                <a16:creationId xmlns:a16="http://schemas.microsoft.com/office/drawing/2014/main" id="{4A2B0F54-D175-BB9B-2096-ED28DDCA4E26}"/>
              </a:ext>
            </a:extLst>
          </p:cNvPr>
          <p:cNvSpPr txBox="1">
            <a:spLocks/>
          </p:cNvSpPr>
          <p:nvPr/>
        </p:nvSpPr>
        <p:spPr>
          <a:xfrm>
            <a:off x="9940833" y="2701528"/>
            <a:ext cx="2014101" cy="42518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600" dirty="0">
                <a:latin typeface="Arial" panose="020B0604020202020204" pitchFamily="34" charset="0"/>
                <a:cs typeface="Arial" panose="020B0604020202020204" pitchFamily="34" charset="0"/>
              </a:rPr>
              <a:t>(Getty Images, 2026)</a:t>
            </a:r>
          </a:p>
        </p:txBody>
      </p:sp>
    </p:spTree>
    <p:extLst>
      <p:ext uri="{BB962C8B-B14F-4D97-AF65-F5344CB8AC3E}">
        <p14:creationId xmlns:p14="http://schemas.microsoft.com/office/powerpoint/2010/main" val="8964575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B8A942A1-F233-C6ED-7521-BA83072137D1}"/>
              </a:ext>
            </a:extLst>
          </p:cNvPr>
          <p:cNvPicPr>
            <a:picLocks noChangeAspect="1"/>
          </p:cNvPicPr>
          <p:nvPr/>
        </p:nvPicPr>
        <p:blipFill>
          <a:blip r:embed="rId2"/>
          <a:stretch>
            <a:fillRect/>
          </a:stretch>
        </p:blipFill>
        <p:spPr>
          <a:xfrm>
            <a:off x="0" y="8465"/>
            <a:ext cx="12192000" cy="6858000"/>
          </a:xfrm>
          <a:prstGeom prst="rect">
            <a:avLst/>
          </a:prstGeom>
        </p:spPr>
      </p:pic>
      <p:sp>
        <p:nvSpPr>
          <p:cNvPr id="2" name="Title 1">
            <a:extLst>
              <a:ext uri="{FF2B5EF4-FFF2-40B4-BE49-F238E27FC236}">
                <a16:creationId xmlns:a16="http://schemas.microsoft.com/office/drawing/2014/main" id="{2EE8772F-A6C3-8568-8F9C-C6DADAE4DEA0}"/>
              </a:ext>
            </a:extLst>
          </p:cNvPr>
          <p:cNvSpPr>
            <a:spLocks noGrp="1"/>
          </p:cNvSpPr>
          <p:nvPr>
            <p:ph type="title"/>
          </p:nvPr>
        </p:nvSpPr>
        <p:spPr>
          <a:xfrm>
            <a:off x="2328332" y="365126"/>
            <a:ext cx="7950201" cy="642407"/>
          </a:xfrm>
        </p:spPr>
        <p:txBody>
          <a:bodyPr>
            <a:normAutofit fontScale="90000"/>
          </a:bodyPr>
          <a:lstStyle/>
          <a:p>
            <a:pPr algn="ctr"/>
            <a:r>
              <a:rPr lang="en-GB" b="1" dirty="0">
                <a:solidFill>
                  <a:srgbClr val="5C1419"/>
                </a:solidFill>
                <a:latin typeface="Arial" panose="020B0604020202020204" pitchFamily="34" charset="0"/>
                <a:cs typeface="Arial" panose="020B0604020202020204" pitchFamily="34" charset="0"/>
              </a:rPr>
              <a:t>From Barriers to Solutions</a:t>
            </a:r>
            <a:endParaRPr lang="en-GB" dirty="0">
              <a:solidFill>
                <a:srgbClr val="5C1419"/>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42FB8E24-4FA0-D450-21BD-674A7EB91C54}"/>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graphicFrame>
        <p:nvGraphicFramePr>
          <p:cNvPr id="13" name="Content Placeholder 12">
            <a:extLst>
              <a:ext uri="{FF2B5EF4-FFF2-40B4-BE49-F238E27FC236}">
                <a16:creationId xmlns:a16="http://schemas.microsoft.com/office/drawing/2014/main" id="{069B28EE-2CDD-B96E-5893-73681DEC70E6}"/>
              </a:ext>
            </a:extLst>
          </p:cNvPr>
          <p:cNvGraphicFramePr>
            <a:graphicFrameLocks noGrp="1"/>
          </p:cNvGraphicFramePr>
          <p:nvPr>
            <p:ph idx="1"/>
            <p:extLst>
              <p:ext uri="{D42A27DB-BD31-4B8C-83A1-F6EECF244321}">
                <p14:modId xmlns:p14="http://schemas.microsoft.com/office/powerpoint/2010/main" val="2543048469"/>
              </p:ext>
            </p:extLst>
          </p:nvPr>
        </p:nvGraphicFramePr>
        <p:xfrm>
          <a:off x="838200" y="1783080"/>
          <a:ext cx="10515600" cy="3214116"/>
        </p:xfrm>
        <a:graphic>
          <a:graphicData uri="http://schemas.openxmlformats.org/drawingml/2006/table">
            <a:tbl>
              <a:tblPr>
                <a:tableStyleId>{5C22544A-7EE6-4342-B048-85BDC9FD1C3A}</a:tableStyleId>
              </a:tblPr>
              <a:tblGrid>
                <a:gridCol w="5257800">
                  <a:extLst>
                    <a:ext uri="{9D8B030D-6E8A-4147-A177-3AD203B41FA5}">
                      <a16:colId xmlns:a16="http://schemas.microsoft.com/office/drawing/2014/main" val="18039675"/>
                    </a:ext>
                  </a:extLst>
                </a:gridCol>
                <a:gridCol w="5257800">
                  <a:extLst>
                    <a:ext uri="{9D8B030D-6E8A-4147-A177-3AD203B41FA5}">
                      <a16:colId xmlns:a16="http://schemas.microsoft.com/office/drawing/2014/main" val="2062261331"/>
                    </a:ext>
                  </a:extLst>
                </a:gridCol>
              </a:tblGrid>
              <a:tr h="0">
                <a:tc>
                  <a:txBody>
                    <a:bodyPr/>
                    <a:lstStyle/>
                    <a:p>
                      <a:pPr>
                        <a:lnSpc>
                          <a:spcPct val="120000"/>
                        </a:lnSpc>
                        <a:buNone/>
                      </a:pPr>
                      <a:r>
                        <a:rPr lang="en-GB" sz="1600" dirty="0">
                          <a:solidFill>
                            <a:schemeClr val="bg1"/>
                          </a:solidFill>
                          <a:latin typeface="Arial" panose="020B0604020202020204" pitchFamily="34" charset="0"/>
                          <a:cs typeface="Arial" panose="020B0604020202020204" pitchFamily="34" charset="0"/>
                        </a:rPr>
                        <a:t>Challenge</a:t>
                      </a:r>
                    </a:p>
                  </a:txBody>
                  <a:tcPr anchor="ctr">
                    <a:solidFill>
                      <a:srgbClr val="5C1419"/>
                    </a:solidFill>
                  </a:tcPr>
                </a:tc>
                <a:tc>
                  <a:txBody>
                    <a:bodyPr/>
                    <a:lstStyle/>
                    <a:p>
                      <a:pPr>
                        <a:lnSpc>
                          <a:spcPct val="120000"/>
                        </a:lnSpc>
                        <a:buNone/>
                      </a:pPr>
                      <a:r>
                        <a:rPr lang="en-GB" sz="1600" dirty="0">
                          <a:solidFill>
                            <a:schemeClr val="bg1"/>
                          </a:solidFill>
                          <a:latin typeface="Arial" panose="020B0604020202020204" pitchFamily="34" charset="0"/>
                          <a:cs typeface="Arial" panose="020B0604020202020204" pitchFamily="34" charset="0"/>
                        </a:rPr>
                        <a:t>SCREEN SMART Solution</a:t>
                      </a:r>
                    </a:p>
                  </a:txBody>
                  <a:tcPr anchor="ctr">
                    <a:solidFill>
                      <a:srgbClr val="5C1419"/>
                    </a:solidFill>
                  </a:tcPr>
                </a:tc>
                <a:extLst>
                  <a:ext uri="{0D108BD9-81ED-4DB2-BD59-A6C34878D82A}">
                    <a16:rowId xmlns:a16="http://schemas.microsoft.com/office/drawing/2014/main" val="1433867875"/>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Habitual scrolling</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Screen-time tracking + personal goals</a:t>
                      </a:r>
                    </a:p>
                  </a:txBody>
                  <a:tcPr anchor="ctr">
                    <a:solidFill>
                      <a:srgbClr val="F1E5E2"/>
                    </a:solidFill>
                  </a:tcPr>
                </a:tc>
                <a:extLst>
                  <a:ext uri="{0D108BD9-81ED-4DB2-BD59-A6C34878D82A}">
                    <a16:rowId xmlns:a16="http://schemas.microsoft.com/office/drawing/2014/main" val="4262900432"/>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Constant notifications</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Notification management + Do Not Disturb</a:t>
                      </a:r>
                    </a:p>
                  </a:txBody>
                  <a:tcPr anchor="ctr">
                    <a:solidFill>
                      <a:srgbClr val="F1E5E2"/>
                    </a:solidFill>
                  </a:tcPr>
                </a:tc>
                <a:extLst>
                  <a:ext uri="{0D108BD9-81ED-4DB2-BD59-A6C34878D82A}">
                    <a16:rowId xmlns:a16="http://schemas.microsoft.com/office/drawing/2014/main" val="1319235855"/>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FOMO &amp; peer pressure</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Peer discussions + group challenges</a:t>
                      </a:r>
                    </a:p>
                  </a:txBody>
                  <a:tcPr anchor="ctr">
                    <a:solidFill>
                      <a:srgbClr val="F1E5E2"/>
                    </a:solidFill>
                  </a:tcPr>
                </a:tc>
                <a:extLst>
                  <a:ext uri="{0D108BD9-81ED-4DB2-BD59-A6C34878D82A}">
                    <a16:rowId xmlns:a16="http://schemas.microsoft.com/office/drawing/2014/main" val="828091855"/>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Bedtime phone use</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60-minute pre-bed screen-free challenge</a:t>
                      </a:r>
                    </a:p>
                  </a:txBody>
                  <a:tcPr anchor="ctr">
                    <a:solidFill>
                      <a:srgbClr val="F1E5E2"/>
                    </a:solidFill>
                  </a:tcPr>
                </a:tc>
                <a:extLst>
                  <a:ext uri="{0D108BD9-81ED-4DB2-BD59-A6C34878D82A}">
                    <a16:rowId xmlns:a16="http://schemas.microsoft.com/office/drawing/2014/main" val="4183475637"/>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Lack of alternatives</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Replace 30 minutes with an offline activity</a:t>
                      </a:r>
                    </a:p>
                  </a:txBody>
                  <a:tcPr anchor="ctr">
                    <a:solidFill>
                      <a:srgbClr val="F1E5E2"/>
                    </a:solidFill>
                  </a:tcPr>
                </a:tc>
                <a:extLst>
                  <a:ext uri="{0D108BD9-81ED-4DB2-BD59-A6C34878D82A}">
                    <a16:rowId xmlns:a16="http://schemas.microsoft.com/office/drawing/2014/main" val="1948200435"/>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 Family habits</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Family screen-free routines + parent support</a:t>
                      </a:r>
                    </a:p>
                  </a:txBody>
                  <a:tcPr anchor="ctr">
                    <a:solidFill>
                      <a:srgbClr val="F1E5E2"/>
                    </a:solidFill>
                  </a:tcPr>
                </a:tc>
                <a:extLst>
                  <a:ext uri="{0D108BD9-81ED-4DB2-BD59-A6C34878D82A}">
                    <a16:rowId xmlns:a16="http://schemas.microsoft.com/office/drawing/2014/main" val="2111566369"/>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Low motivation</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Small goals + progress feedback</a:t>
                      </a:r>
                    </a:p>
                  </a:txBody>
                  <a:tcPr anchor="ctr">
                    <a:solidFill>
                      <a:srgbClr val="F1E5E2"/>
                    </a:solidFill>
                  </a:tcPr>
                </a:tc>
                <a:extLst>
                  <a:ext uri="{0D108BD9-81ED-4DB2-BD59-A6C34878D82A}">
                    <a16:rowId xmlns:a16="http://schemas.microsoft.com/office/drawing/2014/main" val="2036850871"/>
                  </a:ext>
                </a:extLst>
              </a:tr>
              <a:tr h="0">
                <a:tc>
                  <a:txBody>
                    <a:bodyPr/>
                    <a:lstStyle/>
                    <a:p>
                      <a:pPr>
                        <a:lnSpc>
                          <a:spcPct val="120000"/>
                        </a:lnSpc>
                        <a:buNone/>
                      </a:pPr>
                      <a:r>
                        <a:rPr lang="en-GB" sz="1600" dirty="0">
                          <a:latin typeface="Arial" panose="020B0604020202020204" pitchFamily="34" charset="0"/>
                          <a:cs typeface="Arial" panose="020B0604020202020204" pitchFamily="34" charset="0"/>
                        </a:rPr>
                        <a:t>Relapse</a:t>
                      </a:r>
                    </a:p>
                  </a:txBody>
                  <a:tcPr anchor="ctr">
                    <a:solidFill>
                      <a:srgbClr val="F1E5E2"/>
                    </a:solidFill>
                  </a:tcPr>
                </a:tc>
                <a:tc>
                  <a:txBody>
                    <a:bodyPr/>
                    <a:lstStyle/>
                    <a:p>
                      <a:pPr>
                        <a:lnSpc>
                          <a:spcPct val="120000"/>
                        </a:lnSpc>
                        <a:buNone/>
                      </a:pPr>
                      <a:r>
                        <a:rPr lang="en-GB" sz="1600" dirty="0">
                          <a:latin typeface="Arial" panose="020B0604020202020204" pitchFamily="34" charset="0"/>
                          <a:cs typeface="Arial" panose="020B0604020202020204" pitchFamily="34" charset="0"/>
                        </a:rPr>
                        <a:t>Review barriers + adapt goals + try again</a:t>
                      </a:r>
                    </a:p>
                  </a:txBody>
                  <a:tcPr anchor="ctr">
                    <a:solidFill>
                      <a:srgbClr val="F1E5E2"/>
                    </a:solidFill>
                  </a:tcPr>
                </a:tc>
                <a:extLst>
                  <a:ext uri="{0D108BD9-81ED-4DB2-BD59-A6C34878D82A}">
                    <a16:rowId xmlns:a16="http://schemas.microsoft.com/office/drawing/2014/main" val="2697822462"/>
                  </a:ext>
                </a:extLst>
              </a:tr>
            </a:tbl>
          </a:graphicData>
        </a:graphic>
      </p:graphicFrame>
      <p:sp>
        <p:nvSpPr>
          <p:cNvPr id="15" name="TextBox 14">
            <a:extLst>
              <a:ext uri="{FF2B5EF4-FFF2-40B4-BE49-F238E27FC236}">
                <a16:creationId xmlns:a16="http://schemas.microsoft.com/office/drawing/2014/main" id="{49F4E4B0-8637-4532-8093-913A16717271}"/>
              </a:ext>
            </a:extLst>
          </p:cNvPr>
          <p:cNvSpPr txBox="1"/>
          <p:nvPr/>
        </p:nvSpPr>
        <p:spPr>
          <a:xfrm>
            <a:off x="905934" y="5326011"/>
            <a:ext cx="10447866" cy="1019253"/>
          </a:xfrm>
          <a:prstGeom prst="rect">
            <a:avLst/>
          </a:prstGeom>
          <a:noFill/>
        </p:spPr>
        <p:txBody>
          <a:bodyPr wrap="square">
            <a:spAutoFit/>
          </a:bodyPr>
          <a:lstStyle/>
          <a:p>
            <a:pPr>
              <a:lnSpc>
                <a:spcPct val="130000"/>
              </a:lnSpc>
              <a:buNone/>
            </a:pPr>
            <a:r>
              <a:rPr lang="en-GB" sz="1600" i="1" dirty="0">
                <a:latin typeface="Arial" panose="020B0604020202020204" pitchFamily="34" charset="0"/>
                <a:cs typeface="Arial" panose="020B0604020202020204" pitchFamily="34" charset="0"/>
              </a:rPr>
              <a:t>(Michie, van Stralen and West, 2011; Lai et al., 2025)</a:t>
            </a:r>
            <a:endParaRPr lang="en-GB" sz="1600" dirty="0">
              <a:latin typeface="Arial" panose="020B0604020202020204" pitchFamily="34" charset="0"/>
              <a:cs typeface="Arial" panose="020B0604020202020204" pitchFamily="34" charset="0"/>
            </a:endParaRPr>
          </a:p>
          <a:p>
            <a:pPr algn="ctr">
              <a:lnSpc>
                <a:spcPct val="130000"/>
              </a:lnSpc>
              <a:buNone/>
            </a:pPr>
            <a:r>
              <a:rPr lang="en-GB" sz="1600" dirty="0">
                <a:solidFill>
                  <a:srgbClr val="5C1419"/>
                </a:solidFill>
                <a:latin typeface="Arial" panose="020B0604020202020204" pitchFamily="34" charset="0"/>
                <a:cs typeface="Arial" panose="020B0604020202020204" pitchFamily="34" charset="0"/>
              </a:rPr>
              <a:t>Behaviour-Change Principle</a:t>
            </a:r>
          </a:p>
          <a:p>
            <a:pPr>
              <a:lnSpc>
                <a:spcPct val="130000"/>
              </a:lnSpc>
              <a:buNone/>
            </a:pPr>
            <a:r>
              <a:rPr lang="en-GB" sz="1600" dirty="0">
                <a:latin typeface="Arial" panose="020B0604020202020204" pitchFamily="34" charset="0"/>
                <a:cs typeface="Arial" panose="020B0604020202020204" pitchFamily="34" charset="0"/>
              </a:rPr>
              <a:t>Do not only remove an unhealthy behaviour—replace it with a realistic, healthier alternative.</a:t>
            </a:r>
          </a:p>
        </p:txBody>
      </p:sp>
      <p:sp>
        <p:nvSpPr>
          <p:cNvPr id="16" name="Title 1">
            <a:extLst>
              <a:ext uri="{FF2B5EF4-FFF2-40B4-BE49-F238E27FC236}">
                <a16:creationId xmlns:a16="http://schemas.microsoft.com/office/drawing/2014/main" id="{A40B8223-17C4-6DEF-C1D5-9D585647A1BA}"/>
              </a:ext>
            </a:extLst>
          </p:cNvPr>
          <p:cNvSpPr txBox="1">
            <a:spLocks/>
          </p:cNvSpPr>
          <p:nvPr/>
        </p:nvSpPr>
        <p:spPr>
          <a:xfrm>
            <a:off x="2328331" y="889582"/>
            <a:ext cx="7950201" cy="642407"/>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rial" panose="020B0604020202020204" pitchFamily="34" charset="0"/>
                <a:cs typeface="Arial" panose="020B0604020202020204" pitchFamily="34" charset="0"/>
              </a:rPr>
              <a:t>How SCREEN SMART Makes Change Easier</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10577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image shows a group of people sitting and engaging in conversation in a well-lit, modern office setting.&#10;&#10;AI-generated content may be incorrect.">
            <a:extLst>
              <a:ext uri="{FF2B5EF4-FFF2-40B4-BE49-F238E27FC236}">
                <a16:creationId xmlns:a16="http://schemas.microsoft.com/office/drawing/2014/main" id="{644E463F-9CAE-2FF6-39A8-E4D52295576E}"/>
              </a:ext>
            </a:extLst>
          </p:cNvPr>
          <p:cNvPicPr>
            <a:picLocks noChangeAspect="1"/>
          </p:cNvPicPr>
          <p:nvPr/>
        </p:nvPicPr>
        <p:blipFill>
          <a:blip r:embed="rId2"/>
          <a:stretch>
            <a:fillRect/>
          </a:stretch>
        </p:blipFill>
        <p:spPr>
          <a:xfrm>
            <a:off x="3239" y="33866"/>
            <a:ext cx="12185522" cy="6858000"/>
          </a:xfrm>
          <a:prstGeom prst="rect">
            <a:avLst/>
          </a:prstGeom>
        </p:spPr>
      </p:pic>
      <p:sp>
        <p:nvSpPr>
          <p:cNvPr id="3" name="Content Placeholder 2">
            <a:extLst>
              <a:ext uri="{FF2B5EF4-FFF2-40B4-BE49-F238E27FC236}">
                <a16:creationId xmlns:a16="http://schemas.microsoft.com/office/drawing/2014/main" id="{9CBB3981-33FC-1A8A-F7E2-00B497A013DB}"/>
              </a:ext>
            </a:extLst>
          </p:cNvPr>
          <p:cNvSpPr>
            <a:spLocks noGrp="1"/>
          </p:cNvSpPr>
          <p:nvPr>
            <p:ph idx="1"/>
          </p:nvPr>
        </p:nvSpPr>
        <p:spPr>
          <a:xfrm>
            <a:off x="533400" y="1095905"/>
            <a:ext cx="6316134" cy="5453063"/>
          </a:xfrm>
        </p:spPr>
        <p:txBody>
          <a:bodyPr>
            <a:noAutofit/>
          </a:bodyPr>
          <a:lstStyle/>
          <a:p>
            <a:pPr marL="0" indent="0">
              <a:buNone/>
            </a:pPr>
            <a:r>
              <a:rPr lang="en-GB" sz="1600" dirty="0">
                <a:solidFill>
                  <a:srgbClr val="5C1419"/>
                </a:solidFill>
                <a:latin typeface="Arial" panose="020B0604020202020204" pitchFamily="34" charset="0"/>
                <a:cs typeface="Arial" panose="020B0604020202020204" pitchFamily="34" charset="0"/>
              </a:rPr>
              <a:t>Socioeconomic Circumstances</a:t>
            </a:r>
          </a:p>
          <a:p>
            <a:r>
              <a:rPr lang="en-GB" sz="1600" dirty="0">
                <a:latin typeface="Arial" panose="020B0604020202020204" pitchFamily="34" charset="0"/>
                <a:cs typeface="Arial" panose="020B0604020202020204" pitchFamily="34" charset="0"/>
              </a:rPr>
              <a:t>Some teenagers may have fewer affordable opportunities for sport, hobbies or other offline activities.</a:t>
            </a:r>
          </a:p>
          <a:p>
            <a:pPr marL="0" indent="0">
              <a:buNone/>
            </a:pPr>
            <a:r>
              <a:rPr lang="en-GB" sz="1600" dirty="0">
                <a:solidFill>
                  <a:srgbClr val="5C1419"/>
                </a:solidFill>
                <a:latin typeface="Arial" panose="020B0604020202020204" pitchFamily="34" charset="0"/>
                <a:cs typeface="Arial" panose="020B0604020202020204" pitchFamily="34" charset="0"/>
              </a:rPr>
              <a:t>Environment</a:t>
            </a:r>
          </a:p>
          <a:p>
            <a:r>
              <a:rPr lang="en-GB" sz="1600" dirty="0">
                <a:latin typeface="Arial" panose="020B0604020202020204" pitchFamily="34" charset="0"/>
                <a:cs typeface="Arial" panose="020B0604020202020204" pitchFamily="34" charset="0"/>
              </a:rPr>
              <a:t>Access to safe outdoor spaces and community activities may differ between neighbourhoods.</a:t>
            </a:r>
          </a:p>
          <a:p>
            <a:pPr marL="0" indent="0">
              <a:buNone/>
            </a:pPr>
            <a:r>
              <a:rPr lang="en-GB" sz="1600" dirty="0">
                <a:solidFill>
                  <a:srgbClr val="5C1419"/>
                </a:solidFill>
                <a:latin typeface="Arial" panose="020B0604020202020204" pitchFamily="34" charset="0"/>
                <a:cs typeface="Arial" panose="020B0604020202020204" pitchFamily="34" charset="0"/>
              </a:rPr>
              <a:t>Family Circumstances</a:t>
            </a:r>
          </a:p>
          <a:p>
            <a:r>
              <a:rPr lang="en-GB" sz="1600" dirty="0">
                <a:latin typeface="Arial" panose="020B0604020202020204" pitchFamily="34" charset="0"/>
                <a:cs typeface="Arial" panose="020B0604020202020204" pitchFamily="34" charset="0"/>
              </a:rPr>
              <a:t>Parental availability, household rules and parents' own digital habits may influence participation.</a:t>
            </a:r>
          </a:p>
          <a:p>
            <a:pPr marL="0" indent="0">
              <a:buNone/>
            </a:pPr>
            <a:r>
              <a:rPr lang="en-GB" sz="1600" dirty="0">
                <a:solidFill>
                  <a:srgbClr val="5C1419"/>
                </a:solidFill>
                <a:latin typeface="Arial" panose="020B0604020202020204" pitchFamily="34" charset="0"/>
                <a:cs typeface="Arial" panose="020B0604020202020204" pitchFamily="34" charset="0"/>
              </a:rPr>
              <a:t>Educational Needs</a:t>
            </a:r>
          </a:p>
          <a:p>
            <a:r>
              <a:rPr lang="en-GB" sz="1600" dirty="0">
                <a:latin typeface="Arial" panose="020B0604020202020204" pitchFamily="34" charset="0"/>
                <a:cs typeface="Arial" panose="020B0604020202020204" pitchFamily="34" charset="0"/>
              </a:rPr>
              <a:t>Screens are also essential for homework and learning, making recreational and educational use difficult to separate.</a:t>
            </a:r>
          </a:p>
          <a:p>
            <a:pPr marL="0" indent="0">
              <a:buNone/>
            </a:pPr>
            <a:r>
              <a:rPr lang="en-GB" sz="1600" dirty="0">
                <a:solidFill>
                  <a:srgbClr val="5C1419"/>
                </a:solidFill>
                <a:latin typeface="Arial" panose="020B0604020202020204" pitchFamily="34" charset="0"/>
                <a:cs typeface="Arial" panose="020B0604020202020204" pitchFamily="34" charset="0"/>
              </a:rPr>
              <a:t>Individual Needs</a:t>
            </a:r>
          </a:p>
          <a:p>
            <a:r>
              <a:rPr lang="en-GB" sz="1600" dirty="0">
                <a:latin typeface="Arial" panose="020B0604020202020204" pitchFamily="34" charset="0"/>
                <a:cs typeface="Arial" panose="020B0604020202020204" pitchFamily="34" charset="0"/>
              </a:rPr>
              <a:t>Activities should be flexible and accessible, recognising different abilities, interests and circumstances </a:t>
            </a:r>
            <a:r>
              <a:rPr lang="en-GB" sz="1600" i="1" dirty="0">
                <a:latin typeface="Arial" panose="020B0604020202020204" pitchFamily="34" charset="0"/>
                <a:cs typeface="Arial" panose="020B0604020202020204" pitchFamily="34" charset="0"/>
              </a:rPr>
              <a:t>(WHO, 1986; MacKenzie et al., 2022; Liu et al., 2024).</a:t>
            </a:r>
            <a:endParaRPr lang="en-GB" sz="1600" dirty="0">
              <a:latin typeface="Arial" panose="020B0604020202020204" pitchFamily="34" charset="0"/>
              <a:cs typeface="Arial" panose="020B0604020202020204" pitchFamily="34" charset="0"/>
            </a:endParaRPr>
          </a:p>
          <a:p>
            <a:pPr marL="0" indent="0" algn="ctr">
              <a:buNone/>
            </a:pPr>
            <a:r>
              <a:rPr lang="en-GB" sz="1600" dirty="0">
                <a:solidFill>
                  <a:srgbClr val="5C1419"/>
                </a:solidFill>
                <a:latin typeface="Arial" panose="020B0604020202020204" pitchFamily="34" charset="0"/>
                <a:cs typeface="Arial" panose="020B0604020202020204" pitchFamily="34" charset="0"/>
              </a:rPr>
              <a:t>How SCREEN SMART Responds</a:t>
            </a:r>
          </a:p>
          <a:p>
            <a:r>
              <a:rPr lang="en-GB" sz="1600" dirty="0">
                <a:latin typeface="Arial" panose="020B0604020202020204" pitchFamily="34" charset="0"/>
                <a:cs typeface="Arial" panose="020B0604020202020204" pitchFamily="34" charset="0"/>
              </a:rPr>
              <a:t>Personalised goals → Flexible offline choices → Family support → School/community resources → Teen participation</a:t>
            </a:r>
          </a:p>
          <a:p>
            <a:endParaRPr lang="en-GB" sz="1600"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F18725D-9F5D-B1F2-7A65-0FECCF91DB12}"/>
              </a:ext>
            </a:extLst>
          </p:cNvPr>
          <p:cNvSpPr>
            <a:spLocks noGrp="1"/>
          </p:cNvSpPr>
          <p:nvPr>
            <p:ph type="title"/>
          </p:nvPr>
        </p:nvSpPr>
        <p:spPr>
          <a:xfrm>
            <a:off x="838200" y="365125"/>
            <a:ext cx="10515600" cy="574675"/>
          </a:xfrm>
        </p:spPr>
        <p:txBody>
          <a:bodyPr>
            <a:noAutofit/>
          </a:bodyPr>
          <a:lstStyle/>
          <a:p>
            <a:pPr algn="ctr"/>
            <a:r>
              <a:rPr lang="en-GB" sz="3200" b="1" dirty="0">
                <a:solidFill>
                  <a:srgbClr val="5C1419"/>
                </a:solidFill>
                <a:latin typeface="Arial" panose="020B0604020202020204" pitchFamily="34" charset="0"/>
                <a:cs typeface="Arial" panose="020B0604020202020204" pitchFamily="34" charset="0"/>
              </a:rPr>
              <a:t>Equity: Will SCREEN SMART Work for Everyone?</a:t>
            </a:r>
            <a:br>
              <a:rPr lang="en-GB" sz="3200" b="1" dirty="0">
                <a:solidFill>
                  <a:srgbClr val="5C1419"/>
                </a:solidFill>
                <a:latin typeface="Arial" panose="020B0604020202020204" pitchFamily="34" charset="0"/>
                <a:cs typeface="Arial" panose="020B0604020202020204" pitchFamily="34" charset="0"/>
              </a:rPr>
            </a:br>
            <a:endParaRPr lang="en-GB" sz="3200" dirty="0">
              <a:solidFill>
                <a:srgbClr val="5C1419"/>
              </a:solidFill>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D39CD2A5-1AEE-5C97-DBFD-988576E32225}"/>
              </a:ext>
            </a:extLst>
          </p:cNvPr>
          <p:cNvSpPr txBox="1">
            <a:spLocks/>
          </p:cNvSpPr>
          <p:nvPr/>
        </p:nvSpPr>
        <p:spPr>
          <a:xfrm>
            <a:off x="533400" y="652462"/>
            <a:ext cx="10515600" cy="5746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rial" panose="020B0604020202020204" pitchFamily="34" charset="0"/>
                <a:cs typeface="Arial" panose="020B0604020202020204" pitchFamily="34" charset="0"/>
              </a:rPr>
              <a:t>One Approach May Not Suit Every Teenager</a:t>
            </a:r>
          </a:p>
        </p:txBody>
      </p:sp>
      <p:sp>
        <p:nvSpPr>
          <p:cNvPr id="7" name="Content Placeholder 2">
            <a:extLst>
              <a:ext uri="{FF2B5EF4-FFF2-40B4-BE49-F238E27FC236}">
                <a16:creationId xmlns:a16="http://schemas.microsoft.com/office/drawing/2014/main" id="{B1D34D4F-67ED-C9D1-2CE6-DBD334F9485A}"/>
              </a:ext>
            </a:extLst>
          </p:cNvPr>
          <p:cNvSpPr txBox="1">
            <a:spLocks/>
          </p:cNvSpPr>
          <p:nvPr/>
        </p:nvSpPr>
        <p:spPr>
          <a:xfrm>
            <a:off x="6849534" y="1125800"/>
            <a:ext cx="4605866" cy="125333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r>
              <a:rPr lang="en-GB" sz="1600" dirty="0">
                <a:solidFill>
                  <a:srgbClr val="5C1419"/>
                </a:solidFill>
                <a:latin typeface="Arial" panose="020B0604020202020204" pitchFamily="34" charset="0"/>
                <a:cs typeface="Arial" panose="020B0604020202020204" pitchFamily="34" charset="0"/>
              </a:rPr>
              <a:t> Critical Point</a:t>
            </a:r>
          </a:p>
          <a:p>
            <a:pPr marL="0" indent="0" algn="just">
              <a:buNone/>
            </a:pPr>
            <a:r>
              <a:rPr lang="en-GB" sz="1600" dirty="0">
                <a:latin typeface="Arial" panose="020B0604020202020204" pitchFamily="34" charset="0"/>
                <a:cs typeface="Arial" panose="020B0604020202020204" pitchFamily="34" charset="0"/>
              </a:rPr>
              <a:t>A campaign that ignores social inequalities may benefit teenagers who already have the greatest opportunities to change.</a:t>
            </a:r>
          </a:p>
        </p:txBody>
      </p:sp>
      <p:sp>
        <p:nvSpPr>
          <p:cNvPr id="8" name="Content Placeholder 2">
            <a:extLst>
              <a:ext uri="{FF2B5EF4-FFF2-40B4-BE49-F238E27FC236}">
                <a16:creationId xmlns:a16="http://schemas.microsoft.com/office/drawing/2014/main" id="{63B158F9-45AB-9965-323A-87A80E4C95C5}"/>
              </a:ext>
            </a:extLst>
          </p:cNvPr>
          <p:cNvSpPr txBox="1">
            <a:spLocks/>
          </p:cNvSpPr>
          <p:nvPr/>
        </p:nvSpPr>
        <p:spPr>
          <a:xfrm>
            <a:off x="8432799" y="2379133"/>
            <a:ext cx="3513667" cy="35030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600" dirty="0"/>
              <a:t>(Say No to Drugs, Yes to Life, 2025)</a:t>
            </a:r>
          </a:p>
          <a:p>
            <a:pPr marL="0" indent="0" algn="ctr">
              <a:buNone/>
            </a:pPr>
            <a:endParaRPr lang="en-GB" sz="1600" dirty="0"/>
          </a:p>
        </p:txBody>
      </p:sp>
    </p:spTree>
    <p:extLst>
      <p:ext uri="{BB962C8B-B14F-4D97-AF65-F5344CB8AC3E}">
        <p14:creationId xmlns:p14="http://schemas.microsoft.com/office/powerpoint/2010/main" val="13004760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EF6962-8F0B-CDDF-0BD8-C7CF2F21BCE6}"/>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43964FED-AE96-6D23-9DA8-3983681B96FE}"/>
              </a:ext>
            </a:extLst>
          </p:cNvPr>
          <p:cNvPicPr>
            <a:picLocks noChangeAspect="1"/>
          </p:cNvPicPr>
          <p:nvPr/>
        </p:nvPicPr>
        <p:blipFill>
          <a:blip r:embed="rId2"/>
          <a:stretch>
            <a:fillRect/>
          </a:stretch>
        </p:blipFill>
        <p:spPr>
          <a:xfrm>
            <a:off x="0" y="8465"/>
            <a:ext cx="12192000" cy="6858000"/>
          </a:xfrm>
          <a:prstGeom prst="rect">
            <a:avLst/>
          </a:prstGeom>
        </p:spPr>
      </p:pic>
      <p:sp>
        <p:nvSpPr>
          <p:cNvPr id="10" name="Title 1">
            <a:extLst>
              <a:ext uri="{FF2B5EF4-FFF2-40B4-BE49-F238E27FC236}">
                <a16:creationId xmlns:a16="http://schemas.microsoft.com/office/drawing/2014/main" id="{F0D1749F-8805-394C-B9A9-2CE8D4B269B0}"/>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graphicFrame>
        <p:nvGraphicFramePr>
          <p:cNvPr id="4" name="Content Placeholder 3">
            <a:extLst>
              <a:ext uri="{FF2B5EF4-FFF2-40B4-BE49-F238E27FC236}">
                <a16:creationId xmlns:a16="http://schemas.microsoft.com/office/drawing/2014/main" id="{5E01E79B-B07C-A03B-5AFD-38A27D380048}"/>
              </a:ext>
            </a:extLst>
          </p:cNvPr>
          <p:cNvGraphicFramePr>
            <a:graphicFrameLocks noGrp="1"/>
          </p:cNvGraphicFramePr>
          <p:nvPr>
            <p:ph idx="1"/>
            <p:extLst>
              <p:ext uri="{D42A27DB-BD31-4B8C-83A1-F6EECF244321}">
                <p14:modId xmlns:p14="http://schemas.microsoft.com/office/powerpoint/2010/main" val="2501476062"/>
              </p:ext>
            </p:extLst>
          </p:nvPr>
        </p:nvGraphicFramePr>
        <p:xfrm>
          <a:off x="546100" y="1359694"/>
          <a:ext cx="10515600" cy="4450080"/>
        </p:xfrm>
        <a:graphic>
          <a:graphicData uri="http://schemas.openxmlformats.org/drawingml/2006/table">
            <a:tbl>
              <a:tblPr>
                <a:tableStyleId>{F5AB1C69-6EDB-4FF4-983F-18BD219EF322}</a:tableStyleId>
              </a:tblPr>
              <a:tblGrid>
                <a:gridCol w="3505200">
                  <a:extLst>
                    <a:ext uri="{9D8B030D-6E8A-4147-A177-3AD203B41FA5}">
                      <a16:colId xmlns:a16="http://schemas.microsoft.com/office/drawing/2014/main" val="4021923055"/>
                    </a:ext>
                  </a:extLst>
                </a:gridCol>
                <a:gridCol w="3505200">
                  <a:extLst>
                    <a:ext uri="{9D8B030D-6E8A-4147-A177-3AD203B41FA5}">
                      <a16:colId xmlns:a16="http://schemas.microsoft.com/office/drawing/2014/main" val="3498315897"/>
                    </a:ext>
                  </a:extLst>
                </a:gridCol>
                <a:gridCol w="3505200">
                  <a:extLst>
                    <a:ext uri="{9D8B030D-6E8A-4147-A177-3AD203B41FA5}">
                      <a16:colId xmlns:a16="http://schemas.microsoft.com/office/drawing/2014/main" val="2473216141"/>
                    </a:ext>
                  </a:extLst>
                </a:gridCol>
              </a:tblGrid>
              <a:tr h="0">
                <a:tc>
                  <a:txBody>
                    <a:bodyPr/>
                    <a:lstStyle/>
                    <a:p>
                      <a:pPr algn="ctr">
                        <a:buNone/>
                      </a:pPr>
                      <a:r>
                        <a:rPr lang="en-GB" sz="1600">
                          <a:solidFill>
                            <a:schemeClr val="bg1"/>
                          </a:solidFill>
                        </a:rPr>
                        <a:t>Inequality / Barrier</a:t>
                      </a:r>
                    </a:p>
                  </a:txBody>
                  <a:tcPr anchor="ctr">
                    <a:solidFill>
                      <a:srgbClr val="5C1419"/>
                    </a:solidFill>
                  </a:tcPr>
                </a:tc>
                <a:tc>
                  <a:txBody>
                    <a:bodyPr/>
                    <a:lstStyle/>
                    <a:p>
                      <a:pPr algn="ctr">
                        <a:buNone/>
                      </a:pPr>
                      <a:r>
                        <a:rPr lang="en-GB" sz="1600">
                          <a:solidFill>
                            <a:schemeClr val="bg1"/>
                          </a:solidFill>
                        </a:rPr>
                        <a:t>Description</a:t>
                      </a:r>
                    </a:p>
                  </a:txBody>
                  <a:tcPr anchor="ctr">
                    <a:solidFill>
                      <a:srgbClr val="5C1419"/>
                    </a:solidFill>
                  </a:tcPr>
                </a:tc>
                <a:tc>
                  <a:txBody>
                    <a:bodyPr/>
                    <a:lstStyle/>
                    <a:p>
                      <a:pPr algn="ctr">
                        <a:buNone/>
                      </a:pPr>
                      <a:r>
                        <a:rPr lang="en-GB" sz="1600" dirty="0">
                          <a:solidFill>
                            <a:schemeClr val="bg1"/>
                          </a:solidFill>
                        </a:rPr>
                        <a:t>SCREEN SMART Support</a:t>
                      </a:r>
                    </a:p>
                  </a:txBody>
                  <a:tcPr anchor="ctr">
                    <a:solidFill>
                      <a:srgbClr val="5C1419"/>
                    </a:solidFill>
                  </a:tcPr>
                </a:tc>
                <a:extLst>
                  <a:ext uri="{0D108BD9-81ED-4DB2-BD59-A6C34878D82A}">
                    <a16:rowId xmlns:a16="http://schemas.microsoft.com/office/drawing/2014/main" val="3569575794"/>
                  </a:ext>
                </a:extLst>
              </a:tr>
              <a:tr h="0">
                <a:tc>
                  <a:txBody>
                    <a:bodyPr/>
                    <a:lstStyle/>
                    <a:p>
                      <a:pPr>
                        <a:buNone/>
                      </a:pPr>
                      <a:r>
                        <a:rPr lang="en-GB" sz="1600" dirty="0"/>
                        <a:t>Low Household Income</a:t>
                      </a:r>
                    </a:p>
                  </a:txBody>
                  <a:tcPr anchor="ctr">
                    <a:solidFill>
                      <a:srgbClr val="F9EDEF"/>
                    </a:solidFill>
                  </a:tcPr>
                </a:tc>
                <a:tc>
                  <a:txBody>
                    <a:bodyPr/>
                    <a:lstStyle/>
                    <a:p>
                      <a:pPr>
                        <a:buNone/>
                      </a:pPr>
                      <a:r>
                        <a:rPr lang="en-GB" sz="1600" dirty="0"/>
                        <a:t>Fewer affordable opportunities for sport, hobbies or other offline activities.</a:t>
                      </a:r>
                    </a:p>
                  </a:txBody>
                  <a:tcPr anchor="ctr">
                    <a:solidFill>
                      <a:srgbClr val="EAF4F1"/>
                    </a:solidFill>
                  </a:tcPr>
                </a:tc>
                <a:tc>
                  <a:txBody>
                    <a:bodyPr/>
                    <a:lstStyle/>
                    <a:p>
                      <a:pPr>
                        <a:buNone/>
                      </a:pPr>
                      <a:r>
                        <a:rPr lang="en-GB" sz="1600" dirty="0"/>
                        <a:t>Free or low-cost activities using school and community resources.</a:t>
                      </a:r>
                    </a:p>
                  </a:txBody>
                  <a:tcPr anchor="ctr">
                    <a:solidFill>
                      <a:srgbClr val="FFF3DC"/>
                    </a:solidFill>
                  </a:tcPr>
                </a:tc>
                <a:extLst>
                  <a:ext uri="{0D108BD9-81ED-4DB2-BD59-A6C34878D82A}">
                    <a16:rowId xmlns:a16="http://schemas.microsoft.com/office/drawing/2014/main" val="2966536128"/>
                  </a:ext>
                </a:extLst>
              </a:tr>
              <a:tr h="0">
                <a:tc>
                  <a:txBody>
                    <a:bodyPr/>
                    <a:lstStyle/>
                    <a:p>
                      <a:pPr>
                        <a:buNone/>
                      </a:pPr>
                      <a:r>
                        <a:rPr lang="en-GB" sz="1600" dirty="0"/>
                        <a:t>Environment</a:t>
                      </a:r>
                    </a:p>
                  </a:txBody>
                  <a:tcPr anchor="ctr">
                    <a:solidFill>
                      <a:srgbClr val="F9EDEF"/>
                    </a:solidFill>
                  </a:tcPr>
                </a:tc>
                <a:tc>
                  <a:txBody>
                    <a:bodyPr/>
                    <a:lstStyle/>
                    <a:p>
                      <a:pPr>
                        <a:buNone/>
                      </a:pPr>
                      <a:r>
                        <a:rPr lang="en-GB" sz="1600" dirty="0"/>
                        <a:t>Access to safe outdoor spaces and community activities may differ between neighbourhoods.</a:t>
                      </a:r>
                    </a:p>
                  </a:txBody>
                  <a:tcPr anchor="ctr">
                    <a:solidFill>
                      <a:srgbClr val="EAF4F1"/>
                    </a:solidFill>
                  </a:tcPr>
                </a:tc>
                <a:tc>
                  <a:txBody>
                    <a:bodyPr/>
                    <a:lstStyle/>
                    <a:p>
                      <a:pPr>
                        <a:buNone/>
                      </a:pPr>
                      <a:r>
                        <a:rPr lang="en-GB" sz="1600" dirty="0"/>
                        <a:t>Use local school and community resources to provide safe and inclusive activities.</a:t>
                      </a:r>
                    </a:p>
                  </a:txBody>
                  <a:tcPr anchor="ctr">
                    <a:solidFill>
                      <a:srgbClr val="FFF3DC"/>
                    </a:solidFill>
                  </a:tcPr>
                </a:tc>
                <a:extLst>
                  <a:ext uri="{0D108BD9-81ED-4DB2-BD59-A6C34878D82A}">
                    <a16:rowId xmlns:a16="http://schemas.microsoft.com/office/drawing/2014/main" val="3250379043"/>
                  </a:ext>
                </a:extLst>
              </a:tr>
              <a:tr h="0">
                <a:tc>
                  <a:txBody>
                    <a:bodyPr/>
                    <a:lstStyle/>
                    <a:p>
                      <a:pPr>
                        <a:buNone/>
                      </a:pPr>
                      <a:r>
                        <a:rPr lang="en-GB" sz="1600"/>
                        <a:t>Family Circumstances</a:t>
                      </a:r>
                    </a:p>
                  </a:txBody>
                  <a:tcPr anchor="ctr">
                    <a:solidFill>
                      <a:srgbClr val="F9EDEF"/>
                    </a:solidFill>
                  </a:tcPr>
                </a:tc>
                <a:tc>
                  <a:txBody>
                    <a:bodyPr/>
                    <a:lstStyle/>
                    <a:p>
                      <a:pPr>
                        <a:buNone/>
                      </a:pPr>
                      <a:r>
                        <a:rPr lang="en-GB" sz="1600" dirty="0"/>
                        <a:t>Parental availability, household rules and parents’ own digital habits may influence participation.</a:t>
                      </a:r>
                    </a:p>
                  </a:txBody>
                  <a:tcPr anchor="ctr">
                    <a:solidFill>
                      <a:srgbClr val="EAF4F1"/>
                    </a:solidFill>
                  </a:tcPr>
                </a:tc>
                <a:tc>
                  <a:txBody>
                    <a:bodyPr/>
                    <a:lstStyle/>
                    <a:p>
                      <a:pPr>
                        <a:buNone/>
                      </a:pPr>
                      <a:r>
                        <a:rPr lang="en-GB" sz="1600" dirty="0"/>
                        <a:t>Flexible family involvement and guidance to support healthy screen habits.</a:t>
                      </a:r>
                    </a:p>
                  </a:txBody>
                  <a:tcPr anchor="ctr">
                    <a:solidFill>
                      <a:srgbClr val="FFF3DC"/>
                    </a:solidFill>
                  </a:tcPr>
                </a:tc>
                <a:extLst>
                  <a:ext uri="{0D108BD9-81ED-4DB2-BD59-A6C34878D82A}">
                    <a16:rowId xmlns:a16="http://schemas.microsoft.com/office/drawing/2014/main" val="15579326"/>
                  </a:ext>
                </a:extLst>
              </a:tr>
              <a:tr h="0">
                <a:tc>
                  <a:txBody>
                    <a:bodyPr/>
                    <a:lstStyle/>
                    <a:p>
                      <a:pPr>
                        <a:buNone/>
                      </a:pPr>
                      <a:r>
                        <a:rPr lang="en-GB" sz="1600"/>
                        <a:t>Educational Needs</a:t>
                      </a:r>
                    </a:p>
                  </a:txBody>
                  <a:tcPr anchor="ctr">
                    <a:solidFill>
                      <a:srgbClr val="F9EDEF"/>
                    </a:solidFill>
                  </a:tcPr>
                </a:tc>
                <a:tc>
                  <a:txBody>
                    <a:bodyPr/>
                    <a:lstStyle/>
                    <a:p>
                      <a:pPr>
                        <a:buNone/>
                      </a:pPr>
                      <a:r>
                        <a:rPr lang="en-GB" sz="1600" dirty="0"/>
                        <a:t>Screens are essential for homework and learning, making recreational and educational use difficult to separate.</a:t>
                      </a:r>
                    </a:p>
                  </a:txBody>
                  <a:tcPr anchor="ctr">
                    <a:solidFill>
                      <a:srgbClr val="EAF4F1"/>
                    </a:solidFill>
                  </a:tcPr>
                </a:tc>
                <a:tc>
                  <a:txBody>
                    <a:bodyPr/>
                    <a:lstStyle/>
                    <a:p>
                      <a:pPr>
                        <a:buNone/>
                      </a:pPr>
                      <a:r>
                        <a:rPr lang="en-GB" sz="1600" dirty="0"/>
                        <a:t>Separate strategies for learning and leisure screen time, with practical tools and guidance.</a:t>
                      </a:r>
                    </a:p>
                  </a:txBody>
                  <a:tcPr anchor="ctr">
                    <a:solidFill>
                      <a:srgbClr val="FFF3DC"/>
                    </a:solidFill>
                  </a:tcPr>
                </a:tc>
                <a:extLst>
                  <a:ext uri="{0D108BD9-81ED-4DB2-BD59-A6C34878D82A}">
                    <a16:rowId xmlns:a16="http://schemas.microsoft.com/office/drawing/2014/main" val="2903600768"/>
                  </a:ext>
                </a:extLst>
              </a:tr>
              <a:tr h="0">
                <a:tc>
                  <a:txBody>
                    <a:bodyPr/>
                    <a:lstStyle/>
                    <a:p>
                      <a:pPr>
                        <a:buNone/>
                      </a:pPr>
                      <a:r>
                        <a:rPr lang="en-GB" sz="1600" dirty="0"/>
                        <a:t>Individual Needs</a:t>
                      </a:r>
                    </a:p>
                  </a:txBody>
                  <a:tcPr anchor="ctr">
                    <a:solidFill>
                      <a:srgbClr val="F9EDEF"/>
                    </a:solidFill>
                  </a:tcPr>
                </a:tc>
                <a:tc>
                  <a:txBody>
                    <a:bodyPr/>
                    <a:lstStyle/>
                    <a:p>
                      <a:pPr>
                        <a:buNone/>
                      </a:pPr>
                      <a:r>
                        <a:rPr lang="en-GB" sz="1600" dirty="0"/>
                        <a:t>Different abilities, interests and circumstances, including disabilities and health conditions.</a:t>
                      </a:r>
                    </a:p>
                  </a:txBody>
                  <a:tcPr anchor="ctr">
                    <a:solidFill>
                      <a:srgbClr val="EAF4F1"/>
                    </a:solidFill>
                  </a:tcPr>
                </a:tc>
                <a:tc>
                  <a:txBody>
                    <a:bodyPr/>
                    <a:lstStyle/>
                    <a:p>
                      <a:pPr>
                        <a:buNone/>
                      </a:pPr>
                      <a:r>
                        <a:rPr lang="en-GB" sz="1600" dirty="0"/>
                        <a:t>Personalised goals and flexible, accessible activities tailored to each teenager.</a:t>
                      </a:r>
                    </a:p>
                  </a:txBody>
                  <a:tcPr anchor="ctr">
                    <a:solidFill>
                      <a:srgbClr val="FFF3DC"/>
                    </a:solidFill>
                  </a:tcPr>
                </a:tc>
                <a:extLst>
                  <a:ext uri="{0D108BD9-81ED-4DB2-BD59-A6C34878D82A}">
                    <a16:rowId xmlns:a16="http://schemas.microsoft.com/office/drawing/2014/main" val="3898072911"/>
                  </a:ext>
                </a:extLst>
              </a:tr>
            </a:tbl>
          </a:graphicData>
        </a:graphic>
      </p:graphicFrame>
      <p:sp>
        <p:nvSpPr>
          <p:cNvPr id="6" name="Title 1">
            <a:extLst>
              <a:ext uri="{FF2B5EF4-FFF2-40B4-BE49-F238E27FC236}">
                <a16:creationId xmlns:a16="http://schemas.microsoft.com/office/drawing/2014/main" id="{360D665B-AA87-9F3A-214E-3D20F8078B94}"/>
              </a:ext>
            </a:extLst>
          </p:cNvPr>
          <p:cNvSpPr txBox="1">
            <a:spLocks/>
          </p:cNvSpPr>
          <p:nvPr/>
        </p:nvSpPr>
        <p:spPr>
          <a:xfrm>
            <a:off x="389467" y="5969000"/>
            <a:ext cx="10515600" cy="5238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60000"/>
              </a:lnSpc>
            </a:pPr>
            <a:r>
              <a:rPr lang="en-US" sz="1700" b="1" dirty="0">
                <a:solidFill>
                  <a:srgbClr val="5C1419"/>
                </a:solidFill>
              </a:rPr>
              <a:t>Critical Point</a:t>
            </a:r>
            <a:r>
              <a:rPr lang="en-US" sz="1700" dirty="0">
                <a:solidFill>
                  <a:srgbClr val="5C1419"/>
                </a:solidFill>
              </a:rPr>
              <a:t>:</a:t>
            </a:r>
            <a:r>
              <a:rPr lang="en-US" sz="1700" dirty="0"/>
              <a:t> A campaign that ignores social inequalities may benefit teenagers who already have the greatest opportunities to change (WHO, 1986; MacKenzie et al., 2022; Liu et al., 2024).</a:t>
            </a:r>
            <a:endParaRPr lang="en-GB" sz="1700" dirty="0"/>
          </a:p>
        </p:txBody>
      </p:sp>
      <p:sp>
        <p:nvSpPr>
          <p:cNvPr id="9" name="Title 1">
            <a:extLst>
              <a:ext uri="{FF2B5EF4-FFF2-40B4-BE49-F238E27FC236}">
                <a16:creationId xmlns:a16="http://schemas.microsoft.com/office/drawing/2014/main" id="{09211F10-AC11-3D4F-B253-8B69B371A8CF}"/>
              </a:ext>
            </a:extLst>
          </p:cNvPr>
          <p:cNvSpPr>
            <a:spLocks noGrp="1"/>
          </p:cNvSpPr>
          <p:nvPr>
            <p:ph type="title"/>
          </p:nvPr>
        </p:nvSpPr>
        <p:spPr>
          <a:xfrm>
            <a:off x="838200" y="365125"/>
            <a:ext cx="10515600" cy="574675"/>
          </a:xfrm>
        </p:spPr>
        <p:txBody>
          <a:bodyPr>
            <a:noAutofit/>
          </a:bodyPr>
          <a:lstStyle/>
          <a:p>
            <a:pPr algn="ctr"/>
            <a:r>
              <a:rPr lang="en-GB" sz="3200" b="1" dirty="0">
                <a:solidFill>
                  <a:srgbClr val="5C1419"/>
                </a:solidFill>
                <a:latin typeface="Arial" panose="020B0604020202020204" pitchFamily="34" charset="0"/>
                <a:cs typeface="Arial" panose="020B0604020202020204" pitchFamily="34" charset="0"/>
              </a:rPr>
              <a:t>Equity: Will SCREEN SMART Work for Everyone?</a:t>
            </a:r>
            <a:br>
              <a:rPr lang="en-GB" sz="3200" b="1" dirty="0">
                <a:solidFill>
                  <a:srgbClr val="5C1419"/>
                </a:solidFill>
                <a:latin typeface="Arial" panose="020B0604020202020204" pitchFamily="34" charset="0"/>
                <a:cs typeface="Arial" panose="020B0604020202020204" pitchFamily="34" charset="0"/>
              </a:rPr>
            </a:br>
            <a:endParaRPr lang="en-GB" sz="3200" dirty="0">
              <a:solidFill>
                <a:srgbClr val="5C1419"/>
              </a:solidFill>
              <a:latin typeface="Arial" panose="020B0604020202020204" pitchFamily="34" charset="0"/>
              <a:cs typeface="Arial" panose="020B0604020202020204" pitchFamily="34" charset="0"/>
            </a:endParaRPr>
          </a:p>
        </p:txBody>
      </p:sp>
      <p:sp>
        <p:nvSpPr>
          <p:cNvPr id="13" name="Title 1">
            <a:extLst>
              <a:ext uri="{FF2B5EF4-FFF2-40B4-BE49-F238E27FC236}">
                <a16:creationId xmlns:a16="http://schemas.microsoft.com/office/drawing/2014/main" id="{ED947C64-9F2F-E6F0-85C6-F351DE1198F8}"/>
              </a:ext>
            </a:extLst>
          </p:cNvPr>
          <p:cNvSpPr txBox="1">
            <a:spLocks/>
          </p:cNvSpPr>
          <p:nvPr/>
        </p:nvSpPr>
        <p:spPr>
          <a:xfrm>
            <a:off x="533400" y="652462"/>
            <a:ext cx="10515600" cy="57467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latin typeface="Arial" panose="020B0604020202020204" pitchFamily="34" charset="0"/>
                <a:cs typeface="Arial" panose="020B0604020202020204" pitchFamily="34" charset="0"/>
              </a:rPr>
              <a:t>One Approach May Not Suit Every Teenager</a:t>
            </a:r>
          </a:p>
        </p:txBody>
      </p:sp>
      <p:cxnSp>
        <p:nvCxnSpPr>
          <p:cNvPr id="15" name="Straight Arrow Connector 14">
            <a:extLst>
              <a:ext uri="{FF2B5EF4-FFF2-40B4-BE49-F238E27FC236}">
                <a16:creationId xmlns:a16="http://schemas.microsoft.com/office/drawing/2014/main" id="{45C693C4-9013-93EB-EEDE-6E576C4DA609}"/>
              </a:ext>
            </a:extLst>
          </p:cNvPr>
          <p:cNvCxnSpPr/>
          <p:nvPr/>
        </p:nvCxnSpPr>
        <p:spPr>
          <a:xfrm>
            <a:off x="3352801" y="1557867"/>
            <a:ext cx="1524000" cy="0"/>
          </a:xfrm>
          <a:prstGeom prst="straightConnector1">
            <a:avLst/>
          </a:prstGeom>
          <a:ln w="76200">
            <a:solidFill>
              <a:schemeClr val="bg1"/>
            </a:solidFill>
            <a:tailEnd type="triangle"/>
          </a:ln>
        </p:spPr>
        <p:style>
          <a:lnRef idx="3">
            <a:schemeClr val="accent6"/>
          </a:lnRef>
          <a:fillRef idx="0">
            <a:schemeClr val="accent6"/>
          </a:fillRef>
          <a:effectRef idx="2">
            <a:schemeClr val="accent6"/>
          </a:effectRef>
          <a:fontRef idx="minor">
            <a:schemeClr val="tx1"/>
          </a:fontRef>
        </p:style>
      </p:cxnSp>
      <p:cxnSp>
        <p:nvCxnSpPr>
          <p:cNvPr id="16" name="Straight Arrow Connector 15">
            <a:extLst>
              <a:ext uri="{FF2B5EF4-FFF2-40B4-BE49-F238E27FC236}">
                <a16:creationId xmlns:a16="http://schemas.microsoft.com/office/drawing/2014/main" id="{61AF62D5-DC65-EB71-38F1-595D892FC66B}"/>
              </a:ext>
            </a:extLst>
          </p:cNvPr>
          <p:cNvCxnSpPr/>
          <p:nvPr/>
        </p:nvCxnSpPr>
        <p:spPr>
          <a:xfrm>
            <a:off x="6578600" y="1557867"/>
            <a:ext cx="1524000" cy="0"/>
          </a:xfrm>
          <a:prstGeom prst="straightConnector1">
            <a:avLst/>
          </a:prstGeom>
          <a:ln w="76200">
            <a:solidFill>
              <a:schemeClr val="bg1"/>
            </a:solidFill>
            <a:tailEnd type="triangle"/>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26102839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E1E15C-F33D-4DE3-83F6-6FFD656E51C3}"/>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D901876E-94F2-197C-E241-AC61EA9F95F1}"/>
              </a:ext>
            </a:extLst>
          </p:cNvPr>
          <p:cNvPicPr>
            <a:picLocks noChangeAspect="1"/>
          </p:cNvPicPr>
          <p:nvPr/>
        </p:nvPicPr>
        <p:blipFill>
          <a:blip r:embed="rId2"/>
          <a:stretch>
            <a:fillRect/>
          </a:stretch>
        </p:blipFill>
        <p:spPr>
          <a:xfrm>
            <a:off x="0" y="8465"/>
            <a:ext cx="12192000" cy="6858000"/>
          </a:xfrm>
          <a:prstGeom prst="rect">
            <a:avLst/>
          </a:prstGeom>
        </p:spPr>
      </p:pic>
      <p:sp>
        <p:nvSpPr>
          <p:cNvPr id="2" name="Title 1">
            <a:extLst>
              <a:ext uri="{FF2B5EF4-FFF2-40B4-BE49-F238E27FC236}">
                <a16:creationId xmlns:a16="http://schemas.microsoft.com/office/drawing/2014/main" id="{B0C7CB81-0D0D-1EDF-017F-D3D9709C6928}"/>
              </a:ext>
            </a:extLst>
          </p:cNvPr>
          <p:cNvSpPr>
            <a:spLocks noGrp="1"/>
          </p:cNvSpPr>
          <p:nvPr>
            <p:ph type="title"/>
          </p:nvPr>
        </p:nvSpPr>
        <p:spPr>
          <a:xfrm>
            <a:off x="1837266" y="365125"/>
            <a:ext cx="9516533" cy="625475"/>
          </a:xfrm>
        </p:spPr>
        <p:txBody>
          <a:bodyPr>
            <a:normAutofit fontScale="90000"/>
          </a:bodyPr>
          <a:lstStyle/>
          <a:p>
            <a:r>
              <a:rPr lang="en-GB" b="1" dirty="0">
                <a:latin typeface="Arial" panose="020B0604020202020204" pitchFamily="34" charset="0"/>
                <a:cs typeface="Arial" panose="020B0604020202020204" pitchFamily="34" charset="0"/>
              </a:rPr>
              <a:t>Critical Appraisal &amp; Conclusion</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20A0EEA5-F3FE-B257-16BA-BA7AE4971273}"/>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12" name="Content Placeholder 11">
            <a:extLst>
              <a:ext uri="{FF2B5EF4-FFF2-40B4-BE49-F238E27FC236}">
                <a16:creationId xmlns:a16="http://schemas.microsoft.com/office/drawing/2014/main" id="{B9B88E1F-9B5C-6AFA-5DD1-12AAECBC7613}"/>
              </a:ext>
            </a:extLst>
          </p:cNvPr>
          <p:cNvSpPr>
            <a:spLocks noGrp="1"/>
          </p:cNvSpPr>
          <p:nvPr>
            <p:ph idx="1"/>
          </p:nvPr>
        </p:nvSpPr>
        <p:spPr>
          <a:xfrm>
            <a:off x="838200" y="1825625"/>
            <a:ext cx="4868333" cy="2864908"/>
          </a:xfrm>
        </p:spPr>
        <p:txBody>
          <a:bodyPr>
            <a:normAutofit/>
          </a:bodyPr>
          <a:lstStyle/>
          <a:p>
            <a:pPr marL="0" indent="0">
              <a:buNone/>
            </a:pPr>
            <a:r>
              <a:rPr lang="en-GB" sz="1800" dirty="0">
                <a:solidFill>
                  <a:srgbClr val="5C1419"/>
                </a:solidFill>
                <a:latin typeface="Arial" panose="020B0604020202020204" pitchFamily="34" charset="0"/>
                <a:cs typeface="Arial" panose="020B0604020202020204" pitchFamily="34" charset="0"/>
              </a:rPr>
              <a:t> Strengths</a:t>
            </a:r>
          </a:p>
          <a:p>
            <a:pPr lvl="0"/>
            <a:r>
              <a:rPr lang="en-GB" sz="1800" dirty="0">
                <a:latin typeface="Arial" panose="020B0604020202020204" pitchFamily="34" charset="0"/>
                <a:cs typeface="Arial" panose="020B0604020202020204" pitchFamily="34" charset="0"/>
              </a:rPr>
              <a:t>Multi-component approach </a:t>
            </a:r>
          </a:p>
          <a:p>
            <a:pPr lvl="0"/>
            <a:r>
              <a:rPr lang="en-GB" sz="1800" dirty="0">
                <a:latin typeface="Arial" panose="020B0604020202020204" pitchFamily="34" charset="0"/>
                <a:cs typeface="Arial" panose="020B0604020202020204" pitchFamily="34" charset="0"/>
              </a:rPr>
              <a:t>Personalised and achievable goals </a:t>
            </a:r>
          </a:p>
          <a:p>
            <a:pPr lvl="0"/>
            <a:r>
              <a:rPr lang="en-GB" sz="1800" dirty="0">
                <a:latin typeface="Arial" panose="020B0604020202020204" pitchFamily="34" charset="0"/>
                <a:cs typeface="Arial" panose="020B0604020202020204" pitchFamily="34" charset="0"/>
              </a:rPr>
              <a:t>School + family + peer support </a:t>
            </a:r>
          </a:p>
          <a:p>
            <a:pPr lvl="0"/>
            <a:r>
              <a:rPr lang="en-GB" sz="1800" dirty="0">
                <a:latin typeface="Arial" panose="020B0604020202020204" pitchFamily="34" charset="0"/>
                <a:cs typeface="Arial" panose="020B0604020202020204" pitchFamily="34" charset="0"/>
              </a:rPr>
              <a:t>Uses behaviour-change theory </a:t>
            </a:r>
          </a:p>
          <a:p>
            <a:pPr lvl="0"/>
            <a:r>
              <a:rPr lang="en-GB" sz="1800" dirty="0">
                <a:latin typeface="Arial" panose="020B0604020202020204" pitchFamily="34" charset="0"/>
                <a:cs typeface="Arial" panose="020B0604020202020204" pitchFamily="34" charset="0"/>
              </a:rPr>
              <a:t>Combines self-monitoring with practical action </a:t>
            </a:r>
          </a:p>
          <a:p>
            <a:pPr lvl="0"/>
            <a:r>
              <a:rPr lang="en-GB" sz="1800" dirty="0">
                <a:latin typeface="Arial" panose="020B0604020202020204" pitchFamily="34" charset="0"/>
                <a:cs typeface="Arial" panose="020B0604020202020204" pitchFamily="34" charset="0"/>
              </a:rPr>
              <a:t>Promotes balance rather than abstinence </a:t>
            </a:r>
          </a:p>
          <a:p>
            <a:endParaRPr lang="en-GB" sz="1800" dirty="0">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8E43DD96-E4DC-AB0B-1E30-329F8BC9CAB7}"/>
              </a:ext>
            </a:extLst>
          </p:cNvPr>
          <p:cNvSpPr txBox="1">
            <a:spLocks/>
          </p:cNvSpPr>
          <p:nvPr/>
        </p:nvSpPr>
        <p:spPr>
          <a:xfrm>
            <a:off x="1913466" y="969960"/>
            <a:ext cx="9516533" cy="62547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latin typeface="Arial" panose="020B0604020202020204" pitchFamily="34" charset="0"/>
                <a:cs typeface="Arial" panose="020B0604020202020204" pitchFamily="34" charset="0"/>
              </a:rPr>
              <a:t>Can SCREEN SMART Support Behaviour Change?</a:t>
            </a:r>
          </a:p>
        </p:txBody>
      </p:sp>
      <p:sp>
        <p:nvSpPr>
          <p:cNvPr id="4" name="Content Placeholder 11">
            <a:extLst>
              <a:ext uri="{FF2B5EF4-FFF2-40B4-BE49-F238E27FC236}">
                <a16:creationId xmlns:a16="http://schemas.microsoft.com/office/drawing/2014/main" id="{93BCD3A1-DA42-621A-DE89-3A7BF41B989B}"/>
              </a:ext>
            </a:extLst>
          </p:cNvPr>
          <p:cNvSpPr txBox="1">
            <a:spLocks/>
          </p:cNvSpPr>
          <p:nvPr/>
        </p:nvSpPr>
        <p:spPr>
          <a:xfrm>
            <a:off x="6760634" y="1647825"/>
            <a:ext cx="4868333" cy="322050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dirty="0">
                <a:solidFill>
                  <a:srgbClr val="5C1419"/>
                </a:solidFill>
                <a:latin typeface="Arial" panose="020B0604020202020204" pitchFamily="34" charset="0"/>
                <a:cs typeface="Arial" panose="020B0604020202020204" pitchFamily="34" charset="0"/>
              </a:rPr>
              <a:t>Limitations</a:t>
            </a:r>
          </a:p>
          <a:p>
            <a:pPr lvl="0"/>
            <a:r>
              <a:rPr lang="en-GB" sz="1700" dirty="0">
                <a:latin typeface="Arial" panose="020B0604020202020204" pitchFamily="34" charset="0"/>
                <a:cs typeface="Arial" panose="020B0604020202020204" pitchFamily="34" charset="0"/>
              </a:rPr>
              <a:t>Six weeks may be too short for sustained change </a:t>
            </a:r>
          </a:p>
          <a:p>
            <a:pPr lvl="0"/>
            <a:r>
              <a:rPr lang="en-GB" sz="1700" dirty="0">
                <a:latin typeface="Arial" panose="020B0604020202020204" pitchFamily="34" charset="0"/>
                <a:cs typeface="Arial" panose="020B0604020202020204" pitchFamily="34" charset="0"/>
              </a:rPr>
              <a:t>Self-reported behaviour may introduce bias </a:t>
            </a:r>
          </a:p>
          <a:p>
            <a:pPr lvl="0"/>
            <a:r>
              <a:rPr lang="en-GB" sz="1700" dirty="0">
                <a:latin typeface="Arial" panose="020B0604020202020204" pitchFamily="34" charset="0"/>
                <a:cs typeface="Arial" panose="020B0604020202020204" pitchFamily="34" charset="0"/>
              </a:rPr>
              <a:t>Device data may mix educational and recreational use </a:t>
            </a:r>
          </a:p>
          <a:p>
            <a:pPr lvl="0"/>
            <a:r>
              <a:rPr lang="en-GB" sz="1700" dirty="0">
                <a:latin typeface="Arial" panose="020B0604020202020204" pitchFamily="34" charset="0"/>
                <a:cs typeface="Arial" panose="020B0604020202020204" pitchFamily="34" charset="0"/>
              </a:rPr>
              <a:t>Motivation and engagement may differ between teenagers </a:t>
            </a:r>
          </a:p>
          <a:p>
            <a:pPr lvl="0"/>
            <a:r>
              <a:rPr lang="en-GB" sz="1700" dirty="0">
                <a:latin typeface="Arial" panose="020B0604020202020204" pitchFamily="34" charset="0"/>
                <a:cs typeface="Arial" panose="020B0604020202020204" pitchFamily="34" charset="0"/>
              </a:rPr>
              <a:t>Family and socioeconomic circumstances may influence participation </a:t>
            </a:r>
          </a:p>
          <a:p>
            <a:pPr lvl="0"/>
            <a:r>
              <a:rPr lang="en-GB" sz="1700" dirty="0">
                <a:latin typeface="Arial" panose="020B0604020202020204" pitchFamily="34" charset="0"/>
                <a:cs typeface="Arial" panose="020B0604020202020204" pitchFamily="34" charset="0"/>
              </a:rPr>
              <a:t>School-based interventions may produce modest rather than dramatic reductions  </a:t>
            </a:r>
            <a:r>
              <a:rPr lang="en-GB" sz="1700" i="1" dirty="0">
                <a:latin typeface="Arial" panose="020B0604020202020204" pitchFamily="34" charset="0"/>
                <a:cs typeface="Arial" panose="020B0604020202020204" pitchFamily="34" charset="0"/>
              </a:rPr>
              <a:t>(Santos et al., 2023; Lai et al., 2025)</a:t>
            </a: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p:txBody>
      </p:sp>
      <p:sp>
        <p:nvSpPr>
          <p:cNvPr id="8" name="Content Placeholder 11">
            <a:extLst>
              <a:ext uri="{FF2B5EF4-FFF2-40B4-BE49-F238E27FC236}">
                <a16:creationId xmlns:a16="http://schemas.microsoft.com/office/drawing/2014/main" id="{3E6AAF2A-779A-809F-95EB-62FED5A90DA4}"/>
              </a:ext>
            </a:extLst>
          </p:cNvPr>
          <p:cNvSpPr txBox="1">
            <a:spLocks/>
          </p:cNvSpPr>
          <p:nvPr/>
        </p:nvSpPr>
        <p:spPr>
          <a:xfrm>
            <a:off x="1286934" y="4920723"/>
            <a:ext cx="5587999" cy="18258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dirty="0">
                <a:solidFill>
                  <a:srgbClr val="5C1419"/>
                </a:solidFill>
                <a:latin typeface="Arial" panose="020B0604020202020204" pitchFamily="34" charset="0"/>
                <a:cs typeface="Arial" panose="020B0604020202020204" pitchFamily="34" charset="0"/>
              </a:rPr>
              <a:t>Final Message</a:t>
            </a:r>
          </a:p>
          <a:p>
            <a:pPr marL="0" indent="0" algn="ctr">
              <a:buNone/>
            </a:pPr>
            <a:r>
              <a:rPr lang="en-GB" sz="1800" dirty="0">
                <a:latin typeface="Arial" panose="020B0604020202020204" pitchFamily="34" charset="0"/>
                <a:cs typeface="Arial" panose="020B0604020202020204" pitchFamily="34" charset="0"/>
              </a:rPr>
              <a:t>Success means healthier digital balance—not simply fewer hours online.</a:t>
            </a:r>
          </a:p>
          <a:p>
            <a:pPr marL="0" indent="0" algn="ctr">
              <a:buNone/>
            </a:pPr>
            <a:r>
              <a:rPr lang="en-GB" sz="1800" dirty="0">
                <a:solidFill>
                  <a:srgbClr val="5C1419"/>
                </a:solidFill>
                <a:latin typeface="Arial" panose="020B0604020202020204" pitchFamily="34" charset="0"/>
                <a:cs typeface="Arial" panose="020B0604020202020204" pitchFamily="34" charset="0"/>
              </a:rPr>
              <a:t>SCREEN SMART</a:t>
            </a:r>
          </a:p>
          <a:p>
            <a:pPr algn="ctr"/>
            <a:r>
              <a:rPr lang="en-GB" sz="1800" i="1" dirty="0">
                <a:latin typeface="Arial" panose="020B0604020202020204" pitchFamily="34" charset="0"/>
                <a:cs typeface="Arial" panose="020B0604020202020204" pitchFamily="34" charset="0"/>
              </a:rPr>
              <a:t>Scroll Less • Sleep Better • Move More.</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50211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84B959-899C-0083-49F6-591BADC3D90C}"/>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2CDE39EA-7C4E-3D5C-761F-D3BB4C6F8E64}"/>
              </a:ext>
            </a:extLst>
          </p:cNvPr>
          <p:cNvPicPr>
            <a:picLocks noChangeAspect="1"/>
          </p:cNvPicPr>
          <p:nvPr/>
        </p:nvPicPr>
        <p:blipFill>
          <a:blip r:embed="rId2"/>
          <a:stretch>
            <a:fillRect/>
          </a:stretch>
        </p:blipFill>
        <p:spPr>
          <a:xfrm>
            <a:off x="0" y="8465"/>
            <a:ext cx="12192000" cy="6858000"/>
          </a:xfrm>
          <a:prstGeom prst="rect">
            <a:avLst/>
          </a:prstGeom>
        </p:spPr>
      </p:pic>
      <p:sp>
        <p:nvSpPr>
          <p:cNvPr id="2" name="Title 1">
            <a:extLst>
              <a:ext uri="{FF2B5EF4-FFF2-40B4-BE49-F238E27FC236}">
                <a16:creationId xmlns:a16="http://schemas.microsoft.com/office/drawing/2014/main" id="{B4E52E5F-83EB-619F-61A2-D04BB9969F9D}"/>
              </a:ext>
            </a:extLst>
          </p:cNvPr>
          <p:cNvSpPr>
            <a:spLocks noGrp="1"/>
          </p:cNvSpPr>
          <p:nvPr>
            <p:ph type="title"/>
          </p:nvPr>
        </p:nvSpPr>
        <p:spPr>
          <a:xfrm>
            <a:off x="1837266" y="365125"/>
            <a:ext cx="9516533" cy="625475"/>
          </a:xfrm>
        </p:spPr>
        <p:txBody>
          <a:bodyPr>
            <a:normAutofit fontScale="90000"/>
          </a:bodyPr>
          <a:lstStyle/>
          <a:p>
            <a:r>
              <a:rPr lang="en-GB" b="1" dirty="0">
                <a:latin typeface="Arial" panose="020B0604020202020204" pitchFamily="34" charset="0"/>
                <a:cs typeface="Arial" panose="020B0604020202020204" pitchFamily="34" charset="0"/>
              </a:rPr>
              <a:t>Critical Appraisal &amp; Conclusion</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19C8D218-E410-DA02-1380-E907D0EF1206}"/>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3" name="Title 1">
            <a:extLst>
              <a:ext uri="{FF2B5EF4-FFF2-40B4-BE49-F238E27FC236}">
                <a16:creationId xmlns:a16="http://schemas.microsoft.com/office/drawing/2014/main" id="{214742D2-223F-EA86-7B91-1A369F57C51F}"/>
              </a:ext>
            </a:extLst>
          </p:cNvPr>
          <p:cNvSpPr txBox="1">
            <a:spLocks/>
          </p:cNvSpPr>
          <p:nvPr/>
        </p:nvSpPr>
        <p:spPr>
          <a:xfrm>
            <a:off x="1913466" y="969960"/>
            <a:ext cx="9516533" cy="62547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latin typeface="Arial" panose="020B0604020202020204" pitchFamily="34" charset="0"/>
                <a:cs typeface="Arial" panose="020B0604020202020204" pitchFamily="34" charset="0"/>
              </a:rPr>
              <a:t>Can SCREEN SMART Support Behaviour Change?</a:t>
            </a:r>
          </a:p>
        </p:txBody>
      </p:sp>
      <p:sp>
        <p:nvSpPr>
          <p:cNvPr id="4" name="Content Placeholder 11">
            <a:extLst>
              <a:ext uri="{FF2B5EF4-FFF2-40B4-BE49-F238E27FC236}">
                <a16:creationId xmlns:a16="http://schemas.microsoft.com/office/drawing/2014/main" id="{177808E9-894B-2532-0B9F-AC0A215BAC0E}"/>
              </a:ext>
            </a:extLst>
          </p:cNvPr>
          <p:cNvSpPr txBox="1">
            <a:spLocks/>
          </p:cNvSpPr>
          <p:nvPr/>
        </p:nvSpPr>
        <p:spPr>
          <a:xfrm>
            <a:off x="1113368" y="1647825"/>
            <a:ext cx="10515600" cy="322050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700" dirty="0">
                <a:solidFill>
                  <a:srgbClr val="5C1419"/>
                </a:solidFill>
                <a:latin typeface="Arial" panose="020B0604020202020204" pitchFamily="34" charset="0"/>
                <a:cs typeface="Arial" panose="020B0604020202020204" pitchFamily="34" charset="0"/>
              </a:rPr>
              <a:t>Limitations</a:t>
            </a:r>
          </a:p>
          <a:p>
            <a:pPr lvl="0"/>
            <a:r>
              <a:rPr lang="en-GB" sz="1700" dirty="0">
                <a:latin typeface="Arial" panose="020B0604020202020204" pitchFamily="34" charset="0"/>
                <a:cs typeface="Arial" panose="020B0604020202020204" pitchFamily="34" charset="0"/>
              </a:rPr>
              <a:t>Six weeks may be too short for sustained change </a:t>
            </a:r>
          </a:p>
          <a:p>
            <a:pPr lvl="0"/>
            <a:r>
              <a:rPr lang="en-GB" sz="1700" dirty="0">
                <a:latin typeface="Arial" panose="020B0604020202020204" pitchFamily="34" charset="0"/>
                <a:cs typeface="Arial" panose="020B0604020202020204" pitchFamily="34" charset="0"/>
              </a:rPr>
              <a:t>Self-reported behaviour may introduce bias </a:t>
            </a:r>
          </a:p>
          <a:p>
            <a:pPr lvl="0"/>
            <a:r>
              <a:rPr lang="en-GB" sz="1700" dirty="0">
                <a:latin typeface="Arial" panose="020B0604020202020204" pitchFamily="34" charset="0"/>
                <a:cs typeface="Arial" panose="020B0604020202020204" pitchFamily="34" charset="0"/>
              </a:rPr>
              <a:t>Device data may mix educational and recreational use </a:t>
            </a:r>
          </a:p>
          <a:p>
            <a:pPr lvl="0"/>
            <a:r>
              <a:rPr lang="en-GB" sz="1700" dirty="0">
                <a:latin typeface="Arial" panose="020B0604020202020204" pitchFamily="34" charset="0"/>
                <a:cs typeface="Arial" panose="020B0604020202020204" pitchFamily="34" charset="0"/>
              </a:rPr>
              <a:t>Motivation and engagement may differ between teenagers </a:t>
            </a:r>
          </a:p>
          <a:p>
            <a:pPr lvl="0"/>
            <a:r>
              <a:rPr lang="en-GB" sz="1700" dirty="0">
                <a:latin typeface="Arial" panose="020B0604020202020204" pitchFamily="34" charset="0"/>
                <a:cs typeface="Arial" panose="020B0604020202020204" pitchFamily="34" charset="0"/>
              </a:rPr>
              <a:t>Family and socioeconomic circumstances may influence participation </a:t>
            </a:r>
          </a:p>
          <a:p>
            <a:pPr lvl="0"/>
            <a:r>
              <a:rPr lang="en-GB" sz="1700" dirty="0">
                <a:latin typeface="Arial" panose="020B0604020202020204" pitchFamily="34" charset="0"/>
                <a:cs typeface="Arial" panose="020B0604020202020204" pitchFamily="34" charset="0"/>
              </a:rPr>
              <a:t>School-based interventions may produce modest rather than dramatic reductions  </a:t>
            </a:r>
            <a:r>
              <a:rPr lang="en-GB" sz="1700" i="1" dirty="0">
                <a:latin typeface="Arial" panose="020B0604020202020204" pitchFamily="34" charset="0"/>
                <a:cs typeface="Arial" panose="020B0604020202020204" pitchFamily="34" charset="0"/>
              </a:rPr>
              <a:t>(Santos et al., 2023; Lai et al., 2025)</a:t>
            </a:r>
            <a:endParaRPr lang="en-GB" sz="1700" dirty="0">
              <a:latin typeface="Arial" panose="020B0604020202020204" pitchFamily="34" charset="0"/>
              <a:cs typeface="Arial" panose="020B0604020202020204" pitchFamily="34" charset="0"/>
            </a:endParaRPr>
          </a:p>
          <a:p>
            <a:pPr marL="0" indent="0">
              <a:buNone/>
            </a:pPr>
            <a:endParaRPr lang="en-GB" sz="1700" dirty="0">
              <a:latin typeface="Arial" panose="020B0604020202020204" pitchFamily="34" charset="0"/>
              <a:cs typeface="Arial" panose="020B0604020202020204" pitchFamily="34" charset="0"/>
            </a:endParaRPr>
          </a:p>
        </p:txBody>
      </p:sp>
      <p:sp>
        <p:nvSpPr>
          <p:cNvPr id="8" name="Content Placeholder 11">
            <a:extLst>
              <a:ext uri="{FF2B5EF4-FFF2-40B4-BE49-F238E27FC236}">
                <a16:creationId xmlns:a16="http://schemas.microsoft.com/office/drawing/2014/main" id="{8BAE06AA-21D7-997D-CCBC-976C586A2F28}"/>
              </a:ext>
            </a:extLst>
          </p:cNvPr>
          <p:cNvSpPr txBox="1">
            <a:spLocks/>
          </p:cNvSpPr>
          <p:nvPr/>
        </p:nvSpPr>
        <p:spPr>
          <a:xfrm>
            <a:off x="2311401" y="4840157"/>
            <a:ext cx="5587999" cy="182588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1800" dirty="0">
                <a:solidFill>
                  <a:srgbClr val="5C1419"/>
                </a:solidFill>
                <a:latin typeface="Arial" panose="020B0604020202020204" pitchFamily="34" charset="0"/>
                <a:cs typeface="Arial" panose="020B0604020202020204" pitchFamily="34" charset="0"/>
              </a:rPr>
              <a:t>Final Message</a:t>
            </a:r>
          </a:p>
          <a:p>
            <a:pPr marL="0" indent="0" algn="ctr">
              <a:buNone/>
            </a:pPr>
            <a:r>
              <a:rPr lang="en-GB" sz="1800" dirty="0">
                <a:latin typeface="Arial" panose="020B0604020202020204" pitchFamily="34" charset="0"/>
                <a:cs typeface="Arial" panose="020B0604020202020204" pitchFamily="34" charset="0"/>
              </a:rPr>
              <a:t>Success means healthier digital balance—not simply fewer hours online.</a:t>
            </a:r>
          </a:p>
          <a:p>
            <a:pPr marL="0" indent="0" algn="ctr">
              <a:buNone/>
            </a:pPr>
            <a:r>
              <a:rPr lang="en-GB" sz="1800" dirty="0">
                <a:solidFill>
                  <a:srgbClr val="5C1419"/>
                </a:solidFill>
                <a:latin typeface="Arial" panose="020B0604020202020204" pitchFamily="34" charset="0"/>
                <a:cs typeface="Arial" panose="020B0604020202020204" pitchFamily="34" charset="0"/>
              </a:rPr>
              <a:t>SCREEN SMART</a:t>
            </a:r>
          </a:p>
          <a:p>
            <a:pPr algn="ctr"/>
            <a:r>
              <a:rPr lang="en-GB" sz="1800" i="1" dirty="0">
                <a:latin typeface="Arial" panose="020B0604020202020204" pitchFamily="34" charset="0"/>
                <a:cs typeface="Arial" panose="020B0604020202020204" pitchFamily="34" charset="0"/>
              </a:rPr>
              <a:t>Scroll Less • Sleep Better • Move More.</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5389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99020-BDB1-B37B-C4B0-213EF413FB41}"/>
            </a:ext>
          </a:extLst>
        </p:cNvPr>
        <p:cNvGrpSpPr/>
        <p:nvPr/>
      </p:nvGrpSpPr>
      <p:grpSpPr>
        <a:xfrm>
          <a:off x="0" y="0"/>
          <a:ext cx="0" cy="0"/>
          <a:chOff x="0" y="0"/>
          <a:chExt cx="0" cy="0"/>
        </a:xfrm>
      </p:grpSpPr>
      <p:pic>
        <p:nvPicPr>
          <p:cNvPr id="5" name="Picture 4" descr="The image features a minimalistic design with a black circle and a white background.&#10;&#10;AI-generated content may be incorrect.">
            <a:extLst>
              <a:ext uri="{FF2B5EF4-FFF2-40B4-BE49-F238E27FC236}">
                <a16:creationId xmlns:a16="http://schemas.microsoft.com/office/drawing/2014/main" id="{0FF61045-1F6B-844E-9665-6F4B3F3052FE}"/>
              </a:ext>
            </a:extLst>
          </p:cNvPr>
          <p:cNvPicPr>
            <a:picLocks noChangeAspect="1"/>
          </p:cNvPicPr>
          <p:nvPr/>
        </p:nvPicPr>
        <p:blipFill>
          <a:blip r:embed="rId2"/>
          <a:stretch>
            <a:fillRect/>
          </a:stretch>
        </p:blipFill>
        <p:spPr>
          <a:xfrm>
            <a:off x="0" y="8465"/>
            <a:ext cx="12192000" cy="6858000"/>
          </a:xfrm>
          <a:prstGeom prst="rect">
            <a:avLst/>
          </a:prstGeom>
        </p:spPr>
      </p:pic>
      <p:sp>
        <p:nvSpPr>
          <p:cNvPr id="2" name="Title 1">
            <a:extLst>
              <a:ext uri="{FF2B5EF4-FFF2-40B4-BE49-F238E27FC236}">
                <a16:creationId xmlns:a16="http://schemas.microsoft.com/office/drawing/2014/main" id="{B7F71E44-13A0-2CC2-673E-C436A82E90D6}"/>
              </a:ext>
            </a:extLst>
          </p:cNvPr>
          <p:cNvSpPr>
            <a:spLocks noGrp="1"/>
          </p:cNvSpPr>
          <p:nvPr>
            <p:ph type="title"/>
          </p:nvPr>
        </p:nvSpPr>
        <p:spPr>
          <a:xfrm>
            <a:off x="838200" y="365125"/>
            <a:ext cx="10515600" cy="523875"/>
          </a:xfrm>
        </p:spPr>
        <p:txBody>
          <a:bodyPr>
            <a:normAutofit fontScale="90000"/>
          </a:bodyPr>
          <a:lstStyle/>
          <a:p>
            <a:pPr algn="ctr"/>
            <a:r>
              <a:rPr lang="en-US">
                <a:solidFill>
                  <a:srgbClr val="5C1419"/>
                </a:solidFill>
              </a:rPr>
              <a:t>References</a:t>
            </a:r>
            <a:endParaRPr lang="en-GB" dirty="0">
              <a:solidFill>
                <a:srgbClr val="5C1419"/>
              </a:solidFill>
            </a:endParaRPr>
          </a:p>
        </p:txBody>
      </p:sp>
      <p:sp>
        <p:nvSpPr>
          <p:cNvPr id="10" name="Title 1">
            <a:extLst>
              <a:ext uri="{FF2B5EF4-FFF2-40B4-BE49-F238E27FC236}">
                <a16:creationId xmlns:a16="http://schemas.microsoft.com/office/drawing/2014/main" id="{76619083-2866-FAF3-8BBA-E7BF9988B199}"/>
              </a:ext>
            </a:extLst>
          </p:cNvPr>
          <p:cNvSpPr txBox="1">
            <a:spLocks/>
          </p:cNvSpPr>
          <p:nvPr/>
        </p:nvSpPr>
        <p:spPr>
          <a:xfrm>
            <a:off x="762000" y="211772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
        <p:nvSpPr>
          <p:cNvPr id="12" name="Content Placeholder 11">
            <a:extLst>
              <a:ext uri="{FF2B5EF4-FFF2-40B4-BE49-F238E27FC236}">
                <a16:creationId xmlns:a16="http://schemas.microsoft.com/office/drawing/2014/main" id="{336D3A0B-32C1-97EA-4C9B-D3E8195857CE}"/>
              </a:ext>
            </a:extLst>
          </p:cNvPr>
          <p:cNvSpPr>
            <a:spLocks noGrp="1"/>
          </p:cNvSpPr>
          <p:nvPr>
            <p:ph idx="1"/>
          </p:nvPr>
        </p:nvSpPr>
        <p:spPr>
          <a:xfrm>
            <a:off x="177800" y="1355727"/>
            <a:ext cx="11252200" cy="5493808"/>
          </a:xfrm>
        </p:spPr>
        <p:txBody>
          <a:bodyPr>
            <a:normAutofit fontScale="92500" lnSpcReduction="20000"/>
          </a:bodyPr>
          <a:lstStyle/>
          <a:p>
            <a:pPr marL="0" indent="0">
              <a:buNone/>
            </a:pPr>
            <a:r>
              <a:rPr lang="en-GB" sz="1200" dirty="0">
                <a:latin typeface="Arial" panose="020B0604020202020204" pitchFamily="34" charset="0"/>
                <a:cs typeface="Arial" panose="020B0604020202020204" pitchFamily="34" charset="0"/>
              </a:rPr>
              <a:t>Bandura, A. (1986) </a:t>
            </a:r>
            <a:r>
              <a:rPr lang="en-GB" sz="1200" i="1" dirty="0">
                <a:latin typeface="Arial" panose="020B0604020202020204" pitchFamily="34" charset="0"/>
                <a:cs typeface="Arial" panose="020B0604020202020204" pitchFamily="34" charset="0"/>
              </a:rPr>
              <a:t>Social Foundations of Thought and Action: A Social Cognitive Theory</a:t>
            </a:r>
            <a:r>
              <a:rPr lang="en-GB" sz="1200" dirty="0">
                <a:latin typeface="Arial" panose="020B0604020202020204" pitchFamily="34" charset="0"/>
                <a:cs typeface="Arial" panose="020B0604020202020204" pitchFamily="34" charset="0"/>
              </a:rPr>
              <a:t>. Englewood Cliffs, NJ: Prentice-Hall.</a:t>
            </a:r>
          </a:p>
          <a:p>
            <a:pPr marL="0" indent="0">
              <a:buNone/>
            </a:pPr>
            <a:r>
              <a:rPr lang="en-GB" sz="1200" dirty="0">
                <a:latin typeface="Arial" panose="020B0604020202020204" pitchFamily="34" charset="0"/>
                <a:cs typeface="Arial" panose="020B0604020202020204" pitchFamily="34" charset="0"/>
              </a:rPr>
              <a:t>Dibben, G.O. et al. (2023) ‘Associations between digital device use and mental health, sleep and physical activity among children and adolescents: a systematic review’, </a:t>
            </a:r>
            <a:r>
              <a:rPr lang="en-GB" sz="1200" i="1" dirty="0">
                <a:latin typeface="Arial" panose="020B0604020202020204" pitchFamily="34" charset="0"/>
                <a:cs typeface="Arial" panose="020B0604020202020204" pitchFamily="34" charset="0"/>
              </a:rPr>
              <a:t>Clinical Child and Family Psychology Review</a:t>
            </a:r>
            <a:r>
              <a:rPr lang="en-GB" sz="1200" dirty="0">
                <a:latin typeface="Arial" panose="020B0604020202020204" pitchFamily="34" charset="0"/>
                <a:cs typeface="Arial" panose="020B0604020202020204" pitchFamily="34" charset="0"/>
              </a:rPr>
              <a:t>.</a:t>
            </a:r>
          </a:p>
          <a:p>
            <a:pPr marL="0" indent="0">
              <a:buNone/>
            </a:pPr>
            <a:r>
              <a:rPr lang="en-GB" sz="1200" dirty="0">
                <a:latin typeface="Arial" panose="020B0604020202020204" pitchFamily="34" charset="0"/>
                <a:cs typeface="Arial" panose="020B0604020202020204" pitchFamily="34" charset="0"/>
              </a:rPr>
              <a:t>Getty Images (2026) </a:t>
            </a:r>
            <a:r>
              <a:rPr lang="en-GB" sz="1200" i="1" dirty="0">
                <a:latin typeface="Arial" panose="020B0604020202020204" pitchFamily="34" charset="0"/>
                <a:cs typeface="Arial" panose="020B0604020202020204" pitchFamily="34" charset="0"/>
              </a:rPr>
              <a:t>Royalty-free stock photos, creative images &amp; vectors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Getty Images UK</a:t>
            </a:r>
            <a:r>
              <a:rPr lang="en-GB" sz="1200" dirty="0">
                <a:latin typeface="Arial" panose="020B0604020202020204" pitchFamily="34" charset="0"/>
                <a:cs typeface="Arial" panose="020B0604020202020204" pitchFamily="34" charset="0"/>
              </a:rPr>
              <a:t> (Accessed: 21 September 2026).</a:t>
            </a:r>
          </a:p>
          <a:p>
            <a:pPr marL="0" indent="0">
              <a:buNone/>
            </a:pPr>
            <a:r>
              <a:rPr lang="en-GB" sz="1200" dirty="0">
                <a:latin typeface="Arial" panose="020B0604020202020204" pitchFamily="34" charset="0"/>
                <a:cs typeface="Arial" panose="020B0604020202020204" pitchFamily="34" charset="0"/>
              </a:rPr>
              <a:t>Glanz, K., Rimer, B.K. and Viswanath, K. (eds.) (2015) </a:t>
            </a:r>
            <a:r>
              <a:rPr lang="en-GB" sz="1200" i="1" dirty="0">
                <a:latin typeface="Arial" panose="020B0604020202020204" pitchFamily="34" charset="0"/>
                <a:cs typeface="Arial" panose="020B0604020202020204" pitchFamily="34" charset="0"/>
              </a:rPr>
              <a:t>Health Behavior: Theory, Research, and Practice</a:t>
            </a:r>
            <a:r>
              <a:rPr lang="en-GB" sz="1200" dirty="0">
                <a:latin typeface="Arial" panose="020B0604020202020204" pitchFamily="34" charset="0"/>
                <a:cs typeface="Arial" panose="020B0604020202020204" pitchFamily="34" charset="0"/>
              </a:rPr>
              <a:t>. 5th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San Francisco: Jossey-Bass.</a:t>
            </a:r>
          </a:p>
          <a:p>
            <a:pPr marL="0" indent="0">
              <a:buNone/>
            </a:pPr>
            <a:r>
              <a:rPr lang="en-GB" sz="1200" dirty="0">
                <a:latin typeface="Arial" panose="020B0604020202020204" pitchFamily="34" charset="0"/>
                <a:cs typeface="Arial" panose="020B0604020202020204" pitchFamily="34" charset="0"/>
              </a:rPr>
              <a:t>Lai, N.M. et al. (2025) ‘The effectiveness of school-based intervenKayseri Büyükşehir Belediyesi (2022) </a:t>
            </a:r>
            <a:r>
              <a:rPr lang="en-GB" sz="1200" i="1" dirty="0">
                <a:latin typeface="Arial" panose="020B0604020202020204" pitchFamily="34" charset="0"/>
                <a:cs typeface="Arial" panose="020B0604020202020204" pitchFamily="34" charset="0"/>
              </a:rPr>
              <a:t>Büyükşehir’den çocuk macera parkları ve park mobilyaları</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4"/>
              </a:rPr>
              <a:t>https://www.kayseri.bel.tr/haberler/buyuksehirden-cocuk-macera-parklari-ve-park-mobilyalari10998</a:t>
            </a:r>
            <a:r>
              <a:rPr lang="en-GB" sz="1200" dirty="0">
                <a:latin typeface="Arial" panose="020B0604020202020204" pitchFamily="34" charset="0"/>
                <a:cs typeface="Arial" panose="020B0604020202020204" pitchFamily="34" charset="0"/>
              </a:rPr>
              <a:t> (Accessed: 20 September 2026).</a:t>
            </a:r>
          </a:p>
          <a:p>
            <a:pPr marL="0" indent="0">
              <a:buNone/>
            </a:pPr>
            <a:r>
              <a:rPr lang="en-GB" sz="1200" dirty="0">
                <a:latin typeface="Arial" panose="020B0604020202020204" pitchFamily="34" charset="0"/>
                <a:cs typeface="Arial" panose="020B0604020202020204" pitchFamily="34" charset="0"/>
              </a:rPr>
              <a:t>Lai, N.M., Lim, Y.S., Chaiyakunapruk, N., Lee, S.W.H., Liabsuetrakul, T., Sabbir, M., Mahmud, S.M.H., Siddiqi, U.R., Ahmed, T., Hasan, F.U.L. and Kuan, P.X. (2025) ‘The effectiveness of school-based interventions for reducing screen time – a systematic review and meta-analysis’, </a:t>
            </a:r>
            <a:r>
              <a:rPr lang="en-GB" sz="1200" i="1" dirty="0">
                <a:latin typeface="Arial" panose="020B0604020202020204" pitchFamily="34" charset="0"/>
                <a:cs typeface="Arial" panose="020B0604020202020204" pitchFamily="34" charset="0"/>
              </a:rPr>
              <a:t>Child and Adolescent Mental Health</a:t>
            </a:r>
            <a:r>
              <a:rPr lang="en-GB" sz="1200" dirty="0">
                <a:latin typeface="Arial" panose="020B0604020202020204" pitchFamily="34" charset="0"/>
                <a:cs typeface="Arial" panose="020B0604020202020204" pitchFamily="34" charset="0"/>
              </a:rPr>
              <a:t>, 30(3), pp. 223–237.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10.1111/camh.70022.Liu, X. et al. (2024) ‘Family factors related to adolescent screen media use and mental health outcomes: a systematic review and recommendation for practices’, </a:t>
            </a:r>
            <a:r>
              <a:rPr lang="en-GB" sz="1200" i="1" dirty="0">
                <a:latin typeface="Arial" panose="020B0604020202020204" pitchFamily="34" charset="0"/>
                <a:cs typeface="Arial" panose="020B0604020202020204" pitchFamily="34" charset="0"/>
              </a:rPr>
              <a:t>Journal of Adolescence</a:t>
            </a:r>
            <a:r>
              <a:rPr lang="en-GB" sz="1200" dirty="0">
                <a:latin typeface="Arial" panose="020B0604020202020204" pitchFamily="34" charset="0"/>
                <a:cs typeface="Arial" panose="020B0604020202020204" pitchFamily="34" charset="0"/>
              </a:rPr>
              <a:t>, 96(7), pp. 1401–1427. </a:t>
            </a:r>
            <a:r>
              <a:rPr lang="en-GB" sz="1200" dirty="0">
                <a:latin typeface="Arial" panose="020B0604020202020204" pitchFamily="34" charset="0"/>
                <a:cs typeface="Arial" panose="020B0604020202020204" pitchFamily="34" charset="0"/>
                <a:hlinkClick r:id="rId5"/>
              </a:rPr>
              <a:t>DOI: 10.1002/jad.12367</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Liu, M., Kamper-DeMarco, K.E., Zhang, J., Xiao, J., Dong, D. and Xue, P. (2022) ‘Time spent on social media and risk of depression in adolescents: a dose–response meta-analysis’, International Journal of Environmental Research and Public Health, 19(9), 5164.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10.3390/ijerph19095164. Available at: https://doi.org/10.3390/ijerph19095164. PubMed Central (PMC)MacKenzie, M.D., Scott, H., Reid, K. and </a:t>
            </a:r>
            <a:r>
              <a:rPr lang="en-GB" sz="1200" dirty="0" err="1">
                <a:latin typeface="Arial" panose="020B0604020202020204" pitchFamily="34" charset="0"/>
                <a:cs typeface="Arial" panose="020B0604020202020204" pitchFamily="34" charset="0"/>
              </a:rPr>
              <a:t>Gardani</a:t>
            </a:r>
            <a:r>
              <a:rPr lang="en-GB" sz="1200" dirty="0">
                <a:latin typeface="Arial" panose="020B0604020202020204" pitchFamily="34" charset="0"/>
                <a:cs typeface="Arial" panose="020B0604020202020204" pitchFamily="34" charset="0"/>
              </a:rPr>
              <a:t>, M. (2022) ‘Adolescent perspectives of bedtime social media use: a qualitative systematic review and thematic synthesis’, Sleep Medicine Reviews, 63, 101626. </a:t>
            </a:r>
            <a:r>
              <a:rPr lang="en-GB" sz="1200" dirty="0" err="1">
                <a:latin typeface="Arial" panose="020B0604020202020204" pitchFamily="34" charset="0"/>
                <a:cs typeface="Arial" panose="020B0604020202020204" pitchFamily="34" charset="0"/>
              </a:rPr>
              <a:t>doi</a:t>
            </a:r>
            <a:r>
              <a:rPr lang="en-GB" sz="1200" dirty="0">
                <a:latin typeface="Arial" panose="020B0604020202020204" pitchFamily="34" charset="0"/>
                <a:cs typeface="Arial" panose="020B0604020202020204" pitchFamily="34" charset="0"/>
              </a:rPr>
              <a:t>: 10.1016/j.smrv.2022.101626. Available at: https://doi.org/10.1016/j.smrv.2022.101626.</a:t>
            </a:r>
          </a:p>
          <a:p>
            <a:pPr marL="0" indent="0">
              <a:buNone/>
            </a:pPr>
            <a:r>
              <a:rPr lang="en-GB" sz="1200" dirty="0">
                <a:latin typeface="Arial" panose="020B0604020202020204" pitchFamily="34" charset="0"/>
                <a:cs typeface="Arial" panose="020B0604020202020204" pitchFamily="34" charset="0"/>
              </a:rPr>
              <a:t>MacKenzie, M.D. et al. (2022) ‘Adolescent perspectives of bedtime social media use: a qualitative systematic review and thematic synthesis’, </a:t>
            </a:r>
            <a:r>
              <a:rPr lang="en-GB" sz="1200" i="1" dirty="0">
                <a:latin typeface="Arial" panose="020B0604020202020204" pitchFamily="34" charset="0"/>
                <a:cs typeface="Arial" panose="020B0604020202020204" pitchFamily="34" charset="0"/>
              </a:rPr>
              <a:t>Sleep Medicine Reviews</a:t>
            </a:r>
            <a:r>
              <a:rPr lang="en-GB" sz="1200" dirty="0">
                <a:latin typeface="Arial" panose="020B0604020202020204" pitchFamily="34" charset="0"/>
                <a:cs typeface="Arial" panose="020B0604020202020204" pitchFamily="34" charset="0"/>
              </a:rPr>
              <a:t>, 63, 101626. DOI: 10.1016/j.smrv.2022.101626</a:t>
            </a:r>
          </a:p>
          <a:p>
            <a:pPr marL="0" indent="0">
              <a:buNone/>
            </a:pPr>
            <a:r>
              <a:rPr lang="en-GB" sz="1200"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sz="1200" i="1" dirty="0">
                <a:latin typeface="Arial" panose="020B0604020202020204" pitchFamily="34" charset="0"/>
                <a:cs typeface="Arial" panose="020B0604020202020204" pitchFamily="34" charset="0"/>
              </a:rPr>
              <a:t>Implementation Science</a:t>
            </a:r>
            <a:r>
              <a:rPr lang="en-GB" sz="1200" dirty="0">
                <a:latin typeface="Arial" panose="020B0604020202020204" pitchFamily="34" charset="0"/>
                <a:cs typeface="Arial" panose="020B0604020202020204" pitchFamily="34" charset="0"/>
              </a:rPr>
              <a:t>, 6, 42. </a:t>
            </a:r>
            <a:r>
              <a:rPr lang="en-GB" sz="1200" dirty="0">
                <a:latin typeface="Arial" panose="020B0604020202020204" pitchFamily="34" charset="0"/>
                <a:cs typeface="Arial" panose="020B0604020202020204" pitchFamily="34" charset="0"/>
                <a:hlinkClick r:id="rId6"/>
              </a:rPr>
              <a:t>DOI: 10.1186/1748-5908-6-42</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Prochaska, J.O. and Velicer, W.F. (1997) ‘The transtheoretical model of health behavior change’, </a:t>
            </a:r>
            <a:r>
              <a:rPr lang="en-GB" sz="1200" i="1" dirty="0">
                <a:latin typeface="Arial" panose="020B0604020202020204" pitchFamily="34" charset="0"/>
                <a:cs typeface="Arial" panose="020B0604020202020204" pitchFamily="34" charset="0"/>
              </a:rPr>
              <a:t>American Journal of Health Promotion</a:t>
            </a:r>
            <a:r>
              <a:rPr lang="en-GB" sz="1200" dirty="0">
                <a:latin typeface="Arial" panose="020B0604020202020204" pitchFamily="34" charset="0"/>
                <a:cs typeface="Arial" panose="020B0604020202020204" pitchFamily="34" charset="0"/>
              </a:rPr>
              <a:t>, 12(1), pp. 38–48. </a:t>
            </a:r>
            <a:r>
              <a:rPr lang="en-GB" sz="1200" dirty="0">
                <a:latin typeface="Arial" panose="020B0604020202020204" pitchFamily="34" charset="0"/>
                <a:cs typeface="Arial" panose="020B0604020202020204" pitchFamily="34" charset="0"/>
                <a:hlinkClick r:id="rId7"/>
              </a:rPr>
              <a:t>DOI: 10.4278/0890-1171-12.1.38</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Sayed, N. (2024) ‘Bridging the gap: Turning intentions into lasting change’. </a:t>
            </a:r>
            <a:r>
              <a:rPr lang="en-GB" sz="1200" i="1" dirty="0">
                <a:latin typeface="Arial" panose="020B0604020202020204" pitchFamily="34" charset="0"/>
                <a:cs typeface="Arial" panose="020B0604020202020204" pitchFamily="34" charset="0"/>
              </a:rPr>
              <a:t>Next Step Leadership</a:t>
            </a:r>
            <a:r>
              <a:rPr lang="en-GB" sz="1200" dirty="0">
                <a:latin typeface="Arial" panose="020B0604020202020204" pitchFamily="34" charset="0"/>
                <a:cs typeface="Arial" panose="020B0604020202020204" pitchFamily="34" charset="0"/>
              </a:rPr>
              <a:t>, 27 November. Available at: </a:t>
            </a:r>
            <a:r>
              <a:rPr lang="en-GB" sz="1200" dirty="0">
                <a:latin typeface="Arial" panose="020B0604020202020204" pitchFamily="34" charset="0"/>
                <a:cs typeface="Arial" panose="020B0604020202020204" pitchFamily="34" charset="0"/>
                <a:hlinkClick r:id="rId8"/>
              </a:rPr>
              <a:t>Next Step Leadership</a:t>
            </a:r>
            <a:r>
              <a:rPr lang="en-GB" sz="1200" dirty="0">
                <a:latin typeface="Arial" panose="020B0604020202020204" pitchFamily="34" charset="0"/>
                <a:cs typeface="Arial" panose="020B0604020202020204" pitchFamily="34" charset="0"/>
              </a:rPr>
              <a:t> (Accessed: 20 September 2026).</a:t>
            </a:r>
          </a:p>
          <a:p>
            <a:pPr marL="0" indent="0">
              <a:buNone/>
            </a:pPr>
            <a:r>
              <a:rPr lang="en-GB" sz="1200" dirty="0">
                <a:latin typeface="Arial" panose="020B0604020202020204" pitchFamily="34" charset="0"/>
                <a:cs typeface="Arial" panose="020B0604020202020204" pitchFamily="34" charset="0"/>
              </a:rPr>
              <a:t>Say No to Drugs, Yes to Life (2025) </a:t>
            </a:r>
            <a:r>
              <a:rPr lang="en-GB" sz="1200" i="1" dirty="0">
                <a:latin typeface="Arial" panose="020B0604020202020204" pitchFamily="34" charset="0"/>
                <a:cs typeface="Arial" panose="020B0604020202020204" pitchFamily="34" charset="0"/>
              </a:rPr>
              <a:t>Say No to Drugs, Yes to Life</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https://saynotodrugsyestolife.com/</a:t>
            </a:r>
            <a:r>
              <a:rPr lang="en-GB" sz="1200" dirty="0">
                <a:latin typeface="Arial" panose="020B0604020202020204" pitchFamily="34" charset="0"/>
                <a:cs typeface="Arial" panose="020B0604020202020204" pitchFamily="34" charset="0"/>
              </a:rPr>
              <a:t> (Accessed: 21 September 2026).</a:t>
            </a:r>
          </a:p>
          <a:p>
            <a:pPr marL="0" indent="0">
              <a:buNone/>
            </a:pPr>
            <a:r>
              <a:rPr lang="en-GB" sz="1200" dirty="0">
                <a:latin typeface="Arial" panose="020B0604020202020204" pitchFamily="34" charset="0"/>
                <a:cs typeface="Arial" panose="020B0604020202020204" pitchFamily="34" charset="0"/>
              </a:rPr>
              <a:t>Santos, R.M.S. et al. (2023) ‘The associations between screen time and mental health in adolescents: a systematic review’, </a:t>
            </a:r>
            <a:r>
              <a:rPr lang="en-GB" sz="1200" i="1" dirty="0">
                <a:latin typeface="Arial" panose="020B0604020202020204" pitchFamily="34" charset="0"/>
                <a:cs typeface="Arial" panose="020B0604020202020204" pitchFamily="34" charset="0"/>
              </a:rPr>
              <a:t>BMC Psychology</a:t>
            </a:r>
            <a:r>
              <a:rPr lang="en-GB" sz="1200" dirty="0">
                <a:latin typeface="Arial" panose="020B0604020202020204" pitchFamily="34" charset="0"/>
                <a:cs typeface="Arial" panose="020B0604020202020204" pitchFamily="34" charset="0"/>
              </a:rPr>
              <a:t>, 11, 127. </a:t>
            </a:r>
            <a:r>
              <a:rPr lang="en-GB" sz="1200" dirty="0">
                <a:latin typeface="Arial" panose="020B0604020202020204" pitchFamily="34" charset="0"/>
                <a:cs typeface="Arial" panose="020B0604020202020204" pitchFamily="34" charset="0"/>
                <a:hlinkClick r:id="rId10"/>
              </a:rPr>
              <a:t>DOI: 10.1186/s40359-023-01166-7</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World Health Organization (1986) </a:t>
            </a:r>
            <a:r>
              <a:rPr lang="en-GB" sz="1200" i="1" dirty="0">
                <a:latin typeface="Arial" panose="020B0604020202020204" pitchFamily="34" charset="0"/>
                <a:cs typeface="Arial" panose="020B0604020202020204" pitchFamily="34" charset="0"/>
              </a:rPr>
              <a:t>Ottawa Charter for Health Promotion</a:t>
            </a:r>
            <a:r>
              <a:rPr lang="en-GB" sz="1200" dirty="0">
                <a:latin typeface="Arial" panose="020B0604020202020204" pitchFamily="34" charset="0"/>
                <a:cs typeface="Arial" panose="020B0604020202020204" pitchFamily="34" charset="0"/>
              </a:rPr>
              <a:t>. Geneva: World Health Organization. Available at: </a:t>
            </a:r>
            <a:r>
              <a:rPr lang="en-GB" sz="1200" dirty="0">
                <a:latin typeface="Arial" panose="020B0604020202020204" pitchFamily="34" charset="0"/>
                <a:cs typeface="Arial" panose="020B0604020202020204" pitchFamily="34" charset="0"/>
                <a:hlinkClick r:id="rId11"/>
              </a:rPr>
              <a:t>https://www.who.int/teams/health-promotion/enhanced-wellbeing/first-global-conference</a:t>
            </a:r>
            <a:r>
              <a:rPr lang="en-GB" sz="1200" dirty="0">
                <a:latin typeface="Arial" panose="020B0604020202020204" pitchFamily="34" charset="0"/>
                <a:cs typeface="Arial" panose="020B0604020202020204" pitchFamily="34" charset="0"/>
              </a:rPr>
              <a:t> (Accessed: 19 September 2026).</a:t>
            </a:r>
          </a:p>
          <a:p>
            <a:pPr marL="0" indent="0">
              <a:buNone/>
            </a:pPr>
            <a:r>
              <a:rPr lang="en-GB" sz="1200" dirty="0">
                <a:latin typeface="Arial" panose="020B0604020202020204" pitchFamily="34" charset="0"/>
                <a:cs typeface="Arial" panose="020B0604020202020204" pitchFamily="34" charset="0"/>
              </a:rPr>
              <a:t>World Health Organization (2020) </a:t>
            </a:r>
            <a:r>
              <a:rPr lang="en-GB" sz="1200" i="1" dirty="0">
                <a:latin typeface="Arial" panose="020B0604020202020204" pitchFamily="34" charset="0"/>
                <a:cs typeface="Arial" panose="020B0604020202020204" pitchFamily="34" charset="0"/>
              </a:rPr>
              <a:t>WHO Guidelines on Physical Activity and Sedentary Behaviour</a:t>
            </a:r>
            <a:r>
              <a:rPr lang="en-GB" sz="1200" dirty="0">
                <a:latin typeface="Arial" panose="020B0604020202020204" pitchFamily="34" charset="0"/>
                <a:cs typeface="Arial" panose="020B0604020202020204" pitchFamily="34" charset="0"/>
              </a:rPr>
              <a:t>. Geneva: World Health Organization. Available at: </a:t>
            </a:r>
            <a:r>
              <a:rPr lang="en-GB" sz="1200" dirty="0">
                <a:latin typeface="Arial" panose="020B0604020202020204" pitchFamily="34" charset="0"/>
                <a:cs typeface="Arial" panose="020B0604020202020204" pitchFamily="34" charset="0"/>
                <a:hlinkClick r:id="rId12"/>
              </a:rPr>
              <a:t>https://www.who.int/publications/i/item/9789240015128</a:t>
            </a:r>
            <a:r>
              <a:rPr lang="en-GB" sz="1200" dirty="0">
                <a:latin typeface="Arial" panose="020B0604020202020204" pitchFamily="34" charset="0"/>
                <a:cs typeface="Arial" panose="020B0604020202020204" pitchFamily="34" charset="0"/>
              </a:rPr>
              <a:t> (Accessed: 19 September 2026).</a:t>
            </a:r>
          </a:p>
        </p:txBody>
      </p:sp>
    </p:spTree>
    <p:extLst>
      <p:ext uri="{BB962C8B-B14F-4D97-AF65-F5344CB8AC3E}">
        <p14:creationId xmlns:p14="http://schemas.microsoft.com/office/powerpoint/2010/main" val="1930087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6375</Words>
  <Application>Microsoft Office PowerPoint</Application>
  <PresentationFormat>Widescreen</PresentationFormat>
  <Paragraphs>546</Paragraphs>
  <Slides>37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37</vt:i4>
      </vt:variant>
    </vt:vector>
  </HeadingPairs>
  <TitlesOfParts>
    <vt:vector size="41" baseType="lpstr">
      <vt:lpstr>Aptos</vt:lpstr>
      <vt:lpstr>Aptos Display</vt:lpstr>
      <vt:lpstr>Arial</vt:lpstr>
      <vt:lpstr>Office Theme</vt:lpstr>
      <vt:lpstr>SCREEN SMART Reducing Excessive Screen Time Among Teenagers Aged 13–18</vt:lpstr>
      <vt:lpstr>        Person 1 – Rationale </vt:lpstr>
      <vt:lpstr> Introduction: Why Screen Time Matters</vt:lpstr>
      <vt:lpstr>    Why Focus on Teenagers Aged 13–18?</vt:lpstr>
      <vt:lpstr>  National and International Guidelines</vt:lpstr>
      <vt:lpstr>Short-Term Consequences of Excessive Screen Time</vt:lpstr>
      <vt:lpstr>Potential Long-Term Consequences</vt:lpstr>
      <vt:lpstr>     Social Determinants and Health Inequalities</vt:lpstr>
      <vt:lpstr>      Why a Health-Promotion Campaign?</vt:lpstr>
      <vt:lpstr>Three Key Aims of SCREEN SMART</vt:lpstr>
      <vt:lpstr>Rationale Summary &amp; Handover</vt:lpstr>
      <vt:lpstr>References</vt:lpstr>
      <vt:lpstr>Person 2   Campaign &amp; Evaluation  </vt:lpstr>
      <vt:lpstr>SCREEN SMART: Campaign Design</vt:lpstr>
      <vt:lpstr>What Happens During the 6 Weeks?</vt:lpstr>
      <vt:lpstr>What Happens During the 6 Weeks?</vt:lpstr>
      <vt:lpstr>How Will SCREEN SMART Be Evaluated?</vt:lpstr>
      <vt:lpstr>Measuring Campaign Success</vt:lpstr>
      <vt:lpstr>        SCREEN SMART Campaign Poster</vt:lpstr>
      <vt:lpstr>Engaging Teenagers in SCREEN SMART </vt:lpstr>
      <vt:lpstr>Engaging Teenagers in SCREEN SMART </vt:lpstr>
      <vt:lpstr> Using Existing Resources </vt:lpstr>
      <vt:lpstr>Critical Appraisal &amp; Handover</vt:lpstr>
      <vt:lpstr>References</vt:lpstr>
      <vt:lpstr>Benefits &amp; Challenges </vt:lpstr>
      <vt:lpstr>       Benefits of Healthier Screen Habits </vt:lpstr>
      <vt:lpstr>Why Is Behaviour Change Difficult?</vt:lpstr>
      <vt:lpstr>Behaviour-Change Model 1: COM-B </vt:lpstr>
      <vt:lpstr>Behaviour-Change Model 2: Social Cognitive Theory</vt:lpstr>
      <vt:lpstr>Behaviour-Change Model 3: Transtheoretical Model </vt:lpstr>
      <vt:lpstr>Supporting Long-Term Behaviour Change </vt:lpstr>
      <vt:lpstr>From Barriers to Solutions</vt:lpstr>
      <vt:lpstr>Equity: Will SCREEN SMART Work for Everyone? </vt:lpstr>
      <vt:lpstr>Equity: Will SCREEN SMART Work for Everyone? </vt:lpstr>
      <vt:lpstr>Critical Appraisal &amp; Conclusion </vt:lpstr>
      <vt:lpstr>Critical Appraisal &amp;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Iftekhar Rashid</dc:creator>
  <cp:lastModifiedBy>Iftekhar Rashid</cp:lastModifiedBy>
  <cp:revision>60</cp:revision>
  <dcterms:created xsi:type="dcterms:W3CDTF">2026-09-16T22:43:34Z</dcterms:created>
  <dcterms:modified xsi:type="dcterms:W3CDTF">2026-10-09T21:25:24Z</dcterms:modified>
</cp:coreProperties>
</file>