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3" r:id="rId8"/>
    <p:sldId id="262"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BE9FC9DF-85FD-4651-9B63-C1C664590034}" type="datetimeFigureOut">
              <a:rPr lang="en-GB" smtClean="0"/>
              <a:t>26/04/2021</a:t>
            </a:fld>
            <a:endParaRPr lang="en-GB"/>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GB"/>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7C4610D0-8244-44FD-A2E1-D564097C6EB2}" type="slidenum">
              <a:rPr lang="en-GB" smtClean="0"/>
              <a:t>‹#›</a:t>
            </a:fld>
            <a:endParaRPr lang="en-GB"/>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105756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9FC9DF-85FD-4651-9B63-C1C664590034}"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4610D0-8244-44FD-A2E1-D564097C6EB2}" type="slidenum">
              <a:rPr lang="en-GB" smtClean="0"/>
              <a:t>‹#›</a:t>
            </a:fld>
            <a:endParaRPr lang="en-GB"/>
          </a:p>
        </p:txBody>
      </p:sp>
    </p:spTree>
    <p:extLst>
      <p:ext uri="{BB962C8B-B14F-4D97-AF65-F5344CB8AC3E}">
        <p14:creationId xmlns:p14="http://schemas.microsoft.com/office/powerpoint/2010/main" val="9842736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BE9FC9DF-85FD-4651-9B63-C1C664590034}" type="datetimeFigureOut">
              <a:rPr lang="en-GB" smtClean="0"/>
              <a:t>26/04/2021</a:t>
            </a:fld>
            <a:endParaRPr lang="en-GB"/>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GB"/>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7C4610D0-8244-44FD-A2E1-D564097C6EB2}" type="slidenum">
              <a:rPr lang="en-GB" smtClean="0"/>
              <a:t>‹#›</a:t>
            </a:fld>
            <a:endParaRPr lang="en-GB"/>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1372028263"/>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E9FC9DF-85FD-4651-9B63-C1C664590034}" type="datetimeFigureOut">
              <a:rPr lang="en-GB" smtClean="0"/>
              <a:t>26/04/2021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C4610D0-8244-44FD-A2E1-D564097C6EB2}" type="slidenum">
              <a:rPr lang="en-GB" smtClean="0"/>
              <a:t>‹#›</a:t>
            </a:fld>
            <a:endParaRPr lang="en-GB"/>
          </a:p>
        </p:txBody>
      </p:sp>
    </p:spTree>
    <p:extLst>
      <p:ext uri="{BB962C8B-B14F-4D97-AF65-F5344CB8AC3E}">
        <p14:creationId xmlns:p14="http://schemas.microsoft.com/office/powerpoint/2010/main" val="778799275"/>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E9FC9DF-85FD-4651-9B63-C1C664590034}" type="datetimeFigureOut">
              <a:rPr lang="en-GB" smtClean="0"/>
              <a:t>26/04/2021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C4610D0-8244-44FD-A2E1-D564097C6EB2}" type="slidenum">
              <a:rPr lang="en-GB" smtClean="0"/>
              <a:t>‹#›</a:t>
            </a:fld>
            <a:endParaRPr lang="en-GB"/>
          </a:p>
        </p:txBody>
      </p:sp>
    </p:spTree>
    <p:extLst>
      <p:ext uri="{BB962C8B-B14F-4D97-AF65-F5344CB8AC3E}">
        <p14:creationId xmlns:p14="http://schemas.microsoft.com/office/powerpoint/2010/main" val="270348884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E9FC9DF-85FD-4651-9B63-C1C664590034}" type="datetimeFigureOut">
              <a:rPr lang="en-GB" smtClean="0"/>
              <a:t>26/04/2021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C4610D0-8244-44FD-A2E1-D564097C6EB2}" type="slidenum">
              <a:rPr lang="en-GB" smtClean="0"/>
              <a:t>‹#›</a:t>
            </a:fld>
            <a:endParaRPr lang="en-GB"/>
          </a:p>
        </p:txBody>
      </p:sp>
    </p:spTree>
    <p:extLst>
      <p:ext uri="{BB962C8B-B14F-4D97-AF65-F5344CB8AC3E}">
        <p14:creationId xmlns:p14="http://schemas.microsoft.com/office/powerpoint/2010/main" val="29633222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9FC9DF-85FD-4651-9B63-C1C664590034}" type="datetimeFigureOut">
              <a:rPr lang="en-GB" smtClean="0"/>
              <a:t>26/04/2021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C4610D0-8244-44FD-A2E1-D564097C6EB2}" type="slidenum">
              <a:rPr lang="en-GB" smtClean="0"/>
              <a:t>‹#›</a:t>
            </a:fld>
            <a:endParaRPr lang="en-GB"/>
          </a:p>
        </p:txBody>
      </p:sp>
    </p:spTree>
    <p:extLst>
      <p:ext uri="{BB962C8B-B14F-4D97-AF65-F5344CB8AC3E}">
        <p14:creationId xmlns:p14="http://schemas.microsoft.com/office/powerpoint/2010/main" val="1543477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65051" y="6375679"/>
            <a:ext cx="1233355" cy="348462"/>
          </a:xfrm>
        </p:spPr>
        <p:txBody>
          <a:bodyPr/>
          <a:lstStyle/>
          <a:p>
            <a:fld id="{BE9FC9DF-85FD-4651-9B63-C1C664590034}" type="datetimeFigureOut">
              <a:rPr lang="en-GB" smtClean="0"/>
              <a:t>26/04/2021</a:t>
            </a:fld>
            <a:endParaRPr lang="en-GB"/>
          </a:p>
        </p:txBody>
      </p:sp>
      <p:sp>
        <p:nvSpPr>
          <p:cNvPr id="6" name="Footer Placeholder 5"/>
          <p:cNvSpPr>
            <a:spLocks noGrp="1"/>
          </p:cNvSpPr>
          <p:nvPr>
            <p:ph type="ftr" sz="quarter" idx="11"/>
          </p:nvPr>
        </p:nvSpPr>
        <p:spPr>
          <a:xfrm>
            <a:off x="2103620" y="6375679"/>
            <a:ext cx="3482179" cy="345796"/>
          </a:xfrm>
        </p:spPr>
        <p:txBody>
          <a:bodyPr/>
          <a:lstStyle/>
          <a:p>
            <a:endParaRPr lang="en-GB"/>
          </a:p>
        </p:txBody>
      </p:sp>
      <p:sp>
        <p:nvSpPr>
          <p:cNvPr id="7" name="Slide Number Placeholder 6"/>
          <p:cNvSpPr>
            <a:spLocks noGrp="1"/>
          </p:cNvSpPr>
          <p:nvPr>
            <p:ph type="sldNum" sz="quarter" idx="12"/>
          </p:nvPr>
        </p:nvSpPr>
        <p:spPr>
          <a:xfrm>
            <a:off x="5691014" y="6375679"/>
            <a:ext cx="1232456" cy="345796"/>
          </a:xfrm>
        </p:spPr>
        <p:txBody>
          <a:bodyPr/>
          <a:lstStyle/>
          <a:p>
            <a:fld id="{7C4610D0-8244-44FD-A2E1-D564097C6EB2}" type="slidenum">
              <a:rPr lang="en-GB" smtClean="0"/>
              <a:t>‹#›</a:t>
            </a:fld>
            <a:endParaRPr lang="en-GB"/>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630073193"/>
      </p:ext>
    </p:extLst>
  </p:cSld>
  <p:clrMapOvr>
    <a:masterClrMapping/>
  </p:clrMapOvr>
  <p:extLst>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65950" y="6375679"/>
            <a:ext cx="1232456" cy="348462"/>
          </a:xfrm>
        </p:spPr>
        <p:txBody>
          <a:bodyPr/>
          <a:lstStyle/>
          <a:p>
            <a:fld id="{BE9FC9DF-85FD-4651-9B63-C1C664590034}" type="datetimeFigureOut">
              <a:rPr lang="en-GB" smtClean="0"/>
              <a:t>26/04/2021</a:t>
            </a:fld>
            <a:endParaRPr lang="en-GB"/>
          </a:p>
        </p:txBody>
      </p:sp>
      <p:sp>
        <p:nvSpPr>
          <p:cNvPr id="6" name="Footer Placeholder 5"/>
          <p:cNvSpPr>
            <a:spLocks noGrp="1"/>
          </p:cNvSpPr>
          <p:nvPr>
            <p:ph type="ftr" sz="quarter" idx="11"/>
          </p:nvPr>
        </p:nvSpPr>
        <p:spPr>
          <a:xfrm>
            <a:off x="2103621" y="6375679"/>
            <a:ext cx="3482178" cy="345796"/>
          </a:xfrm>
        </p:spPr>
        <p:txBody>
          <a:bodyPr/>
          <a:lstStyle/>
          <a:p>
            <a:endParaRPr lang="en-GB"/>
          </a:p>
        </p:txBody>
      </p:sp>
      <p:sp>
        <p:nvSpPr>
          <p:cNvPr id="7" name="Slide Number Placeholder 6"/>
          <p:cNvSpPr>
            <a:spLocks noGrp="1"/>
          </p:cNvSpPr>
          <p:nvPr>
            <p:ph type="sldNum" sz="quarter" idx="12"/>
          </p:nvPr>
        </p:nvSpPr>
        <p:spPr>
          <a:xfrm>
            <a:off x="5687568" y="6375679"/>
            <a:ext cx="1234440" cy="345796"/>
          </a:xfrm>
        </p:spPr>
        <p:txBody>
          <a:bodyPr/>
          <a:lstStyle/>
          <a:p>
            <a:fld id="{7C4610D0-8244-44FD-A2E1-D564097C6EB2}" type="slidenum">
              <a:rPr lang="en-GB" smtClean="0"/>
              <a:t>‹#›</a:t>
            </a:fld>
            <a:endParaRPr lang="en-GB"/>
          </a:p>
        </p:txBody>
      </p:sp>
    </p:spTree>
    <p:extLst>
      <p:ext uri="{BB962C8B-B14F-4D97-AF65-F5344CB8AC3E}">
        <p14:creationId xmlns:p14="http://schemas.microsoft.com/office/powerpoint/2010/main" val="1114549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9FC9DF-85FD-4651-9B63-C1C664590034}"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4610D0-8244-44FD-A2E1-D564097C6EB2}" type="slidenum">
              <a:rPr lang="en-GB" smtClean="0"/>
              <a:t>‹#›</a:t>
            </a:fld>
            <a:endParaRPr lang="en-GB"/>
          </a:p>
        </p:txBody>
      </p:sp>
    </p:spTree>
    <p:extLst>
      <p:ext uri="{BB962C8B-B14F-4D97-AF65-F5344CB8AC3E}">
        <p14:creationId xmlns:p14="http://schemas.microsoft.com/office/powerpoint/2010/main" val="3910404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9FC9DF-85FD-4651-9B63-C1C664590034}" type="datetimeFigureOut">
              <a:rPr lang="en-GB" smtClean="0"/>
              <a:t>26/04/2021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C4610D0-8244-44FD-A2E1-D564097C6EB2}" type="slidenum">
              <a:rPr lang="en-GB" smtClean="0"/>
              <a:t>‹#›</a:t>
            </a:fld>
            <a:endParaRPr lang="en-GB"/>
          </a:p>
        </p:txBody>
      </p:sp>
    </p:spTree>
    <p:extLst>
      <p:ext uri="{BB962C8B-B14F-4D97-AF65-F5344CB8AC3E}">
        <p14:creationId xmlns:p14="http://schemas.microsoft.com/office/powerpoint/2010/main" val="5843465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BE9FC9DF-85FD-4651-9B63-C1C664590034}" type="datetimeFigureOut">
              <a:rPr lang="en-GB" smtClean="0"/>
              <a:t>26/04/2021</a:t>
            </a:fld>
            <a:endParaRPr lang="en-GB"/>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GB"/>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7C4610D0-8244-44FD-A2E1-D564097C6EB2}" type="slidenum">
              <a:rPr lang="en-GB" smtClean="0"/>
              <a:t>‹#›</a:t>
            </a:fld>
            <a:endParaRPr lang="en-GB"/>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35717822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colourbox.com/image/antonym-concept-of-advance-versus-retreat-image-18233056" TargetMode="External"/><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aiga.org/general/gotv-detail/?entryId=25478&amp;reportId=1914" TargetMode="External"/><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irrelevanttroubadour.wordpress.com/2011/03/16/the-top-9-worst-shipping-pormanteau-names/" TargetMode="External"/><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learn.solent.ac.uk/mod/book/view.php?id=2740&amp;chapterid=3424"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learntoteachblog.wordpress.com/2014/11/14/helping-students-to-motivate-themselves/"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malaysia-students.com/2016/06/score-higher-without-having-tuition-classes.html" TargetMode="External"/><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level343.com/category/online-marketing/email-marketing/" TargetMode="External"/><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depositphotos.com/105205662/stock-photo-instructions-word-cloud.html" TargetMode="External"/><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v=qDcbwGqS2ls" TargetMode="External"/><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dev.k12.thoughtfullearning.com/minilesson/adjusting-your-writing-voice" TargetMode="External"/><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E6F2D805-0910-4603-B429-C01341D2C4BC}"/>
              </a:ext>
            </a:extLst>
          </p:cNvPr>
          <p:cNvSpPr>
            <a:spLocks noGrp="1"/>
          </p:cNvSpPr>
          <p:nvPr>
            <p:ph type="subTitle" idx="1"/>
          </p:nvPr>
        </p:nvSpPr>
        <p:spPr/>
        <p:txBody>
          <a:bodyPr/>
          <a:lstStyle/>
          <a:p>
            <a:r>
              <a:rPr lang="en-GB" dirty="0"/>
              <a:t>Advancing, retreating and disciplinarity</a:t>
            </a:r>
          </a:p>
        </p:txBody>
      </p:sp>
      <p:sp>
        <p:nvSpPr>
          <p:cNvPr id="4" name="Title 1">
            <a:extLst>
              <a:ext uri="{FF2B5EF4-FFF2-40B4-BE49-F238E27FC236}">
                <a16:creationId xmlns:a16="http://schemas.microsoft.com/office/drawing/2014/main" id="{4FB34E40-9E4F-4B62-9EEA-52188364F71B}"/>
              </a:ext>
            </a:extLst>
          </p:cNvPr>
          <p:cNvSpPr>
            <a:spLocks noGrp="1"/>
          </p:cNvSpPr>
          <p:nvPr>
            <p:ph type="ctrTitle"/>
          </p:nvPr>
        </p:nvSpPr>
        <p:spPr>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10000" kern="1200" cap="all" spc="800" baseline="0">
                <a:solidFill>
                  <a:schemeClr val="tx2"/>
                </a:solidFill>
                <a:latin typeface="+mj-lt"/>
                <a:ea typeface="+mj-ea"/>
                <a:cs typeface="+mj-cs"/>
              </a:defRPr>
            </a:lvl1pPr>
          </a:lstStyle>
          <a:p>
            <a:r>
              <a:rPr lang="en-US" sz="4400" dirty="0"/>
              <a:t>The writing </a:t>
            </a:r>
            <a:br>
              <a:rPr lang="en-US" sz="4400" dirty="0"/>
            </a:br>
            <a:r>
              <a:rPr lang="en-US" sz="4400" dirty="0"/>
              <a:t>process:</a:t>
            </a:r>
            <a:br>
              <a:rPr lang="en-US" sz="4400" dirty="0">
                <a:solidFill>
                  <a:srgbClr val="FF0000"/>
                </a:solidFill>
              </a:rPr>
            </a:br>
            <a:r>
              <a:rPr lang="en-US" sz="4400" dirty="0"/>
              <a:t>practical </a:t>
            </a:r>
            <a:br>
              <a:rPr lang="en-US" sz="4400" dirty="0"/>
            </a:br>
            <a:r>
              <a:rPr lang="en-US" sz="4400" dirty="0"/>
              <a:t>concerns</a:t>
            </a:r>
            <a:endParaRPr lang="en-GB" sz="4400" dirty="0"/>
          </a:p>
        </p:txBody>
      </p:sp>
    </p:spTree>
    <p:extLst>
      <p:ext uri="{BB962C8B-B14F-4D97-AF65-F5344CB8AC3E}">
        <p14:creationId xmlns:p14="http://schemas.microsoft.com/office/powerpoint/2010/main" val="14119438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234A1-9C4C-4CA0-A878-70D62AED35D3}"/>
              </a:ext>
            </a:extLst>
          </p:cNvPr>
          <p:cNvSpPr>
            <a:spLocks noGrp="1"/>
          </p:cNvSpPr>
          <p:nvPr>
            <p:ph type="title"/>
          </p:nvPr>
        </p:nvSpPr>
        <p:spPr>
          <a:xfrm>
            <a:off x="1384681" y="257695"/>
            <a:ext cx="3384329" cy="1072341"/>
          </a:xfrm>
        </p:spPr>
        <p:txBody>
          <a:bodyPr anchor="t">
            <a:normAutofit/>
          </a:bodyPr>
          <a:lstStyle/>
          <a:p>
            <a:r>
              <a:rPr lang="en-GB" sz="4400" dirty="0"/>
              <a:t>So far</a:t>
            </a:r>
          </a:p>
        </p:txBody>
      </p:sp>
      <p:sp>
        <p:nvSpPr>
          <p:cNvPr id="3" name="Content Placeholder 2">
            <a:extLst>
              <a:ext uri="{FF2B5EF4-FFF2-40B4-BE49-F238E27FC236}">
                <a16:creationId xmlns:a16="http://schemas.microsoft.com/office/drawing/2014/main" id="{71DEE1F9-F9D3-4E4B-B2A6-3B6AD7374D19}"/>
              </a:ext>
            </a:extLst>
          </p:cNvPr>
          <p:cNvSpPr>
            <a:spLocks noGrp="1"/>
          </p:cNvSpPr>
          <p:nvPr>
            <p:ph idx="1"/>
          </p:nvPr>
        </p:nvSpPr>
        <p:spPr>
          <a:xfrm>
            <a:off x="1143613" y="1753985"/>
            <a:ext cx="5589697" cy="4846320"/>
          </a:xfrm>
        </p:spPr>
        <p:txBody>
          <a:bodyPr>
            <a:normAutofit/>
          </a:bodyPr>
          <a:lstStyle/>
          <a:p>
            <a:pPr>
              <a:lnSpc>
                <a:spcPct val="100000"/>
              </a:lnSpc>
            </a:pPr>
            <a:r>
              <a:rPr lang="en-GB" dirty="0"/>
              <a:t>We looked at </a:t>
            </a:r>
            <a:r>
              <a:rPr lang="en-GB" dirty="0">
                <a:solidFill>
                  <a:srgbClr val="FF0000"/>
                </a:solidFill>
              </a:rPr>
              <a:t>generating ideas, gaining momentum and planning for criticality </a:t>
            </a:r>
            <a:r>
              <a:rPr lang="en-GB" dirty="0"/>
              <a:t>in the literature in the academic writing process.</a:t>
            </a:r>
          </a:p>
          <a:p>
            <a:pPr>
              <a:lnSpc>
                <a:spcPct val="100000"/>
              </a:lnSpc>
            </a:pPr>
            <a:r>
              <a:rPr lang="en-GB" dirty="0"/>
              <a:t>This is what academic writing theorists have termed </a:t>
            </a:r>
            <a:r>
              <a:rPr lang="en-GB" dirty="0">
                <a:solidFill>
                  <a:srgbClr val="FF0000"/>
                </a:solidFill>
              </a:rPr>
              <a:t>‘advancing’. </a:t>
            </a:r>
          </a:p>
          <a:p>
            <a:pPr>
              <a:lnSpc>
                <a:spcPct val="100000"/>
              </a:lnSpc>
            </a:pPr>
            <a:r>
              <a:rPr lang="en-GB" dirty="0"/>
              <a:t>Today we shall look at the last step of ‘advancing’ in your writing: engaging creatively with your written text via using </a:t>
            </a:r>
            <a:r>
              <a:rPr lang="en-GB" dirty="0">
                <a:solidFill>
                  <a:srgbClr val="FF0000"/>
                </a:solidFill>
              </a:rPr>
              <a:t>‘checks and balances’</a:t>
            </a:r>
            <a:r>
              <a:rPr lang="en-GB" dirty="0"/>
              <a:t>.</a:t>
            </a:r>
          </a:p>
          <a:p>
            <a:pPr>
              <a:lnSpc>
                <a:spcPct val="100000"/>
              </a:lnSpc>
            </a:pPr>
            <a:r>
              <a:rPr lang="en-GB" dirty="0"/>
              <a:t>Next, the final stage of academic writing,  </a:t>
            </a:r>
            <a:r>
              <a:rPr lang="en-GB" dirty="0">
                <a:solidFill>
                  <a:srgbClr val="FF0000"/>
                </a:solidFill>
              </a:rPr>
              <a:t>‘retreating’, </a:t>
            </a:r>
            <a:r>
              <a:rPr lang="en-GB" dirty="0"/>
              <a:t>will be explored in more detail.</a:t>
            </a:r>
          </a:p>
          <a:p>
            <a:pPr>
              <a:lnSpc>
                <a:spcPct val="100000"/>
              </a:lnSpc>
            </a:pPr>
            <a:endParaRPr lang="en-GB" dirty="0"/>
          </a:p>
        </p:txBody>
      </p:sp>
      <p:pic>
        <p:nvPicPr>
          <p:cNvPr id="5" name="Picture 4" descr="Timeline&#10;&#10;Description automatically generated">
            <a:extLst>
              <a:ext uri="{FF2B5EF4-FFF2-40B4-BE49-F238E27FC236}">
                <a16:creationId xmlns:a16="http://schemas.microsoft.com/office/drawing/2014/main" id="{FCD8CC35-DF11-4094-8727-9773E66BC72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878479" y="1921672"/>
            <a:ext cx="4533316" cy="3014655"/>
          </a:xfrm>
          <a:prstGeom prst="rect">
            <a:avLst/>
          </a:prstGeom>
        </p:spPr>
      </p:pic>
    </p:spTree>
    <p:extLst>
      <p:ext uri="{BB962C8B-B14F-4D97-AF65-F5344CB8AC3E}">
        <p14:creationId xmlns:p14="http://schemas.microsoft.com/office/powerpoint/2010/main" val="24842687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F5F151-1D97-4D63-A75F-7F4F8FC97654}"/>
              </a:ext>
            </a:extLst>
          </p:cNvPr>
          <p:cNvSpPr>
            <a:spLocks noGrp="1"/>
          </p:cNvSpPr>
          <p:nvPr>
            <p:ph type="title"/>
          </p:nvPr>
        </p:nvSpPr>
        <p:spPr>
          <a:xfrm>
            <a:off x="1251677" y="645105"/>
            <a:ext cx="4357499" cy="1320855"/>
          </a:xfrm>
        </p:spPr>
        <p:txBody>
          <a:bodyPr>
            <a:normAutofit/>
          </a:bodyPr>
          <a:lstStyle/>
          <a:p>
            <a:r>
              <a:rPr lang="en-GB" sz="3700" dirty="0"/>
              <a:t>Checks, balances and retreating</a:t>
            </a:r>
          </a:p>
        </p:txBody>
      </p:sp>
      <p:sp>
        <p:nvSpPr>
          <p:cNvPr id="3" name="Content Placeholder 2">
            <a:extLst>
              <a:ext uri="{FF2B5EF4-FFF2-40B4-BE49-F238E27FC236}">
                <a16:creationId xmlns:a16="http://schemas.microsoft.com/office/drawing/2014/main" id="{BED25B6A-CBA2-4329-872B-BE15C5ED3613}"/>
              </a:ext>
            </a:extLst>
          </p:cNvPr>
          <p:cNvSpPr>
            <a:spLocks noGrp="1"/>
          </p:cNvSpPr>
          <p:nvPr>
            <p:ph idx="1"/>
          </p:nvPr>
        </p:nvSpPr>
        <p:spPr>
          <a:xfrm>
            <a:off x="1251678" y="2286001"/>
            <a:ext cx="4363595" cy="3593591"/>
          </a:xfrm>
        </p:spPr>
        <p:txBody>
          <a:bodyPr>
            <a:normAutofit/>
          </a:bodyPr>
          <a:lstStyle/>
          <a:p>
            <a:pPr>
              <a:lnSpc>
                <a:spcPct val="100000"/>
              </a:lnSpc>
            </a:pPr>
            <a:r>
              <a:rPr lang="en-GB" sz="1700" dirty="0"/>
              <a:t>Without the </a:t>
            </a:r>
            <a:r>
              <a:rPr lang="en-GB" sz="1700" dirty="0">
                <a:solidFill>
                  <a:srgbClr val="FF0000"/>
                </a:solidFill>
              </a:rPr>
              <a:t>checks and balances </a:t>
            </a:r>
            <a:r>
              <a:rPr lang="en-GB" sz="1700" dirty="0"/>
              <a:t>associated with </a:t>
            </a:r>
            <a:r>
              <a:rPr lang="en-GB" sz="1700" dirty="0">
                <a:solidFill>
                  <a:srgbClr val="FF0000"/>
                </a:solidFill>
              </a:rPr>
              <a:t>revisiting, reconceptualising, revising </a:t>
            </a:r>
            <a:r>
              <a:rPr lang="en-GB" sz="1700" dirty="0"/>
              <a:t>and </a:t>
            </a:r>
            <a:r>
              <a:rPr lang="en-GB" sz="1700" dirty="0">
                <a:solidFill>
                  <a:srgbClr val="FF0000"/>
                </a:solidFill>
              </a:rPr>
              <a:t>reworking</a:t>
            </a:r>
            <a:r>
              <a:rPr lang="en-GB" sz="1700" dirty="0"/>
              <a:t> your writing, you may start to work in a vacuum, uninformed or untested by useful ideas.</a:t>
            </a:r>
          </a:p>
          <a:p>
            <a:pPr>
              <a:lnSpc>
                <a:spcPct val="100000"/>
              </a:lnSpc>
            </a:pPr>
            <a:endParaRPr lang="en-GB" sz="1700" dirty="0"/>
          </a:p>
          <a:p>
            <a:pPr>
              <a:lnSpc>
                <a:spcPct val="100000"/>
              </a:lnSpc>
            </a:pPr>
            <a:r>
              <a:rPr lang="en-GB" sz="1700" dirty="0"/>
              <a:t>In becoming determined to advance your work, also guard against a sort of </a:t>
            </a:r>
            <a:r>
              <a:rPr lang="en-GB" sz="1700" dirty="0">
                <a:solidFill>
                  <a:srgbClr val="FF0000"/>
                </a:solidFill>
              </a:rPr>
              <a:t>overconfident isolation </a:t>
            </a:r>
            <a:r>
              <a:rPr lang="en-GB" sz="1700" dirty="0"/>
              <a:t>(Blanton et al., 2001) that could be countered by stepping back – a phase of writing named </a:t>
            </a:r>
            <a:r>
              <a:rPr lang="en-GB" sz="1700" dirty="0">
                <a:solidFill>
                  <a:srgbClr val="FF0000"/>
                </a:solidFill>
              </a:rPr>
              <a:t>‘retreating’.</a:t>
            </a:r>
          </a:p>
        </p:txBody>
      </p:sp>
      <p:pic>
        <p:nvPicPr>
          <p:cNvPr id="5" name="Picture 4" descr="A picture containing diagram&#10;&#10;Description automatically generated">
            <a:extLst>
              <a:ext uri="{FF2B5EF4-FFF2-40B4-BE49-F238E27FC236}">
                <a16:creationId xmlns:a16="http://schemas.microsoft.com/office/drawing/2014/main" id="{A3BF7A9D-02A5-42EB-8D20-87E40A3EF733}"/>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9344" r="5565" b="1"/>
          <a:stretch/>
        </p:blipFill>
        <p:spPr>
          <a:xfrm>
            <a:off x="6096000" y="580713"/>
            <a:ext cx="5414304" cy="5407737"/>
          </a:xfrm>
          <a:custGeom>
            <a:avLst/>
            <a:gdLst/>
            <a:ahLst/>
            <a:cxnLst/>
            <a:rect l="l" t="t" r="r" b="b"/>
            <a:pathLst>
              <a:path w="3860171" h="3855489">
                <a:moveTo>
                  <a:pt x="1930086" y="0"/>
                </a:moveTo>
                <a:lnTo>
                  <a:pt x="1967540" y="3511"/>
                </a:lnTo>
                <a:lnTo>
                  <a:pt x="2003824" y="12875"/>
                </a:lnTo>
                <a:lnTo>
                  <a:pt x="2038938" y="26920"/>
                </a:lnTo>
                <a:lnTo>
                  <a:pt x="2075222" y="44477"/>
                </a:lnTo>
                <a:lnTo>
                  <a:pt x="2109166" y="64375"/>
                </a:lnTo>
                <a:lnTo>
                  <a:pt x="2144279" y="85443"/>
                </a:lnTo>
                <a:lnTo>
                  <a:pt x="2179393" y="104171"/>
                </a:lnTo>
                <a:lnTo>
                  <a:pt x="2214507" y="122898"/>
                </a:lnTo>
                <a:lnTo>
                  <a:pt x="2248450" y="136943"/>
                </a:lnTo>
                <a:lnTo>
                  <a:pt x="2285905" y="146307"/>
                </a:lnTo>
                <a:lnTo>
                  <a:pt x="2322189" y="150989"/>
                </a:lnTo>
                <a:lnTo>
                  <a:pt x="2360814" y="150989"/>
                </a:lnTo>
                <a:lnTo>
                  <a:pt x="2400610" y="148648"/>
                </a:lnTo>
                <a:lnTo>
                  <a:pt x="2440405" y="143966"/>
                </a:lnTo>
                <a:lnTo>
                  <a:pt x="2480201" y="138114"/>
                </a:lnTo>
                <a:lnTo>
                  <a:pt x="2519996" y="133432"/>
                </a:lnTo>
                <a:lnTo>
                  <a:pt x="2559792" y="129921"/>
                </a:lnTo>
                <a:lnTo>
                  <a:pt x="2597247" y="131091"/>
                </a:lnTo>
                <a:lnTo>
                  <a:pt x="2633531" y="135773"/>
                </a:lnTo>
                <a:lnTo>
                  <a:pt x="2668644" y="146307"/>
                </a:lnTo>
                <a:lnTo>
                  <a:pt x="2697906" y="161523"/>
                </a:lnTo>
                <a:lnTo>
                  <a:pt x="2725997" y="181421"/>
                </a:lnTo>
                <a:lnTo>
                  <a:pt x="2750577" y="204830"/>
                </a:lnTo>
                <a:lnTo>
                  <a:pt x="2775156" y="231750"/>
                </a:lnTo>
                <a:lnTo>
                  <a:pt x="2797395" y="259841"/>
                </a:lnTo>
                <a:lnTo>
                  <a:pt x="2819634" y="289103"/>
                </a:lnTo>
                <a:lnTo>
                  <a:pt x="2841872" y="318364"/>
                </a:lnTo>
                <a:lnTo>
                  <a:pt x="2864111" y="346455"/>
                </a:lnTo>
                <a:lnTo>
                  <a:pt x="2887520" y="373376"/>
                </a:lnTo>
                <a:lnTo>
                  <a:pt x="2914441" y="396785"/>
                </a:lnTo>
                <a:lnTo>
                  <a:pt x="2940191" y="417853"/>
                </a:lnTo>
                <a:lnTo>
                  <a:pt x="2969452" y="434240"/>
                </a:lnTo>
                <a:lnTo>
                  <a:pt x="3001055" y="448285"/>
                </a:lnTo>
                <a:lnTo>
                  <a:pt x="3034998" y="459990"/>
                </a:lnTo>
                <a:lnTo>
                  <a:pt x="3070112" y="470524"/>
                </a:lnTo>
                <a:lnTo>
                  <a:pt x="3105226" y="479888"/>
                </a:lnTo>
                <a:lnTo>
                  <a:pt x="3141510" y="489251"/>
                </a:lnTo>
                <a:lnTo>
                  <a:pt x="3175453" y="499785"/>
                </a:lnTo>
                <a:lnTo>
                  <a:pt x="3209396" y="511490"/>
                </a:lnTo>
                <a:lnTo>
                  <a:pt x="3240999" y="525535"/>
                </a:lnTo>
                <a:lnTo>
                  <a:pt x="3269090" y="543092"/>
                </a:lnTo>
                <a:lnTo>
                  <a:pt x="3294840" y="564161"/>
                </a:lnTo>
                <a:lnTo>
                  <a:pt x="3315908" y="589911"/>
                </a:lnTo>
                <a:lnTo>
                  <a:pt x="3333465" y="618002"/>
                </a:lnTo>
                <a:lnTo>
                  <a:pt x="3347510" y="649604"/>
                </a:lnTo>
                <a:lnTo>
                  <a:pt x="3359215" y="683547"/>
                </a:lnTo>
                <a:lnTo>
                  <a:pt x="3369749" y="717491"/>
                </a:lnTo>
                <a:lnTo>
                  <a:pt x="3379113" y="753775"/>
                </a:lnTo>
                <a:lnTo>
                  <a:pt x="3388476" y="788889"/>
                </a:lnTo>
                <a:lnTo>
                  <a:pt x="3399010" y="824002"/>
                </a:lnTo>
                <a:lnTo>
                  <a:pt x="3410715" y="857946"/>
                </a:lnTo>
                <a:lnTo>
                  <a:pt x="3424760" y="889548"/>
                </a:lnTo>
                <a:lnTo>
                  <a:pt x="3441147" y="918809"/>
                </a:lnTo>
                <a:lnTo>
                  <a:pt x="3462215" y="944560"/>
                </a:lnTo>
                <a:lnTo>
                  <a:pt x="3485624" y="971480"/>
                </a:lnTo>
                <a:lnTo>
                  <a:pt x="3512545" y="994889"/>
                </a:lnTo>
                <a:lnTo>
                  <a:pt x="3540636" y="1017128"/>
                </a:lnTo>
                <a:lnTo>
                  <a:pt x="3571068" y="1039367"/>
                </a:lnTo>
                <a:lnTo>
                  <a:pt x="3600329" y="1061605"/>
                </a:lnTo>
                <a:lnTo>
                  <a:pt x="3628420" y="1083844"/>
                </a:lnTo>
                <a:lnTo>
                  <a:pt x="3655341" y="1108424"/>
                </a:lnTo>
                <a:lnTo>
                  <a:pt x="3678750" y="1133003"/>
                </a:lnTo>
                <a:lnTo>
                  <a:pt x="3698648" y="1161094"/>
                </a:lnTo>
                <a:lnTo>
                  <a:pt x="3713864" y="1190356"/>
                </a:lnTo>
                <a:lnTo>
                  <a:pt x="3724398" y="1225469"/>
                </a:lnTo>
                <a:lnTo>
                  <a:pt x="3729080" y="1261754"/>
                </a:lnTo>
                <a:lnTo>
                  <a:pt x="3730250" y="1299208"/>
                </a:lnTo>
                <a:lnTo>
                  <a:pt x="3726739" y="1339004"/>
                </a:lnTo>
                <a:lnTo>
                  <a:pt x="3722057" y="1378799"/>
                </a:lnTo>
                <a:lnTo>
                  <a:pt x="3716205" y="1418595"/>
                </a:lnTo>
                <a:lnTo>
                  <a:pt x="3711523" y="1458391"/>
                </a:lnTo>
                <a:lnTo>
                  <a:pt x="3709182" y="1498186"/>
                </a:lnTo>
                <a:lnTo>
                  <a:pt x="3709182" y="1536811"/>
                </a:lnTo>
                <a:lnTo>
                  <a:pt x="3713864" y="1573096"/>
                </a:lnTo>
                <a:lnTo>
                  <a:pt x="3723228" y="1609380"/>
                </a:lnTo>
                <a:lnTo>
                  <a:pt x="3737273" y="1643323"/>
                </a:lnTo>
                <a:lnTo>
                  <a:pt x="3756000" y="1678437"/>
                </a:lnTo>
                <a:lnTo>
                  <a:pt x="3774728" y="1713550"/>
                </a:lnTo>
                <a:lnTo>
                  <a:pt x="3795796" y="1748664"/>
                </a:lnTo>
                <a:lnTo>
                  <a:pt x="3815694" y="1782608"/>
                </a:lnTo>
                <a:lnTo>
                  <a:pt x="3833250" y="1818892"/>
                </a:lnTo>
                <a:lnTo>
                  <a:pt x="3847296" y="1854005"/>
                </a:lnTo>
                <a:lnTo>
                  <a:pt x="3856660" y="1890290"/>
                </a:lnTo>
                <a:lnTo>
                  <a:pt x="3860171" y="1927744"/>
                </a:lnTo>
                <a:lnTo>
                  <a:pt x="3856660" y="1965199"/>
                </a:lnTo>
                <a:lnTo>
                  <a:pt x="3847296" y="2001483"/>
                </a:lnTo>
                <a:lnTo>
                  <a:pt x="3833250" y="2036597"/>
                </a:lnTo>
                <a:lnTo>
                  <a:pt x="3815694" y="2072881"/>
                </a:lnTo>
                <a:lnTo>
                  <a:pt x="3795796" y="2106824"/>
                </a:lnTo>
                <a:lnTo>
                  <a:pt x="3774728" y="2141938"/>
                </a:lnTo>
                <a:lnTo>
                  <a:pt x="3756000" y="2177052"/>
                </a:lnTo>
                <a:lnTo>
                  <a:pt x="3737273" y="2212166"/>
                </a:lnTo>
                <a:lnTo>
                  <a:pt x="3723228" y="2246109"/>
                </a:lnTo>
                <a:lnTo>
                  <a:pt x="3713864" y="2282393"/>
                </a:lnTo>
                <a:lnTo>
                  <a:pt x="3709182" y="2318677"/>
                </a:lnTo>
                <a:lnTo>
                  <a:pt x="3709182" y="2357302"/>
                </a:lnTo>
                <a:lnTo>
                  <a:pt x="3711523" y="2397098"/>
                </a:lnTo>
                <a:lnTo>
                  <a:pt x="3716205" y="2436894"/>
                </a:lnTo>
                <a:lnTo>
                  <a:pt x="3722057" y="2476689"/>
                </a:lnTo>
                <a:lnTo>
                  <a:pt x="3726739" y="2516485"/>
                </a:lnTo>
                <a:lnTo>
                  <a:pt x="3730250" y="2556280"/>
                </a:lnTo>
                <a:lnTo>
                  <a:pt x="3729080" y="2593735"/>
                </a:lnTo>
                <a:lnTo>
                  <a:pt x="3724398" y="2630019"/>
                </a:lnTo>
                <a:lnTo>
                  <a:pt x="3713864" y="2665133"/>
                </a:lnTo>
                <a:lnTo>
                  <a:pt x="3698648" y="2694394"/>
                </a:lnTo>
                <a:lnTo>
                  <a:pt x="3678750" y="2722485"/>
                </a:lnTo>
                <a:lnTo>
                  <a:pt x="3655341" y="2747065"/>
                </a:lnTo>
                <a:lnTo>
                  <a:pt x="3628420" y="2771645"/>
                </a:lnTo>
                <a:lnTo>
                  <a:pt x="3600329" y="2793883"/>
                </a:lnTo>
                <a:lnTo>
                  <a:pt x="3571068" y="2816122"/>
                </a:lnTo>
                <a:lnTo>
                  <a:pt x="3540636" y="2838361"/>
                </a:lnTo>
                <a:lnTo>
                  <a:pt x="3512545" y="2860599"/>
                </a:lnTo>
                <a:lnTo>
                  <a:pt x="3485624" y="2884009"/>
                </a:lnTo>
                <a:lnTo>
                  <a:pt x="3462215" y="2910929"/>
                </a:lnTo>
                <a:lnTo>
                  <a:pt x="3441147" y="2936679"/>
                </a:lnTo>
                <a:lnTo>
                  <a:pt x="3424760" y="2965941"/>
                </a:lnTo>
                <a:lnTo>
                  <a:pt x="3410715" y="2997543"/>
                </a:lnTo>
                <a:lnTo>
                  <a:pt x="3399010" y="3031486"/>
                </a:lnTo>
                <a:lnTo>
                  <a:pt x="3388476" y="3066600"/>
                </a:lnTo>
                <a:lnTo>
                  <a:pt x="3379113" y="3101714"/>
                </a:lnTo>
                <a:lnTo>
                  <a:pt x="3369749" y="3137998"/>
                </a:lnTo>
                <a:lnTo>
                  <a:pt x="3359215" y="3171941"/>
                </a:lnTo>
                <a:lnTo>
                  <a:pt x="3347510" y="3205885"/>
                </a:lnTo>
                <a:lnTo>
                  <a:pt x="3333465" y="3237487"/>
                </a:lnTo>
                <a:lnTo>
                  <a:pt x="3315908" y="3265578"/>
                </a:lnTo>
                <a:lnTo>
                  <a:pt x="3294840" y="3291328"/>
                </a:lnTo>
                <a:lnTo>
                  <a:pt x="3269090" y="3312396"/>
                </a:lnTo>
                <a:lnTo>
                  <a:pt x="3240999" y="3329953"/>
                </a:lnTo>
                <a:lnTo>
                  <a:pt x="3209396" y="3343999"/>
                </a:lnTo>
                <a:lnTo>
                  <a:pt x="3175453" y="3355703"/>
                </a:lnTo>
                <a:lnTo>
                  <a:pt x="3141510" y="3366237"/>
                </a:lnTo>
                <a:lnTo>
                  <a:pt x="3105226" y="3375601"/>
                </a:lnTo>
                <a:lnTo>
                  <a:pt x="3070112" y="3384965"/>
                </a:lnTo>
                <a:lnTo>
                  <a:pt x="3034998" y="3395499"/>
                </a:lnTo>
                <a:lnTo>
                  <a:pt x="3001055" y="3407203"/>
                </a:lnTo>
                <a:lnTo>
                  <a:pt x="2969452" y="3421249"/>
                </a:lnTo>
                <a:lnTo>
                  <a:pt x="2940191" y="3437635"/>
                </a:lnTo>
                <a:lnTo>
                  <a:pt x="2914441" y="3458704"/>
                </a:lnTo>
                <a:lnTo>
                  <a:pt x="2887520" y="3482113"/>
                </a:lnTo>
                <a:lnTo>
                  <a:pt x="2864111" y="3509033"/>
                </a:lnTo>
                <a:lnTo>
                  <a:pt x="2841872" y="3537124"/>
                </a:lnTo>
                <a:lnTo>
                  <a:pt x="2819634" y="3566386"/>
                </a:lnTo>
                <a:lnTo>
                  <a:pt x="2797395" y="3595647"/>
                </a:lnTo>
                <a:lnTo>
                  <a:pt x="2775156" y="3623738"/>
                </a:lnTo>
                <a:lnTo>
                  <a:pt x="2750577" y="3650659"/>
                </a:lnTo>
                <a:lnTo>
                  <a:pt x="2725997" y="3674068"/>
                </a:lnTo>
                <a:lnTo>
                  <a:pt x="2697906" y="3693966"/>
                </a:lnTo>
                <a:lnTo>
                  <a:pt x="2668644" y="3709182"/>
                </a:lnTo>
                <a:lnTo>
                  <a:pt x="2633531" y="3719716"/>
                </a:lnTo>
                <a:lnTo>
                  <a:pt x="2597247" y="3724398"/>
                </a:lnTo>
                <a:lnTo>
                  <a:pt x="2559792" y="3725568"/>
                </a:lnTo>
                <a:lnTo>
                  <a:pt x="2519996" y="3722057"/>
                </a:lnTo>
                <a:lnTo>
                  <a:pt x="2480201" y="3717375"/>
                </a:lnTo>
                <a:lnTo>
                  <a:pt x="2440405" y="3711523"/>
                </a:lnTo>
                <a:lnTo>
                  <a:pt x="2400610" y="3706841"/>
                </a:lnTo>
                <a:lnTo>
                  <a:pt x="2360814" y="3704500"/>
                </a:lnTo>
                <a:lnTo>
                  <a:pt x="2322189" y="3704500"/>
                </a:lnTo>
                <a:lnTo>
                  <a:pt x="2285905" y="3709182"/>
                </a:lnTo>
                <a:lnTo>
                  <a:pt x="2248450" y="3718545"/>
                </a:lnTo>
                <a:lnTo>
                  <a:pt x="2214507" y="3732591"/>
                </a:lnTo>
                <a:lnTo>
                  <a:pt x="2179393" y="3751318"/>
                </a:lnTo>
                <a:lnTo>
                  <a:pt x="2144279" y="3770045"/>
                </a:lnTo>
                <a:lnTo>
                  <a:pt x="2109166" y="3791114"/>
                </a:lnTo>
                <a:lnTo>
                  <a:pt x="2075222" y="3811011"/>
                </a:lnTo>
                <a:lnTo>
                  <a:pt x="2038938" y="3828568"/>
                </a:lnTo>
                <a:lnTo>
                  <a:pt x="2003824" y="3842614"/>
                </a:lnTo>
                <a:lnTo>
                  <a:pt x="1967540" y="3851978"/>
                </a:lnTo>
                <a:lnTo>
                  <a:pt x="1930086" y="3855489"/>
                </a:lnTo>
                <a:lnTo>
                  <a:pt x="1892631" y="3851978"/>
                </a:lnTo>
                <a:lnTo>
                  <a:pt x="1856347" y="3842614"/>
                </a:lnTo>
                <a:lnTo>
                  <a:pt x="1821233" y="3828568"/>
                </a:lnTo>
                <a:lnTo>
                  <a:pt x="1784949" y="3811011"/>
                </a:lnTo>
                <a:lnTo>
                  <a:pt x="1751005" y="3791114"/>
                </a:lnTo>
                <a:lnTo>
                  <a:pt x="1715892" y="3770045"/>
                </a:lnTo>
                <a:lnTo>
                  <a:pt x="1680778" y="3751318"/>
                </a:lnTo>
                <a:lnTo>
                  <a:pt x="1645664" y="3732591"/>
                </a:lnTo>
                <a:lnTo>
                  <a:pt x="1610550" y="3718545"/>
                </a:lnTo>
                <a:lnTo>
                  <a:pt x="1574266" y="3709182"/>
                </a:lnTo>
                <a:lnTo>
                  <a:pt x="1537982" y="3704500"/>
                </a:lnTo>
                <a:lnTo>
                  <a:pt x="1499357" y="3704500"/>
                </a:lnTo>
                <a:lnTo>
                  <a:pt x="1459561" y="3706841"/>
                </a:lnTo>
                <a:lnTo>
                  <a:pt x="1419766" y="3711523"/>
                </a:lnTo>
                <a:lnTo>
                  <a:pt x="1379970" y="3717375"/>
                </a:lnTo>
                <a:lnTo>
                  <a:pt x="1340175" y="3722057"/>
                </a:lnTo>
                <a:lnTo>
                  <a:pt x="1300379" y="3725568"/>
                </a:lnTo>
                <a:lnTo>
                  <a:pt x="1262924" y="3724398"/>
                </a:lnTo>
                <a:lnTo>
                  <a:pt x="1226640" y="3719716"/>
                </a:lnTo>
                <a:lnTo>
                  <a:pt x="1191526" y="3709182"/>
                </a:lnTo>
                <a:lnTo>
                  <a:pt x="1162265" y="3693966"/>
                </a:lnTo>
                <a:lnTo>
                  <a:pt x="1134174" y="3674068"/>
                </a:lnTo>
                <a:lnTo>
                  <a:pt x="1109594" y="3650659"/>
                </a:lnTo>
                <a:lnTo>
                  <a:pt x="1085015" y="3623738"/>
                </a:lnTo>
                <a:lnTo>
                  <a:pt x="1062776" y="3595647"/>
                </a:lnTo>
                <a:lnTo>
                  <a:pt x="1040537" y="3566386"/>
                </a:lnTo>
                <a:lnTo>
                  <a:pt x="1018299" y="3537124"/>
                </a:lnTo>
                <a:lnTo>
                  <a:pt x="996060" y="3509033"/>
                </a:lnTo>
                <a:lnTo>
                  <a:pt x="972651" y="3482113"/>
                </a:lnTo>
                <a:lnTo>
                  <a:pt x="945730" y="3458704"/>
                </a:lnTo>
                <a:lnTo>
                  <a:pt x="919980" y="3437635"/>
                </a:lnTo>
                <a:lnTo>
                  <a:pt x="890719" y="3421249"/>
                </a:lnTo>
                <a:lnTo>
                  <a:pt x="859116" y="3407203"/>
                </a:lnTo>
                <a:lnTo>
                  <a:pt x="825173" y="3395499"/>
                </a:lnTo>
                <a:lnTo>
                  <a:pt x="790059" y="3384965"/>
                </a:lnTo>
                <a:lnTo>
                  <a:pt x="754946" y="3375601"/>
                </a:lnTo>
                <a:lnTo>
                  <a:pt x="718662" y="3366237"/>
                </a:lnTo>
                <a:lnTo>
                  <a:pt x="684718" y="3355703"/>
                </a:lnTo>
                <a:lnTo>
                  <a:pt x="650775" y="3343999"/>
                </a:lnTo>
                <a:lnTo>
                  <a:pt x="619173" y="3329953"/>
                </a:lnTo>
                <a:lnTo>
                  <a:pt x="591082" y="3312396"/>
                </a:lnTo>
                <a:lnTo>
                  <a:pt x="565332" y="3291328"/>
                </a:lnTo>
                <a:lnTo>
                  <a:pt x="544263" y="3265578"/>
                </a:lnTo>
                <a:lnTo>
                  <a:pt x="526706" y="3237487"/>
                </a:lnTo>
                <a:lnTo>
                  <a:pt x="512661" y="3205885"/>
                </a:lnTo>
                <a:lnTo>
                  <a:pt x="500956" y="3171941"/>
                </a:lnTo>
                <a:lnTo>
                  <a:pt x="490422" y="3137998"/>
                </a:lnTo>
                <a:lnTo>
                  <a:pt x="481059" y="3101714"/>
                </a:lnTo>
                <a:lnTo>
                  <a:pt x="471695" y="3066600"/>
                </a:lnTo>
                <a:lnTo>
                  <a:pt x="461161" y="3031486"/>
                </a:lnTo>
                <a:lnTo>
                  <a:pt x="449456" y="2997543"/>
                </a:lnTo>
                <a:lnTo>
                  <a:pt x="435411" y="2965941"/>
                </a:lnTo>
                <a:lnTo>
                  <a:pt x="419024" y="2936679"/>
                </a:lnTo>
                <a:lnTo>
                  <a:pt x="397956" y="2910929"/>
                </a:lnTo>
                <a:lnTo>
                  <a:pt x="374547" y="2884009"/>
                </a:lnTo>
                <a:lnTo>
                  <a:pt x="347626" y="2860599"/>
                </a:lnTo>
                <a:lnTo>
                  <a:pt x="318365" y="2838361"/>
                </a:lnTo>
                <a:lnTo>
                  <a:pt x="289103" y="2816122"/>
                </a:lnTo>
                <a:lnTo>
                  <a:pt x="259842" y="2793883"/>
                </a:lnTo>
                <a:lnTo>
                  <a:pt x="231751" y="2771645"/>
                </a:lnTo>
                <a:lnTo>
                  <a:pt x="204830" y="2747065"/>
                </a:lnTo>
                <a:lnTo>
                  <a:pt x="181421" y="2722485"/>
                </a:lnTo>
                <a:lnTo>
                  <a:pt x="161523" y="2694394"/>
                </a:lnTo>
                <a:lnTo>
                  <a:pt x="146308" y="2665133"/>
                </a:lnTo>
                <a:lnTo>
                  <a:pt x="135773" y="2630019"/>
                </a:lnTo>
                <a:lnTo>
                  <a:pt x="131092" y="2593735"/>
                </a:lnTo>
                <a:lnTo>
                  <a:pt x="129921" y="2556280"/>
                </a:lnTo>
                <a:lnTo>
                  <a:pt x="133432" y="2516485"/>
                </a:lnTo>
                <a:lnTo>
                  <a:pt x="138114" y="2476689"/>
                </a:lnTo>
                <a:lnTo>
                  <a:pt x="143967" y="2436894"/>
                </a:lnTo>
                <a:lnTo>
                  <a:pt x="148648" y="2397098"/>
                </a:lnTo>
                <a:lnTo>
                  <a:pt x="150989" y="2357302"/>
                </a:lnTo>
                <a:lnTo>
                  <a:pt x="150989" y="2318677"/>
                </a:lnTo>
                <a:lnTo>
                  <a:pt x="146308" y="2282393"/>
                </a:lnTo>
                <a:lnTo>
                  <a:pt x="136944" y="2246109"/>
                </a:lnTo>
                <a:lnTo>
                  <a:pt x="122898" y="2212166"/>
                </a:lnTo>
                <a:lnTo>
                  <a:pt x="105341" y="2177052"/>
                </a:lnTo>
                <a:lnTo>
                  <a:pt x="85444" y="2141938"/>
                </a:lnTo>
                <a:lnTo>
                  <a:pt x="64375" y="2106824"/>
                </a:lnTo>
                <a:lnTo>
                  <a:pt x="44478" y="2072881"/>
                </a:lnTo>
                <a:lnTo>
                  <a:pt x="26921" y="2036597"/>
                </a:lnTo>
                <a:lnTo>
                  <a:pt x="12875" y="2001483"/>
                </a:lnTo>
                <a:lnTo>
                  <a:pt x="3512" y="1965199"/>
                </a:lnTo>
                <a:lnTo>
                  <a:pt x="0" y="1927744"/>
                </a:lnTo>
                <a:lnTo>
                  <a:pt x="3512" y="1890290"/>
                </a:lnTo>
                <a:lnTo>
                  <a:pt x="12875" y="1854005"/>
                </a:lnTo>
                <a:lnTo>
                  <a:pt x="26921" y="1818892"/>
                </a:lnTo>
                <a:lnTo>
                  <a:pt x="44478" y="1782608"/>
                </a:lnTo>
                <a:lnTo>
                  <a:pt x="64375" y="1748664"/>
                </a:lnTo>
                <a:lnTo>
                  <a:pt x="85444" y="1713550"/>
                </a:lnTo>
                <a:lnTo>
                  <a:pt x="105341" y="1678437"/>
                </a:lnTo>
                <a:lnTo>
                  <a:pt x="122898" y="1643323"/>
                </a:lnTo>
                <a:lnTo>
                  <a:pt x="136944" y="1609380"/>
                </a:lnTo>
                <a:lnTo>
                  <a:pt x="146308" y="1573096"/>
                </a:lnTo>
                <a:lnTo>
                  <a:pt x="150989" y="1536811"/>
                </a:lnTo>
                <a:lnTo>
                  <a:pt x="150989" y="1498186"/>
                </a:lnTo>
                <a:lnTo>
                  <a:pt x="148648" y="1458391"/>
                </a:lnTo>
                <a:lnTo>
                  <a:pt x="143967" y="1418595"/>
                </a:lnTo>
                <a:lnTo>
                  <a:pt x="138114" y="1378799"/>
                </a:lnTo>
                <a:lnTo>
                  <a:pt x="133432" y="1339004"/>
                </a:lnTo>
                <a:lnTo>
                  <a:pt x="129921" y="1299208"/>
                </a:lnTo>
                <a:lnTo>
                  <a:pt x="131092" y="1261754"/>
                </a:lnTo>
                <a:lnTo>
                  <a:pt x="135773" y="1225469"/>
                </a:lnTo>
                <a:lnTo>
                  <a:pt x="146308" y="1190356"/>
                </a:lnTo>
                <a:lnTo>
                  <a:pt x="161523" y="1161094"/>
                </a:lnTo>
                <a:lnTo>
                  <a:pt x="181421" y="1133003"/>
                </a:lnTo>
                <a:lnTo>
                  <a:pt x="204830" y="1108424"/>
                </a:lnTo>
                <a:lnTo>
                  <a:pt x="231751" y="1083844"/>
                </a:lnTo>
                <a:lnTo>
                  <a:pt x="259842" y="1061605"/>
                </a:lnTo>
                <a:lnTo>
                  <a:pt x="289103" y="1039367"/>
                </a:lnTo>
                <a:lnTo>
                  <a:pt x="318365" y="1017128"/>
                </a:lnTo>
                <a:lnTo>
                  <a:pt x="347626" y="994889"/>
                </a:lnTo>
                <a:lnTo>
                  <a:pt x="374547" y="971480"/>
                </a:lnTo>
                <a:lnTo>
                  <a:pt x="397956" y="944560"/>
                </a:lnTo>
                <a:lnTo>
                  <a:pt x="419024" y="918809"/>
                </a:lnTo>
                <a:lnTo>
                  <a:pt x="435411" y="889548"/>
                </a:lnTo>
                <a:lnTo>
                  <a:pt x="449456" y="857946"/>
                </a:lnTo>
                <a:lnTo>
                  <a:pt x="461161" y="824002"/>
                </a:lnTo>
                <a:lnTo>
                  <a:pt x="471695" y="788889"/>
                </a:lnTo>
                <a:lnTo>
                  <a:pt x="481059" y="753775"/>
                </a:lnTo>
                <a:lnTo>
                  <a:pt x="490422" y="717491"/>
                </a:lnTo>
                <a:lnTo>
                  <a:pt x="500956" y="683547"/>
                </a:lnTo>
                <a:lnTo>
                  <a:pt x="512661" y="649604"/>
                </a:lnTo>
                <a:lnTo>
                  <a:pt x="526706" y="618002"/>
                </a:lnTo>
                <a:lnTo>
                  <a:pt x="544263" y="589911"/>
                </a:lnTo>
                <a:lnTo>
                  <a:pt x="565332" y="564161"/>
                </a:lnTo>
                <a:lnTo>
                  <a:pt x="591082" y="543092"/>
                </a:lnTo>
                <a:lnTo>
                  <a:pt x="619173" y="525535"/>
                </a:lnTo>
                <a:lnTo>
                  <a:pt x="650775" y="511490"/>
                </a:lnTo>
                <a:lnTo>
                  <a:pt x="684718" y="499785"/>
                </a:lnTo>
                <a:lnTo>
                  <a:pt x="718662" y="489251"/>
                </a:lnTo>
                <a:lnTo>
                  <a:pt x="754946" y="479888"/>
                </a:lnTo>
                <a:lnTo>
                  <a:pt x="790059" y="470524"/>
                </a:lnTo>
                <a:lnTo>
                  <a:pt x="825173" y="459990"/>
                </a:lnTo>
                <a:lnTo>
                  <a:pt x="859116" y="448285"/>
                </a:lnTo>
                <a:lnTo>
                  <a:pt x="890719" y="434240"/>
                </a:lnTo>
                <a:lnTo>
                  <a:pt x="919980" y="417853"/>
                </a:lnTo>
                <a:lnTo>
                  <a:pt x="945730" y="396785"/>
                </a:lnTo>
                <a:lnTo>
                  <a:pt x="972651" y="373376"/>
                </a:lnTo>
                <a:lnTo>
                  <a:pt x="996060" y="346455"/>
                </a:lnTo>
                <a:lnTo>
                  <a:pt x="1018299" y="318364"/>
                </a:lnTo>
                <a:lnTo>
                  <a:pt x="1040537" y="289103"/>
                </a:lnTo>
                <a:lnTo>
                  <a:pt x="1062776" y="259841"/>
                </a:lnTo>
                <a:lnTo>
                  <a:pt x="1085015" y="231750"/>
                </a:lnTo>
                <a:lnTo>
                  <a:pt x="1109594" y="204830"/>
                </a:lnTo>
                <a:lnTo>
                  <a:pt x="1134174" y="181421"/>
                </a:lnTo>
                <a:lnTo>
                  <a:pt x="1162265" y="161523"/>
                </a:lnTo>
                <a:lnTo>
                  <a:pt x="1191526" y="146307"/>
                </a:lnTo>
                <a:lnTo>
                  <a:pt x="1226640" y="135773"/>
                </a:lnTo>
                <a:lnTo>
                  <a:pt x="1262924" y="131091"/>
                </a:lnTo>
                <a:lnTo>
                  <a:pt x="1300379" y="129921"/>
                </a:lnTo>
                <a:lnTo>
                  <a:pt x="1340175" y="133432"/>
                </a:lnTo>
                <a:lnTo>
                  <a:pt x="1379970" y="138114"/>
                </a:lnTo>
                <a:lnTo>
                  <a:pt x="1419766" y="143966"/>
                </a:lnTo>
                <a:lnTo>
                  <a:pt x="1459561" y="148648"/>
                </a:lnTo>
                <a:lnTo>
                  <a:pt x="1499357" y="150989"/>
                </a:lnTo>
                <a:lnTo>
                  <a:pt x="1537982" y="150989"/>
                </a:lnTo>
                <a:lnTo>
                  <a:pt x="1574266" y="146307"/>
                </a:lnTo>
                <a:lnTo>
                  <a:pt x="1610550" y="136943"/>
                </a:lnTo>
                <a:lnTo>
                  <a:pt x="1645664" y="122898"/>
                </a:lnTo>
                <a:lnTo>
                  <a:pt x="1680778" y="104171"/>
                </a:lnTo>
                <a:lnTo>
                  <a:pt x="1715892" y="85443"/>
                </a:lnTo>
                <a:lnTo>
                  <a:pt x="1751005" y="64375"/>
                </a:lnTo>
                <a:lnTo>
                  <a:pt x="1784949" y="44477"/>
                </a:lnTo>
                <a:lnTo>
                  <a:pt x="1821233" y="26920"/>
                </a:lnTo>
                <a:lnTo>
                  <a:pt x="1856347" y="12875"/>
                </a:lnTo>
                <a:lnTo>
                  <a:pt x="1892631" y="3511"/>
                </a:lnTo>
                <a:close/>
              </a:path>
            </a:pathLst>
          </a:custGeom>
        </p:spPr>
      </p:pic>
    </p:spTree>
    <p:extLst>
      <p:ext uri="{BB962C8B-B14F-4D97-AF65-F5344CB8AC3E}">
        <p14:creationId xmlns:p14="http://schemas.microsoft.com/office/powerpoint/2010/main" val="30092220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03035-DA1B-4BAD-933C-0D28823555AA}"/>
              </a:ext>
            </a:extLst>
          </p:cNvPr>
          <p:cNvSpPr>
            <a:spLocks noGrp="1"/>
          </p:cNvSpPr>
          <p:nvPr>
            <p:ph type="title"/>
          </p:nvPr>
        </p:nvSpPr>
        <p:spPr>
          <a:xfrm>
            <a:off x="1143613" y="345849"/>
            <a:ext cx="3384329" cy="1640894"/>
          </a:xfrm>
        </p:spPr>
        <p:txBody>
          <a:bodyPr anchor="t">
            <a:normAutofit/>
          </a:bodyPr>
          <a:lstStyle/>
          <a:p>
            <a:r>
              <a:rPr lang="en-GB" sz="3700" dirty="0"/>
              <a:t>What are checks and balances?</a:t>
            </a:r>
          </a:p>
        </p:txBody>
      </p:sp>
      <p:sp>
        <p:nvSpPr>
          <p:cNvPr id="3" name="Content Placeholder 2">
            <a:extLst>
              <a:ext uri="{FF2B5EF4-FFF2-40B4-BE49-F238E27FC236}">
                <a16:creationId xmlns:a16="http://schemas.microsoft.com/office/drawing/2014/main" id="{2E1B7FA7-56F4-4173-8314-0498B9B5F8B4}"/>
              </a:ext>
            </a:extLst>
          </p:cNvPr>
          <p:cNvSpPr>
            <a:spLocks noGrp="1"/>
          </p:cNvSpPr>
          <p:nvPr>
            <p:ph idx="1"/>
          </p:nvPr>
        </p:nvSpPr>
        <p:spPr>
          <a:xfrm>
            <a:off x="1143613" y="2286001"/>
            <a:ext cx="4201471" cy="3940844"/>
          </a:xfrm>
        </p:spPr>
        <p:txBody>
          <a:bodyPr>
            <a:normAutofit/>
          </a:bodyPr>
          <a:lstStyle/>
          <a:p>
            <a:pPr>
              <a:lnSpc>
                <a:spcPct val="100000"/>
              </a:lnSpc>
            </a:pPr>
            <a:r>
              <a:rPr lang="en-GB" sz="1700" dirty="0"/>
              <a:t>‘Checks and Balances’ can be defined as the </a:t>
            </a:r>
            <a:r>
              <a:rPr lang="en-GB" sz="1700" dirty="0">
                <a:solidFill>
                  <a:srgbClr val="FF0000"/>
                </a:solidFill>
              </a:rPr>
              <a:t>abilities and powers </a:t>
            </a:r>
            <a:r>
              <a:rPr lang="en-GB" sz="1700" dirty="0"/>
              <a:t>that are exclusively given to one branch of government in order to</a:t>
            </a:r>
            <a:r>
              <a:rPr lang="en-GB" sz="1700" dirty="0">
                <a:solidFill>
                  <a:srgbClr val="FF0000"/>
                </a:solidFill>
              </a:rPr>
              <a:t> ‘check’ the actions </a:t>
            </a:r>
            <a:r>
              <a:rPr lang="en-GB" sz="1700" dirty="0"/>
              <a:t>of the other branches. These powers are often constitutionally protected.</a:t>
            </a:r>
          </a:p>
          <a:p>
            <a:pPr>
              <a:lnSpc>
                <a:spcPct val="100000"/>
              </a:lnSpc>
            </a:pPr>
            <a:endParaRPr lang="en-GB" sz="1700" dirty="0"/>
          </a:p>
          <a:p>
            <a:pPr>
              <a:lnSpc>
                <a:spcPct val="100000"/>
              </a:lnSpc>
            </a:pPr>
            <a:r>
              <a:rPr lang="en-GB" sz="1700" dirty="0"/>
              <a:t>‘Checks and Balances’ are often given in the </a:t>
            </a:r>
            <a:r>
              <a:rPr lang="en-GB" sz="1700" dirty="0">
                <a:solidFill>
                  <a:srgbClr val="FF0000"/>
                </a:solidFill>
              </a:rPr>
              <a:t>form of powers that are reserved exclusively </a:t>
            </a:r>
            <a:r>
              <a:rPr lang="en-GB" sz="1700" dirty="0"/>
              <a:t>to that branch. They came to exist after the process of  ‘separation of powers’ in Western societies.</a:t>
            </a:r>
          </a:p>
        </p:txBody>
      </p:sp>
      <p:pic>
        <p:nvPicPr>
          <p:cNvPr id="5" name="Picture 4" descr="Chart, bubble chart&#10;&#10;Description automatically generated">
            <a:extLst>
              <a:ext uri="{FF2B5EF4-FFF2-40B4-BE49-F238E27FC236}">
                <a16:creationId xmlns:a16="http://schemas.microsoft.com/office/drawing/2014/main" id="{1168806A-7EF2-4446-8CBF-4F9EF10C3955}"/>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5650661" y="1085681"/>
            <a:ext cx="6027655" cy="4475533"/>
          </a:xfrm>
          <a:prstGeom prst="rect">
            <a:avLst/>
          </a:prstGeom>
        </p:spPr>
      </p:pic>
    </p:spTree>
    <p:extLst>
      <p:ext uri="{BB962C8B-B14F-4D97-AF65-F5344CB8AC3E}">
        <p14:creationId xmlns:p14="http://schemas.microsoft.com/office/powerpoint/2010/main" val="27902637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D6CE9D5-28BB-4329-B5E2-B06131F27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2" name="Rectangle 11">
            <a:extLst>
              <a:ext uri="{FF2B5EF4-FFF2-40B4-BE49-F238E27FC236}">
                <a16:creationId xmlns:a16="http://schemas.microsoft.com/office/drawing/2014/main" id="{8D9F7D40-5D59-4F59-A331-D8F7710AC9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Freeform 11">
            <a:extLst>
              <a:ext uri="{FF2B5EF4-FFF2-40B4-BE49-F238E27FC236}">
                <a16:creationId xmlns:a16="http://schemas.microsoft.com/office/drawing/2014/main" id="{E2B1BC2F-AEBF-4990-A7F9-197AAF28BC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548664" y="0"/>
            <a:ext cx="4643336"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a:extLst>
              <a:ext uri="{FF2B5EF4-FFF2-40B4-BE49-F238E27FC236}">
                <a16:creationId xmlns:a16="http://schemas.microsoft.com/office/drawing/2014/main" id="{B432BA22-E921-431A-81F6-459E57050829}"/>
              </a:ext>
            </a:extLst>
          </p:cNvPr>
          <p:cNvSpPr>
            <a:spLocks noGrp="1"/>
          </p:cNvSpPr>
          <p:nvPr>
            <p:ph type="title"/>
          </p:nvPr>
        </p:nvSpPr>
        <p:spPr>
          <a:xfrm>
            <a:off x="8052319" y="457199"/>
            <a:ext cx="3909526" cy="933062"/>
          </a:xfrm>
        </p:spPr>
        <p:txBody>
          <a:bodyPr anchor="b">
            <a:normAutofit fontScale="90000"/>
          </a:bodyPr>
          <a:lstStyle/>
          <a:p>
            <a:pPr algn="ctr"/>
            <a:r>
              <a:rPr lang="en-GB" sz="3200" dirty="0">
                <a:solidFill>
                  <a:schemeClr val="accent1"/>
                </a:solidFill>
              </a:rPr>
              <a:t>in academic writing </a:t>
            </a:r>
          </a:p>
        </p:txBody>
      </p:sp>
      <p:pic>
        <p:nvPicPr>
          <p:cNvPr id="5" name="Picture 4" descr="Text&#10;&#10;Description automatically generated">
            <a:extLst>
              <a:ext uri="{FF2B5EF4-FFF2-40B4-BE49-F238E27FC236}">
                <a16:creationId xmlns:a16="http://schemas.microsoft.com/office/drawing/2014/main" id="{614DF242-88EA-4B6B-8C16-A43A57FE8D22}"/>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926927" y="1288873"/>
            <a:ext cx="5978273" cy="3969573"/>
          </a:xfrm>
          <a:prstGeom prst="rect">
            <a:avLst/>
          </a:prstGeom>
        </p:spPr>
      </p:pic>
      <p:sp>
        <p:nvSpPr>
          <p:cNvPr id="3" name="Content Placeholder 2">
            <a:extLst>
              <a:ext uri="{FF2B5EF4-FFF2-40B4-BE49-F238E27FC236}">
                <a16:creationId xmlns:a16="http://schemas.microsoft.com/office/drawing/2014/main" id="{C5F0F4EF-D235-476A-B485-D53C26D17919}"/>
              </a:ext>
            </a:extLst>
          </p:cNvPr>
          <p:cNvSpPr>
            <a:spLocks noGrp="1"/>
          </p:cNvSpPr>
          <p:nvPr>
            <p:ph idx="1"/>
          </p:nvPr>
        </p:nvSpPr>
        <p:spPr>
          <a:xfrm>
            <a:off x="8396329" y="2176273"/>
            <a:ext cx="3090672" cy="4224528"/>
          </a:xfrm>
        </p:spPr>
        <p:txBody>
          <a:bodyPr>
            <a:normAutofit/>
          </a:bodyPr>
          <a:lstStyle/>
          <a:p>
            <a:r>
              <a:rPr lang="en-GB" dirty="0">
                <a:solidFill>
                  <a:srgbClr val="FFFF00"/>
                </a:solidFill>
              </a:rPr>
              <a:t>‘Checks and balances’ in academic writing </a:t>
            </a:r>
            <a:r>
              <a:rPr lang="en-GB" dirty="0">
                <a:solidFill>
                  <a:schemeClr val="bg1"/>
                </a:solidFill>
              </a:rPr>
              <a:t>come in the form of a </a:t>
            </a:r>
            <a:r>
              <a:rPr lang="en-GB" dirty="0">
                <a:solidFill>
                  <a:srgbClr val="FFFF00"/>
                </a:solidFill>
              </a:rPr>
              <a:t>checklist of strategies </a:t>
            </a:r>
            <a:r>
              <a:rPr lang="en-GB" dirty="0">
                <a:solidFill>
                  <a:schemeClr val="bg1"/>
                </a:solidFill>
              </a:rPr>
              <a:t>that you can apply to help you </a:t>
            </a:r>
            <a:r>
              <a:rPr lang="en-GB" dirty="0">
                <a:solidFill>
                  <a:srgbClr val="FFFF00"/>
                </a:solidFill>
              </a:rPr>
              <a:t>control, check and balance </a:t>
            </a:r>
            <a:r>
              <a:rPr lang="en-GB" dirty="0">
                <a:solidFill>
                  <a:schemeClr val="bg1"/>
                </a:solidFill>
              </a:rPr>
              <a:t>your own writing.</a:t>
            </a:r>
          </a:p>
          <a:p>
            <a:endParaRPr lang="en-GB" dirty="0">
              <a:solidFill>
                <a:schemeClr val="bg1"/>
              </a:solidFill>
            </a:endParaRPr>
          </a:p>
          <a:p>
            <a:endParaRPr lang="en-GB" dirty="0">
              <a:solidFill>
                <a:schemeClr val="bg1"/>
              </a:solidFill>
            </a:endParaRPr>
          </a:p>
        </p:txBody>
      </p:sp>
    </p:spTree>
    <p:extLst>
      <p:ext uri="{BB962C8B-B14F-4D97-AF65-F5344CB8AC3E}">
        <p14:creationId xmlns:p14="http://schemas.microsoft.com/office/powerpoint/2010/main" val="20522986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67457D-B7E3-4D74-B050-6F3ADCF28987}"/>
              </a:ext>
            </a:extLst>
          </p:cNvPr>
          <p:cNvSpPr>
            <a:spLocks noGrp="1"/>
          </p:cNvSpPr>
          <p:nvPr>
            <p:ph type="title"/>
          </p:nvPr>
        </p:nvSpPr>
        <p:spPr>
          <a:xfrm>
            <a:off x="1196736" y="579929"/>
            <a:ext cx="2975957" cy="864524"/>
          </a:xfrm>
        </p:spPr>
        <p:txBody>
          <a:bodyPr>
            <a:normAutofit/>
          </a:bodyPr>
          <a:lstStyle/>
          <a:p>
            <a:r>
              <a:rPr lang="en-GB" sz="4400" dirty="0"/>
              <a:t>The list</a:t>
            </a:r>
          </a:p>
        </p:txBody>
      </p:sp>
      <p:pic>
        <p:nvPicPr>
          <p:cNvPr id="5" name="Picture 4">
            <a:extLst>
              <a:ext uri="{FF2B5EF4-FFF2-40B4-BE49-F238E27FC236}">
                <a16:creationId xmlns:a16="http://schemas.microsoft.com/office/drawing/2014/main" id="{B18F1FD8-5491-45D7-B399-61C57D09E894}"/>
              </a:ext>
            </a:extLst>
          </p:cNvPr>
          <p:cNvPicPr>
            <a:picLocks noChangeAspect="1"/>
          </p:cNvPicPr>
          <p:nvPr/>
        </p:nvPicPr>
        <p:blipFill rotWithShape="1">
          <a:blip r:embed="rId2"/>
          <a:srcRect l="25408" t="14014" r="32347" b="47754"/>
          <a:stretch/>
        </p:blipFill>
        <p:spPr>
          <a:xfrm>
            <a:off x="4245428" y="382385"/>
            <a:ext cx="7075296" cy="3601786"/>
          </a:xfrm>
          <a:prstGeom prst="rect">
            <a:avLst/>
          </a:prstGeom>
        </p:spPr>
      </p:pic>
      <p:pic>
        <p:nvPicPr>
          <p:cNvPr id="7" name="Picture 6">
            <a:extLst>
              <a:ext uri="{FF2B5EF4-FFF2-40B4-BE49-F238E27FC236}">
                <a16:creationId xmlns:a16="http://schemas.microsoft.com/office/drawing/2014/main" id="{45235381-9E31-4035-8EAC-9DDA7D0C2747}"/>
              </a:ext>
            </a:extLst>
          </p:cNvPr>
          <p:cNvPicPr>
            <a:picLocks noChangeAspect="1"/>
          </p:cNvPicPr>
          <p:nvPr/>
        </p:nvPicPr>
        <p:blipFill rotWithShape="1">
          <a:blip r:embed="rId3"/>
          <a:srcRect l="22730" t="31025" r="35026" b="44626"/>
          <a:stretch/>
        </p:blipFill>
        <p:spPr>
          <a:xfrm>
            <a:off x="4245428" y="3984170"/>
            <a:ext cx="7075296" cy="2293901"/>
          </a:xfrm>
          <a:prstGeom prst="rect">
            <a:avLst/>
          </a:prstGeom>
        </p:spPr>
      </p:pic>
      <p:sp>
        <p:nvSpPr>
          <p:cNvPr id="9" name="TextBox 8">
            <a:extLst>
              <a:ext uri="{FF2B5EF4-FFF2-40B4-BE49-F238E27FC236}">
                <a16:creationId xmlns:a16="http://schemas.microsoft.com/office/drawing/2014/main" id="{C03ECA86-B746-4D21-AE3F-3EF1905417BF}"/>
              </a:ext>
            </a:extLst>
          </p:cNvPr>
          <p:cNvSpPr txBox="1"/>
          <p:nvPr/>
        </p:nvSpPr>
        <p:spPr>
          <a:xfrm>
            <a:off x="1679170" y="6001072"/>
            <a:ext cx="2211186" cy="276999"/>
          </a:xfrm>
          <a:prstGeom prst="rect">
            <a:avLst/>
          </a:prstGeom>
          <a:noFill/>
        </p:spPr>
        <p:txBody>
          <a:bodyPr wrap="square">
            <a:spAutoFit/>
          </a:bodyPr>
          <a:lstStyle/>
          <a:p>
            <a:r>
              <a:rPr lang="en-GB" sz="1200" dirty="0"/>
              <a:t>Murray &amp; Moore (2006: 34-35) </a:t>
            </a:r>
          </a:p>
        </p:txBody>
      </p:sp>
      <p:sp>
        <p:nvSpPr>
          <p:cNvPr id="11" name="TextBox 10">
            <a:extLst>
              <a:ext uri="{FF2B5EF4-FFF2-40B4-BE49-F238E27FC236}">
                <a16:creationId xmlns:a16="http://schemas.microsoft.com/office/drawing/2014/main" id="{94A071D9-C54C-47DC-B2E1-1659DD38EC38}"/>
              </a:ext>
            </a:extLst>
          </p:cNvPr>
          <p:cNvSpPr txBox="1"/>
          <p:nvPr/>
        </p:nvSpPr>
        <p:spPr>
          <a:xfrm>
            <a:off x="1196736" y="1839861"/>
            <a:ext cx="2519053" cy="1754326"/>
          </a:xfrm>
          <a:prstGeom prst="rect">
            <a:avLst/>
          </a:prstGeom>
          <a:noFill/>
        </p:spPr>
        <p:txBody>
          <a:bodyPr wrap="square">
            <a:spAutoFit/>
          </a:bodyPr>
          <a:lstStyle/>
          <a:p>
            <a:pPr marL="285750" indent="-285750">
              <a:buFont typeface="Arial" panose="020B0604020202020204" pitchFamily="34" charset="0"/>
              <a:buChar char="•"/>
            </a:pPr>
            <a:r>
              <a:rPr lang="en-GB" dirty="0"/>
              <a:t>We will now explore some of them in a bit more detail.</a:t>
            </a:r>
          </a:p>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dirty="0"/>
              <a:t>Let us look at the next couple of slides.</a:t>
            </a:r>
          </a:p>
        </p:txBody>
      </p:sp>
    </p:spTree>
    <p:extLst>
      <p:ext uri="{BB962C8B-B14F-4D97-AF65-F5344CB8AC3E}">
        <p14:creationId xmlns:p14="http://schemas.microsoft.com/office/powerpoint/2010/main" val="33162175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EF576-8A6F-427C-9714-6574E4E7FB56}"/>
              </a:ext>
            </a:extLst>
          </p:cNvPr>
          <p:cNvSpPr>
            <a:spLocks noGrp="1"/>
          </p:cNvSpPr>
          <p:nvPr>
            <p:ph type="title"/>
          </p:nvPr>
        </p:nvSpPr>
        <p:spPr>
          <a:xfrm>
            <a:off x="1251677" y="645105"/>
            <a:ext cx="4357499" cy="1320855"/>
          </a:xfrm>
        </p:spPr>
        <p:txBody>
          <a:bodyPr>
            <a:normAutofit/>
          </a:bodyPr>
          <a:lstStyle/>
          <a:p>
            <a:r>
              <a:rPr lang="en-GB" sz="4400" dirty="0"/>
              <a:t>Exploring your motivation</a:t>
            </a:r>
          </a:p>
        </p:txBody>
      </p:sp>
      <p:sp>
        <p:nvSpPr>
          <p:cNvPr id="3" name="Content Placeholder 2">
            <a:extLst>
              <a:ext uri="{FF2B5EF4-FFF2-40B4-BE49-F238E27FC236}">
                <a16:creationId xmlns:a16="http://schemas.microsoft.com/office/drawing/2014/main" id="{AD7AF50E-D199-4759-B9F1-8DCE5D8F175C}"/>
              </a:ext>
            </a:extLst>
          </p:cNvPr>
          <p:cNvSpPr>
            <a:spLocks noGrp="1"/>
          </p:cNvSpPr>
          <p:nvPr>
            <p:ph idx="1"/>
          </p:nvPr>
        </p:nvSpPr>
        <p:spPr>
          <a:xfrm>
            <a:off x="1251678" y="2286001"/>
            <a:ext cx="5223937" cy="3790603"/>
          </a:xfrm>
        </p:spPr>
        <p:txBody>
          <a:bodyPr>
            <a:normAutofit/>
          </a:bodyPr>
          <a:lstStyle/>
          <a:p>
            <a:pPr>
              <a:lnSpc>
                <a:spcPct val="100000"/>
              </a:lnSpc>
            </a:pPr>
            <a:r>
              <a:rPr lang="en-GB" sz="1800" dirty="0"/>
              <a:t>Some points from the list suggest that you should explore your </a:t>
            </a:r>
            <a:r>
              <a:rPr lang="en-GB" sz="1800" dirty="0">
                <a:solidFill>
                  <a:srgbClr val="FF0000"/>
                </a:solidFill>
              </a:rPr>
              <a:t>motivation</a:t>
            </a:r>
            <a:r>
              <a:rPr lang="en-GB" sz="1800" dirty="0"/>
              <a:t> for engaging with your writing.  </a:t>
            </a:r>
          </a:p>
          <a:p>
            <a:pPr>
              <a:lnSpc>
                <a:spcPct val="100000"/>
              </a:lnSpc>
            </a:pPr>
            <a:r>
              <a:rPr lang="en-GB" sz="1800" dirty="0"/>
              <a:t>What </a:t>
            </a:r>
            <a:r>
              <a:rPr lang="en-GB" sz="1800" dirty="0">
                <a:solidFill>
                  <a:srgbClr val="FF0000"/>
                </a:solidFill>
              </a:rPr>
              <a:t>motivates</a:t>
            </a:r>
            <a:r>
              <a:rPr lang="en-GB" sz="1800" dirty="0"/>
              <a:t> you to write and what </a:t>
            </a:r>
            <a:r>
              <a:rPr lang="en-GB" sz="1800" dirty="0">
                <a:solidFill>
                  <a:srgbClr val="FF0000"/>
                </a:solidFill>
              </a:rPr>
              <a:t>hinders</a:t>
            </a:r>
            <a:r>
              <a:rPr lang="en-GB" sz="1800" dirty="0"/>
              <a:t> that motivation?</a:t>
            </a:r>
          </a:p>
          <a:p>
            <a:pPr>
              <a:lnSpc>
                <a:spcPct val="100000"/>
              </a:lnSpc>
            </a:pPr>
            <a:r>
              <a:rPr lang="en-GB" sz="1800" dirty="0"/>
              <a:t>So, take </a:t>
            </a:r>
            <a:r>
              <a:rPr lang="en-GB" sz="1800" dirty="0">
                <a:solidFill>
                  <a:srgbClr val="FF0000"/>
                </a:solidFill>
              </a:rPr>
              <a:t>5 mins </a:t>
            </a:r>
            <a:r>
              <a:rPr lang="en-GB" sz="1800" dirty="0"/>
              <a:t>to think about and </a:t>
            </a:r>
            <a:r>
              <a:rPr lang="en-GB" sz="1800" dirty="0">
                <a:solidFill>
                  <a:srgbClr val="FF0000"/>
                </a:solidFill>
              </a:rPr>
              <a:t>make a list of 5 motivators </a:t>
            </a:r>
            <a:r>
              <a:rPr lang="en-GB" sz="1800" dirty="0"/>
              <a:t>specific to you, and add a </a:t>
            </a:r>
            <a:r>
              <a:rPr lang="en-GB" sz="1800" dirty="0">
                <a:solidFill>
                  <a:srgbClr val="FF0000"/>
                </a:solidFill>
              </a:rPr>
              <a:t>challenge</a:t>
            </a:r>
            <a:r>
              <a:rPr lang="en-GB" sz="1800" dirty="0"/>
              <a:t> to each motivator. </a:t>
            </a:r>
          </a:p>
          <a:p>
            <a:pPr>
              <a:lnSpc>
                <a:spcPct val="100000"/>
              </a:lnSpc>
            </a:pPr>
            <a:r>
              <a:rPr lang="en-GB" sz="1800" dirty="0"/>
              <a:t>In your breakout rooms, discuss them for </a:t>
            </a:r>
            <a:r>
              <a:rPr lang="en-GB" sz="1800" dirty="0">
                <a:solidFill>
                  <a:srgbClr val="FF0000"/>
                </a:solidFill>
              </a:rPr>
              <a:t>10 mins </a:t>
            </a:r>
            <a:r>
              <a:rPr lang="en-GB" sz="1800" dirty="0"/>
              <a:t>and choose </a:t>
            </a:r>
            <a:r>
              <a:rPr lang="en-GB" sz="1800" dirty="0">
                <a:solidFill>
                  <a:srgbClr val="FF0000"/>
                </a:solidFill>
              </a:rPr>
              <a:t>a speaker </a:t>
            </a:r>
            <a:r>
              <a:rPr lang="en-GB" sz="1800" dirty="0"/>
              <a:t>to feedback to the rest of the class. </a:t>
            </a:r>
          </a:p>
          <a:p>
            <a:pPr>
              <a:lnSpc>
                <a:spcPct val="100000"/>
              </a:lnSpc>
            </a:pPr>
            <a:r>
              <a:rPr lang="en-GB" sz="1800" dirty="0"/>
              <a:t>Class discussion for </a:t>
            </a:r>
            <a:r>
              <a:rPr lang="en-GB" sz="1800" dirty="0">
                <a:solidFill>
                  <a:srgbClr val="FF0000"/>
                </a:solidFill>
              </a:rPr>
              <a:t>10 mins</a:t>
            </a:r>
            <a:r>
              <a:rPr lang="en-GB" sz="1800" dirty="0"/>
              <a:t>. </a:t>
            </a:r>
          </a:p>
        </p:txBody>
      </p:sp>
      <p:pic>
        <p:nvPicPr>
          <p:cNvPr id="5" name="Picture 4" descr="Text&#10;&#10;Description automatically generated">
            <a:extLst>
              <a:ext uri="{FF2B5EF4-FFF2-40B4-BE49-F238E27FC236}">
                <a16:creationId xmlns:a16="http://schemas.microsoft.com/office/drawing/2014/main" id="{911425A7-C3CB-4BB4-9198-DD2B3D5CA7DF}"/>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17943" r="19732" b="1"/>
          <a:stretch/>
        </p:blipFill>
        <p:spPr>
          <a:xfrm>
            <a:off x="6789852" y="1170917"/>
            <a:ext cx="4911644" cy="4905687"/>
          </a:xfrm>
          <a:custGeom>
            <a:avLst/>
            <a:gdLst/>
            <a:ahLst/>
            <a:cxnLst/>
            <a:rect l="l" t="t" r="r" b="b"/>
            <a:pathLst>
              <a:path w="3860171" h="3855489">
                <a:moveTo>
                  <a:pt x="1930086" y="0"/>
                </a:moveTo>
                <a:lnTo>
                  <a:pt x="1967540" y="3511"/>
                </a:lnTo>
                <a:lnTo>
                  <a:pt x="2003824" y="12875"/>
                </a:lnTo>
                <a:lnTo>
                  <a:pt x="2038938" y="26920"/>
                </a:lnTo>
                <a:lnTo>
                  <a:pt x="2075222" y="44477"/>
                </a:lnTo>
                <a:lnTo>
                  <a:pt x="2109166" y="64375"/>
                </a:lnTo>
                <a:lnTo>
                  <a:pt x="2144279" y="85443"/>
                </a:lnTo>
                <a:lnTo>
                  <a:pt x="2179393" y="104171"/>
                </a:lnTo>
                <a:lnTo>
                  <a:pt x="2214507" y="122898"/>
                </a:lnTo>
                <a:lnTo>
                  <a:pt x="2248450" y="136943"/>
                </a:lnTo>
                <a:lnTo>
                  <a:pt x="2285905" y="146307"/>
                </a:lnTo>
                <a:lnTo>
                  <a:pt x="2322189" y="150989"/>
                </a:lnTo>
                <a:lnTo>
                  <a:pt x="2360814" y="150989"/>
                </a:lnTo>
                <a:lnTo>
                  <a:pt x="2400610" y="148648"/>
                </a:lnTo>
                <a:lnTo>
                  <a:pt x="2440405" y="143966"/>
                </a:lnTo>
                <a:lnTo>
                  <a:pt x="2480201" y="138114"/>
                </a:lnTo>
                <a:lnTo>
                  <a:pt x="2519996" y="133432"/>
                </a:lnTo>
                <a:lnTo>
                  <a:pt x="2559792" y="129921"/>
                </a:lnTo>
                <a:lnTo>
                  <a:pt x="2597247" y="131091"/>
                </a:lnTo>
                <a:lnTo>
                  <a:pt x="2633531" y="135773"/>
                </a:lnTo>
                <a:lnTo>
                  <a:pt x="2668644" y="146307"/>
                </a:lnTo>
                <a:lnTo>
                  <a:pt x="2697906" y="161523"/>
                </a:lnTo>
                <a:lnTo>
                  <a:pt x="2725997" y="181421"/>
                </a:lnTo>
                <a:lnTo>
                  <a:pt x="2750577" y="204830"/>
                </a:lnTo>
                <a:lnTo>
                  <a:pt x="2775156" y="231750"/>
                </a:lnTo>
                <a:lnTo>
                  <a:pt x="2797395" y="259841"/>
                </a:lnTo>
                <a:lnTo>
                  <a:pt x="2819634" y="289103"/>
                </a:lnTo>
                <a:lnTo>
                  <a:pt x="2841872" y="318364"/>
                </a:lnTo>
                <a:lnTo>
                  <a:pt x="2864111" y="346455"/>
                </a:lnTo>
                <a:lnTo>
                  <a:pt x="2887520" y="373376"/>
                </a:lnTo>
                <a:lnTo>
                  <a:pt x="2914441" y="396785"/>
                </a:lnTo>
                <a:lnTo>
                  <a:pt x="2940191" y="417853"/>
                </a:lnTo>
                <a:lnTo>
                  <a:pt x="2969452" y="434240"/>
                </a:lnTo>
                <a:lnTo>
                  <a:pt x="3001055" y="448285"/>
                </a:lnTo>
                <a:lnTo>
                  <a:pt x="3034998" y="459990"/>
                </a:lnTo>
                <a:lnTo>
                  <a:pt x="3070112" y="470524"/>
                </a:lnTo>
                <a:lnTo>
                  <a:pt x="3105226" y="479888"/>
                </a:lnTo>
                <a:lnTo>
                  <a:pt x="3141510" y="489251"/>
                </a:lnTo>
                <a:lnTo>
                  <a:pt x="3175453" y="499785"/>
                </a:lnTo>
                <a:lnTo>
                  <a:pt x="3209396" y="511490"/>
                </a:lnTo>
                <a:lnTo>
                  <a:pt x="3240999" y="525535"/>
                </a:lnTo>
                <a:lnTo>
                  <a:pt x="3269090" y="543092"/>
                </a:lnTo>
                <a:lnTo>
                  <a:pt x="3294840" y="564161"/>
                </a:lnTo>
                <a:lnTo>
                  <a:pt x="3315908" y="589911"/>
                </a:lnTo>
                <a:lnTo>
                  <a:pt x="3333465" y="618002"/>
                </a:lnTo>
                <a:lnTo>
                  <a:pt x="3347510" y="649604"/>
                </a:lnTo>
                <a:lnTo>
                  <a:pt x="3359215" y="683547"/>
                </a:lnTo>
                <a:lnTo>
                  <a:pt x="3369749" y="717491"/>
                </a:lnTo>
                <a:lnTo>
                  <a:pt x="3379113" y="753775"/>
                </a:lnTo>
                <a:lnTo>
                  <a:pt x="3388476" y="788889"/>
                </a:lnTo>
                <a:lnTo>
                  <a:pt x="3399010" y="824002"/>
                </a:lnTo>
                <a:lnTo>
                  <a:pt x="3410715" y="857946"/>
                </a:lnTo>
                <a:lnTo>
                  <a:pt x="3424760" y="889548"/>
                </a:lnTo>
                <a:lnTo>
                  <a:pt x="3441147" y="918809"/>
                </a:lnTo>
                <a:lnTo>
                  <a:pt x="3462215" y="944560"/>
                </a:lnTo>
                <a:lnTo>
                  <a:pt x="3485624" y="971480"/>
                </a:lnTo>
                <a:lnTo>
                  <a:pt x="3512545" y="994889"/>
                </a:lnTo>
                <a:lnTo>
                  <a:pt x="3540636" y="1017128"/>
                </a:lnTo>
                <a:lnTo>
                  <a:pt x="3571068" y="1039367"/>
                </a:lnTo>
                <a:lnTo>
                  <a:pt x="3600329" y="1061605"/>
                </a:lnTo>
                <a:lnTo>
                  <a:pt x="3628420" y="1083844"/>
                </a:lnTo>
                <a:lnTo>
                  <a:pt x="3655341" y="1108424"/>
                </a:lnTo>
                <a:lnTo>
                  <a:pt x="3678750" y="1133003"/>
                </a:lnTo>
                <a:lnTo>
                  <a:pt x="3698648" y="1161094"/>
                </a:lnTo>
                <a:lnTo>
                  <a:pt x="3713864" y="1190356"/>
                </a:lnTo>
                <a:lnTo>
                  <a:pt x="3724398" y="1225469"/>
                </a:lnTo>
                <a:lnTo>
                  <a:pt x="3729080" y="1261754"/>
                </a:lnTo>
                <a:lnTo>
                  <a:pt x="3730250" y="1299208"/>
                </a:lnTo>
                <a:lnTo>
                  <a:pt x="3726739" y="1339004"/>
                </a:lnTo>
                <a:lnTo>
                  <a:pt x="3722057" y="1378799"/>
                </a:lnTo>
                <a:lnTo>
                  <a:pt x="3716205" y="1418595"/>
                </a:lnTo>
                <a:lnTo>
                  <a:pt x="3711523" y="1458391"/>
                </a:lnTo>
                <a:lnTo>
                  <a:pt x="3709182" y="1498186"/>
                </a:lnTo>
                <a:lnTo>
                  <a:pt x="3709182" y="1536811"/>
                </a:lnTo>
                <a:lnTo>
                  <a:pt x="3713864" y="1573096"/>
                </a:lnTo>
                <a:lnTo>
                  <a:pt x="3723228" y="1609380"/>
                </a:lnTo>
                <a:lnTo>
                  <a:pt x="3737273" y="1643323"/>
                </a:lnTo>
                <a:lnTo>
                  <a:pt x="3756000" y="1678437"/>
                </a:lnTo>
                <a:lnTo>
                  <a:pt x="3774728" y="1713550"/>
                </a:lnTo>
                <a:lnTo>
                  <a:pt x="3795796" y="1748664"/>
                </a:lnTo>
                <a:lnTo>
                  <a:pt x="3815694" y="1782608"/>
                </a:lnTo>
                <a:lnTo>
                  <a:pt x="3833250" y="1818892"/>
                </a:lnTo>
                <a:lnTo>
                  <a:pt x="3847296" y="1854005"/>
                </a:lnTo>
                <a:lnTo>
                  <a:pt x="3856660" y="1890290"/>
                </a:lnTo>
                <a:lnTo>
                  <a:pt x="3860171" y="1927744"/>
                </a:lnTo>
                <a:lnTo>
                  <a:pt x="3856660" y="1965199"/>
                </a:lnTo>
                <a:lnTo>
                  <a:pt x="3847296" y="2001483"/>
                </a:lnTo>
                <a:lnTo>
                  <a:pt x="3833250" y="2036597"/>
                </a:lnTo>
                <a:lnTo>
                  <a:pt x="3815694" y="2072881"/>
                </a:lnTo>
                <a:lnTo>
                  <a:pt x="3795796" y="2106824"/>
                </a:lnTo>
                <a:lnTo>
                  <a:pt x="3774728" y="2141938"/>
                </a:lnTo>
                <a:lnTo>
                  <a:pt x="3756000" y="2177052"/>
                </a:lnTo>
                <a:lnTo>
                  <a:pt x="3737273" y="2212166"/>
                </a:lnTo>
                <a:lnTo>
                  <a:pt x="3723228" y="2246109"/>
                </a:lnTo>
                <a:lnTo>
                  <a:pt x="3713864" y="2282393"/>
                </a:lnTo>
                <a:lnTo>
                  <a:pt x="3709182" y="2318677"/>
                </a:lnTo>
                <a:lnTo>
                  <a:pt x="3709182" y="2357302"/>
                </a:lnTo>
                <a:lnTo>
                  <a:pt x="3711523" y="2397098"/>
                </a:lnTo>
                <a:lnTo>
                  <a:pt x="3716205" y="2436894"/>
                </a:lnTo>
                <a:lnTo>
                  <a:pt x="3722057" y="2476689"/>
                </a:lnTo>
                <a:lnTo>
                  <a:pt x="3726739" y="2516485"/>
                </a:lnTo>
                <a:lnTo>
                  <a:pt x="3730250" y="2556280"/>
                </a:lnTo>
                <a:lnTo>
                  <a:pt x="3729080" y="2593735"/>
                </a:lnTo>
                <a:lnTo>
                  <a:pt x="3724398" y="2630019"/>
                </a:lnTo>
                <a:lnTo>
                  <a:pt x="3713864" y="2665133"/>
                </a:lnTo>
                <a:lnTo>
                  <a:pt x="3698648" y="2694394"/>
                </a:lnTo>
                <a:lnTo>
                  <a:pt x="3678750" y="2722485"/>
                </a:lnTo>
                <a:lnTo>
                  <a:pt x="3655341" y="2747065"/>
                </a:lnTo>
                <a:lnTo>
                  <a:pt x="3628420" y="2771645"/>
                </a:lnTo>
                <a:lnTo>
                  <a:pt x="3600329" y="2793883"/>
                </a:lnTo>
                <a:lnTo>
                  <a:pt x="3571068" y="2816122"/>
                </a:lnTo>
                <a:lnTo>
                  <a:pt x="3540636" y="2838361"/>
                </a:lnTo>
                <a:lnTo>
                  <a:pt x="3512545" y="2860599"/>
                </a:lnTo>
                <a:lnTo>
                  <a:pt x="3485624" y="2884009"/>
                </a:lnTo>
                <a:lnTo>
                  <a:pt x="3462215" y="2910929"/>
                </a:lnTo>
                <a:lnTo>
                  <a:pt x="3441147" y="2936679"/>
                </a:lnTo>
                <a:lnTo>
                  <a:pt x="3424760" y="2965941"/>
                </a:lnTo>
                <a:lnTo>
                  <a:pt x="3410715" y="2997543"/>
                </a:lnTo>
                <a:lnTo>
                  <a:pt x="3399010" y="3031486"/>
                </a:lnTo>
                <a:lnTo>
                  <a:pt x="3388476" y="3066600"/>
                </a:lnTo>
                <a:lnTo>
                  <a:pt x="3379113" y="3101714"/>
                </a:lnTo>
                <a:lnTo>
                  <a:pt x="3369749" y="3137998"/>
                </a:lnTo>
                <a:lnTo>
                  <a:pt x="3359215" y="3171941"/>
                </a:lnTo>
                <a:lnTo>
                  <a:pt x="3347510" y="3205885"/>
                </a:lnTo>
                <a:lnTo>
                  <a:pt x="3333465" y="3237487"/>
                </a:lnTo>
                <a:lnTo>
                  <a:pt x="3315908" y="3265578"/>
                </a:lnTo>
                <a:lnTo>
                  <a:pt x="3294840" y="3291328"/>
                </a:lnTo>
                <a:lnTo>
                  <a:pt x="3269090" y="3312396"/>
                </a:lnTo>
                <a:lnTo>
                  <a:pt x="3240999" y="3329953"/>
                </a:lnTo>
                <a:lnTo>
                  <a:pt x="3209396" y="3343999"/>
                </a:lnTo>
                <a:lnTo>
                  <a:pt x="3175453" y="3355703"/>
                </a:lnTo>
                <a:lnTo>
                  <a:pt x="3141510" y="3366237"/>
                </a:lnTo>
                <a:lnTo>
                  <a:pt x="3105226" y="3375601"/>
                </a:lnTo>
                <a:lnTo>
                  <a:pt x="3070112" y="3384965"/>
                </a:lnTo>
                <a:lnTo>
                  <a:pt x="3034998" y="3395499"/>
                </a:lnTo>
                <a:lnTo>
                  <a:pt x="3001055" y="3407203"/>
                </a:lnTo>
                <a:lnTo>
                  <a:pt x="2969452" y="3421249"/>
                </a:lnTo>
                <a:lnTo>
                  <a:pt x="2940191" y="3437635"/>
                </a:lnTo>
                <a:lnTo>
                  <a:pt x="2914441" y="3458704"/>
                </a:lnTo>
                <a:lnTo>
                  <a:pt x="2887520" y="3482113"/>
                </a:lnTo>
                <a:lnTo>
                  <a:pt x="2864111" y="3509033"/>
                </a:lnTo>
                <a:lnTo>
                  <a:pt x="2841872" y="3537124"/>
                </a:lnTo>
                <a:lnTo>
                  <a:pt x="2819634" y="3566386"/>
                </a:lnTo>
                <a:lnTo>
                  <a:pt x="2797395" y="3595647"/>
                </a:lnTo>
                <a:lnTo>
                  <a:pt x="2775156" y="3623738"/>
                </a:lnTo>
                <a:lnTo>
                  <a:pt x="2750577" y="3650659"/>
                </a:lnTo>
                <a:lnTo>
                  <a:pt x="2725997" y="3674068"/>
                </a:lnTo>
                <a:lnTo>
                  <a:pt x="2697906" y="3693966"/>
                </a:lnTo>
                <a:lnTo>
                  <a:pt x="2668644" y="3709182"/>
                </a:lnTo>
                <a:lnTo>
                  <a:pt x="2633531" y="3719716"/>
                </a:lnTo>
                <a:lnTo>
                  <a:pt x="2597247" y="3724398"/>
                </a:lnTo>
                <a:lnTo>
                  <a:pt x="2559792" y="3725568"/>
                </a:lnTo>
                <a:lnTo>
                  <a:pt x="2519996" y="3722057"/>
                </a:lnTo>
                <a:lnTo>
                  <a:pt x="2480201" y="3717375"/>
                </a:lnTo>
                <a:lnTo>
                  <a:pt x="2440405" y="3711523"/>
                </a:lnTo>
                <a:lnTo>
                  <a:pt x="2400610" y="3706841"/>
                </a:lnTo>
                <a:lnTo>
                  <a:pt x="2360814" y="3704500"/>
                </a:lnTo>
                <a:lnTo>
                  <a:pt x="2322189" y="3704500"/>
                </a:lnTo>
                <a:lnTo>
                  <a:pt x="2285905" y="3709182"/>
                </a:lnTo>
                <a:lnTo>
                  <a:pt x="2248450" y="3718545"/>
                </a:lnTo>
                <a:lnTo>
                  <a:pt x="2214507" y="3732591"/>
                </a:lnTo>
                <a:lnTo>
                  <a:pt x="2179393" y="3751318"/>
                </a:lnTo>
                <a:lnTo>
                  <a:pt x="2144279" y="3770045"/>
                </a:lnTo>
                <a:lnTo>
                  <a:pt x="2109166" y="3791114"/>
                </a:lnTo>
                <a:lnTo>
                  <a:pt x="2075222" y="3811011"/>
                </a:lnTo>
                <a:lnTo>
                  <a:pt x="2038938" y="3828568"/>
                </a:lnTo>
                <a:lnTo>
                  <a:pt x="2003824" y="3842614"/>
                </a:lnTo>
                <a:lnTo>
                  <a:pt x="1967540" y="3851978"/>
                </a:lnTo>
                <a:lnTo>
                  <a:pt x="1930086" y="3855489"/>
                </a:lnTo>
                <a:lnTo>
                  <a:pt x="1892631" y="3851978"/>
                </a:lnTo>
                <a:lnTo>
                  <a:pt x="1856347" y="3842614"/>
                </a:lnTo>
                <a:lnTo>
                  <a:pt x="1821233" y="3828568"/>
                </a:lnTo>
                <a:lnTo>
                  <a:pt x="1784949" y="3811011"/>
                </a:lnTo>
                <a:lnTo>
                  <a:pt x="1751005" y="3791114"/>
                </a:lnTo>
                <a:lnTo>
                  <a:pt x="1715892" y="3770045"/>
                </a:lnTo>
                <a:lnTo>
                  <a:pt x="1680778" y="3751318"/>
                </a:lnTo>
                <a:lnTo>
                  <a:pt x="1645664" y="3732591"/>
                </a:lnTo>
                <a:lnTo>
                  <a:pt x="1610550" y="3718545"/>
                </a:lnTo>
                <a:lnTo>
                  <a:pt x="1574266" y="3709182"/>
                </a:lnTo>
                <a:lnTo>
                  <a:pt x="1537982" y="3704500"/>
                </a:lnTo>
                <a:lnTo>
                  <a:pt x="1499357" y="3704500"/>
                </a:lnTo>
                <a:lnTo>
                  <a:pt x="1459561" y="3706841"/>
                </a:lnTo>
                <a:lnTo>
                  <a:pt x="1419766" y="3711523"/>
                </a:lnTo>
                <a:lnTo>
                  <a:pt x="1379970" y="3717375"/>
                </a:lnTo>
                <a:lnTo>
                  <a:pt x="1340175" y="3722057"/>
                </a:lnTo>
                <a:lnTo>
                  <a:pt x="1300379" y="3725568"/>
                </a:lnTo>
                <a:lnTo>
                  <a:pt x="1262924" y="3724398"/>
                </a:lnTo>
                <a:lnTo>
                  <a:pt x="1226640" y="3719716"/>
                </a:lnTo>
                <a:lnTo>
                  <a:pt x="1191526" y="3709182"/>
                </a:lnTo>
                <a:lnTo>
                  <a:pt x="1162265" y="3693966"/>
                </a:lnTo>
                <a:lnTo>
                  <a:pt x="1134174" y="3674068"/>
                </a:lnTo>
                <a:lnTo>
                  <a:pt x="1109594" y="3650659"/>
                </a:lnTo>
                <a:lnTo>
                  <a:pt x="1085015" y="3623738"/>
                </a:lnTo>
                <a:lnTo>
                  <a:pt x="1062776" y="3595647"/>
                </a:lnTo>
                <a:lnTo>
                  <a:pt x="1040537" y="3566386"/>
                </a:lnTo>
                <a:lnTo>
                  <a:pt x="1018299" y="3537124"/>
                </a:lnTo>
                <a:lnTo>
                  <a:pt x="996060" y="3509033"/>
                </a:lnTo>
                <a:lnTo>
                  <a:pt x="972651" y="3482113"/>
                </a:lnTo>
                <a:lnTo>
                  <a:pt x="945730" y="3458704"/>
                </a:lnTo>
                <a:lnTo>
                  <a:pt x="919980" y="3437635"/>
                </a:lnTo>
                <a:lnTo>
                  <a:pt x="890719" y="3421249"/>
                </a:lnTo>
                <a:lnTo>
                  <a:pt x="859116" y="3407203"/>
                </a:lnTo>
                <a:lnTo>
                  <a:pt x="825173" y="3395499"/>
                </a:lnTo>
                <a:lnTo>
                  <a:pt x="790059" y="3384965"/>
                </a:lnTo>
                <a:lnTo>
                  <a:pt x="754946" y="3375601"/>
                </a:lnTo>
                <a:lnTo>
                  <a:pt x="718662" y="3366237"/>
                </a:lnTo>
                <a:lnTo>
                  <a:pt x="684718" y="3355703"/>
                </a:lnTo>
                <a:lnTo>
                  <a:pt x="650775" y="3343999"/>
                </a:lnTo>
                <a:lnTo>
                  <a:pt x="619173" y="3329953"/>
                </a:lnTo>
                <a:lnTo>
                  <a:pt x="591082" y="3312396"/>
                </a:lnTo>
                <a:lnTo>
                  <a:pt x="565332" y="3291328"/>
                </a:lnTo>
                <a:lnTo>
                  <a:pt x="544263" y="3265578"/>
                </a:lnTo>
                <a:lnTo>
                  <a:pt x="526706" y="3237487"/>
                </a:lnTo>
                <a:lnTo>
                  <a:pt x="512661" y="3205885"/>
                </a:lnTo>
                <a:lnTo>
                  <a:pt x="500956" y="3171941"/>
                </a:lnTo>
                <a:lnTo>
                  <a:pt x="490422" y="3137998"/>
                </a:lnTo>
                <a:lnTo>
                  <a:pt x="481059" y="3101714"/>
                </a:lnTo>
                <a:lnTo>
                  <a:pt x="471695" y="3066600"/>
                </a:lnTo>
                <a:lnTo>
                  <a:pt x="461161" y="3031486"/>
                </a:lnTo>
                <a:lnTo>
                  <a:pt x="449456" y="2997543"/>
                </a:lnTo>
                <a:lnTo>
                  <a:pt x="435411" y="2965941"/>
                </a:lnTo>
                <a:lnTo>
                  <a:pt x="419024" y="2936679"/>
                </a:lnTo>
                <a:lnTo>
                  <a:pt x="397956" y="2910929"/>
                </a:lnTo>
                <a:lnTo>
                  <a:pt x="374547" y="2884009"/>
                </a:lnTo>
                <a:lnTo>
                  <a:pt x="347626" y="2860599"/>
                </a:lnTo>
                <a:lnTo>
                  <a:pt x="318365" y="2838361"/>
                </a:lnTo>
                <a:lnTo>
                  <a:pt x="289103" y="2816122"/>
                </a:lnTo>
                <a:lnTo>
                  <a:pt x="259842" y="2793883"/>
                </a:lnTo>
                <a:lnTo>
                  <a:pt x="231751" y="2771645"/>
                </a:lnTo>
                <a:lnTo>
                  <a:pt x="204830" y="2747065"/>
                </a:lnTo>
                <a:lnTo>
                  <a:pt x="181421" y="2722485"/>
                </a:lnTo>
                <a:lnTo>
                  <a:pt x="161523" y="2694394"/>
                </a:lnTo>
                <a:lnTo>
                  <a:pt x="146308" y="2665133"/>
                </a:lnTo>
                <a:lnTo>
                  <a:pt x="135773" y="2630019"/>
                </a:lnTo>
                <a:lnTo>
                  <a:pt x="131092" y="2593735"/>
                </a:lnTo>
                <a:lnTo>
                  <a:pt x="129921" y="2556280"/>
                </a:lnTo>
                <a:lnTo>
                  <a:pt x="133432" y="2516485"/>
                </a:lnTo>
                <a:lnTo>
                  <a:pt x="138114" y="2476689"/>
                </a:lnTo>
                <a:lnTo>
                  <a:pt x="143967" y="2436894"/>
                </a:lnTo>
                <a:lnTo>
                  <a:pt x="148648" y="2397098"/>
                </a:lnTo>
                <a:lnTo>
                  <a:pt x="150989" y="2357302"/>
                </a:lnTo>
                <a:lnTo>
                  <a:pt x="150989" y="2318677"/>
                </a:lnTo>
                <a:lnTo>
                  <a:pt x="146308" y="2282393"/>
                </a:lnTo>
                <a:lnTo>
                  <a:pt x="136944" y="2246109"/>
                </a:lnTo>
                <a:lnTo>
                  <a:pt x="122898" y="2212166"/>
                </a:lnTo>
                <a:lnTo>
                  <a:pt x="105341" y="2177052"/>
                </a:lnTo>
                <a:lnTo>
                  <a:pt x="85444" y="2141938"/>
                </a:lnTo>
                <a:lnTo>
                  <a:pt x="64375" y="2106824"/>
                </a:lnTo>
                <a:lnTo>
                  <a:pt x="44478" y="2072881"/>
                </a:lnTo>
                <a:lnTo>
                  <a:pt x="26921" y="2036597"/>
                </a:lnTo>
                <a:lnTo>
                  <a:pt x="12875" y="2001483"/>
                </a:lnTo>
                <a:lnTo>
                  <a:pt x="3512" y="1965199"/>
                </a:lnTo>
                <a:lnTo>
                  <a:pt x="0" y="1927744"/>
                </a:lnTo>
                <a:lnTo>
                  <a:pt x="3512" y="1890290"/>
                </a:lnTo>
                <a:lnTo>
                  <a:pt x="12875" y="1854005"/>
                </a:lnTo>
                <a:lnTo>
                  <a:pt x="26921" y="1818892"/>
                </a:lnTo>
                <a:lnTo>
                  <a:pt x="44478" y="1782608"/>
                </a:lnTo>
                <a:lnTo>
                  <a:pt x="64375" y="1748664"/>
                </a:lnTo>
                <a:lnTo>
                  <a:pt x="85444" y="1713550"/>
                </a:lnTo>
                <a:lnTo>
                  <a:pt x="105341" y="1678437"/>
                </a:lnTo>
                <a:lnTo>
                  <a:pt x="122898" y="1643323"/>
                </a:lnTo>
                <a:lnTo>
                  <a:pt x="136944" y="1609380"/>
                </a:lnTo>
                <a:lnTo>
                  <a:pt x="146308" y="1573096"/>
                </a:lnTo>
                <a:lnTo>
                  <a:pt x="150989" y="1536811"/>
                </a:lnTo>
                <a:lnTo>
                  <a:pt x="150989" y="1498186"/>
                </a:lnTo>
                <a:lnTo>
                  <a:pt x="148648" y="1458391"/>
                </a:lnTo>
                <a:lnTo>
                  <a:pt x="143967" y="1418595"/>
                </a:lnTo>
                <a:lnTo>
                  <a:pt x="138114" y="1378799"/>
                </a:lnTo>
                <a:lnTo>
                  <a:pt x="133432" y="1339004"/>
                </a:lnTo>
                <a:lnTo>
                  <a:pt x="129921" y="1299208"/>
                </a:lnTo>
                <a:lnTo>
                  <a:pt x="131092" y="1261754"/>
                </a:lnTo>
                <a:lnTo>
                  <a:pt x="135773" y="1225469"/>
                </a:lnTo>
                <a:lnTo>
                  <a:pt x="146308" y="1190356"/>
                </a:lnTo>
                <a:lnTo>
                  <a:pt x="161523" y="1161094"/>
                </a:lnTo>
                <a:lnTo>
                  <a:pt x="181421" y="1133003"/>
                </a:lnTo>
                <a:lnTo>
                  <a:pt x="204830" y="1108424"/>
                </a:lnTo>
                <a:lnTo>
                  <a:pt x="231751" y="1083844"/>
                </a:lnTo>
                <a:lnTo>
                  <a:pt x="259842" y="1061605"/>
                </a:lnTo>
                <a:lnTo>
                  <a:pt x="289103" y="1039367"/>
                </a:lnTo>
                <a:lnTo>
                  <a:pt x="318365" y="1017128"/>
                </a:lnTo>
                <a:lnTo>
                  <a:pt x="347626" y="994889"/>
                </a:lnTo>
                <a:lnTo>
                  <a:pt x="374547" y="971480"/>
                </a:lnTo>
                <a:lnTo>
                  <a:pt x="397956" y="944560"/>
                </a:lnTo>
                <a:lnTo>
                  <a:pt x="419024" y="918809"/>
                </a:lnTo>
                <a:lnTo>
                  <a:pt x="435411" y="889548"/>
                </a:lnTo>
                <a:lnTo>
                  <a:pt x="449456" y="857946"/>
                </a:lnTo>
                <a:lnTo>
                  <a:pt x="461161" y="824002"/>
                </a:lnTo>
                <a:lnTo>
                  <a:pt x="471695" y="788889"/>
                </a:lnTo>
                <a:lnTo>
                  <a:pt x="481059" y="753775"/>
                </a:lnTo>
                <a:lnTo>
                  <a:pt x="490422" y="717491"/>
                </a:lnTo>
                <a:lnTo>
                  <a:pt x="500956" y="683547"/>
                </a:lnTo>
                <a:lnTo>
                  <a:pt x="512661" y="649604"/>
                </a:lnTo>
                <a:lnTo>
                  <a:pt x="526706" y="618002"/>
                </a:lnTo>
                <a:lnTo>
                  <a:pt x="544263" y="589911"/>
                </a:lnTo>
                <a:lnTo>
                  <a:pt x="565332" y="564161"/>
                </a:lnTo>
                <a:lnTo>
                  <a:pt x="591082" y="543092"/>
                </a:lnTo>
                <a:lnTo>
                  <a:pt x="619173" y="525535"/>
                </a:lnTo>
                <a:lnTo>
                  <a:pt x="650775" y="511490"/>
                </a:lnTo>
                <a:lnTo>
                  <a:pt x="684718" y="499785"/>
                </a:lnTo>
                <a:lnTo>
                  <a:pt x="718662" y="489251"/>
                </a:lnTo>
                <a:lnTo>
                  <a:pt x="754946" y="479888"/>
                </a:lnTo>
                <a:lnTo>
                  <a:pt x="790059" y="470524"/>
                </a:lnTo>
                <a:lnTo>
                  <a:pt x="825173" y="459990"/>
                </a:lnTo>
                <a:lnTo>
                  <a:pt x="859116" y="448285"/>
                </a:lnTo>
                <a:lnTo>
                  <a:pt x="890719" y="434240"/>
                </a:lnTo>
                <a:lnTo>
                  <a:pt x="919980" y="417853"/>
                </a:lnTo>
                <a:lnTo>
                  <a:pt x="945730" y="396785"/>
                </a:lnTo>
                <a:lnTo>
                  <a:pt x="972651" y="373376"/>
                </a:lnTo>
                <a:lnTo>
                  <a:pt x="996060" y="346455"/>
                </a:lnTo>
                <a:lnTo>
                  <a:pt x="1018299" y="318364"/>
                </a:lnTo>
                <a:lnTo>
                  <a:pt x="1040537" y="289103"/>
                </a:lnTo>
                <a:lnTo>
                  <a:pt x="1062776" y="259841"/>
                </a:lnTo>
                <a:lnTo>
                  <a:pt x="1085015" y="231750"/>
                </a:lnTo>
                <a:lnTo>
                  <a:pt x="1109594" y="204830"/>
                </a:lnTo>
                <a:lnTo>
                  <a:pt x="1134174" y="181421"/>
                </a:lnTo>
                <a:lnTo>
                  <a:pt x="1162265" y="161523"/>
                </a:lnTo>
                <a:lnTo>
                  <a:pt x="1191526" y="146307"/>
                </a:lnTo>
                <a:lnTo>
                  <a:pt x="1226640" y="135773"/>
                </a:lnTo>
                <a:lnTo>
                  <a:pt x="1262924" y="131091"/>
                </a:lnTo>
                <a:lnTo>
                  <a:pt x="1300379" y="129921"/>
                </a:lnTo>
                <a:lnTo>
                  <a:pt x="1340175" y="133432"/>
                </a:lnTo>
                <a:lnTo>
                  <a:pt x="1379970" y="138114"/>
                </a:lnTo>
                <a:lnTo>
                  <a:pt x="1419766" y="143966"/>
                </a:lnTo>
                <a:lnTo>
                  <a:pt x="1459561" y="148648"/>
                </a:lnTo>
                <a:lnTo>
                  <a:pt x="1499357" y="150989"/>
                </a:lnTo>
                <a:lnTo>
                  <a:pt x="1537982" y="150989"/>
                </a:lnTo>
                <a:lnTo>
                  <a:pt x="1574266" y="146307"/>
                </a:lnTo>
                <a:lnTo>
                  <a:pt x="1610550" y="136943"/>
                </a:lnTo>
                <a:lnTo>
                  <a:pt x="1645664" y="122898"/>
                </a:lnTo>
                <a:lnTo>
                  <a:pt x="1680778" y="104171"/>
                </a:lnTo>
                <a:lnTo>
                  <a:pt x="1715892" y="85443"/>
                </a:lnTo>
                <a:lnTo>
                  <a:pt x="1751005" y="64375"/>
                </a:lnTo>
                <a:lnTo>
                  <a:pt x="1784949" y="44477"/>
                </a:lnTo>
                <a:lnTo>
                  <a:pt x="1821233" y="26920"/>
                </a:lnTo>
                <a:lnTo>
                  <a:pt x="1856347" y="12875"/>
                </a:lnTo>
                <a:lnTo>
                  <a:pt x="1892631" y="3511"/>
                </a:lnTo>
                <a:close/>
              </a:path>
            </a:pathLst>
          </a:custGeom>
        </p:spPr>
      </p:pic>
    </p:spTree>
    <p:extLst>
      <p:ext uri="{BB962C8B-B14F-4D97-AF65-F5344CB8AC3E}">
        <p14:creationId xmlns:p14="http://schemas.microsoft.com/office/powerpoint/2010/main" val="14616693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A77D789-9DE0-43A3-B196-F13CFECFAC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38551A8-6E39-447E-B593-0BB9D27AC4F2}"/>
              </a:ext>
            </a:extLst>
          </p:cNvPr>
          <p:cNvSpPr>
            <a:spLocks noGrp="1"/>
          </p:cNvSpPr>
          <p:nvPr>
            <p:ph type="title"/>
          </p:nvPr>
        </p:nvSpPr>
        <p:spPr>
          <a:xfrm>
            <a:off x="765051" y="382385"/>
            <a:ext cx="6015897" cy="1492132"/>
          </a:xfrm>
        </p:spPr>
        <p:txBody>
          <a:bodyPr>
            <a:normAutofit/>
          </a:bodyPr>
          <a:lstStyle/>
          <a:p>
            <a:r>
              <a:rPr lang="en-GB" sz="4400" dirty="0"/>
              <a:t>Talking about your writing </a:t>
            </a:r>
          </a:p>
        </p:txBody>
      </p:sp>
      <p:sp>
        <p:nvSpPr>
          <p:cNvPr id="11" name="Rectangle 10">
            <a:extLst>
              <a:ext uri="{FF2B5EF4-FFF2-40B4-BE49-F238E27FC236}">
                <a16:creationId xmlns:a16="http://schemas.microsoft.com/office/drawing/2014/main" id="{F9BC648B-BC3C-4674-B1FD-2F9F1C6D75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8D6FE0F5-AF79-456D-859A-07FD9573B938}"/>
              </a:ext>
            </a:extLst>
          </p:cNvPr>
          <p:cNvSpPr>
            <a:spLocks noGrp="1"/>
          </p:cNvSpPr>
          <p:nvPr>
            <p:ph idx="1"/>
          </p:nvPr>
        </p:nvSpPr>
        <p:spPr>
          <a:xfrm>
            <a:off x="765051" y="2286001"/>
            <a:ext cx="6015897" cy="3593591"/>
          </a:xfrm>
        </p:spPr>
        <p:txBody>
          <a:bodyPr>
            <a:normAutofit/>
          </a:bodyPr>
          <a:lstStyle/>
          <a:p>
            <a:r>
              <a:rPr lang="en-GB" sz="1800" dirty="0"/>
              <a:t>Some points form the list encourage you to engage in a </a:t>
            </a:r>
            <a:r>
              <a:rPr lang="en-GB" sz="1800" dirty="0">
                <a:solidFill>
                  <a:srgbClr val="FF0000"/>
                </a:solidFill>
              </a:rPr>
              <a:t>conversation</a:t>
            </a:r>
            <a:r>
              <a:rPr lang="en-GB" sz="1800" dirty="0"/>
              <a:t> about your writing with readers of your work.</a:t>
            </a:r>
          </a:p>
          <a:p>
            <a:r>
              <a:rPr lang="en-GB" sz="1800" dirty="0"/>
              <a:t>In your breakout rooms, you have </a:t>
            </a:r>
            <a:r>
              <a:rPr lang="en-GB" sz="1800" dirty="0">
                <a:solidFill>
                  <a:srgbClr val="FF0000"/>
                </a:solidFill>
              </a:rPr>
              <a:t>10 mins </a:t>
            </a:r>
            <a:r>
              <a:rPr lang="en-GB" sz="1800" dirty="0"/>
              <a:t>to consider why talking about your writing with others might be </a:t>
            </a:r>
            <a:r>
              <a:rPr lang="en-GB" sz="1800" dirty="0">
                <a:solidFill>
                  <a:srgbClr val="FF0000"/>
                </a:solidFill>
              </a:rPr>
              <a:t>useful </a:t>
            </a:r>
            <a:r>
              <a:rPr lang="en-GB" sz="1800" dirty="0"/>
              <a:t>and even </a:t>
            </a:r>
            <a:r>
              <a:rPr lang="en-GB" sz="1800" dirty="0">
                <a:solidFill>
                  <a:srgbClr val="FF0000"/>
                </a:solidFill>
              </a:rPr>
              <a:t>important</a:t>
            </a:r>
            <a:r>
              <a:rPr lang="en-GB" sz="1800" dirty="0"/>
              <a:t>.</a:t>
            </a:r>
          </a:p>
          <a:p>
            <a:r>
              <a:rPr lang="en-GB" sz="1800" dirty="0"/>
              <a:t>Consider your </a:t>
            </a:r>
            <a:r>
              <a:rPr lang="en-GB" sz="1800" dirty="0">
                <a:solidFill>
                  <a:srgbClr val="FF0000"/>
                </a:solidFill>
              </a:rPr>
              <a:t>emotional response </a:t>
            </a:r>
            <a:r>
              <a:rPr lang="en-GB" sz="1800" dirty="0"/>
              <a:t>to, i.e., the</a:t>
            </a:r>
            <a:r>
              <a:rPr lang="en-GB" sz="1800" dirty="0">
                <a:solidFill>
                  <a:srgbClr val="FF0000"/>
                </a:solidFill>
              </a:rPr>
              <a:t> feelings </a:t>
            </a:r>
            <a:r>
              <a:rPr lang="en-GB" sz="1800" dirty="0"/>
              <a:t>you experience, when </a:t>
            </a:r>
            <a:r>
              <a:rPr lang="en-GB" sz="1800" dirty="0">
                <a:solidFill>
                  <a:srgbClr val="FF0000"/>
                </a:solidFill>
              </a:rPr>
              <a:t>discussing your written work </a:t>
            </a:r>
            <a:r>
              <a:rPr lang="en-GB" sz="1800" dirty="0"/>
              <a:t>with others and getting feedback, especially negative feedback. </a:t>
            </a:r>
          </a:p>
          <a:p>
            <a:r>
              <a:rPr lang="en-GB" sz="1800" dirty="0"/>
              <a:t>Now, let us talk about this as a </a:t>
            </a:r>
            <a:r>
              <a:rPr lang="en-GB" sz="1800" dirty="0">
                <a:solidFill>
                  <a:srgbClr val="FF0000"/>
                </a:solidFill>
              </a:rPr>
              <a:t>group. </a:t>
            </a:r>
          </a:p>
          <a:p>
            <a:pPr marL="0" indent="0">
              <a:buNone/>
            </a:pPr>
            <a:endParaRPr lang="en-GB" sz="1800" dirty="0"/>
          </a:p>
        </p:txBody>
      </p:sp>
      <p:pic>
        <p:nvPicPr>
          <p:cNvPr id="5" name="Picture 4" descr="A red heart from a string&#10;&#10;Description automatically generated with medium confidence">
            <a:extLst>
              <a:ext uri="{FF2B5EF4-FFF2-40B4-BE49-F238E27FC236}">
                <a16:creationId xmlns:a16="http://schemas.microsoft.com/office/drawing/2014/main" id="{6463FA33-40AC-4887-8EEE-A01272256442}"/>
              </a:ext>
            </a:extLst>
          </p:cNvPr>
          <p:cNvPicPr>
            <a:picLocks noChangeAspect="1"/>
          </p:cNvPicPr>
          <p:nvPr/>
        </p:nvPicPr>
        <p:blipFill rotWithShape="1">
          <a:blip r:embed="rId2"/>
          <a:srcRect l="30877" r="22382" b="-1"/>
          <a:stretch/>
        </p:blipFill>
        <p:spPr>
          <a:xfrm>
            <a:off x="7389812" y="10"/>
            <a:ext cx="4802188" cy="6857990"/>
          </a:xfrm>
          <a:custGeom>
            <a:avLst/>
            <a:gdLst/>
            <a:ahLst/>
            <a:cxnLst/>
            <a:rect l="l" t="t" r="r" b="b"/>
            <a:pathLst>
              <a:path w="4802188" h="6858000">
                <a:moveTo>
                  <a:pt x="0" y="0"/>
                </a:moveTo>
                <a:lnTo>
                  <a:pt x="4802188" y="0"/>
                </a:lnTo>
                <a:lnTo>
                  <a:pt x="4802188" y="6858000"/>
                </a:lnTo>
                <a:lnTo>
                  <a:pt x="0" y="6858000"/>
                </a:lnTo>
                <a:lnTo>
                  <a:pt x="4763" y="6791325"/>
                </a:lnTo>
                <a:lnTo>
                  <a:pt x="12700" y="6735762"/>
                </a:lnTo>
                <a:lnTo>
                  <a:pt x="22225" y="6683375"/>
                </a:lnTo>
                <a:lnTo>
                  <a:pt x="38100" y="6640512"/>
                </a:lnTo>
                <a:lnTo>
                  <a:pt x="53975" y="6597650"/>
                </a:lnTo>
                <a:lnTo>
                  <a:pt x="73025" y="6561137"/>
                </a:lnTo>
                <a:lnTo>
                  <a:pt x="92075" y="6523037"/>
                </a:lnTo>
                <a:lnTo>
                  <a:pt x="109538" y="6488112"/>
                </a:lnTo>
                <a:lnTo>
                  <a:pt x="127000" y="6448425"/>
                </a:lnTo>
                <a:lnTo>
                  <a:pt x="142875" y="6407150"/>
                </a:lnTo>
                <a:lnTo>
                  <a:pt x="157163" y="6361112"/>
                </a:lnTo>
                <a:lnTo>
                  <a:pt x="168275" y="6311900"/>
                </a:lnTo>
                <a:lnTo>
                  <a:pt x="176213" y="6251575"/>
                </a:lnTo>
                <a:lnTo>
                  <a:pt x="179388" y="6183312"/>
                </a:lnTo>
                <a:lnTo>
                  <a:pt x="176213" y="6113462"/>
                </a:lnTo>
                <a:lnTo>
                  <a:pt x="168275" y="6056312"/>
                </a:lnTo>
                <a:lnTo>
                  <a:pt x="157163" y="6003925"/>
                </a:lnTo>
                <a:lnTo>
                  <a:pt x="142875" y="5956300"/>
                </a:lnTo>
                <a:lnTo>
                  <a:pt x="127000" y="5915025"/>
                </a:lnTo>
                <a:lnTo>
                  <a:pt x="107950" y="5876925"/>
                </a:lnTo>
                <a:lnTo>
                  <a:pt x="88900" y="5840412"/>
                </a:lnTo>
                <a:lnTo>
                  <a:pt x="69850" y="5802312"/>
                </a:lnTo>
                <a:lnTo>
                  <a:pt x="52388" y="5762625"/>
                </a:lnTo>
                <a:lnTo>
                  <a:pt x="34925" y="5721350"/>
                </a:lnTo>
                <a:lnTo>
                  <a:pt x="20638" y="5675312"/>
                </a:lnTo>
                <a:lnTo>
                  <a:pt x="11113" y="5622925"/>
                </a:lnTo>
                <a:lnTo>
                  <a:pt x="1588" y="5562600"/>
                </a:lnTo>
                <a:lnTo>
                  <a:pt x="0" y="5494337"/>
                </a:lnTo>
                <a:lnTo>
                  <a:pt x="1588" y="5426075"/>
                </a:lnTo>
                <a:lnTo>
                  <a:pt x="11113" y="5365750"/>
                </a:lnTo>
                <a:lnTo>
                  <a:pt x="20638" y="5313362"/>
                </a:lnTo>
                <a:lnTo>
                  <a:pt x="34925" y="5268912"/>
                </a:lnTo>
                <a:lnTo>
                  <a:pt x="52388" y="5226050"/>
                </a:lnTo>
                <a:lnTo>
                  <a:pt x="69850" y="5186362"/>
                </a:lnTo>
                <a:lnTo>
                  <a:pt x="88900" y="5149850"/>
                </a:lnTo>
                <a:lnTo>
                  <a:pt x="107950" y="5114925"/>
                </a:lnTo>
                <a:lnTo>
                  <a:pt x="127000" y="5075237"/>
                </a:lnTo>
                <a:lnTo>
                  <a:pt x="142875" y="5033962"/>
                </a:lnTo>
                <a:lnTo>
                  <a:pt x="157163" y="4987925"/>
                </a:lnTo>
                <a:lnTo>
                  <a:pt x="168275" y="4935537"/>
                </a:lnTo>
                <a:lnTo>
                  <a:pt x="176213" y="4875212"/>
                </a:lnTo>
                <a:lnTo>
                  <a:pt x="179388" y="4806950"/>
                </a:lnTo>
                <a:lnTo>
                  <a:pt x="176213" y="4738687"/>
                </a:lnTo>
                <a:lnTo>
                  <a:pt x="168275" y="4678362"/>
                </a:lnTo>
                <a:lnTo>
                  <a:pt x="157163" y="4625975"/>
                </a:lnTo>
                <a:lnTo>
                  <a:pt x="142875" y="4579937"/>
                </a:lnTo>
                <a:lnTo>
                  <a:pt x="127000" y="4537075"/>
                </a:lnTo>
                <a:lnTo>
                  <a:pt x="107950" y="4498975"/>
                </a:lnTo>
                <a:lnTo>
                  <a:pt x="69850" y="4424362"/>
                </a:lnTo>
                <a:lnTo>
                  <a:pt x="52388" y="4386262"/>
                </a:lnTo>
                <a:lnTo>
                  <a:pt x="34925" y="4343400"/>
                </a:lnTo>
                <a:lnTo>
                  <a:pt x="20638" y="4297362"/>
                </a:lnTo>
                <a:lnTo>
                  <a:pt x="11113" y="4244975"/>
                </a:lnTo>
                <a:lnTo>
                  <a:pt x="1588" y="4186237"/>
                </a:lnTo>
                <a:lnTo>
                  <a:pt x="0" y="4116387"/>
                </a:lnTo>
                <a:lnTo>
                  <a:pt x="1588" y="4048125"/>
                </a:lnTo>
                <a:lnTo>
                  <a:pt x="11113" y="3987800"/>
                </a:lnTo>
                <a:lnTo>
                  <a:pt x="20638" y="3935412"/>
                </a:lnTo>
                <a:lnTo>
                  <a:pt x="34925" y="3890962"/>
                </a:lnTo>
                <a:lnTo>
                  <a:pt x="52388" y="3848100"/>
                </a:lnTo>
                <a:lnTo>
                  <a:pt x="69850" y="3811587"/>
                </a:lnTo>
                <a:lnTo>
                  <a:pt x="107950" y="3736975"/>
                </a:lnTo>
                <a:lnTo>
                  <a:pt x="127000" y="3697287"/>
                </a:lnTo>
                <a:lnTo>
                  <a:pt x="142875" y="3656012"/>
                </a:lnTo>
                <a:lnTo>
                  <a:pt x="157163" y="3609975"/>
                </a:lnTo>
                <a:lnTo>
                  <a:pt x="168275" y="3557587"/>
                </a:lnTo>
                <a:lnTo>
                  <a:pt x="176213" y="3497262"/>
                </a:lnTo>
                <a:lnTo>
                  <a:pt x="179388" y="3427412"/>
                </a:lnTo>
                <a:lnTo>
                  <a:pt x="176213" y="3360737"/>
                </a:lnTo>
                <a:lnTo>
                  <a:pt x="168275" y="3300412"/>
                </a:lnTo>
                <a:lnTo>
                  <a:pt x="157163" y="3248025"/>
                </a:lnTo>
                <a:lnTo>
                  <a:pt x="142875" y="3201987"/>
                </a:lnTo>
                <a:lnTo>
                  <a:pt x="127000" y="3160712"/>
                </a:lnTo>
                <a:lnTo>
                  <a:pt x="107950" y="3121025"/>
                </a:lnTo>
                <a:lnTo>
                  <a:pt x="88900" y="3084512"/>
                </a:lnTo>
                <a:lnTo>
                  <a:pt x="69850" y="3046412"/>
                </a:lnTo>
                <a:lnTo>
                  <a:pt x="52388" y="3009900"/>
                </a:lnTo>
                <a:lnTo>
                  <a:pt x="34925" y="2967037"/>
                </a:lnTo>
                <a:lnTo>
                  <a:pt x="20638" y="2922587"/>
                </a:lnTo>
                <a:lnTo>
                  <a:pt x="11113" y="2868612"/>
                </a:lnTo>
                <a:lnTo>
                  <a:pt x="1588" y="2809875"/>
                </a:lnTo>
                <a:lnTo>
                  <a:pt x="0" y="2741612"/>
                </a:lnTo>
                <a:lnTo>
                  <a:pt x="1588" y="2671762"/>
                </a:lnTo>
                <a:lnTo>
                  <a:pt x="11113" y="2613025"/>
                </a:lnTo>
                <a:lnTo>
                  <a:pt x="20638" y="2560637"/>
                </a:lnTo>
                <a:lnTo>
                  <a:pt x="34925" y="2513012"/>
                </a:lnTo>
                <a:lnTo>
                  <a:pt x="52388" y="2471737"/>
                </a:lnTo>
                <a:lnTo>
                  <a:pt x="69850" y="2433637"/>
                </a:lnTo>
                <a:lnTo>
                  <a:pt x="88900" y="2395537"/>
                </a:lnTo>
                <a:lnTo>
                  <a:pt x="107950" y="2359025"/>
                </a:lnTo>
                <a:lnTo>
                  <a:pt x="127000" y="2319337"/>
                </a:lnTo>
                <a:lnTo>
                  <a:pt x="142875" y="2278062"/>
                </a:lnTo>
                <a:lnTo>
                  <a:pt x="157163" y="2232025"/>
                </a:lnTo>
                <a:lnTo>
                  <a:pt x="168275" y="2179637"/>
                </a:lnTo>
                <a:lnTo>
                  <a:pt x="176213" y="2119312"/>
                </a:lnTo>
                <a:lnTo>
                  <a:pt x="179388" y="2051050"/>
                </a:lnTo>
                <a:lnTo>
                  <a:pt x="176213" y="1982787"/>
                </a:lnTo>
                <a:lnTo>
                  <a:pt x="168275" y="1922462"/>
                </a:lnTo>
                <a:lnTo>
                  <a:pt x="157163" y="1870075"/>
                </a:lnTo>
                <a:lnTo>
                  <a:pt x="142875" y="1824037"/>
                </a:lnTo>
                <a:lnTo>
                  <a:pt x="127000" y="1782762"/>
                </a:lnTo>
                <a:lnTo>
                  <a:pt x="107950" y="1743075"/>
                </a:lnTo>
                <a:lnTo>
                  <a:pt x="88900" y="1708150"/>
                </a:lnTo>
                <a:lnTo>
                  <a:pt x="69850" y="1671637"/>
                </a:lnTo>
                <a:lnTo>
                  <a:pt x="52388" y="1631950"/>
                </a:lnTo>
                <a:lnTo>
                  <a:pt x="34925" y="1589087"/>
                </a:lnTo>
                <a:lnTo>
                  <a:pt x="20638" y="1544637"/>
                </a:lnTo>
                <a:lnTo>
                  <a:pt x="11113" y="1492250"/>
                </a:lnTo>
                <a:lnTo>
                  <a:pt x="1588" y="1431925"/>
                </a:lnTo>
                <a:lnTo>
                  <a:pt x="0" y="1363662"/>
                </a:lnTo>
                <a:lnTo>
                  <a:pt x="1588" y="1295400"/>
                </a:lnTo>
                <a:lnTo>
                  <a:pt x="11113" y="1235075"/>
                </a:lnTo>
                <a:lnTo>
                  <a:pt x="20638" y="1182687"/>
                </a:lnTo>
                <a:lnTo>
                  <a:pt x="34925" y="1136650"/>
                </a:lnTo>
                <a:lnTo>
                  <a:pt x="52388" y="1095375"/>
                </a:lnTo>
                <a:lnTo>
                  <a:pt x="69850" y="1055687"/>
                </a:lnTo>
                <a:lnTo>
                  <a:pt x="88900" y="1017587"/>
                </a:lnTo>
                <a:lnTo>
                  <a:pt x="107950" y="981075"/>
                </a:lnTo>
                <a:lnTo>
                  <a:pt x="127000" y="942975"/>
                </a:lnTo>
                <a:lnTo>
                  <a:pt x="142875" y="901700"/>
                </a:lnTo>
                <a:lnTo>
                  <a:pt x="157163" y="854075"/>
                </a:lnTo>
                <a:lnTo>
                  <a:pt x="168275" y="801687"/>
                </a:lnTo>
                <a:lnTo>
                  <a:pt x="176213" y="744537"/>
                </a:lnTo>
                <a:lnTo>
                  <a:pt x="179388" y="673100"/>
                </a:lnTo>
                <a:lnTo>
                  <a:pt x="176213" y="606425"/>
                </a:lnTo>
                <a:lnTo>
                  <a:pt x="168275" y="546100"/>
                </a:lnTo>
                <a:lnTo>
                  <a:pt x="157163" y="496887"/>
                </a:lnTo>
                <a:lnTo>
                  <a:pt x="142875" y="450850"/>
                </a:lnTo>
                <a:lnTo>
                  <a:pt x="127000" y="409575"/>
                </a:lnTo>
                <a:lnTo>
                  <a:pt x="109538" y="369887"/>
                </a:lnTo>
                <a:lnTo>
                  <a:pt x="92075" y="334962"/>
                </a:lnTo>
                <a:lnTo>
                  <a:pt x="73025" y="296862"/>
                </a:lnTo>
                <a:lnTo>
                  <a:pt x="53975" y="260350"/>
                </a:lnTo>
                <a:lnTo>
                  <a:pt x="38100" y="217487"/>
                </a:lnTo>
                <a:lnTo>
                  <a:pt x="22225" y="174625"/>
                </a:lnTo>
                <a:lnTo>
                  <a:pt x="12700" y="122237"/>
                </a:lnTo>
                <a:lnTo>
                  <a:pt x="4763" y="66675"/>
                </a:lnTo>
                <a:close/>
              </a:path>
            </a:pathLst>
          </a:custGeom>
        </p:spPr>
      </p:pic>
    </p:spTree>
    <p:extLst>
      <p:ext uri="{BB962C8B-B14F-4D97-AF65-F5344CB8AC3E}">
        <p14:creationId xmlns:p14="http://schemas.microsoft.com/office/powerpoint/2010/main" val="2659364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B680D4D6-B06E-4316-8BBC-7A65A10AC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35581FA-A11F-411D-B7FB-B59A65A60E6D}"/>
              </a:ext>
            </a:extLst>
          </p:cNvPr>
          <p:cNvSpPr>
            <a:spLocks noGrp="1"/>
          </p:cNvSpPr>
          <p:nvPr>
            <p:ph type="title"/>
          </p:nvPr>
        </p:nvSpPr>
        <p:spPr>
          <a:xfrm>
            <a:off x="332519" y="1153287"/>
            <a:ext cx="4019034" cy="4551426"/>
          </a:xfrm>
        </p:spPr>
        <p:txBody>
          <a:bodyPr anchor="ctr">
            <a:normAutofit/>
          </a:bodyPr>
          <a:lstStyle/>
          <a:p>
            <a:pPr algn="r"/>
            <a:r>
              <a:rPr lang="en-GB" sz="4000" dirty="0"/>
              <a:t>So, from our discussion of checks and balances…</a:t>
            </a:r>
          </a:p>
        </p:txBody>
      </p:sp>
      <p:cxnSp>
        <p:nvCxnSpPr>
          <p:cNvPr id="10" name="Straight Connector 9">
            <a:extLst>
              <a:ext uri="{FF2B5EF4-FFF2-40B4-BE49-F238E27FC236}">
                <a16:creationId xmlns:a16="http://schemas.microsoft.com/office/drawing/2014/main" id="{ED72A37F-0C2F-473C-9D71-B80AEE71BF0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63796" y="1962397"/>
            <a:ext cx="0" cy="2933206"/>
          </a:xfrm>
          <a:prstGeom prst="line">
            <a:avLst/>
          </a:prstGeom>
          <a:ln w="22225">
            <a:solidFill>
              <a:schemeClr val="accent1"/>
            </a:solidFill>
            <a:miter lim="800000"/>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47F090E1-A6B2-4C08-B3EF-A23CD816B976}"/>
              </a:ext>
            </a:extLst>
          </p:cNvPr>
          <p:cNvSpPr>
            <a:spLocks noGrp="1"/>
          </p:cNvSpPr>
          <p:nvPr>
            <p:ph idx="1"/>
          </p:nvPr>
        </p:nvSpPr>
        <p:spPr>
          <a:xfrm>
            <a:off x="4976031" y="522514"/>
            <a:ext cx="6453969" cy="5533053"/>
          </a:xfrm>
        </p:spPr>
        <p:txBody>
          <a:bodyPr anchor="ctr">
            <a:normAutofit fontScale="92500" lnSpcReduction="10000"/>
          </a:bodyPr>
          <a:lstStyle/>
          <a:p>
            <a:pPr>
              <a:lnSpc>
                <a:spcPct val="100000"/>
              </a:lnSpc>
            </a:pPr>
            <a:r>
              <a:rPr lang="en-GB" sz="1800" dirty="0"/>
              <a:t>Writing requires </a:t>
            </a:r>
            <a:r>
              <a:rPr lang="en-GB" sz="1800" dirty="0">
                <a:solidFill>
                  <a:srgbClr val="FF0000"/>
                </a:solidFill>
              </a:rPr>
              <a:t>listening to and being guided by the voices of others, </a:t>
            </a:r>
            <a:r>
              <a:rPr lang="en-GB" sz="1800" dirty="0"/>
              <a:t>but also it demands </a:t>
            </a:r>
            <a:r>
              <a:rPr lang="en-GB" sz="1800" dirty="0">
                <a:solidFill>
                  <a:srgbClr val="FF0000"/>
                </a:solidFill>
              </a:rPr>
              <a:t>confidence, motivation </a:t>
            </a:r>
            <a:r>
              <a:rPr lang="en-GB" sz="1800" dirty="0"/>
              <a:t>and willingness to present your own voice, your own perspectives and your own interpretations. </a:t>
            </a:r>
          </a:p>
          <a:p>
            <a:pPr>
              <a:lnSpc>
                <a:spcPct val="100000"/>
              </a:lnSpc>
            </a:pPr>
            <a:endParaRPr lang="en-GB" sz="1800" dirty="0"/>
          </a:p>
          <a:p>
            <a:pPr>
              <a:lnSpc>
                <a:spcPct val="100000"/>
              </a:lnSpc>
            </a:pPr>
            <a:r>
              <a:rPr lang="en-GB" sz="1800" dirty="0"/>
              <a:t>Writing often involves an intimate</a:t>
            </a:r>
            <a:r>
              <a:rPr lang="en-GB" sz="1800" dirty="0">
                <a:solidFill>
                  <a:srgbClr val="FF0000"/>
                </a:solidFill>
              </a:rPr>
              <a:t> familiarity </a:t>
            </a:r>
            <a:r>
              <a:rPr lang="en-GB" sz="1800" dirty="0"/>
              <a:t>with the small details of a specific piece of work, but it also demands that we position these specifics on a broader stage, identifying and explaining connections and comparisons in a wider </a:t>
            </a:r>
            <a:r>
              <a:rPr lang="en-GB" sz="1800" dirty="0">
                <a:solidFill>
                  <a:srgbClr val="FF0000"/>
                </a:solidFill>
              </a:rPr>
              <a:t>theoretical</a:t>
            </a:r>
            <a:r>
              <a:rPr lang="en-GB" sz="1800" dirty="0"/>
              <a:t> context. </a:t>
            </a:r>
          </a:p>
          <a:p>
            <a:pPr>
              <a:lnSpc>
                <a:spcPct val="100000"/>
              </a:lnSpc>
            </a:pPr>
            <a:endParaRPr lang="en-GB" sz="1800" dirty="0"/>
          </a:p>
          <a:p>
            <a:pPr>
              <a:lnSpc>
                <a:spcPct val="100000"/>
              </a:lnSpc>
            </a:pPr>
            <a:r>
              <a:rPr lang="en-GB" sz="1800" dirty="0">
                <a:solidFill>
                  <a:srgbClr val="FF0000"/>
                </a:solidFill>
              </a:rPr>
              <a:t>Writing is </a:t>
            </a:r>
            <a:r>
              <a:rPr lang="en-GB" sz="1800" dirty="0"/>
              <a:t>not just </a:t>
            </a:r>
            <a:r>
              <a:rPr lang="en-GB" sz="1800" dirty="0">
                <a:solidFill>
                  <a:srgbClr val="FF0000"/>
                </a:solidFill>
              </a:rPr>
              <a:t>influenced</a:t>
            </a:r>
            <a:r>
              <a:rPr lang="en-GB" sz="1800" dirty="0"/>
              <a:t> by what we know and what we have discovered about a particular phenomenon, it is also influenced </a:t>
            </a:r>
            <a:r>
              <a:rPr lang="en-GB" sz="1800" dirty="0">
                <a:solidFill>
                  <a:srgbClr val="FF0000"/>
                </a:solidFill>
              </a:rPr>
              <a:t>by what we feel</a:t>
            </a:r>
            <a:r>
              <a:rPr lang="en-GB" sz="1800" dirty="0"/>
              <a:t>, and more particularly, </a:t>
            </a:r>
            <a:r>
              <a:rPr lang="en-GB" sz="1800" dirty="0">
                <a:solidFill>
                  <a:srgbClr val="FF0000"/>
                </a:solidFill>
              </a:rPr>
              <a:t>what we feel about ourselves</a:t>
            </a:r>
            <a:r>
              <a:rPr lang="en-GB" sz="1800" dirty="0"/>
              <a:t>. </a:t>
            </a:r>
          </a:p>
          <a:p>
            <a:pPr>
              <a:lnSpc>
                <a:spcPct val="100000"/>
              </a:lnSpc>
            </a:pPr>
            <a:endParaRPr lang="en-GB" sz="1800" dirty="0"/>
          </a:p>
          <a:p>
            <a:pPr>
              <a:lnSpc>
                <a:spcPct val="100000"/>
              </a:lnSpc>
            </a:pPr>
            <a:r>
              <a:rPr lang="en-GB" sz="1800" dirty="0"/>
              <a:t>The creative part of writing requires </a:t>
            </a:r>
            <a:r>
              <a:rPr lang="en-GB" sz="1800" dirty="0">
                <a:solidFill>
                  <a:srgbClr val="FF0000"/>
                </a:solidFill>
              </a:rPr>
              <a:t>chaos, luck and coincidence</a:t>
            </a:r>
            <a:r>
              <a:rPr lang="en-GB" sz="1800" dirty="0"/>
              <a:t>; but in order to shape and craft our writing effectively, it needs the imposition of at least some </a:t>
            </a:r>
            <a:r>
              <a:rPr lang="en-GB" sz="1800" dirty="0">
                <a:solidFill>
                  <a:srgbClr val="FF0000"/>
                </a:solidFill>
              </a:rPr>
              <a:t>order and discipline</a:t>
            </a:r>
            <a:r>
              <a:rPr lang="en-GB" sz="1800" dirty="0"/>
              <a:t>. The implications of these </a:t>
            </a:r>
            <a:r>
              <a:rPr lang="en-GB" sz="1800" dirty="0">
                <a:solidFill>
                  <a:srgbClr val="FF0000"/>
                </a:solidFill>
              </a:rPr>
              <a:t>paradoxes</a:t>
            </a:r>
            <a:r>
              <a:rPr lang="en-GB" sz="1800" dirty="0"/>
              <a:t> are important and worth exploring in some more detail.</a:t>
            </a:r>
          </a:p>
        </p:txBody>
      </p:sp>
      <p:sp>
        <p:nvSpPr>
          <p:cNvPr id="12" name="Rectangle 11">
            <a:extLst>
              <a:ext uri="{FF2B5EF4-FFF2-40B4-BE49-F238E27FC236}">
                <a16:creationId xmlns:a16="http://schemas.microsoft.com/office/drawing/2014/main" id="{64016ABB-4F5D-4BFA-9406-7CD61399B6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774263" y="440267"/>
            <a:ext cx="643467" cy="12191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8157728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C3D9F-EF04-41DF-B102-6D048638F851}"/>
              </a:ext>
            </a:extLst>
          </p:cNvPr>
          <p:cNvSpPr>
            <a:spLocks noGrp="1"/>
          </p:cNvSpPr>
          <p:nvPr>
            <p:ph type="title"/>
          </p:nvPr>
        </p:nvSpPr>
        <p:spPr>
          <a:xfrm>
            <a:off x="1251678" y="382385"/>
            <a:ext cx="10178322" cy="980902"/>
          </a:xfrm>
        </p:spPr>
        <p:txBody>
          <a:bodyPr/>
          <a:lstStyle/>
          <a:p>
            <a:r>
              <a:rPr lang="en-GB" dirty="0"/>
              <a:t>The importance of ‘retreating’</a:t>
            </a:r>
          </a:p>
        </p:txBody>
      </p:sp>
      <p:sp>
        <p:nvSpPr>
          <p:cNvPr id="3" name="Content Placeholder 2">
            <a:extLst>
              <a:ext uri="{FF2B5EF4-FFF2-40B4-BE49-F238E27FC236}">
                <a16:creationId xmlns:a16="http://schemas.microsoft.com/office/drawing/2014/main" id="{89D558C7-980F-4ACD-8147-16A4CBC9623B}"/>
              </a:ext>
            </a:extLst>
          </p:cNvPr>
          <p:cNvSpPr>
            <a:spLocks noGrp="1"/>
          </p:cNvSpPr>
          <p:nvPr>
            <p:ph idx="1"/>
          </p:nvPr>
        </p:nvSpPr>
        <p:spPr>
          <a:xfrm>
            <a:off x="1251678" y="2069869"/>
            <a:ext cx="10178322" cy="3809723"/>
          </a:xfrm>
        </p:spPr>
        <p:txBody>
          <a:bodyPr/>
          <a:lstStyle/>
          <a:p>
            <a:r>
              <a:rPr lang="en-GB" dirty="0">
                <a:solidFill>
                  <a:srgbClr val="FF0000"/>
                </a:solidFill>
              </a:rPr>
              <a:t>Now</a:t>
            </a:r>
            <a:r>
              <a:rPr lang="en-GB" dirty="0"/>
              <a:t> we shall focus on the importance of </a:t>
            </a:r>
            <a:r>
              <a:rPr lang="en-GB" dirty="0">
                <a:solidFill>
                  <a:srgbClr val="FF0000"/>
                </a:solidFill>
              </a:rPr>
              <a:t>‘retreating’ </a:t>
            </a:r>
            <a:r>
              <a:rPr lang="en-GB" dirty="0"/>
              <a:t>or </a:t>
            </a:r>
            <a:r>
              <a:rPr lang="en-GB" dirty="0">
                <a:solidFill>
                  <a:srgbClr val="FF0000"/>
                </a:solidFill>
              </a:rPr>
              <a:t>stepping back </a:t>
            </a:r>
            <a:r>
              <a:rPr lang="en-GB" dirty="0"/>
              <a:t>from your academic writing. </a:t>
            </a:r>
          </a:p>
          <a:p>
            <a:r>
              <a:rPr lang="en-GB" dirty="0"/>
              <a:t>We will think about how to prepare to engage in this </a:t>
            </a:r>
            <a:r>
              <a:rPr lang="en-GB" dirty="0">
                <a:solidFill>
                  <a:srgbClr val="FF0000"/>
                </a:solidFill>
              </a:rPr>
              <a:t>less active</a:t>
            </a:r>
            <a:r>
              <a:rPr lang="en-GB" dirty="0"/>
              <a:t>, more reflective, objective but </a:t>
            </a:r>
            <a:r>
              <a:rPr lang="en-GB" dirty="0">
                <a:solidFill>
                  <a:srgbClr val="FF0000"/>
                </a:solidFill>
              </a:rPr>
              <a:t>essential</a:t>
            </a:r>
            <a:r>
              <a:rPr lang="en-GB" dirty="0"/>
              <a:t> phase of the academic writing process. </a:t>
            </a:r>
          </a:p>
          <a:p>
            <a:r>
              <a:rPr lang="en-GB" dirty="0"/>
              <a:t>Academic writers can benefit from the deliberate adoption of a </a:t>
            </a:r>
            <a:r>
              <a:rPr lang="en-GB" dirty="0">
                <a:solidFill>
                  <a:srgbClr val="FF0000"/>
                </a:solidFill>
              </a:rPr>
              <a:t>retreat strategy </a:t>
            </a:r>
            <a:r>
              <a:rPr lang="en-GB" dirty="0"/>
              <a:t>at various key stages in their writing. </a:t>
            </a:r>
          </a:p>
          <a:p>
            <a:r>
              <a:rPr lang="en-GB" dirty="0"/>
              <a:t>We will also highlight the importance of </a:t>
            </a:r>
            <a:r>
              <a:rPr lang="en-GB" dirty="0">
                <a:solidFill>
                  <a:srgbClr val="FF0000"/>
                </a:solidFill>
              </a:rPr>
              <a:t>balancing</a:t>
            </a:r>
            <a:r>
              <a:rPr lang="en-GB" dirty="0"/>
              <a:t> regular and successive phases of </a:t>
            </a:r>
            <a:r>
              <a:rPr lang="en-GB" dirty="0">
                <a:solidFill>
                  <a:srgbClr val="FF0000"/>
                </a:solidFill>
              </a:rPr>
              <a:t>progress</a:t>
            </a:r>
            <a:r>
              <a:rPr lang="en-GB" dirty="0"/>
              <a:t> and </a:t>
            </a:r>
            <a:r>
              <a:rPr lang="en-GB" dirty="0">
                <a:solidFill>
                  <a:srgbClr val="FF0000"/>
                </a:solidFill>
              </a:rPr>
              <a:t>revision</a:t>
            </a:r>
            <a:r>
              <a:rPr lang="en-GB" dirty="0"/>
              <a:t>.</a:t>
            </a:r>
          </a:p>
        </p:txBody>
      </p:sp>
    </p:spTree>
    <p:extLst>
      <p:ext uri="{BB962C8B-B14F-4D97-AF65-F5344CB8AC3E}">
        <p14:creationId xmlns:p14="http://schemas.microsoft.com/office/powerpoint/2010/main" val="28209673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F8F1390-D5DD-4C83-BA9C-F361A33FC6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6C26729-DDBB-4A09-8789-01DEDF5BBF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145913" y="-188080"/>
            <a:ext cx="1900163" cy="12191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3E7E7E9E-E6AF-47AC-9F0F-B35AEFF65004}"/>
              </a:ext>
            </a:extLst>
          </p:cNvPr>
          <p:cNvSpPr>
            <a:spLocks noGrp="1"/>
          </p:cNvSpPr>
          <p:nvPr>
            <p:ph type="title"/>
          </p:nvPr>
        </p:nvSpPr>
        <p:spPr>
          <a:xfrm>
            <a:off x="761996" y="5279571"/>
            <a:ext cx="10668004" cy="947272"/>
          </a:xfrm>
        </p:spPr>
        <p:txBody>
          <a:bodyPr anchor="ctr">
            <a:normAutofit/>
          </a:bodyPr>
          <a:lstStyle/>
          <a:p>
            <a:r>
              <a:rPr lang="en-GB" sz="3100"/>
              <a:t>Defining the retreat phase: reviewing and recharging</a:t>
            </a:r>
          </a:p>
        </p:txBody>
      </p:sp>
      <p:sp>
        <p:nvSpPr>
          <p:cNvPr id="3" name="Content Placeholder 2">
            <a:extLst>
              <a:ext uri="{FF2B5EF4-FFF2-40B4-BE49-F238E27FC236}">
                <a16:creationId xmlns:a16="http://schemas.microsoft.com/office/drawing/2014/main" id="{849CEBCE-0AE4-4990-A27F-6F3560661B35}"/>
              </a:ext>
            </a:extLst>
          </p:cNvPr>
          <p:cNvSpPr>
            <a:spLocks noGrp="1"/>
          </p:cNvSpPr>
          <p:nvPr>
            <p:ph idx="1"/>
          </p:nvPr>
        </p:nvSpPr>
        <p:spPr>
          <a:xfrm>
            <a:off x="761996" y="382556"/>
            <a:ext cx="10938592" cy="4469362"/>
          </a:xfrm>
        </p:spPr>
        <p:txBody>
          <a:bodyPr anchor="ctr">
            <a:normAutofit lnSpcReduction="10000"/>
          </a:bodyPr>
          <a:lstStyle/>
          <a:p>
            <a:pPr>
              <a:lnSpc>
                <a:spcPct val="100000"/>
              </a:lnSpc>
            </a:pPr>
            <a:r>
              <a:rPr lang="en-GB" sz="1800" dirty="0">
                <a:solidFill>
                  <a:schemeClr val="tx2"/>
                </a:solidFill>
              </a:rPr>
              <a:t>Retreating from your writing represents a change of gear and can involve a range of different dynamics: a rest phase after a period of active writing; the development of and reflection on ideas that have already been at least partly formed; the </a:t>
            </a:r>
            <a:r>
              <a:rPr lang="en-GB" sz="1800" dirty="0">
                <a:solidFill>
                  <a:srgbClr val="FF0000"/>
                </a:solidFill>
              </a:rPr>
              <a:t>‘handing over’ </a:t>
            </a:r>
            <a:r>
              <a:rPr lang="en-GB" sz="1800" dirty="0">
                <a:solidFill>
                  <a:schemeClr val="tx2"/>
                </a:solidFill>
              </a:rPr>
              <a:t>of your writing to someone else and allowing your writing to be viewed through another lens.</a:t>
            </a:r>
          </a:p>
          <a:p>
            <a:pPr>
              <a:lnSpc>
                <a:spcPct val="100000"/>
              </a:lnSpc>
            </a:pPr>
            <a:endParaRPr lang="en-GB" sz="1800" dirty="0">
              <a:solidFill>
                <a:schemeClr val="tx2"/>
              </a:solidFill>
            </a:endParaRPr>
          </a:p>
          <a:p>
            <a:pPr>
              <a:lnSpc>
                <a:spcPct val="100000"/>
              </a:lnSpc>
            </a:pPr>
            <a:r>
              <a:rPr lang="en-GB" sz="1800" dirty="0">
                <a:solidFill>
                  <a:schemeClr val="tx2"/>
                </a:solidFill>
              </a:rPr>
              <a:t>Retreating or </a:t>
            </a:r>
            <a:r>
              <a:rPr lang="en-GB" sz="1800" dirty="0">
                <a:solidFill>
                  <a:srgbClr val="FF0000"/>
                </a:solidFill>
              </a:rPr>
              <a:t>stepping back </a:t>
            </a:r>
            <a:r>
              <a:rPr lang="en-GB" sz="1800" dirty="0">
                <a:solidFill>
                  <a:schemeClr val="tx2"/>
                </a:solidFill>
              </a:rPr>
              <a:t>means </a:t>
            </a:r>
            <a:r>
              <a:rPr lang="en-GB" sz="1800" dirty="0">
                <a:solidFill>
                  <a:srgbClr val="FF0000"/>
                </a:solidFill>
              </a:rPr>
              <a:t>stopping, resting, thinking, reflecting, re-evaluating, revising and re-orientating </a:t>
            </a:r>
            <a:r>
              <a:rPr lang="en-GB" sz="1800" dirty="0">
                <a:solidFill>
                  <a:schemeClr val="tx2"/>
                </a:solidFill>
              </a:rPr>
              <a:t>your writing.  All of these may be important things to do in order to produce a publishable, coherent piece of work.</a:t>
            </a:r>
          </a:p>
          <a:p>
            <a:pPr>
              <a:lnSpc>
                <a:spcPct val="100000"/>
              </a:lnSpc>
            </a:pPr>
            <a:endParaRPr lang="en-GB" sz="1800" dirty="0">
              <a:solidFill>
                <a:schemeClr val="tx2"/>
              </a:solidFill>
            </a:endParaRPr>
          </a:p>
          <a:p>
            <a:pPr>
              <a:lnSpc>
                <a:spcPct val="100000"/>
              </a:lnSpc>
            </a:pPr>
            <a:r>
              <a:rPr lang="en-GB" sz="1800" dirty="0">
                <a:solidFill>
                  <a:schemeClr val="tx2"/>
                </a:solidFill>
              </a:rPr>
              <a:t>The importance of retreating reflects the need for you to be cautious about </a:t>
            </a:r>
            <a:r>
              <a:rPr lang="en-GB" sz="1800" dirty="0">
                <a:solidFill>
                  <a:srgbClr val="FF0000"/>
                </a:solidFill>
              </a:rPr>
              <a:t>becoming</a:t>
            </a:r>
            <a:r>
              <a:rPr lang="en-GB" sz="1800" dirty="0">
                <a:solidFill>
                  <a:schemeClr val="tx2"/>
                </a:solidFill>
              </a:rPr>
              <a:t> so</a:t>
            </a:r>
            <a:r>
              <a:rPr lang="en-GB" sz="1800" dirty="0">
                <a:solidFill>
                  <a:srgbClr val="FF0000"/>
                </a:solidFill>
              </a:rPr>
              <a:t> immersed </a:t>
            </a:r>
            <a:r>
              <a:rPr lang="en-GB" sz="1800" dirty="0">
                <a:solidFill>
                  <a:schemeClr val="tx2"/>
                </a:solidFill>
              </a:rPr>
              <a:t>or </a:t>
            </a:r>
            <a:r>
              <a:rPr lang="en-GB" sz="1800" dirty="0">
                <a:solidFill>
                  <a:srgbClr val="FF0000"/>
                </a:solidFill>
              </a:rPr>
              <a:t>locked</a:t>
            </a:r>
            <a:r>
              <a:rPr lang="en-GB" sz="1800" dirty="0">
                <a:solidFill>
                  <a:schemeClr val="tx2"/>
                </a:solidFill>
              </a:rPr>
              <a:t> into your work that you can’t cast a more </a:t>
            </a:r>
            <a:r>
              <a:rPr lang="en-GB" sz="1800" dirty="0">
                <a:solidFill>
                  <a:srgbClr val="FF0000"/>
                </a:solidFill>
              </a:rPr>
              <a:t>objective eye </a:t>
            </a:r>
            <a:r>
              <a:rPr lang="en-GB" sz="1800" dirty="0">
                <a:solidFill>
                  <a:schemeClr val="tx2"/>
                </a:solidFill>
              </a:rPr>
              <a:t>over what you have done.</a:t>
            </a:r>
          </a:p>
          <a:p>
            <a:pPr>
              <a:lnSpc>
                <a:spcPct val="100000"/>
              </a:lnSpc>
            </a:pPr>
            <a:endParaRPr lang="en-GB" sz="1800" dirty="0">
              <a:solidFill>
                <a:schemeClr val="tx2"/>
              </a:solidFill>
            </a:endParaRPr>
          </a:p>
          <a:p>
            <a:pPr>
              <a:lnSpc>
                <a:spcPct val="100000"/>
              </a:lnSpc>
            </a:pPr>
            <a:r>
              <a:rPr lang="en-GB" sz="1800" dirty="0">
                <a:solidFill>
                  <a:schemeClr val="tx2"/>
                </a:solidFill>
              </a:rPr>
              <a:t>Some of the key practical advice includes guidelines for handing your writing to someone else; </a:t>
            </a:r>
            <a:r>
              <a:rPr lang="en-GB" sz="1800" dirty="0">
                <a:solidFill>
                  <a:srgbClr val="FF0000"/>
                </a:solidFill>
              </a:rPr>
              <a:t>listening to or reading feedback </a:t>
            </a:r>
            <a:r>
              <a:rPr lang="en-GB" sz="1800" dirty="0">
                <a:solidFill>
                  <a:schemeClr val="tx2"/>
                </a:solidFill>
              </a:rPr>
              <a:t>and achieving</a:t>
            </a:r>
            <a:r>
              <a:rPr lang="en-GB" sz="1800" dirty="0">
                <a:solidFill>
                  <a:srgbClr val="FF0000"/>
                </a:solidFill>
              </a:rPr>
              <a:t> relaxation</a:t>
            </a:r>
            <a:r>
              <a:rPr lang="en-GB" sz="1800" dirty="0">
                <a:solidFill>
                  <a:schemeClr val="tx2"/>
                </a:solidFill>
              </a:rPr>
              <a:t> and </a:t>
            </a:r>
            <a:r>
              <a:rPr lang="en-GB" sz="1800" dirty="0">
                <a:solidFill>
                  <a:srgbClr val="FF0000"/>
                </a:solidFill>
              </a:rPr>
              <a:t>detachment </a:t>
            </a:r>
            <a:r>
              <a:rPr lang="en-GB" sz="1800" dirty="0">
                <a:solidFill>
                  <a:schemeClr val="tx2"/>
                </a:solidFill>
              </a:rPr>
              <a:t>in the context of even the most stressful and demanding writing projects.</a:t>
            </a:r>
          </a:p>
        </p:txBody>
      </p:sp>
    </p:spTree>
    <p:extLst>
      <p:ext uri="{BB962C8B-B14F-4D97-AF65-F5344CB8AC3E}">
        <p14:creationId xmlns:p14="http://schemas.microsoft.com/office/powerpoint/2010/main" val="36475208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1A0E79-0EBA-466A-A633-B26D34897FDF}"/>
              </a:ext>
            </a:extLst>
          </p:cNvPr>
          <p:cNvSpPr>
            <a:spLocks noGrp="1"/>
          </p:cNvSpPr>
          <p:nvPr>
            <p:ph type="title"/>
          </p:nvPr>
        </p:nvSpPr>
        <p:spPr>
          <a:xfrm>
            <a:off x="5503025" y="382385"/>
            <a:ext cx="6405510" cy="773084"/>
          </a:xfrm>
        </p:spPr>
        <p:txBody>
          <a:bodyPr>
            <a:normAutofit fontScale="90000"/>
          </a:bodyPr>
          <a:lstStyle/>
          <a:p>
            <a:r>
              <a:rPr lang="en-GB" sz="4000" dirty="0"/>
              <a:t>Retreating in order to rest</a:t>
            </a:r>
          </a:p>
        </p:txBody>
      </p:sp>
      <p:pic>
        <p:nvPicPr>
          <p:cNvPr id="5" name="Picture 4" descr="A picture containing text, tree, shore&#10;&#10;Description automatically generated">
            <a:extLst>
              <a:ext uri="{FF2B5EF4-FFF2-40B4-BE49-F238E27FC236}">
                <a16:creationId xmlns:a16="http://schemas.microsoft.com/office/drawing/2014/main" id="{0D7F4D5F-6C23-45BA-8BD0-14064C8FE67A}"/>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7773" r="27126" b="1"/>
          <a:stretch/>
        </p:blipFill>
        <p:spPr>
          <a:xfrm>
            <a:off x="688434" y="-9525"/>
            <a:ext cx="4507292" cy="6867525"/>
          </a:xfrm>
          <a:prstGeom prst="rect">
            <a:avLst/>
          </a:prstGeom>
        </p:spPr>
      </p:pic>
      <p:sp>
        <p:nvSpPr>
          <p:cNvPr id="16" name="Freeform 6">
            <a:extLst>
              <a:ext uri="{FF2B5EF4-FFF2-40B4-BE49-F238E27FC236}">
                <a16:creationId xmlns:a16="http://schemas.microsoft.com/office/drawing/2014/main" id="{5402222E-F041-43A0-81BC-1B3F2EF765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3" name="Content Placeholder 2">
            <a:extLst>
              <a:ext uri="{FF2B5EF4-FFF2-40B4-BE49-F238E27FC236}">
                <a16:creationId xmlns:a16="http://schemas.microsoft.com/office/drawing/2014/main" id="{6009B114-BAD0-4886-A373-A51411F11D54}"/>
              </a:ext>
            </a:extLst>
          </p:cNvPr>
          <p:cNvSpPr>
            <a:spLocks noGrp="1"/>
          </p:cNvSpPr>
          <p:nvPr>
            <p:ph idx="1"/>
          </p:nvPr>
        </p:nvSpPr>
        <p:spPr>
          <a:xfrm>
            <a:off x="5503025" y="1521229"/>
            <a:ext cx="6028040" cy="4358363"/>
          </a:xfrm>
        </p:spPr>
        <p:txBody>
          <a:bodyPr>
            <a:normAutofit/>
          </a:bodyPr>
          <a:lstStyle/>
          <a:p>
            <a:pPr>
              <a:lnSpc>
                <a:spcPct val="100000"/>
              </a:lnSpc>
            </a:pPr>
            <a:r>
              <a:rPr lang="en-GB" dirty="0"/>
              <a:t>Make your breaks </a:t>
            </a:r>
            <a:r>
              <a:rPr lang="en-GB" dirty="0">
                <a:solidFill>
                  <a:srgbClr val="FF0000"/>
                </a:solidFill>
              </a:rPr>
              <a:t>complete</a:t>
            </a:r>
            <a:r>
              <a:rPr lang="en-GB" dirty="0"/>
              <a:t>.</a:t>
            </a:r>
          </a:p>
          <a:p>
            <a:pPr>
              <a:lnSpc>
                <a:spcPct val="100000"/>
              </a:lnSpc>
            </a:pPr>
            <a:r>
              <a:rPr lang="en-GB" dirty="0"/>
              <a:t>Make your breaks </a:t>
            </a:r>
            <a:r>
              <a:rPr lang="en-GB" dirty="0">
                <a:solidFill>
                  <a:srgbClr val="FF0000"/>
                </a:solidFill>
              </a:rPr>
              <a:t>timed</a:t>
            </a:r>
            <a:r>
              <a:rPr lang="en-GB" dirty="0"/>
              <a:t> – know when your next writing period is going to be.</a:t>
            </a:r>
          </a:p>
          <a:p>
            <a:pPr>
              <a:lnSpc>
                <a:spcPct val="100000"/>
              </a:lnSpc>
            </a:pPr>
            <a:r>
              <a:rPr lang="en-GB" dirty="0"/>
              <a:t>Write a list of </a:t>
            </a:r>
            <a:r>
              <a:rPr lang="en-GB" dirty="0">
                <a:solidFill>
                  <a:srgbClr val="FF0000"/>
                </a:solidFill>
              </a:rPr>
              <a:t>what needs to be done next </a:t>
            </a:r>
            <a:r>
              <a:rPr lang="en-GB" dirty="0"/>
              <a:t>before leaving your writing task.</a:t>
            </a:r>
          </a:p>
          <a:p>
            <a:pPr>
              <a:lnSpc>
                <a:spcPct val="100000"/>
              </a:lnSpc>
            </a:pPr>
            <a:r>
              <a:rPr lang="en-GB" dirty="0">
                <a:solidFill>
                  <a:srgbClr val="FF0000"/>
                </a:solidFill>
              </a:rPr>
              <a:t>Do something </a:t>
            </a:r>
            <a:r>
              <a:rPr lang="en-GB" dirty="0"/>
              <a:t>completely </a:t>
            </a:r>
            <a:r>
              <a:rPr lang="en-GB" dirty="0">
                <a:solidFill>
                  <a:srgbClr val="FF0000"/>
                </a:solidFill>
              </a:rPr>
              <a:t>different</a:t>
            </a:r>
            <a:r>
              <a:rPr lang="en-GB" dirty="0"/>
              <a:t>: exercise, entertainment, socialising, meditating, massage, yoga, swimming, etc.</a:t>
            </a:r>
          </a:p>
          <a:p>
            <a:pPr>
              <a:lnSpc>
                <a:spcPct val="100000"/>
              </a:lnSpc>
            </a:pPr>
            <a:r>
              <a:rPr lang="en-GB" dirty="0">
                <a:solidFill>
                  <a:srgbClr val="FF0000"/>
                </a:solidFill>
              </a:rPr>
              <a:t>Don’t</a:t>
            </a:r>
            <a:r>
              <a:rPr lang="en-GB" dirty="0"/>
              <a:t> actively try to</a:t>
            </a:r>
            <a:r>
              <a:rPr lang="en-GB" dirty="0">
                <a:solidFill>
                  <a:srgbClr val="FF0000"/>
                </a:solidFill>
              </a:rPr>
              <a:t> think </a:t>
            </a:r>
            <a:r>
              <a:rPr lang="en-GB" dirty="0"/>
              <a:t>about your writing project – but bring a notebook with you – just in case.</a:t>
            </a:r>
          </a:p>
          <a:p>
            <a:pPr>
              <a:lnSpc>
                <a:spcPct val="100000"/>
              </a:lnSpc>
            </a:pPr>
            <a:endParaRPr lang="en-GB" dirty="0"/>
          </a:p>
        </p:txBody>
      </p:sp>
      <p:sp>
        <p:nvSpPr>
          <p:cNvPr id="17" name="Rectangle 11">
            <a:extLst>
              <a:ext uri="{FF2B5EF4-FFF2-40B4-BE49-F238E27FC236}">
                <a16:creationId xmlns:a16="http://schemas.microsoft.com/office/drawing/2014/main" id="{B80D28A2-8EA4-4EF0-9056-3BDAA7290F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9823239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25ECA2-A808-4D8D-9B2A-031976C43EBB}"/>
              </a:ext>
            </a:extLst>
          </p:cNvPr>
          <p:cNvSpPr>
            <a:spLocks noGrp="1"/>
          </p:cNvSpPr>
          <p:nvPr>
            <p:ph type="title"/>
          </p:nvPr>
        </p:nvSpPr>
        <p:spPr>
          <a:xfrm>
            <a:off x="955964" y="520416"/>
            <a:ext cx="10764981" cy="1042378"/>
          </a:xfrm>
        </p:spPr>
        <p:txBody>
          <a:bodyPr>
            <a:normAutofit/>
          </a:bodyPr>
          <a:lstStyle/>
          <a:p>
            <a:r>
              <a:rPr lang="en-GB" sz="4400" dirty="0"/>
              <a:t>Retreating to get feedback from others</a:t>
            </a:r>
          </a:p>
        </p:txBody>
      </p:sp>
      <p:sp>
        <p:nvSpPr>
          <p:cNvPr id="3" name="Content Placeholder 2">
            <a:extLst>
              <a:ext uri="{FF2B5EF4-FFF2-40B4-BE49-F238E27FC236}">
                <a16:creationId xmlns:a16="http://schemas.microsoft.com/office/drawing/2014/main" id="{11F6A501-01B3-4527-B7FD-7E4825E31161}"/>
              </a:ext>
            </a:extLst>
          </p:cNvPr>
          <p:cNvSpPr>
            <a:spLocks noGrp="1"/>
          </p:cNvSpPr>
          <p:nvPr>
            <p:ph idx="1"/>
          </p:nvPr>
        </p:nvSpPr>
        <p:spPr>
          <a:xfrm>
            <a:off x="1309866" y="1808220"/>
            <a:ext cx="4363595" cy="4015046"/>
          </a:xfrm>
        </p:spPr>
        <p:txBody>
          <a:bodyPr>
            <a:normAutofit fontScale="92500" lnSpcReduction="10000"/>
          </a:bodyPr>
          <a:lstStyle/>
          <a:p>
            <a:r>
              <a:rPr lang="en-GB" dirty="0">
                <a:solidFill>
                  <a:srgbClr val="FF0000"/>
                </a:solidFill>
              </a:rPr>
              <a:t>Negative</a:t>
            </a:r>
            <a:r>
              <a:rPr lang="en-GB" dirty="0"/>
              <a:t> feedback.</a:t>
            </a:r>
          </a:p>
          <a:p>
            <a:r>
              <a:rPr lang="en-GB" dirty="0">
                <a:solidFill>
                  <a:srgbClr val="FF0000"/>
                </a:solidFill>
              </a:rPr>
              <a:t>Positive</a:t>
            </a:r>
            <a:r>
              <a:rPr lang="en-GB" dirty="0"/>
              <a:t> feedback.</a:t>
            </a:r>
          </a:p>
          <a:p>
            <a:r>
              <a:rPr lang="en-GB" dirty="0"/>
              <a:t>Potential </a:t>
            </a:r>
            <a:r>
              <a:rPr lang="en-GB" dirty="0">
                <a:solidFill>
                  <a:srgbClr val="FF0000"/>
                </a:solidFill>
              </a:rPr>
              <a:t>blocks</a:t>
            </a:r>
            <a:r>
              <a:rPr lang="en-GB" dirty="0"/>
              <a:t> to </a:t>
            </a:r>
            <a:r>
              <a:rPr lang="en-GB" dirty="0">
                <a:solidFill>
                  <a:srgbClr val="FF0000"/>
                </a:solidFill>
              </a:rPr>
              <a:t>effective</a:t>
            </a:r>
            <a:r>
              <a:rPr lang="en-GB" dirty="0"/>
              <a:t> feedback.</a:t>
            </a:r>
          </a:p>
          <a:p>
            <a:pPr marL="0" indent="0">
              <a:buNone/>
            </a:pPr>
            <a:endParaRPr lang="en-GB" dirty="0"/>
          </a:p>
          <a:p>
            <a:r>
              <a:rPr lang="en-GB" dirty="0"/>
              <a:t>In your breakout rooms, take </a:t>
            </a:r>
            <a:r>
              <a:rPr lang="en-GB" dirty="0">
                <a:solidFill>
                  <a:srgbClr val="FF0000"/>
                </a:solidFill>
              </a:rPr>
              <a:t>10 mins </a:t>
            </a:r>
            <a:r>
              <a:rPr lang="en-GB" dirty="0"/>
              <a:t>to discuss the effects of </a:t>
            </a:r>
            <a:r>
              <a:rPr lang="en-GB" dirty="0">
                <a:solidFill>
                  <a:srgbClr val="FF0000"/>
                </a:solidFill>
              </a:rPr>
              <a:t>negative</a:t>
            </a:r>
            <a:r>
              <a:rPr lang="en-GB" dirty="0"/>
              <a:t> and </a:t>
            </a:r>
            <a:r>
              <a:rPr lang="en-GB" dirty="0">
                <a:solidFill>
                  <a:srgbClr val="FF0000"/>
                </a:solidFill>
              </a:rPr>
              <a:t>positive</a:t>
            </a:r>
            <a:r>
              <a:rPr lang="en-GB" dirty="0"/>
              <a:t> feedback on the writer.</a:t>
            </a:r>
          </a:p>
          <a:p>
            <a:r>
              <a:rPr lang="en-GB" dirty="0"/>
              <a:t>Also, consider what might be some of the </a:t>
            </a:r>
            <a:r>
              <a:rPr lang="en-GB" dirty="0">
                <a:solidFill>
                  <a:srgbClr val="FF0000"/>
                </a:solidFill>
              </a:rPr>
              <a:t>potential blocks </a:t>
            </a:r>
            <a:r>
              <a:rPr lang="en-GB" dirty="0"/>
              <a:t>to effective feedback for academic writers.</a:t>
            </a:r>
          </a:p>
          <a:p>
            <a:r>
              <a:rPr lang="en-GB" dirty="0"/>
              <a:t>Be ready to share your views. </a:t>
            </a:r>
          </a:p>
          <a:p>
            <a:endParaRPr lang="en-GB" dirty="0">
              <a:solidFill>
                <a:schemeClr val="tx1"/>
              </a:solidFill>
            </a:endParaRPr>
          </a:p>
        </p:txBody>
      </p:sp>
      <p:pic>
        <p:nvPicPr>
          <p:cNvPr id="5" name="Picture 4" descr="A picture containing text, clipart&#10;&#10;Description automatically generated">
            <a:extLst>
              <a:ext uri="{FF2B5EF4-FFF2-40B4-BE49-F238E27FC236}">
                <a16:creationId xmlns:a16="http://schemas.microsoft.com/office/drawing/2014/main" id="{8EC6B9AE-BA6D-4594-86DF-8D6FE700A604}"/>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096000" y="2049289"/>
            <a:ext cx="5176744" cy="3267819"/>
          </a:xfrm>
          <a:prstGeom prst="rect">
            <a:avLst/>
          </a:prstGeom>
        </p:spPr>
      </p:pic>
    </p:spTree>
    <p:extLst>
      <p:ext uri="{BB962C8B-B14F-4D97-AF65-F5344CB8AC3E}">
        <p14:creationId xmlns:p14="http://schemas.microsoft.com/office/powerpoint/2010/main" val="16559920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324C92-5447-497D-A05B-A552DE16AE54}"/>
              </a:ext>
            </a:extLst>
          </p:cNvPr>
          <p:cNvSpPr>
            <a:spLocks noGrp="1"/>
          </p:cNvSpPr>
          <p:nvPr>
            <p:ph type="title"/>
          </p:nvPr>
        </p:nvSpPr>
        <p:spPr>
          <a:xfrm>
            <a:off x="5195727" y="382385"/>
            <a:ext cx="6335338" cy="1492132"/>
          </a:xfrm>
        </p:spPr>
        <p:txBody>
          <a:bodyPr>
            <a:normAutofit/>
          </a:bodyPr>
          <a:lstStyle/>
          <a:p>
            <a:r>
              <a:rPr lang="en-GB"/>
              <a:t>Let’s talk feedback</a:t>
            </a:r>
          </a:p>
        </p:txBody>
      </p:sp>
      <p:pic>
        <p:nvPicPr>
          <p:cNvPr id="5" name="Picture 4" descr="Diagram&#10;&#10;Description automatically generated">
            <a:extLst>
              <a:ext uri="{FF2B5EF4-FFF2-40B4-BE49-F238E27FC236}">
                <a16:creationId xmlns:a16="http://schemas.microsoft.com/office/drawing/2014/main" id="{2641DDE5-58F8-4ED4-8AF3-7E51373F3EA1}"/>
              </a:ext>
            </a:extLst>
          </p:cNvPr>
          <p:cNvPicPr>
            <a:picLocks noChangeAspect="1"/>
          </p:cNvPicPr>
          <p:nvPr/>
        </p:nvPicPr>
        <p:blipFill rotWithShape="1">
          <a:blip r:embed="rId2"/>
          <a:srcRect l="53637" r="9380" b="1"/>
          <a:stretch/>
        </p:blipFill>
        <p:spPr>
          <a:xfrm>
            <a:off x="688434" y="-9525"/>
            <a:ext cx="4129822" cy="6867525"/>
          </a:xfrm>
          <a:prstGeom prst="rect">
            <a:avLst/>
          </a:prstGeom>
        </p:spPr>
      </p:pic>
      <p:sp>
        <p:nvSpPr>
          <p:cNvPr id="9" name="Freeform 6">
            <a:extLst>
              <a:ext uri="{FF2B5EF4-FFF2-40B4-BE49-F238E27FC236}">
                <a16:creationId xmlns:a16="http://schemas.microsoft.com/office/drawing/2014/main" id="{5402222E-F041-43A0-81BC-1B3F2EF765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3" name="Content Placeholder 2">
            <a:extLst>
              <a:ext uri="{FF2B5EF4-FFF2-40B4-BE49-F238E27FC236}">
                <a16:creationId xmlns:a16="http://schemas.microsoft.com/office/drawing/2014/main" id="{4268AF88-8F0F-4987-B8E7-FB3FF1A7AC8B}"/>
              </a:ext>
            </a:extLst>
          </p:cNvPr>
          <p:cNvSpPr>
            <a:spLocks noGrp="1"/>
          </p:cNvSpPr>
          <p:nvPr>
            <p:ph idx="1"/>
          </p:nvPr>
        </p:nvSpPr>
        <p:spPr>
          <a:xfrm>
            <a:off x="5195727" y="2069869"/>
            <a:ext cx="6335338" cy="3809723"/>
          </a:xfrm>
        </p:spPr>
        <p:txBody>
          <a:bodyPr>
            <a:normAutofit/>
          </a:bodyPr>
          <a:lstStyle/>
          <a:p>
            <a:pPr>
              <a:lnSpc>
                <a:spcPct val="100000"/>
              </a:lnSpc>
            </a:pPr>
            <a:r>
              <a:rPr lang="en-GB" dirty="0"/>
              <a:t>Some of the functional approaches to </a:t>
            </a:r>
            <a:r>
              <a:rPr lang="en-GB" dirty="0">
                <a:solidFill>
                  <a:srgbClr val="FF0000"/>
                </a:solidFill>
              </a:rPr>
              <a:t>getting feedback </a:t>
            </a:r>
            <a:r>
              <a:rPr lang="en-GB" dirty="0"/>
              <a:t>on your writing are:</a:t>
            </a:r>
          </a:p>
          <a:p>
            <a:pPr lvl="1">
              <a:lnSpc>
                <a:spcPct val="100000"/>
              </a:lnSpc>
              <a:buFont typeface="Wingdings" panose="05000000000000000000" pitchFamily="2" charset="2"/>
              <a:buChar char="Ø"/>
            </a:pPr>
            <a:r>
              <a:rPr lang="en-GB" sz="1700" dirty="0"/>
              <a:t>Understanding the importance of audience.</a:t>
            </a:r>
          </a:p>
          <a:p>
            <a:pPr lvl="1">
              <a:lnSpc>
                <a:spcPct val="100000"/>
              </a:lnSpc>
              <a:buFont typeface="Wingdings" panose="05000000000000000000" pitchFamily="2" charset="2"/>
              <a:buChar char="Ø"/>
            </a:pPr>
            <a:r>
              <a:rPr lang="en-GB" sz="1700" dirty="0"/>
              <a:t>The beauty of criticism.</a:t>
            </a:r>
          </a:p>
          <a:p>
            <a:pPr lvl="1">
              <a:lnSpc>
                <a:spcPct val="100000"/>
              </a:lnSpc>
              <a:buFont typeface="Wingdings" panose="05000000000000000000" pitchFamily="2" charset="2"/>
              <a:buChar char="Ø"/>
            </a:pPr>
            <a:r>
              <a:rPr lang="en-GB" sz="1700" dirty="0"/>
              <a:t>The utility of receptivity: becoming a receptive listener.</a:t>
            </a:r>
          </a:p>
          <a:p>
            <a:pPr lvl="1">
              <a:lnSpc>
                <a:spcPct val="100000"/>
              </a:lnSpc>
              <a:buFont typeface="Wingdings" panose="05000000000000000000" pitchFamily="2" charset="2"/>
              <a:buChar char="Ø"/>
            </a:pPr>
            <a:r>
              <a:rPr lang="en-GB" sz="1700" dirty="0"/>
              <a:t>Staying in charge: asking for specific feedback.</a:t>
            </a:r>
          </a:p>
          <a:p>
            <a:pPr lvl="1">
              <a:lnSpc>
                <a:spcPct val="100000"/>
              </a:lnSpc>
              <a:buFont typeface="Wingdings" panose="05000000000000000000" pitchFamily="2" charset="2"/>
              <a:buChar char="Ø"/>
            </a:pPr>
            <a:r>
              <a:rPr lang="en-GB" sz="1700" dirty="0"/>
              <a:t>A focus on professional development and learning.</a:t>
            </a:r>
          </a:p>
          <a:p>
            <a:pPr lvl="1">
              <a:lnSpc>
                <a:spcPct val="100000"/>
              </a:lnSpc>
              <a:buFont typeface="Wingdings" panose="05000000000000000000" pitchFamily="2" charset="2"/>
              <a:buChar char="Ø"/>
            </a:pPr>
            <a:r>
              <a:rPr lang="en-GB" sz="1700" dirty="0"/>
              <a:t>Letting other people play a role in your writing.</a:t>
            </a:r>
          </a:p>
          <a:p>
            <a:pPr lvl="1">
              <a:lnSpc>
                <a:spcPct val="100000"/>
              </a:lnSpc>
              <a:buFont typeface="Wingdings" panose="05000000000000000000" pitchFamily="2" charset="2"/>
              <a:buChar char="Ø"/>
            </a:pPr>
            <a:r>
              <a:rPr lang="en-GB" sz="1700" dirty="0"/>
              <a:t>Coping with unhelpful or destructive feedback.</a:t>
            </a:r>
          </a:p>
          <a:p>
            <a:pPr lvl="1">
              <a:lnSpc>
                <a:spcPct val="100000"/>
              </a:lnSpc>
              <a:buFont typeface="Wingdings" panose="05000000000000000000" pitchFamily="2" charset="2"/>
              <a:buChar char="Ø"/>
            </a:pPr>
            <a:r>
              <a:rPr lang="en-GB" sz="1700" dirty="0"/>
              <a:t>Setting up writing partnerships and getting a ‘critical friend’.</a:t>
            </a:r>
          </a:p>
        </p:txBody>
      </p:sp>
      <p:sp>
        <p:nvSpPr>
          <p:cNvPr id="11" name="Rectangle 10">
            <a:extLst>
              <a:ext uri="{FF2B5EF4-FFF2-40B4-BE49-F238E27FC236}">
                <a16:creationId xmlns:a16="http://schemas.microsoft.com/office/drawing/2014/main" id="{B80D28A2-8EA4-4EF0-9056-3BDAA7290F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3452941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tint val="95000"/>
            <a:satMod val="170000"/>
          </a:schemeClr>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310A4E0E-502E-444B-B37E-40557A2662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0BA68F03-D88C-4F27-AD65-034133F1A8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09705"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B4DB13C2-D61D-4A8D-B973-BE6546C7BE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455266"/>
            <a:ext cx="2313214" cy="5947468"/>
          </a:xfrm>
          <a:custGeom>
            <a:avLst/>
            <a:gdLst>
              <a:gd name="connsiteX0" fmla="*/ 162291 w 2313214"/>
              <a:gd name="connsiteY0" fmla="*/ 0 h 5947468"/>
              <a:gd name="connsiteX1" fmla="*/ 224243 w 2313214"/>
              <a:gd name="connsiteY1" fmla="*/ 1936 h 5947468"/>
              <a:gd name="connsiteX2" fmla="*/ 284260 w 2313214"/>
              <a:gd name="connsiteY2" fmla="*/ 9680 h 5947468"/>
              <a:gd name="connsiteX3" fmla="*/ 342341 w 2313214"/>
              <a:gd name="connsiteY3" fmla="*/ 27104 h 5947468"/>
              <a:gd name="connsiteX4" fmla="*/ 390742 w 2313214"/>
              <a:gd name="connsiteY4" fmla="*/ 52273 h 5947468"/>
              <a:gd name="connsiteX5" fmla="*/ 437206 w 2313214"/>
              <a:gd name="connsiteY5" fmla="*/ 85185 h 5947468"/>
              <a:gd name="connsiteX6" fmla="*/ 477863 w 2313214"/>
              <a:gd name="connsiteY6" fmla="*/ 123905 h 5947468"/>
              <a:gd name="connsiteX7" fmla="*/ 518519 w 2313214"/>
              <a:gd name="connsiteY7" fmla="*/ 168434 h 5947468"/>
              <a:gd name="connsiteX8" fmla="*/ 555304 w 2313214"/>
              <a:gd name="connsiteY8" fmla="*/ 214899 h 5947468"/>
              <a:gd name="connsiteX9" fmla="*/ 592088 w 2313214"/>
              <a:gd name="connsiteY9" fmla="*/ 263299 h 5947468"/>
              <a:gd name="connsiteX10" fmla="*/ 628873 w 2313214"/>
              <a:gd name="connsiteY10" fmla="*/ 311700 h 5947468"/>
              <a:gd name="connsiteX11" fmla="*/ 665657 w 2313214"/>
              <a:gd name="connsiteY11" fmla="*/ 358165 h 5947468"/>
              <a:gd name="connsiteX12" fmla="*/ 704378 w 2313214"/>
              <a:gd name="connsiteY12" fmla="*/ 402693 h 5947468"/>
              <a:gd name="connsiteX13" fmla="*/ 748906 w 2313214"/>
              <a:gd name="connsiteY13" fmla="*/ 441414 h 5947468"/>
              <a:gd name="connsiteX14" fmla="*/ 791499 w 2313214"/>
              <a:gd name="connsiteY14" fmla="*/ 476262 h 5947468"/>
              <a:gd name="connsiteX15" fmla="*/ 839899 w 2313214"/>
              <a:gd name="connsiteY15" fmla="*/ 503366 h 5947468"/>
              <a:gd name="connsiteX16" fmla="*/ 892172 w 2313214"/>
              <a:gd name="connsiteY16" fmla="*/ 526599 h 5947468"/>
              <a:gd name="connsiteX17" fmla="*/ 948317 w 2313214"/>
              <a:gd name="connsiteY17" fmla="*/ 545959 h 5947468"/>
              <a:gd name="connsiteX18" fmla="*/ 1006397 w 2313214"/>
              <a:gd name="connsiteY18" fmla="*/ 563383 h 5947468"/>
              <a:gd name="connsiteX19" fmla="*/ 1064478 w 2313214"/>
              <a:gd name="connsiteY19" fmla="*/ 578871 h 5947468"/>
              <a:gd name="connsiteX20" fmla="*/ 1124495 w 2313214"/>
              <a:gd name="connsiteY20" fmla="*/ 594360 h 5947468"/>
              <a:gd name="connsiteX21" fmla="*/ 1180640 w 2313214"/>
              <a:gd name="connsiteY21" fmla="*/ 611784 h 5947468"/>
              <a:gd name="connsiteX22" fmla="*/ 1236784 w 2313214"/>
              <a:gd name="connsiteY22" fmla="*/ 631144 h 5947468"/>
              <a:gd name="connsiteX23" fmla="*/ 1289057 w 2313214"/>
              <a:gd name="connsiteY23" fmla="*/ 654376 h 5947468"/>
              <a:gd name="connsiteX24" fmla="*/ 1335522 w 2313214"/>
              <a:gd name="connsiteY24" fmla="*/ 683417 h 5947468"/>
              <a:gd name="connsiteX25" fmla="*/ 1378114 w 2313214"/>
              <a:gd name="connsiteY25" fmla="*/ 718265 h 5947468"/>
              <a:gd name="connsiteX26" fmla="*/ 1412963 w 2313214"/>
              <a:gd name="connsiteY26" fmla="*/ 760858 h 5947468"/>
              <a:gd name="connsiteX27" fmla="*/ 1442003 w 2313214"/>
              <a:gd name="connsiteY27" fmla="*/ 807322 h 5947468"/>
              <a:gd name="connsiteX28" fmla="*/ 1465235 w 2313214"/>
              <a:gd name="connsiteY28" fmla="*/ 859595 h 5947468"/>
              <a:gd name="connsiteX29" fmla="*/ 1484596 w 2313214"/>
              <a:gd name="connsiteY29" fmla="*/ 915740 h 5947468"/>
              <a:gd name="connsiteX30" fmla="*/ 1502020 w 2313214"/>
              <a:gd name="connsiteY30" fmla="*/ 971884 h 5947468"/>
              <a:gd name="connsiteX31" fmla="*/ 1517508 w 2313214"/>
              <a:gd name="connsiteY31" fmla="*/ 1031901 h 5947468"/>
              <a:gd name="connsiteX32" fmla="*/ 1532996 w 2313214"/>
              <a:gd name="connsiteY32" fmla="*/ 1089982 h 5947468"/>
              <a:gd name="connsiteX33" fmla="*/ 1550420 w 2313214"/>
              <a:gd name="connsiteY33" fmla="*/ 1148063 h 5947468"/>
              <a:gd name="connsiteX34" fmla="*/ 1569781 w 2313214"/>
              <a:gd name="connsiteY34" fmla="*/ 1204207 h 5947468"/>
              <a:gd name="connsiteX35" fmla="*/ 1593013 w 2313214"/>
              <a:gd name="connsiteY35" fmla="*/ 1256480 h 5947468"/>
              <a:gd name="connsiteX36" fmla="*/ 1620117 w 2313214"/>
              <a:gd name="connsiteY36" fmla="*/ 1304881 h 5947468"/>
              <a:gd name="connsiteX37" fmla="*/ 1654966 w 2313214"/>
              <a:gd name="connsiteY37" fmla="*/ 1347473 h 5947468"/>
              <a:gd name="connsiteX38" fmla="*/ 1693686 w 2313214"/>
              <a:gd name="connsiteY38" fmla="*/ 1392002 h 5947468"/>
              <a:gd name="connsiteX39" fmla="*/ 1738215 w 2313214"/>
              <a:gd name="connsiteY39" fmla="*/ 1430722 h 5947468"/>
              <a:gd name="connsiteX40" fmla="*/ 1784679 w 2313214"/>
              <a:gd name="connsiteY40" fmla="*/ 1467507 h 5947468"/>
              <a:gd name="connsiteX41" fmla="*/ 1835016 w 2313214"/>
              <a:gd name="connsiteY41" fmla="*/ 1504291 h 5947468"/>
              <a:gd name="connsiteX42" fmla="*/ 1883417 w 2313214"/>
              <a:gd name="connsiteY42" fmla="*/ 1541076 h 5947468"/>
              <a:gd name="connsiteX43" fmla="*/ 1929881 w 2313214"/>
              <a:gd name="connsiteY43" fmla="*/ 1577860 h 5947468"/>
              <a:gd name="connsiteX44" fmla="*/ 1974410 w 2313214"/>
              <a:gd name="connsiteY44" fmla="*/ 1618517 h 5947468"/>
              <a:gd name="connsiteX45" fmla="*/ 2013130 w 2313214"/>
              <a:gd name="connsiteY45" fmla="*/ 1659173 h 5947468"/>
              <a:gd name="connsiteX46" fmla="*/ 2046043 w 2313214"/>
              <a:gd name="connsiteY46" fmla="*/ 1705638 h 5947468"/>
              <a:gd name="connsiteX47" fmla="*/ 2071211 w 2313214"/>
              <a:gd name="connsiteY47" fmla="*/ 1754039 h 5947468"/>
              <a:gd name="connsiteX48" fmla="*/ 2088635 w 2313214"/>
              <a:gd name="connsiteY48" fmla="*/ 1812119 h 5947468"/>
              <a:gd name="connsiteX49" fmla="*/ 2096379 w 2313214"/>
              <a:gd name="connsiteY49" fmla="*/ 1872136 h 5947468"/>
              <a:gd name="connsiteX50" fmla="*/ 2098315 w 2313214"/>
              <a:gd name="connsiteY50" fmla="*/ 1934089 h 5947468"/>
              <a:gd name="connsiteX51" fmla="*/ 2092507 w 2313214"/>
              <a:gd name="connsiteY51" fmla="*/ 1999914 h 5947468"/>
              <a:gd name="connsiteX52" fmla="*/ 2084763 w 2313214"/>
              <a:gd name="connsiteY52" fmla="*/ 2065738 h 5947468"/>
              <a:gd name="connsiteX53" fmla="*/ 2075083 w 2313214"/>
              <a:gd name="connsiteY53" fmla="*/ 2131563 h 5947468"/>
              <a:gd name="connsiteX54" fmla="*/ 2067339 w 2313214"/>
              <a:gd name="connsiteY54" fmla="*/ 2197388 h 5947468"/>
              <a:gd name="connsiteX55" fmla="*/ 2063467 w 2313214"/>
              <a:gd name="connsiteY55" fmla="*/ 2263213 h 5947468"/>
              <a:gd name="connsiteX56" fmla="*/ 2063467 w 2313214"/>
              <a:gd name="connsiteY56" fmla="*/ 2327102 h 5947468"/>
              <a:gd name="connsiteX57" fmla="*/ 2071211 w 2313214"/>
              <a:gd name="connsiteY57" fmla="*/ 2387119 h 5947468"/>
              <a:gd name="connsiteX58" fmla="*/ 2086699 w 2313214"/>
              <a:gd name="connsiteY58" fmla="*/ 2447135 h 5947468"/>
              <a:gd name="connsiteX59" fmla="*/ 2109932 w 2313214"/>
              <a:gd name="connsiteY59" fmla="*/ 2503280 h 5947468"/>
              <a:gd name="connsiteX60" fmla="*/ 2140908 w 2313214"/>
              <a:gd name="connsiteY60" fmla="*/ 2561361 h 5947468"/>
              <a:gd name="connsiteX61" fmla="*/ 2171884 w 2313214"/>
              <a:gd name="connsiteY61" fmla="*/ 2619442 h 5947468"/>
              <a:gd name="connsiteX62" fmla="*/ 2206733 w 2313214"/>
              <a:gd name="connsiteY62" fmla="*/ 2677522 h 5947468"/>
              <a:gd name="connsiteX63" fmla="*/ 2239645 w 2313214"/>
              <a:gd name="connsiteY63" fmla="*/ 2733667 h 5947468"/>
              <a:gd name="connsiteX64" fmla="*/ 2268686 w 2313214"/>
              <a:gd name="connsiteY64" fmla="*/ 2793684 h 5947468"/>
              <a:gd name="connsiteX65" fmla="*/ 2291918 w 2313214"/>
              <a:gd name="connsiteY65" fmla="*/ 2851765 h 5947468"/>
              <a:gd name="connsiteX66" fmla="*/ 2307406 w 2313214"/>
              <a:gd name="connsiteY66" fmla="*/ 2911781 h 5947468"/>
              <a:gd name="connsiteX67" fmla="*/ 2313214 w 2313214"/>
              <a:gd name="connsiteY67" fmla="*/ 2973734 h 5947468"/>
              <a:gd name="connsiteX68" fmla="*/ 2307406 w 2313214"/>
              <a:gd name="connsiteY68" fmla="*/ 3035687 h 5947468"/>
              <a:gd name="connsiteX69" fmla="*/ 2291918 w 2313214"/>
              <a:gd name="connsiteY69" fmla="*/ 3095704 h 5947468"/>
              <a:gd name="connsiteX70" fmla="*/ 2268686 w 2313214"/>
              <a:gd name="connsiteY70" fmla="*/ 3153784 h 5947468"/>
              <a:gd name="connsiteX71" fmla="*/ 2239645 w 2313214"/>
              <a:gd name="connsiteY71" fmla="*/ 3213801 h 5947468"/>
              <a:gd name="connsiteX72" fmla="*/ 2206733 w 2313214"/>
              <a:gd name="connsiteY72" fmla="*/ 3269946 h 5947468"/>
              <a:gd name="connsiteX73" fmla="*/ 2171884 w 2313214"/>
              <a:gd name="connsiteY73" fmla="*/ 3328027 h 5947468"/>
              <a:gd name="connsiteX74" fmla="*/ 2140908 w 2313214"/>
              <a:gd name="connsiteY74" fmla="*/ 3386107 h 5947468"/>
              <a:gd name="connsiteX75" fmla="*/ 2109932 w 2313214"/>
              <a:gd name="connsiteY75" fmla="*/ 3444188 h 5947468"/>
              <a:gd name="connsiteX76" fmla="*/ 2086699 w 2313214"/>
              <a:gd name="connsiteY76" fmla="*/ 3500333 h 5947468"/>
              <a:gd name="connsiteX77" fmla="*/ 2071211 w 2313214"/>
              <a:gd name="connsiteY77" fmla="*/ 3560350 h 5947468"/>
              <a:gd name="connsiteX78" fmla="*/ 2063467 w 2313214"/>
              <a:gd name="connsiteY78" fmla="*/ 3620366 h 5947468"/>
              <a:gd name="connsiteX79" fmla="*/ 2063467 w 2313214"/>
              <a:gd name="connsiteY79" fmla="*/ 3684255 h 5947468"/>
              <a:gd name="connsiteX80" fmla="*/ 2067339 w 2313214"/>
              <a:gd name="connsiteY80" fmla="*/ 3750080 h 5947468"/>
              <a:gd name="connsiteX81" fmla="*/ 2075083 w 2313214"/>
              <a:gd name="connsiteY81" fmla="*/ 3815905 h 5947468"/>
              <a:gd name="connsiteX82" fmla="*/ 2084763 w 2313214"/>
              <a:gd name="connsiteY82" fmla="*/ 3881730 h 5947468"/>
              <a:gd name="connsiteX83" fmla="*/ 2092507 w 2313214"/>
              <a:gd name="connsiteY83" fmla="*/ 3947555 h 5947468"/>
              <a:gd name="connsiteX84" fmla="*/ 2098315 w 2313214"/>
              <a:gd name="connsiteY84" fmla="*/ 4013380 h 5947468"/>
              <a:gd name="connsiteX85" fmla="*/ 2096379 w 2313214"/>
              <a:gd name="connsiteY85" fmla="*/ 4075332 h 5947468"/>
              <a:gd name="connsiteX86" fmla="*/ 2088635 w 2313214"/>
              <a:gd name="connsiteY86" fmla="*/ 4135349 h 5947468"/>
              <a:gd name="connsiteX87" fmla="*/ 2071211 w 2313214"/>
              <a:gd name="connsiteY87" fmla="*/ 4193430 h 5947468"/>
              <a:gd name="connsiteX88" fmla="*/ 2046043 w 2313214"/>
              <a:gd name="connsiteY88" fmla="*/ 4241831 h 5947468"/>
              <a:gd name="connsiteX89" fmla="*/ 2013130 w 2313214"/>
              <a:gd name="connsiteY89" fmla="*/ 4288295 h 5947468"/>
              <a:gd name="connsiteX90" fmla="*/ 1974410 w 2313214"/>
              <a:gd name="connsiteY90" fmla="*/ 4328952 h 5947468"/>
              <a:gd name="connsiteX91" fmla="*/ 1929881 w 2313214"/>
              <a:gd name="connsiteY91" fmla="*/ 4369608 h 5947468"/>
              <a:gd name="connsiteX92" fmla="*/ 1883417 w 2313214"/>
              <a:gd name="connsiteY92" fmla="*/ 4406393 h 5947468"/>
              <a:gd name="connsiteX93" fmla="*/ 1835016 w 2313214"/>
              <a:gd name="connsiteY93" fmla="*/ 4443177 h 5947468"/>
              <a:gd name="connsiteX94" fmla="*/ 1784679 w 2313214"/>
              <a:gd name="connsiteY94" fmla="*/ 4479962 h 5947468"/>
              <a:gd name="connsiteX95" fmla="*/ 1738215 w 2313214"/>
              <a:gd name="connsiteY95" fmla="*/ 4516746 h 5947468"/>
              <a:gd name="connsiteX96" fmla="*/ 1693686 w 2313214"/>
              <a:gd name="connsiteY96" fmla="*/ 4555467 h 5947468"/>
              <a:gd name="connsiteX97" fmla="*/ 1654966 w 2313214"/>
              <a:gd name="connsiteY97" fmla="*/ 4599995 h 5947468"/>
              <a:gd name="connsiteX98" fmla="*/ 1620117 w 2313214"/>
              <a:gd name="connsiteY98" fmla="*/ 4642588 h 5947468"/>
              <a:gd name="connsiteX99" fmla="*/ 1593013 w 2313214"/>
              <a:gd name="connsiteY99" fmla="*/ 4690988 h 5947468"/>
              <a:gd name="connsiteX100" fmla="*/ 1569781 w 2313214"/>
              <a:gd name="connsiteY100" fmla="*/ 4743261 h 5947468"/>
              <a:gd name="connsiteX101" fmla="*/ 1550420 w 2313214"/>
              <a:gd name="connsiteY101" fmla="*/ 4799406 h 5947468"/>
              <a:gd name="connsiteX102" fmla="*/ 1532996 w 2313214"/>
              <a:gd name="connsiteY102" fmla="*/ 4857486 h 5947468"/>
              <a:gd name="connsiteX103" fmla="*/ 1517508 w 2313214"/>
              <a:gd name="connsiteY103" fmla="*/ 4915567 h 5947468"/>
              <a:gd name="connsiteX104" fmla="*/ 1502020 w 2313214"/>
              <a:gd name="connsiteY104" fmla="*/ 4975584 h 5947468"/>
              <a:gd name="connsiteX105" fmla="*/ 1484596 w 2313214"/>
              <a:gd name="connsiteY105" fmla="*/ 5031729 h 5947468"/>
              <a:gd name="connsiteX106" fmla="*/ 1465235 w 2313214"/>
              <a:gd name="connsiteY106" fmla="*/ 5087873 h 5947468"/>
              <a:gd name="connsiteX107" fmla="*/ 1442003 w 2313214"/>
              <a:gd name="connsiteY107" fmla="*/ 5140146 h 5947468"/>
              <a:gd name="connsiteX108" fmla="*/ 1412963 w 2313214"/>
              <a:gd name="connsiteY108" fmla="*/ 5186611 h 5947468"/>
              <a:gd name="connsiteX109" fmla="*/ 1378114 w 2313214"/>
              <a:gd name="connsiteY109" fmla="*/ 5229203 h 5947468"/>
              <a:gd name="connsiteX110" fmla="*/ 1335522 w 2313214"/>
              <a:gd name="connsiteY110" fmla="*/ 5264052 h 5947468"/>
              <a:gd name="connsiteX111" fmla="*/ 1289057 w 2313214"/>
              <a:gd name="connsiteY111" fmla="*/ 5293092 h 5947468"/>
              <a:gd name="connsiteX112" fmla="*/ 1236784 w 2313214"/>
              <a:gd name="connsiteY112" fmla="*/ 5316324 h 5947468"/>
              <a:gd name="connsiteX113" fmla="*/ 1180640 w 2313214"/>
              <a:gd name="connsiteY113" fmla="*/ 5335685 h 5947468"/>
              <a:gd name="connsiteX114" fmla="*/ 1124495 w 2313214"/>
              <a:gd name="connsiteY114" fmla="*/ 5353109 h 5947468"/>
              <a:gd name="connsiteX115" fmla="*/ 1064478 w 2313214"/>
              <a:gd name="connsiteY115" fmla="*/ 5368597 h 5947468"/>
              <a:gd name="connsiteX116" fmla="*/ 1006397 w 2313214"/>
              <a:gd name="connsiteY116" fmla="*/ 5384085 h 5947468"/>
              <a:gd name="connsiteX117" fmla="*/ 948317 w 2313214"/>
              <a:gd name="connsiteY117" fmla="*/ 5401509 h 5947468"/>
              <a:gd name="connsiteX118" fmla="*/ 892172 w 2313214"/>
              <a:gd name="connsiteY118" fmla="*/ 5420870 h 5947468"/>
              <a:gd name="connsiteX119" fmla="*/ 839899 w 2313214"/>
              <a:gd name="connsiteY119" fmla="*/ 5444102 h 5947468"/>
              <a:gd name="connsiteX120" fmla="*/ 791499 w 2313214"/>
              <a:gd name="connsiteY120" fmla="*/ 5471206 h 5947468"/>
              <a:gd name="connsiteX121" fmla="*/ 748906 w 2313214"/>
              <a:gd name="connsiteY121" fmla="*/ 5506055 h 5947468"/>
              <a:gd name="connsiteX122" fmla="*/ 704378 w 2313214"/>
              <a:gd name="connsiteY122" fmla="*/ 5544775 h 5947468"/>
              <a:gd name="connsiteX123" fmla="*/ 665657 w 2313214"/>
              <a:gd name="connsiteY123" fmla="*/ 5589304 h 5947468"/>
              <a:gd name="connsiteX124" fmla="*/ 628873 w 2313214"/>
              <a:gd name="connsiteY124" fmla="*/ 5635768 h 5947468"/>
              <a:gd name="connsiteX125" fmla="*/ 592088 w 2313214"/>
              <a:gd name="connsiteY125" fmla="*/ 5684169 h 5947468"/>
              <a:gd name="connsiteX126" fmla="*/ 555304 w 2313214"/>
              <a:gd name="connsiteY126" fmla="*/ 5732570 h 5947468"/>
              <a:gd name="connsiteX127" fmla="*/ 518519 w 2313214"/>
              <a:gd name="connsiteY127" fmla="*/ 5779034 h 5947468"/>
              <a:gd name="connsiteX128" fmla="*/ 477863 w 2313214"/>
              <a:gd name="connsiteY128" fmla="*/ 5823563 h 5947468"/>
              <a:gd name="connsiteX129" fmla="*/ 437206 w 2313214"/>
              <a:gd name="connsiteY129" fmla="*/ 5862283 h 5947468"/>
              <a:gd name="connsiteX130" fmla="*/ 390742 w 2313214"/>
              <a:gd name="connsiteY130" fmla="*/ 5895196 h 5947468"/>
              <a:gd name="connsiteX131" fmla="*/ 342341 w 2313214"/>
              <a:gd name="connsiteY131" fmla="*/ 5920364 h 5947468"/>
              <a:gd name="connsiteX132" fmla="*/ 284260 w 2313214"/>
              <a:gd name="connsiteY132" fmla="*/ 5937788 h 5947468"/>
              <a:gd name="connsiteX133" fmla="*/ 224243 w 2313214"/>
              <a:gd name="connsiteY133" fmla="*/ 5945532 h 5947468"/>
              <a:gd name="connsiteX134" fmla="*/ 162291 w 2313214"/>
              <a:gd name="connsiteY134" fmla="*/ 5947468 h 5947468"/>
              <a:gd name="connsiteX135" fmla="*/ 96466 w 2313214"/>
              <a:gd name="connsiteY135" fmla="*/ 5941660 h 5947468"/>
              <a:gd name="connsiteX136" fmla="*/ 30641 w 2313214"/>
              <a:gd name="connsiteY136" fmla="*/ 5933916 h 5947468"/>
              <a:gd name="connsiteX137" fmla="*/ 0 w 2313214"/>
              <a:gd name="connsiteY137" fmla="*/ 5929410 h 5947468"/>
              <a:gd name="connsiteX138" fmla="*/ 0 w 2313214"/>
              <a:gd name="connsiteY138" fmla="*/ 18058 h 5947468"/>
              <a:gd name="connsiteX139" fmla="*/ 30641 w 2313214"/>
              <a:gd name="connsiteY139" fmla="*/ 13552 h 5947468"/>
              <a:gd name="connsiteX140" fmla="*/ 96466 w 2313214"/>
              <a:gd name="connsiteY140" fmla="*/ 5808 h 5947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2313214" h="5947468">
                <a:moveTo>
                  <a:pt x="162291" y="0"/>
                </a:moveTo>
                <a:lnTo>
                  <a:pt x="224243" y="1936"/>
                </a:lnTo>
                <a:lnTo>
                  <a:pt x="284260" y="9680"/>
                </a:lnTo>
                <a:lnTo>
                  <a:pt x="342341" y="27104"/>
                </a:lnTo>
                <a:lnTo>
                  <a:pt x="390742" y="52273"/>
                </a:lnTo>
                <a:lnTo>
                  <a:pt x="437206" y="85185"/>
                </a:lnTo>
                <a:lnTo>
                  <a:pt x="477863" y="123905"/>
                </a:lnTo>
                <a:lnTo>
                  <a:pt x="518519" y="168434"/>
                </a:lnTo>
                <a:lnTo>
                  <a:pt x="555304" y="214899"/>
                </a:lnTo>
                <a:lnTo>
                  <a:pt x="592088" y="263299"/>
                </a:lnTo>
                <a:lnTo>
                  <a:pt x="628873" y="311700"/>
                </a:lnTo>
                <a:lnTo>
                  <a:pt x="665657" y="358165"/>
                </a:lnTo>
                <a:lnTo>
                  <a:pt x="704378" y="402693"/>
                </a:lnTo>
                <a:lnTo>
                  <a:pt x="748906" y="441414"/>
                </a:lnTo>
                <a:lnTo>
                  <a:pt x="791499" y="476262"/>
                </a:lnTo>
                <a:lnTo>
                  <a:pt x="839899" y="503366"/>
                </a:lnTo>
                <a:lnTo>
                  <a:pt x="892172" y="526599"/>
                </a:lnTo>
                <a:lnTo>
                  <a:pt x="948317" y="545959"/>
                </a:lnTo>
                <a:lnTo>
                  <a:pt x="1006397" y="563383"/>
                </a:lnTo>
                <a:lnTo>
                  <a:pt x="1064478" y="578871"/>
                </a:lnTo>
                <a:lnTo>
                  <a:pt x="1124495" y="594360"/>
                </a:lnTo>
                <a:lnTo>
                  <a:pt x="1180640" y="611784"/>
                </a:lnTo>
                <a:lnTo>
                  <a:pt x="1236784" y="631144"/>
                </a:lnTo>
                <a:lnTo>
                  <a:pt x="1289057" y="654376"/>
                </a:lnTo>
                <a:lnTo>
                  <a:pt x="1335522" y="683417"/>
                </a:lnTo>
                <a:lnTo>
                  <a:pt x="1378114" y="718265"/>
                </a:lnTo>
                <a:lnTo>
                  <a:pt x="1412963" y="760858"/>
                </a:lnTo>
                <a:lnTo>
                  <a:pt x="1442003" y="807322"/>
                </a:lnTo>
                <a:lnTo>
                  <a:pt x="1465235" y="859595"/>
                </a:lnTo>
                <a:lnTo>
                  <a:pt x="1484596" y="915740"/>
                </a:lnTo>
                <a:lnTo>
                  <a:pt x="1502020" y="971884"/>
                </a:lnTo>
                <a:lnTo>
                  <a:pt x="1517508" y="1031901"/>
                </a:lnTo>
                <a:lnTo>
                  <a:pt x="1532996" y="1089982"/>
                </a:lnTo>
                <a:lnTo>
                  <a:pt x="1550420" y="1148063"/>
                </a:lnTo>
                <a:lnTo>
                  <a:pt x="1569781" y="1204207"/>
                </a:lnTo>
                <a:lnTo>
                  <a:pt x="1593013" y="1256480"/>
                </a:lnTo>
                <a:lnTo>
                  <a:pt x="1620117" y="1304881"/>
                </a:lnTo>
                <a:lnTo>
                  <a:pt x="1654966" y="1347473"/>
                </a:lnTo>
                <a:lnTo>
                  <a:pt x="1693686" y="1392002"/>
                </a:lnTo>
                <a:lnTo>
                  <a:pt x="1738215" y="1430722"/>
                </a:lnTo>
                <a:lnTo>
                  <a:pt x="1784679" y="1467507"/>
                </a:lnTo>
                <a:lnTo>
                  <a:pt x="1835016" y="1504291"/>
                </a:lnTo>
                <a:lnTo>
                  <a:pt x="1883417" y="1541076"/>
                </a:lnTo>
                <a:lnTo>
                  <a:pt x="1929881" y="1577860"/>
                </a:lnTo>
                <a:lnTo>
                  <a:pt x="1974410" y="1618517"/>
                </a:lnTo>
                <a:lnTo>
                  <a:pt x="2013130" y="1659173"/>
                </a:lnTo>
                <a:lnTo>
                  <a:pt x="2046043" y="1705638"/>
                </a:lnTo>
                <a:lnTo>
                  <a:pt x="2071211" y="1754039"/>
                </a:lnTo>
                <a:lnTo>
                  <a:pt x="2088635" y="1812119"/>
                </a:lnTo>
                <a:lnTo>
                  <a:pt x="2096379" y="1872136"/>
                </a:lnTo>
                <a:lnTo>
                  <a:pt x="2098315" y="1934089"/>
                </a:lnTo>
                <a:lnTo>
                  <a:pt x="2092507" y="1999914"/>
                </a:lnTo>
                <a:lnTo>
                  <a:pt x="2084763" y="2065738"/>
                </a:lnTo>
                <a:lnTo>
                  <a:pt x="2075083" y="2131563"/>
                </a:lnTo>
                <a:lnTo>
                  <a:pt x="2067339" y="2197388"/>
                </a:lnTo>
                <a:lnTo>
                  <a:pt x="2063467" y="2263213"/>
                </a:lnTo>
                <a:lnTo>
                  <a:pt x="2063467" y="2327102"/>
                </a:lnTo>
                <a:lnTo>
                  <a:pt x="2071211" y="2387119"/>
                </a:lnTo>
                <a:lnTo>
                  <a:pt x="2086699" y="2447135"/>
                </a:lnTo>
                <a:lnTo>
                  <a:pt x="2109932" y="2503280"/>
                </a:lnTo>
                <a:lnTo>
                  <a:pt x="2140908" y="2561361"/>
                </a:lnTo>
                <a:lnTo>
                  <a:pt x="2171884" y="2619442"/>
                </a:lnTo>
                <a:lnTo>
                  <a:pt x="2206733" y="2677522"/>
                </a:lnTo>
                <a:lnTo>
                  <a:pt x="2239645" y="2733667"/>
                </a:lnTo>
                <a:lnTo>
                  <a:pt x="2268686" y="2793684"/>
                </a:lnTo>
                <a:lnTo>
                  <a:pt x="2291918" y="2851765"/>
                </a:lnTo>
                <a:lnTo>
                  <a:pt x="2307406" y="2911781"/>
                </a:lnTo>
                <a:lnTo>
                  <a:pt x="2313214" y="2973734"/>
                </a:lnTo>
                <a:lnTo>
                  <a:pt x="2307406" y="3035687"/>
                </a:lnTo>
                <a:lnTo>
                  <a:pt x="2291918" y="3095704"/>
                </a:lnTo>
                <a:lnTo>
                  <a:pt x="2268686" y="3153784"/>
                </a:lnTo>
                <a:lnTo>
                  <a:pt x="2239645" y="3213801"/>
                </a:lnTo>
                <a:lnTo>
                  <a:pt x="2206733" y="3269946"/>
                </a:lnTo>
                <a:lnTo>
                  <a:pt x="2171884" y="3328027"/>
                </a:lnTo>
                <a:lnTo>
                  <a:pt x="2140908" y="3386107"/>
                </a:lnTo>
                <a:lnTo>
                  <a:pt x="2109932" y="3444188"/>
                </a:lnTo>
                <a:lnTo>
                  <a:pt x="2086699" y="3500333"/>
                </a:lnTo>
                <a:lnTo>
                  <a:pt x="2071211" y="3560350"/>
                </a:lnTo>
                <a:lnTo>
                  <a:pt x="2063467" y="3620366"/>
                </a:lnTo>
                <a:lnTo>
                  <a:pt x="2063467" y="3684255"/>
                </a:lnTo>
                <a:lnTo>
                  <a:pt x="2067339" y="3750080"/>
                </a:lnTo>
                <a:lnTo>
                  <a:pt x="2075083" y="3815905"/>
                </a:lnTo>
                <a:lnTo>
                  <a:pt x="2084763" y="3881730"/>
                </a:lnTo>
                <a:lnTo>
                  <a:pt x="2092507" y="3947555"/>
                </a:lnTo>
                <a:lnTo>
                  <a:pt x="2098315" y="4013380"/>
                </a:lnTo>
                <a:lnTo>
                  <a:pt x="2096379" y="4075332"/>
                </a:lnTo>
                <a:lnTo>
                  <a:pt x="2088635" y="4135349"/>
                </a:lnTo>
                <a:lnTo>
                  <a:pt x="2071211" y="4193430"/>
                </a:lnTo>
                <a:lnTo>
                  <a:pt x="2046043" y="4241831"/>
                </a:lnTo>
                <a:lnTo>
                  <a:pt x="2013130" y="4288295"/>
                </a:lnTo>
                <a:lnTo>
                  <a:pt x="1974410" y="4328952"/>
                </a:lnTo>
                <a:lnTo>
                  <a:pt x="1929881" y="4369608"/>
                </a:lnTo>
                <a:lnTo>
                  <a:pt x="1883417" y="4406393"/>
                </a:lnTo>
                <a:lnTo>
                  <a:pt x="1835016" y="4443177"/>
                </a:lnTo>
                <a:lnTo>
                  <a:pt x="1784679" y="4479962"/>
                </a:lnTo>
                <a:lnTo>
                  <a:pt x="1738215" y="4516746"/>
                </a:lnTo>
                <a:lnTo>
                  <a:pt x="1693686" y="4555467"/>
                </a:lnTo>
                <a:lnTo>
                  <a:pt x="1654966" y="4599995"/>
                </a:lnTo>
                <a:lnTo>
                  <a:pt x="1620117" y="4642588"/>
                </a:lnTo>
                <a:lnTo>
                  <a:pt x="1593013" y="4690988"/>
                </a:lnTo>
                <a:lnTo>
                  <a:pt x="1569781" y="4743261"/>
                </a:lnTo>
                <a:lnTo>
                  <a:pt x="1550420" y="4799406"/>
                </a:lnTo>
                <a:lnTo>
                  <a:pt x="1532996" y="4857486"/>
                </a:lnTo>
                <a:lnTo>
                  <a:pt x="1517508" y="4915567"/>
                </a:lnTo>
                <a:lnTo>
                  <a:pt x="1502020" y="4975584"/>
                </a:lnTo>
                <a:lnTo>
                  <a:pt x="1484596" y="5031729"/>
                </a:lnTo>
                <a:lnTo>
                  <a:pt x="1465235" y="5087873"/>
                </a:lnTo>
                <a:lnTo>
                  <a:pt x="1442003" y="5140146"/>
                </a:lnTo>
                <a:lnTo>
                  <a:pt x="1412963" y="5186611"/>
                </a:lnTo>
                <a:lnTo>
                  <a:pt x="1378114" y="5229203"/>
                </a:lnTo>
                <a:lnTo>
                  <a:pt x="1335522" y="5264052"/>
                </a:lnTo>
                <a:lnTo>
                  <a:pt x="1289057" y="5293092"/>
                </a:lnTo>
                <a:lnTo>
                  <a:pt x="1236784" y="5316324"/>
                </a:lnTo>
                <a:lnTo>
                  <a:pt x="1180640" y="5335685"/>
                </a:lnTo>
                <a:lnTo>
                  <a:pt x="1124495" y="5353109"/>
                </a:lnTo>
                <a:lnTo>
                  <a:pt x="1064478" y="5368597"/>
                </a:lnTo>
                <a:lnTo>
                  <a:pt x="1006397" y="5384085"/>
                </a:lnTo>
                <a:lnTo>
                  <a:pt x="948317" y="5401509"/>
                </a:lnTo>
                <a:lnTo>
                  <a:pt x="892172" y="5420870"/>
                </a:lnTo>
                <a:lnTo>
                  <a:pt x="839899" y="5444102"/>
                </a:lnTo>
                <a:lnTo>
                  <a:pt x="791499" y="5471206"/>
                </a:lnTo>
                <a:lnTo>
                  <a:pt x="748906" y="5506055"/>
                </a:lnTo>
                <a:lnTo>
                  <a:pt x="704378" y="5544775"/>
                </a:lnTo>
                <a:lnTo>
                  <a:pt x="665657" y="5589304"/>
                </a:lnTo>
                <a:lnTo>
                  <a:pt x="628873" y="5635768"/>
                </a:lnTo>
                <a:lnTo>
                  <a:pt x="592088" y="5684169"/>
                </a:lnTo>
                <a:lnTo>
                  <a:pt x="555304" y="5732570"/>
                </a:lnTo>
                <a:lnTo>
                  <a:pt x="518519" y="5779034"/>
                </a:lnTo>
                <a:lnTo>
                  <a:pt x="477863" y="5823563"/>
                </a:lnTo>
                <a:lnTo>
                  <a:pt x="437206" y="5862283"/>
                </a:lnTo>
                <a:lnTo>
                  <a:pt x="390742" y="5895196"/>
                </a:lnTo>
                <a:lnTo>
                  <a:pt x="342341" y="5920364"/>
                </a:lnTo>
                <a:lnTo>
                  <a:pt x="284260" y="5937788"/>
                </a:lnTo>
                <a:lnTo>
                  <a:pt x="224243" y="5945532"/>
                </a:lnTo>
                <a:lnTo>
                  <a:pt x="162291" y="5947468"/>
                </a:lnTo>
                <a:lnTo>
                  <a:pt x="96466" y="5941660"/>
                </a:lnTo>
                <a:lnTo>
                  <a:pt x="30641" y="5933916"/>
                </a:lnTo>
                <a:lnTo>
                  <a:pt x="0" y="5929410"/>
                </a:lnTo>
                <a:lnTo>
                  <a:pt x="0" y="18058"/>
                </a:lnTo>
                <a:lnTo>
                  <a:pt x="30641" y="13552"/>
                </a:lnTo>
                <a:lnTo>
                  <a:pt x="96466" y="5808"/>
                </a:lnTo>
                <a:close/>
              </a:path>
            </a:pathLst>
          </a:custGeom>
          <a:solidFill>
            <a:schemeClr val="tx1">
              <a:alpha val="10000"/>
            </a:schemeClr>
          </a:solidFill>
          <a:ln w="0">
            <a:noFill/>
            <a:prstDash val="solid"/>
            <a:round/>
            <a:headEnd/>
            <a:tailEnd/>
          </a:ln>
        </p:spPr>
      </p:sp>
      <p:sp>
        <p:nvSpPr>
          <p:cNvPr id="2" name="Title 1">
            <a:extLst>
              <a:ext uri="{FF2B5EF4-FFF2-40B4-BE49-F238E27FC236}">
                <a16:creationId xmlns:a16="http://schemas.microsoft.com/office/drawing/2014/main" id="{1F92ADBF-E38F-4854-999C-3637B9EBEB1E}"/>
              </a:ext>
            </a:extLst>
          </p:cNvPr>
          <p:cNvSpPr>
            <a:spLocks noGrp="1"/>
          </p:cNvSpPr>
          <p:nvPr>
            <p:ph type="title"/>
          </p:nvPr>
        </p:nvSpPr>
        <p:spPr>
          <a:xfrm>
            <a:off x="612989" y="776175"/>
            <a:ext cx="3990455" cy="5305650"/>
          </a:xfrm>
        </p:spPr>
        <p:txBody>
          <a:bodyPr anchor="b">
            <a:normAutofit/>
          </a:bodyPr>
          <a:lstStyle/>
          <a:p>
            <a:r>
              <a:rPr lang="en-GB" sz="4400" dirty="0"/>
              <a:t>Some practical ideas (1)</a:t>
            </a:r>
          </a:p>
        </p:txBody>
      </p:sp>
      <p:sp>
        <p:nvSpPr>
          <p:cNvPr id="3" name="Content Placeholder 2">
            <a:extLst>
              <a:ext uri="{FF2B5EF4-FFF2-40B4-BE49-F238E27FC236}">
                <a16:creationId xmlns:a16="http://schemas.microsoft.com/office/drawing/2014/main" id="{6D93AE37-EE21-4BB8-9C0E-FE69490A1BBD}"/>
              </a:ext>
            </a:extLst>
          </p:cNvPr>
          <p:cNvSpPr>
            <a:spLocks noGrp="1"/>
          </p:cNvSpPr>
          <p:nvPr>
            <p:ph idx="1"/>
          </p:nvPr>
        </p:nvSpPr>
        <p:spPr>
          <a:xfrm>
            <a:off x="5246914" y="870113"/>
            <a:ext cx="6183086" cy="5117775"/>
          </a:xfrm>
        </p:spPr>
        <p:txBody>
          <a:bodyPr anchor="ctr">
            <a:normAutofit/>
          </a:bodyPr>
          <a:lstStyle/>
          <a:p>
            <a:pPr>
              <a:lnSpc>
                <a:spcPct val="100000"/>
              </a:lnSpc>
            </a:pPr>
            <a:r>
              <a:rPr lang="en-GB" dirty="0">
                <a:solidFill>
                  <a:srgbClr val="FFFF00"/>
                </a:solidFill>
              </a:rPr>
              <a:t>Contextualise</a:t>
            </a:r>
            <a:r>
              <a:rPr lang="en-GB" dirty="0"/>
              <a:t> your work to </a:t>
            </a:r>
            <a:r>
              <a:rPr lang="en-GB" dirty="0">
                <a:solidFill>
                  <a:srgbClr val="FFFF00"/>
                </a:solidFill>
              </a:rPr>
              <a:t>enhance</a:t>
            </a:r>
            <a:r>
              <a:rPr lang="en-GB" dirty="0"/>
              <a:t> the </a:t>
            </a:r>
            <a:r>
              <a:rPr lang="en-GB" dirty="0">
                <a:solidFill>
                  <a:srgbClr val="FFFF00"/>
                </a:solidFill>
              </a:rPr>
              <a:t>feedback</a:t>
            </a:r>
            <a:r>
              <a:rPr lang="en-GB" dirty="0"/>
              <a:t> process.</a:t>
            </a:r>
          </a:p>
          <a:p>
            <a:pPr>
              <a:lnSpc>
                <a:spcPct val="100000"/>
              </a:lnSpc>
            </a:pPr>
            <a:r>
              <a:rPr lang="en-GB" b="0" i="0" u="none" strike="noStrike" baseline="0" dirty="0">
                <a:latin typeface="StoneSerif"/>
              </a:rPr>
              <a:t>When working with a writing mentor or partner, try contextualising your work to </a:t>
            </a:r>
            <a:r>
              <a:rPr lang="en-GB" b="0" i="0" u="none" strike="noStrike" baseline="0" dirty="0">
                <a:solidFill>
                  <a:srgbClr val="FFFF00"/>
                </a:solidFill>
                <a:latin typeface="StoneSerif"/>
              </a:rPr>
              <a:t>help your critical friend</a:t>
            </a:r>
            <a:r>
              <a:rPr lang="en-GB" b="0" i="0" u="none" strike="noStrike" baseline="0" dirty="0">
                <a:latin typeface="StoneSerif"/>
              </a:rPr>
              <a:t> give you </a:t>
            </a:r>
            <a:r>
              <a:rPr lang="en-GB" b="0" i="0" u="none" strike="noStrike" baseline="0" dirty="0">
                <a:solidFill>
                  <a:srgbClr val="FFFF00"/>
                </a:solidFill>
                <a:latin typeface="StoneSerif"/>
              </a:rPr>
              <a:t>useful</a:t>
            </a:r>
            <a:r>
              <a:rPr lang="en-GB" b="0" i="0" u="none" strike="noStrike" baseline="0" dirty="0">
                <a:latin typeface="StoneSerif"/>
              </a:rPr>
              <a:t> feedback. </a:t>
            </a:r>
          </a:p>
          <a:p>
            <a:pPr>
              <a:lnSpc>
                <a:spcPct val="100000"/>
              </a:lnSpc>
            </a:pPr>
            <a:r>
              <a:rPr lang="en-GB" b="0" i="0" u="none" strike="noStrike" baseline="0" dirty="0">
                <a:solidFill>
                  <a:srgbClr val="FFFF00"/>
                </a:solidFill>
                <a:latin typeface="StoneSerif"/>
              </a:rPr>
              <a:t>Prompts </a:t>
            </a:r>
            <a:r>
              <a:rPr lang="en-GB" b="0" i="0" u="none" strike="noStrike" baseline="0" dirty="0">
                <a:latin typeface="StoneSerif"/>
              </a:rPr>
              <a:t>that might be useful in </a:t>
            </a:r>
            <a:r>
              <a:rPr lang="en-GB" b="0" i="0" u="none" strike="noStrike" baseline="0" dirty="0">
                <a:solidFill>
                  <a:srgbClr val="FFFF00"/>
                </a:solidFill>
                <a:latin typeface="StoneSerif"/>
              </a:rPr>
              <a:t>initiating feedback </a:t>
            </a:r>
            <a:r>
              <a:rPr lang="en-GB" b="0" i="0" u="none" strike="noStrike" baseline="0" dirty="0">
                <a:latin typeface="StoneSerif"/>
              </a:rPr>
              <a:t>might sound like this:</a:t>
            </a:r>
          </a:p>
          <a:p>
            <a:pPr lvl="1">
              <a:lnSpc>
                <a:spcPct val="100000"/>
              </a:lnSpc>
              <a:buFont typeface="Wingdings" panose="05000000000000000000" pitchFamily="2" charset="2"/>
              <a:buChar char="Ø"/>
            </a:pPr>
            <a:r>
              <a:rPr lang="en-GB" b="0" i="0" u="none" strike="noStrike" baseline="0" dirty="0">
                <a:latin typeface="StoneSerif"/>
              </a:rPr>
              <a:t>‘Before you give me feedback on this piece, this is what you need to know’: e.g. the evolution and stage of my writing (first draft, redraft, revisited after a long time, unstructured, polished).</a:t>
            </a:r>
          </a:p>
          <a:p>
            <a:pPr lvl="1">
              <a:lnSpc>
                <a:spcPct val="100000"/>
              </a:lnSpc>
              <a:buFont typeface="Wingdings" panose="05000000000000000000" pitchFamily="2" charset="2"/>
              <a:buChar char="Ø"/>
            </a:pPr>
            <a:r>
              <a:rPr lang="en-GB" b="0" i="0" u="none" strike="noStrike" baseline="0" dirty="0">
                <a:latin typeface="StoneSerif"/>
              </a:rPr>
              <a:t>‘These are the reasons I wrote this piece.’</a:t>
            </a:r>
          </a:p>
          <a:p>
            <a:pPr lvl="1">
              <a:lnSpc>
                <a:spcPct val="100000"/>
              </a:lnSpc>
              <a:buFont typeface="Wingdings" panose="05000000000000000000" pitchFamily="2" charset="2"/>
              <a:buChar char="Ø"/>
            </a:pPr>
            <a:r>
              <a:rPr lang="en-GB" b="0" i="0" u="none" strike="noStrike" baseline="0" dirty="0">
                <a:latin typeface="StoneSerif"/>
              </a:rPr>
              <a:t>‘I have received feedback about a previous draft that advised me to . . . </a:t>
            </a:r>
            <a:r>
              <a:rPr lang="en-GB" dirty="0">
                <a:latin typeface="StoneSerif"/>
              </a:rPr>
              <a:t>a</a:t>
            </a:r>
            <a:r>
              <a:rPr lang="en-GB" b="0" i="0" u="none" strike="noStrike" baseline="0" dirty="0">
                <a:latin typeface="StoneSerif"/>
              </a:rPr>
              <a:t>nd these are the ways in which I have tried to integrate that advice.’</a:t>
            </a:r>
            <a:endParaRPr lang="en-GB" dirty="0"/>
          </a:p>
        </p:txBody>
      </p:sp>
      <p:sp>
        <p:nvSpPr>
          <p:cNvPr id="9" name="TextBox 8">
            <a:extLst>
              <a:ext uri="{FF2B5EF4-FFF2-40B4-BE49-F238E27FC236}">
                <a16:creationId xmlns:a16="http://schemas.microsoft.com/office/drawing/2014/main" id="{3588B50A-C351-41DA-B024-E7D6BFE3E10D}"/>
              </a:ext>
            </a:extLst>
          </p:cNvPr>
          <p:cNvSpPr txBox="1"/>
          <p:nvPr/>
        </p:nvSpPr>
        <p:spPr>
          <a:xfrm>
            <a:off x="8716836" y="6402734"/>
            <a:ext cx="3261803" cy="276999"/>
          </a:xfrm>
          <a:prstGeom prst="rect">
            <a:avLst/>
          </a:prstGeom>
          <a:noFill/>
        </p:spPr>
        <p:txBody>
          <a:bodyPr wrap="square">
            <a:spAutoFit/>
          </a:bodyPr>
          <a:lstStyle/>
          <a:p>
            <a:r>
              <a:rPr lang="en-GB" sz="1200" dirty="0"/>
              <a:t>Adapted from Murray &amp; Moore (2006: 50) </a:t>
            </a:r>
          </a:p>
        </p:txBody>
      </p:sp>
    </p:spTree>
    <p:extLst>
      <p:ext uri="{BB962C8B-B14F-4D97-AF65-F5344CB8AC3E}">
        <p14:creationId xmlns:p14="http://schemas.microsoft.com/office/powerpoint/2010/main" val="868500785"/>
      </p:ext>
    </p:extLst>
  </p:cSld>
  <p:clrMapOvr>
    <a:overrideClrMapping bg1="dk1" tx1="lt1" bg2="dk2" tx2="lt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7" name="Picture 6" descr="Text&#10;&#10;Description automatically generated">
            <a:extLst>
              <a:ext uri="{FF2B5EF4-FFF2-40B4-BE49-F238E27FC236}">
                <a16:creationId xmlns:a16="http://schemas.microsoft.com/office/drawing/2014/main" id="{84F4B95B-92F3-41D5-AA01-F432D91A7553}"/>
              </a:ext>
            </a:extLst>
          </p:cNvPr>
          <p:cNvPicPr>
            <a:picLocks noChangeAspect="1"/>
          </p:cNvPicPr>
          <p:nvPr/>
        </p:nvPicPr>
        <p:blipFill rotWithShape="1">
          <a:blip r:embed="rId2">
            <a:grayscl/>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b="15648"/>
          <a:stretch/>
        </p:blipFill>
        <p:spPr>
          <a:xfrm>
            <a:off x="20" y="0"/>
            <a:ext cx="12191980" cy="6858000"/>
          </a:xfrm>
          <a:prstGeom prst="rect">
            <a:avLst/>
          </a:prstGeom>
        </p:spPr>
      </p:pic>
      <p:sp>
        <p:nvSpPr>
          <p:cNvPr id="19" name="Rectangle 11">
            <a:extLst>
              <a:ext uri="{FF2B5EF4-FFF2-40B4-BE49-F238E27FC236}">
                <a16:creationId xmlns:a16="http://schemas.microsoft.com/office/drawing/2014/main" id="{42753708-3791-427F-9863-E2E9E9117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12192000" cy="6858000"/>
          </a:xfrm>
          <a:prstGeom prst="rect">
            <a:avLst/>
          </a:prstGeom>
          <a:solidFill>
            <a:schemeClr val="tx2">
              <a:alpha val="85000"/>
            </a:schemeClr>
          </a:solidFill>
          <a:ln w="0">
            <a:noFill/>
            <a:prstDash val="solid"/>
            <a:round/>
            <a:headEnd/>
            <a:tailEnd/>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Gill Sans MT"/>
              <a:ea typeface="+mn-ea"/>
              <a:cs typeface="+mn-cs"/>
            </a:endParaRPr>
          </a:p>
        </p:txBody>
      </p:sp>
      <p:sp>
        <p:nvSpPr>
          <p:cNvPr id="20" name="Rectangle 13">
            <a:extLst>
              <a:ext uri="{FF2B5EF4-FFF2-40B4-BE49-F238E27FC236}">
                <a16:creationId xmlns:a16="http://schemas.microsoft.com/office/drawing/2014/main" id="{24C1E362-0418-4456-8AED-F17CB39360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321" y="-2"/>
            <a:ext cx="283464" cy="685800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Freeform 6">
            <a:extLst>
              <a:ext uri="{FF2B5EF4-FFF2-40B4-BE49-F238E27FC236}">
                <a16:creationId xmlns:a16="http://schemas.microsoft.com/office/drawing/2014/main" id="{88946BC1-A6A4-4C8F-AE78-311E225B73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478212" y="650367"/>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tx2">
              <a:alpha val="50000"/>
            </a:schemeClr>
          </a:solidFill>
          <a:ln w="0">
            <a:noFill/>
            <a:prstDash val="solid"/>
            <a:round/>
            <a:headEnd/>
            <a:tailEnd/>
          </a:ln>
        </p:spPr>
      </p:sp>
      <p:sp>
        <p:nvSpPr>
          <p:cNvPr id="2" name="Title 1">
            <a:extLst>
              <a:ext uri="{FF2B5EF4-FFF2-40B4-BE49-F238E27FC236}">
                <a16:creationId xmlns:a16="http://schemas.microsoft.com/office/drawing/2014/main" id="{A4026883-3B27-4A36-A74A-94222E65DA3A}"/>
              </a:ext>
            </a:extLst>
          </p:cNvPr>
          <p:cNvSpPr>
            <a:spLocks noGrp="1"/>
          </p:cNvSpPr>
          <p:nvPr>
            <p:ph type="title"/>
          </p:nvPr>
        </p:nvSpPr>
        <p:spPr>
          <a:xfrm>
            <a:off x="7168115" y="4629839"/>
            <a:ext cx="4328779" cy="1900120"/>
          </a:xfrm>
        </p:spPr>
        <p:txBody>
          <a:bodyPr>
            <a:normAutofit fontScale="90000"/>
          </a:bodyPr>
          <a:lstStyle/>
          <a:p>
            <a:r>
              <a:rPr lang="en-GB" dirty="0">
                <a:solidFill>
                  <a:schemeClr val="bg2"/>
                </a:solidFill>
              </a:rPr>
              <a:t>Some </a:t>
            </a:r>
            <a:br>
              <a:rPr lang="en-GB" dirty="0">
                <a:solidFill>
                  <a:schemeClr val="bg2"/>
                </a:solidFill>
              </a:rPr>
            </a:br>
            <a:r>
              <a:rPr lang="en-GB" dirty="0">
                <a:solidFill>
                  <a:schemeClr val="bg2"/>
                </a:solidFill>
              </a:rPr>
              <a:t>practical ideas (2)</a:t>
            </a:r>
          </a:p>
        </p:txBody>
      </p:sp>
      <p:sp>
        <p:nvSpPr>
          <p:cNvPr id="3" name="Content Placeholder 2">
            <a:extLst>
              <a:ext uri="{FF2B5EF4-FFF2-40B4-BE49-F238E27FC236}">
                <a16:creationId xmlns:a16="http://schemas.microsoft.com/office/drawing/2014/main" id="{2B99B461-0A35-4AC0-90FD-8508B60D9A39}"/>
              </a:ext>
            </a:extLst>
          </p:cNvPr>
          <p:cNvSpPr>
            <a:spLocks noGrp="1"/>
          </p:cNvSpPr>
          <p:nvPr>
            <p:ph idx="1"/>
          </p:nvPr>
        </p:nvSpPr>
        <p:spPr>
          <a:xfrm>
            <a:off x="695105" y="1130532"/>
            <a:ext cx="5073927" cy="4189614"/>
          </a:xfrm>
        </p:spPr>
        <p:txBody>
          <a:bodyPr>
            <a:normAutofit/>
          </a:bodyPr>
          <a:lstStyle/>
          <a:p>
            <a:r>
              <a:rPr lang="en-GB" dirty="0">
                <a:solidFill>
                  <a:schemeClr val="bg1"/>
                </a:solidFill>
              </a:rPr>
              <a:t>Give your feedback givers </a:t>
            </a:r>
            <a:r>
              <a:rPr lang="en-GB" dirty="0">
                <a:solidFill>
                  <a:srgbClr val="FFFF00"/>
                </a:solidFill>
              </a:rPr>
              <a:t>instructions</a:t>
            </a:r>
            <a:r>
              <a:rPr lang="en-GB" dirty="0">
                <a:solidFill>
                  <a:schemeClr val="bg1"/>
                </a:solidFill>
              </a:rPr>
              <a:t> about what exactly you would want them to focus on and pay attention to when giving you feedback.</a:t>
            </a:r>
          </a:p>
          <a:p>
            <a:r>
              <a:rPr lang="en-GB" dirty="0">
                <a:solidFill>
                  <a:srgbClr val="FFFF00"/>
                </a:solidFill>
              </a:rPr>
              <a:t>What might be some of the instructions you would give to a critical friend who is about to read your work?</a:t>
            </a:r>
          </a:p>
          <a:p>
            <a:r>
              <a:rPr lang="en-GB" dirty="0">
                <a:solidFill>
                  <a:srgbClr val="FFFF00"/>
                </a:solidFill>
              </a:rPr>
              <a:t>Write a short list </a:t>
            </a:r>
            <a:r>
              <a:rPr lang="en-GB" dirty="0">
                <a:solidFill>
                  <a:schemeClr val="bg1"/>
                </a:solidFill>
              </a:rPr>
              <a:t>of instructions – you have </a:t>
            </a:r>
            <a:r>
              <a:rPr lang="en-GB" dirty="0">
                <a:solidFill>
                  <a:srgbClr val="FFFF00"/>
                </a:solidFill>
              </a:rPr>
              <a:t>5 mins </a:t>
            </a:r>
            <a:r>
              <a:rPr lang="en-GB" dirty="0">
                <a:solidFill>
                  <a:schemeClr val="bg1"/>
                </a:solidFill>
              </a:rPr>
              <a:t>for this task.</a:t>
            </a:r>
          </a:p>
          <a:p>
            <a:r>
              <a:rPr lang="en-GB" dirty="0">
                <a:solidFill>
                  <a:schemeClr val="bg1"/>
                </a:solidFill>
              </a:rPr>
              <a:t>Let us discuss your thoughts as a </a:t>
            </a:r>
            <a:r>
              <a:rPr lang="en-GB" dirty="0">
                <a:solidFill>
                  <a:srgbClr val="FFFF00"/>
                </a:solidFill>
              </a:rPr>
              <a:t>group</a:t>
            </a:r>
            <a:r>
              <a:rPr lang="en-GB" dirty="0">
                <a:solidFill>
                  <a:schemeClr val="bg1"/>
                </a:solidFill>
              </a:rPr>
              <a:t>. </a:t>
            </a:r>
          </a:p>
        </p:txBody>
      </p:sp>
      <p:sp>
        <p:nvSpPr>
          <p:cNvPr id="18" name="Rectangle 17">
            <a:extLst>
              <a:ext uri="{FF2B5EF4-FFF2-40B4-BE49-F238E27FC236}">
                <a16:creationId xmlns:a16="http://schemas.microsoft.com/office/drawing/2014/main" id="{E9427082-69D0-4F07-835C-0C46C2ED8A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1501637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F233F8-0A48-42CD-9873-76A3A181FB77}"/>
              </a:ext>
            </a:extLst>
          </p:cNvPr>
          <p:cNvSpPr>
            <a:spLocks noGrp="1"/>
          </p:cNvSpPr>
          <p:nvPr>
            <p:ph type="title"/>
          </p:nvPr>
        </p:nvSpPr>
        <p:spPr>
          <a:xfrm>
            <a:off x="1118675" y="241069"/>
            <a:ext cx="10178322" cy="831273"/>
          </a:xfrm>
        </p:spPr>
        <p:txBody>
          <a:bodyPr>
            <a:noAutofit/>
          </a:bodyPr>
          <a:lstStyle/>
          <a:p>
            <a:pPr algn="ctr"/>
            <a:r>
              <a:rPr lang="en-GB" sz="4000" dirty="0"/>
              <a:t>Some instructions for specific feedback might include:</a:t>
            </a:r>
            <a:br>
              <a:rPr lang="en-GB" sz="4000" dirty="0"/>
            </a:br>
            <a:endParaRPr lang="en-GB" sz="4400" dirty="0"/>
          </a:p>
        </p:txBody>
      </p:sp>
      <p:sp>
        <p:nvSpPr>
          <p:cNvPr id="3" name="Content Placeholder 2">
            <a:extLst>
              <a:ext uri="{FF2B5EF4-FFF2-40B4-BE49-F238E27FC236}">
                <a16:creationId xmlns:a16="http://schemas.microsoft.com/office/drawing/2014/main" id="{C8E960CE-5101-453C-9C95-7484374F3B6F}"/>
              </a:ext>
            </a:extLst>
          </p:cNvPr>
          <p:cNvSpPr>
            <a:spLocks noGrp="1"/>
          </p:cNvSpPr>
          <p:nvPr>
            <p:ph idx="1"/>
          </p:nvPr>
        </p:nvSpPr>
        <p:spPr>
          <a:xfrm>
            <a:off x="1251678" y="1745671"/>
            <a:ext cx="10178322" cy="4555376"/>
          </a:xfrm>
        </p:spPr>
        <p:txBody>
          <a:bodyPr>
            <a:normAutofit/>
          </a:bodyPr>
          <a:lstStyle/>
          <a:p>
            <a:pPr lvl="1">
              <a:buFont typeface="Wingdings" panose="05000000000000000000" pitchFamily="2" charset="2"/>
              <a:buChar char="Ø"/>
            </a:pPr>
            <a:r>
              <a:rPr lang="en-GB" dirty="0"/>
              <a:t>Highlight the essential, </a:t>
            </a:r>
            <a:r>
              <a:rPr lang="en-GB" dirty="0">
                <a:solidFill>
                  <a:srgbClr val="FF0000"/>
                </a:solidFill>
              </a:rPr>
              <a:t>central</a:t>
            </a:r>
            <a:r>
              <a:rPr lang="en-GB" dirty="0"/>
              <a:t> messages in my writing.</a:t>
            </a:r>
          </a:p>
          <a:p>
            <a:pPr lvl="1">
              <a:buFont typeface="Wingdings" panose="05000000000000000000" pitchFamily="2" charset="2"/>
              <a:buChar char="Ø"/>
            </a:pPr>
            <a:r>
              <a:rPr lang="en-GB" dirty="0"/>
              <a:t>Invite me to elaborate on particular aspects of my writing.</a:t>
            </a:r>
          </a:p>
          <a:p>
            <a:pPr lvl="1">
              <a:buFont typeface="Wingdings" panose="05000000000000000000" pitchFamily="2" charset="2"/>
              <a:buChar char="Ø"/>
            </a:pPr>
            <a:r>
              <a:rPr lang="en-GB" dirty="0"/>
              <a:t>Tell me what you know/think/feel about the topic.</a:t>
            </a:r>
          </a:p>
          <a:p>
            <a:pPr lvl="1">
              <a:buFont typeface="Wingdings" panose="05000000000000000000" pitchFamily="2" charset="2"/>
              <a:buChar char="Ø"/>
            </a:pPr>
            <a:r>
              <a:rPr lang="en-GB" dirty="0"/>
              <a:t>Tell me how much ‘voice’ you hear in my writing.</a:t>
            </a:r>
          </a:p>
          <a:p>
            <a:pPr lvl="1">
              <a:buFont typeface="Wingdings" panose="05000000000000000000" pitchFamily="2" charset="2"/>
              <a:buChar char="Ø"/>
            </a:pPr>
            <a:r>
              <a:rPr lang="en-GB" dirty="0"/>
              <a:t>Be my writing champion: tell me what is good in my writing.</a:t>
            </a:r>
          </a:p>
          <a:p>
            <a:pPr lvl="1">
              <a:buFont typeface="Wingdings" panose="05000000000000000000" pitchFamily="2" charset="2"/>
              <a:buChar char="Ø"/>
            </a:pPr>
            <a:r>
              <a:rPr lang="en-GB" dirty="0"/>
              <a:t>Be my devil’s advocate: tell me what is weak and needs improvement.</a:t>
            </a:r>
          </a:p>
          <a:p>
            <a:pPr lvl="1">
              <a:buFont typeface="Wingdings" panose="05000000000000000000" pitchFamily="2" charset="2"/>
              <a:buChar char="Ø"/>
            </a:pPr>
            <a:r>
              <a:rPr lang="en-GB" dirty="0"/>
              <a:t>Summarise my writing to help me clarify things.</a:t>
            </a:r>
          </a:p>
          <a:p>
            <a:pPr lvl="1">
              <a:buFont typeface="Wingdings" panose="05000000000000000000" pitchFamily="2" charset="2"/>
              <a:buChar char="Ø"/>
            </a:pPr>
            <a:r>
              <a:rPr lang="en-GB" i="0" u="none" strike="noStrike" baseline="0" dirty="0">
                <a:latin typeface="StoneSerif-Semibold"/>
              </a:rPr>
              <a:t>Give me </a:t>
            </a:r>
            <a:r>
              <a:rPr lang="en-GB" i="0" u="none" strike="noStrike" baseline="0" dirty="0">
                <a:solidFill>
                  <a:srgbClr val="FF0000"/>
                </a:solidFill>
                <a:latin typeface="StoneSerif-Semibold"/>
              </a:rPr>
              <a:t>specific feedback </a:t>
            </a:r>
            <a:r>
              <a:rPr lang="en-GB" i="0" u="none" strike="noStrike" baseline="0" dirty="0">
                <a:latin typeface="StoneSerif-Semibold"/>
              </a:rPr>
              <a:t>on aspects of my writing: Is this clear enough? Is my writing simple enough to convey these central ideas? Is this section too short/too long? Do you feel I’ve justified my assertions in this section? Could you read this piece with a view to picking up misspellings, typos or grammatical mistakes?</a:t>
            </a:r>
            <a:endParaRPr lang="en-GB" dirty="0"/>
          </a:p>
          <a:p>
            <a:endParaRPr lang="en-GB" dirty="0"/>
          </a:p>
        </p:txBody>
      </p:sp>
      <p:sp>
        <p:nvSpPr>
          <p:cNvPr id="4" name="TextBox 3">
            <a:extLst>
              <a:ext uri="{FF2B5EF4-FFF2-40B4-BE49-F238E27FC236}">
                <a16:creationId xmlns:a16="http://schemas.microsoft.com/office/drawing/2014/main" id="{0320681F-8103-4135-A9D2-36B27FCBFF68}"/>
              </a:ext>
            </a:extLst>
          </p:cNvPr>
          <p:cNvSpPr txBox="1"/>
          <p:nvPr/>
        </p:nvSpPr>
        <p:spPr>
          <a:xfrm>
            <a:off x="8942416" y="6103912"/>
            <a:ext cx="2753591" cy="276999"/>
          </a:xfrm>
          <a:prstGeom prst="rect">
            <a:avLst/>
          </a:prstGeom>
          <a:noFill/>
        </p:spPr>
        <p:txBody>
          <a:bodyPr wrap="square">
            <a:spAutoFit/>
          </a:bodyPr>
          <a:lstStyle/>
          <a:p>
            <a:r>
              <a:rPr lang="en-GB" sz="1200" dirty="0">
                <a:solidFill>
                  <a:schemeClr val="tx1">
                    <a:lumMod val="65000"/>
                    <a:lumOff val="35000"/>
                  </a:schemeClr>
                </a:solidFill>
              </a:rPr>
              <a:t>(Adapted from Elbow and </a:t>
            </a:r>
            <a:r>
              <a:rPr lang="en-GB" sz="1200" dirty="0" err="1">
                <a:solidFill>
                  <a:schemeClr val="tx1">
                    <a:lumMod val="65000"/>
                    <a:lumOff val="35000"/>
                  </a:schemeClr>
                </a:solidFill>
              </a:rPr>
              <a:t>Belanoff</a:t>
            </a:r>
            <a:r>
              <a:rPr lang="en-GB" sz="1200" dirty="0">
                <a:solidFill>
                  <a:schemeClr val="tx1">
                    <a:lumMod val="65000"/>
                    <a:lumOff val="35000"/>
                  </a:schemeClr>
                </a:solidFill>
              </a:rPr>
              <a:t>, 2000)</a:t>
            </a:r>
          </a:p>
        </p:txBody>
      </p:sp>
    </p:spTree>
    <p:extLst>
      <p:ext uri="{BB962C8B-B14F-4D97-AF65-F5344CB8AC3E}">
        <p14:creationId xmlns:p14="http://schemas.microsoft.com/office/powerpoint/2010/main" val="23329661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6A1ED0-6DE6-42EB-97B1-E6CD9778E7E8}"/>
              </a:ext>
            </a:extLst>
          </p:cNvPr>
          <p:cNvSpPr>
            <a:spLocks noGrp="1"/>
          </p:cNvSpPr>
          <p:nvPr>
            <p:ph type="title"/>
          </p:nvPr>
        </p:nvSpPr>
        <p:spPr>
          <a:xfrm>
            <a:off x="1251678" y="382385"/>
            <a:ext cx="10178322" cy="1313411"/>
          </a:xfrm>
        </p:spPr>
        <p:txBody>
          <a:bodyPr>
            <a:normAutofit/>
          </a:bodyPr>
          <a:lstStyle/>
          <a:p>
            <a:pPr algn="ctr"/>
            <a:r>
              <a:rPr lang="en-GB" sz="4000" dirty="0"/>
              <a:t>Checklist and strategy for retreating from your writing</a:t>
            </a:r>
          </a:p>
        </p:txBody>
      </p:sp>
      <p:sp>
        <p:nvSpPr>
          <p:cNvPr id="4" name="TextBox 3">
            <a:extLst>
              <a:ext uri="{FF2B5EF4-FFF2-40B4-BE49-F238E27FC236}">
                <a16:creationId xmlns:a16="http://schemas.microsoft.com/office/drawing/2014/main" id="{E8C20B58-2A91-4247-BD44-2D29E36FA7D7}"/>
              </a:ext>
            </a:extLst>
          </p:cNvPr>
          <p:cNvSpPr txBox="1"/>
          <p:nvPr/>
        </p:nvSpPr>
        <p:spPr>
          <a:xfrm>
            <a:off x="9551324" y="6278208"/>
            <a:ext cx="2211186" cy="276999"/>
          </a:xfrm>
          <a:prstGeom prst="rect">
            <a:avLst/>
          </a:prstGeom>
          <a:noFill/>
        </p:spPr>
        <p:txBody>
          <a:bodyPr wrap="square">
            <a:spAutoFit/>
          </a:bodyPr>
          <a:lstStyle/>
          <a:p>
            <a:r>
              <a:rPr lang="en-GB" sz="1200" dirty="0"/>
              <a:t>Murray &amp; Moore (2006: 52) </a:t>
            </a:r>
          </a:p>
        </p:txBody>
      </p:sp>
      <p:pic>
        <p:nvPicPr>
          <p:cNvPr id="6" name="Picture 5">
            <a:extLst>
              <a:ext uri="{FF2B5EF4-FFF2-40B4-BE49-F238E27FC236}">
                <a16:creationId xmlns:a16="http://schemas.microsoft.com/office/drawing/2014/main" id="{DE84E3C5-497A-4C04-8CA4-9A7BE5686586}"/>
              </a:ext>
            </a:extLst>
          </p:cNvPr>
          <p:cNvPicPr>
            <a:picLocks noChangeAspect="1"/>
          </p:cNvPicPr>
          <p:nvPr/>
        </p:nvPicPr>
        <p:blipFill rotWithShape="1">
          <a:blip r:embed="rId2"/>
          <a:srcRect l="25637" t="28571" r="32653" b="24626"/>
          <a:stretch/>
        </p:blipFill>
        <p:spPr>
          <a:xfrm>
            <a:off x="1427582" y="1719998"/>
            <a:ext cx="7660434" cy="4835209"/>
          </a:xfrm>
          <a:prstGeom prst="rect">
            <a:avLst/>
          </a:prstGeom>
        </p:spPr>
      </p:pic>
    </p:spTree>
    <p:extLst>
      <p:ext uri="{BB962C8B-B14F-4D97-AF65-F5344CB8AC3E}">
        <p14:creationId xmlns:p14="http://schemas.microsoft.com/office/powerpoint/2010/main" val="25030546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5CACA6-7C72-4311-BBA7-98E511236EF1}"/>
              </a:ext>
            </a:extLst>
          </p:cNvPr>
          <p:cNvSpPr>
            <a:spLocks noGrp="1"/>
          </p:cNvSpPr>
          <p:nvPr>
            <p:ph type="title"/>
          </p:nvPr>
        </p:nvSpPr>
        <p:spPr>
          <a:xfrm>
            <a:off x="5195727" y="382385"/>
            <a:ext cx="6335338" cy="1296786"/>
          </a:xfrm>
        </p:spPr>
        <p:txBody>
          <a:bodyPr>
            <a:normAutofit/>
          </a:bodyPr>
          <a:lstStyle/>
          <a:p>
            <a:pPr algn="ctr"/>
            <a:r>
              <a:rPr lang="en-GB" sz="4000" dirty="0"/>
              <a:t>Disciplinarity in academic writing</a:t>
            </a:r>
          </a:p>
        </p:txBody>
      </p:sp>
      <p:pic>
        <p:nvPicPr>
          <p:cNvPr id="5" name="Picture 4" descr="Graphical user interface, application&#10;&#10;Description automatically generated">
            <a:extLst>
              <a:ext uri="{FF2B5EF4-FFF2-40B4-BE49-F238E27FC236}">
                <a16:creationId xmlns:a16="http://schemas.microsoft.com/office/drawing/2014/main" id="{F1A33F3E-EE09-4751-977F-F441228ED934}"/>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7221" r="27676" b="-2"/>
          <a:stretch/>
        </p:blipFill>
        <p:spPr>
          <a:xfrm>
            <a:off x="688434" y="-9525"/>
            <a:ext cx="4129822" cy="6867525"/>
          </a:xfrm>
          <a:prstGeom prst="rect">
            <a:avLst/>
          </a:prstGeom>
        </p:spPr>
      </p:pic>
      <p:sp>
        <p:nvSpPr>
          <p:cNvPr id="16" name="Freeform 6">
            <a:extLst>
              <a:ext uri="{FF2B5EF4-FFF2-40B4-BE49-F238E27FC236}">
                <a16:creationId xmlns:a16="http://schemas.microsoft.com/office/drawing/2014/main" id="{5402222E-F041-43A0-81BC-1B3F2EF765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3" name="Content Placeholder 2">
            <a:extLst>
              <a:ext uri="{FF2B5EF4-FFF2-40B4-BE49-F238E27FC236}">
                <a16:creationId xmlns:a16="http://schemas.microsoft.com/office/drawing/2014/main" id="{6AF92C4D-C57D-487E-82A3-35A0AEFA47C6}"/>
              </a:ext>
            </a:extLst>
          </p:cNvPr>
          <p:cNvSpPr>
            <a:spLocks noGrp="1"/>
          </p:cNvSpPr>
          <p:nvPr>
            <p:ph idx="1"/>
          </p:nvPr>
        </p:nvSpPr>
        <p:spPr>
          <a:xfrm>
            <a:off x="5195727" y="1895302"/>
            <a:ext cx="6335338" cy="4688377"/>
          </a:xfrm>
        </p:spPr>
        <p:txBody>
          <a:bodyPr>
            <a:normAutofit/>
          </a:bodyPr>
          <a:lstStyle/>
          <a:p>
            <a:pPr>
              <a:lnSpc>
                <a:spcPct val="100000"/>
              </a:lnSpc>
            </a:pPr>
            <a:r>
              <a:rPr lang="en-GB" sz="1600" dirty="0">
                <a:solidFill>
                  <a:srgbClr val="FF0000"/>
                </a:solidFill>
              </a:rPr>
              <a:t>Disciplinarity</a:t>
            </a:r>
            <a:r>
              <a:rPr lang="en-GB" sz="1600" dirty="0"/>
              <a:t> is often held up as one of the most important features of academic study, research and writing. </a:t>
            </a:r>
          </a:p>
          <a:p>
            <a:pPr>
              <a:lnSpc>
                <a:spcPct val="100000"/>
              </a:lnSpc>
            </a:pPr>
            <a:r>
              <a:rPr lang="en-GB" sz="1600" dirty="0"/>
              <a:t>This suggests that, if you want to write within a specific discipline, you need to establish what constitutes </a:t>
            </a:r>
            <a:r>
              <a:rPr lang="en-GB" sz="1600" dirty="0">
                <a:solidFill>
                  <a:srgbClr val="FF0000"/>
                </a:solidFill>
              </a:rPr>
              <a:t>‘disciplinarity’ </a:t>
            </a:r>
            <a:r>
              <a:rPr lang="en-GB" sz="1600" dirty="0"/>
              <a:t>in your area and, more specifically, how that is </a:t>
            </a:r>
            <a:r>
              <a:rPr lang="en-GB" sz="1600" dirty="0">
                <a:solidFill>
                  <a:srgbClr val="FF0000"/>
                </a:solidFill>
              </a:rPr>
              <a:t>represented in published academic writing </a:t>
            </a:r>
            <a:r>
              <a:rPr lang="en-GB" sz="1600" dirty="0"/>
              <a:t>in your field at this time. </a:t>
            </a:r>
          </a:p>
          <a:p>
            <a:pPr>
              <a:lnSpc>
                <a:spcPct val="100000"/>
              </a:lnSpc>
            </a:pPr>
            <a:r>
              <a:rPr lang="en-GB" sz="1600" dirty="0"/>
              <a:t>This approach to disciplinarity is rhetorical, in the sense that it involves </a:t>
            </a:r>
            <a:r>
              <a:rPr lang="en-GB" sz="1600" dirty="0">
                <a:solidFill>
                  <a:srgbClr val="FF0000"/>
                </a:solidFill>
              </a:rPr>
              <a:t>analysing features of texts </a:t>
            </a:r>
            <a:r>
              <a:rPr lang="en-GB" sz="1600" dirty="0"/>
              <a:t>and </a:t>
            </a:r>
            <a:r>
              <a:rPr lang="en-GB" sz="1600" dirty="0">
                <a:solidFill>
                  <a:srgbClr val="FF0000"/>
                </a:solidFill>
              </a:rPr>
              <a:t>considering the audiences </a:t>
            </a:r>
            <a:r>
              <a:rPr lang="en-GB" sz="1600" dirty="0"/>
              <a:t>and </a:t>
            </a:r>
            <a:r>
              <a:rPr lang="en-GB" sz="1600" dirty="0">
                <a:solidFill>
                  <a:srgbClr val="FF0000"/>
                </a:solidFill>
              </a:rPr>
              <a:t>purposes</a:t>
            </a:r>
            <a:r>
              <a:rPr lang="en-GB" sz="1600" dirty="0"/>
              <a:t> of academic writing.</a:t>
            </a:r>
          </a:p>
          <a:p>
            <a:pPr>
              <a:lnSpc>
                <a:spcPct val="100000"/>
              </a:lnSpc>
            </a:pPr>
            <a:r>
              <a:rPr lang="en-GB" sz="1600" dirty="0"/>
              <a:t>This links back to the idea of </a:t>
            </a:r>
            <a:r>
              <a:rPr lang="en-GB" sz="1600" dirty="0">
                <a:solidFill>
                  <a:srgbClr val="FF0000"/>
                </a:solidFill>
              </a:rPr>
              <a:t>critical reading </a:t>
            </a:r>
            <a:r>
              <a:rPr lang="en-GB" sz="1600" dirty="0"/>
              <a:t>that we explored last week.</a:t>
            </a:r>
          </a:p>
          <a:p>
            <a:pPr>
              <a:lnSpc>
                <a:spcPct val="100000"/>
              </a:lnSpc>
            </a:pPr>
            <a:r>
              <a:rPr lang="en-GB" sz="1600" b="0" i="0" u="none" strike="noStrike" baseline="0" dirty="0">
                <a:latin typeface="StoneSerif"/>
              </a:rPr>
              <a:t>The aim of analysis of published papers is to identify </a:t>
            </a:r>
            <a:r>
              <a:rPr lang="en-GB" sz="1600" b="0" i="0" u="none" strike="noStrike" baseline="0" dirty="0">
                <a:solidFill>
                  <a:srgbClr val="FF0000"/>
                </a:solidFill>
                <a:latin typeface="StoneSerif"/>
              </a:rPr>
              <a:t>characteristics </a:t>
            </a:r>
            <a:r>
              <a:rPr lang="en-GB" sz="1600" b="0" i="0" u="none" strike="noStrike" baseline="0" dirty="0">
                <a:latin typeface="StoneSerif"/>
              </a:rPr>
              <a:t>of academic writing in the sub-set of a discipline represented by any given </a:t>
            </a:r>
            <a:r>
              <a:rPr lang="en-GB" sz="1600" b="0" i="0" u="none" strike="noStrike" baseline="0" dirty="0">
                <a:solidFill>
                  <a:srgbClr val="FF0000"/>
                </a:solidFill>
                <a:latin typeface="StoneSerif"/>
              </a:rPr>
              <a:t>journal</a:t>
            </a:r>
            <a:r>
              <a:rPr lang="en-GB" sz="1600" b="0" i="0" u="none" strike="noStrike" baseline="0" dirty="0">
                <a:latin typeface="StoneSerif"/>
              </a:rPr>
              <a:t>. </a:t>
            </a:r>
          </a:p>
          <a:p>
            <a:pPr>
              <a:lnSpc>
                <a:spcPct val="100000"/>
              </a:lnSpc>
            </a:pPr>
            <a:r>
              <a:rPr lang="en-GB" sz="1600" b="0" i="0" u="none" strike="noStrike" baseline="0" dirty="0">
                <a:latin typeface="StoneSerif"/>
              </a:rPr>
              <a:t>While you will undoubtedly learn from </a:t>
            </a:r>
            <a:r>
              <a:rPr lang="en-GB" sz="1600" b="0" i="0" u="none" strike="noStrike" baseline="0" dirty="0">
                <a:solidFill>
                  <a:srgbClr val="FF0000"/>
                </a:solidFill>
                <a:latin typeface="StoneSerif"/>
              </a:rPr>
              <a:t>discipline-specific analysis</a:t>
            </a:r>
            <a:r>
              <a:rPr lang="en-GB" sz="1600" b="0" i="0" u="none" strike="noStrike" baseline="0" dirty="0">
                <a:latin typeface="StoneSerif"/>
              </a:rPr>
              <a:t>, you may find that you can learn generic lessons from looking at how academic writing is produced in other disciplines.</a:t>
            </a:r>
            <a:endParaRPr lang="en-GB" sz="1600" dirty="0"/>
          </a:p>
        </p:txBody>
      </p:sp>
      <p:sp>
        <p:nvSpPr>
          <p:cNvPr id="17" name="Rectangle 11">
            <a:extLst>
              <a:ext uri="{FF2B5EF4-FFF2-40B4-BE49-F238E27FC236}">
                <a16:creationId xmlns:a16="http://schemas.microsoft.com/office/drawing/2014/main" id="{B80D28A2-8EA4-4EF0-9056-3BDAA7290F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0226868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E875B8-68C4-4D22-B902-99054617E94B}"/>
              </a:ext>
            </a:extLst>
          </p:cNvPr>
          <p:cNvSpPr>
            <a:spLocks noGrp="1"/>
          </p:cNvSpPr>
          <p:nvPr>
            <p:ph type="title"/>
          </p:nvPr>
        </p:nvSpPr>
        <p:spPr>
          <a:xfrm>
            <a:off x="1251678" y="382385"/>
            <a:ext cx="10178322" cy="822960"/>
          </a:xfrm>
        </p:spPr>
        <p:txBody>
          <a:bodyPr>
            <a:normAutofit/>
          </a:bodyPr>
          <a:lstStyle/>
          <a:p>
            <a:r>
              <a:rPr lang="en-GB" sz="4400" dirty="0"/>
              <a:t>Practical tips</a:t>
            </a:r>
          </a:p>
        </p:txBody>
      </p:sp>
      <p:sp>
        <p:nvSpPr>
          <p:cNvPr id="3" name="Content Placeholder 2">
            <a:extLst>
              <a:ext uri="{FF2B5EF4-FFF2-40B4-BE49-F238E27FC236}">
                <a16:creationId xmlns:a16="http://schemas.microsoft.com/office/drawing/2014/main" id="{67BC3092-626E-4FE4-821D-0760191D5DA1}"/>
              </a:ext>
            </a:extLst>
          </p:cNvPr>
          <p:cNvSpPr>
            <a:spLocks noGrp="1"/>
          </p:cNvSpPr>
          <p:nvPr>
            <p:ph idx="1"/>
          </p:nvPr>
        </p:nvSpPr>
        <p:spPr>
          <a:xfrm>
            <a:off x="1251678" y="1438102"/>
            <a:ext cx="10178322" cy="4788131"/>
          </a:xfrm>
        </p:spPr>
        <p:txBody>
          <a:bodyPr/>
          <a:lstStyle/>
          <a:p>
            <a:r>
              <a:rPr lang="en-GB" dirty="0"/>
              <a:t>You can begin your analysis of published papers by focusing on specific characteristics:</a:t>
            </a:r>
          </a:p>
          <a:p>
            <a:pPr lvl="1">
              <a:buFont typeface="Wingdings" panose="05000000000000000000" pitchFamily="2" charset="2"/>
              <a:buChar char="Ø"/>
            </a:pPr>
            <a:r>
              <a:rPr lang="en-GB" dirty="0"/>
              <a:t>Structure.</a:t>
            </a:r>
          </a:p>
          <a:p>
            <a:pPr lvl="1">
              <a:buFont typeface="Wingdings" panose="05000000000000000000" pitchFamily="2" charset="2"/>
              <a:buChar char="Ø"/>
            </a:pPr>
            <a:r>
              <a:rPr lang="en-GB" dirty="0"/>
              <a:t>Statement claiming ‘contribution’.</a:t>
            </a:r>
          </a:p>
          <a:p>
            <a:pPr lvl="1">
              <a:buFont typeface="Wingdings" panose="05000000000000000000" pitchFamily="2" charset="2"/>
              <a:buChar char="Ø"/>
            </a:pPr>
            <a:r>
              <a:rPr lang="en-GB" dirty="0"/>
              <a:t>Case made for sufficiency of evidence for contribution.</a:t>
            </a:r>
          </a:p>
          <a:p>
            <a:pPr marL="457200" lvl="1" indent="0">
              <a:buNone/>
            </a:pPr>
            <a:endParaRPr lang="en-GB" dirty="0"/>
          </a:p>
          <a:p>
            <a:r>
              <a:rPr lang="en-GB" dirty="0"/>
              <a:t>You can begin your analysis by looking at and evaluating journal article abstracts. </a:t>
            </a:r>
          </a:p>
          <a:p>
            <a:pPr lvl="1">
              <a:buFont typeface="Wingdings" panose="05000000000000000000" pitchFamily="2" charset="2"/>
              <a:buChar char="Ø"/>
            </a:pPr>
            <a:r>
              <a:rPr lang="en-GB" dirty="0"/>
              <a:t>How is the rationale/problematic established?</a:t>
            </a:r>
          </a:p>
          <a:p>
            <a:pPr lvl="1">
              <a:buFont typeface="Wingdings" panose="05000000000000000000" pitchFamily="2" charset="2"/>
              <a:buChar char="Ø"/>
            </a:pPr>
            <a:r>
              <a:rPr lang="en-GB" dirty="0"/>
              <a:t>As far as you can tell from the abstract, how is the paper structured?</a:t>
            </a:r>
          </a:p>
          <a:p>
            <a:pPr lvl="1">
              <a:buFont typeface="Wingdings" panose="05000000000000000000" pitchFamily="2" charset="2"/>
              <a:buChar char="Ø"/>
            </a:pPr>
            <a:r>
              <a:rPr lang="en-GB" dirty="0"/>
              <a:t>How is methodology defined and justified?</a:t>
            </a:r>
          </a:p>
          <a:p>
            <a:pPr lvl="1">
              <a:buFont typeface="Wingdings" panose="05000000000000000000" pitchFamily="2" charset="2"/>
              <a:buChar char="Ø"/>
            </a:pPr>
            <a:r>
              <a:rPr lang="en-GB" dirty="0"/>
              <a:t>How is contribution ‘branded’?</a:t>
            </a:r>
          </a:p>
          <a:p>
            <a:pPr marL="457200" lvl="1" indent="0">
              <a:buNone/>
            </a:pPr>
            <a:endParaRPr lang="en-GB" dirty="0"/>
          </a:p>
        </p:txBody>
      </p:sp>
    </p:spTree>
    <p:extLst>
      <p:ext uri="{BB962C8B-B14F-4D97-AF65-F5344CB8AC3E}">
        <p14:creationId xmlns:p14="http://schemas.microsoft.com/office/powerpoint/2010/main" val="186566366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Freeform 6">
            <a:extLst>
              <a:ext uri="{FF2B5EF4-FFF2-40B4-BE49-F238E27FC236}">
                <a16:creationId xmlns:a16="http://schemas.microsoft.com/office/drawing/2014/main" id="{B217C2AD-51B4-40CE-A71F-F5D3F846D9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14" name="Rectangle 13">
            <a:extLst>
              <a:ext uri="{FF2B5EF4-FFF2-40B4-BE49-F238E27FC236}">
                <a16:creationId xmlns:a16="http://schemas.microsoft.com/office/drawing/2014/main" id="{6F1BF92E-23CF-4BFE-9E1F-C359BACFA3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useBgFill="1">
        <p:nvSpPr>
          <p:cNvPr id="16" name="Rectangle 15">
            <a:extLst>
              <a:ext uri="{FF2B5EF4-FFF2-40B4-BE49-F238E27FC236}">
                <a16:creationId xmlns:a16="http://schemas.microsoft.com/office/drawing/2014/main" id="{DFEF8384-2545-4ACD-9071-49DD1CFC4E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8" name="Freeform 22">
            <a:extLst>
              <a:ext uri="{FF2B5EF4-FFF2-40B4-BE49-F238E27FC236}">
                <a16:creationId xmlns:a16="http://schemas.microsoft.com/office/drawing/2014/main" id="{F77DB8FA-61A7-4DE7-A777-6D258D1724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1" y="0"/>
            <a:ext cx="4695443" cy="6858000"/>
          </a:xfrm>
          <a:custGeom>
            <a:avLst/>
            <a:gdLst>
              <a:gd name="connsiteX0" fmla="*/ 0 w 4992864"/>
              <a:gd name="connsiteY0" fmla="*/ 0 h 6858000"/>
              <a:gd name="connsiteX1" fmla="*/ 4813476 w 4992864"/>
              <a:gd name="connsiteY1" fmla="*/ 0 h 6858000"/>
              <a:gd name="connsiteX2" fmla="*/ 4818239 w 4992864"/>
              <a:gd name="connsiteY2" fmla="*/ 66675 h 6858000"/>
              <a:gd name="connsiteX3" fmla="*/ 4826176 w 4992864"/>
              <a:gd name="connsiteY3" fmla="*/ 122237 h 6858000"/>
              <a:gd name="connsiteX4" fmla="*/ 4835701 w 4992864"/>
              <a:gd name="connsiteY4" fmla="*/ 174625 h 6858000"/>
              <a:gd name="connsiteX5" fmla="*/ 4851576 w 4992864"/>
              <a:gd name="connsiteY5" fmla="*/ 217487 h 6858000"/>
              <a:gd name="connsiteX6" fmla="*/ 4867451 w 4992864"/>
              <a:gd name="connsiteY6" fmla="*/ 260350 h 6858000"/>
              <a:gd name="connsiteX7" fmla="*/ 4886501 w 4992864"/>
              <a:gd name="connsiteY7" fmla="*/ 296862 h 6858000"/>
              <a:gd name="connsiteX8" fmla="*/ 4905551 w 4992864"/>
              <a:gd name="connsiteY8" fmla="*/ 334962 h 6858000"/>
              <a:gd name="connsiteX9" fmla="*/ 4923014 w 4992864"/>
              <a:gd name="connsiteY9" fmla="*/ 369887 h 6858000"/>
              <a:gd name="connsiteX10" fmla="*/ 4940476 w 4992864"/>
              <a:gd name="connsiteY10" fmla="*/ 409575 h 6858000"/>
              <a:gd name="connsiteX11" fmla="*/ 4956351 w 4992864"/>
              <a:gd name="connsiteY11" fmla="*/ 450850 h 6858000"/>
              <a:gd name="connsiteX12" fmla="*/ 4970639 w 4992864"/>
              <a:gd name="connsiteY12" fmla="*/ 496887 h 6858000"/>
              <a:gd name="connsiteX13" fmla="*/ 4981751 w 4992864"/>
              <a:gd name="connsiteY13" fmla="*/ 546100 h 6858000"/>
              <a:gd name="connsiteX14" fmla="*/ 4989689 w 4992864"/>
              <a:gd name="connsiteY14" fmla="*/ 606425 h 6858000"/>
              <a:gd name="connsiteX15" fmla="*/ 4992864 w 4992864"/>
              <a:gd name="connsiteY15" fmla="*/ 673100 h 6858000"/>
              <a:gd name="connsiteX16" fmla="*/ 4989689 w 4992864"/>
              <a:gd name="connsiteY16" fmla="*/ 744537 h 6858000"/>
              <a:gd name="connsiteX17" fmla="*/ 4981751 w 4992864"/>
              <a:gd name="connsiteY17" fmla="*/ 801687 h 6858000"/>
              <a:gd name="connsiteX18" fmla="*/ 4970639 w 4992864"/>
              <a:gd name="connsiteY18" fmla="*/ 854075 h 6858000"/>
              <a:gd name="connsiteX19" fmla="*/ 4956351 w 4992864"/>
              <a:gd name="connsiteY19" fmla="*/ 901700 h 6858000"/>
              <a:gd name="connsiteX20" fmla="*/ 4940476 w 4992864"/>
              <a:gd name="connsiteY20" fmla="*/ 942975 h 6858000"/>
              <a:gd name="connsiteX21" fmla="*/ 4921426 w 4992864"/>
              <a:gd name="connsiteY21" fmla="*/ 981075 h 6858000"/>
              <a:gd name="connsiteX22" fmla="*/ 4902376 w 4992864"/>
              <a:gd name="connsiteY22" fmla="*/ 1017587 h 6858000"/>
              <a:gd name="connsiteX23" fmla="*/ 4883326 w 4992864"/>
              <a:gd name="connsiteY23" fmla="*/ 1055687 h 6858000"/>
              <a:gd name="connsiteX24" fmla="*/ 4865864 w 4992864"/>
              <a:gd name="connsiteY24" fmla="*/ 1095375 h 6858000"/>
              <a:gd name="connsiteX25" fmla="*/ 4848401 w 4992864"/>
              <a:gd name="connsiteY25" fmla="*/ 1136650 h 6858000"/>
              <a:gd name="connsiteX26" fmla="*/ 4834114 w 4992864"/>
              <a:gd name="connsiteY26" fmla="*/ 1182687 h 6858000"/>
              <a:gd name="connsiteX27" fmla="*/ 4824589 w 4992864"/>
              <a:gd name="connsiteY27" fmla="*/ 1235075 h 6858000"/>
              <a:gd name="connsiteX28" fmla="*/ 4815064 w 4992864"/>
              <a:gd name="connsiteY28" fmla="*/ 1295400 h 6858000"/>
              <a:gd name="connsiteX29" fmla="*/ 4813476 w 4992864"/>
              <a:gd name="connsiteY29" fmla="*/ 1363662 h 6858000"/>
              <a:gd name="connsiteX30" fmla="*/ 4815064 w 4992864"/>
              <a:gd name="connsiteY30" fmla="*/ 1431925 h 6858000"/>
              <a:gd name="connsiteX31" fmla="*/ 4824589 w 4992864"/>
              <a:gd name="connsiteY31" fmla="*/ 1492250 h 6858000"/>
              <a:gd name="connsiteX32" fmla="*/ 4834114 w 4992864"/>
              <a:gd name="connsiteY32" fmla="*/ 1544637 h 6858000"/>
              <a:gd name="connsiteX33" fmla="*/ 4848401 w 4992864"/>
              <a:gd name="connsiteY33" fmla="*/ 1589087 h 6858000"/>
              <a:gd name="connsiteX34" fmla="*/ 4865864 w 4992864"/>
              <a:gd name="connsiteY34" fmla="*/ 1631950 h 6858000"/>
              <a:gd name="connsiteX35" fmla="*/ 4883326 w 4992864"/>
              <a:gd name="connsiteY35" fmla="*/ 1671637 h 6858000"/>
              <a:gd name="connsiteX36" fmla="*/ 4902376 w 4992864"/>
              <a:gd name="connsiteY36" fmla="*/ 1708150 h 6858000"/>
              <a:gd name="connsiteX37" fmla="*/ 4921426 w 4992864"/>
              <a:gd name="connsiteY37" fmla="*/ 1743075 h 6858000"/>
              <a:gd name="connsiteX38" fmla="*/ 4940476 w 4992864"/>
              <a:gd name="connsiteY38" fmla="*/ 1782762 h 6858000"/>
              <a:gd name="connsiteX39" fmla="*/ 4956351 w 4992864"/>
              <a:gd name="connsiteY39" fmla="*/ 1824037 h 6858000"/>
              <a:gd name="connsiteX40" fmla="*/ 4970639 w 4992864"/>
              <a:gd name="connsiteY40" fmla="*/ 1870075 h 6858000"/>
              <a:gd name="connsiteX41" fmla="*/ 4981751 w 4992864"/>
              <a:gd name="connsiteY41" fmla="*/ 1922462 h 6858000"/>
              <a:gd name="connsiteX42" fmla="*/ 4989689 w 4992864"/>
              <a:gd name="connsiteY42" fmla="*/ 1982787 h 6858000"/>
              <a:gd name="connsiteX43" fmla="*/ 4992864 w 4992864"/>
              <a:gd name="connsiteY43" fmla="*/ 2051050 h 6858000"/>
              <a:gd name="connsiteX44" fmla="*/ 4989689 w 4992864"/>
              <a:gd name="connsiteY44" fmla="*/ 2119312 h 6858000"/>
              <a:gd name="connsiteX45" fmla="*/ 4981751 w 4992864"/>
              <a:gd name="connsiteY45" fmla="*/ 2179637 h 6858000"/>
              <a:gd name="connsiteX46" fmla="*/ 4970639 w 4992864"/>
              <a:gd name="connsiteY46" fmla="*/ 2232025 h 6858000"/>
              <a:gd name="connsiteX47" fmla="*/ 4956351 w 4992864"/>
              <a:gd name="connsiteY47" fmla="*/ 2278062 h 6858000"/>
              <a:gd name="connsiteX48" fmla="*/ 4940476 w 4992864"/>
              <a:gd name="connsiteY48" fmla="*/ 2319337 h 6858000"/>
              <a:gd name="connsiteX49" fmla="*/ 4921426 w 4992864"/>
              <a:gd name="connsiteY49" fmla="*/ 2359025 h 6858000"/>
              <a:gd name="connsiteX50" fmla="*/ 4902376 w 4992864"/>
              <a:gd name="connsiteY50" fmla="*/ 2395537 h 6858000"/>
              <a:gd name="connsiteX51" fmla="*/ 4883326 w 4992864"/>
              <a:gd name="connsiteY51" fmla="*/ 2433637 h 6858000"/>
              <a:gd name="connsiteX52" fmla="*/ 4865864 w 4992864"/>
              <a:gd name="connsiteY52" fmla="*/ 2471737 h 6858000"/>
              <a:gd name="connsiteX53" fmla="*/ 4848401 w 4992864"/>
              <a:gd name="connsiteY53" fmla="*/ 2513012 h 6858000"/>
              <a:gd name="connsiteX54" fmla="*/ 4834114 w 4992864"/>
              <a:gd name="connsiteY54" fmla="*/ 2560637 h 6858000"/>
              <a:gd name="connsiteX55" fmla="*/ 4824589 w 4992864"/>
              <a:gd name="connsiteY55" fmla="*/ 2613025 h 6858000"/>
              <a:gd name="connsiteX56" fmla="*/ 4815064 w 4992864"/>
              <a:gd name="connsiteY56" fmla="*/ 2671762 h 6858000"/>
              <a:gd name="connsiteX57" fmla="*/ 4813476 w 4992864"/>
              <a:gd name="connsiteY57" fmla="*/ 2741612 h 6858000"/>
              <a:gd name="connsiteX58" fmla="*/ 4815064 w 4992864"/>
              <a:gd name="connsiteY58" fmla="*/ 2809875 h 6858000"/>
              <a:gd name="connsiteX59" fmla="*/ 4824589 w 4992864"/>
              <a:gd name="connsiteY59" fmla="*/ 2868612 h 6858000"/>
              <a:gd name="connsiteX60" fmla="*/ 4834114 w 4992864"/>
              <a:gd name="connsiteY60" fmla="*/ 2922587 h 6858000"/>
              <a:gd name="connsiteX61" fmla="*/ 4848401 w 4992864"/>
              <a:gd name="connsiteY61" fmla="*/ 2967037 h 6858000"/>
              <a:gd name="connsiteX62" fmla="*/ 4865864 w 4992864"/>
              <a:gd name="connsiteY62" fmla="*/ 3009900 h 6858000"/>
              <a:gd name="connsiteX63" fmla="*/ 4883326 w 4992864"/>
              <a:gd name="connsiteY63" fmla="*/ 3046412 h 6858000"/>
              <a:gd name="connsiteX64" fmla="*/ 4902376 w 4992864"/>
              <a:gd name="connsiteY64" fmla="*/ 3084512 h 6858000"/>
              <a:gd name="connsiteX65" fmla="*/ 4921426 w 4992864"/>
              <a:gd name="connsiteY65" fmla="*/ 3121025 h 6858000"/>
              <a:gd name="connsiteX66" fmla="*/ 4940476 w 4992864"/>
              <a:gd name="connsiteY66" fmla="*/ 3160712 h 6858000"/>
              <a:gd name="connsiteX67" fmla="*/ 4956351 w 4992864"/>
              <a:gd name="connsiteY67" fmla="*/ 3201987 h 6858000"/>
              <a:gd name="connsiteX68" fmla="*/ 4970639 w 4992864"/>
              <a:gd name="connsiteY68" fmla="*/ 3248025 h 6858000"/>
              <a:gd name="connsiteX69" fmla="*/ 4981751 w 4992864"/>
              <a:gd name="connsiteY69" fmla="*/ 3300412 h 6858000"/>
              <a:gd name="connsiteX70" fmla="*/ 4989689 w 4992864"/>
              <a:gd name="connsiteY70" fmla="*/ 3360737 h 6858000"/>
              <a:gd name="connsiteX71" fmla="*/ 4992864 w 4992864"/>
              <a:gd name="connsiteY71" fmla="*/ 3427412 h 6858000"/>
              <a:gd name="connsiteX72" fmla="*/ 4989689 w 4992864"/>
              <a:gd name="connsiteY72" fmla="*/ 3497262 h 6858000"/>
              <a:gd name="connsiteX73" fmla="*/ 4981751 w 4992864"/>
              <a:gd name="connsiteY73" fmla="*/ 3557587 h 6858000"/>
              <a:gd name="connsiteX74" fmla="*/ 4970639 w 4992864"/>
              <a:gd name="connsiteY74" fmla="*/ 3609975 h 6858000"/>
              <a:gd name="connsiteX75" fmla="*/ 4956351 w 4992864"/>
              <a:gd name="connsiteY75" fmla="*/ 3656012 h 6858000"/>
              <a:gd name="connsiteX76" fmla="*/ 4940476 w 4992864"/>
              <a:gd name="connsiteY76" fmla="*/ 3697287 h 6858000"/>
              <a:gd name="connsiteX77" fmla="*/ 4921426 w 4992864"/>
              <a:gd name="connsiteY77" fmla="*/ 3736975 h 6858000"/>
              <a:gd name="connsiteX78" fmla="*/ 4883326 w 4992864"/>
              <a:gd name="connsiteY78" fmla="*/ 3811587 h 6858000"/>
              <a:gd name="connsiteX79" fmla="*/ 4865864 w 4992864"/>
              <a:gd name="connsiteY79" fmla="*/ 3848100 h 6858000"/>
              <a:gd name="connsiteX80" fmla="*/ 4848401 w 4992864"/>
              <a:gd name="connsiteY80" fmla="*/ 3890962 h 6858000"/>
              <a:gd name="connsiteX81" fmla="*/ 4834114 w 4992864"/>
              <a:gd name="connsiteY81" fmla="*/ 3935412 h 6858000"/>
              <a:gd name="connsiteX82" fmla="*/ 4824589 w 4992864"/>
              <a:gd name="connsiteY82" fmla="*/ 3987800 h 6858000"/>
              <a:gd name="connsiteX83" fmla="*/ 4815064 w 4992864"/>
              <a:gd name="connsiteY83" fmla="*/ 4048125 h 6858000"/>
              <a:gd name="connsiteX84" fmla="*/ 4813476 w 4992864"/>
              <a:gd name="connsiteY84" fmla="*/ 4116387 h 6858000"/>
              <a:gd name="connsiteX85" fmla="*/ 4815064 w 4992864"/>
              <a:gd name="connsiteY85" fmla="*/ 4186237 h 6858000"/>
              <a:gd name="connsiteX86" fmla="*/ 4824589 w 4992864"/>
              <a:gd name="connsiteY86" fmla="*/ 4244975 h 6858000"/>
              <a:gd name="connsiteX87" fmla="*/ 4834114 w 4992864"/>
              <a:gd name="connsiteY87" fmla="*/ 4297362 h 6858000"/>
              <a:gd name="connsiteX88" fmla="*/ 4848401 w 4992864"/>
              <a:gd name="connsiteY88" fmla="*/ 4343400 h 6858000"/>
              <a:gd name="connsiteX89" fmla="*/ 4865864 w 4992864"/>
              <a:gd name="connsiteY89" fmla="*/ 4386262 h 6858000"/>
              <a:gd name="connsiteX90" fmla="*/ 4883326 w 4992864"/>
              <a:gd name="connsiteY90" fmla="*/ 4424362 h 6858000"/>
              <a:gd name="connsiteX91" fmla="*/ 4921426 w 4992864"/>
              <a:gd name="connsiteY91" fmla="*/ 4498975 h 6858000"/>
              <a:gd name="connsiteX92" fmla="*/ 4940476 w 4992864"/>
              <a:gd name="connsiteY92" fmla="*/ 4537075 h 6858000"/>
              <a:gd name="connsiteX93" fmla="*/ 4956351 w 4992864"/>
              <a:gd name="connsiteY93" fmla="*/ 4579937 h 6858000"/>
              <a:gd name="connsiteX94" fmla="*/ 4970639 w 4992864"/>
              <a:gd name="connsiteY94" fmla="*/ 4625975 h 6858000"/>
              <a:gd name="connsiteX95" fmla="*/ 4981751 w 4992864"/>
              <a:gd name="connsiteY95" fmla="*/ 4678362 h 6858000"/>
              <a:gd name="connsiteX96" fmla="*/ 4989689 w 4992864"/>
              <a:gd name="connsiteY96" fmla="*/ 4738687 h 6858000"/>
              <a:gd name="connsiteX97" fmla="*/ 4992864 w 4992864"/>
              <a:gd name="connsiteY97" fmla="*/ 4806950 h 6858000"/>
              <a:gd name="connsiteX98" fmla="*/ 4989689 w 4992864"/>
              <a:gd name="connsiteY98" fmla="*/ 4875212 h 6858000"/>
              <a:gd name="connsiteX99" fmla="*/ 4981751 w 4992864"/>
              <a:gd name="connsiteY99" fmla="*/ 4935537 h 6858000"/>
              <a:gd name="connsiteX100" fmla="*/ 4970639 w 4992864"/>
              <a:gd name="connsiteY100" fmla="*/ 4987925 h 6858000"/>
              <a:gd name="connsiteX101" fmla="*/ 4956351 w 4992864"/>
              <a:gd name="connsiteY101" fmla="*/ 5033962 h 6858000"/>
              <a:gd name="connsiteX102" fmla="*/ 4940476 w 4992864"/>
              <a:gd name="connsiteY102" fmla="*/ 5075237 h 6858000"/>
              <a:gd name="connsiteX103" fmla="*/ 4921426 w 4992864"/>
              <a:gd name="connsiteY103" fmla="*/ 5114925 h 6858000"/>
              <a:gd name="connsiteX104" fmla="*/ 4902376 w 4992864"/>
              <a:gd name="connsiteY104" fmla="*/ 5149850 h 6858000"/>
              <a:gd name="connsiteX105" fmla="*/ 4883326 w 4992864"/>
              <a:gd name="connsiteY105" fmla="*/ 5186362 h 6858000"/>
              <a:gd name="connsiteX106" fmla="*/ 4865864 w 4992864"/>
              <a:gd name="connsiteY106" fmla="*/ 5226050 h 6858000"/>
              <a:gd name="connsiteX107" fmla="*/ 4848401 w 4992864"/>
              <a:gd name="connsiteY107" fmla="*/ 5268912 h 6858000"/>
              <a:gd name="connsiteX108" fmla="*/ 4834114 w 4992864"/>
              <a:gd name="connsiteY108" fmla="*/ 5313362 h 6858000"/>
              <a:gd name="connsiteX109" fmla="*/ 4824589 w 4992864"/>
              <a:gd name="connsiteY109" fmla="*/ 5365750 h 6858000"/>
              <a:gd name="connsiteX110" fmla="*/ 4815064 w 4992864"/>
              <a:gd name="connsiteY110" fmla="*/ 5426075 h 6858000"/>
              <a:gd name="connsiteX111" fmla="*/ 4813476 w 4992864"/>
              <a:gd name="connsiteY111" fmla="*/ 5494337 h 6858000"/>
              <a:gd name="connsiteX112" fmla="*/ 4815064 w 4992864"/>
              <a:gd name="connsiteY112" fmla="*/ 5562600 h 6858000"/>
              <a:gd name="connsiteX113" fmla="*/ 4824589 w 4992864"/>
              <a:gd name="connsiteY113" fmla="*/ 5622925 h 6858000"/>
              <a:gd name="connsiteX114" fmla="*/ 4834114 w 4992864"/>
              <a:gd name="connsiteY114" fmla="*/ 5675312 h 6858000"/>
              <a:gd name="connsiteX115" fmla="*/ 4848401 w 4992864"/>
              <a:gd name="connsiteY115" fmla="*/ 5721350 h 6858000"/>
              <a:gd name="connsiteX116" fmla="*/ 4865864 w 4992864"/>
              <a:gd name="connsiteY116" fmla="*/ 5762625 h 6858000"/>
              <a:gd name="connsiteX117" fmla="*/ 4883326 w 4992864"/>
              <a:gd name="connsiteY117" fmla="*/ 5802312 h 6858000"/>
              <a:gd name="connsiteX118" fmla="*/ 4902376 w 4992864"/>
              <a:gd name="connsiteY118" fmla="*/ 5840412 h 6858000"/>
              <a:gd name="connsiteX119" fmla="*/ 4921426 w 4992864"/>
              <a:gd name="connsiteY119" fmla="*/ 5876925 h 6858000"/>
              <a:gd name="connsiteX120" fmla="*/ 4940476 w 4992864"/>
              <a:gd name="connsiteY120" fmla="*/ 5915025 h 6858000"/>
              <a:gd name="connsiteX121" fmla="*/ 4956351 w 4992864"/>
              <a:gd name="connsiteY121" fmla="*/ 5956300 h 6858000"/>
              <a:gd name="connsiteX122" fmla="*/ 4970639 w 4992864"/>
              <a:gd name="connsiteY122" fmla="*/ 6003925 h 6858000"/>
              <a:gd name="connsiteX123" fmla="*/ 4981751 w 4992864"/>
              <a:gd name="connsiteY123" fmla="*/ 6056312 h 6858000"/>
              <a:gd name="connsiteX124" fmla="*/ 4989689 w 4992864"/>
              <a:gd name="connsiteY124" fmla="*/ 6113462 h 6858000"/>
              <a:gd name="connsiteX125" fmla="*/ 4992864 w 4992864"/>
              <a:gd name="connsiteY125" fmla="*/ 6183312 h 6858000"/>
              <a:gd name="connsiteX126" fmla="*/ 4989689 w 4992864"/>
              <a:gd name="connsiteY126" fmla="*/ 6251575 h 6858000"/>
              <a:gd name="connsiteX127" fmla="*/ 4981751 w 4992864"/>
              <a:gd name="connsiteY127" fmla="*/ 6311900 h 6858000"/>
              <a:gd name="connsiteX128" fmla="*/ 4970639 w 4992864"/>
              <a:gd name="connsiteY128" fmla="*/ 6361112 h 6858000"/>
              <a:gd name="connsiteX129" fmla="*/ 4956351 w 4992864"/>
              <a:gd name="connsiteY129" fmla="*/ 6407150 h 6858000"/>
              <a:gd name="connsiteX130" fmla="*/ 4940476 w 4992864"/>
              <a:gd name="connsiteY130" fmla="*/ 6448425 h 6858000"/>
              <a:gd name="connsiteX131" fmla="*/ 4923014 w 4992864"/>
              <a:gd name="connsiteY131" fmla="*/ 6488112 h 6858000"/>
              <a:gd name="connsiteX132" fmla="*/ 4905551 w 4992864"/>
              <a:gd name="connsiteY132" fmla="*/ 6523037 h 6858000"/>
              <a:gd name="connsiteX133" fmla="*/ 4886501 w 4992864"/>
              <a:gd name="connsiteY133" fmla="*/ 6561137 h 6858000"/>
              <a:gd name="connsiteX134" fmla="*/ 4867451 w 4992864"/>
              <a:gd name="connsiteY134" fmla="*/ 6597650 h 6858000"/>
              <a:gd name="connsiteX135" fmla="*/ 4851576 w 4992864"/>
              <a:gd name="connsiteY135" fmla="*/ 6640512 h 6858000"/>
              <a:gd name="connsiteX136" fmla="*/ 4835701 w 4992864"/>
              <a:gd name="connsiteY136" fmla="*/ 6683375 h 6858000"/>
              <a:gd name="connsiteX137" fmla="*/ 4826176 w 4992864"/>
              <a:gd name="connsiteY137" fmla="*/ 6735762 h 6858000"/>
              <a:gd name="connsiteX138" fmla="*/ 4818239 w 4992864"/>
              <a:gd name="connsiteY138" fmla="*/ 6791325 h 6858000"/>
              <a:gd name="connsiteX139" fmla="*/ 4813476 w 4992864"/>
              <a:gd name="connsiteY139" fmla="*/ 6858000 h 6858000"/>
              <a:gd name="connsiteX140" fmla="*/ 0 w 4992864"/>
              <a:gd name="connsiteY1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992864" h="6858000">
                <a:moveTo>
                  <a:pt x="0" y="0"/>
                </a:moveTo>
                <a:lnTo>
                  <a:pt x="4813476" y="0"/>
                </a:lnTo>
                <a:lnTo>
                  <a:pt x="4818239" y="66675"/>
                </a:lnTo>
                <a:lnTo>
                  <a:pt x="4826176" y="122237"/>
                </a:lnTo>
                <a:lnTo>
                  <a:pt x="4835701" y="174625"/>
                </a:lnTo>
                <a:lnTo>
                  <a:pt x="4851576" y="217487"/>
                </a:lnTo>
                <a:lnTo>
                  <a:pt x="4867451" y="260350"/>
                </a:lnTo>
                <a:lnTo>
                  <a:pt x="4886501" y="296862"/>
                </a:lnTo>
                <a:lnTo>
                  <a:pt x="4905551" y="334962"/>
                </a:lnTo>
                <a:lnTo>
                  <a:pt x="4923014" y="369887"/>
                </a:lnTo>
                <a:lnTo>
                  <a:pt x="4940476" y="409575"/>
                </a:lnTo>
                <a:lnTo>
                  <a:pt x="4956351" y="450850"/>
                </a:lnTo>
                <a:lnTo>
                  <a:pt x="4970639" y="496887"/>
                </a:lnTo>
                <a:lnTo>
                  <a:pt x="4981751" y="546100"/>
                </a:lnTo>
                <a:lnTo>
                  <a:pt x="4989689" y="606425"/>
                </a:lnTo>
                <a:lnTo>
                  <a:pt x="4992864" y="673100"/>
                </a:lnTo>
                <a:lnTo>
                  <a:pt x="4989689" y="744537"/>
                </a:lnTo>
                <a:lnTo>
                  <a:pt x="4981751" y="801687"/>
                </a:lnTo>
                <a:lnTo>
                  <a:pt x="4970639" y="854075"/>
                </a:lnTo>
                <a:lnTo>
                  <a:pt x="4956351" y="901700"/>
                </a:lnTo>
                <a:lnTo>
                  <a:pt x="4940476" y="942975"/>
                </a:lnTo>
                <a:lnTo>
                  <a:pt x="4921426" y="981075"/>
                </a:lnTo>
                <a:lnTo>
                  <a:pt x="4902376" y="1017587"/>
                </a:lnTo>
                <a:lnTo>
                  <a:pt x="4883326" y="1055687"/>
                </a:lnTo>
                <a:lnTo>
                  <a:pt x="4865864" y="1095375"/>
                </a:lnTo>
                <a:lnTo>
                  <a:pt x="4848401" y="1136650"/>
                </a:lnTo>
                <a:lnTo>
                  <a:pt x="4834114" y="1182687"/>
                </a:lnTo>
                <a:lnTo>
                  <a:pt x="4824589" y="1235075"/>
                </a:lnTo>
                <a:lnTo>
                  <a:pt x="4815064" y="1295400"/>
                </a:lnTo>
                <a:lnTo>
                  <a:pt x="4813476" y="1363662"/>
                </a:lnTo>
                <a:lnTo>
                  <a:pt x="4815064" y="1431925"/>
                </a:lnTo>
                <a:lnTo>
                  <a:pt x="4824589" y="1492250"/>
                </a:lnTo>
                <a:lnTo>
                  <a:pt x="4834114" y="1544637"/>
                </a:lnTo>
                <a:lnTo>
                  <a:pt x="4848401" y="1589087"/>
                </a:lnTo>
                <a:lnTo>
                  <a:pt x="4865864" y="1631950"/>
                </a:lnTo>
                <a:lnTo>
                  <a:pt x="4883326" y="1671637"/>
                </a:lnTo>
                <a:lnTo>
                  <a:pt x="4902376" y="1708150"/>
                </a:lnTo>
                <a:lnTo>
                  <a:pt x="4921426" y="1743075"/>
                </a:lnTo>
                <a:lnTo>
                  <a:pt x="4940476" y="1782762"/>
                </a:lnTo>
                <a:lnTo>
                  <a:pt x="4956351" y="1824037"/>
                </a:lnTo>
                <a:lnTo>
                  <a:pt x="4970639" y="1870075"/>
                </a:lnTo>
                <a:lnTo>
                  <a:pt x="4981751" y="1922462"/>
                </a:lnTo>
                <a:lnTo>
                  <a:pt x="4989689" y="1982787"/>
                </a:lnTo>
                <a:lnTo>
                  <a:pt x="4992864" y="2051050"/>
                </a:lnTo>
                <a:lnTo>
                  <a:pt x="4989689" y="2119312"/>
                </a:lnTo>
                <a:lnTo>
                  <a:pt x="4981751" y="2179637"/>
                </a:lnTo>
                <a:lnTo>
                  <a:pt x="4970639" y="2232025"/>
                </a:lnTo>
                <a:lnTo>
                  <a:pt x="4956351" y="2278062"/>
                </a:lnTo>
                <a:lnTo>
                  <a:pt x="4940476" y="2319337"/>
                </a:lnTo>
                <a:lnTo>
                  <a:pt x="4921426" y="2359025"/>
                </a:lnTo>
                <a:lnTo>
                  <a:pt x="4902376" y="2395537"/>
                </a:lnTo>
                <a:lnTo>
                  <a:pt x="4883326" y="2433637"/>
                </a:lnTo>
                <a:lnTo>
                  <a:pt x="4865864" y="2471737"/>
                </a:lnTo>
                <a:lnTo>
                  <a:pt x="4848401" y="2513012"/>
                </a:lnTo>
                <a:lnTo>
                  <a:pt x="4834114" y="2560637"/>
                </a:lnTo>
                <a:lnTo>
                  <a:pt x="4824589" y="2613025"/>
                </a:lnTo>
                <a:lnTo>
                  <a:pt x="4815064" y="2671762"/>
                </a:lnTo>
                <a:lnTo>
                  <a:pt x="4813476" y="2741612"/>
                </a:lnTo>
                <a:lnTo>
                  <a:pt x="4815064" y="2809875"/>
                </a:lnTo>
                <a:lnTo>
                  <a:pt x="4824589" y="2868612"/>
                </a:lnTo>
                <a:lnTo>
                  <a:pt x="4834114" y="2922587"/>
                </a:lnTo>
                <a:lnTo>
                  <a:pt x="4848401" y="2967037"/>
                </a:lnTo>
                <a:lnTo>
                  <a:pt x="4865864" y="3009900"/>
                </a:lnTo>
                <a:lnTo>
                  <a:pt x="4883326" y="3046412"/>
                </a:lnTo>
                <a:lnTo>
                  <a:pt x="4902376" y="3084512"/>
                </a:lnTo>
                <a:lnTo>
                  <a:pt x="4921426" y="3121025"/>
                </a:lnTo>
                <a:lnTo>
                  <a:pt x="4940476" y="3160712"/>
                </a:lnTo>
                <a:lnTo>
                  <a:pt x="4956351" y="3201987"/>
                </a:lnTo>
                <a:lnTo>
                  <a:pt x="4970639" y="3248025"/>
                </a:lnTo>
                <a:lnTo>
                  <a:pt x="4981751" y="3300412"/>
                </a:lnTo>
                <a:lnTo>
                  <a:pt x="4989689" y="3360737"/>
                </a:lnTo>
                <a:lnTo>
                  <a:pt x="4992864" y="3427412"/>
                </a:lnTo>
                <a:lnTo>
                  <a:pt x="4989689" y="3497262"/>
                </a:lnTo>
                <a:lnTo>
                  <a:pt x="4981751" y="3557587"/>
                </a:lnTo>
                <a:lnTo>
                  <a:pt x="4970639" y="3609975"/>
                </a:lnTo>
                <a:lnTo>
                  <a:pt x="4956351" y="3656012"/>
                </a:lnTo>
                <a:lnTo>
                  <a:pt x="4940476" y="3697287"/>
                </a:lnTo>
                <a:lnTo>
                  <a:pt x="4921426" y="3736975"/>
                </a:lnTo>
                <a:lnTo>
                  <a:pt x="4883326" y="3811587"/>
                </a:lnTo>
                <a:lnTo>
                  <a:pt x="4865864" y="3848100"/>
                </a:lnTo>
                <a:lnTo>
                  <a:pt x="4848401" y="3890962"/>
                </a:lnTo>
                <a:lnTo>
                  <a:pt x="4834114" y="3935412"/>
                </a:lnTo>
                <a:lnTo>
                  <a:pt x="4824589" y="3987800"/>
                </a:lnTo>
                <a:lnTo>
                  <a:pt x="4815064" y="4048125"/>
                </a:lnTo>
                <a:lnTo>
                  <a:pt x="4813476" y="4116387"/>
                </a:lnTo>
                <a:lnTo>
                  <a:pt x="4815064" y="4186237"/>
                </a:lnTo>
                <a:lnTo>
                  <a:pt x="4824589" y="4244975"/>
                </a:lnTo>
                <a:lnTo>
                  <a:pt x="4834114" y="4297362"/>
                </a:lnTo>
                <a:lnTo>
                  <a:pt x="4848401" y="4343400"/>
                </a:lnTo>
                <a:lnTo>
                  <a:pt x="4865864" y="4386262"/>
                </a:lnTo>
                <a:lnTo>
                  <a:pt x="4883326" y="4424362"/>
                </a:lnTo>
                <a:lnTo>
                  <a:pt x="4921426" y="4498975"/>
                </a:lnTo>
                <a:lnTo>
                  <a:pt x="4940476" y="4537075"/>
                </a:lnTo>
                <a:lnTo>
                  <a:pt x="4956351" y="4579937"/>
                </a:lnTo>
                <a:lnTo>
                  <a:pt x="4970639" y="4625975"/>
                </a:lnTo>
                <a:lnTo>
                  <a:pt x="4981751" y="4678362"/>
                </a:lnTo>
                <a:lnTo>
                  <a:pt x="4989689" y="4738687"/>
                </a:lnTo>
                <a:lnTo>
                  <a:pt x="4992864" y="4806950"/>
                </a:lnTo>
                <a:lnTo>
                  <a:pt x="4989689" y="4875212"/>
                </a:lnTo>
                <a:lnTo>
                  <a:pt x="4981751" y="4935537"/>
                </a:lnTo>
                <a:lnTo>
                  <a:pt x="4970639" y="4987925"/>
                </a:lnTo>
                <a:lnTo>
                  <a:pt x="4956351" y="5033962"/>
                </a:lnTo>
                <a:lnTo>
                  <a:pt x="4940476" y="5075237"/>
                </a:lnTo>
                <a:lnTo>
                  <a:pt x="4921426" y="5114925"/>
                </a:lnTo>
                <a:lnTo>
                  <a:pt x="4902376" y="5149850"/>
                </a:lnTo>
                <a:lnTo>
                  <a:pt x="4883326" y="5186362"/>
                </a:lnTo>
                <a:lnTo>
                  <a:pt x="4865864" y="5226050"/>
                </a:lnTo>
                <a:lnTo>
                  <a:pt x="4848401" y="5268912"/>
                </a:lnTo>
                <a:lnTo>
                  <a:pt x="4834114" y="5313362"/>
                </a:lnTo>
                <a:lnTo>
                  <a:pt x="4824589" y="5365750"/>
                </a:lnTo>
                <a:lnTo>
                  <a:pt x="4815064" y="5426075"/>
                </a:lnTo>
                <a:lnTo>
                  <a:pt x="4813476" y="5494337"/>
                </a:lnTo>
                <a:lnTo>
                  <a:pt x="4815064" y="5562600"/>
                </a:lnTo>
                <a:lnTo>
                  <a:pt x="4824589" y="5622925"/>
                </a:lnTo>
                <a:lnTo>
                  <a:pt x="4834114" y="5675312"/>
                </a:lnTo>
                <a:lnTo>
                  <a:pt x="4848401" y="5721350"/>
                </a:lnTo>
                <a:lnTo>
                  <a:pt x="4865864" y="5762625"/>
                </a:lnTo>
                <a:lnTo>
                  <a:pt x="4883326" y="5802312"/>
                </a:lnTo>
                <a:lnTo>
                  <a:pt x="4902376" y="5840412"/>
                </a:lnTo>
                <a:lnTo>
                  <a:pt x="4921426" y="5876925"/>
                </a:lnTo>
                <a:lnTo>
                  <a:pt x="4940476" y="5915025"/>
                </a:lnTo>
                <a:lnTo>
                  <a:pt x="4956351" y="5956300"/>
                </a:lnTo>
                <a:lnTo>
                  <a:pt x="4970639" y="6003925"/>
                </a:lnTo>
                <a:lnTo>
                  <a:pt x="4981751" y="6056312"/>
                </a:lnTo>
                <a:lnTo>
                  <a:pt x="4989689" y="6113462"/>
                </a:lnTo>
                <a:lnTo>
                  <a:pt x="4992864" y="6183312"/>
                </a:lnTo>
                <a:lnTo>
                  <a:pt x="4989689" y="6251575"/>
                </a:lnTo>
                <a:lnTo>
                  <a:pt x="4981751" y="6311900"/>
                </a:lnTo>
                <a:lnTo>
                  <a:pt x="4970639" y="6361112"/>
                </a:lnTo>
                <a:lnTo>
                  <a:pt x="4956351" y="6407150"/>
                </a:lnTo>
                <a:lnTo>
                  <a:pt x="4940476" y="6448425"/>
                </a:lnTo>
                <a:lnTo>
                  <a:pt x="4923014" y="6488112"/>
                </a:lnTo>
                <a:lnTo>
                  <a:pt x="4905551" y="6523037"/>
                </a:lnTo>
                <a:lnTo>
                  <a:pt x="4886501" y="6561137"/>
                </a:lnTo>
                <a:lnTo>
                  <a:pt x="4867451" y="6597650"/>
                </a:lnTo>
                <a:lnTo>
                  <a:pt x="4851576" y="6640512"/>
                </a:lnTo>
                <a:lnTo>
                  <a:pt x="4835701" y="6683375"/>
                </a:lnTo>
                <a:lnTo>
                  <a:pt x="4826176" y="6735762"/>
                </a:lnTo>
                <a:lnTo>
                  <a:pt x="4818239" y="6791325"/>
                </a:lnTo>
                <a:lnTo>
                  <a:pt x="4813476" y="6858000"/>
                </a:lnTo>
                <a:lnTo>
                  <a:pt x="0" y="6858000"/>
                </a:lnTo>
                <a:close/>
              </a:path>
            </a:pathLst>
          </a:custGeom>
          <a:solidFill>
            <a:schemeClr val="accent1"/>
          </a:solidFill>
          <a:ln w="0">
            <a:noFill/>
            <a:prstDash val="solid"/>
            <a:round/>
            <a:headEnd/>
            <a:tailEnd/>
          </a:ln>
        </p:spPr>
      </p:sp>
      <p:sp>
        <p:nvSpPr>
          <p:cNvPr id="2" name="Title 1">
            <a:extLst>
              <a:ext uri="{FF2B5EF4-FFF2-40B4-BE49-F238E27FC236}">
                <a16:creationId xmlns:a16="http://schemas.microsoft.com/office/drawing/2014/main" id="{658C43FD-AC22-4FBB-B057-B47041B0A7E9}"/>
              </a:ext>
            </a:extLst>
          </p:cNvPr>
          <p:cNvSpPr>
            <a:spLocks noGrp="1"/>
          </p:cNvSpPr>
          <p:nvPr>
            <p:ph type="title"/>
          </p:nvPr>
        </p:nvSpPr>
        <p:spPr>
          <a:xfrm>
            <a:off x="644854" y="643464"/>
            <a:ext cx="3437290" cy="2099736"/>
          </a:xfrm>
        </p:spPr>
        <p:txBody>
          <a:bodyPr vert="horz" lIns="91440" tIns="45720" rIns="91440" bIns="45720" rtlCol="0" anchor="ctr">
            <a:normAutofit/>
          </a:bodyPr>
          <a:lstStyle/>
          <a:p>
            <a:pPr algn="ctr"/>
            <a:r>
              <a:rPr lang="en-US" sz="4200" spc="800" dirty="0">
                <a:solidFill>
                  <a:srgbClr val="2A1A00"/>
                </a:solidFill>
              </a:rPr>
              <a:t>Example </a:t>
            </a:r>
            <a:br>
              <a:rPr lang="en-US" sz="4200" spc="800" dirty="0">
                <a:solidFill>
                  <a:srgbClr val="2A1A00"/>
                </a:solidFill>
              </a:rPr>
            </a:br>
            <a:r>
              <a:rPr lang="en-US" sz="4200" spc="800" dirty="0">
                <a:solidFill>
                  <a:srgbClr val="2A1A00"/>
                </a:solidFill>
              </a:rPr>
              <a:t>abstract</a:t>
            </a:r>
          </a:p>
        </p:txBody>
      </p:sp>
      <p:pic>
        <p:nvPicPr>
          <p:cNvPr id="9" name="Picture 8">
            <a:extLst>
              <a:ext uri="{FF2B5EF4-FFF2-40B4-BE49-F238E27FC236}">
                <a16:creationId xmlns:a16="http://schemas.microsoft.com/office/drawing/2014/main" id="{77DE60E5-839B-4EF2-890B-6645A25FC961}"/>
              </a:ext>
            </a:extLst>
          </p:cNvPr>
          <p:cNvPicPr>
            <a:picLocks noChangeAspect="1"/>
          </p:cNvPicPr>
          <p:nvPr/>
        </p:nvPicPr>
        <p:blipFill rotWithShape="1">
          <a:blip r:embed="rId2"/>
          <a:srcRect l="26862" t="14550" r="26684" b="9200"/>
          <a:stretch/>
        </p:blipFill>
        <p:spPr>
          <a:xfrm>
            <a:off x="4958737" y="166266"/>
            <a:ext cx="6835157" cy="6310836"/>
          </a:xfrm>
          <a:prstGeom prst="rect">
            <a:avLst/>
          </a:prstGeom>
        </p:spPr>
      </p:pic>
      <p:sp>
        <p:nvSpPr>
          <p:cNvPr id="15" name="TextBox 14">
            <a:extLst>
              <a:ext uri="{FF2B5EF4-FFF2-40B4-BE49-F238E27FC236}">
                <a16:creationId xmlns:a16="http://schemas.microsoft.com/office/drawing/2014/main" id="{404648EB-C583-4311-A2B9-BA06CA0077DD}"/>
              </a:ext>
            </a:extLst>
          </p:cNvPr>
          <p:cNvSpPr txBox="1"/>
          <p:nvPr/>
        </p:nvSpPr>
        <p:spPr>
          <a:xfrm>
            <a:off x="398106" y="3386664"/>
            <a:ext cx="3659483" cy="2308324"/>
          </a:xfrm>
          <a:prstGeom prst="rect">
            <a:avLst/>
          </a:prstGeom>
          <a:noFill/>
        </p:spPr>
        <p:txBody>
          <a:bodyPr wrap="square">
            <a:spAutoFit/>
          </a:bodyPr>
          <a:lstStyle/>
          <a:p>
            <a:pPr marL="285750" indent="-285750">
              <a:buFont typeface="Arial" panose="020B0604020202020204" pitchFamily="34" charset="0"/>
              <a:buChar char="•"/>
            </a:pPr>
            <a:r>
              <a:rPr lang="en-GB" dirty="0"/>
              <a:t>How is the rationale / problem established?</a:t>
            </a:r>
          </a:p>
          <a:p>
            <a:pPr marL="285750" indent="-285750">
              <a:buFont typeface="Arial" panose="020B0604020202020204" pitchFamily="34" charset="0"/>
              <a:buChar char="•"/>
            </a:pPr>
            <a:r>
              <a:rPr lang="en-GB" dirty="0"/>
              <a:t>How is the paper structured?</a:t>
            </a:r>
          </a:p>
          <a:p>
            <a:pPr marL="285750" indent="-285750">
              <a:buFont typeface="Arial" panose="020B0604020202020204" pitchFamily="34" charset="0"/>
              <a:buChar char="•"/>
            </a:pPr>
            <a:r>
              <a:rPr lang="en-GB" dirty="0"/>
              <a:t>How is methodology defined and justified?</a:t>
            </a:r>
          </a:p>
          <a:p>
            <a:pPr marL="285750" indent="-285750">
              <a:buFont typeface="Arial" panose="020B0604020202020204" pitchFamily="34" charset="0"/>
              <a:buChar char="•"/>
            </a:pPr>
            <a:r>
              <a:rPr lang="en-GB" dirty="0"/>
              <a:t>How is contribution ‘branded’?</a:t>
            </a:r>
          </a:p>
          <a:p>
            <a:pPr marL="285750" indent="-285750">
              <a:buFont typeface="Arial" panose="020B0604020202020204" pitchFamily="34" charset="0"/>
              <a:buChar char="•"/>
            </a:pPr>
            <a:r>
              <a:rPr lang="en-GB" dirty="0"/>
              <a:t>Can you use this abstract as a model? Why/why not?</a:t>
            </a:r>
          </a:p>
        </p:txBody>
      </p:sp>
    </p:spTree>
    <p:extLst>
      <p:ext uri="{BB962C8B-B14F-4D97-AF65-F5344CB8AC3E}">
        <p14:creationId xmlns:p14="http://schemas.microsoft.com/office/powerpoint/2010/main" val="31394627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7A90F6-A818-4299-BA55-9C794BA6E438}"/>
              </a:ext>
            </a:extLst>
          </p:cNvPr>
          <p:cNvSpPr>
            <a:spLocks noGrp="1"/>
          </p:cNvSpPr>
          <p:nvPr>
            <p:ph type="title"/>
          </p:nvPr>
        </p:nvSpPr>
        <p:spPr>
          <a:xfrm>
            <a:off x="1251678" y="382385"/>
            <a:ext cx="10178322" cy="914400"/>
          </a:xfrm>
        </p:spPr>
        <p:txBody>
          <a:bodyPr>
            <a:normAutofit/>
          </a:bodyPr>
          <a:lstStyle/>
          <a:p>
            <a:r>
              <a:rPr lang="en-GB" dirty="0"/>
              <a:t>Possible comments</a:t>
            </a:r>
          </a:p>
        </p:txBody>
      </p:sp>
      <p:sp>
        <p:nvSpPr>
          <p:cNvPr id="3" name="Content Placeholder 2">
            <a:extLst>
              <a:ext uri="{FF2B5EF4-FFF2-40B4-BE49-F238E27FC236}">
                <a16:creationId xmlns:a16="http://schemas.microsoft.com/office/drawing/2014/main" id="{0874CE27-D538-4C9A-9171-EECF52D913DB}"/>
              </a:ext>
            </a:extLst>
          </p:cNvPr>
          <p:cNvSpPr>
            <a:spLocks noGrp="1"/>
          </p:cNvSpPr>
          <p:nvPr>
            <p:ph idx="1"/>
          </p:nvPr>
        </p:nvSpPr>
        <p:spPr>
          <a:xfrm>
            <a:off x="1251678" y="1429789"/>
            <a:ext cx="10178322" cy="5145578"/>
          </a:xfrm>
        </p:spPr>
        <p:txBody>
          <a:bodyPr>
            <a:normAutofit fontScale="85000" lnSpcReduction="10000"/>
          </a:bodyPr>
          <a:lstStyle/>
          <a:p>
            <a:r>
              <a:rPr lang="en-GB" dirty="0"/>
              <a:t>These authors choose an </a:t>
            </a:r>
            <a:r>
              <a:rPr lang="en-GB" dirty="0">
                <a:solidFill>
                  <a:srgbClr val="FF0000"/>
                </a:solidFill>
              </a:rPr>
              <a:t>impersonal style</a:t>
            </a:r>
            <a:r>
              <a:rPr lang="en-GB" dirty="0"/>
              <a:t>: ‘The work . . . investigates’. The problem that this research addresses is defined earlier and more concisely than in other examples. Here the authors get much more quickly to the point of the research, providing less in the way of context and rationale for the work at this point in the abstract, though presumably there would be more of that in the paper itself.</a:t>
            </a:r>
          </a:p>
          <a:p>
            <a:r>
              <a:rPr lang="en-GB" dirty="0"/>
              <a:t>The next sentence </a:t>
            </a:r>
            <a:r>
              <a:rPr lang="en-GB" dirty="0">
                <a:solidFill>
                  <a:srgbClr val="FF0000"/>
                </a:solidFill>
              </a:rPr>
              <a:t>summarises the results</a:t>
            </a:r>
            <a:r>
              <a:rPr lang="en-GB" dirty="0"/>
              <a:t>.  The main line of argument is articulated, using the personal pronoun ‘we’ this time: developing an explanation, testing it, modifying it and testing it again. </a:t>
            </a:r>
          </a:p>
          <a:p>
            <a:r>
              <a:rPr lang="en-GB" dirty="0"/>
              <a:t>A linking device is the use of ‘we’, at the start of three consecutive sentences, showing stages in the research: ‘explain’, ‘test’ and ‘modify’, although, interestingly, the last sentence does not begin with ‘we’, perhaps suggesting a more objective interpretation of the data?</a:t>
            </a:r>
          </a:p>
          <a:p>
            <a:r>
              <a:rPr lang="en-GB" dirty="0"/>
              <a:t>It might also be possible to </a:t>
            </a:r>
            <a:r>
              <a:rPr lang="en-GB" dirty="0">
                <a:solidFill>
                  <a:srgbClr val="FF0000"/>
                </a:solidFill>
              </a:rPr>
              <a:t>map</a:t>
            </a:r>
            <a:r>
              <a:rPr lang="en-GB" dirty="0"/>
              <a:t> your writing over this model using this structure:</a:t>
            </a:r>
          </a:p>
          <a:p>
            <a:pPr lvl="1">
              <a:buFont typeface="Wingdings" panose="05000000000000000000" pitchFamily="2" charset="2"/>
              <a:buChar char="Ø"/>
            </a:pPr>
            <a:r>
              <a:rPr lang="en-GB" dirty="0"/>
              <a:t>X . . . is/are needed for . . .</a:t>
            </a:r>
          </a:p>
          <a:p>
            <a:pPr lvl="1">
              <a:buFont typeface="Wingdings" panose="05000000000000000000" pitchFamily="2" charset="2"/>
              <a:buChar char="Ø"/>
            </a:pPr>
            <a:r>
              <a:rPr lang="en-GB" dirty="0"/>
              <a:t>Many models/approaches have been developed to . . .</a:t>
            </a:r>
          </a:p>
          <a:p>
            <a:pPr lvl="1">
              <a:buFont typeface="Wingdings" panose="05000000000000000000" pitchFamily="2" charset="2"/>
              <a:buChar char="Ø"/>
            </a:pPr>
            <a:r>
              <a:rPr lang="en-GB" dirty="0"/>
              <a:t>However, none of these accounts for/can predict/tell us about . . .</a:t>
            </a:r>
          </a:p>
          <a:p>
            <a:pPr lvl="1">
              <a:buFont typeface="Wingdings" panose="05000000000000000000" pitchFamily="2" charset="2"/>
              <a:buChar char="Ø"/>
            </a:pPr>
            <a:r>
              <a:rPr lang="en-GB" dirty="0"/>
              <a:t>We/This paper proposes a . . . that accounts for/predicts/provides information on . . .</a:t>
            </a:r>
          </a:p>
          <a:p>
            <a:pPr lvl="1">
              <a:buFont typeface="Wingdings" panose="05000000000000000000" pitchFamily="2" charset="2"/>
              <a:buChar char="Ø"/>
            </a:pPr>
            <a:r>
              <a:rPr lang="en-GB" dirty="0"/>
              <a:t>We apply this model/This model is applied/This paper describes the application . . .</a:t>
            </a:r>
          </a:p>
          <a:p>
            <a:pPr lvl="1">
              <a:buFont typeface="Wingdings" panose="05000000000000000000" pitchFamily="2" charset="2"/>
              <a:buChar char="Ø"/>
            </a:pPr>
            <a:r>
              <a:rPr lang="en-GB" dirty="0"/>
              <a:t>We argue that this/This strengthens the interpretation of/approach to . . .</a:t>
            </a:r>
          </a:p>
        </p:txBody>
      </p:sp>
    </p:spTree>
    <p:extLst>
      <p:ext uri="{BB962C8B-B14F-4D97-AF65-F5344CB8AC3E}">
        <p14:creationId xmlns:p14="http://schemas.microsoft.com/office/powerpoint/2010/main" val="34275303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2D5303-5AF2-4C2D-A0D8-3E47F6AD66F9}"/>
              </a:ext>
            </a:extLst>
          </p:cNvPr>
          <p:cNvSpPr>
            <a:spLocks noGrp="1"/>
          </p:cNvSpPr>
          <p:nvPr>
            <p:ph type="title"/>
          </p:nvPr>
        </p:nvSpPr>
        <p:spPr>
          <a:xfrm>
            <a:off x="1245581" y="254407"/>
            <a:ext cx="9943350" cy="975877"/>
          </a:xfrm>
        </p:spPr>
        <p:txBody>
          <a:bodyPr>
            <a:normAutofit fontScale="90000"/>
          </a:bodyPr>
          <a:lstStyle/>
          <a:p>
            <a:r>
              <a:rPr lang="en-GB" sz="4800" dirty="0"/>
              <a:t>Developing your own writer’s voice </a:t>
            </a:r>
          </a:p>
        </p:txBody>
      </p:sp>
      <p:sp>
        <p:nvSpPr>
          <p:cNvPr id="3" name="Content Placeholder 2">
            <a:extLst>
              <a:ext uri="{FF2B5EF4-FFF2-40B4-BE49-F238E27FC236}">
                <a16:creationId xmlns:a16="http://schemas.microsoft.com/office/drawing/2014/main" id="{04525F0D-DA24-4840-8E3D-6118CF8C845F}"/>
              </a:ext>
            </a:extLst>
          </p:cNvPr>
          <p:cNvSpPr>
            <a:spLocks noGrp="1"/>
          </p:cNvSpPr>
          <p:nvPr>
            <p:ph idx="1"/>
          </p:nvPr>
        </p:nvSpPr>
        <p:spPr>
          <a:xfrm>
            <a:off x="5603080" y="1437233"/>
            <a:ext cx="6130024" cy="5166360"/>
          </a:xfrm>
        </p:spPr>
        <p:txBody>
          <a:bodyPr>
            <a:normAutofit lnSpcReduction="10000"/>
          </a:bodyPr>
          <a:lstStyle/>
          <a:p>
            <a:pPr>
              <a:lnSpc>
                <a:spcPct val="100000"/>
              </a:lnSpc>
            </a:pPr>
            <a:r>
              <a:rPr lang="en-GB" sz="1600" dirty="0"/>
              <a:t>It is common for academic writers to</a:t>
            </a:r>
            <a:r>
              <a:rPr lang="en-GB" sz="1600" dirty="0">
                <a:solidFill>
                  <a:srgbClr val="FF0000"/>
                </a:solidFill>
              </a:rPr>
              <a:t> worry </a:t>
            </a:r>
            <a:r>
              <a:rPr lang="en-GB" sz="1600" dirty="0"/>
              <a:t>that they are losing their own voice, or wonder if they are ever going to develop one. </a:t>
            </a:r>
          </a:p>
          <a:p>
            <a:pPr>
              <a:lnSpc>
                <a:spcPct val="100000"/>
              </a:lnSpc>
            </a:pPr>
            <a:r>
              <a:rPr lang="en-GB" sz="1600" dirty="0"/>
              <a:t>They spend so long </a:t>
            </a:r>
            <a:r>
              <a:rPr lang="en-GB" sz="1600" dirty="0">
                <a:solidFill>
                  <a:srgbClr val="FF0000"/>
                </a:solidFill>
              </a:rPr>
              <a:t>reading and analysing </a:t>
            </a:r>
            <a:r>
              <a:rPr lang="en-GB" sz="1600" dirty="0"/>
              <a:t>other people’s writing that they feel they lose sight of what they want to say and how they want to write.</a:t>
            </a:r>
          </a:p>
          <a:p>
            <a:pPr>
              <a:lnSpc>
                <a:spcPct val="100000"/>
              </a:lnSpc>
            </a:pPr>
            <a:r>
              <a:rPr lang="en-GB" sz="1600" dirty="0">
                <a:solidFill>
                  <a:srgbClr val="FF0000"/>
                </a:solidFill>
              </a:rPr>
              <a:t>How would you define ‘voice’ in subject-specific academic writing?</a:t>
            </a:r>
          </a:p>
          <a:p>
            <a:pPr>
              <a:lnSpc>
                <a:spcPct val="100000"/>
              </a:lnSpc>
            </a:pPr>
            <a:r>
              <a:rPr lang="en-GB" sz="1600" dirty="0"/>
              <a:t>Is the issue of ‘voice’ associated with finding your </a:t>
            </a:r>
            <a:r>
              <a:rPr lang="en-GB" sz="1600" dirty="0">
                <a:solidFill>
                  <a:srgbClr val="FF0000"/>
                </a:solidFill>
              </a:rPr>
              <a:t>own position in the debate </a:t>
            </a:r>
            <a:r>
              <a:rPr lang="en-GB" sz="1600" dirty="0"/>
              <a:t>and articulating that </a:t>
            </a:r>
            <a:r>
              <a:rPr lang="en-GB" sz="1600" dirty="0">
                <a:solidFill>
                  <a:srgbClr val="FF0000"/>
                </a:solidFill>
              </a:rPr>
              <a:t>distinctiveness</a:t>
            </a:r>
            <a:r>
              <a:rPr lang="en-GB" sz="1600" dirty="0"/>
              <a:t> in conceptual/intellectual, discipline-specific terms? </a:t>
            </a:r>
          </a:p>
          <a:p>
            <a:pPr>
              <a:lnSpc>
                <a:spcPct val="100000"/>
              </a:lnSpc>
            </a:pPr>
            <a:r>
              <a:rPr lang="en-GB" sz="1600" dirty="0"/>
              <a:t>Does the search for a voice originate in a fear of </a:t>
            </a:r>
            <a:r>
              <a:rPr lang="en-GB" sz="1600" dirty="0">
                <a:solidFill>
                  <a:srgbClr val="FF0000"/>
                </a:solidFill>
              </a:rPr>
              <a:t>loss of identity </a:t>
            </a:r>
            <a:r>
              <a:rPr lang="en-GB" sz="1600" dirty="0"/>
              <a:t>in the discipline? Or </a:t>
            </a:r>
            <a:r>
              <a:rPr lang="en-GB" sz="1600" dirty="0">
                <a:solidFill>
                  <a:srgbClr val="FF0000"/>
                </a:solidFill>
              </a:rPr>
              <a:t>compromising of values </a:t>
            </a:r>
            <a:r>
              <a:rPr lang="en-GB" sz="1600" dirty="0"/>
              <a:t>in order to get something published? </a:t>
            </a:r>
          </a:p>
          <a:p>
            <a:pPr>
              <a:lnSpc>
                <a:spcPct val="100000"/>
              </a:lnSpc>
            </a:pPr>
            <a:r>
              <a:rPr lang="en-GB" sz="1600" dirty="0"/>
              <a:t>While the question of </a:t>
            </a:r>
            <a:r>
              <a:rPr lang="en-GB" sz="1600" dirty="0">
                <a:solidFill>
                  <a:srgbClr val="FF0000"/>
                </a:solidFill>
              </a:rPr>
              <a:t>‘voice’ </a:t>
            </a:r>
            <a:r>
              <a:rPr lang="en-GB" sz="1600" dirty="0"/>
              <a:t>in writing may take us into a discussion of style, perhaps we could more usefully focus on ‘voice’ in the sense of </a:t>
            </a:r>
            <a:r>
              <a:rPr lang="en-GB" sz="1600" dirty="0">
                <a:solidFill>
                  <a:srgbClr val="FF0000"/>
                </a:solidFill>
              </a:rPr>
              <a:t>‘contribution’</a:t>
            </a:r>
            <a:r>
              <a:rPr lang="en-GB" sz="1600" dirty="0"/>
              <a:t>? </a:t>
            </a:r>
          </a:p>
          <a:p>
            <a:pPr>
              <a:lnSpc>
                <a:spcPct val="100000"/>
              </a:lnSpc>
            </a:pPr>
            <a:r>
              <a:rPr lang="en-GB" sz="1600" dirty="0"/>
              <a:t>Perhaps writers who fear losing their voice could reconceptualise </a:t>
            </a:r>
            <a:r>
              <a:rPr lang="en-GB" sz="1600" dirty="0">
                <a:solidFill>
                  <a:srgbClr val="FF0000"/>
                </a:solidFill>
              </a:rPr>
              <a:t>‘voice’ as ‘contribution’</a:t>
            </a:r>
            <a:r>
              <a:rPr lang="en-GB" sz="1600" dirty="0"/>
              <a:t>; academic writing in your discipline does, presumably, require you to articulate </a:t>
            </a:r>
            <a:r>
              <a:rPr lang="en-GB" sz="1600" dirty="0">
                <a:solidFill>
                  <a:srgbClr val="FF0000"/>
                </a:solidFill>
              </a:rPr>
              <a:t>your view </a:t>
            </a:r>
            <a:r>
              <a:rPr lang="en-GB" sz="1600" dirty="0"/>
              <a:t>of the field and </a:t>
            </a:r>
            <a:r>
              <a:rPr lang="en-GB" sz="1600" dirty="0">
                <a:solidFill>
                  <a:srgbClr val="FF0000"/>
                </a:solidFill>
              </a:rPr>
              <a:t>your own contribution </a:t>
            </a:r>
            <a:r>
              <a:rPr lang="en-GB" sz="1600" dirty="0"/>
              <a:t>to it. </a:t>
            </a:r>
          </a:p>
          <a:p>
            <a:pPr>
              <a:lnSpc>
                <a:spcPct val="100000"/>
              </a:lnSpc>
            </a:pPr>
            <a:r>
              <a:rPr lang="en-GB" sz="1600" dirty="0"/>
              <a:t>In a sense, this is your ‘voice’.</a:t>
            </a:r>
          </a:p>
          <a:p>
            <a:pPr>
              <a:lnSpc>
                <a:spcPct val="100000"/>
              </a:lnSpc>
            </a:pPr>
            <a:endParaRPr lang="en-GB" sz="1600" dirty="0"/>
          </a:p>
          <a:p>
            <a:pPr>
              <a:lnSpc>
                <a:spcPct val="100000"/>
              </a:lnSpc>
            </a:pPr>
            <a:endParaRPr lang="en-GB" sz="1600" dirty="0"/>
          </a:p>
          <a:p>
            <a:pPr>
              <a:lnSpc>
                <a:spcPct val="100000"/>
              </a:lnSpc>
            </a:pPr>
            <a:endParaRPr lang="en-GB" sz="1600" dirty="0"/>
          </a:p>
          <a:p>
            <a:pPr>
              <a:lnSpc>
                <a:spcPct val="100000"/>
              </a:lnSpc>
            </a:pPr>
            <a:endParaRPr lang="en-GB" sz="1600" dirty="0"/>
          </a:p>
        </p:txBody>
      </p:sp>
      <p:pic>
        <p:nvPicPr>
          <p:cNvPr id="5" name="Picture 4" descr="A picture containing text, clipart&#10;&#10;Description automatically generated">
            <a:extLst>
              <a:ext uri="{FF2B5EF4-FFF2-40B4-BE49-F238E27FC236}">
                <a16:creationId xmlns:a16="http://schemas.microsoft.com/office/drawing/2014/main" id="{C6819118-2622-485C-9516-E3C2FEBCB5CE}"/>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2491" r="11430" b="1"/>
          <a:stretch/>
        </p:blipFill>
        <p:spPr>
          <a:xfrm>
            <a:off x="1109625" y="1845426"/>
            <a:ext cx="4394450" cy="4389120"/>
          </a:xfrm>
          <a:custGeom>
            <a:avLst/>
            <a:gdLst/>
            <a:ahLst/>
            <a:cxnLst/>
            <a:rect l="l" t="t" r="r" b="b"/>
            <a:pathLst>
              <a:path w="3860171" h="3855489">
                <a:moveTo>
                  <a:pt x="1930086" y="0"/>
                </a:moveTo>
                <a:lnTo>
                  <a:pt x="1967540" y="3511"/>
                </a:lnTo>
                <a:lnTo>
                  <a:pt x="2003824" y="12875"/>
                </a:lnTo>
                <a:lnTo>
                  <a:pt x="2038938" y="26920"/>
                </a:lnTo>
                <a:lnTo>
                  <a:pt x="2075222" y="44477"/>
                </a:lnTo>
                <a:lnTo>
                  <a:pt x="2109166" y="64375"/>
                </a:lnTo>
                <a:lnTo>
                  <a:pt x="2144279" y="85443"/>
                </a:lnTo>
                <a:lnTo>
                  <a:pt x="2179393" y="104171"/>
                </a:lnTo>
                <a:lnTo>
                  <a:pt x="2214507" y="122898"/>
                </a:lnTo>
                <a:lnTo>
                  <a:pt x="2248450" y="136943"/>
                </a:lnTo>
                <a:lnTo>
                  <a:pt x="2285905" y="146307"/>
                </a:lnTo>
                <a:lnTo>
                  <a:pt x="2322189" y="150989"/>
                </a:lnTo>
                <a:lnTo>
                  <a:pt x="2360814" y="150989"/>
                </a:lnTo>
                <a:lnTo>
                  <a:pt x="2400610" y="148648"/>
                </a:lnTo>
                <a:lnTo>
                  <a:pt x="2440405" y="143966"/>
                </a:lnTo>
                <a:lnTo>
                  <a:pt x="2480201" y="138114"/>
                </a:lnTo>
                <a:lnTo>
                  <a:pt x="2519996" y="133432"/>
                </a:lnTo>
                <a:lnTo>
                  <a:pt x="2559792" y="129921"/>
                </a:lnTo>
                <a:lnTo>
                  <a:pt x="2597247" y="131091"/>
                </a:lnTo>
                <a:lnTo>
                  <a:pt x="2633531" y="135773"/>
                </a:lnTo>
                <a:lnTo>
                  <a:pt x="2668644" y="146307"/>
                </a:lnTo>
                <a:lnTo>
                  <a:pt x="2697906" y="161523"/>
                </a:lnTo>
                <a:lnTo>
                  <a:pt x="2725997" y="181421"/>
                </a:lnTo>
                <a:lnTo>
                  <a:pt x="2750577" y="204830"/>
                </a:lnTo>
                <a:lnTo>
                  <a:pt x="2775156" y="231750"/>
                </a:lnTo>
                <a:lnTo>
                  <a:pt x="2797395" y="259841"/>
                </a:lnTo>
                <a:lnTo>
                  <a:pt x="2819634" y="289103"/>
                </a:lnTo>
                <a:lnTo>
                  <a:pt x="2841872" y="318364"/>
                </a:lnTo>
                <a:lnTo>
                  <a:pt x="2864111" y="346455"/>
                </a:lnTo>
                <a:lnTo>
                  <a:pt x="2887520" y="373376"/>
                </a:lnTo>
                <a:lnTo>
                  <a:pt x="2914441" y="396785"/>
                </a:lnTo>
                <a:lnTo>
                  <a:pt x="2940191" y="417853"/>
                </a:lnTo>
                <a:lnTo>
                  <a:pt x="2969452" y="434240"/>
                </a:lnTo>
                <a:lnTo>
                  <a:pt x="3001055" y="448285"/>
                </a:lnTo>
                <a:lnTo>
                  <a:pt x="3034998" y="459990"/>
                </a:lnTo>
                <a:lnTo>
                  <a:pt x="3070112" y="470524"/>
                </a:lnTo>
                <a:lnTo>
                  <a:pt x="3105226" y="479888"/>
                </a:lnTo>
                <a:lnTo>
                  <a:pt x="3141510" y="489251"/>
                </a:lnTo>
                <a:lnTo>
                  <a:pt x="3175453" y="499785"/>
                </a:lnTo>
                <a:lnTo>
                  <a:pt x="3209396" y="511490"/>
                </a:lnTo>
                <a:lnTo>
                  <a:pt x="3240999" y="525535"/>
                </a:lnTo>
                <a:lnTo>
                  <a:pt x="3269090" y="543092"/>
                </a:lnTo>
                <a:lnTo>
                  <a:pt x="3294840" y="564161"/>
                </a:lnTo>
                <a:lnTo>
                  <a:pt x="3315908" y="589911"/>
                </a:lnTo>
                <a:lnTo>
                  <a:pt x="3333465" y="618002"/>
                </a:lnTo>
                <a:lnTo>
                  <a:pt x="3347510" y="649604"/>
                </a:lnTo>
                <a:lnTo>
                  <a:pt x="3359215" y="683547"/>
                </a:lnTo>
                <a:lnTo>
                  <a:pt x="3369749" y="717491"/>
                </a:lnTo>
                <a:lnTo>
                  <a:pt x="3379113" y="753775"/>
                </a:lnTo>
                <a:lnTo>
                  <a:pt x="3388476" y="788889"/>
                </a:lnTo>
                <a:lnTo>
                  <a:pt x="3399010" y="824002"/>
                </a:lnTo>
                <a:lnTo>
                  <a:pt x="3410715" y="857946"/>
                </a:lnTo>
                <a:lnTo>
                  <a:pt x="3424760" y="889548"/>
                </a:lnTo>
                <a:lnTo>
                  <a:pt x="3441147" y="918809"/>
                </a:lnTo>
                <a:lnTo>
                  <a:pt x="3462215" y="944560"/>
                </a:lnTo>
                <a:lnTo>
                  <a:pt x="3485624" y="971480"/>
                </a:lnTo>
                <a:lnTo>
                  <a:pt x="3512545" y="994889"/>
                </a:lnTo>
                <a:lnTo>
                  <a:pt x="3540636" y="1017128"/>
                </a:lnTo>
                <a:lnTo>
                  <a:pt x="3571068" y="1039367"/>
                </a:lnTo>
                <a:lnTo>
                  <a:pt x="3600329" y="1061605"/>
                </a:lnTo>
                <a:lnTo>
                  <a:pt x="3628420" y="1083844"/>
                </a:lnTo>
                <a:lnTo>
                  <a:pt x="3655341" y="1108424"/>
                </a:lnTo>
                <a:lnTo>
                  <a:pt x="3678750" y="1133003"/>
                </a:lnTo>
                <a:lnTo>
                  <a:pt x="3698648" y="1161094"/>
                </a:lnTo>
                <a:lnTo>
                  <a:pt x="3713864" y="1190356"/>
                </a:lnTo>
                <a:lnTo>
                  <a:pt x="3724398" y="1225469"/>
                </a:lnTo>
                <a:lnTo>
                  <a:pt x="3729080" y="1261754"/>
                </a:lnTo>
                <a:lnTo>
                  <a:pt x="3730250" y="1299208"/>
                </a:lnTo>
                <a:lnTo>
                  <a:pt x="3726739" y="1339004"/>
                </a:lnTo>
                <a:lnTo>
                  <a:pt x="3722057" y="1378799"/>
                </a:lnTo>
                <a:lnTo>
                  <a:pt x="3716205" y="1418595"/>
                </a:lnTo>
                <a:lnTo>
                  <a:pt x="3711523" y="1458391"/>
                </a:lnTo>
                <a:lnTo>
                  <a:pt x="3709182" y="1498186"/>
                </a:lnTo>
                <a:lnTo>
                  <a:pt x="3709182" y="1536811"/>
                </a:lnTo>
                <a:lnTo>
                  <a:pt x="3713864" y="1573096"/>
                </a:lnTo>
                <a:lnTo>
                  <a:pt x="3723228" y="1609380"/>
                </a:lnTo>
                <a:lnTo>
                  <a:pt x="3737273" y="1643323"/>
                </a:lnTo>
                <a:lnTo>
                  <a:pt x="3756000" y="1678437"/>
                </a:lnTo>
                <a:lnTo>
                  <a:pt x="3774728" y="1713550"/>
                </a:lnTo>
                <a:lnTo>
                  <a:pt x="3795796" y="1748664"/>
                </a:lnTo>
                <a:lnTo>
                  <a:pt x="3815694" y="1782608"/>
                </a:lnTo>
                <a:lnTo>
                  <a:pt x="3833250" y="1818892"/>
                </a:lnTo>
                <a:lnTo>
                  <a:pt x="3847296" y="1854005"/>
                </a:lnTo>
                <a:lnTo>
                  <a:pt x="3856660" y="1890290"/>
                </a:lnTo>
                <a:lnTo>
                  <a:pt x="3860171" y="1927744"/>
                </a:lnTo>
                <a:lnTo>
                  <a:pt x="3856660" y="1965199"/>
                </a:lnTo>
                <a:lnTo>
                  <a:pt x="3847296" y="2001483"/>
                </a:lnTo>
                <a:lnTo>
                  <a:pt x="3833250" y="2036597"/>
                </a:lnTo>
                <a:lnTo>
                  <a:pt x="3815694" y="2072881"/>
                </a:lnTo>
                <a:lnTo>
                  <a:pt x="3795796" y="2106824"/>
                </a:lnTo>
                <a:lnTo>
                  <a:pt x="3774728" y="2141938"/>
                </a:lnTo>
                <a:lnTo>
                  <a:pt x="3756000" y="2177052"/>
                </a:lnTo>
                <a:lnTo>
                  <a:pt x="3737273" y="2212166"/>
                </a:lnTo>
                <a:lnTo>
                  <a:pt x="3723228" y="2246109"/>
                </a:lnTo>
                <a:lnTo>
                  <a:pt x="3713864" y="2282393"/>
                </a:lnTo>
                <a:lnTo>
                  <a:pt x="3709182" y="2318677"/>
                </a:lnTo>
                <a:lnTo>
                  <a:pt x="3709182" y="2357302"/>
                </a:lnTo>
                <a:lnTo>
                  <a:pt x="3711523" y="2397098"/>
                </a:lnTo>
                <a:lnTo>
                  <a:pt x="3716205" y="2436894"/>
                </a:lnTo>
                <a:lnTo>
                  <a:pt x="3722057" y="2476689"/>
                </a:lnTo>
                <a:lnTo>
                  <a:pt x="3726739" y="2516485"/>
                </a:lnTo>
                <a:lnTo>
                  <a:pt x="3730250" y="2556280"/>
                </a:lnTo>
                <a:lnTo>
                  <a:pt x="3729080" y="2593735"/>
                </a:lnTo>
                <a:lnTo>
                  <a:pt x="3724398" y="2630019"/>
                </a:lnTo>
                <a:lnTo>
                  <a:pt x="3713864" y="2665133"/>
                </a:lnTo>
                <a:lnTo>
                  <a:pt x="3698648" y="2694394"/>
                </a:lnTo>
                <a:lnTo>
                  <a:pt x="3678750" y="2722485"/>
                </a:lnTo>
                <a:lnTo>
                  <a:pt x="3655341" y="2747065"/>
                </a:lnTo>
                <a:lnTo>
                  <a:pt x="3628420" y="2771645"/>
                </a:lnTo>
                <a:lnTo>
                  <a:pt x="3600329" y="2793883"/>
                </a:lnTo>
                <a:lnTo>
                  <a:pt x="3571068" y="2816122"/>
                </a:lnTo>
                <a:lnTo>
                  <a:pt x="3540636" y="2838361"/>
                </a:lnTo>
                <a:lnTo>
                  <a:pt x="3512545" y="2860599"/>
                </a:lnTo>
                <a:lnTo>
                  <a:pt x="3485624" y="2884009"/>
                </a:lnTo>
                <a:lnTo>
                  <a:pt x="3462215" y="2910929"/>
                </a:lnTo>
                <a:lnTo>
                  <a:pt x="3441147" y="2936679"/>
                </a:lnTo>
                <a:lnTo>
                  <a:pt x="3424760" y="2965941"/>
                </a:lnTo>
                <a:lnTo>
                  <a:pt x="3410715" y="2997543"/>
                </a:lnTo>
                <a:lnTo>
                  <a:pt x="3399010" y="3031486"/>
                </a:lnTo>
                <a:lnTo>
                  <a:pt x="3388476" y="3066600"/>
                </a:lnTo>
                <a:lnTo>
                  <a:pt x="3379113" y="3101714"/>
                </a:lnTo>
                <a:lnTo>
                  <a:pt x="3369749" y="3137998"/>
                </a:lnTo>
                <a:lnTo>
                  <a:pt x="3359215" y="3171941"/>
                </a:lnTo>
                <a:lnTo>
                  <a:pt x="3347510" y="3205885"/>
                </a:lnTo>
                <a:lnTo>
                  <a:pt x="3333465" y="3237487"/>
                </a:lnTo>
                <a:lnTo>
                  <a:pt x="3315908" y="3265578"/>
                </a:lnTo>
                <a:lnTo>
                  <a:pt x="3294840" y="3291328"/>
                </a:lnTo>
                <a:lnTo>
                  <a:pt x="3269090" y="3312396"/>
                </a:lnTo>
                <a:lnTo>
                  <a:pt x="3240999" y="3329953"/>
                </a:lnTo>
                <a:lnTo>
                  <a:pt x="3209396" y="3343999"/>
                </a:lnTo>
                <a:lnTo>
                  <a:pt x="3175453" y="3355703"/>
                </a:lnTo>
                <a:lnTo>
                  <a:pt x="3141510" y="3366237"/>
                </a:lnTo>
                <a:lnTo>
                  <a:pt x="3105226" y="3375601"/>
                </a:lnTo>
                <a:lnTo>
                  <a:pt x="3070112" y="3384965"/>
                </a:lnTo>
                <a:lnTo>
                  <a:pt x="3034998" y="3395499"/>
                </a:lnTo>
                <a:lnTo>
                  <a:pt x="3001055" y="3407203"/>
                </a:lnTo>
                <a:lnTo>
                  <a:pt x="2969452" y="3421249"/>
                </a:lnTo>
                <a:lnTo>
                  <a:pt x="2940191" y="3437635"/>
                </a:lnTo>
                <a:lnTo>
                  <a:pt x="2914441" y="3458704"/>
                </a:lnTo>
                <a:lnTo>
                  <a:pt x="2887520" y="3482113"/>
                </a:lnTo>
                <a:lnTo>
                  <a:pt x="2864111" y="3509033"/>
                </a:lnTo>
                <a:lnTo>
                  <a:pt x="2841872" y="3537124"/>
                </a:lnTo>
                <a:lnTo>
                  <a:pt x="2819634" y="3566386"/>
                </a:lnTo>
                <a:lnTo>
                  <a:pt x="2797395" y="3595647"/>
                </a:lnTo>
                <a:lnTo>
                  <a:pt x="2775156" y="3623738"/>
                </a:lnTo>
                <a:lnTo>
                  <a:pt x="2750577" y="3650659"/>
                </a:lnTo>
                <a:lnTo>
                  <a:pt x="2725997" y="3674068"/>
                </a:lnTo>
                <a:lnTo>
                  <a:pt x="2697906" y="3693966"/>
                </a:lnTo>
                <a:lnTo>
                  <a:pt x="2668644" y="3709182"/>
                </a:lnTo>
                <a:lnTo>
                  <a:pt x="2633531" y="3719716"/>
                </a:lnTo>
                <a:lnTo>
                  <a:pt x="2597247" y="3724398"/>
                </a:lnTo>
                <a:lnTo>
                  <a:pt x="2559792" y="3725568"/>
                </a:lnTo>
                <a:lnTo>
                  <a:pt x="2519996" y="3722057"/>
                </a:lnTo>
                <a:lnTo>
                  <a:pt x="2480201" y="3717375"/>
                </a:lnTo>
                <a:lnTo>
                  <a:pt x="2440405" y="3711523"/>
                </a:lnTo>
                <a:lnTo>
                  <a:pt x="2400610" y="3706841"/>
                </a:lnTo>
                <a:lnTo>
                  <a:pt x="2360814" y="3704500"/>
                </a:lnTo>
                <a:lnTo>
                  <a:pt x="2322189" y="3704500"/>
                </a:lnTo>
                <a:lnTo>
                  <a:pt x="2285905" y="3709182"/>
                </a:lnTo>
                <a:lnTo>
                  <a:pt x="2248450" y="3718545"/>
                </a:lnTo>
                <a:lnTo>
                  <a:pt x="2214507" y="3732591"/>
                </a:lnTo>
                <a:lnTo>
                  <a:pt x="2179393" y="3751318"/>
                </a:lnTo>
                <a:lnTo>
                  <a:pt x="2144279" y="3770045"/>
                </a:lnTo>
                <a:lnTo>
                  <a:pt x="2109166" y="3791114"/>
                </a:lnTo>
                <a:lnTo>
                  <a:pt x="2075222" y="3811011"/>
                </a:lnTo>
                <a:lnTo>
                  <a:pt x="2038938" y="3828568"/>
                </a:lnTo>
                <a:lnTo>
                  <a:pt x="2003824" y="3842614"/>
                </a:lnTo>
                <a:lnTo>
                  <a:pt x="1967540" y="3851978"/>
                </a:lnTo>
                <a:lnTo>
                  <a:pt x="1930086" y="3855489"/>
                </a:lnTo>
                <a:lnTo>
                  <a:pt x="1892631" y="3851978"/>
                </a:lnTo>
                <a:lnTo>
                  <a:pt x="1856347" y="3842614"/>
                </a:lnTo>
                <a:lnTo>
                  <a:pt x="1821233" y="3828568"/>
                </a:lnTo>
                <a:lnTo>
                  <a:pt x="1784949" y="3811011"/>
                </a:lnTo>
                <a:lnTo>
                  <a:pt x="1751005" y="3791114"/>
                </a:lnTo>
                <a:lnTo>
                  <a:pt x="1715892" y="3770045"/>
                </a:lnTo>
                <a:lnTo>
                  <a:pt x="1680778" y="3751318"/>
                </a:lnTo>
                <a:lnTo>
                  <a:pt x="1645664" y="3732591"/>
                </a:lnTo>
                <a:lnTo>
                  <a:pt x="1610550" y="3718545"/>
                </a:lnTo>
                <a:lnTo>
                  <a:pt x="1574266" y="3709182"/>
                </a:lnTo>
                <a:lnTo>
                  <a:pt x="1537982" y="3704500"/>
                </a:lnTo>
                <a:lnTo>
                  <a:pt x="1499357" y="3704500"/>
                </a:lnTo>
                <a:lnTo>
                  <a:pt x="1459561" y="3706841"/>
                </a:lnTo>
                <a:lnTo>
                  <a:pt x="1419766" y="3711523"/>
                </a:lnTo>
                <a:lnTo>
                  <a:pt x="1379970" y="3717375"/>
                </a:lnTo>
                <a:lnTo>
                  <a:pt x="1340175" y="3722057"/>
                </a:lnTo>
                <a:lnTo>
                  <a:pt x="1300379" y="3725568"/>
                </a:lnTo>
                <a:lnTo>
                  <a:pt x="1262924" y="3724398"/>
                </a:lnTo>
                <a:lnTo>
                  <a:pt x="1226640" y="3719716"/>
                </a:lnTo>
                <a:lnTo>
                  <a:pt x="1191526" y="3709182"/>
                </a:lnTo>
                <a:lnTo>
                  <a:pt x="1162265" y="3693966"/>
                </a:lnTo>
                <a:lnTo>
                  <a:pt x="1134174" y="3674068"/>
                </a:lnTo>
                <a:lnTo>
                  <a:pt x="1109594" y="3650659"/>
                </a:lnTo>
                <a:lnTo>
                  <a:pt x="1085015" y="3623738"/>
                </a:lnTo>
                <a:lnTo>
                  <a:pt x="1062776" y="3595647"/>
                </a:lnTo>
                <a:lnTo>
                  <a:pt x="1040537" y="3566386"/>
                </a:lnTo>
                <a:lnTo>
                  <a:pt x="1018299" y="3537124"/>
                </a:lnTo>
                <a:lnTo>
                  <a:pt x="996060" y="3509033"/>
                </a:lnTo>
                <a:lnTo>
                  <a:pt x="972651" y="3482113"/>
                </a:lnTo>
                <a:lnTo>
                  <a:pt x="945730" y="3458704"/>
                </a:lnTo>
                <a:lnTo>
                  <a:pt x="919980" y="3437635"/>
                </a:lnTo>
                <a:lnTo>
                  <a:pt x="890719" y="3421249"/>
                </a:lnTo>
                <a:lnTo>
                  <a:pt x="859116" y="3407203"/>
                </a:lnTo>
                <a:lnTo>
                  <a:pt x="825173" y="3395499"/>
                </a:lnTo>
                <a:lnTo>
                  <a:pt x="790059" y="3384965"/>
                </a:lnTo>
                <a:lnTo>
                  <a:pt x="754946" y="3375601"/>
                </a:lnTo>
                <a:lnTo>
                  <a:pt x="718662" y="3366237"/>
                </a:lnTo>
                <a:lnTo>
                  <a:pt x="684718" y="3355703"/>
                </a:lnTo>
                <a:lnTo>
                  <a:pt x="650775" y="3343999"/>
                </a:lnTo>
                <a:lnTo>
                  <a:pt x="619173" y="3329953"/>
                </a:lnTo>
                <a:lnTo>
                  <a:pt x="591082" y="3312396"/>
                </a:lnTo>
                <a:lnTo>
                  <a:pt x="565332" y="3291328"/>
                </a:lnTo>
                <a:lnTo>
                  <a:pt x="544263" y="3265578"/>
                </a:lnTo>
                <a:lnTo>
                  <a:pt x="526706" y="3237487"/>
                </a:lnTo>
                <a:lnTo>
                  <a:pt x="512661" y="3205885"/>
                </a:lnTo>
                <a:lnTo>
                  <a:pt x="500956" y="3171941"/>
                </a:lnTo>
                <a:lnTo>
                  <a:pt x="490422" y="3137998"/>
                </a:lnTo>
                <a:lnTo>
                  <a:pt x="481059" y="3101714"/>
                </a:lnTo>
                <a:lnTo>
                  <a:pt x="471695" y="3066600"/>
                </a:lnTo>
                <a:lnTo>
                  <a:pt x="461161" y="3031486"/>
                </a:lnTo>
                <a:lnTo>
                  <a:pt x="449456" y="2997543"/>
                </a:lnTo>
                <a:lnTo>
                  <a:pt x="435411" y="2965941"/>
                </a:lnTo>
                <a:lnTo>
                  <a:pt x="419024" y="2936679"/>
                </a:lnTo>
                <a:lnTo>
                  <a:pt x="397956" y="2910929"/>
                </a:lnTo>
                <a:lnTo>
                  <a:pt x="374547" y="2884009"/>
                </a:lnTo>
                <a:lnTo>
                  <a:pt x="347626" y="2860599"/>
                </a:lnTo>
                <a:lnTo>
                  <a:pt x="318365" y="2838361"/>
                </a:lnTo>
                <a:lnTo>
                  <a:pt x="289103" y="2816122"/>
                </a:lnTo>
                <a:lnTo>
                  <a:pt x="259842" y="2793883"/>
                </a:lnTo>
                <a:lnTo>
                  <a:pt x="231751" y="2771645"/>
                </a:lnTo>
                <a:lnTo>
                  <a:pt x="204830" y="2747065"/>
                </a:lnTo>
                <a:lnTo>
                  <a:pt x="181421" y="2722485"/>
                </a:lnTo>
                <a:lnTo>
                  <a:pt x="161523" y="2694394"/>
                </a:lnTo>
                <a:lnTo>
                  <a:pt x="146308" y="2665133"/>
                </a:lnTo>
                <a:lnTo>
                  <a:pt x="135773" y="2630019"/>
                </a:lnTo>
                <a:lnTo>
                  <a:pt x="131092" y="2593735"/>
                </a:lnTo>
                <a:lnTo>
                  <a:pt x="129921" y="2556280"/>
                </a:lnTo>
                <a:lnTo>
                  <a:pt x="133432" y="2516485"/>
                </a:lnTo>
                <a:lnTo>
                  <a:pt x="138114" y="2476689"/>
                </a:lnTo>
                <a:lnTo>
                  <a:pt x="143967" y="2436894"/>
                </a:lnTo>
                <a:lnTo>
                  <a:pt x="148648" y="2397098"/>
                </a:lnTo>
                <a:lnTo>
                  <a:pt x="150989" y="2357302"/>
                </a:lnTo>
                <a:lnTo>
                  <a:pt x="150989" y="2318677"/>
                </a:lnTo>
                <a:lnTo>
                  <a:pt x="146308" y="2282393"/>
                </a:lnTo>
                <a:lnTo>
                  <a:pt x="136944" y="2246109"/>
                </a:lnTo>
                <a:lnTo>
                  <a:pt x="122898" y="2212166"/>
                </a:lnTo>
                <a:lnTo>
                  <a:pt x="105341" y="2177052"/>
                </a:lnTo>
                <a:lnTo>
                  <a:pt x="85444" y="2141938"/>
                </a:lnTo>
                <a:lnTo>
                  <a:pt x="64375" y="2106824"/>
                </a:lnTo>
                <a:lnTo>
                  <a:pt x="44478" y="2072881"/>
                </a:lnTo>
                <a:lnTo>
                  <a:pt x="26921" y="2036597"/>
                </a:lnTo>
                <a:lnTo>
                  <a:pt x="12875" y="2001483"/>
                </a:lnTo>
                <a:lnTo>
                  <a:pt x="3512" y="1965199"/>
                </a:lnTo>
                <a:lnTo>
                  <a:pt x="0" y="1927744"/>
                </a:lnTo>
                <a:lnTo>
                  <a:pt x="3512" y="1890290"/>
                </a:lnTo>
                <a:lnTo>
                  <a:pt x="12875" y="1854005"/>
                </a:lnTo>
                <a:lnTo>
                  <a:pt x="26921" y="1818892"/>
                </a:lnTo>
                <a:lnTo>
                  <a:pt x="44478" y="1782608"/>
                </a:lnTo>
                <a:lnTo>
                  <a:pt x="64375" y="1748664"/>
                </a:lnTo>
                <a:lnTo>
                  <a:pt x="85444" y="1713550"/>
                </a:lnTo>
                <a:lnTo>
                  <a:pt x="105341" y="1678437"/>
                </a:lnTo>
                <a:lnTo>
                  <a:pt x="122898" y="1643323"/>
                </a:lnTo>
                <a:lnTo>
                  <a:pt x="136944" y="1609380"/>
                </a:lnTo>
                <a:lnTo>
                  <a:pt x="146308" y="1573096"/>
                </a:lnTo>
                <a:lnTo>
                  <a:pt x="150989" y="1536811"/>
                </a:lnTo>
                <a:lnTo>
                  <a:pt x="150989" y="1498186"/>
                </a:lnTo>
                <a:lnTo>
                  <a:pt x="148648" y="1458391"/>
                </a:lnTo>
                <a:lnTo>
                  <a:pt x="143967" y="1418595"/>
                </a:lnTo>
                <a:lnTo>
                  <a:pt x="138114" y="1378799"/>
                </a:lnTo>
                <a:lnTo>
                  <a:pt x="133432" y="1339004"/>
                </a:lnTo>
                <a:lnTo>
                  <a:pt x="129921" y="1299208"/>
                </a:lnTo>
                <a:lnTo>
                  <a:pt x="131092" y="1261754"/>
                </a:lnTo>
                <a:lnTo>
                  <a:pt x="135773" y="1225469"/>
                </a:lnTo>
                <a:lnTo>
                  <a:pt x="146308" y="1190356"/>
                </a:lnTo>
                <a:lnTo>
                  <a:pt x="161523" y="1161094"/>
                </a:lnTo>
                <a:lnTo>
                  <a:pt x="181421" y="1133003"/>
                </a:lnTo>
                <a:lnTo>
                  <a:pt x="204830" y="1108424"/>
                </a:lnTo>
                <a:lnTo>
                  <a:pt x="231751" y="1083844"/>
                </a:lnTo>
                <a:lnTo>
                  <a:pt x="259842" y="1061605"/>
                </a:lnTo>
                <a:lnTo>
                  <a:pt x="289103" y="1039367"/>
                </a:lnTo>
                <a:lnTo>
                  <a:pt x="318365" y="1017128"/>
                </a:lnTo>
                <a:lnTo>
                  <a:pt x="347626" y="994889"/>
                </a:lnTo>
                <a:lnTo>
                  <a:pt x="374547" y="971480"/>
                </a:lnTo>
                <a:lnTo>
                  <a:pt x="397956" y="944560"/>
                </a:lnTo>
                <a:lnTo>
                  <a:pt x="419024" y="918809"/>
                </a:lnTo>
                <a:lnTo>
                  <a:pt x="435411" y="889548"/>
                </a:lnTo>
                <a:lnTo>
                  <a:pt x="449456" y="857946"/>
                </a:lnTo>
                <a:lnTo>
                  <a:pt x="461161" y="824002"/>
                </a:lnTo>
                <a:lnTo>
                  <a:pt x="471695" y="788889"/>
                </a:lnTo>
                <a:lnTo>
                  <a:pt x="481059" y="753775"/>
                </a:lnTo>
                <a:lnTo>
                  <a:pt x="490422" y="717491"/>
                </a:lnTo>
                <a:lnTo>
                  <a:pt x="500956" y="683547"/>
                </a:lnTo>
                <a:lnTo>
                  <a:pt x="512661" y="649604"/>
                </a:lnTo>
                <a:lnTo>
                  <a:pt x="526706" y="618002"/>
                </a:lnTo>
                <a:lnTo>
                  <a:pt x="544263" y="589911"/>
                </a:lnTo>
                <a:lnTo>
                  <a:pt x="565332" y="564161"/>
                </a:lnTo>
                <a:lnTo>
                  <a:pt x="591082" y="543092"/>
                </a:lnTo>
                <a:lnTo>
                  <a:pt x="619173" y="525535"/>
                </a:lnTo>
                <a:lnTo>
                  <a:pt x="650775" y="511490"/>
                </a:lnTo>
                <a:lnTo>
                  <a:pt x="684718" y="499785"/>
                </a:lnTo>
                <a:lnTo>
                  <a:pt x="718662" y="489251"/>
                </a:lnTo>
                <a:lnTo>
                  <a:pt x="754946" y="479888"/>
                </a:lnTo>
                <a:lnTo>
                  <a:pt x="790059" y="470524"/>
                </a:lnTo>
                <a:lnTo>
                  <a:pt x="825173" y="459990"/>
                </a:lnTo>
                <a:lnTo>
                  <a:pt x="859116" y="448285"/>
                </a:lnTo>
                <a:lnTo>
                  <a:pt x="890719" y="434240"/>
                </a:lnTo>
                <a:lnTo>
                  <a:pt x="919980" y="417853"/>
                </a:lnTo>
                <a:lnTo>
                  <a:pt x="945730" y="396785"/>
                </a:lnTo>
                <a:lnTo>
                  <a:pt x="972651" y="373376"/>
                </a:lnTo>
                <a:lnTo>
                  <a:pt x="996060" y="346455"/>
                </a:lnTo>
                <a:lnTo>
                  <a:pt x="1018299" y="318364"/>
                </a:lnTo>
                <a:lnTo>
                  <a:pt x="1040537" y="289103"/>
                </a:lnTo>
                <a:lnTo>
                  <a:pt x="1062776" y="259841"/>
                </a:lnTo>
                <a:lnTo>
                  <a:pt x="1085015" y="231750"/>
                </a:lnTo>
                <a:lnTo>
                  <a:pt x="1109594" y="204830"/>
                </a:lnTo>
                <a:lnTo>
                  <a:pt x="1134174" y="181421"/>
                </a:lnTo>
                <a:lnTo>
                  <a:pt x="1162265" y="161523"/>
                </a:lnTo>
                <a:lnTo>
                  <a:pt x="1191526" y="146307"/>
                </a:lnTo>
                <a:lnTo>
                  <a:pt x="1226640" y="135773"/>
                </a:lnTo>
                <a:lnTo>
                  <a:pt x="1262924" y="131091"/>
                </a:lnTo>
                <a:lnTo>
                  <a:pt x="1300379" y="129921"/>
                </a:lnTo>
                <a:lnTo>
                  <a:pt x="1340175" y="133432"/>
                </a:lnTo>
                <a:lnTo>
                  <a:pt x="1379970" y="138114"/>
                </a:lnTo>
                <a:lnTo>
                  <a:pt x="1419766" y="143966"/>
                </a:lnTo>
                <a:lnTo>
                  <a:pt x="1459561" y="148648"/>
                </a:lnTo>
                <a:lnTo>
                  <a:pt x="1499357" y="150989"/>
                </a:lnTo>
                <a:lnTo>
                  <a:pt x="1537982" y="150989"/>
                </a:lnTo>
                <a:lnTo>
                  <a:pt x="1574266" y="146307"/>
                </a:lnTo>
                <a:lnTo>
                  <a:pt x="1610550" y="136943"/>
                </a:lnTo>
                <a:lnTo>
                  <a:pt x="1645664" y="122898"/>
                </a:lnTo>
                <a:lnTo>
                  <a:pt x="1680778" y="104171"/>
                </a:lnTo>
                <a:lnTo>
                  <a:pt x="1715892" y="85443"/>
                </a:lnTo>
                <a:lnTo>
                  <a:pt x="1751005" y="64375"/>
                </a:lnTo>
                <a:lnTo>
                  <a:pt x="1784949" y="44477"/>
                </a:lnTo>
                <a:lnTo>
                  <a:pt x="1821233" y="26920"/>
                </a:lnTo>
                <a:lnTo>
                  <a:pt x="1856347" y="12875"/>
                </a:lnTo>
                <a:lnTo>
                  <a:pt x="1892631" y="3511"/>
                </a:lnTo>
                <a:close/>
              </a:path>
            </a:pathLst>
          </a:custGeom>
        </p:spPr>
      </p:pic>
    </p:spTree>
    <p:extLst>
      <p:ext uri="{BB962C8B-B14F-4D97-AF65-F5344CB8AC3E}">
        <p14:creationId xmlns:p14="http://schemas.microsoft.com/office/powerpoint/2010/main" val="39927212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1" name="Freeform 6">
            <a:extLst>
              <a:ext uri="{FF2B5EF4-FFF2-40B4-BE49-F238E27FC236}">
                <a16:creationId xmlns:a16="http://schemas.microsoft.com/office/drawing/2014/main" id="{D1FDF194-C99A-4C11-8A97-58FF75F6EC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42" name="Rectangle 34">
            <a:extLst>
              <a:ext uri="{FF2B5EF4-FFF2-40B4-BE49-F238E27FC236}">
                <a16:creationId xmlns:a16="http://schemas.microsoft.com/office/drawing/2014/main" id="{DECAB5A9-13C6-4C85-AB53-C7D8B89541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3" name="Rectangle 36">
            <a:extLst>
              <a:ext uri="{FF2B5EF4-FFF2-40B4-BE49-F238E27FC236}">
                <a16:creationId xmlns:a16="http://schemas.microsoft.com/office/drawing/2014/main" id="{D61AF6E9-4B93-40B2-8B38-913458C949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1" y="0"/>
            <a:ext cx="1219199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732C64B-29F3-413C-993F-B9B2CB40FFC4}"/>
              </a:ext>
            </a:extLst>
          </p:cNvPr>
          <p:cNvSpPr>
            <a:spLocks noGrp="1"/>
          </p:cNvSpPr>
          <p:nvPr>
            <p:ph type="title"/>
          </p:nvPr>
        </p:nvSpPr>
        <p:spPr>
          <a:xfrm>
            <a:off x="644003" y="954923"/>
            <a:ext cx="3592095" cy="4656552"/>
          </a:xfrm>
        </p:spPr>
        <p:txBody>
          <a:bodyPr vert="horz" lIns="91440" tIns="45720" rIns="91440" bIns="45720" rtlCol="0" anchor="ctr">
            <a:normAutofit/>
          </a:bodyPr>
          <a:lstStyle/>
          <a:p>
            <a:pPr algn="ctr"/>
            <a:r>
              <a:rPr lang="en-US" sz="3600" spc="800" dirty="0"/>
              <a:t>Today’s  materials are sourced from:</a:t>
            </a:r>
          </a:p>
        </p:txBody>
      </p:sp>
      <p:sp>
        <p:nvSpPr>
          <p:cNvPr id="44" name="Freeform 22">
            <a:extLst>
              <a:ext uri="{FF2B5EF4-FFF2-40B4-BE49-F238E27FC236}">
                <a16:creationId xmlns:a16="http://schemas.microsoft.com/office/drawing/2014/main" id="{ABC09BDB-AC6B-4DE3-8EA9-4C713A504F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flipH="1">
            <a:off x="6909478" y="0"/>
            <a:ext cx="5282519" cy="6858000"/>
          </a:xfrm>
          <a:custGeom>
            <a:avLst/>
            <a:gdLst>
              <a:gd name="connsiteX0" fmla="*/ 0 w 4992864"/>
              <a:gd name="connsiteY0" fmla="*/ 0 h 6858000"/>
              <a:gd name="connsiteX1" fmla="*/ 4813476 w 4992864"/>
              <a:gd name="connsiteY1" fmla="*/ 0 h 6858000"/>
              <a:gd name="connsiteX2" fmla="*/ 4818239 w 4992864"/>
              <a:gd name="connsiteY2" fmla="*/ 66675 h 6858000"/>
              <a:gd name="connsiteX3" fmla="*/ 4826176 w 4992864"/>
              <a:gd name="connsiteY3" fmla="*/ 122237 h 6858000"/>
              <a:gd name="connsiteX4" fmla="*/ 4835701 w 4992864"/>
              <a:gd name="connsiteY4" fmla="*/ 174625 h 6858000"/>
              <a:gd name="connsiteX5" fmla="*/ 4851576 w 4992864"/>
              <a:gd name="connsiteY5" fmla="*/ 217487 h 6858000"/>
              <a:gd name="connsiteX6" fmla="*/ 4867451 w 4992864"/>
              <a:gd name="connsiteY6" fmla="*/ 260350 h 6858000"/>
              <a:gd name="connsiteX7" fmla="*/ 4886501 w 4992864"/>
              <a:gd name="connsiteY7" fmla="*/ 296862 h 6858000"/>
              <a:gd name="connsiteX8" fmla="*/ 4905551 w 4992864"/>
              <a:gd name="connsiteY8" fmla="*/ 334962 h 6858000"/>
              <a:gd name="connsiteX9" fmla="*/ 4923014 w 4992864"/>
              <a:gd name="connsiteY9" fmla="*/ 369887 h 6858000"/>
              <a:gd name="connsiteX10" fmla="*/ 4940476 w 4992864"/>
              <a:gd name="connsiteY10" fmla="*/ 409575 h 6858000"/>
              <a:gd name="connsiteX11" fmla="*/ 4956351 w 4992864"/>
              <a:gd name="connsiteY11" fmla="*/ 450850 h 6858000"/>
              <a:gd name="connsiteX12" fmla="*/ 4970639 w 4992864"/>
              <a:gd name="connsiteY12" fmla="*/ 496887 h 6858000"/>
              <a:gd name="connsiteX13" fmla="*/ 4981751 w 4992864"/>
              <a:gd name="connsiteY13" fmla="*/ 546100 h 6858000"/>
              <a:gd name="connsiteX14" fmla="*/ 4989689 w 4992864"/>
              <a:gd name="connsiteY14" fmla="*/ 606425 h 6858000"/>
              <a:gd name="connsiteX15" fmla="*/ 4992864 w 4992864"/>
              <a:gd name="connsiteY15" fmla="*/ 673100 h 6858000"/>
              <a:gd name="connsiteX16" fmla="*/ 4989689 w 4992864"/>
              <a:gd name="connsiteY16" fmla="*/ 744537 h 6858000"/>
              <a:gd name="connsiteX17" fmla="*/ 4981751 w 4992864"/>
              <a:gd name="connsiteY17" fmla="*/ 801687 h 6858000"/>
              <a:gd name="connsiteX18" fmla="*/ 4970639 w 4992864"/>
              <a:gd name="connsiteY18" fmla="*/ 854075 h 6858000"/>
              <a:gd name="connsiteX19" fmla="*/ 4956351 w 4992864"/>
              <a:gd name="connsiteY19" fmla="*/ 901700 h 6858000"/>
              <a:gd name="connsiteX20" fmla="*/ 4940476 w 4992864"/>
              <a:gd name="connsiteY20" fmla="*/ 942975 h 6858000"/>
              <a:gd name="connsiteX21" fmla="*/ 4921426 w 4992864"/>
              <a:gd name="connsiteY21" fmla="*/ 981075 h 6858000"/>
              <a:gd name="connsiteX22" fmla="*/ 4902376 w 4992864"/>
              <a:gd name="connsiteY22" fmla="*/ 1017587 h 6858000"/>
              <a:gd name="connsiteX23" fmla="*/ 4883326 w 4992864"/>
              <a:gd name="connsiteY23" fmla="*/ 1055687 h 6858000"/>
              <a:gd name="connsiteX24" fmla="*/ 4865864 w 4992864"/>
              <a:gd name="connsiteY24" fmla="*/ 1095375 h 6858000"/>
              <a:gd name="connsiteX25" fmla="*/ 4848401 w 4992864"/>
              <a:gd name="connsiteY25" fmla="*/ 1136650 h 6858000"/>
              <a:gd name="connsiteX26" fmla="*/ 4834114 w 4992864"/>
              <a:gd name="connsiteY26" fmla="*/ 1182687 h 6858000"/>
              <a:gd name="connsiteX27" fmla="*/ 4824589 w 4992864"/>
              <a:gd name="connsiteY27" fmla="*/ 1235075 h 6858000"/>
              <a:gd name="connsiteX28" fmla="*/ 4815064 w 4992864"/>
              <a:gd name="connsiteY28" fmla="*/ 1295400 h 6858000"/>
              <a:gd name="connsiteX29" fmla="*/ 4813476 w 4992864"/>
              <a:gd name="connsiteY29" fmla="*/ 1363662 h 6858000"/>
              <a:gd name="connsiteX30" fmla="*/ 4815064 w 4992864"/>
              <a:gd name="connsiteY30" fmla="*/ 1431925 h 6858000"/>
              <a:gd name="connsiteX31" fmla="*/ 4824589 w 4992864"/>
              <a:gd name="connsiteY31" fmla="*/ 1492250 h 6858000"/>
              <a:gd name="connsiteX32" fmla="*/ 4834114 w 4992864"/>
              <a:gd name="connsiteY32" fmla="*/ 1544637 h 6858000"/>
              <a:gd name="connsiteX33" fmla="*/ 4848401 w 4992864"/>
              <a:gd name="connsiteY33" fmla="*/ 1589087 h 6858000"/>
              <a:gd name="connsiteX34" fmla="*/ 4865864 w 4992864"/>
              <a:gd name="connsiteY34" fmla="*/ 1631950 h 6858000"/>
              <a:gd name="connsiteX35" fmla="*/ 4883326 w 4992864"/>
              <a:gd name="connsiteY35" fmla="*/ 1671637 h 6858000"/>
              <a:gd name="connsiteX36" fmla="*/ 4902376 w 4992864"/>
              <a:gd name="connsiteY36" fmla="*/ 1708150 h 6858000"/>
              <a:gd name="connsiteX37" fmla="*/ 4921426 w 4992864"/>
              <a:gd name="connsiteY37" fmla="*/ 1743075 h 6858000"/>
              <a:gd name="connsiteX38" fmla="*/ 4940476 w 4992864"/>
              <a:gd name="connsiteY38" fmla="*/ 1782762 h 6858000"/>
              <a:gd name="connsiteX39" fmla="*/ 4956351 w 4992864"/>
              <a:gd name="connsiteY39" fmla="*/ 1824037 h 6858000"/>
              <a:gd name="connsiteX40" fmla="*/ 4970639 w 4992864"/>
              <a:gd name="connsiteY40" fmla="*/ 1870075 h 6858000"/>
              <a:gd name="connsiteX41" fmla="*/ 4981751 w 4992864"/>
              <a:gd name="connsiteY41" fmla="*/ 1922462 h 6858000"/>
              <a:gd name="connsiteX42" fmla="*/ 4989689 w 4992864"/>
              <a:gd name="connsiteY42" fmla="*/ 1982787 h 6858000"/>
              <a:gd name="connsiteX43" fmla="*/ 4992864 w 4992864"/>
              <a:gd name="connsiteY43" fmla="*/ 2051050 h 6858000"/>
              <a:gd name="connsiteX44" fmla="*/ 4989689 w 4992864"/>
              <a:gd name="connsiteY44" fmla="*/ 2119312 h 6858000"/>
              <a:gd name="connsiteX45" fmla="*/ 4981751 w 4992864"/>
              <a:gd name="connsiteY45" fmla="*/ 2179637 h 6858000"/>
              <a:gd name="connsiteX46" fmla="*/ 4970639 w 4992864"/>
              <a:gd name="connsiteY46" fmla="*/ 2232025 h 6858000"/>
              <a:gd name="connsiteX47" fmla="*/ 4956351 w 4992864"/>
              <a:gd name="connsiteY47" fmla="*/ 2278062 h 6858000"/>
              <a:gd name="connsiteX48" fmla="*/ 4940476 w 4992864"/>
              <a:gd name="connsiteY48" fmla="*/ 2319337 h 6858000"/>
              <a:gd name="connsiteX49" fmla="*/ 4921426 w 4992864"/>
              <a:gd name="connsiteY49" fmla="*/ 2359025 h 6858000"/>
              <a:gd name="connsiteX50" fmla="*/ 4902376 w 4992864"/>
              <a:gd name="connsiteY50" fmla="*/ 2395537 h 6858000"/>
              <a:gd name="connsiteX51" fmla="*/ 4883326 w 4992864"/>
              <a:gd name="connsiteY51" fmla="*/ 2433637 h 6858000"/>
              <a:gd name="connsiteX52" fmla="*/ 4865864 w 4992864"/>
              <a:gd name="connsiteY52" fmla="*/ 2471737 h 6858000"/>
              <a:gd name="connsiteX53" fmla="*/ 4848401 w 4992864"/>
              <a:gd name="connsiteY53" fmla="*/ 2513012 h 6858000"/>
              <a:gd name="connsiteX54" fmla="*/ 4834114 w 4992864"/>
              <a:gd name="connsiteY54" fmla="*/ 2560637 h 6858000"/>
              <a:gd name="connsiteX55" fmla="*/ 4824589 w 4992864"/>
              <a:gd name="connsiteY55" fmla="*/ 2613025 h 6858000"/>
              <a:gd name="connsiteX56" fmla="*/ 4815064 w 4992864"/>
              <a:gd name="connsiteY56" fmla="*/ 2671762 h 6858000"/>
              <a:gd name="connsiteX57" fmla="*/ 4813476 w 4992864"/>
              <a:gd name="connsiteY57" fmla="*/ 2741612 h 6858000"/>
              <a:gd name="connsiteX58" fmla="*/ 4815064 w 4992864"/>
              <a:gd name="connsiteY58" fmla="*/ 2809875 h 6858000"/>
              <a:gd name="connsiteX59" fmla="*/ 4824589 w 4992864"/>
              <a:gd name="connsiteY59" fmla="*/ 2868612 h 6858000"/>
              <a:gd name="connsiteX60" fmla="*/ 4834114 w 4992864"/>
              <a:gd name="connsiteY60" fmla="*/ 2922587 h 6858000"/>
              <a:gd name="connsiteX61" fmla="*/ 4848401 w 4992864"/>
              <a:gd name="connsiteY61" fmla="*/ 2967037 h 6858000"/>
              <a:gd name="connsiteX62" fmla="*/ 4865864 w 4992864"/>
              <a:gd name="connsiteY62" fmla="*/ 3009900 h 6858000"/>
              <a:gd name="connsiteX63" fmla="*/ 4883326 w 4992864"/>
              <a:gd name="connsiteY63" fmla="*/ 3046412 h 6858000"/>
              <a:gd name="connsiteX64" fmla="*/ 4902376 w 4992864"/>
              <a:gd name="connsiteY64" fmla="*/ 3084512 h 6858000"/>
              <a:gd name="connsiteX65" fmla="*/ 4921426 w 4992864"/>
              <a:gd name="connsiteY65" fmla="*/ 3121025 h 6858000"/>
              <a:gd name="connsiteX66" fmla="*/ 4940476 w 4992864"/>
              <a:gd name="connsiteY66" fmla="*/ 3160712 h 6858000"/>
              <a:gd name="connsiteX67" fmla="*/ 4956351 w 4992864"/>
              <a:gd name="connsiteY67" fmla="*/ 3201987 h 6858000"/>
              <a:gd name="connsiteX68" fmla="*/ 4970639 w 4992864"/>
              <a:gd name="connsiteY68" fmla="*/ 3248025 h 6858000"/>
              <a:gd name="connsiteX69" fmla="*/ 4981751 w 4992864"/>
              <a:gd name="connsiteY69" fmla="*/ 3300412 h 6858000"/>
              <a:gd name="connsiteX70" fmla="*/ 4989689 w 4992864"/>
              <a:gd name="connsiteY70" fmla="*/ 3360737 h 6858000"/>
              <a:gd name="connsiteX71" fmla="*/ 4992864 w 4992864"/>
              <a:gd name="connsiteY71" fmla="*/ 3427412 h 6858000"/>
              <a:gd name="connsiteX72" fmla="*/ 4989689 w 4992864"/>
              <a:gd name="connsiteY72" fmla="*/ 3497262 h 6858000"/>
              <a:gd name="connsiteX73" fmla="*/ 4981751 w 4992864"/>
              <a:gd name="connsiteY73" fmla="*/ 3557587 h 6858000"/>
              <a:gd name="connsiteX74" fmla="*/ 4970639 w 4992864"/>
              <a:gd name="connsiteY74" fmla="*/ 3609975 h 6858000"/>
              <a:gd name="connsiteX75" fmla="*/ 4956351 w 4992864"/>
              <a:gd name="connsiteY75" fmla="*/ 3656012 h 6858000"/>
              <a:gd name="connsiteX76" fmla="*/ 4940476 w 4992864"/>
              <a:gd name="connsiteY76" fmla="*/ 3697287 h 6858000"/>
              <a:gd name="connsiteX77" fmla="*/ 4921426 w 4992864"/>
              <a:gd name="connsiteY77" fmla="*/ 3736975 h 6858000"/>
              <a:gd name="connsiteX78" fmla="*/ 4883326 w 4992864"/>
              <a:gd name="connsiteY78" fmla="*/ 3811587 h 6858000"/>
              <a:gd name="connsiteX79" fmla="*/ 4865864 w 4992864"/>
              <a:gd name="connsiteY79" fmla="*/ 3848100 h 6858000"/>
              <a:gd name="connsiteX80" fmla="*/ 4848401 w 4992864"/>
              <a:gd name="connsiteY80" fmla="*/ 3890962 h 6858000"/>
              <a:gd name="connsiteX81" fmla="*/ 4834114 w 4992864"/>
              <a:gd name="connsiteY81" fmla="*/ 3935412 h 6858000"/>
              <a:gd name="connsiteX82" fmla="*/ 4824589 w 4992864"/>
              <a:gd name="connsiteY82" fmla="*/ 3987800 h 6858000"/>
              <a:gd name="connsiteX83" fmla="*/ 4815064 w 4992864"/>
              <a:gd name="connsiteY83" fmla="*/ 4048125 h 6858000"/>
              <a:gd name="connsiteX84" fmla="*/ 4813476 w 4992864"/>
              <a:gd name="connsiteY84" fmla="*/ 4116387 h 6858000"/>
              <a:gd name="connsiteX85" fmla="*/ 4815064 w 4992864"/>
              <a:gd name="connsiteY85" fmla="*/ 4186237 h 6858000"/>
              <a:gd name="connsiteX86" fmla="*/ 4824589 w 4992864"/>
              <a:gd name="connsiteY86" fmla="*/ 4244975 h 6858000"/>
              <a:gd name="connsiteX87" fmla="*/ 4834114 w 4992864"/>
              <a:gd name="connsiteY87" fmla="*/ 4297362 h 6858000"/>
              <a:gd name="connsiteX88" fmla="*/ 4848401 w 4992864"/>
              <a:gd name="connsiteY88" fmla="*/ 4343400 h 6858000"/>
              <a:gd name="connsiteX89" fmla="*/ 4865864 w 4992864"/>
              <a:gd name="connsiteY89" fmla="*/ 4386262 h 6858000"/>
              <a:gd name="connsiteX90" fmla="*/ 4883326 w 4992864"/>
              <a:gd name="connsiteY90" fmla="*/ 4424362 h 6858000"/>
              <a:gd name="connsiteX91" fmla="*/ 4921426 w 4992864"/>
              <a:gd name="connsiteY91" fmla="*/ 4498975 h 6858000"/>
              <a:gd name="connsiteX92" fmla="*/ 4940476 w 4992864"/>
              <a:gd name="connsiteY92" fmla="*/ 4537075 h 6858000"/>
              <a:gd name="connsiteX93" fmla="*/ 4956351 w 4992864"/>
              <a:gd name="connsiteY93" fmla="*/ 4579937 h 6858000"/>
              <a:gd name="connsiteX94" fmla="*/ 4970639 w 4992864"/>
              <a:gd name="connsiteY94" fmla="*/ 4625975 h 6858000"/>
              <a:gd name="connsiteX95" fmla="*/ 4981751 w 4992864"/>
              <a:gd name="connsiteY95" fmla="*/ 4678362 h 6858000"/>
              <a:gd name="connsiteX96" fmla="*/ 4989689 w 4992864"/>
              <a:gd name="connsiteY96" fmla="*/ 4738687 h 6858000"/>
              <a:gd name="connsiteX97" fmla="*/ 4992864 w 4992864"/>
              <a:gd name="connsiteY97" fmla="*/ 4806950 h 6858000"/>
              <a:gd name="connsiteX98" fmla="*/ 4989689 w 4992864"/>
              <a:gd name="connsiteY98" fmla="*/ 4875212 h 6858000"/>
              <a:gd name="connsiteX99" fmla="*/ 4981751 w 4992864"/>
              <a:gd name="connsiteY99" fmla="*/ 4935537 h 6858000"/>
              <a:gd name="connsiteX100" fmla="*/ 4970639 w 4992864"/>
              <a:gd name="connsiteY100" fmla="*/ 4987925 h 6858000"/>
              <a:gd name="connsiteX101" fmla="*/ 4956351 w 4992864"/>
              <a:gd name="connsiteY101" fmla="*/ 5033962 h 6858000"/>
              <a:gd name="connsiteX102" fmla="*/ 4940476 w 4992864"/>
              <a:gd name="connsiteY102" fmla="*/ 5075237 h 6858000"/>
              <a:gd name="connsiteX103" fmla="*/ 4921426 w 4992864"/>
              <a:gd name="connsiteY103" fmla="*/ 5114925 h 6858000"/>
              <a:gd name="connsiteX104" fmla="*/ 4902376 w 4992864"/>
              <a:gd name="connsiteY104" fmla="*/ 5149850 h 6858000"/>
              <a:gd name="connsiteX105" fmla="*/ 4883326 w 4992864"/>
              <a:gd name="connsiteY105" fmla="*/ 5186362 h 6858000"/>
              <a:gd name="connsiteX106" fmla="*/ 4865864 w 4992864"/>
              <a:gd name="connsiteY106" fmla="*/ 5226050 h 6858000"/>
              <a:gd name="connsiteX107" fmla="*/ 4848401 w 4992864"/>
              <a:gd name="connsiteY107" fmla="*/ 5268912 h 6858000"/>
              <a:gd name="connsiteX108" fmla="*/ 4834114 w 4992864"/>
              <a:gd name="connsiteY108" fmla="*/ 5313362 h 6858000"/>
              <a:gd name="connsiteX109" fmla="*/ 4824589 w 4992864"/>
              <a:gd name="connsiteY109" fmla="*/ 5365750 h 6858000"/>
              <a:gd name="connsiteX110" fmla="*/ 4815064 w 4992864"/>
              <a:gd name="connsiteY110" fmla="*/ 5426075 h 6858000"/>
              <a:gd name="connsiteX111" fmla="*/ 4813476 w 4992864"/>
              <a:gd name="connsiteY111" fmla="*/ 5494337 h 6858000"/>
              <a:gd name="connsiteX112" fmla="*/ 4815064 w 4992864"/>
              <a:gd name="connsiteY112" fmla="*/ 5562600 h 6858000"/>
              <a:gd name="connsiteX113" fmla="*/ 4824589 w 4992864"/>
              <a:gd name="connsiteY113" fmla="*/ 5622925 h 6858000"/>
              <a:gd name="connsiteX114" fmla="*/ 4834114 w 4992864"/>
              <a:gd name="connsiteY114" fmla="*/ 5675312 h 6858000"/>
              <a:gd name="connsiteX115" fmla="*/ 4848401 w 4992864"/>
              <a:gd name="connsiteY115" fmla="*/ 5721350 h 6858000"/>
              <a:gd name="connsiteX116" fmla="*/ 4865864 w 4992864"/>
              <a:gd name="connsiteY116" fmla="*/ 5762625 h 6858000"/>
              <a:gd name="connsiteX117" fmla="*/ 4883326 w 4992864"/>
              <a:gd name="connsiteY117" fmla="*/ 5802312 h 6858000"/>
              <a:gd name="connsiteX118" fmla="*/ 4902376 w 4992864"/>
              <a:gd name="connsiteY118" fmla="*/ 5840412 h 6858000"/>
              <a:gd name="connsiteX119" fmla="*/ 4921426 w 4992864"/>
              <a:gd name="connsiteY119" fmla="*/ 5876925 h 6858000"/>
              <a:gd name="connsiteX120" fmla="*/ 4940476 w 4992864"/>
              <a:gd name="connsiteY120" fmla="*/ 5915025 h 6858000"/>
              <a:gd name="connsiteX121" fmla="*/ 4956351 w 4992864"/>
              <a:gd name="connsiteY121" fmla="*/ 5956300 h 6858000"/>
              <a:gd name="connsiteX122" fmla="*/ 4970639 w 4992864"/>
              <a:gd name="connsiteY122" fmla="*/ 6003925 h 6858000"/>
              <a:gd name="connsiteX123" fmla="*/ 4981751 w 4992864"/>
              <a:gd name="connsiteY123" fmla="*/ 6056312 h 6858000"/>
              <a:gd name="connsiteX124" fmla="*/ 4989689 w 4992864"/>
              <a:gd name="connsiteY124" fmla="*/ 6113462 h 6858000"/>
              <a:gd name="connsiteX125" fmla="*/ 4992864 w 4992864"/>
              <a:gd name="connsiteY125" fmla="*/ 6183312 h 6858000"/>
              <a:gd name="connsiteX126" fmla="*/ 4989689 w 4992864"/>
              <a:gd name="connsiteY126" fmla="*/ 6251575 h 6858000"/>
              <a:gd name="connsiteX127" fmla="*/ 4981751 w 4992864"/>
              <a:gd name="connsiteY127" fmla="*/ 6311900 h 6858000"/>
              <a:gd name="connsiteX128" fmla="*/ 4970639 w 4992864"/>
              <a:gd name="connsiteY128" fmla="*/ 6361112 h 6858000"/>
              <a:gd name="connsiteX129" fmla="*/ 4956351 w 4992864"/>
              <a:gd name="connsiteY129" fmla="*/ 6407150 h 6858000"/>
              <a:gd name="connsiteX130" fmla="*/ 4940476 w 4992864"/>
              <a:gd name="connsiteY130" fmla="*/ 6448425 h 6858000"/>
              <a:gd name="connsiteX131" fmla="*/ 4923014 w 4992864"/>
              <a:gd name="connsiteY131" fmla="*/ 6488112 h 6858000"/>
              <a:gd name="connsiteX132" fmla="*/ 4905551 w 4992864"/>
              <a:gd name="connsiteY132" fmla="*/ 6523037 h 6858000"/>
              <a:gd name="connsiteX133" fmla="*/ 4886501 w 4992864"/>
              <a:gd name="connsiteY133" fmla="*/ 6561137 h 6858000"/>
              <a:gd name="connsiteX134" fmla="*/ 4867451 w 4992864"/>
              <a:gd name="connsiteY134" fmla="*/ 6597650 h 6858000"/>
              <a:gd name="connsiteX135" fmla="*/ 4851576 w 4992864"/>
              <a:gd name="connsiteY135" fmla="*/ 6640512 h 6858000"/>
              <a:gd name="connsiteX136" fmla="*/ 4835701 w 4992864"/>
              <a:gd name="connsiteY136" fmla="*/ 6683375 h 6858000"/>
              <a:gd name="connsiteX137" fmla="*/ 4826176 w 4992864"/>
              <a:gd name="connsiteY137" fmla="*/ 6735762 h 6858000"/>
              <a:gd name="connsiteX138" fmla="*/ 4818239 w 4992864"/>
              <a:gd name="connsiteY138" fmla="*/ 6791325 h 6858000"/>
              <a:gd name="connsiteX139" fmla="*/ 4813476 w 4992864"/>
              <a:gd name="connsiteY139" fmla="*/ 6858000 h 6858000"/>
              <a:gd name="connsiteX140" fmla="*/ 0 w 4992864"/>
              <a:gd name="connsiteY14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4992864" h="6858000">
                <a:moveTo>
                  <a:pt x="0" y="0"/>
                </a:moveTo>
                <a:lnTo>
                  <a:pt x="4813476" y="0"/>
                </a:lnTo>
                <a:lnTo>
                  <a:pt x="4818239" y="66675"/>
                </a:lnTo>
                <a:lnTo>
                  <a:pt x="4826176" y="122237"/>
                </a:lnTo>
                <a:lnTo>
                  <a:pt x="4835701" y="174625"/>
                </a:lnTo>
                <a:lnTo>
                  <a:pt x="4851576" y="217487"/>
                </a:lnTo>
                <a:lnTo>
                  <a:pt x="4867451" y="260350"/>
                </a:lnTo>
                <a:lnTo>
                  <a:pt x="4886501" y="296862"/>
                </a:lnTo>
                <a:lnTo>
                  <a:pt x="4905551" y="334962"/>
                </a:lnTo>
                <a:lnTo>
                  <a:pt x="4923014" y="369887"/>
                </a:lnTo>
                <a:lnTo>
                  <a:pt x="4940476" y="409575"/>
                </a:lnTo>
                <a:lnTo>
                  <a:pt x="4956351" y="450850"/>
                </a:lnTo>
                <a:lnTo>
                  <a:pt x="4970639" y="496887"/>
                </a:lnTo>
                <a:lnTo>
                  <a:pt x="4981751" y="546100"/>
                </a:lnTo>
                <a:lnTo>
                  <a:pt x="4989689" y="606425"/>
                </a:lnTo>
                <a:lnTo>
                  <a:pt x="4992864" y="673100"/>
                </a:lnTo>
                <a:lnTo>
                  <a:pt x="4989689" y="744537"/>
                </a:lnTo>
                <a:lnTo>
                  <a:pt x="4981751" y="801687"/>
                </a:lnTo>
                <a:lnTo>
                  <a:pt x="4970639" y="854075"/>
                </a:lnTo>
                <a:lnTo>
                  <a:pt x="4956351" y="901700"/>
                </a:lnTo>
                <a:lnTo>
                  <a:pt x="4940476" y="942975"/>
                </a:lnTo>
                <a:lnTo>
                  <a:pt x="4921426" y="981075"/>
                </a:lnTo>
                <a:lnTo>
                  <a:pt x="4902376" y="1017587"/>
                </a:lnTo>
                <a:lnTo>
                  <a:pt x="4883326" y="1055687"/>
                </a:lnTo>
                <a:lnTo>
                  <a:pt x="4865864" y="1095375"/>
                </a:lnTo>
                <a:lnTo>
                  <a:pt x="4848401" y="1136650"/>
                </a:lnTo>
                <a:lnTo>
                  <a:pt x="4834114" y="1182687"/>
                </a:lnTo>
                <a:lnTo>
                  <a:pt x="4824589" y="1235075"/>
                </a:lnTo>
                <a:lnTo>
                  <a:pt x="4815064" y="1295400"/>
                </a:lnTo>
                <a:lnTo>
                  <a:pt x="4813476" y="1363662"/>
                </a:lnTo>
                <a:lnTo>
                  <a:pt x="4815064" y="1431925"/>
                </a:lnTo>
                <a:lnTo>
                  <a:pt x="4824589" y="1492250"/>
                </a:lnTo>
                <a:lnTo>
                  <a:pt x="4834114" y="1544637"/>
                </a:lnTo>
                <a:lnTo>
                  <a:pt x="4848401" y="1589087"/>
                </a:lnTo>
                <a:lnTo>
                  <a:pt x="4865864" y="1631950"/>
                </a:lnTo>
                <a:lnTo>
                  <a:pt x="4883326" y="1671637"/>
                </a:lnTo>
                <a:lnTo>
                  <a:pt x="4902376" y="1708150"/>
                </a:lnTo>
                <a:lnTo>
                  <a:pt x="4921426" y="1743075"/>
                </a:lnTo>
                <a:lnTo>
                  <a:pt x="4940476" y="1782762"/>
                </a:lnTo>
                <a:lnTo>
                  <a:pt x="4956351" y="1824037"/>
                </a:lnTo>
                <a:lnTo>
                  <a:pt x="4970639" y="1870075"/>
                </a:lnTo>
                <a:lnTo>
                  <a:pt x="4981751" y="1922462"/>
                </a:lnTo>
                <a:lnTo>
                  <a:pt x="4989689" y="1982787"/>
                </a:lnTo>
                <a:lnTo>
                  <a:pt x="4992864" y="2051050"/>
                </a:lnTo>
                <a:lnTo>
                  <a:pt x="4989689" y="2119312"/>
                </a:lnTo>
                <a:lnTo>
                  <a:pt x="4981751" y="2179637"/>
                </a:lnTo>
                <a:lnTo>
                  <a:pt x="4970639" y="2232025"/>
                </a:lnTo>
                <a:lnTo>
                  <a:pt x="4956351" y="2278062"/>
                </a:lnTo>
                <a:lnTo>
                  <a:pt x="4940476" y="2319337"/>
                </a:lnTo>
                <a:lnTo>
                  <a:pt x="4921426" y="2359025"/>
                </a:lnTo>
                <a:lnTo>
                  <a:pt x="4902376" y="2395537"/>
                </a:lnTo>
                <a:lnTo>
                  <a:pt x="4883326" y="2433637"/>
                </a:lnTo>
                <a:lnTo>
                  <a:pt x="4865864" y="2471737"/>
                </a:lnTo>
                <a:lnTo>
                  <a:pt x="4848401" y="2513012"/>
                </a:lnTo>
                <a:lnTo>
                  <a:pt x="4834114" y="2560637"/>
                </a:lnTo>
                <a:lnTo>
                  <a:pt x="4824589" y="2613025"/>
                </a:lnTo>
                <a:lnTo>
                  <a:pt x="4815064" y="2671762"/>
                </a:lnTo>
                <a:lnTo>
                  <a:pt x="4813476" y="2741612"/>
                </a:lnTo>
                <a:lnTo>
                  <a:pt x="4815064" y="2809875"/>
                </a:lnTo>
                <a:lnTo>
                  <a:pt x="4824589" y="2868612"/>
                </a:lnTo>
                <a:lnTo>
                  <a:pt x="4834114" y="2922587"/>
                </a:lnTo>
                <a:lnTo>
                  <a:pt x="4848401" y="2967037"/>
                </a:lnTo>
                <a:lnTo>
                  <a:pt x="4865864" y="3009900"/>
                </a:lnTo>
                <a:lnTo>
                  <a:pt x="4883326" y="3046412"/>
                </a:lnTo>
                <a:lnTo>
                  <a:pt x="4902376" y="3084512"/>
                </a:lnTo>
                <a:lnTo>
                  <a:pt x="4921426" y="3121025"/>
                </a:lnTo>
                <a:lnTo>
                  <a:pt x="4940476" y="3160712"/>
                </a:lnTo>
                <a:lnTo>
                  <a:pt x="4956351" y="3201987"/>
                </a:lnTo>
                <a:lnTo>
                  <a:pt x="4970639" y="3248025"/>
                </a:lnTo>
                <a:lnTo>
                  <a:pt x="4981751" y="3300412"/>
                </a:lnTo>
                <a:lnTo>
                  <a:pt x="4989689" y="3360737"/>
                </a:lnTo>
                <a:lnTo>
                  <a:pt x="4992864" y="3427412"/>
                </a:lnTo>
                <a:lnTo>
                  <a:pt x="4989689" y="3497262"/>
                </a:lnTo>
                <a:lnTo>
                  <a:pt x="4981751" y="3557587"/>
                </a:lnTo>
                <a:lnTo>
                  <a:pt x="4970639" y="3609975"/>
                </a:lnTo>
                <a:lnTo>
                  <a:pt x="4956351" y="3656012"/>
                </a:lnTo>
                <a:lnTo>
                  <a:pt x="4940476" y="3697287"/>
                </a:lnTo>
                <a:lnTo>
                  <a:pt x="4921426" y="3736975"/>
                </a:lnTo>
                <a:lnTo>
                  <a:pt x="4883326" y="3811587"/>
                </a:lnTo>
                <a:lnTo>
                  <a:pt x="4865864" y="3848100"/>
                </a:lnTo>
                <a:lnTo>
                  <a:pt x="4848401" y="3890962"/>
                </a:lnTo>
                <a:lnTo>
                  <a:pt x="4834114" y="3935412"/>
                </a:lnTo>
                <a:lnTo>
                  <a:pt x="4824589" y="3987800"/>
                </a:lnTo>
                <a:lnTo>
                  <a:pt x="4815064" y="4048125"/>
                </a:lnTo>
                <a:lnTo>
                  <a:pt x="4813476" y="4116387"/>
                </a:lnTo>
                <a:lnTo>
                  <a:pt x="4815064" y="4186237"/>
                </a:lnTo>
                <a:lnTo>
                  <a:pt x="4824589" y="4244975"/>
                </a:lnTo>
                <a:lnTo>
                  <a:pt x="4834114" y="4297362"/>
                </a:lnTo>
                <a:lnTo>
                  <a:pt x="4848401" y="4343400"/>
                </a:lnTo>
                <a:lnTo>
                  <a:pt x="4865864" y="4386262"/>
                </a:lnTo>
                <a:lnTo>
                  <a:pt x="4883326" y="4424362"/>
                </a:lnTo>
                <a:lnTo>
                  <a:pt x="4921426" y="4498975"/>
                </a:lnTo>
                <a:lnTo>
                  <a:pt x="4940476" y="4537075"/>
                </a:lnTo>
                <a:lnTo>
                  <a:pt x="4956351" y="4579937"/>
                </a:lnTo>
                <a:lnTo>
                  <a:pt x="4970639" y="4625975"/>
                </a:lnTo>
                <a:lnTo>
                  <a:pt x="4981751" y="4678362"/>
                </a:lnTo>
                <a:lnTo>
                  <a:pt x="4989689" y="4738687"/>
                </a:lnTo>
                <a:lnTo>
                  <a:pt x="4992864" y="4806950"/>
                </a:lnTo>
                <a:lnTo>
                  <a:pt x="4989689" y="4875212"/>
                </a:lnTo>
                <a:lnTo>
                  <a:pt x="4981751" y="4935537"/>
                </a:lnTo>
                <a:lnTo>
                  <a:pt x="4970639" y="4987925"/>
                </a:lnTo>
                <a:lnTo>
                  <a:pt x="4956351" y="5033962"/>
                </a:lnTo>
                <a:lnTo>
                  <a:pt x="4940476" y="5075237"/>
                </a:lnTo>
                <a:lnTo>
                  <a:pt x="4921426" y="5114925"/>
                </a:lnTo>
                <a:lnTo>
                  <a:pt x="4902376" y="5149850"/>
                </a:lnTo>
                <a:lnTo>
                  <a:pt x="4883326" y="5186362"/>
                </a:lnTo>
                <a:lnTo>
                  <a:pt x="4865864" y="5226050"/>
                </a:lnTo>
                <a:lnTo>
                  <a:pt x="4848401" y="5268912"/>
                </a:lnTo>
                <a:lnTo>
                  <a:pt x="4834114" y="5313362"/>
                </a:lnTo>
                <a:lnTo>
                  <a:pt x="4824589" y="5365750"/>
                </a:lnTo>
                <a:lnTo>
                  <a:pt x="4815064" y="5426075"/>
                </a:lnTo>
                <a:lnTo>
                  <a:pt x="4813476" y="5494337"/>
                </a:lnTo>
                <a:lnTo>
                  <a:pt x="4815064" y="5562600"/>
                </a:lnTo>
                <a:lnTo>
                  <a:pt x="4824589" y="5622925"/>
                </a:lnTo>
                <a:lnTo>
                  <a:pt x="4834114" y="5675312"/>
                </a:lnTo>
                <a:lnTo>
                  <a:pt x="4848401" y="5721350"/>
                </a:lnTo>
                <a:lnTo>
                  <a:pt x="4865864" y="5762625"/>
                </a:lnTo>
                <a:lnTo>
                  <a:pt x="4883326" y="5802312"/>
                </a:lnTo>
                <a:lnTo>
                  <a:pt x="4902376" y="5840412"/>
                </a:lnTo>
                <a:lnTo>
                  <a:pt x="4921426" y="5876925"/>
                </a:lnTo>
                <a:lnTo>
                  <a:pt x="4940476" y="5915025"/>
                </a:lnTo>
                <a:lnTo>
                  <a:pt x="4956351" y="5956300"/>
                </a:lnTo>
                <a:lnTo>
                  <a:pt x="4970639" y="6003925"/>
                </a:lnTo>
                <a:lnTo>
                  <a:pt x="4981751" y="6056312"/>
                </a:lnTo>
                <a:lnTo>
                  <a:pt x="4989689" y="6113462"/>
                </a:lnTo>
                <a:lnTo>
                  <a:pt x="4992864" y="6183312"/>
                </a:lnTo>
                <a:lnTo>
                  <a:pt x="4989689" y="6251575"/>
                </a:lnTo>
                <a:lnTo>
                  <a:pt x="4981751" y="6311900"/>
                </a:lnTo>
                <a:lnTo>
                  <a:pt x="4970639" y="6361112"/>
                </a:lnTo>
                <a:lnTo>
                  <a:pt x="4956351" y="6407150"/>
                </a:lnTo>
                <a:lnTo>
                  <a:pt x="4940476" y="6448425"/>
                </a:lnTo>
                <a:lnTo>
                  <a:pt x="4923014" y="6488112"/>
                </a:lnTo>
                <a:lnTo>
                  <a:pt x="4905551" y="6523037"/>
                </a:lnTo>
                <a:lnTo>
                  <a:pt x="4886501" y="6561137"/>
                </a:lnTo>
                <a:lnTo>
                  <a:pt x="4867451" y="6597650"/>
                </a:lnTo>
                <a:lnTo>
                  <a:pt x="4851576" y="6640512"/>
                </a:lnTo>
                <a:lnTo>
                  <a:pt x="4835701" y="6683375"/>
                </a:lnTo>
                <a:lnTo>
                  <a:pt x="4826176" y="6735762"/>
                </a:lnTo>
                <a:lnTo>
                  <a:pt x="4818239" y="6791325"/>
                </a:lnTo>
                <a:lnTo>
                  <a:pt x="4813476" y="6858000"/>
                </a:lnTo>
                <a:lnTo>
                  <a:pt x="0" y="6858000"/>
                </a:lnTo>
                <a:close/>
              </a:path>
            </a:pathLst>
          </a:custGeom>
          <a:solidFill>
            <a:schemeClr val="bg1"/>
          </a:solidFill>
          <a:ln w="0">
            <a:noFill/>
            <a:prstDash val="solid"/>
            <a:round/>
            <a:headEnd/>
            <a:tailEnd/>
          </a:ln>
        </p:spPr>
      </p:sp>
      <p:pic>
        <p:nvPicPr>
          <p:cNvPr id="5" name="Picture 4">
            <a:extLst>
              <a:ext uri="{FF2B5EF4-FFF2-40B4-BE49-F238E27FC236}">
                <a16:creationId xmlns:a16="http://schemas.microsoft.com/office/drawing/2014/main" id="{76BA1207-4898-4234-8AD0-05BCB8300F9A}"/>
              </a:ext>
            </a:extLst>
          </p:cNvPr>
          <p:cNvPicPr>
            <a:picLocks noChangeAspect="1"/>
          </p:cNvPicPr>
          <p:nvPr/>
        </p:nvPicPr>
        <p:blipFill rotWithShape="1">
          <a:blip r:embed="rId2"/>
          <a:srcRect l="31837" t="12109" r="39540" b="6803"/>
          <a:stretch/>
        </p:blipFill>
        <p:spPr>
          <a:xfrm>
            <a:off x="7848427" y="481285"/>
            <a:ext cx="3699570" cy="5895429"/>
          </a:xfrm>
          <a:prstGeom prst="rect">
            <a:avLst/>
          </a:prstGeom>
        </p:spPr>
      </p:pic>
    </p:spTree>
    <p:extLst>
      <p:ext uri="{BB962C8B-B14F-4D97-AF65-F5344CB8AC3E}">
        <p14:creationId xmlns:p14="http://schemas.microsoft.com/office/powerpoint/2010/main" val="2988859233"/>
      </p:ext>
    </p:extLst>
  </p:cSld>
  <p:clrMapOvr>
    <a:masterClrMapping/>
  </p:clrMapOvr>
</p:sld>
</file>

<file path=ppt/theme/theme1.xml><?xml version="1.0" encoding="utf-8"?>
<a:theme xmlns:a="http://schemas.openxmlformats.org/drawingml/2006/main" name="Badge">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docProps/app.xml><?xml version="1.0" encoding="utf-8"?>
<Properties xmlns="http://schemas.openxmlformats.org/officeDocument/2006/extended-properties" xmlns:vt="http://schemas.openxmlformats.org/officeDocument/2006/docPropsVTypes">
  <TotalTime>107</TotalTime>
  <Words>2404</Words>
  <Application>Microsoft Office PowerPoint</Application>
  <PresentationFormat>Widescreen</PresentationFormat>
  <Paragraphs>150</Paragraphs>
  <Slides>24</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24</vt:i4>
      </vt:variant>
    </vt:vector>
  </HeadingPairs>
  <TitlesOfParts>
    <vt:vector size="31" baseType="lpstr">
      <vt:lpstr>Arial</vt:lpstr>
      <vt:lpstr>Gill Sans MT</vt:lpstr>
      <vt:lpstr>Impact</vt:lpstr>
      <vt:lpstr>StoneSerif</vt:lpstr>
      <vt:lpstr>StoneSerif-Semibold</vt:lpstr>
      <vt:lpstr>Wingdings</vt:lpstr>
      <vt:lpstr>Badge</vt:lpstr>
      <vt:lpstr>The writing  process: practical  concerns</vt:lpstr>
      <vt:lpstr>So far</vt:lpstr>
      <vt:lpstr>Checks, balances and retreating</vt:lpstr>
      <vt:lpstr>What are checks and balances?</vt:lpstr>
      <vt:lpstr>in academic writing </vt:lpstr>
      <vt:lpstr>The list</vt:lpstr>
      <vt:lpstr>Exploring your motivation</vt:lpstr>
      <vt:lpstr>Talking about your writing </vt:lpstr>
      <vt:lpstr>So, from our discussion of checks and balances…</vt:lpstr>
      <vt:lpstr>The importance of ‘retreating’</vt:lpstr>
      <vt:lpstr>Defining the retreat phase: reviewing and recharging</vt:lpstr>
      <vt:lpstr>Retreating in order to rest</vt:lpstr>
      <vt:lpstr>Retreating to get feedback from others</vt:lpstr>
      <vt:lpstr>Let’s talk feedback</vt:lpstr>
      <vt:lpstr>Some practical ideas (1)</vt:lpstr>
      <vt:lpstr>Some  practical ideas (2)</vt:lpstr>
      <vt:lpstr>Some instructions for specific feedback might include: </vt:lpstr>
      <vt:lpstr>Checklist and strategy for retreating from your writing</vt:lpstr>
      <vt:lpstr>Disciplinarity in academic writing</vt:lpstr>
      <vt:lpstr>Practical tips</vt:lpstr>
      <vt:lpstr>Example  abstract</vt:lpstr>
      <vt:lpstr>Possible comments</vt:lpstr>
      <vt:lpstr>Developing your own writer’s voice </vt:lpstr>
      <vt:lpstr>Today’s  materials are sourced from: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writing  process: stage 3 practical  concerns</dc:title>
  <dc:creator>Pepa Grundy</dc:creator>
  <cp:lastModifiedBy>Pepa Grundy</cp:lastModifiedBy>
  <cp:revision>12</cp:revision>
  <dcterms:created xsi:type="dcterms:W3CDTF">2021-01-17T14:40:19Z</dcterms:created>
  <dcterms:modified xsi:type="dcterms:W3CDTF">2021-04-26T07:57:02Z</dcterms:modified>
</cp:coreProperties>
</file>